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7" r:id="rId5"/>
    <p:sldId id="309" r:id="rId6"/>
    <p:sldId id="327" r:id="rId7"/>
    <p:sldId id="360"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77" r:id="rId22"/>
    <p:sldId id="368" r:id="rId23"/>
    <p:sldId id="369" r:id="rId24"/>
    <p:sldId id="370" r:id="rId25"/>
    <p:sldId id="372" r:id="rId26"/>
    <p:sldId id="375" r:id="rId27"/>
    <p:sldId id="376" r:id="rId28"/>
    <p:sldId id="303" r:id="rId29"/>
    <p:sldId id="302" r:id="rId30"/>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B5"/>
    <a:srgbClr val="74D00E"/>
    <a:srgbClr val="04B3EA"/>
    <a:srgbClr val="12BA92"/>
    <a:srgbClr val="32B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3813" autoAdjust="0"/>
  </p:normalViewPr>
  <p:slideViewPr>
    <p:cSldViewPr snapToGrid="0">
      <p:cViewPr varScale="1">
        <p:scale>
          <a:sx n="59" d="100"/>
          <a:sy n="59" d="100"/>
        </p:scale>
        <p:origin x="1460" y="32"/>
      </p:cViewPr>
      <p:guideLst/>
    </p:cSldViewPr>
  </p:slideViewPr>
  <p:notesTextViewPr>
    <p:cViewPr>
      <p:scale>
        <a:sx n="3" d="2"/>
        <a:sy n="3" d="2"/>
      </p:scale>
      <p:origin x="0" y="0"/>
    </p:cViewPr>
  </p:notesTextViewPr>
  <p:notesViewPr>
    <p:cSldViewPr snapToGrid="0" showGuides="1">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670B054-A7E3-4C46-A3DC-95C0A9E1C735}" type="datetimeFigureOut">
              <a:rPr lang="en-US" smtClean="0"/>
              <a:t>11/13/2022</a:t>
            </a:fld>
            <a:endParaRPr lang="en-US"/>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9C70139-1794-494E-AE18-8355041D2970}" type="slidenum">
              <a:rPr lang="en-US" smtClean="0"/>
              <a:t>‹#›</a:t>
            </a:fld>
            <a:endParaRPr lang="en-US"/>
          </a:p>
        </p:txBody>
      </p:sp>
    </p:spTree>
    <p:extLst>
      <p:ext uri="{BB962C8B-B14F-4D97-AF65-F5344CB8AC3E}">
        <p14:creationId xmlns:p14="http://schemas.microsoft.com/office/powerpoint/2010/main" val="74421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DBB7F31-E679-48CC-9423-9B6BFCA4E2AC}" type="datetimeFigureOut">
              <a:rPr lang="en-US" smtClean="0"/>
              <a:t>11/13/2022</a:t>
            </a:fld>
            <a:endParaRPr lang="en-US"/>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59C4FCC-A7BB-4998-9C5C-F010D2AC4004}" type="slidenum">
              <a:rPr lang="en-US" smtClean="0"/>
              <a:t>‹#›</a:t>
            </a:fld>
            <a:endParaRPr lang="en-US"/>
          </a:p>
        </p:txBody>
      </p:sp>
    </p:spTree>
    <p:extLst>
      <p:ext uri="{BB962C8B-B14F-4D97-AF65-F5344CB8AC3E}">
        <p14:creationId xmlns:p14="http://schemas.microsoft.com/office/powerpoint/2010/main" val="24993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mynd.com/en/successful-target-group-analysis/#:~:text=%20Strategy%20for%20Target%20Group%20Identification.%20%201,on%20the%20market.%20You%20may%20have...%20More%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5</a:t>
            </a:fld>
            <a:endParaRPr lang="en-US"/>
          </a:p>
        </p:txBody>
      </p:sp>
    </p:spTree>
    <p:extLst>
      <p:ext uri="{BB962C8B-B14F-4D97-AF65-F5344CB8AC3E}">
        <p14:creationId xmlns:p14="http://schemas.microsoft.com/office/powerpoint/2010/main" val="240616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15</a:t>
            </a:fld>
            <a:endParaRPr lang="en-US"/>
          </a:p>
        </p:txBody>
      </p:sp>
    </p:spTree>
    <p:extLst>
      <p:ext uri="{BB962C8B-B14F-4D97-AF65-F5344CB8AC3E}">
        <p14:creationId xmlns:p14="http://schemas.microsoft.com/office/powerpoint/2010/main" val="17259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16</a:t>
            </a:fld>
            <a:endParaRPr lang="en-US"/>
          </a:p>
        </p:txBody>
      </p:sp>
    </p:spTree>
    <p:extLst>
      <p:ext uri="{BB962C8B-B14F-4D97-AF65-F5344CB8AC3E}">
        <p14:creationId xmlns:p14="http://schemas.microsoft.com/office/powerpoint/2010/main" val="1692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17</a:t>
            </a:fld>
            <a:endParaRPr lang="en-US"/>
          </a:p>
        </p:txBody>
      </p:sp>
    </p:spTree>
    <p:extLst>
      <p:ext uri="{BB962C8B-B14F-4D97-AF65-F5344CB8AC3E}">
        <p14:creationId xmlns:p14="http://schemas.microsoft.com/office/powerpoint/2010/main" val="303167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18</a:t>
            </a:fld>
            <a:endParaRPr lang="en-US"/>
          </a:p>
        </p:txBody>
      </p:sp>
    </p:spTree>
    <p:extLst>
      <p:ext uri="{BB962C8B-B14F-4D97-AF65-F5344CB8AC3E}">
        <p14:creationId xmlns:p14="http://schemas.microsoft.com/office/powerpoint/2010/main" val="50043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20</a:t>
            </a:fld>
            <a:endParaRPr lang="en-US"/>
          </a:p>
        </p:txBody>
      </p:sp>
    </p:spTree>
    <p:extLst>
      <p:ext uri="{BB962C8B-B14F-4D97-AF65-F5344CB8AC3E}">
        <p14:creationId xmlns:p14="http://schemas.microsoft.com/office/powerpoint/2010/main" val="291632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21</a:t>
            </a:fld>
            <a:endParaRPr lang="en-US"/>
          </a:p>
        </p:txBody>
      </p:sp>
    </p:spTree>
    <p:extLst>
      <p:ext uri="{BB962C8B-B14F-4D97-AF65-F5344CB8AC3E}">
        <p14:creationId xmlns:p14="http://schemas.microsoft.com/office/powerpoint/2010/main" val="78049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22</a:t>
            </a:fld>
            <a:endParaRPr lang="en-US"/>
          </a:p>
        </p:txBody>
      </p:sp>
    </p:spTree>
    <p:extLst>
      <p:ext uri="{BB962C8B-B14F-4D97-AF65-F5344CB8AC3E}">
        <p14:creationId xmlns:p14="http://schemas.microsoft.com/office/powerpoint/2010/main" val="150153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23</a:t>
            </a:fld>
            <a:endParaRPr lang="en-US"/>
          </a:p>
        </p:txBody>
      </p:sp>
    </p:spTree>
    <p:extLst>
      <p:ext uri="{BB962C8B-B14F-4D97-AF65-F5344CB8AC3E}">
        <p14:creationId xmlns:p14="http://schemas.microsoft.com/office/powerpoint/2010/main" val="20204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24</a:t>
            </a:fld>
            <a:endParaRPr lang="en-US"/>
          </a:p>
        </p:txBody>
      </p:sp>
    </p:spTree>
    <p:extLst>
      <p:ext uri="{BB962C8B-B14F-4D97-AF65-F5344CB8AC3E}">
        <p14:creationId xmlns:p14="http://schemas.microsoft.com/office/powerpoint/2010/main" val="342467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e.g. Gen Z – work/ life balance, rather become entrepreneurs because they don’t want the 9-5 job, enterprises with sustainability focus </a:t>
            </a:r>
          </a:p>
        </p:txBody>
      </p:sp>
      <p:sp>
        <p:nvSpPr>
          <p:cNvPr id="4" name="Foliennummernplatzhalter 3"/>
          <p:cNvSpPr>
            <a:spLocks noGrp="1"/>
          </p:cNvSpPr>
          <p:nvPr>
            <p:ph type="sldNum" sz="quarter" idx="5"/>
          </p:nvPr>
        </p:nvSpPr>
        <p:spPr/>
        <p:txBody>
          <a:bodyPr/>
          <a:lstStyle/>
          <a:p>
            <a:fld id="{C59C4FCC-A7BB-4998-9C5C-F010D2AC4004}" type="slidenum">
              <a:rPr lang="en-US" smtClean="0"/>
              <a:t>6</a:t>
            </a:fld>
            <a:endParaRPr lang="en-US"/>
          </a:p>
        </p:txBody>
      </p:sp>
    </p:spTree>
    <p:extLst>
      <p:ext uri="{BB962C8B-B14F-4D97-AF65-F5344CB8AC3E}">
        <p14:creationId xmlns:p14="http://schemas.microsoft.com/office/powerpoint/2010/main" val="52802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7</a:t>
            </a:fld>
            <a:endParaRPr lang="en-US"/>
          </a:p>
        </p:txBody>
      </p:sp>
    </p:spTree>
    <p:extLst>
      <p:ext uri="{BB962C8B-B14F-4D97-AF65-F5344CB8AC3E}">
        <p14:creationId xmlns:p14="http://schemas.microsoft.com/office/powerpoint/2010/main" val="179824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err="1"/>
              <a:t>Behavioral</a:t>
            </a:r>
            <a:r>
              <a:rPr lang="en-GB" noProof="0" dirty="0"/>
              <a:t>: how they want to consume the service of the EKC- independent learners, lot of assistance..</a:t>
            </a:r>
          </a:p>
        </p:txBody>
      </p:sp>
      <p:sp>
        <p:nvSpPr>
          <p:cNvPr id="4" name="Foliennummernplatzhalter 3"/>
          <p:cNvSpPr>
            <a:spLocks noGrp="1"/>
          </p:cNvSpPr>
          <p:nvPr>
            <p:ph type="sldNum" sz="quarter" idx="5"/>
          </p:nvPr>
        </p:nvSpPr>
        <p:spPr/>
        <p:txBody>
          <a:bodyPr/>
          <a:lstStyle/>
          <a:p>
            <a:fld id="{C59C4FCC-A7BB-4998-9C5C-F010D2AC4004}" type="slidenum">
              <a:rPr lang="en-US" smtClean="0"/>
              <a:t>8</a:t>
            </a:fld>
            <a:endParaRPr lang="en-US"/>
          </a:p>
        </p:txBody>
      </p:sp>
    </p:spTree>
    <p:extLst>
      <p:ext uri="{BB962C8B-B14F-4D97-AF65-F5344CB8AC3E}">
        <p14:creationId xmlns:p14="http://schemas.microsoft.com/office/powerpoint/2010/main" val="33389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292929"/>
                </a:solidFill>
                <a:effectLst/>
                <a:latin typeface="charter"/>
              </a:rPr>
              <a:t>Having a segmentation is the first step for understanding your customer, but it doesn’t explain why customers do what they do.</a:t>
            </a:r>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9</a:t>
            </a:fld>
            <a:endParaRPr lang="en-US"/>
          </a:p>
        </p:txBody>
      </p:sp>
    </p:spTree>
    <p:extLst>
      <p:ext uri="{BB962C8B-B14F-4D97-AF65-F5344CB8AC3E}">
        <p14:creationId xmlns:p14="http://schemas.microsoft.com/office/powerpoint/2010/main" val="287910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Archetype is a type of segmentation</a:t>
            </a:r>
          </a:p>
          <a:p>
            <a:endParaRPr lang="en-GB" noProof="0" dirty="0"/>
          </a:p>
          <a:p>
            <a:r>
              <a:rPr lang="en-GB" noProof="0" dirty="0"/>
              <a:t>Segmentation: </a:t>
            </a:r>
            <a:r>
              <a:rPr lang="en-US" b="0" i="0" dirty="0">
                <a:solidFill>
                  <a:srgbClr val="000000"/>
                </a:solidFill>
                <a:effectLst/>
                <a:latin typeface="GT America"/>
              </a:rPr>
              <a:t>“1-to-1” definition, meaning a customer can only belong to one segment. This approach makes it easier to direct a message in the form of an advertisement or offer</a:t>
            </a:r>
            <a:r>
              <a:rPr lang="en-GB" b="0" i="0" noProof="0" dirty="0">
                <a:solidFill>
                  <a:srgbClr val="000000"/>
                </a:solidFill>
                <a:effectLst/>
                <a:latin typeface="GT America"/>
              </a:rPr>
              <a:t>. </a:t>
            </a:r>
            <a:r>
              <a:rPr lang="en-US" b="0" i="0" dirty="0">
                <a:solidFill>
                  <a:srgbClr val="000000"/>
                </a:solidFill>
                <a:effectLst/>
                <a:latin typeface="GT America"/>
              </a:rPr>
              <a:t>when the goal is to reach customers as broadly as possible, while still maintaining relevance, the traditional segmentation ways show flaws.</a:t>
            </a:r>
          </a:p>
          <a:p>
            <a:endParaRPr lang="en-US" b="0" i="0" noProof="0" dirty="0">
              <a:solidFill>
                <a:srgbClr val="000000"/>
              </a:solidFill>
              <a:effectLst/>
              <a:latin typeface="GT America"/>
            </a:endParaRPr>
          </a:p>
          <a:p>
            <a:r>
              <a:rPr lang="en-US" b="0" i="0" noProof="0" dirty="0">
                <a:solidFill>
                  <a:srgbClr val="000000"/>
                </a:solidFill>
                <a:effectLst/>
                <a:latin typeface="GT America"/>
              </a:rPr>
              <a:t>Archetypes allow for the largest impact- customers can be more than one archetype- asking for the WHY</a:t>
            </a:r>
          </a:p>
          <a:p>
            <a:endParaRPr lang="en-US" b="0" i="0" noProof="0" dirty="0">
              <a:solidFill>
                <a:srgbClr val="000000"/>
              </a:solidFill>
              <a:effectLst/>
              <a:latin typeface="GT America"/>
            </a:endParaRPr>
          </a:p>
          <a:p>
            <a:r>
              <a:rPr lang="en-US" b="0" i="0" dirty="0">
                <a:solidFill>
                  <a:srgbClr val="292929"/>
                </a:solidFill>
                <a:effectLst/>
                <a:latin typeface="charter"/>
              </a:rPr>
              <a:t>For example, a bargain hunter is someone who looks for bargains. One person may be looking for bargains because they need to keep as much income as they can for essentials. Another person looks for bargains because it’s fun and feels good to find a deal. Same behavior, different motivations, two customer archetypes.</a:t>
            </a:r>
            <a:endParaRPr lang="en-GB" b="0" i="0" noProof="0" dirty="0">
              <a:solidFill>
                <a:srgbClr val="000000"/>
              </a:solidFill>
              <a:effectLst/>
              <a:latin typeface="GT America"/>
            </a:endParaRPr>
          </a:p>
          <a:p>
            <a:endParaRPr lang="en-GB" noProof="0" dirty="0"/>
          </a:p>
          <a:p>
            <a:r>
              <a:rPr lang="en-GB" noProof="0" dirty="0"/>
              <a:t>Entrepreneur- wants to start a business. Might be because they lost their job or can´t find any job, or because they want to be independent, identify as their own boss etc.</a:t>
            </a:r>
          </a:p>
        </p:txBody>
      </p:sp>
      <p:sp>
        <p:nvSpPr>
          <p:cNvPr id="4" name="Foliennummernplatzhalter 3"/>
          <p:cNvSpPr>
            <a:spLocks noGrp="1"/>
          </p:cNvSpPr>
          <p:nvPr>
            <p:ph type="sldNum" sz="quarter" idx="5"/>
          </p:nvPr>
        </p:nvSpPr>
        <p:spPr/>
        <p:txBody>
          <a:bodyPr/>
          <a:lstStyle/>
          <a:p>
            <a:fld id="{C59C4FCC-A7BB-4998-9C5C-F010D2AC4004}" type="slidenum">
              <a:rPr lang="en-US" smtClean="0"/>
              <a:t>10</a:t>
            </a:fld>
            <a:endParaRPr lang="en-US"/>
          </a:p>
        </p:txBody>
      </p:sp>
    </p:spTree>
    <p:extLst>
      <p:ext uri="{BB962C8B-B14F-4D97-AF65-F5344CB8AC3E}">
        <p14:creationId xmlns:p14="http://schemas.microsoft.com/office/powerpoint/2010/main" val="33888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Step-by-Step Guide to a Successful Target Group Analysis (mynd.com)</a:t>
            </a:r>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12</a:t>
            </a:fld>
            <a:endParaRPr lang="en-US"/>
          </a:p>
        </p:txBody>
      </p:sp>
    </p:spTree>
    <p:extLst>
      <p:ext uri="{BB962C8B-B14F-4D97-AF65-F5344CB8AC3E}">
        <p14:creationId xmlns:p14="http://schemas.microsoft.com/office/powerpoint/2010/main" val="5379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13</a:t>
            </a:fld>
            <a:endParaRPr lang="en-US"/>
          </a:p>
        </p:txBody>
      </p:sp>
    </p:spTree>
    <p:extLst>
      <p:ext uri="{BB962C8B-B14F-4D97-AF65-F5344CB8AC3E}">
        <p14:creationId xmlns:p14="http://schemas.microsoft.com/office/powerpoint/2010/main" val="255301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14</a:t>
            </a:fld>
            <a:endParaRPr lang="en-US"/>
          </a:p>
        </p:txBody>
      </p:sp>
    </p:spTree>
    <p:extLst>
      <p:ext uri="{BB962C8B-B14F-4D97-AF65-F5344CB8AC3E}">
        <p14:creationId xmlns:p14="http://schemas.microsoft.com/office/powerpoint/2010/main" val="1095913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8"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387054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8" name="Grafik 27">
            <a:extLst>
              <a:ext uri="{FF2B5EF4-FFF2-40B4-BE49-F238E27FC236}">
                <a16:creationId xmlns:a16="http://schemas.microsoft.com/office/drawing/2014/main" xmlns="" id="{2A9C8B11-6DF5-407C-A3F0-6FBE553F473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8477" y="-40407"/>
            <a:ext cx="491867" cy="46293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1F5018B2-BEF1-4DA8-82B4-376877853B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9052" y="-12036"/>
            <a:ext cx="1345223" cy="313885"/>
          </a:xfrm>
          <a:prstGeom prst="rect">
            <a:avLst/>
          </a:prstGeom>
        </p:spPr>
      </p:pic>
    </p:spTree>
    <p:extLst>
      <p:ext uri="{BB962C8B-B14F-4D97-AF65-F5344CB8AC3E}">
        <p14:creationId xmlns:p14="http://schemas.microsoft.com/office/powerpoint/2010/main" val="1010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4" name="Footer Placeholder 3"/>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8"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9"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fik 27">
            <a:extLst>
              <a:ext uri="{FF2B5EF4-FFF2-40B4-BE49-F238E27FC236}">
                <a16:creationId xmlns:a16="http://schemas.microsoft.com/office/drawing/2014/main" xmlns="" id="{089504DB-15B4-4E93-AF93-69D78E85E51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xmlns="" id="{E0603AB7-ECDC-4FAD-8070-E48256800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485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3" name="Footer Placeholder 2"/>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Tree>
    <p:extLst>
      <p:ext uri="{BB962C8B-B14F-4D97-AF65-F5344CB8AC3E}">
        <p14:creationId xmlns:p14="http://schemas.microsoft.com/office/powerpoint/2010/main" val="1013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9"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791877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9"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519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7"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2348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9"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4005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10"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37058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2900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407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11/13/2022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xmlns="" id="{089504DB-15B4-4E93-AF93-69D78E85E515}"/>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xmlns="" id="{E0603AB7-ECDC-4FAD-8070-E48256800E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009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BFD9-E13D-410C-BF4D-FF5EB14A7A38}" type="datetimeFigureOut">
              <a:rPr lang="en-US" smtClean="0"/>
              <a:t>11/13/2022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6AB6-A428-4229-9434-94E028D66DA4}" type="slidenum">
              <a:rPr lang="en-US" smtClean="0"/>
              <a:t>‹#›</a:t>
            </a:fld>
            <a:endParaRPr lang="en-US"/>
          </a:p>
        </p:txBody>
      </p:sp>
    </p:spTree>
    <p:extLst>
      <p:ext uri="{BB962C8B-B14F-4D97-AF65-F5344CB8AC3E}">
        <p14:creationId xmlns:p14="http://schemas.microsoft.com/office/powerpoint/2010/main" val="29635114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9" r:id="rId4"/>
    <p:sldLayoutId id="2147483671" r:id="rId5"/>
    <p:sldLayoutId id="2147483664" r:id="rId6"/>
    <p:sldLayoutId id="2147483668" r:id="rId7"/>
    <p:sldLayoutId id="2147483672" r:id="rId8"/>
    <p:sldLayoutId id="2147483673" r:id="rId9"/>
    <p:sldLayoutId id="2147483674" r:id="rId10"/>
    <p:sldLayoutId id="2147483666"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478" y="1277346"/>
            <a:ext cx="8369085" cy="2387600"/>
          </a:xfrm>
        </p:spPr>
        <p:txBody>
          <a:bodyPr>
            <a:normAutofit fontScale="90000"/>
          </a:bodyPr>
          <a:lstStyle/>
          <a:p>
            <a:r>
              <a:rPr lang="lo-LA" sz="9600" i="1" dirty="0">
                <a:solidFill>
                  <a:srgbClr val="002060"/>
                </a:solidFill>
                <a:latin typeface="Phetsarath OT" panose="02000500000000000000" pitchFamily="2" charset="0"/>
                <a:cs typeface="Phetsarath OT" panose="02000500000000000000" pitchFamily="2" charset="0"/>
              </a:rPr>
              <a:t>ໂຄງການ</a:t>
            </a:r>
            <a:r>
              <a:rPr lang="lo-LA" sz="9600" dirty="0">
                <a:latin typeface="Phetsarath OT" panose="02000500000000000000" pitchFamily="2" charset="0"/>
                <a:cs typeface="Phetsarath OT" panose="02000500000000000000" pitchFamily="2" charset="0"/>
              </a:rPr>
              <a:t> </a:t>
            </a:r>
            <a:r>
              <a:rPr lang="de-DE" sz="9600" i="1" dirty="0" smtClean="0">
                <a:solidFill>
                  <a:schemeClr val="accent1">
                    <a:lumMod val="50000"/>
                  </a:schemeClr>
                </a:solidFill>
                <a:latin typeface="+mn-lt"/>
                <a:cs typeface="Georgia"/>
              </a:rPr>
              <a:t>ENCORE</a:t>
            </a:r>
            <a:r>
              <a:rPr lang="de-DE" sz="9600" i="1" dirty="0">
                <a:solidFill>
                  <a:schemeClr val="accent1">
                    <a:lumMod val="50000"/>
                  </a:schemeClr>
                </a:solidFill>
                <a:latin typeface="+mn-lt"/>
                <a:cs typeface="Georgia"/>
              </a:rPr>
              <a:t/>
            </a:r>
            <a:br>
              <a:rPr lang="de-DE" sz="9600" i="1" dirty="0">
                <a:solidFill>
                  <a:schemeClr val="accent1">
                    <a:lumMod val="50000"/>
                  </a:schemeClr>
                </a:solidFill>
                <a:latin typeface="+mn-lt"/>
                <a:cs typeface="Georgia"/>
              </a:rPr>
            </a:br>
            <a:r>
              <a:rPr lang="lo-LA" sz="2400" b="0" dirty="0">
                <a:solidFill>
                  <a:srgbClr val="002060"/>
                </a:solidFill>
                <a:latin typeface="Phetsarath OT" panose="02000500000000000000" pitchFamily="2" charset="0"/>
                <a:cs typeface="Phetsarath OT" panose="02000500000000000000" pitchFamily="2" charset="0"/>
              </a:rPr>
              <a:t>ສູນຄວາມຮູ້ດ້ານການ</a:t>
            </a:r>
            <a:r>
              <a:rPr lang="lo-LA" sz="2400" b="0" dirty="0" smtClean="0">
                <a:solidFill>
                  <a:srgbClr val="002060"/>
                </a:solidFill>
                <a:latin typeface="Phetsarath OT" panose="02000500000000000000" pitchFamily="2" charset="0"/>
                <a:cs typeface="Phetsarath OT" panose="02000500000000000000" pitchFamily="2" charset="0"/>
              </a:rPr>
              <a:t>ເປັນຜູ້ປະກອບກິດຈະການເພື່ອ</a:t>
            </a:r>
            <a:r>
              <a:rPr lang="lo-LA" sz="2400" b="0" dirty="0">
                <a:solidFill>
                  <a:srgbClr val="002060"/>
                </a:solidFill>
                <a:latin typeface="Phetsarath OT" panose="02000500000000000000" pitchFamily="2" charset="0"/>
                <a:cs typeface="Phetsarath OT" panose="02000500000000000000" pitchFamily="2" charset="0"/>
              </a:rPr>
              <a:t>ສົ່ງເສີມການ</a:t>
            </a:r>
            <a:r>
              <a:rPr lang="lo-LA" sz="2400" b="0" dirty="0" smtClean="0">
                <a:solidFill>
                  <a:srgbClr val="002060"/>
                </a:solidFill>
                <a:latin typeface="Phetsarath OT" panose="02000500000000000000" pitchFamily="2" charset="0"/>
                <a:cs typeface="Phetsarath OT" panose="02000500000000000000" pitchFamily="2" charset="0"/>
              </a:rPr>
              <a:t>ເປັນຜູ້ປະກອບກິດຈະການດ້ານ</a:t>
            </a:r>
            <a:r>
              <a:rPr lang="lo-LA" sz="2400" b="0" dirty="0">
                <a:solidFill>
                  <a:srgbClr val="002060"/>
                </a:solidFill>
                <a:latin typeface="Phetsarath OT" panose="02000500000000000000" pitchFamily="2" charset="0"/>
                <a:cs typeface="Phetsarath OT" panose="02000500000000000000" pitchFamily="2" charset="0"/>
              </a:rPr>
              <a:t>ນະວັດຕະກໍາໃນການສຶກສາ ແລະ</a:t>
            </a:r>
            <a:r>
              <a:rPr lang="en-US" sz="2400" b="0" dirty="0">
                <a:solidFill>
                  <a:srgbClr val="002060"/>
                </a:solidFill>
                <a:latin typeface="Phetsarath OT" panose="02000500000000000000" pitchFamily="2" charset="0"/>
                <a:cs typeface="Phetsarath OT" panose="02000500000000000000" pitchFamily="2" charset="0"/>
              </a:rPr>
              <a:t> </a:t>
            </a:r>
            <a:r>
              <a:rPr lang="lo-LA" sz="2400" b="0" dirty="0">
                <a:solidFill>
                  <a:srgbClr val="002060"/>
                </a:solidFill>
                <a:latin typeface="Phetsarath OT" panose="02000500000000000000" pitchFamily="2" charset="0"/>
                <a:cs typeface="Phetsarath OT" panose="02000500000000000000" pitchFamily="2" charset="0"/>
              </a:rPr>
              <a:t>ການຄົ້ນຄວ້າວິໄຈ</a:t>
            </a:r>
            <a:r>
              <a:rPr lang="de-AT" sz="2400" dirty="0">
                <a:solidFill>
                  <a:schemeClr val="accent1">
                    <a:lumMod val="50000"/>
                  </a:schemeClr>
                </a:solidFill>
                <a:latin typeface="Phetsarath OT" panose="02000500000000000000" pitchFamily="2" charset="0"/>
                <a:cs typeface="Phetsarath OT" panose="02000500000000000000" pitchFamily="2" charset="0"/>
              </a:rPr>
              <a:t/>
            </a:r>
            <a:br>
              <a:rPr lang="de-AT" sz="2400" dirty="0">
                <a:solidFill>
                  <a:schemeClr val="accent1">
                    <a:lumMod val="50000"/>
                  </a:schemeClr>
                </a:solidFill>
                <a:latin typeface="Phetsarath OT" panose="02000500000000000000" pitchFamily="2" charset="0"/>
                <a:cs typeface="Phetsarath OT" panose="02000500000000000000" pitchFamily="2" charset="0"/>
              </a:rPr>
            </a:br>
            <a:r>
              <a:rPr lang="de-DE" sz="2400" b="0" dirty="0">
                <a:latin typeface="Expressway Rg"/>
              </a:rPr>
              <a:t/>
            </a:r>
            <a:br>
              <a:rPr lang="de-DE" sz="2400" b="0" dirty="0">
                <a:latin typeface="Expressway Rg"/>
              </a:rPr>
            </a:br>
            <a:endParaRPr lang="en-US" sz="2700" dirty="0">
              <a:solidFill>
                <a:schemeClr val="accent1">
                  <a:lumMod val="50000"/>
                </a:schemeClr>
              </a:solidFill>
              <a:latin typeface="+mn-lt"/>
            </a:endParaRPr>
          </a:p>
        </p:txBody>
      </p:sp>
      <p:sp>
        <p:nvSpPr>
          <p:cNvPr id="3" name="Subtitle 2"/>
          <p:cNvSpPr>
            <a:spLocks noGrp="1"/>
          </p:cNvSpPr>
          <p:nvPr>
            <p:ph type="subTitle" idx="1"/>
          </p:nvPr>
        </p:nvSpPr>
        <p:spPr>
          <a:xfrm>
            <a:off x="1143000" y="3813243"/>
            <a:ext cx="6858000" cy="2616740"/>
          </a:xfrm>
        </p:spPr>
        <p:txBody>
          <a:bodyPr>
            <a:normAutofit/>
          </a:bodyPr>
          <a:lstStyle/>
          <a:p>
            <a:r>
              <a:rPr lang="lo-LA" dirty="0" smtClean="0">
                <a:solidFill>
                  <a:schemeClr val="accent1">
                    <a:lumMod val="50000"/>
                  </a:schemeClr>
                </a:solidFill>
                <a:latin typeface="Phetsarath OT" panose="02000500000000000000" pitchFamily="2" charset="0"/>
                <a:cs typeface="Phetsarath OT" panose="02000500000000000000" pitchFamily="2" charset="0"/>
              </a:rPr>
              <a:t>ເຝິກອົບຮົມຄູເຝິກ </a:t>
            </a:r>
            <a:r>
              <a:rPr lang="de-AT" dirty="0" smtClean="0">
                <a:solidFill>
                  <a:schemeClr val="accent1">
                    <a:lumMod val="50000"/>
                  </a:schemeClr>
                </a:solidFill>
                <a:latin typeface="Phetsarath OT" panose="02000500000000000000" pitchFamily="2" charset="0"/>
                <a:cs typeface="Phetsarath OT" panose="02000500000000000000" pitchFamily="2" charset="0"/>
              </a:rPr>
              <a:t>4</a:t>
            </a:r>
            <a:endParaRPr lang="de-AT" dirty="0">
              <a:solidFill>
                <a:schemeClr val="accent1">
                  <a:lumMod val="50000"/>
                </a:schemeClr>
              </a:solidFill>
              <a:latin typeface="Phetsarath OT" panose="02000500000000000000" pitchFamily="2" charset="0"/>
              <a:cs typeface="Phetsarath OT" panose="02000500000000000000" pitchFamily="2" charset="0"/>
            </a:endParaRPr>
          </a:p>
          <a:p>
            <a:r>
              <a:rPr lang="lo-LA" dirty="0" smtClean="0">
                <a:solidFill>
                  <a:schemeClr val="accent1">
                    <a:lumMod val="50000"/>
                  </a:schemeClr>
                </a:solidFill>
                <a:latin typeface="Phetsarath OT" panose="02000500000000000000" pitchFamily="2" charset="0"/>
                <a:cs typeface="Phetsarath OT" panose="02000500000000000000" pitchFamily="2" charset="0"/>
              </a:rPr>
              <a:t>ການສ້າງເຂົ້າໃຈຕໍ່ກຸ່ມ</a:t>
            </a:r>
            <a:r>
              <a:rPr lang="lo-LA" dirty="0">
                <a:solidFill>
                  <a:schemeClr val="accent1">
                    <a:lumMod val="50000"/>
                  </a:schemeClr>
                </a:solidFill>
                <a:latin typeface="Phetsarath OT" panose="02000500000000000000" pitchFamily="2" charset="0"/>
                <a:cs typeface="Phetsarath OT" panose="02000500000000000000" pitchFamily="2" charset="0"/>
              </a:rPr>
              <a:t>ເປົ້າຫມາຍຂອງທ່ານ</a:t>
            </a:r>
            <a:endParaRPr lang="de-AT" sz="1800" dirty="0">
              <a:solidFill>
                <a:schemeClr val="accent1">
                  <a:lumMod val="50000"/>
                </a:schemeClr>
              </a:solidFill>
              <a:latin typeface="Phetsarath OT" panose="02000500000000000000" pitchFamily="2" charset="0"/>
              <a:cs typeface="Phetsarath OT" panose="02000500000000000000" pitchFamily="2" charset="0"/>
            </a:endParaRPr>
          </a:p>
          <a:p>
            <a:r>
              <a:rPr lang="lo-LA" sz="1800" dirty="0" smtClean="0">
                <a:solidFill>
                  <a:schemeClr val="accent1">
                    <a:lumMod val="50000"/>
                  </a:schemeClr>
                </a:solidFill>
                <a:latin typeface="Phetsarath OT" panose="02000500000000000000" pitchFamily="2" charset="0"/>
                <a:cs typeface="Phetsarath OT" panose="02000500000000000000" pitchFamily="2" charset="0"/>
              </a:rPr>
              <a:t>ວັນທີ </a:t>
            </a:r>
            <a:r>
              <a:rPr lang="de-AT" sz="1800" dirty="0" smtClean="0">
                <a:solidFill>
                  <a:schemeClr val="accent1">
                    <a:lumMod val="50000"/>
                  </a:schemeClr>
                </a:solidFill>
                <a:latin typeface="Phetsarath OT" panose="02000500000000000000" pitchFamily="2" charset="0"/>
                <a:cs typeface="Phetsarath OT" panose="02000500000000000000" pitchFamily="2" charset="0"/>
              </a:rPr>
              <a:t>9 </a:t>
            </a:r>
            <a:r>
              <a:rPr lang="lo-LA" sz="1800" dirty="0" smtClean="0">
                <a:solidFill>
                  <a:schemeClr val="accent1">
                    <a:lumMod val="50000"/>
                  </a:schemeClr>
                </a:solidFill>
                <a:latin typeface="Phetsarath OT" panose="02000500000000000000" pitchFamily="2" charset="0"/>
                <a:cs typeface="Phetsarath OT" panose="02000500000000000000" pitchFamily="2" charset="0"/>
              </a:rPr>
              <a:t>ຫາ</a:t>
            </a:r>
            <a:r>
              <a:rPr lang="de-AT" sz="1800" dirty="0" smtClean="0">
                <a:solidFill>
                  <a:schemeClr val="accent1">
                    <a:lumMod val="50000"/>
                  </a:schemeClr>
                </a:solidFill>
                <a:latin typeface="Phetsarath OT" panose="02000500000000000000" pitchFamily="2" charset="0"/>
                <a:cs typeface="Phetsarath OT" panose="02000500000000000000" pitchFamily="2" charset="0"/>
              </a:rPr>
              <a:t> </a:t>
            </a:r>
            <a:r>
              <a:rPr lang="lo-LA" sz="1800" dirty="0" smtClean="0">
                <a:solidFill>
                  <a:schemeClr val="accent1">
                    <a:lumMod val="50000"/>
                  </a:schemeClr>
                </a:solidFill>
                <a:latin typeface="Phetsarath OT" panose="02000500000000000000" pitchFamily="2" charset="0"/>
                <a:cs typeface="Phetsarath OT" panose="02000500000000000000" pitchFamily="2" charset="0"/>
              </a:rPr>
              <a:t>ວັນທີ </a:t>
            </a:r>
            <a:r>
              <a:rPr lang="de-AT" sz="1800" dirty="0" smtClean="0">
                <a:solidFill>
                  <a:schemeClr val="accent1">
                    <a:lumMod val="50000"/>
                  </a:schemeClr>
                </a:solidFill>
                <a:latin typeface="Phetsarath OT" panose="02000500000000000000" pitchFamily="2" charset="0"/>
                <a:cs typeface="Phetsarath OT" panose="02000500000000000000" pitchFamily="2" charset="0"/>
              </a:rPr>
              <a:t>11</a:t>
            </a:r>
            <a:r>
              <a:rPr lang="lo-LA" sz="1800" dirty="0" smtClean="0">
                <a:solidFill>
                  <a:schemeClr val="accent1">
                    <a:lumMod val="50000"/>
                  </a:schemeClr>
                </a:solidFill>
                <a:latin typeface="Phetsarath OT" panose="02000500000000000000" pitchFamily="2" charset="0"/>
                <a:cs typeface="Phetsarath OT" panose="02000500000000000000" pitchFamily="2" charset="0"/>
              </a:rPr>
              <a:t> ພຶດສະພາ</a:t>
            </a:r>
            <a:r>
              <a:rPr lang="de-AT" sz="1800" dirty="0" smtClean="0">
                <a:solidFill>
                  <a:schemeClr val="accent1">
                    <a:lumMod val="50000"/>
                  </a:schemeClr>
                </a:solidFill>
                <a:latin typeface="Phetsarath OT" panose="02000500000000000000" pitchFamily="2" charset="0"/>
                <a:cs typeface="Phetsarath OT" panose="02000500000000000000" pitchFamily="2" charset="0"/>
              </a:rPr>
              <a:t> </a:t>
            </a:r>
            <a:r>
              <a:rPr lang="de-AT" sz="1800" dirty="0">
                <a:solidFill>
                  <a:schemeClr val="accent1">
                    <a:lumMod val="50000"/>
                  </a:schemeClr>
                </a:solidFill>
                <a:latin typeface="Phetsarath OT" panose="02000500000000000000" pitchFamily="2" charset="0"/>
                <a:cs typeface="Phetsarath OT" panose="02000500000000000000" pitchFamily="2" charset="0"/>
              </a:rPr>
              <a:t>2022</a:t>
            </a:r>
          </a:p>
          <a:p>
            <a:endParaRPr lang="de-AT" sz="1000" dirty="0">
              <a:solidFill>
                <a:schemeClr val="accent1">
                  <a:lumMod val="50000"/>
                </a:schemeClr>
              </a:solidFill>
              <a:latin typeface="Phetsarath OT" panose="02000500000000000000" pitchFamily="2" charset="0"/>
              <a:cs typeface="Phetsarath OT" panose="02000500000000000000" pitchFamily="2" charset="0"/>
            </a:endParaRPr>
          </a:p>
          <a:p>
            <a:r>
              <a:rPr lang="lo-LA" sz="1800" dirty="0" smtClean="0">
                <a:solidFill>
                  <a:schemeClr val="accent1">
                    <a:lumMod val="50000"/>
                  </a:schemeClr>
                </a:solidFill>
                <a:latin typeface="Phetsarath OT" panose="02000500000000000000" pitchFamily="2" charset="0"/>
                <a:cs typeface="Phetsarath OT" panose="02000500000000000000" pitchFamily="2" charset="0"/>
              </a:rPr>
              <a:t>ລະຫັດໂຄງການ</a:t>
            </a:r>
            <a:r>
              <a:rPr lang="en-US" sz="1800" dirty="0" smtClean="0">
                <a:solidFill>
                  <a:schemeClr val="accent1">
                    <a:lumMod val="50000"/>
                  </a:schemeClr>
                </a:solidFill>
                <a:latin typeface="Phetsarath OT" panose="02000500000000000000" pitchFamily="2" charset="0"/>
                <a:cs typeface="Phetsarath OT" panose="02000500000000000000" pitchFamily="2" charset="0"/>
              </a:rPr>
              <a:t>.: </a:t>
            </a:r>
            <a:r>
              <a:rPr lang="de-AT" sz="1800" dirty="0">
                <a:solidFill>
                  <a:schemeClr val="accent1">
                    <a:lumMod val="50000"/>
                  </a:schemeClr>
                </a:solidFill>
                <a:latin typeface="Phetsarath OT" panose="02000500000000000000" pitchFamily="2" charset="0"/>
                <a:cs typeface="Phetsarath OT" panose="02000500000000000000" pitchFamily="2" charset="0"/>
              </a:rPr>
              <a:t>617589-EPP-1-2020-1-AT-EPPKA2-CBHE-JP</a:t>
            </a:r>
          </a:p>
          <a:p>
            <a:endParaRPr lang="en-US"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278651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a:xfrm>
            <a:off x="261019" y="1812073"/>
            <a:ext cx="3363487" cy="793377"/>
          </a:xfrm>
        </p:spPr>
        <p:txBody>
          <a:bodyPr>
            <a:normAutofit fontScale="90000"/>
          </a:bodyPr>
          <a:lstStyle/>
          <a:p>
            <a:r>
              <a:rPr lang="lo-LA" sz="3600" dirty="0">
                <a:latin typeface="Phetsarath OT" panose="02000500000000000000" pitchFamily="2" charset="0"/>
                <a:cs typeface="Phetsarath OT" panose="02000500000000000000" pitchFamily="2" charset="0"/>
              </a:rPr>
              <a:t>3 ລະດັບຂອງການເຂົ້າໃຈກຸ່ມເປົ້າຫມາຍຂອງທ່ານໃຫ້ດີຂຶ້ນ</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3289609"/>
            <a:ext cx="4168518" cy="3483263"/>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3</a:t>
            </a:r>
          </a:p>
          <a:p>
            <a:pPr marL="0" indent="0" algn="ctr">
              <a:buNone/>
            </a:pPr>
            <a:r>
              <a:rPr lang="lo-LA" sz="1800" b="1" dirty="0" smtClean="0">
                <a:latin typeface="Phetsarath OT" panose="02000500000000000000" pitchFamily="2" charset="0"/>
                <a:cs typeface="Phetsarath OT" panose="02000500000000000000" pitchFamily="2" charset="0"/>
              </a:rPr>
              <a:t>ຕົ້ນແບບ</a:t>
            </a:r>
            <a:endParaRPr lang="en-US" sz="1800" b="1" dirty="0">
              <a:latin typeface="Phetsarath OT" panose="02000500000000000000" pitchFamily="2" charset="0"/>
              <a:cs typeface="Phetsarath OT" panose="02000500000000000000" pitchFamily="2" charset="0"/>
            </a:endParaRPr>
          </a:p>
          <a:p>
            <a:pPr marL="0" indent="0" algn="ctr">
              <a:buNone/>
            </a:pPr>
            <a:r>
              <a:rPr lang="lo-LA" sz="1800" dirty="0" smtClean="0">
                <a:latin typeface="Phetsarath OT" panose="02000500000000000000" pitchFamily="2" charset="0"/>
                <a:cs typeface="Phetsarath OT" panose="02000500000000000000" pitchFamily="2" charset="0"/>
              </a:rPr>
              <a:t>ຕົ້ນແບບ </a:t>
            </a:r>
            <a:r>
              <a:rPr lang="en-US" sz="1800" dirty="0" smtClean="0">
                <a:latin typeface="Phetsarath OT" panose="02000500000000000000" pitchFamily="2" charset="0"/>
                <a:cs typeface="Phetsarath OT" panose="02000500000000000000" pitchFamily="2" charset="0"/>
              </a:rPr>
              <a:t>(Archetypes) </a:t>
            </a:r>
            <a:r>
              <a:rPr lang="lo-LA" sz="1800" dirty="0">
                <a:latin typeface="Phetsarath OT" panose="02000500000000000000" pitchFamily="2" charset="0"/>
                <a:cs typeface="Phetsarath OT" panose="02000500000000000000" pitchFamily="2" charset="0"/>
              </a:rPr>
              <a:t>ແມ່ນ</a:t>
            </a:r>
            <a:r>
              <a:rPr lang="lo-LA" sz="1800" b="1" dirty="0">
                <a:latin typeface="Phetsarath OT" panose="02000500000000000000" pitchFamily="2" charset="0"/>
                <a:cs typeface="Phetsarath OT" panose="02000500000000000000" pitchFamily="2" charset="0"/>
              </a:rPr>
              <a:t>ໂປຣໄຟລ໌ຜູ້ໃຊ້ພາຍ</a:t>
            </a:r>
            <a:r>
              <a:rPr lang="lo-LA" sz="1800" b="1" dirty="0" smtClean="0">
                <a:latin typeface="Phetsarath OT" panose="02000500000000000000" pitchFamily="2" charset="0"/>
                <a:cs typeface="Phetsarath OT" panose="02000500000000000000" pitchFamily="2" charset="0"/>
              </a:rPr>
              <a:t>ໃນກຸ່ມ</a:t>
            </a:r>
            <a:r>
              <a:rPr lang="en-US" sz="1800" dirty="0" smtClean="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ສິ່ງເຫຼົ່ານີ້ມີຄວາມແຕກຕ່າງກັນໃນລັກສະນະທາງຈິດຕະວິທະຍາ, ເຊັ່ນ: </a:t>
            </a:r>
            <a:r>
              <a:rPr lang="lo-LA" sz="1800" dirty="0" smtClean="0">
                <a:latin typeface="Phetsarath OT" panose="02000500000000000000" pitchFamily="2" charset="0"/>
                <a:cs typeface="Phetsarath OT" panose="02000500000000000000" pitchFamily="2" charset="0"/>
              </a:rPr>
              <a:t>ບຸກຄະລິກສ່ວນຕົວ, ນິດໄສ</a:t>
            </a:r>
            <a:r>
              <a:rPr lang="lo-LA" sz="1800" dirty="0">
                <a:latin typeface="Phetsarath OT" panose="02000500000000000000" pitchFamily="2" charset="0"/>
                <a:cs typeface="Phetsarath OT" panose="02000500000000000000" pitchFamily="2" charset="0"/>
              </a:rPr>
              <a:t>, </a:t>
            </a:r>
            <a:r>
              <a:rPr lang="lo-LA" sz="1800" dirty="0" smtClean="0">
                <a:latin typeface="Phetsarath OT" panose="02000500000000000000" pitchFamily="2" charset="0"/>
                <a:cs typeface="Phetsarath OT" panose="02000500000000000000" pitchFamily="2" charset="0"/>
              </a:rPr>
              <a:t>ຄ່ານິຍົມ, </a:t>
            </a:r>
            <a:r>
              <a:rPr lang="lo-LA" sz="1800" dirty="0">
                <a:latin typeface="Phetsarath OT" panose="02000500000000000000" pitchFamily="2" charset="0"/>
                <a:cs typeface="Phetsarath OT" panose="02000500000000000000" pitchFamily="2" charset="0"/>
              </a:rPr>
              <a:t>ແຮງຈູງໃຈ, ເປົ້າໝາຍຊີວິດ, </a:t>
            </a:r>
            <a:r>
              <a:rPr lang="lo-LA" sz="1800" dirty="0" smtClean="0">
                <a:latin typeface="Phetsarath OT" panose="02000500000000000000" pitchFamily="2" charset="0"/>
                <a:cs typeface="Phetsarath OT" panose="02000500000000000000" pitchFamily="2" charset="0"/>
              </a:rPr>
              <a:t>ພາບລັກ ແລະ ພາບລັກຂອງ</a:t>
            </a:r>
            <a:r>
              <a:rPr lang="lo-LA" sz="1800" dirty="0">
                <a:latin typeface="Phetsarath OT" panose="02000500000000000000" pitchFamily="2" charset="0"/>
                <a:cs typeface="Phetsarath OT" panose="02000500000000000000" pitchFamily="2" charset="0"/>
              </a:rPr>
              <a:t>ຄົນອື່ນ, </a:t>
            </a:r>
            <a:r>
              <a:rPr lang="lo-LA" sz="1800" dirty="0" smtClean="0">
                <a:latin typeface="Phetsarath OT" panose="02000500000000000000" pitchFamily="2" charset="0"/>
                <a:cs typeface="Phetsarath OT" panose="02000500000000000000" pitchFamily="2" charset="0"/>
              </a:rPr>
              <a:t>ແລະ ບົດບາດ</a:t>
            </a:r>
            <a:r>
              <a:rPr lang="lo-LA" sz="1800" dirty="0">
                <a:latin typeface="Phetsarath OT" panose="02000500000000000000" pitchFamily="2" charset="0"/>
                <a:cs typeface="Phetsarath OT" panose="02000500000000000000" pitchFamily="2" charset="0"/>
              </a:rPr>
              <a:t>ຄວາມຝັນ. </a:t>
            </a:r>
            <a:r>
              <a:rPr lang="lo-LA" sz="1800" dirty="0" smtClean="0">
                <a:latin typeface="Phetsarath OT" panose="02000500000000000000" pitchFamily="2" charset="0"/>
                <a:cs typeface="Phetsarath OT" panose="02000500000000000000" pitchFamily="2" charset="0"/>
              </a:rPr>
              <a:t>ມັນເປັນ</a:t>
            </a:r>
            <a:r>
              <a:rPr lang="lo-LA" sz="1800" dirty="0">
                <a:latin typeface="Phetsarath OT" panose="02000500000000000000" pitchFamily="2" charset="0"/>
                <a:cs typeface="Phetsarath OT" panose="02000500000000000000" pitchFamily="2" charset="0"/>
              </a:rPr>
              <a:t>ປະໂຫຍດ, ໂດຍສະເພາະໃນຍຸກດິຈິຕອນ, </a:t>
            </a:r>
            <a:r>
              <a:rPr lang="lo-LA" sz="1800" dirty="0" smtClean="0">
                <a:latin typeface="Phetsarath OT" panose="02000500000000000000" pitchFamily="2" charset="0"/>
                <a:cs typeface="Phetsarath OT" panose="02000500000000000000" pitchFamily="2" charset="0"/>
              </a:rPr>
              <a:t>ໃນການ</a:t>
            </a:r>
            <a:r>
              <a:rPr lang="lo-LA" sz="1800" dirty="0">
                <a:latin typeface="Phetsarath OT" panose="02000500000000000000" pitchFamily="2" charset="0"/>
                <a:cs typeface="Phetsarath OT" panose="02000500000000000000" pitchFamily="2" charset="0"/>
              </a:rPr>
              <a:t>ວິເຄາະພຶດຕິກໍາການທ່ອງອອນໄລນ໌ຂອງກຸ່ມລູກຄ້າ.</a:t>
            </a:r>
            <a:r>
              <a:rPr lang="en-US" sz="1800" dirty="0">
                <a:latin typeface="Phetsarath OT" panose="02000500000000000000" pitchFamily="2" charset="0"/>
                <a:cs typeface="Phetsarath OT" panose="02000500000000000000" pitchFamily="2" charset="0"/>
              </a:rPr>
              <a:t> </a:t>
            </a:r>
          </a:p>
        </p:txBody>
      </p:sp>
      <p:pic>
        <p:nvPicPr>
          <p:cNvPr id="5" name="Grafik 4">
            <a:extLst>
              <a:ext uri="{FF2B5EF4-FFF2-40B4-BE49-F238E27FC236}">
                <a16:creationId xmlns:a16="http://schemas.microsoft.com/office/drawing/2014/main" xmlns="" id="{98A607B7-81D2-45C8-88C8-387F2C541E9A}"/>
              </a:ext>
            </a:extLst>
          </p:cNvPr>
          <p:cNvPicPr>
            <a:picLocks noChangeAspect="1"/>
          </p:cNvPicPr>
          <p:nvPr/>
        </p:nvPicPr>
        <p:blipFill>
          <a:blip r:embed="rId3"/>
          <a:stretch>
            <a:fillRect/>
          </a:stretch>
        </p:blipFill>
        <p:spPr>
          <a:xfrm>
            <a:off x="4572000" y="1483111"/>
            <a:ext cx="4168518" cy="4877166"/>
          </a:xfrm>
          <a:prstGeom prst="rect">
            <a:avLst/>
          </a:prstGeom>
        </p:spPr>
      </p:pic>
    </p:spTree>
    <p:extLst>
      <p:ext uri="{BB962C8B-B14F-4D97-AF65-F5344CB8AC3E}">
        <p14:creationId xmlns:p14="http://schemas.microsoft.com/office/powerpoint/2010/main" val="4117091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47A61F1-6017-450D-BD86-4B5CFF3B11C7}"/>
              </a:ext>
            </a:extLst>
          </p:cNvPr>
          <p:cNvSpPr>
            <a:spLocks noGrp="1"/>
          </p:cNvSpPr>
          <p:nvPr>
            <p:ph type="title"/>
          </p:nvPr>
        </p:nvSpPr>
        <p:spPr>
          <a:xfrm>
            <a:off x="628650" y="2403445"/>
            <a:ext cx="7054540" cy="2051109"/>
          </a:xfrm>
        </p:spPr>
        <p:txBody>
          <a:bodyPr>
            <a:normAutofit/>
          </a:bodyPr>
          <a:lstStyle/>
          <a:p>
            <a:pPr algn="ctr"/>
            <a:r>
              <a:rPr lang="lo-LA" dirty="0">
                <a:latin typeface="Phetsarath OT" panose="02000500000000000000" pitchFamily="2" charset="0"/>
                <a:cs typeface="Phetsarath OT" panose="02000500000000000000" pitchFamily="2" charset="0"/>
              </a:rPr>
              <a:t>ຍຸດທະ</a:t>
            </a:r>
            <a:r>
              <a:rPr lang="lo-LA" dirty="0" smtClean="0">
                <a:latin typeface="Phetsarath OT" panose="02000500000000000000" pitchFamily="2" charset="0"/>
                <a:cs typeface="Phetsarath OT" panose="02000500000000000000" pitchFamily="2" charset="0"/>
              </a:rPr>
              <a:t>ສາດໃນການ</a:t>
            </a:r>
            <a:r>
              <a:rPr lang="lo-LA" dirty="0">
                <a:latin typeface="Phetsarath OT" panose="02000500000000000000" pitchFamily="2" charset="0"/>
                <a:cs typeface="Phetsarath OT" panose="02000500000000000000" pitchFamily="2" charset="0"/>
              </a:rPr>
              <a:t>ກໍານົດກຸ່ມເປົ້າຫມາຍ &amp; ຄວາມສໍາຄັນ</a:t>
            </a:r>
            <a:r>
              <a:rPr lang="lo-LA" dirty="0" smtClean="0">
                <a:latin typeface="Phetsarath OT" panose="02000500000000000000" pitchFamily="2" charset="0"/>
                <a:cs typeface="Phetsarath OT" panose="02000500000000000000" pitchFamily="2" charset="0"/>
              </a:rPr>
              <a:t>ຂອງການສ້າງຕົວລະຄອນສົມມຸດ </a:t>
            </a:r>
            <a:r>
              <a:rPr lang="de-DE" dirty="0"/>
              <a:t>Persona</a:t>
            </a:r>
            <a:r>
              <a:rPr lang="lo-LA" dirty="0" smtClean="0">
                <a:latin typeface="Phetsarath OT" panose="02000500000000000000" pitchFamily="2" charset="0"/>
                <a:cs typeface="Phetsarath OT" panose="02000500000000000000" pitchFamily="2" charset="0"/>
              </a:rPr>
              <a:t> </a:t>
            </a:r>
            <a:endParaRPr lang="de-AT"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24748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200" dirty="0">
                <a:latin typeface="Phetsarath OT" panose="02000500000000000000" pitchFamily="2" charset="0"/>
                <a:cs typeface="Phetsarath OT" panose="02000500000000000000" pitchFamily="2" charset="0"/>
              </a:rPr>
              <a:t>ຍຸດທະສາດໃນການກໍານົດກຸ່ມເປົ້າຫມາຍ</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4463946" cy="3806648"/>
          </a:xfrm>
        </p:spPr>
        <p:txBody>
          <a:bodyPr>
            <a:normAutofit/>
          </a:bodyPr>
          <a:lstStyle/>
          <a:p>
            <a:pPr marL="0" indent="0">
              <a:buNone/>
            </a:pPr>
            <a:r>
              <a:rPr lang="lo-LA" sz="1800" dirty="0" smtClean="0">
                <a:latin typeface="Phetsarath OT" panose="02000500000000000000" pitchFamily="2" charset="0"/>
                <a:cs typeface="Phetsarath OT" panose="02000500000000000000" pitchFamily="2" charset="0"/>
              </a:rPr>
              <a:t>ການ</a:t>
            </a:r>
            <a:r>
              <a:rPr lang="lo-LA" sz="1800" dirty="0">
                <a:latin typeface="Phetsarath OT" panose="02000500000000000000" pitchFamily="2" charset="0"/>
                <a:cs typeface="Phetsarath OT" panose="02000500000000000000" pitchFamily="2" charset="0"/>
              </a:rPr>
              <a:t>ກໍານົດກຸ່ມເປົ້າ</a:t>
            </a:r>
            <a:r>
              <a:rPr lang="lo-LA" sz="1800" dirty="0" smtClean="0">
                <a:latin typeface="Phetsarath OT" panose="02000500000000000000" pitchFamily="2" charset="0"/>
                <a:cs typeface="Phetsarath OT" panose="02000500000000000000" pitchFamily="2" charset="0"/>
              </a:rPr>
              <a:t>ຫມາຍເປັນຂະບວນການຕໍ່</a:t>
            </a:r>
            <a:r>
              <a:rPr lang="lo-LA" sz="1800" dirty="0">
                <a:latin typeface="Phetsarath OT" panose="02000500000000000000" pitchFamily="2" charset="0"/>
                <a:cs typeface="Phetsarath OT" panose="02000500000000000000" pitchFamily="2" charset="0"/>
              </a:rPr>
              <a:t>ເນື່ອງ. ສະພາບແວດ</a:t>
            </a:r>
            <a:r>
              <a:rPr lang="lo-LA" sz="1800" dirty="0" smtClean="0">
                <a:latin typeface="Phetsarath OT" panose="02000500000000000000" pitchFamily="2" charset="0"/>
                <a:cs typeface="Phetsarath OT" panose="02000500000000000000" pitchFamily="2" charset="0"/>
              </a:rPr>
              <a:t>ລ້ອມ ແລະ ຜູ້ຄົນປັບ</a:t>
            </a:r>
            <a:r>
              <a:rPr lang="lo-LA" sz="1800" dirty="0">
                <a:latin typeface="Phetsarath OT" panose="02000500000000000000" pitchFamily="2" charset="0"/>
                <a:cs typeface="Phetsarath OT" panose="02000500000000000000" pitchFamily="2" charset="0"/>
              </a:rPr>
              <a:t>ຕົວເຂົ້າກັບສະຖານະການທີ່ມີການປ່ຽນແປງ. ດັ່ງນັ້ນ, ຄວາມ</a:t>
            </a:r>
            <a:r>
              <a:rPr lang="lo-LA" sz="1800" dirty="0" smtClean="0">
                <a:latin typeface="Phetsarath OT" panose="02000500000000000000" pitchFamily="2" charset="0"/>
                <a:cs typeface="Phetsarath OT" panose="02000500000000000000" pitchFamily="2" charset="0"/>
              </a:rPr>
              <a:t>ຕ້ອງການ ແລະ ຂໍ້ກຳໜົດຂອງ</a:t>
            </a:r>
            <a:r>
              <a:rPr lang="lo-LA" sz="1800" dirty="0">
                <a:latin typeface="Phetsarath OT" panose="02000500000000000000" pitchFamily="2" charset="0"/>
                <a:cs typeface="Phetsarath OT" panose="02000500000000000000" pitchFamily="2" charset="0"/>
              </a:rPr>
              <a:t>ຍີ່ຫໍ້ກໍ່ມີການປ່ຽນແປງ.</a:t>
            </a:r>
            <a:endParaRPr lang="en-US" sz="1800" dirty="0">
              <a:latin typeface="Phetsarath OT" panose="02000500000000000000" pitchFamily="2" charset="0"/>
              <a:cs typeface="Phetsarath OT" panose="02000500000000000000" pitchFamily="2" charset="0"/>
            </a:endParaRPr>
          </a:p>
          <a:p>
            <a:pPr marL="0" indent="0" algn="ctr">
              <a:buNone/>
            </a:pPr>
            <a:r>
              <a:rPr lang="lo-LA" sz="1800" dirty="0">
                <a:latin typeface="Phetsarath OT" panose="02000500000000000000" pitchFamily="2" charset="0"/>
                <a:cs typeface="Phetsarath OT" panose="02000500000000000000" pitchFamily="2" charset="0"/>
              </a:rPr>
              <a:t>ພຽງ</a:t>
            </a:r>
            <a:r>
              <a:rPr lang="lo-LA" sz="1800" dirty="0" smtClean="0">
                <a:latin typeface="Phetsarath OT" panose="02000500000000000000" pitchFamily="2" charset="0"/>
                <a:cs typeface="Phetsarath OT" panose="02000500000000000000" pitchFamily="2" charset="0"/>
              </a:rPr>
              <a:t>​ນຶກເຖິງ​ການພັດທະນາ​ຂອງສູ່ລະບົບ​</a:t>
            </a:r>
            <a:r>
              <a:rPr lang="lo-LA" sz="1800" dirty="0">
                <a:latin typeface="Phetsarath OT" panose="02000500000000000000" pitchFamily="2" charset="0"/>
                <a:cs typeface="Phetsarath OT" panose="02000500000000000000" pitchFamily="2" charset="0"/>
              </a:rPr>
              <a:t>ດິ​ຈິ​ຕອນ</a:t>
            </a:r>
            <a:r>
              <a:rPr lang="lo-LA" sz="1800" dirty="0" smtClean="0">
                <a:latin typeface="Phetsarath OT" panose="02000500000000000000" pitchFamily="2" charset="0"/>
                <a:cs typeface="Phetsarath OT" panose="02000500000000000000" pitchFamily="2" charset="0"/>
              </a:rPr>
              <a:t>​ທີ່ກ້າວໜ້າ!</a:t>
            </a:r>
            <a:endParaRPr lang="en-US" sz="1800" dirty="0">
              <a:latin typeface="Phetsarath OT" panose="02000500000000000000" pitchFamily="2" charset="0"/>
              <a:cs typeface="Phetsarath OT" panose="02000500000000000000" pitchFamily="2" charset="0"/>
            </a:endParaRPr>
          </a:p>
          <a:p>
            <a:pPr marL="0" indent="0" algn="ctr">
              <a:buNone/>
            </a:pPr>
            <a:r>
              <a:rPr lang="lo-LA" sz="1800" b="1" dirty="0">
                <a:latin typeface="Phetsarath OT" panose="02000500000000000000" pitchFamily="2" charset="0"/>
                <a:cs typeface="Phetsarath OT" panose="02000500000000000000" pitchFamily="2" charset="0"/>
              </a:rPr>
              <a:t>ການເກັບກໍາຂໍ້</a:t>
            </a:r>
            <a:r>
              <a:rPr lang="lo-LA" sz="1800" b="1" dirty="0" smtClean="0">
                <a:latin typeface="Phetsarath OT" panose="02000500000000000000" pitchFamily="2" charset="0"/>
                <a:cs typeface="Phetsarath OT" panose="02000500000000000000" pitchFamily="2" charset="0"/>
              </a:rPr>
              <a:t>ມູນມີຄວາມສໍາ</a:t>
            </a:r>
            <a:r>
              <a:rPr lang="lo-LA" sz="1800" b="1" dirty="0">
                <a:latin typeface="Phetsarath OT" panose="02000500000000000000" pitchFamily="2" charset="0"/>
                <a:cs typeface="Phetsarath OT" panose="02000500000000000000" pitchFamily="2" charset="0"/>
              </a:rPr>
              <a:t>ຄັນ</a:t>
            </a:r>
            <a:r>
              <a:rPr lang="lo-LA" sz="1800" dirty="0">
                <a:latin typeface="Phetsarath OT" panose="02000500000000000000" pitchFamily="2" charset="0"/>
                <a:cs typeface="Phetsarath OT" panose="02000500000000000000" pitchFamily="2" charset="0"/>
              </a:rPr>
              <a:t>ສໍາລັບການກໍານົດກຸ່ມເປົ້າຫມາຍ!</a:t>
            </a:r>
            <a:endParaRPr lang="en-US" sz="1800" dirty="0">
              <a:latin typeface="Phetsarath OT" panose="02000500000000000000" pitchFamily="2" charset="0"/>
              <a:cs typeface="Phetsarath OT" panose="02000500000000000000" pitchFamily="2" charset="0"/>
            </a:endParaRPr>
          </a:p>
          <a:p>
            <a:pPr marL="0" indent="0" algn="ctr">
              <a:buNone/>
            </a:pPr>
            <a:r>
              <a:rPr lang="lo-LA" sz="1800" b="1" dirty="0" smtClean="0">
                <a:latin typeface="Phetsarath OT" panose="02000500000000000000" pitchFamily="2" charset="0"/>
                <a:cs typeface="Phetsarath OT" panose="02000500000000000000" pitchFamily="2" charset="0"/>
              </a:rPr>
              <a:t>ການ</a:t>
            </a:r>
            <a:r>
              <a:rPr lang="lo-LA" sz="1800" b="1" dirty="0">
                <a:latin typeface="Phetsarath OT" panose="02000500000000000000" pitchFamily="2" charset="0"/>
                <a:cs typeface="Phetsarath OT" panose="02000500000000000000" pitchFamily="2" charset="0"/>
              </a:rPr>
              <a:t>ວິເຄາະກຸ່ມເປົ້າຫມາຍແມ່ນມີຄວາມຈໍາເປັນ</a:t>
            </a:r>
            <a:r>
              <a:rPr lang="lo-LA" sz="1800" dirty="0">
                <a:latin typeface="Phetsarath OT" panose="02000500000000000000" pitchFamily="2" charset="0"/>
                <a:cs typeface="Phetsarath OT" panose="02000500000000000000" pitchFamily="2" charset="0"/>
              </a:rPr>
              <a:t>ບໍ່ວ່າບໍລິສັດຈະຢູ່</a:t>
            </a:r>
            <a:r>
              <a:rPr lang="lo-LA" sz="1800" dirty="0" smtClean="0">
                <a:latin typeface="Phetsarath OT" panose="02000500000000000000" pitchFamily="2" charset="0"/>
                <a:cs typeface="Phetsarath OT" panose="02000500000000000000" pitchFamily="2" charset="0"/>
              </a:rPr>
              <a:t>ໃນຊ່ວງເລີ່ມຕົ້ນ, ມີການແນະນຳຜະລິດຕະ</a:t>
            </a:r>
            <a:r>
              <a:rPr lang="lo-LA" sz="1800" dirty="0">
                <a:latin typeface="Phetsarath OT" panose="02000500000000000000" pitchFamily="2" charset="0"/>
                <a:cs typeface="Phetsarath OT" panose="02000500000000000000" pitchFamily="2" charset="0"/>
              </a:rPr>
              <a:t>ພັນ</a:t>
            </a:r>
            <a:r>
              <a:rPr lang="lo-LA" sz="1800" dirty="0" smtClean="0">
                <a:latin typeface="Phetsarath OT" panose="02000500000000000000" pitchFamily="2" charset="0"/>
                <a:cs typeface="Phetsarath OT" panose="02000500000000000000" pitchFamily="2" charset="0"/>
              </a:rPr>
              <a:t>ໃຫມ່, ຫຼື </a:t>
            </a:r>
            <a:r>
              <a:rPr lang="lo-LA" sz="1800" dirty="0">
                <a:latin typeface="Phetsarath OT" panose="02000500000000000000" pitchFamily="2" charset="0"/>
                <a:cs typeface="Phetsarath OT" panose="02000500000000000000" pitchFamily="2" charset="0"/>
              </a:rPr>
              <a:t>ຜະລິດຕະພັນ</a:t>
            </a:r>
            <a:r>
              <a:rPr lang="lo-LA" sz="1800" dirty="0" smtClean="0">
                <a:latin typeface="Phetsarath OT" panose="02000500000000000000" pitchFamily="2" charset="0"/>
                <a:cs typeface="Phetsarath OT" panose="02000500000000000000" pitchFamily="2" charset="0"/>
              </a:rPr>
              <a:t>ທີ່</a:t>
            </a:r>
            <a:r>
              <a:rPr lang="lo-LA" sz="1800" dirty="0">
                <a:latin typeface="Phetsarath OT" panose="02000500000000000000" pitchFamily="2" charset="0"/>
                <a:cs typeface="Phetsarath OT" panose="02000500000000000000" pitchFamily="2" charset="0"/>
              </a:rPr>
              <a:t>ມີຢູ່ແລ້ວຕ້ອງໄດ້ຮັບ</a:t>
            </a:r>
            <a:r>
              <a:rPr lang="lo-LA" sz="1800" dirty="0" smtClean="0">
                <a:latin typeface="Phetsarath OT" panose="02000500000000000000" pitchFamily="2" charset="0"/>
                <a:cs typeface="Phetsarath OT" panose="02000500000000000000" pitchFamily="2" charset="0"/>
              </a:rPr>
              <a:t>ການປັບໃຫ້ເໝາະສົມທີ່ສຸດ!</a:t>
            </a:r>
            <a:endParaRPr lang="en-US" sz="1800" dirty="0">
              <a:latin typeface="Phetsarath OT" panose="02000500000000000000" pitchFamily="2" charset="0"/>
              <a:cs typeface="Phetsarath OT" panose="02000500000000000000" pitchFamily="2" charset="0"/>
            </a:endParaRPr>
          </a:p>
        </p:txBody>
      </p:sp>
      <p:sp>
        <p:nvSpPr>
          <p:cNvPr id="4" name="AutoShape 2" descr="Quellbild anzeigen">
            <a:extLst>
              <a:ext uri="{FF2B5EF4-FFF2-40B4-BE49-F238E27FC236}">
                <a16:creationId xmlns:a16="http://schemas.microsoft.com/office/drawing/2014/main" xmlns="" id="{55C8ADFA-5D94-426E-8A33-0448678DBF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6" name="Grafik 5">
            <a:extLst>
              <a:ext uri="{FF2B5EF4-FFF2-40B4-BE49-F238E27FC236}">
                <a16:creationId xmlns:a16="http://schemas.microsoft.com/office/drawing/2014/main" xmlns="" id="{7B4E7639-E331-4628-A9CF-D24E3325E10B}"/>
              </a:ext>
            </a:extLst>
          </p:cNvPr>
          <p:cNvPicPr>
            <a:picLocks noChangeAspect="1"/>
          </p:cNvPicPr>
          <p:nvPr/>
        </p:nvPicPr>
        <p:blipFill>
          <a:blip r:embed="rId3"/>
          <a:stretch>
            <a:fillRect/>
          </a:stretch>
        </p:blipFill>
        <p:spPr>
          <a:xfrm>
            <a:off x="4958111" y="3005859"/>
            <a:ext cx="3557239" cy="1956651"/>
          </a:xfrm>
          <a:prstGeom prst="rect">
            <a:avLst/>
          </a:prstGeom>
        </p:spPr>
      </p:pic>
    </p:spTree>
    <p:extLst>
      <p:ext uri="{BB962C8B-B14F-4D97-AF65-F5344CB8AC3E}">
        <p14:creationId xmlns:p14="http://schemas.microsoft.com/office/powerpoint/2010/main" val="347104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600" dirty="0">
                <a:latin typeface="Phetsarath OT" panose="02000500000000000000" pitchFamily="2" charset="0"/>
                <a:cs typeface="Phetsarath OT" panose="02000500000000000000" pitchFamily="2" charset="0"/>
              </a:rPr>
              <a:t>ຂະບວນການວິເຄາະກຸ່ມເປົ້າໝາຍ</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lo-LA" sz="1800" b="1" dirty="0" smtClean="0">
                <a:latin typeface="Phetsarath OT" panose="02000500000000000000" pitchFamily="2" charset="0"/>
                <a:cs typeface="Phetsarath OT" panose="02000500000000000000" pitchFamily="2" charset="0"/>
              </a:rPr>
              <a:t>ໃນເວລາ</a:t>
            </a:r>
            <a:r>
              <a:rPr lang="lo-LA" sz="1800" b="1" dirty="0" smtClean="0">
                <a:latin typeface="Phetsarath OT" panose="02000500000000000000" pitchFamily="2" charset="0"/>
                <a:cs typeface="Phetsarath OT" panose="02000500000000000000" pitchFamily="2" charset="0"/>
              </a:rPr>
              <a:t>ທີ່ຜູ້ປະກອບກິດຈະການ </a:t>
            </a:r>
            <a:r>
              <a:rPr lang="lo-LA" sz="1800" b="1" dirty="0" smtClean="0">
                <a:latin typeface="Phetsarath OT" panose="02000500000000000000" pitchFamily="2" charset="0"/>
                <a:cs typeface="Phetsarath OT" panose="02000500000000000000" pitchFamily="2" charset="0"/>
              </a:rPr>
              <a:t>ຫຼື ນັກສຶກສາສ້າງຈຸດປະສົງເພືອກໍາ</a:t>
            </a:r>
            <a:r>
              <a:rPr lang="lo-LA" sz="1800" b="1" dirty="0">
                <a:latin typeface="Phetsarath OT" panose="02000500000000000000" pitchFamily="2" charset="0"/>
                <a:cs typeface="Phetsarath OT" panose="02000500000000000000" pitchFamily="2" charset="0"/>
              </a:rPr>
              <a:t>ນົດກຸ່ມເປົ້າ</a:t>
            </a:r>
            <a:r>
              <a:rPr lang="lo-LA" sz="1800" b="1" dirty="0" smtClean="0">
                <a:latin typeface="Phetsarath OT" panose="02000500000000000000" pitchFamily="2" charset="0"/>
                <a:cs typeface="Phetsarath OT" panose="02000500000000000000" pitchFamily="2" charset="0"/>
              </a:rPr>
              <a:t>ຫມາຍ,ສາມາດເຮັດຕາມຂັ້ນຕອນຕໍ່ໄປນີ້</a:t>
            </a:r>
            <a:endParaRPr lang="en-US" sz="1800" dirty="0">
              <a:latin typeface="Phetsarath OT" panose="02000500000000000000" pitchFamily="2" charset="0"/>
              <a:cs typeface="Phetsarath OT" panose="02000500000000000000" pitchFamily="2" charset="0"/>
            </a:endParaRPr>
          </a:p>
        </p:txBody>
      </p:sp>
      <p:pic>
        <p:nvPicPr>
          <p:cNvPr id="5" name="Grafik 4">
            <a:extLst>
              <a:ext uri="{FF2B5EF4-FFF2-40B4-BE49-F238E27FC236}">
                <a16:creationId xmlns:a16="http://schemas.microsoft.com/office/drawing/2014/main" xmlns="" id="{CB57D2B8-4C31-452A-9275-F5712FE42362}"/>
              </a:ext>
            </a:extLst>
          </p:cNvPr>
          <p:cNvPicPr>
            <a:picLocks noChangeAspect="1"/>
          </p:cNvPicPr>
          <p:nvPr/>
        </p:nvPicPr>
        <p:blipFill>
          <a:blip r:embed="rId3"/>
          <a:stretch>
            <a:fillRect/>
          </a:stretch>
        </p:blipFill>
        <p:spPr>
          <a:xfrm>
            <a:off x="458954" y="3771155"/>
            <a:ext cx="7899248" cy="1776578"/>
          </a:xfrm>
          <a:prstGeom prst="rect">
            <a:avLst/>
          </a:prstGeom>
        </p:spPr>
      </p:pic>
    </p:spTree>
    <p:extLst>
      <p:ext uri="{BB962C8B-B14F-4D97-AF65-F5344CB8AC3E}">
        <p14:creationId xmlns:p14="http://schemas.microsoft.com/office/powerpoint/2010/main" val="309970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a:latin typeface="Phetsarath OT" panose="02000500000000000000" pitchFamily="2" charset="0"/>
                <a:cs typeface="Phetsarath OT" panose="02000500000000000000" pitchFamily="2" charset="0"/>
              </a:rPr>
              <a:t>ຂະບວນການວິເຄາະກຸ່ມເປົ້າໝ</a:t>
            </a:r>
            <a:r>
              <a:rPr lang="lo-LA" sz="3600" dirty="0" smtClean="0">
                <a:latin typeface="Phetsarath OT" panose="02000500000000000000" pitchFamily="2" charset="0"/>
                <a:cs typeface="Phetsarath OT" panose="02000500000000000000" pitchFamily="2" charset="0"/>
              </a:rPr>
              <a:t>າຍ </a:t>
            </a:r>
            <a:r>
              <a:rPr lang="de-DE" sz="3600" dirty="0" smtClean="0">
                <a:latin typeface="Phetsarath OT" panose="02000500000000000000" pitchFamily="2" charset="0"/>
                <a:cs typeface="Phetsarath OT" panose="02000500000000000000" pitchFamily="2" charset="0"/>
              </a:rPr>
              <a:t>- </a:t>
            </a:r>
            <a:r>
              <a:rPr lang="lo-LA" sz="3600" dirty="0" smtClean="0">
                <a:latin typeface="Phetsarath OT" panose="02000500000000000000" pitchFamily="2" charset="0"/>
                <a:cs typeface="Phetsarath OT" panose="02000500000000000000" pitchFamily="2" charset="0"/>
              </a:rPr>
              <a:t>ການສ້າງຕົວລະຄອນສົມມຸດ </a:t>
            </a:r>
            <a:r>
              <a:rPr lang="de-DE" sz="3600" dirty="0" smtClean="0">
                <a:latin typeface="Phetsarath OT" panose="02000500000000000000" pitchFamily="2" charset="0"/>
                <a:cs typeface="Phetsarath OT" panose="02000500000000000000" pitchFamily="2" charset="0"/>
              </a:rPr>
              <a:t>Persona</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3895234" cy="3806648"/>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 </a:t>
            </a:r>
            <a:r>
              <a:rPr lang="lo-LA" sz="1800" b="1" dirty="0">
                <a:latin typeface="Phetsarath OT" panose="02000500000000000000" pitchFamily="2" charset="0"/>
                <a:cs typeface="Phetsarath OT" panose="02000500000000000000" pitchFamily="2" charset="0"/>
              </a:rPr>
              <a:t> </a:t>
            </a:r>
            <a:r>
              <a:rPr lang="lo-LA" sz="1800" b="1" dirty="0" smtClean="0">
                <a:latin typeface="Phetsarath OT" panose="02000500000000000000" pitchFamily="2" charset="0"/>
                <a:cs typeface="Phetsarath OT" panose="02000500000000000000" pitchFamily="2" charset="0"/>
              </a:rPr>
              <a:t>ຕົວລະຄອນສົມມຸດໜື່ງ </a:t>
            </a:r>
            <a:r>
              <a:rPr lang="en-US" sz="1800" b="1" dirty="0" smtClean="0">
                <a:latin typeface="Phetsarath OT" panose="02000500000000000000" pitchFamily="2" charset="0"/>
                <a:cs typeface="Phetsarath OT" panose="02000500000000000000" pitchFamily="2" charset="0"/>
              </a:rPr>
              <a:t>(persona)</a:t>
            </a:r>
            <a:r>
              <a:rPr lang="lo-LA" sz="1800" b="1" dirty="0" smtClean="0">
                <a:latin typeface="Phetsarath OT" panose="02000500000000000000" pitchFamily="2" charset="0"/>
                <a:cs typeface="Phetsarath OT" panose="02000500000000000000" pitchFamily="2" charset="0"/>
              </a:rPr>
              <a:t> ຈະລວມສິ່ງທີ່ທ່ານຄົ້ນ</a:t>
            </a:r>
            <a:r>
              <a:rPr lang="lo-LA" sz="1800" b="1" dirty="0">
                <a:latin typeface="Phetsarath OT" panose="02000500000000000000" pitchFamily="2" charset="0"/>
                <a:cs typeface="Phetsarath OT" panose="02000500000000000000" pitchFamily="2" charset="0"/>
              </a:rPr>
              <a:t>ພົບທັງໝ</a:t>
            </a:r>
            <a:r>
              <a:rPr lang="lo-LA" sz="1800" b="1" dirty="0" smtClean="0">
                <a:latin typeface="Phetsarath OT" panose="02000500000000000000" pitchFamily="2" charset="0"/>
                <a:cs typeface="Phetsarath OT" panose="02000500000000000000" pitchFamily="2" charset="0"/>
              </a:rPr>
              <a:t>ົດໄວ້ໃນ</a:t>
            </a:r>
            <a:r>
              <a:rPr lang="lo-LA" sz="1800" b="1" dirty="0">
                <a:latin typeface="Phetsarath OT" panose="02000500000000000000" pitchFamily="2" charset="0"/>
                <a:cs typeface="Phetsarath OT" panose="02000500000000000000" pitchFamily="2" charset="0"/>
              </a:rPr>
              <a:t>ກຸ່ມເປົ້າໝາຍດ້ວຍການຊ່ວຍເຫຼືອຂອງການ</a:t>
            </a:r>
            <a:r>
              <a:rPr lang="lo-LA" sz="1800" b="1" dirty="0" smtClean="0">
                <a:latin typeface="Phetsarath OT" panose="02000500000000000000" pitchFamily="2" charset="0"/>
                <a:cs typeface="Phetsarath OT" panose="02000500000000000000" pitchFamily="2" charset="0"/>
              </a:rPr>
              <a:t>ຄົ້ນຄວ້າວິໄຈດ້ານ</a:t>
            </a:r>
            <a:r>
              <a:rPr lang="lo-LA" sz="1800" b="1" dirty="0">
                <a:latin typeface="Phetsarath OT" panose="02000500000000000000" pitchFamily="2" charset="0"/>
                <a:cs typeface="Phetsarath OT" panose="02000500000000000000" pitchFamily="2" charset="0"/>
              </a:rPr>
              <a:t>ຄຸນນະພາບ ແລະ ປະລິມານໃນບຸກຄົນທີ່</a:t>
            </a:r>
            <a:r>
              <a:rPr lang="lo-LA" sz="1800" b="1" dirty="0" smtClean="0">
                <a:latin typeface="Phetsarath OT" panose="02000500000000000000" pitchFamily="2" charset="0"/>
                <a:cs typeface="Phetsarath OT" panose="02000500000000000000" pitchFamily="2" charset="0"/>
              </a:rPr>
              <a:t>ສົມມຸດຂື້ນ.</a:t>
            </a:r>
            <a:endParaRPr lang="en-US" sz="1800" b="1" dirty="0">
              <a:latin typeface="Phetsarath OT" panose="02000500000000000000" pitchFamily="2" charset="0"/>
              <a:cs typeface="Phetsarath OT" panose="02000500000000000000" pitchFamily="2" charset="0"/>
            </a:endParaRPr>
          </a:p>
          <a:p>
            <a:pPr marL="0" indent="0" algn="ctr">
              <a:buNone/>
            </a:pPr>
            <a:endParaRPr lang="en-US" sz="1800" b="1" dirty="0">
              <a:latin typeface="Phetsarath OT" panose="02000500000000000000" pitchFamily="2" charset="0"/>
              <a:cs typeface="Phetsarath OT" panose="02000500000000000000" pitchFamily="2" charset="0"/>
            </a:endParaRPr>
          </a:p>
          <a:p>
            <a:pPr marL="0" indent="0" algn="ctr">
              <a:buNone/>
            </a:pPr>
            <a:r>
              <a:rPr lang="lo-LA" sz="1800" dirty="0">
                <a:latin typeface="Phetsarath OT" panose="02000500000000000000" pitchFamily="2" charset="0"/>
                <a:cs typeface="Phetsarath OT" panose="02000500000000000000" pitchFamily="2" charset="0"/>
              </a:rPr>
              <a:t>ດ້ວຍວິທີນີ້, </a:t>
            </a:r>
            <a:r>
              <a:rPr lang="en-US" sz="1800" dirty="0">
                <a:latin typeface="Phetsarath OT" panose="02000500000000000000" pitchFamily="2" charset="0"/>
                <a:cs typeface="Phetsarath OT" panose="02000500000000000000" pitchFamily="2" charset="0"/>
              </a:rPr>
              <a:t>Persona, </a:t>
            </a:r>
            <a:r>
              <a:rPr lang="lo-LA" sz="1800" dirty="0" smtClean="0">
                <a:latin typeface="Phetsarath OT" panose="02000500000000000000" pitchFamily="2" charset="0"/>
                <a:cs typeface="Phetsarath OT" panose="02000500000000000000" pitchFamily="2" charset="0"/>
              </a:rPr>
              <a:t>ຈື່ງເປັນ</a:t>
            </a:r>
            <a:r>
              <a:rPr lang="lo-LA" sz="1800" dirty="0">
                <a:latin typeface="Phetsarath OT" panose="02000500000000000000" pitchFamily="2" charset="0"/>
                <a:cs typeface="Phetsarath OT" panose="02000500000000000000" pitchFamily="2" charset="0"/>
              </a:rPr>
              <a:t>ບຸກຄົນຕົວຢ່າງ, ສະແດງເຖິງຄຸນລັກສະນະ ແລະຄວາມ</a:t>
            </a:r>
            <a:r>
              <a:rPr lang="lo-LA" sz="1800" dirty="0" smtClean="0">
                <a:latin typeface="Phetsarath OT" panose="02000500000000000000" pitchFamily="2" charset="0"/>
                <a:cs typeface="Phetsarath OT" panose="02000500000000000000" pitchFamily="2" charset="0"/>
              </a:rPr>
              <a:t>ຕ້ອງການທີ່ແທ້ຈິງກຸ່ມ</a:t>
            </a:r>
            <a:r>
              <a:rPr lang="lo-LA" sz="1800" dirty="0">
                <a:latin typeface="Phetsarath OT" panose="02000500000000000000" pitchFamily="2" charset="0"/>
                <a:cs typeface="Phetsarath OT" panose="02000500000000000000" pitchFamily="2" charset="0"/>
              </a:rPr>
              <a:t>ເປົ້າ</a:t>
            </a:r>
            <a:r>
              <a:rPr lang="lo-LA" sz="1800" dirty="0" smtClean="0">
                <a:latin typeface="Phetsarath OT" panose="02000500000000000000" pitchFamily="2" charset="0"/>
                <a:cs typeface="Phetsarath OT" panose="02000500000000000000" pitchFamily="2" charset="0"/>
              </a:rPr>
              <a:t>ໝາຍບາງກຸ່ມ. ສາມາດເວົ້າໃນອິກທາງໜື່ງກໍ່ຄື, </a:t>
            </a:r>
            <a:r>
              <a:rPr lang="lo-LA" sz="1800" dirty="0">
                <a:latin typeface="Phetsarath OT" panose="02000500000000000000" pitchFamily="2" charset="0"/>
                <a:cs typeface="Phetsarath OT" panose="02000500000000000000" pitchFamily="2" charset="0"/>
              </a:rPr>
              <a:t>ກຸ່ມເປົ້າຫມາຍທີ່ບໍ່ເປີດເຜີຍຊື່</a:t>
            </a:r>
            <a:r>
              <a:rPr lang="lo-LA" sz="1800" dirty="0" smtClean="0">
                <a:latin typeface="Phetsarath OT" panose="02000500000000000000" pitchFamily="2" charset="0"/>
                <a:cs typeface="Phetsarath OT" panose="02000500000000000000" pitchFamily="2" charset="0"/>
              </a:rPr>
              <a:t>ແມ່ນຈະຖຶກເຮັດໃຫ້ເປັນຕົນເປັນໂຕໂດຍ</a:t>
            </a:r>
            <a:r>
              <a:rPr lang="lo-LA" sz="1800" dirty="0">
                <a:latin typeface="Phetsarath OT" panose="02000500000000000000" pitchFamily="2" charset="0"/>
                <a:cs typeface="Phetsarath OT" panose="02000500000000000000" pitchFamily="2" charset="0"/>
              </a:rPr>
              <a:t>ການຊ່ວຍເຫຼືອ</a:t>
            </a:r>
            <a:r>
              <a:rPr lang="lo-LA" sz="1800" dirty="0" smtClean="0">
                <a:latin typeface="Phetsarath OT" panose="02000500000000000000" pitchFamily="2" charset="0"/>
                <a:cs typeface="Phetsarath OT" panose="02000500000000000000" pitchFamily="2" charset="0"/>
              </a:rPr>
              <a:t>ຂອງ</a:t>
            </a:r>
            <a:r>
              <a:rPr lang="lo-LA" sz="1800" dirty="0">
                <a:latin typeface="Phetsarath OT" panose="02000500000000000000" pitchFamily="2" charset="0"/>
                <a:cs typeface="Phetsarath OT" panose="02000500000000000000" pitchFamily="2" charset="0"/>
              </a:rPr>
              <a:t>ຕົວລະຄອນສົມມຸດ</a:t>
            </a:r>
            <a:r>
              <a:rPr lang="lo-LA" sz="1800" dirty="0" smtClean="0">
                <a:latin typeface="Phetsarath OT" panose="02000500000000000000" pitchFamily="2" charset="0"/>
                <a:cs typeface="Phetsarath OT" panose="02000500000000000000" pitchFamily="2" charset="0"/>
              </a:rPr>
              <a:t>.</a:t>
            </a:r>
            <a:endParaRPr lang="en-US" sz="1800" dirty="0">
              <a:latin typeface="Phetsarath OT" panose="02000500000000000000" pitchFamily="2" charset="0"/>
              <a:cs typeface="Phetsarath OT" panose="02000500000000000000" pitchFamily="2" charset="0"/>
            </a:endParaRPr>
          </a:p>
        </p:txBody>
      </p:sp>
      <p:pic>
        <p:nvPicPr>
          <p:cNvPr id="7" name="Grafik 6">
            <a:extLst>
              <a:ext uri="{FF2B5EF4-FFF2-40B4-BE49-F238E27FC236}">
                <a16:creationId xmlns:a16="http://schemas.microsoft.com/office/drawing/2014/main" xmlns="" id="{0F6A0CE8-BFEA-4454-B22F-54CABB3D8D7F}"/>
              </a:ext>
            </a:extLst>
          </p:cNvPr>
          <p:cNvPicPr>
            <a:picLocks noChangeAspect="1"/>
          </p:cNvPicPr>
          <p:nvPr/>
        </p:nvPicPr>
        <p:blipFill>
          <a:blip r:embed="rId3"/>
          <a:stretch>
            <a:fillRect/>
          </a:stretch>
        </p:blipFill>
        <p:spPr>
          <a:xfrm>
            <a:off x="4114799" y="2672759"/>
            <a:ext cx="4572000" cy="3250692"/>
          </a:xfrm>
          <a:prstGeom prst="rect">
            <a:avLst/>
          </a:prstGeom>
        </p:spPr>
      </p:pic>
    </p:spTree>
    <p:extLst>
      <p:ext uri="{BB962C8B-B14F-4D97-AF65-F5344CB8AC3E}">
        <p14:creationId xmlns:p14="http://schemas.microsoft.com/office/powerpoint/2010/main" val="189073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a:latin typeface="Phetsarath OT" panose="02000500000000000000" pitchFamily="2" charset="0"/>
                <a:cs typeface="Phetsarath OT" panose="02000500000000000000" pitchFamily="2" charset="0"/>
              </a:rPr>
              <a:t>ຂະບວນການວິເຄາະກຸ່ມເປົ້າໝາຍ </a:t>
            </a:r>
            <a:r>
              <a:rPr lang="de-DE" sz="3600" dirty="0">
                <a:latin typeface="Phetsarath OT" panose="02000500000000000000" pitchFamily="2" charset="0"/>
                <a:cs typeface="Phetsarath OT" panose="02000500000000000000" pitchFamily="2" charset="0"/>
              </a:rPr>
              <a:t>- </a:t>
            </a:r>
            <a:r>
              <a:rPr lang="lo-LA" sz="3600" dirty="0">
                <a:latin typeface="Phetsarath OT" panose="02000500000000000000" pitchFamily="2" charset="0"/>
                <a:cs typeface="Phetsarath OT" panose="02000500000000000000" pitchFamily="2" charset="0"/>
              </a:rPr>
              <a:t>ການສ້າງຕົວລະຄອນສົມມຸດ </a:t>
            </a:r>
            <a:r>
              <a:rPr lang="de-DE" sz="3600" dirty="0">
                <a:latin typeface="Phetsarath OT" panose="02000500000000000000" pitchFamily="2" charset="0"/>
                <a:cs typeface="Phetsarath OT" panose="02000500000000000000" pitchFamily="2" charset="0"/>
              </a:rPr>
              <a:t>Persona</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lo-LA" sz="1800" dirty="0" smtClean="0">
                <a:latin typeface="Phetsarath OT" panose="02000500000000000000" pitchFamily="2" charset="0"/>
                <a:cs typeface="Phetsarath OT" panose="02000500000000000000" pitchFamily="2" charset="0"/>
              </a:rPr>
              <a:t>ໜ້າທີ່ຂອງຕົວ</a:t>
            </a:r>
            <a:r>
              <a:rPr lang="lo-LA" sz="1800" dirty="0">
                <a:latin typeface="Phetsarath OT" panose="02000500000000000000" pitchFamily="2" charset="0"/>
                <a:cs typeface="Phetsarath OT" panose="02000500000000000000" pitchFamily="2" charset="0"/>
              </a:rPr>
              <a:t>ລະຄອນ</a:t>
            </a:r>
            <a:r>
              <a:rPr lang="lo-LA" sz="1800" dirty="0" smtClean="0">
                <a:latin typeface="Phetsarath OT" panose="02000500000000000000" pitchFamily="2" charset="0"/>
                <a:cs typeface="Phetsarath OT" panose="02000500000000000000" pitchFamily="2" charset="0"/>
              </a:rPr>
              <a:t>ສົມມຸດຄືການ</a:t>
            </a:r>
            <a:r>
              <a:rPr lang="lo-LA" sz="1800" dirty="0" smtClean="0">
                <a:solidFill>
                  <a:srgbClr val="00B050"/>
                </a:solidFill>
                <a:latin typeface="Phetsarath OT" panose="02000500000000000000" pitchFamily="2" charset="0"/>
                <a:cs typeface="Phetsarath OT" panose="02000500000000000000" pitchFamily="2" charset="0"/>
              </a:rPr>
              <a:t>ໃຫ້ການປະຖົມນິເທດ</a:t>
            </a:r>
            <a:r>
              <a:rPr lang="lo-LA" sz="1800" dirty="0" smtClean="0">
                <a:latin typeface="Phetsarath OT" panose="02000500000000000000" pitchFamily="2" charset="0"/>
                <a:cs typeface="Phetsarath OT" panose="02000500000000000000" pitchFamily="2" charset="0"/>
              </a:rPr>
              <a:t>ແກ່ນັກ</a:t>
            </a:r>
            <a:r>
              <a:rPr lang="lo-LA" sz="1800" dirty="0">
                <a:latin typeface="Phetsarath OT" panose="02000500000000000000" pitchFamily="2" charset="0"/>
                <a:cs typeface="Phetsarath OT" panose="02000500000000000000" pitchFamily="2" charset="0"/>
              </a:rPr>
              <a:t>ກາລະ</a:t>
            </a:r>
            <a:r>
              <a:rPr lang="lo-LA" sz="1800" dirty="0" smtClean="0">
                <a:latin typeface="Phetsarath OT" panose="02000500000000000000" pitchFamily="2" charset="0"/>
                <a:cs typeface="Phetsarath OT" panose="02000500000000000000" pitchFamily="2" charset="0"/>
              </a:rPr>
              <a:t>ຕະຫຼາດ ແລະ ຜູ້</a:t>
            </a:r>
            <a:r>
              <a:rPr lang="lo-LA" sz="1800" dirty="0">
                <a:latin typeface="Phetsarath OT" panose="02000500000000000000" pitchFamily="2" charset="0"/>
                <a:cs typeface="Phetsarath OT" panose="02000500000000000000" pitchFamily="2" charset="0"/>
              </a:rPr>
              <a:t>ພັດທະນາທຸລະ</a:t>
            </a:r>
            <a:r>
              <a:rPr lang="lo-LA" sz="1800" dirty="0" smtClean="0">
                <a:latin typeface="Phetsarath OT" panose="02000500000000000000" pitchFamily="2" charset="0"/>
                <a:cs typeface="Phetsarath OT" panose="02000500000000000000" pitchFamily="2" charset="0"/>
              </a:rPr>
              <a:t>ກິດໃນ</a:t>
            </a:r>
            <a:r>
              <a:rPr lang="lo-LA" sz="1800" dirty="0">
                <a:latin typeface="Phetsarath OT" panose="02000500000000000000" pitchFamily="2" charset="0"/>
                <a:cs typeface="Phetsarath OT" panose="02000500000000000000" pitchFamily="2" charset="0"/>
              </a:rPr>
              <a:t>ເວລາທີ່ອອກແບບຜະລິດຕະພັນ, ເນື້ອ</a:t>
            </a:r>
            <a:r>
              <a:rPr lang="lo-LA" sz="1800" dirty="0" smtClean="0">
                <a:latin typeface="Phetsarath OT" panose="02000500000000000000" pitchFamily="2" charset="0"/>
                <a:cs typeface="Phetsarath OT" panose="02000500000000000000" pitchFamily="2" charset="0"/>
              </a:rPr>
              <a:t>ຫາ ແລະ ຂໍ້ສະເຫນີຕ່າງໆ.</a:t>
            </a:r>
          </a:p>
          <a:p>
            <a:pPr marL="0" indent="0" algn="ctr">
              <a:buNone/>
            </a:pPr>
            <a:r>
              <a:rPr lang="lo-LA" sz="1800" dirty="0" smtClean="0">
                <a:latin typeface="Phetsarath OT" panose="02000500000000000000" pitchFamily="2" charset="0"/>
                <a:cs typeface="Phetsarath OT" panose="02000500000000000000" pitchFamily="2" charset="0"/>
              </a:rPr>
              <a:t>ນອກຈາກນີ້ຍັງ</a:t>
            </a:r>
            <a:r>
              <a:rPr lang="lo-LA" sz="1800" dirty="0">
                <a:solidFill>
                  <a:srgbClr val="00B050"/>
                </a:solidFill>
                <a:latin typeface="Phetsarath OT" panose="02000500000000000000" pitchFamily="2" charset="0"/>
                <a:cs typeface="Phetsarath OT" panose="02000500000000000000" pitchFamily="2" charset="0"/>
              </a:rPr>
              <a:t>ຊ່ວຍປະເມີນແນວຄວາມຄິດ</a:t>
            </a:r>
            <a:r>
              <a:rPr lang="lo-LA" sz="1800" dirty="0" smtClean="0">
                <a:solidFill>
                  <a:srgbClr val="00B050"/>
                </a:solidFill>
                <a:latin typeface="Phetsarath OT" panose="02000500000000000000" pitchFamily="2" charset="0"/>
                <a:cs typeface="Phetsarath OT" panose="02000500000000000000" pitchFamily="2" charset="0"/>
              </a:rPr>
              <a:t>ໃຫມ່ໆ</a:t>
            </a:r>
            <a:r>
              <a:rPr lang="lo-LA" sz="1800" dirty="0" smtClean="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ໂດຍສ່ວນໃຫຍ່</a:t>
            </a:r>
            <a:r>
              <a:rPr lang="lo-LA" sz="1800" dirty="0" smtClean="0">
                <a:latin typeface="Phetsarath OT" panose="02000500000000000000" pitchFamily="2" charset="0"/>
                <a:cs typeface="Phetsarath OT" panose="02000500000000000000" pitchFamily="2" charset="0"/>
              </a:rPr>
              <a:t>,</a:t>
            </a:r>
            <a:r>
              <a:rPr lang="lo-LA" sz="1800" dirty="0">
                <a:latin typeface="Phetsarath OT" panose="02000500000000000000" pitchFamily="2" charset="0"/>
                <a:cs typeface="Phetsarath OT" panose="02000500000000000000" pitchFamily="2" charset="0"/>
              </a:rPr>
              <a:t>ຕົວລະຄອນສົມມຸດ</a:t>
            </a:r>
            <a:r>
              <a:rPr lang="lo-LA" sz="1800" dirty="0" smtClean="0">
                <a:latin typeface="Phetsarath OT" panose="02000500000000000000" pitchFamily="2" charset="0"/>
                <a:cs typeface="Phetsarath OT" panose="02000500000000000000" pitchFamily="2" charset="0"/>
              </a:rPr>
              <a:t>ເຮັດ</a:t>
            </a:r>
            <a:r>
              <a:rPr lang="lo-LA" sz="1800" dirty="0">
                <a:latin typeface="Phetsarath OT" panose="02000500000000000000" pitchFamily="2" charset="0"/>
                <a:cs typeface="Phetsarath OT" panose="02000500000000000000" pitchFamily="2" charset="0"/>
              </a:rPr>
              <a:t>ໃຫ້ຂະບວນການຕັດສິນໃຈງ່າຍຂຶ້ນ.</a:t>
            </a:r>
            <a:endParaRPr lang="en-US" sz="1800" dirty="0">
              <a:latin typeface="Phetsarath OT" panose="02000500000000000000" pitchFamily="2" charset="0"/>
              <a:cs typeface="Phetsarath OT" panose="02000500000000000000" pitchFamily="2" charset="0"/>
            </a:endParaRPr>
          </a:p>
          <a:p>
            <a:pPr marL="0" indent="0" algn="ctr">
              <a:buNone/>
            </a:pPr>
            <a:r>
              <a:rPr lang="lo-LA" sz="1800" dirty="0" smtClean="0">
                <a:latin typeface="Phetsarath OT" panose="02000500000000000000" pitchFamily="2" charset="0"/>
                <a:cs typeface="Phetsarath OT" panose="02000500000000000000" pitchFamily="2" charset="0"/>
              </a:rPr>
              <a:t>ຂໍ້ມຸນຂອງຕົວລະຄອນສົມມຸດຍິ່ງມີລາຍລະອຽດເທົ່າໃດ, ການວັດຜົນການຕະຫຼາດກໍ່ຍິ່ງ</a:t>
            </a:r>
            <a:r>
              <a:rPr lang="lo-LA" sz="1800" dirty="0" smtClean="0">
                <a:solidFill>
                  <a:srgbClr val="00B050"/>
                </a:solidFill>
                <a:latin typeface="Phetsarath OT" panose="02000500000000000000" pitchFamily="2" charset="0"/>
                <a:cs typeface="Phetsarath OT" panose="02000500000000000000" pitchFamily="2" charset="0"/>
              </a:rPr>
              <a:t>ມີປະສິດຕິພາບ</a:t>
            </a:r>
            <a:r>
              <a:rPr lang="lo-LA" sz="1800" dirty="0" smtClean="0">
                <a:latin typeface="Phetsarath OT" panose="02000500000000000000" pitchFamily="2" charset="0"/>
                <a:cs typeface="Phetsarath OT" panose="02000500000000000000" pitchFamily="2" charset="0"/>
              </a:rPr>
              <a:t>ເທົ່ານັ້ນ. </a:t>
            </a:r>
            <a:r>
              <a:rPr lang="lo-LA" sz="1800" dirty="0">
                <a:latin typeface="Phetsarath OT" panose="02000500000000000000" pitchFamily="2" charset="0"/>
                <a:cs typeface="Phetsarath OT" panose="02000500000000000000" pitchFamily="2" charset="0"/>
              </a:rPr>
              <a:t>ໂດຍສະເພາະທາງດ້ານເນື້ອຫາ, ທ່ານສາມາດນຳສະເໜີມຸນຄ່າເພີ່ມທີ່ຍິ່ງ</a:t>
            </a:r>
            <a:r>
              <a:rPr lang="lo-LA" sz="1800" dirty="0" smtClean="0">
                <a:latin typeface="Phetsarath OT" panose="02000500000000000000" pitchFamily="2" charset="0"/>
                <a:cs typeface="Phetsarath OT" panose="02000500000000000000" pitchFamily="2" charset="0"/>
              </a:rPr>
              <a:t>ໃຫຍ່ໃຫ້ກັບກຸ່ມເປົ້າໝາຍໂດຍ</a:t>
            </a:r>
            <a:r>
              <a:rPr lang="lo-LA" sz="1800" dirty="0">
                <a:latin typeface="Phetsarath OT" panose="02000500000000000000" pitchFamily="2" charset="0"/>
                <a:cs typeface="Phetsarath OT" panose="02000500000000000000" pitchFamily="2" charset="0"/>
              </a:rPr>
              <a:t>ຜ່ານເນື້ອ</a:t>
            </a:r>
            <a:r>
              <a:rPr lang="lo-LA" sz="1800" dirty="0" smtClean="0">
                <a:latin typeface="Phetsarath OT" panose="02000500000000000000" pitchFamily="2" charset="0"/>
                <a:cs typeface="Phetsarath OT" panose="02000500000000000000" pitchFamily="2" charset="0"/>
              </a:rPr>
              <a:t>ຫາທີ່ມຸ່ງເນັ້ນຄວາມ</a:t>
            </a:r>
            <a:r>
              <a:rPr lang="lo-LA" sz="1800" dirty="0">
                <a:latin typeface="Phetsarath OT" panose="02000500000000000000" pitchFamily="2" charset="0"/>
                <a:cs typeface="Phetsarath OT" panose="02000500000000000000" pitchFamily="2" charset="0"/>
              </a:rPr>
              <a:t>ຕ້ອງການ.</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727565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600" dirty="0">
                <a:latin typeface="Phetsarath OT" panose="02000500000000000000" pitchFamily="2" charset="0"/>
                <a:cs typeface="Phetsarath OT" panose="02000500000000000000" pitchFamily="2" charset="0"/>
              </a:rPr>
              <a:t>ວິທີການ</a:t>
            </a:r>
            <a:r>
              <a:rPr lang="lo-LA" sz="3600" dirty="0" smtClean="0">
                <a:latin typeface="Phetsarath OT" panose="02000500000000000000" pitchFamily="2" charset="0"/>
                <a:cs typeface="Phetsarath OT" panose="02000500000000000000" pitchFamily="2" charset="0"/>
              </a:rPr>
              <a:t>ພັດທະນາຕົວລະຄອນສົມມຸດກັບ</a:t>
            </a:r>
            <a:r>
              <a:rPr lang="lo-LA" sz="3600" dirty="0">
                <a:latin typeface="Phetsarath OT" panose="02000500000000000000" pitchFamily="2" charset="0"/>
                <a:cs typeface="Phetsarath OT" panose="02000500000000000000" pitchFamily="2" charset="0"/>
              </a:rPr>
              <a:t>ນັກຮຽນ</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3226161" cy="3735658"/>
          </a:xfrm>
        </p:spPr>
        <p:txBody>
          <a:bodyPr>
            <a:normAutofit/>
          </a:bodyPr>
          <a:lstStyle/>
          <a:p>
            <a:pPr marL="0" indent="0">
              <a:buNone/>
            </a:pPr>
            <a:r>
              <a:rPr lang="lo-LA" sz="1800" dirty="0" smtClean="0">
                <a:latin typeface="Phetsarath OT" panose="02000500000000000000" pitchFamily="2" charset="0"/>
                <a:cs typeface="Phetsarath OT" panose="02000500000000000000" pitchFamily="2" charset="0"/>
              </a:rPr>
              <a:t>ໜ້າຕົວລະຄອນສົມມຸດ </a:t>
            </a:r>
            <a:r>
              <a:rPr lang="en-US" sz="1800" dirty="0" smtClean="0">
                <a:latin typeface="Phetsarath OT" panose="02000500000000000000" pitchFamily="2" charset="0"/>
                <a:cs typeface="Phetsarath OT" panose="02000500000000000000" pitchFamily="2" charset="0"/>
              </a:rPr>
              <a:t>(Persona Canvas) </a:t>
            </a:r>
            <a:r>
              <a:rPr lang="en-US" sz="1800" dirty="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ຂັ້ນ​ຕອນ​ທີ່​ສໍາ​ຄັນ​ທີ່​ສຸດ​</a:t>
            </a:r>
            <a:endParaRPr lang="en-US" sz="1800" dirty="0">
              <a:latin typeface="Phetsarath OT" panose="02000500000000000000" pitchFamily="2" charset="0"/>
              <a:cs typeface="Phetsarath OT" panose="02000500000000000000" pitchFamily="2" charset="0"/>
            </a:endParaRPr>
          </a:p>
          <a:p>
            <a:r>
              <a:rPr lang="lo-LA" sz="1800" dirty="0">
                <a:latin typeface="Phetsarath OT" panose="02000500000000000000" pitchFamily="2" charset="0"/>
                <a:cs typeface="Phetsarath OT" panose="02000500000000000000" pitchFamily="2" charset="0"/>
              </a:rPr>
              <a:t>ກໍານົດເປົ້າຫມາຍຂອງທ່ານ</a:t>
            </a:r>
            <a:endParaRPr lang="en-US" sz="1800" dirty="0" smtClean="0">
              <a:latin typeface="Phetsarath OT" panose="02000500000000000000" pitchFamily="2" charset="0"/>
              <a:cs typeface="Phetsarath OT" panose="02000500000000000000" pitchFamily="2" charset="0"/>
            </a:endParaRPr>
          </a:p>
          <a:p>
            <a:r>
              <a:rPr lang="lo-LA" sz="1800" dirty="0" smtClean="0">
                <a:latin typeface="Phetsarath OT" panose="02000500000000000000" pitchFamily="2" charset="0"/>
                <a:cs typeface="Phetsarath OT" panose="02000500000000000000" pitchFamily="2" charset="0"/>
              </a:rPr>
              <a:t>ເກັບກຳຂໍ້ມຸນ</a:t>
            </a:r>
            <a:endParaRPr lang="en-US" sz="1800" dirty="0" smtClean="0">
              <a:latin typeface="Phetsarath OT" panose="02000500000000000000" pitchFamily="2" charset="0"/>
              <a:cs typeface="Phetsarath OT" panose="02000500000000000000" pitchFamily="2" charset="0"/>
            </a:endParaRPr>
          </a:p>
          <a:p>
            <a:r>
              <a:rPr lang="lo-LA" sz="1800" dirty="0" smtClean="0">
                <a:latin typeface="Phetsarath OT" panose="02000500000000000000" pitchFamily="2" charset="0"/>
                <a:cs typeface="Phetsarath OT" panose="02000500000000000000" pitchFamily="2" charset="0"/>
              </a:rPr>
              <a:t>ປະມວນ ແລະ ຈັດກຸ່ມຂໍ້ມຸນ</a:t>
            </a:r>
            <a:endParaRPr lang="en-US" sz="1800" dirty="0">
              <a:latin typeface="Phetsarath OT" panose="02000500000000000000" pitchFamily="2" charset="0"/>
              <a:cs typeface="Phetsarath OT" panose="02000500000000000000" pitchFamily="2" charset="0"/>
            </a:endParaRPr>
          </a:p>
          <a:p>
            <a:r>
              <a:rPr lang="lo-LA" sz="1800" dirty="0">
                <a:latin typeface="Phetsarath OT" panose="02000500000000000000" pitchFamily="2" charset="0"/>
                <a:cs typeface="Phetsarath OT" panose="02000500000000000000" pitchFamily="2" charset="0"/>
              </a:rPr>
              <a:t>ກໍານົດ </a:t>
            </a:r>
            <a:r>
              <a:rPr lang="en-US" sz="1800" dirty="0">
                <a:latin typeface="Phetsarath OT" panose="02000500000000000000" pitchFamily="2" charset="0"/>
                <a:cs typeface="Phetsarath OT" panose="02000500000000000000" pitchFamily="2" charset="0"/>
              </a:rPr>
              <a:t>personas </a:t>
            </a:r>
            <a:r>
              <a:rPr lang="lo-LA" sz="1800" dirty="0" smtClean="0">
                <a:latin typeface="Phetsarath OT" panose="02000500000000000000" pitchFamily="2" charset="0"/>
                <a:cs typeface="Phetsarath OT" panose="02000500000000000000" pitchFamily="2" charset="0"/>
              </a:rPr>
              <a:t>ແລະ ສ້າງຮູບພາບທີ່ອຸດົມສົມບູນ</a:t>
            </a:r>
            <a:endParaRPr lang="en-US" sz="1800" dirty="0">
              <a:latin typeface="Phetsarath OT" panose="02000500000000000000" pitchFamily="2" charset="0"/>
              <a:cs typeface="Phetsarath OT" panose="02000500000000000000" pitchFamily="2" charset="0"/>
            </a:endParaRPr>
          </a:p>
        </p:txBody>
      </p:sp>
      <p:pic>
        <p:nvPicPr>
          <p:cNvPr id="3076" name="Picture 4">
            <a:extLst>
              <a:ext uri="{FF2B5EF4-FFF2-40B4-BE49-F238E27FC236}">
                <a16:creationId xmlns:a16="http://schemas.microsoft.com/office/drawing/2014/main" xmlns="" id="{EE7E0816-935B-4C78-B878-9393F1142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215" y="2393577"/>
            <a:ext cx="5241072" cy="37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600" dirty="0">
                <a:latin typeface="Phetsarath OT" panose="02000500000000000000" pitchFamily="2" charset="0"/>
                <a:cs typeface="Phetsarath OT" panose="02000500000000000000" pitchFamily="2" charset="0"/>
              </a:rPr>
              <a:t>ວິທີການພັດທະນາຕົວລະຄອນສົມມຸດກັບນັກຮຽນ</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lo-LA" sz="1800" dirty="0">
                <a:latin typeface="Phetsarath OT" panose="02000500000000000000" pitchFamily="2" charset="0"/>
                <a:cs typeface="Phetsarath OT" panose="02000500000000000000" pitchFamily="2" charset="0"/>
              </a:rPr>
              <a:t>​ເຄື່ອງ​ມື​ສະ​ຫນັບ​ສະ​ຫນູນ</a:t>
            </a:r>
            <a:r>
              <a:rPr lang="lo-LA" sz="1800" dirty="0" smtClean="0">
                <a:latin typeface="Phetsarath OT" panose="02000500000000000000" pitchFamily="2" charset="0"/>
                <a:cs typeface="Phetsarath OT" panose="02000500000000000000" pitchFamily="2" charset="0"/>
              </a:rPr>
              <a:t>​ບາງຢ່າງ</a:t>
            </a:r>
            <a:endParaRPr lang="en-US" sz="1800" dirty="0">
              <a:latin typeface="Phetsarath OT" panose="02000500000000000000" pitchFamily="2" charset="0"/>
              <a:cs typeface="Phetsarath OT" panose="02000500000000000000" pitchFamily="2" charset="0"/>
            </a:endParaRPr>
          </a:p>
          <a:p>
            <a:pPr marL="0" indent="0">
              <a:buNone/>
            </a:pPr>
            <a:r>
              <a:rPr lang="en-US" sz="1800" b="1" dirty="0" err="1">
                <a:latin typeface="Phetsarath OT" panose="02000500000000000000" pitchFamily="2" charset="0"/>
                <a:cs typeface="Phetsarath OT" panose="02000500000000000000" pitchFamily="2" charset="0"/>
              </a:rPr>
              <a:t>Hubspot</a:t>
            </a:r>
            <a:r>
              <a:rPr lang="en-US" sz="1800" dirty="0">
                <a:latin typeface="Phetsarath OT" panose="02000500000000000000" pitchFamily="2" charset="0"/>
                <a:cs typeface="Phetsarath OT" panose="02000500000000000000" pitchFamily="2" charset="0"/>
              </a:rPr>
              <a:t> – </a:t>
            </a:r>
            <a:r>
              <a:rPr lang="lo-LA" sz="1800" dirty="0" smtClean="0">
                <a:latin typeface="Phetsarath OT" panose="02000500000000000000" pitchFamily="2" charset="0"/>
                <a:cs typeface="Phetsarath OT" panose="02000500000000000000" pitchFamily="2" charset="0"/>
              </a:rPr>
              <a:t>ເຄື່ອງມືສ້າງຕົວລະຄອນສົມມຸດ </a:t>
            </a:r>
            <a:r>
              <a:rPr lang="en-US" sz="1800" dirty="0" smtClean="0">
                <a:latin typeface="Phetsarath OT" panose="02000500000000000000" pitchFamily="2" charset="0"/>
                <a:cs typeface="Phetsarath OT" panose="02000500000000000000" pitchFamily="2" charset="0"/>
              </a:rPr>
              <a:t>(persona)</a:t>
            </a:r>
            <a:endParaRPr lang="en-US" sz="1800" dirty="0">
              <a:latin typeface="Phetsarath OT" panose="02000500000000000000" pitchFamily="2" charset="0"/>
              <a:cs typeface="Phetsarath OT" panose="02000500000000000000" pitchFamily="2" charset="0"/>
            </a:endParaRPr>
          </a:p>
          <a:p>
            <a:pPr marL="0" indent="0">
              <a:buNone/>
            </a:pPr>
            <a:r>
              <a:rPr lang="lo-LA" sz="1800" dirty="0">
                <a:latin typeface="Phetsarath OT" panose="02000500000000000000" pitchFamily="2" charset="0"/>
                <a:cs typeface="Phetsarath OT" panose="02000500000000000000" pitchFamily="2" charset="0"/>
              </a:rPr>
              <a:t>ເຄື່ອງ​ມື​ອອນ​ໄລ​ນ​໌​ເພື່ອ​ສ້າງ </a:t>
            </a:r>
            <a:r>
              <a:rPr lang="en-US" sz="1800" dirty="0">
                <a:latin typeface="Phetsarath OT" panose="02000500000000000000" pitchFamily="2" charset="0"/>
                <a:cs typeface="Phetsarath OT" panose="02000500000000000000" pitchFamily="2" charset="0"/>
              </a:rPr>
              <a:t>persona </a:t>
            </a:r>
            <a:r>
              <a:rPr lang="lo-LA" sz="1800" dirty="0">
                <a:latin typeface="Phetsarath OT" panose="02000500000000000000" pitchFamily="2" charset="0"/>
                <a:cs typeface="Phetsarath OT" panose="02000500000000000000" pitchFamily="2" charset="0"/>
              </a:rPr>
              <a:t>ທີ່​ມີ​ຮູບ​ແທນ​ຕົວ - ສາ​ມາດ</a:t>
            </a:r>
            <a:r>
              <a:rPr lang="lo-LA" sz="1800" dirty="0" smtClean="0">
                <a:latin typeface="Phetsarath OT" panose="02000500000000000000" pitchFamily="2" charset="0"/>
                <a:cs typeface="Phetsarath OT" panose="02000500000000000000" pitchFamily="2" charset="0"/>
              </a:rPr>
              <a:t>​​</a:t>
            </a:r>
            <a:r>
              <a:rPr lang="lo-LA" sz="1800" dirty="0">
                <a:latin typeface="Phetsarath OT" panose="02000500000000000000" pitchFamily="2" charset="0"/>
                <a:cs typeface="Phetsarath OT" panose="02000500000000000000" pitchFamily="2" charset="0"/>
              </a:rPr>
              <a:t>ສ້າງ</a:t>
            </a:r>
            <a:r>
              <a:rPr lang="lo-LA" sz="1800" dirty="0" smtClean="0">
                <a:latin typeface="Phetsarath OT" panose="02000500000000000000" pitchFamily="2" charset="0"/>
                <a:cs typeface="Phetsarath OT" panose="02000500000000000000" pitchFamily="2" charset="0"/>
              </a:rPr>
              <a:t>​ ແລະ ​</a:t>
            </a:r>
            <a:r>
              <a:rPr lang="lo-LA" sz="1800" dirty="0">
                <a:latin typeface="Phetsarath OT" panose="02000500000000000000" pitchFamily="2" charset="0"/>
                <a:cs typeface="Phetsarath OT" panose="02000500000000000000" pitchFamily="2" charset="0"/>
              </a:rPr>
              <a:t>ດາວ​ໂຫຼດ​ໄດ້​ຟຣີ​</a:t>
            </a:r>
            <a:endParaRPr lang="en-US" sz="1800" dirty="0">
              <a:latin typeface="Phetsarath OT" panose="02000500000000000000" pitchFamily="2" charset="0"/>
              <a:cs typeface="Phetsarath OT" panose="02000500000000000000" pitchFamily="2" charset="0"/>
            </a:endParaRPr>
          </a:p>
          <a:p>
            <a:pPr marL="0" indent="0">
              <a:buNone/>
            </a:pPr>
            <a:r>
              <a:rPr lang="en-US" sz="1800" b="1" dirty="0">
                <a:latin typeface="Phetsarath OT" panose="02000500000000000000" pitchFamily="2" charset="0"/>
                <a:cs typeface="Phetsarath OT" panose="02000500000000000000" pitchFamily="2" charset="0"/>
              </a:rPr>
              <a:t>Canva</a:t>
            </a:r>
            <a:r>
              <a:rPr lang="en-US" sz="1800" dirty="0">
                <a:latin typeface="Phetsarath OT" panose="02000500000000000000" pitchFamily="2" charset="0"/>
                <a:cs typeface="Phetsarath OT" panose="02000500000000000000" pitchFamily="2" charset="0"/>
              </a:rPr>
              <a:t> – </a:t>
            </a:r>
            <a:r>
              <a:rPr lang="lo-LA" sz="1800" dirty="0">
                <a:latin typeface="Phetsarath OT" panose="02000500000000000000" pitchFamily="2" charset="0"/>
                <a:cs typeface="Phetsarath OT" panose="02000500000000000000" pitchFamily="2" charset="0"/>
              </a:rPr>
              <a:t>ແມ່ແບບ </a:t>
            </a:r>
            <a:r>
              <a:rPr lang="en-US" sz="1800" dirty="0">
                <a:latin typeface="Phetsarath OT" panose="02000500000000000000" pitchFamily="2" charset="0"/>
                <a:cs typeface="Phetsarath OT" panose="02000500000000000000" pitchFamily="2" charset="0"/>
              </a:rPr>
              <a:t>Persona / </a:t>
            </a:r>
            <a:r>
              <a:rPr lang="lo-LA" sz="1800" dirty="0">
                <a:latin typeface="Phetsarath OT" panose="02000500000000000000" pitchFamily="2" charset="0"/>
                <a:cs typeface="Phetsarath OT" panose="02000500000000000000" pitchFamily="2" charset="0"/>
              </a:rPr>
              <a:t>ການນໍາ</a:t>
            </a:r>
            <a:r>
              <a:rPr lang="lo-LA" sz="1800" dirty="0" smtClean="0">
                <a:latin typeface="Phetsarath OT" panose="02000500000000000000" pitchFamily="2" charset="0"/>
                <a:cs typeface="Phetsarath OT" panose="02000500000000000000" pitchFamily="2" charset="0"/>
              </a:rPr>
              <a:t>ສະເຫນີຕ່າງໆ</a:t>
            </a:r>
            <a:endParaRPr lang="en-US" sz="1800" dirty="0">
              <a:latin typeface="Phetsarath OT" panose="02000500000000000000" pitchFamily="2" charset="0"/>
              <a:cs typeface="Phetsarath OT" panose="02000500000000000000" pitchFamily="2" charset="0"/>
            </a:endParaRPr>
          </a:p>
          <a:p>
            <a:pPr marL="0" indent="0">
              <a:buNone/>
            </a:pPr>
            <a:r>
              <a:rPr lang="lo-LA" sz="1800" dirty="0" smtClean="0">
                <a:latin typeface="Phetsarath OT" panose="02000500000000000000" pitchFamily="2" charset="0"/>
                <a:cs typeface="Phetsarath OT" panose="02000500000000000000" pitchFamily="2" charset="0"/>
              </a:rPr>
              <a:t>ມີເຄື່ອງມື</a:t>
            </a:r>
            <a:r>
              <a:rPr lang="lo-LA" sz="1800" dirty="0">
                <a:latin typeface="Phetsarath OT" panose="02000500000000000000" pitchFamily="2" charset="0"/>
                <a:cs typeface="Phetsarath OT" panose="02000500000000000000" pitchFamily="2" charset="0"/>
              </a:rPr>
              <a:t>ອອນໄລນ໌ເພີ່ມ</a:t>
            </a:r>
            <a:r>
              <a:rPr lang="lo-LA" sz="1800" dirty="0" smtClean="0">
                <a:latin typeface="Phetsarath OT" panose="02000500000000000000" pitchFamily="2" charset="0"/>
                <a:cs typeface="Phetsarath OT" panose="02000500000000000000" pitchFamily="2" charset="0"/>
              </a:rPr>
              <a:t>ເຕີມບາງຢ່າງສາມາດ</a:t>
            </a:r>
            <a:r>
              <a:rPr lang="lo-LA" sz="1800" dirty="0">
                <a:latin typeface="Phetsarath OT" panose="02000500000000000000" pitchFamily="2" charset="0"/>
                <a:cs typeface="Phetsarath OT" panose="02000500000000000000" pitchFamily="2" charset="0"/>
              </a:rPr>
              <a:t>ພົບ</a:t>
            </a:r>
            <a:r>
              <a:rPr lang="lo-LA" sz="1800" dirty="0" smtClean="0">
                <a:latin typeface="Phetsarath OT" panose="02000500000000000000" pitchFamily="2" charset="0"/>
                <a:cs typeface="Phetsarath OT" panose="02000500000000000000" pitchFamily="2" charset="0"/>
              </a:rPr>
              <a:t>ໄດ້ທີ່</a:t>
            </a:r>
            <a:r>
              <a:rPr lang="lo-LA" sz="1800" dirty="0">
                <a:latin typeface="Phetsarath OT" panose="02000500000000000000" pitchFamily="2" charset="0"/>
                <a:cs typeface="Phetsarath OT" panose="02000500000000000000" pitchFamily="2" charset="0"/>
              </a:rPr>
              <a:t>ນີ້ – </a:t>
            </a:r>
            <a:r>
              <a:rPr lang="lo-LA" sz="1800" dirty="0" smtClean="0">
                <a:latin typeface="Phetsarath OT" panose="02000500000000000000" pitchFamily="2" charset="0"/>
                <a:cs typeface="Phetsarath OT" panose="02000500000000000000" pitchFamily="2" charset="0"/>
              </a:rPr>
              <a:t>ຖ້າສະຫຼັບສັບຊ້ອນກ່ວາແມ່ນຕ້ອງຈ່າຍຄ່າ</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765054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a:xfrm>
            <a:off x="1623732" y="1707776"/>
            <a:ext cx="7886700" cy="793377"/>
          </a:xfrm>
        </p:spPr>
        <p:txBody>
          <a:bodyPr>
            <a:normAutofit/>
          </a:bodyPr>
          <a:lstStyle/>
          <a:p>
            <a:r>
              <a:rPr lang="lo-LA" sz="3600" dirty="0" smtClean="0">
                <a:latin typeface="Phetsarath OT" panose="02000500000000000000" pitchFamily="2" charset="0"/>
                <a:cs typeface="Phetsarath OT" panose="02000500000000000000" pitchFamily="2" charset="0"/>
              </a:rPr>
              <a:t>ກິດຈະກຳ </a:t>
            </a:r>
            <a:r>
              <a:rPr lang="lo-LA" sz="3600" dirty="0">
                <a:latin typeface="Phetsarath OT" panose="02000500000000000000" pitchFamily="2" charset="0"/>
                <a:cs typeface="Phetsarath OT" panose="02000500000000000000" pitchFamily="2" charset="0"/>
              </a:rPr>
              <a:t>(20 ນາ​ທີ)</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628650" y="2665142"/>
            <a:ext cx="8058150" cy="3735658"/>
          </a:xfrm>
        </p:spPr>
        <p:txBody>
          <a:bodyPr>
            <a:normAutofit/>
          </a:bodyPr>
          <a:lstStyle/>
          <a:p>
            <a:pPr>
              <a:buFontTx/>
              <a:buChar char="-"/>
            </a:pPr>
            <a:r>
              <a:rPr lang="lo-LA" sz="2000" dirty="0" smtClean="0">
                <a:latin typeface="Phetsarath OT" panose="02000500000000000000" pitchFamily="2" charset="0"/>
                <a:cs typeface="Phetsarath OT" panose="02000500000000000000" pitchFamily="2" charset="0"/>
              </a:rPr>
              <a:t>ຈັດກຸ່ມຕາມສຸນຄວາມຮູ້ການ</a:t>
            </a:r>
            <a:r>
              <a:rPr lang="lo-LA" sz="2000" dirty="0" smtClean="0">
                <a:latin typeface="Phetsarath OT" panose="02000500000000000000" pitchFamily="2" charset="0"/>
                <a:cs typeface="Phetsarath OT" panose="02000500000000000000" pitchFamily="2" charset="0"/>
              </a:rPr>
              <a:t>ເປັນຜູ້ປະກອບກິດຈະການຂອງ</a:t>
            </a:r>
            <a:r>
              <a:rPr lang="lo-LA" sz="2000" dirty="0" smtClean="0">
                <a:latin typeface="Phetsarath OT" panose="02000500000000000000" pitchFamily="2" charset="0"/>
                <a:cs typeface="Phetsarath OT" panose="02000500000000000000" pitchFamily="2" charset="0"/>
              </a:rPr>
              <a:t>ຕົນເອງ</a:t>
            </a:r>
            <a:endParaRPr lang="en-US" sz="2000" dirty="0" smtClean="0">
              <a:latin typeface="Phetsarath OT" panose="02000500000000000000" pitchFamily="2" charset="0"/>
              <a:cs typeface="Phetsarath OT" panose="02000500000000000000" pitchFamily="2" charset="0"/>
            </a:endParaRPr>
          </a:p>
          <a:p>
            <a:pPr>
              <a:buFontTx/>
              <a:buChar char="-"/>
            </a:pPr>
            <a:r>
              <a:rPr lang="lo-LA" sz="2000" dirty="0">
                <a:latin typeface="Phetsarath OT" panose="02000500000000000000" pitchFamily="2" charset="0"/>
                <a:cs typeface="Phetsarath OT" panose="02000500000000000000" pitchFamily="2" charset="0"/>
              </a:rPr>
              <a:t>ເລືອກປະເພດລູກຄ້າຫນຶ່ງເພື່ອ</a:t>
            </a:r>
            <a:r>
              <a:rPr lang="lo-LA" sz="2000" dirty="0" smtClean="0">
                <a:latin typeface="Phetsarath OT" panose="02000500000000000000" pitchFamily="2" charset="0"/>
                <a:cs typeface="Phetsarath OT" panose="02000500000000000000" pitchFamily="2" charset="0"/>
              </a:rPr>
              <a:t>ວິເຄາະ</a:t>
            </a:r>
          </a:p>
          <a:p>
            <a:pPr>
              <a:buFontTx/>
              <a:buChar char="-"/>
            </a:pPr>
            <a:r>
              <a:rPr lang="lo-LA" sz="2000" dirty="0">
                <a:latin typeface="Phetsarath OT" panose="02000500000000000000" pitchFamily="2" charset="0"/>
                <a:cs typeface="Phetsarath OT" panose="02000500000000000000" pitchFamily="2" charset="0"/>
              </a:rPr>
              <a:t>ສ້າງ </a:t>
            </a:r>
            <a:r>
              <a:rPr lang="en-US" sz="2000" dirty="0">
                <a:latin typeface="Phetsarath OT" panose="02000500000000000000" pitchFamily="2" charset="0"/>
                <a:cs typeface="Phetsarath OT" panose="02000500000000000000" pitchFamily="2" charset="0"/>
              </a:rPr>
              <a:t>persona </a:t>
            </a:r>
            <a:r>
              <a:rPr lang="lo-LA" sz="2000" dirty="0">
                <a:latin typeface="Phetsarath OT" panose="02000500000000000000" pitchFamily="2" charset="0"/>
                <a:cs typeface="Phetsarath OT" panose="02000500000000000000" pitchFamily="2" charset="0"/>
              </a:rPr>
              <a:t>ດ້ວຍການ</a:t>
            </a:r>
            <a:r>
              <a:rPr lang="lo-LA" sz="2000" dirty="0" smtClean="0">
                <a:latin typeface="Phetsarath OT" panose="02000500000000000000" pitchFamily="2" charset="0"/>
                <a:cs typeface="Phetsarath OT" panose="02000500000000000000" pitchFamily="2" charset="0"/>
              </a:rPr>
              <a:t>ຊ່ວຍເຫຼືອຈາກຫນຶ່ງ</a:t>
            </a:r>
            <a:r>
              <a:rPr lang="lo-LA" sz="2000" dirty="0">
                <a:latin typeface="Phetsarath OT" panose="02000500000000000000" pitchFamily="2" charset="0"/>
                <a:cs typeface="Phetsarath OT" panose="02000500000000000000" pitchFamily="2" charset="0"/>
              </a:rPr>
              <a:t>ໃນເຄື່ອງມືອອນ</a:t>
            </a:r>
            <a:r>
              <a:rPr lang="lo-LA" sz="2000" dirty="0" smtClean="0">
                <a:latin typeface="Phetsarath OT" panose="02000500000000000000" pitchFamily="2" charset="0"/>
                <a:cs typeface="Phetsarath OT" panose="02000500000000000000" pitchFamily="2" charset="0"/>
              </a:rPr>
              <a:t>ໄລນ໌</a:t>
            </a:r>
          </a:p>
          <a:p>
            <a:pPr>
              <a:buFontTx/>
              <a:buChar char="-"/>
            </a:pPr>
            <a:r>
              <a:rPr lang="lo-LA" sz="2000" dirty="0" smtClean="0">
                <a:latin typeface="Phetsarath OT" panose="02000500000000000000" pitchFamily="2" charset="0"/>
                <a:cs typeface="Phetsarath OT" panose="02000500000000000000" pitchFamily="2" charset="0"/>
              </a:rPr>
              <a:t>ກຸ່ມ</a:t>
            </a:r>
            <a:r>
              <a:rPr lang="lo-LA" sz="2000" dirty="0">
                <a:latin typeface="Phetsarath OT" panose="02000500000000000000" pitchFamily="2" charset="0"/>
                <a:cs typeface="Phetsarath OT" panose="02000500000000000000" pitchFamily="2" charset="0"/>
              </a:rPr>
              <a:t>ອາສາ</a:t>
            </a:r>
            <a:r>
              <a:rPr lang="lo-LA" sz="2000" dirty="0" smtClean="0">
                <a:latin typeface="Phetsarath OT" panose="02000500000000000000" pitchFamily="2" charset="0"/>
                <a:cs typeface="Phetsarath OT" panose="02000500000000000000" pitchFamily="2" charset="0"/>
              </a:rPr>
              <a:t>ສະຫມັກ</a:t>
            </a:r>
            <a:r>
              <a:rPr lang="lo-LA" sz="2000" dirty="0">
                <a:latin typeface="Phetsarath OT" panose="02000500000000000000" pitchFamily="2" charset="0"/>
                <a:cs typeface="Phetsarath OT" panose="02000500000000000000" pitchFamily="2" charset="0"/>
              </a:rPr>
              <a:t>ນໍາສະເຫນີ</a:t>
            </a:r>
            <a:endParaRPr lang="en-US" sz="2000" dirty="0">
              <a:latin typeface="Phetsarath OT" panose="02000500000000000000" pitchFamily="2" charset="0"/>
              <a:cs typeface="Phetsarath OT" panose="02000500000000000000" pitchFamily="2" charset="0"/>
            </a:endParaRPr>
          </a:p>
        </p:txBody>
      </p:sp>
      <p:pic>
        <p:nvPicPr>
          <p:cNvPr id="4" name="Grafik 3" descr="Lichter an Silhouette">
            <a:extLst>
              <a:ext uri="{FF2B5EF4-FFF2-40B4-BE49-F238E27FC236}">
                <a16:creationId xmlns:a16="http://schemas.microsoft.com/office/drawing/2014/main" xmlns="" id="{B188F059-9232-3D64-8741-8F15DE8D0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9332" y="1586753"/>
            <a:ext cx="914400" cy="914400"/>
          </a:xfrm>
          <a:prstGeom prst="rect">
            <a:avLst/>
          </a:prstGeom>
        </p:spPr>
      </p:pic>
    </p:spTree>
    <p:extLst>
      <p:ext uri="{BB962C8B-B14F-4D97-AF65-F5344CB8AC3E}">
        <p14:creationId xmlns:p14="http://schemas.microsoft.com/office/powerpoint/2010/main" val="258174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47A61F1-6017-450D-BD86-4B5CFF3B11C7}"/>
              </a:ext>
            </a:extLst>
          </p:cNvPr>
          <p:cNvSpPr>
            <a:spLocks noGrp="1"/>
          </p:cNvSpPr>
          <p:nvPr>
            <p:ph type="title"/>
          </p:nvPr>
        </p:nvSpPr>
        <p:spPr>
          <a:xfrm>
            <a:off x="628650" y="2403445"/>
            <a:ext cx="7054540" cy="2051109"/>
          </a:xfrm>
        </p:spPr>
        <p:txBody>
          <a:bodyPr>
            <a:normAutofit/>
          </a:bodyPr>
          <a:lstStyle/>
          <a:p>
            <a:pPr algn="ctr"/>
            <a:r>
              <a:rPr lang="lo-LA" dirty="0">
                <a:latin typeface="Phetsarath OT" panose="02000500000000000000" pitchFamily="2" charset="0"/>
                <a:cs typeface="Phetsarath OT" panose="02000500000000000000" pitchFamily="2" charset="0"/>
              </a:rPr>
              <a:t>ແຜນທີ່ການເດີນທາງຂອງລູກຄ້າ</a:t>
            </a:r>
            <a:endParaRPr lang="de-AT"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04179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47A61F1-6017-450D-BD86-4B5CFF3B11C7}"/>
              </a:ext>
            </a:extLst>
          </p:cNvPr>
          <p:cNvSpPr>
            <a:spLocks noGrp="1"/>
          </p:cNvSpPr>
          <p:nvPr>
            <p:ph type="title"/>
          </p:nvPr>
        </p:nvSpPr>
        <p:spPr>
          <a:xfrm>
            <a:off x="628650" y="2766218"/>
            <a:ext cx="7054540" cy="1325563"/>
          </a:xfrm>
        </p:spPr>
        <p:txBody>
          <a:bodyPr>
            <a:normAutofit/>
          </a:bodyPr>
          <a:lstStyle/>
          <a:p>
            <a:pPr algn="ctr"/>
            <a:r>
              <a:rPr lang="lo-LA" dirty="0">
                <a:latin typeface="Phetsarath OT" panose="02000500000000000000" pitchFamily="2" charset="0"/>
                <a:cs typeface="Phetsarath OT" panose="02000500000000000000" pitchFamily="2" charset="0"/>
              </a:rPr>
              <a:t>ການກໍາ</a:t>
            </a:r>
            <a:r>
              <a:rPr lang="lo-LA" dirty="0" smtClean="0">
                <a:latin typeface="Phetsarath OT" panose="02000500000000000000" pitchFamily="2" charset="0"/>
                <a:cs typeface="Phetsarath OT" panose="02000500000000000000" pitchFamily="2" charset="0"/>
              </a:rPr>
              <a:t>ນົດ ແລະ ການສ້າງຄວາມເຂົ້າໃຈຕໍ່ກຸ່ມ</a:t>
            </a:r>
            <a:r>
              <a:rPr lang="lo-LA" dirty="0">
                <a:latin typeface="Phetsarath OT" panose="02000500000000000000" pitchFamily="2" charset="0"/>
                <a:cs typeface="Phetsarath OT" panose="02000500000000000000" pitchFamily="2" charset="0"/>
              </a:rPr>
              <a:t>ເປົ້າຫມາຍ</a:t>
            </a:r>
            <a:endParaRPr lang="de-AT"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150243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600" dirty="0">
                <a:latin typeface="Phetsarath OT" panose="02000500000000000000" pitchFamily="2" charset="0"/>
                <a:cs typeface="Phetsarath OT" panose="02000500000000000000" pitchFamily="2" charset="0"/>
              </a:rPr>
              <a:t>ການ​ເກັບ</a:t>
            </a:r>
            <a:r>
              <a:rPr lang="lo-LA" sz="3600" dirty="0" smtClean="0">
                <a:latin typeface="Phetsarath OT" panose="02000500000000000000" pitchFamily="2" charset="0"/>
                <a:cs typeface="Phetsarath OT" panose="02000500000000000000" pitchFamily="2" charset="0"/>
              </a:rPr>
              <a:t>​ລວບລວມກໍາ</a:t>
            </a:r>
            <a:r>
              <a:rPr lang="lo-LA" sz="3600" dirty="0">
                <a:latin typeface="Phetsarath OT" panose="02000500000000000000" pitchFamily="2" charset="0"/>
                <a:cs typeface="Phetsarath OT" panose="02000500000000000000" pitchFamily="2" charset="0"/>
              </a:rPr>
              <a:t>​ຂໍ້​</a:t>
            </a:r>
            <a:r>
              <a:rPr lang="lo-LA" sz="3600" dirty="0" smtClean="0">
                <a:latin typeface="Phetsarath OT" panose="02000500000000000000" pitchFamily="2" charset="0"/>
                <a:cs typeface="Phetsarath OT" panose="02000500000000000000" pitchFamily="2" charset="0"/>
              </a:rPr>
              <a:t>ມູນທີ່ເປັນ​</a:t>
            </a:r>
            <a:r>
              <a:rPr lang="lo-LA" sz="3600" dirty="0">
                <a:latin typeface="Phetsarath OT" panose="02000500000000000000" pitchFamily="2" charset="0"/>
                <a:cs typeface="Phetsarath OT" panose="02000500000000000000" pitchFamily="2" charset="0"/>
              </a:rPr>
              <a:t>ເລີດ…</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578746" cy="3735658"/>
          </a:xfrm>
        </p:spPr>
        <p:txBody>
          <a:bodyPr>
            <a:normAutofit fontScale="92500" lnSpcReduction="10000"/>
          </a:bodyPr>
          <a:lstStyle/>
          <a:p>
            <a:pPr marL="0" indent="0">
              <a:buNone/>
            </a:pPr>
            <a:r>
              <a:rPr lang="lo-LA" sz="1800" dirty="0">
                <a:latin typeface="Phetsarath OT" panose="02000500000000000000" pitchFamily="2" charset="0"/>
                <a:cs typeface="Phetsarath OT" panose="02000500000000000000" pitchFamily="2" charset="0"/>
              </a:rPr>
              <a:t>ການ</a:t>
            </a:r>
            <a:r>
              <a:rPr lang="lo-LA" sz="1800" dirty="0" smtClean="0">
                <a:latin typeface="Phetsarath OT" panose="02000500000000000000" pitchFamily="2" charset="0"/>
                <a:cs typeface="Phetsarath OT" panose="02000500000000000000" pitchFamily="2" charset="0"/>
              </a:rPr>
              <a:t>ແບ່ງກຸ່ມລູກ</a:t>
            </a:r>
            <a:r>
              <a:rPr lang="lo-LA" sz="1800" dirty="0">
                <a:latin typeface="Phetsarath OT" panose="02000500000000000000" pitchFamily="2" charset="0"/>
                <a:cs typeface="Phetsarath OT" panose="02000500000000000000" pitchFamily="2" charset="0"/>
              </a:rPr>
              <a:t>ຄ້າແມ່ນສໍາຄັນສໍາລັບຄວາມສໍາເລັດ</a:t>
            </a:r>
            <a:r>
              <a:rPr lang="lo-LA" sz="1800" dirty="0" smtClean="0">
                <a:latin typeface="Phetsarath OT" panose="02000500000000000000" pitchFamily="2" charset="0"/>
                <a:cs typeface="Phetsarath OT" panose="02000500000000000000" pitchFamily="2" charset="0"/>
              </a:rPr>
              <a:t>ຂອງຜູ້ປະກອບກິດຈະການ</a:t>
            </a:r>
            <a:endParaRPr lang="en-US" sz="1800" dirty="0">
              <a:latin typeface="Phetsarath OT" panose="02000500000000000000" pitchFamily="2" charset="0"/>
              <a:cs typeface="Phetsarath OT" panose="02000500000000000000" pitchFamily="2" charset="0"/>
            </a:endParaRPr>
          </a:p>
          <a:p>
            <a:pPr marL="0" indent="0">
              <a:buNone/>
            </a:pPr>
            <a:r>
              <a:rPr lang="lo-LA" sz="1800" dirty="0" smtClean="0">
                <a:latin typeface="Phetsarath OT" panose="02000500000000000000" pitchFamily="2" charset="0"/>
                <a:cs typeface="Phetsarath OT" panose="02000500000000000000" pitchFamily="2" charset="0"/>
              </a:rPr>
              <a:t>ຕົວຢ່າງ</a:t>
            </a:r>
            <a:endParaRPr lang="en-US" sz="1800" dirty="0">
              <a:latin typeface="Phetsarath OT" panose="02000500000000000000" pitchFamily="2" charset="0"/>
              <a:cs typeface="Phetsarath OT" panose="02000500000000000000" pitchFamily="2" charset="0"/>
            </a:endParaRPr>
          </a:p>
          <a:p>
            <a:pPr marL="0" indent="0">
              <a:buNone/>
            </a:pPr>
            <a:endParaRPr lang="lo-LA" sz="1800" dirty="0" smtClean="0">
              <a:latin typeface="Phetsarath OT" panose="02000500000000000000" pitchFamily="2" charset="0"/>
              <a:cs typeface="Phetsarath OT" panose="02000500000000000000" pitchFamily="2" charset="0"/>
            </a:endParaRPr>
          </a:p>
          <a:p>
            <a:pPr marL="0" indent="0">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a:latin typeface="Phetsarath OT" panose="02000500000000000000" pitchFamily="2" charset="0"/>
                <a:cs typeface="Phetsarath OT" panose="02000500000000000000" pitchFamily="2" charset="0"/>
              </a:rPr>
              <a:t>ລົງທຶນໄວເທົ່າທີ່ຈະໄວໄດ້ໃນການເກັບກໍາຂໍ້ມູນເພື່ອເປົ້າຫມາຍການໂຄສະນາທີ່ມີປະສິດທິພາບຫຼາຍ</a:t>
            </a:r>
            <a:r>
              <a:rPr lang="lo-LA" sz="1800" dirty="0" smtClean="0">
                <a:latin typeface="Phetsarath OT" panose="02000500000000000000" pitchFamily="2" charset="0"/>
                <a:cs typeface="Phetsarath OT" panose="02000500000000000000" pitchFamily="2" charset="0"/>
              </a:rPr>
              <a:t>ຂຶ້ນ.</a:t>
            </a:r>
          </a:p>
          <a:p>
            <a:pPr marL="0" indent="0">
              <a:buNone/>
            </a:pPr>
            <a:r>
              <a:rPr lang="lo-LA" sz="1800" dirty="0">
                <a:latin typeface="Phetsarath OT" panose="02000500000000000000" pitchFamily="2" charset="0"/>
                <a:cs typeface="Phetsarath OT" panose="02000500000000000000" pitchFamily="2" charset="0"/>
              </a:rPr>
              <a:t>ໃນ</a:t>
            </a:r>
            <a:r>
              <a:rPr lang="lo-LA" sz="1800" dirty="0" smtClean="0">
                <a:latin typeface="Phetsarath OT" panose="02000500000000000000" pitchFamily="2" charset="0"/>
                <a:cs typeface="Phetsarath OT" panose="02000500000000000000" pitchFamily="2" charset="0"/>
              </a:rPr>
              <a:t>ຖານະຜູ້ປະກອບກິດຈະການ, </a:t>
            </a:r>
            <a:r>
              <a:rPr lang="lo-LA" sz="1800" dirty="0" smtClean="0">
                <a:latin typeface="Phetsarath OT" panose="02000500000000000000" pitchFamily="2" charset="0"/>
                <a:cs typeface="Phetsarath OT" panose="02000500000000000000" pitchFamily="2" charset="0"/>
              </a:rPr>
              <a:t>ຈໍາ</a:t>
            </a:r>
            <a:r>
              <a:rPr lang="lo-LA" sz="1800" dirty="0">
                <a:latin typeface="Phetsarath OT" panose="02000500000000000000" pitchFamily="2" charset="0"/>
                <a:cs typeface="Phetsarath OT" panose="02000500000000000000" pitchFamily="2" charset="0"/>
              </a:rPr>
              <a:t>ເປັນ</a:t>
            </a:r>
            <a:r>
              <a:rPr lang="lo-LA" sz="1800" dirty="0" smtClean="0">
                <a:latin typeface="Phetsarath OT" panose="02000500000000000000" pitchFamily="2" charset="0"/>
                <a:cs typeface="Phetsarath OT" panose="02000500000000000000" pitchFamily="2" charset="0"/>
              </a:rPr>
              <a:t>ຕ້ອງຄຳນືງເຖີງສິ່ງດັ່ງ</a:t>
            </a:r>
            <a:r>
              <a:rPr lang="lo-LA" sz="1800" dirty="0">
                <a:latin typeface="Phetsarath OT" panose="02000500000000000000" pitchFamily="2" charset="0"/>
                <a:cs typeface="Phetsarath OT" panose="02000500000000000000" pitchFamily="2" charset="0"/>
              </a:rPr>
              <a:t>ຕໍ່ໄປນີ້</a:t>
            </a:r>
            <a:r>
              <a:rPr lang="lo-LA" sz="1800" dirty="0" smtClean="0">
                <a:latin typeface="Phetsarath OT" panose="02000500000000000000" pitchFamily="2" charset="0"/>
                <a:cs typeface="Phetsarath OT" panose="02000500000000000000" pitchFamily="2" charset="0"/>
              </a:rPr>
              <a:t>:</a:t>
            </a:r>
            <a:endParaRPr lang="en-US" sz="1800" dirty="0" smtClean="0">
              <a:latin typeface="Phetsarath OT" panose="02000500000000000000" pitchFamily="2" charset="0"/>
              <a:cs typeface="Phetsarath OT" panose="02000500000000000000" pitchFamily="2" charset="0"/>
            </a:endParaRPr>
          </a:p>
          <a:p>
            <a:r>
              <a:rPr lang="lo-LA" sz="1800" dirty="0" smtClean="0">
                <a:latin typeface="Phetsarath OT" panose="02000500000000000000" pitchFamily="2" charset="0"/>
                <a:cs typeface="Phetsarath OT" panose="02000500000000000000" pitchFamily="2" charset="0"/>
              </a:rPr>
              <a:t>ຄົ້ນຫາ</a:t>
            </a:r>
            <a:r>
              <a:rPr lang="en-US" sz="1800" dirty="0" smtClean="0">
                <a:latin typeface="Phetsarath OT" panose="02000500000000000000" pitchFamily="2" charset="0"/>
                <a:cs typeface="Phetsarath OT" panose="02000500000000000000" pitchFamily="2" charset="0"/>
              </a:rPr>
              <a:t> </a:t>
            </a:r>
            <a:r>
              <a:rPr lang="en-US" sz="1800" dirty="0">
                <a:latin typeface="Phetsarath OT" panose="02000500000000000000" pitchFamily="2" charset="0"/>
                <a:cs typeface="Phetsarath OT" panose="02000500000000000000" pitchFamily="2" charset="0"/>
              </a:rPr>
              <a:t>Google</a:t>
            </a:r>
          </a:p>
          <a:p>
            <a:r>
              <a:rPr lang="lo-LA" sz="1800" dirty="0">
                <a:latin typeface="Phetsarath OT" panose="02000500000000000000" pitchFamily="2" charset="0"/>
                <a:cs typeface="Phetsarath OT" panose="02000500000000000000" pitchFamily="2" charset="0"/>
              </a:rPr>
              <a:t>ຂໍ້ມູນທີ່ເຜີຍແຜ່ໂດຍບໍລິສັດໃນສື່ສັງຄົມ (ເຊັ່ນ: ປະຊາກອນ, ຄວາມສົນໃຈ</a:t>
            </a:r>
            <a:r>
              <a:rPr lang="lo-LA" sz="1800" dirty="0" smtClean="0">
                <a:latin typeface="Phetsarath OT" panose="02000500000000000000" pitchFamily="2" charset="0"/>
                <a:cs typeface="Phetsarath OT" panose="02000500000000000000" pitchFamily="2" charset="0"/>
              </a:rPr>
              <a:t>)</a:t>
            </a:r>
          </a:p>
          <a:p>
            <a:r>
              <a:rPr lang="lo-LA" sz="1800" dirty="0" smtClean="0">
                <a:latin typeface="Phetsarath OT" panose="02000500000000000000" pitchFamily="2" charset="0"/>
                <a:cs typeface="Phetsarath OT" panose="02000500000000000000" pitchFamily="2" charset="0"/>
              </a:rPr>
              <a:t>ການສຶ່ສານຂອງ</a:t>
            </a:r>
            <a:r>
              <a:rPr lang="lo-LA" sz="1800" dirty="0">
                <a:latin typeface="Phetsarath OT" panose="02000500000000000000" pitchFamily="2" charset="0"/>
                <a:cs typeface="Phetsarath OT" panose="02000500000000000000" pitchFamily="2" charset="0"/>
              </a:rPr>
              <a:t>ບໍລິສັດໃນເຄືອຂ່າຍ</a:t>
            </a:r>
            <a:r>
              <a:rPr lang="lo-LA" sz="1800" dirty="0" smtClean="0">
                <a:latin typeface="Phetsarath OT" panose="02000500000000000000" pitchFamily="2" charset="0"/>
                <a:cs typeface="Phetsarath OT" panose="02000500000000000000" pitchFamily="2" charset="0"/>
              </a:rPr>
              <a:t>ສັງຄົມ</a:t>
            </a:r>
          </a:p>
          <a:p>
            <a:r>
              <a:rPr lang="lo-LA" sz="1800" dirty="0" smtClean="0">
                <a:latin typeface="Phetsarath OT" panose="02000500000000000000" pitchFamily="2" charset="0"/>
                <a:cs typeface="Phetsarath OT" panose="02000500000000000000" pitchFamily="2" charset="0"/>
              </a:rPr>
              <a:t>ປະສິດຕິພາບຂອງເວັບ</a:t>
            </a:r>
            <a:r>
              <a:rPr lang="lo-LA" sz="1800" dirty="0">
                <a:latin typeface="Phetsarath OT" panose="02000500000000000000" pitchFamily="2" charset="0"/>
                <a:cs typeface="Phetsarath OT" panose="02000500000000000000" pitchFamily="2" charset="0"/>
              </a:rPr>
              <a:t>ໄຊທ໌ (ເຊັ່ນ: ການຄລິກ, </a:t>
            </a:r>
            <a:r>
              <a:rPr lang="lo-LA" sz="1800" dirty="0" smtClean="0">
                <a:latin typeface="Phetsarath OT" panose="02000500000000000000" pitchFamily="2" charset="0"/>
                <a:cs typeface="Phetsarath OT" panose="02000500000000000000" pitchFamily="2" charset="0"/>
              </a:rPr>
              <a:t>ການສະແດງຄວາມປະ</a:t>
            </a:r>
            <a:r>
              <a:rPr lang="lo-LA" sz="1800" dirty="0">
                <a:latin typeface="Phetsarath OT" panose="02000500000000000000" pitchFamily="2" charset="0"/>
                <a:cs typeface="Phetsarath OT" panose="02000500000000000000" pitchFamily="2" charset="0"/>
              </a:rPr>
              <a:t>ທັບໃຈ, ໄລຍະ</a:t>
            </a:r>
            <a:r>
              <a:rPr lang="lo-LA" sz="1800" dirty="0" smtClean="0">
                <a:latin typeface="Phetsarath OT" panose="02000500000000000000" pitchFamily="2" charset="0"/>
                <a:cs typeface="Phetsarath OT" panose="02000500000000000000" pitchFamily="2" charset="0"/>
              </a:rPr>
              <a:t>ເວລາໃນການເຂົ້າຊົມ) </a:t>
            </a:r>
            <a:r>
              <a:rPr lang="lo-LA" sz="1800" dirty="0">
                <a:latin typeface="Phetsarath OT" panose="02000500000000000000" pitchFamily="2" charset="0"/>
                <a:cs typeface="Phetsarath OT" panose="02000500000000000000" pitchFamily="2" charset="0"/>
              </a:rPr>
              <a:t>ທີ່</a:t>
            </a:r>
            <a:r>
              <a:rPr lang="lo-LA" sz="1800" dirty="0" smtClean="0">
                <a:latin typeface="Phetsarath OT" panose="02000500000000000000" pitchFamily="2" charset="0"/>
                <a:cs typeface="Phetsarath OT" panose="02000500000000000000" pitchFamily="2" charset="0"/>
              </a:rPr>
              <a:t>ກ່ເຊື່ອມໂຍງກັບລະຫັດຂອງທ່ານ</a:t>
            </a:r>
            <a:endParaRPr lang="en-US" sz="1800" dirty="0">
              <a:latin typeface="Phetsarath OT" panose="02000500000000000000" pitchFamily="2" charset="0"/>
              <a:cs typeface="Phetsarath OT" panose="02000500000000000000" pitchFamily="2" charset="0"/>
            </a:endParaRPr>
          </a:p>
        </p:txBody>
      </p:sp>
      <p:pic>
        <p:nvPicPr>
          <p:cNvPr id="4" name="Grafik 3">
            <a:extLst>
              <a:ext uri="{FF2B5EF4-FFF2-40B4-BE49-F238E27FC236}">
                <a16:creationId xmlns:a16="http://schemas.microsoft.com/office/drawing/2014/main" xmlns="" id="{CBCB7AA7-09F1-4DC2-9218-0E360F29C4B8}"/>
              </a:ext>
            </a:extLst>
          </p:cNvPr>
          <p:cNvPicPr>
            <a:picLocks noChangeAspect="1"/>
          </p:cNvPicPr>
          <p:nvPr/>
        </p:nvPicPr>
        <p:blipFill>
          <a:blip r:embed="rId3"/>
          <a:stretch>
            <a:fillRect/>
          </a:stretch>
        </p:blipFill>
        <p:spPr>
          <a:xfrm>
            <a:off x="1683834" y="3276652"/>
            <a:ext cx="2196790" cy="742954"/>
          </a:xfrm>
          <a:prstGeom prst="rect">
            <a:avLst/>
          </a:prstGeom>
        </p:spPr>
      </p:pic>
    </p:spTree>
    <p:extLst>
      <p:ext uri="{BB962C8B-B14F-4D97-AF65-F5344CB8AC3E}">
        <p14:creationId xmlns:p14="http://schemas.microsoft.com/office/powerpoint/2010/main" val="320221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smtClean="0">
                <a:latin typeface="Phetsarath OT" panose="02000500000000000000" pitchFamily="2" charset="0"/>
                <a:cs typeface="Phetsarath OT" panose="02000500000000000000" pitchFamily="2" charset="0"/>
              </a:rPr>
              <a:t>ການສະເ</a:t>
            </a:r>
            <a:r>
              <a:rPr lang="lo-LA" sz="3600" dirty="0">
                <a:latin typeface="Phetsarath OT" panose="02000500000000000000" pitchFamily="2" charset="0"/>
                <a:cs typeface="Phetsarath OT" panose="02000500000000000000" pitchFamily="2" charset="0"/>
              </a:rPr>
              <a:t>ໜ</a:t>
            </a:r>
            <a:r>
              <a:rPr lang="lo-LA" sz="3600" dirty="0" smtClean="0">
                <a:latin typeface="Phetsarath OT" panose="02000500000000000000" pitchFamily="2" charset="0"/>
                <a:cs typeface="Phetsarath OT" panose="02000500000000000000" pitchFamily="2" charset="0"/>
              </a:rPr>
              <a:t>ີທາງອອນ</a:t>
            </a:r>
            <a:r>
              <a:rPr lang="lo-LA" sz="3600" dirty="0">
                <a:latin typeface="Phetsarath OT" panose="02000500000000000000" pitchFamily="2" charset="0"/>
                <a:cs typeface="Phetsarath OT" panose="02000500000000000000" pitchFamily="2" charset="0"/>
              </a:rPr>
              <a:t>ໄລນ໌ຈະເຕີບໂຕໃນອີກສອງສາມປີຂ້າງໜ້າ</a:t>
            </a:r>
            <a:r>
              <a:rPr lang="lo-LA" sz="3600" dirty="0" smtClean="0">
                <a:latin typeface="Phetsarath OT" panose="02000500000000000000" pitchFamily="2" charset="0"/>
                <a:cs typeface="Phetsarath OT" panose="02000500000000000000" pitchFamily="2" charset="0"/>
              </a:rPr>
              <a:t>…</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lo-LA" sz="1800" dirty="0">
                <a:latin typeface="Phetsarath OT" panose="02000500000000000000" pitchFamily="2" charset="0"/>
                <a:cs typeface="Phetsarath OT" panose="02000500000000000000" pitchFamily="2" charset="0"/>
              </a:rPr>
              <a:t>… ຊຶ່ງຫມາຍຄວາມວ່າທາງເລືອກໃນ</a:t>
            </a:r>
            <a:r>
              <a:rPr lang="lo-LA" sz="1800" dirty="0" smtClean="0">
                <a:latin typeface="Phetsarath OT" panose="02000500000000000000" pitchFamily="2" charset="0"/>
                <a:cs typeface="Phetsarath OT" panose="02000500000000000000" pitchFamily="2" charset="0"/>
              </a:rPr>
              <a:t>ການເກັບຂໍ້</a:t>
            </a:r>
            <a:r>
              <a:rPr lang="lo-LA" sz="1800" dirty="0">
                <a:latin typeface="Phetsarath OT" panose="02000500000000000000" pitchFamily="2" charset="0"/>
                <a:cs typeface="Phetsarath OT" panose="02000500000000000000" pitchFamily="2" charset="0"/>
              </a:rPr>
              <a:t>ມູນສໍາລັບບໍລິສັດໃນທຸກ</a:t>
            </a:r>
            <a:r>
              <a:rPr lang="lo-LA" sz="1800" dirty="0" smtClean="0">
                <a:latin typeface="Phetsarath OT" panose="02000500000000000000" pitchFamily="2" charset="0"/>
                <a:cs typeface="Phetsarath OT" panose="02000500000000000000" pitchFamily="2" charset="0"/>
              </a:rPr>
              <a:t>ຂະຫນາດ.</a:t>
            </a:r>
          </a:p>
          <a:p>
            <a:pPr marL="0" indent="0">
              <a:buNone/>
            </a:pPr>
            <a:r>
              <a:rPr lang="lo-LA" sz="1800" dirty="0" smtClean="0">
                <a:latin typeface="Phetsarath OT" panose="02000500000000000000" pitchFamily="2" charset="0"/>
                <a:cs typeface="Phetsarath OT" panose="02000500000000000000" pitchFamily="2" charset="0"/>
              </a:rPr>
              <a:t>ຜູ້ປະກອບກິດຈະການຄວນ</a:t>
            </a:r>
            <a:r>
              <a:rPr lang="lo-LA" sz="1800" dirty="0" smtClean="0">
                <a:latin typeface="Phetsarath OT" panose="02000500000000000000" pitchFamily="2" charset="0"/>
                <a:cs typeface="Phetsarath OT" panose="02000500000000000000" pitchFamily="2" charset="0"/>
              </a:rPr>
              <a:t>ໃຊ້ແນວໂນ້ມຂອງ</a:t>
            </a:r>
            <a:r>
              <a:rPr lang="lo-LA" sz="1800" dirty="0">
                <a:latin typeface="Phetsarath OT" panose="02000500000000000000" pitchFamily="2" charset="0"/>
                <a:cs typeface="Phetsarath OT" panose="02000500000000000000" pitchFamily="2" charset="0"/>
              </a:rPr>
              <a:t>ຂໍ້</a:t>
            </a:r>
            <a:r>
              <a:rPr lang="lo-LA" sz="1800" dirty="0" smtClean="0">
                <a:latin typeface="Phetsarath OT" panose="02000500000000000000" pitchFamily="2" charset="0"/>
                <a:cs typeface="Phetsarath OT" panose="02000500000000000000" pitchFamily="2" charset="0"/>
              </a:rPr>
              <a:t>ມູນໃຫ້</a:t>
            </a:r>
            <a:r>
              <a:rPr lang="lo-LA" sz="1800" dirty="0">
                <a:latin typeface="Phetsarath OT" panose="02000500000000000000" pitchFamily="2" charset="0"/>
                <a:cs typeface="Phetsarath OT" panose="02000500000000000000" pitchFamily="2" charset="0"/>
              </a:rPr>
              <a:t>ດີຂຶ້ນ ເນື່ອງຈາກຄວາມຕ້ອງການຂອງກຸ່ມເປົ້າໝາຍກ່ຽວກັບແນວທາງການກຳນົດຄວາມຕ້ອງການກໍ່ເພີ່ມຂຶ້ນ.</a:t>
            </a:r>
            <a:endParaRPr lang="en-US" sz="1800" dirty="0">
              <a:latin typeface="Phetsarath OT" panose="02000500000000000000" pitchFamily="2" charset="0"/>
              <a:cs typeface="Phetsarath OT" panose="02000500000000000000" pitchFamily="2" charset="0"/>
            </a:endParaRPr>
          </a:p>
          <a:p>
            <a:pPr marL="0" indent="0" algn="ctr">
              <a:buNone/>
            </a:pPr>
            <a:r>
              <a:rPr lang="lo-LA" sz="1800" b="1" dirty="0" smtClean="0">
                <a:latin typeface="Phetsarath OT" panose="02000500000000000000" pitchFamily="2" charset="0"/>
                <a:cs typeface="Phetsarath OT" panose="02000500000000000000" pitchFamily="2" charset="0"/>
              </a:rPr>
              <a:t>ສະນັ້ນຄວນເຮັດ</a:t>
            </a:r>
            <a:r>
              <a:rPr lang="lo-LA" sz="1800" b="1" dirty="0">
                <a:latin typeface="Phetsarath OT" panose="02000500000000000000" pitchFamily="2" charset="0"/>
                <a:cs typeface="Phetsarath OT" panose="02000500000000000000" pitchFamily="2" charset="0"/>
              </a:rPr>
              <a:t>ວຽກບ້ານຂອງ</a:t>
            </a:r>
            <a:r>
              <a:rPr lang="lo-LA" sz="1800" b="1" dirty="0" smtClean="0">
                <a:latin typeface="Phetsarath OT" panose="02000500000000000000" pitchFamily="2" charset="0"/>
                <a:cs typeface="Phetsarath OT" panose="02000500000000000000" pitchFamily="2" charset="0"/>
              </a:rPr>
              <a:t>ທ່ານ ແລະ ຮັບຮອງວ່າ</a:t>
            </a:r>
            <a:r>
              <a:rPr lang="lo-LA" sz="1800" b="1" dirty="0">
                <a:latin typeface="Phetsarath OT" panose="02000500000000000000" pitchFamily="2" charset="0"/>
                <a:cs typeface="Phetsarath OT" panose="02000500000000000000" pitchFamily="2" charset="0"/>
              </a:rPr>
              <a:t>ລູກຄ້າມີຄວາມສຸກ! ຄວາມສໍາເລັດ</a:t>
            </a:r>
            <a:r>
              <a:rPr lang="lo-LA" sz="1800" b="1" dirty="0" smtClean="0">
                <a:latin typeface="Phetsarath OT" panose="02000500000000000000" pitchFamily="2" charset="0"/>
                <a:cs typeface="Phetsarath OT" panose="02000500000000000000" pitchFamily="2" charset="0"/>
              </a:rPr>
              <a:t>ຈະປະກົດໃນເລກ</a:t>
            </a:r>
            <a:r>
              <a:rPr lang="lo-LA" sz="1800" b="1" dirty="0">
                <a:latin typeface="Phetsarath OT" panose="02000500000000000000" pitchFamily="2" charset="0"/>
                <a:cs typeface="Phetsarath OT" panose="02000500000000000000" pitchFamily="2" charset="0"/>
              </a:rPr>
              <a:t>ບັນຊີຂອງທ່ານ.</a:t>
            </a:r>
            <a:endParaRPr lang="en-US" sz="1800" b="1"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90686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5C5AF1-536B-57DD-E676-1A7845DBB73D}"/>
              </a:ext>
            </a:extLst>
          </p:cNvPr>
          <p:cNvSpPr>
            <a:spLocks noGrp="1"/>
          </p:cNvSpPr>
          <p:nvPr>
            <p:ph type="title"/>
          </p:nvPr>
        </p:nvSpPr>
        <p:spPr>
          <a:xfrm>
            <a:off x="548440" y="1349864"/>
            <a:ext cx="7886700" cy="689951"/>
          </a:xfrm>
        </p:spPr>
        <p:txBody>
          <a:bodyPr>
            <a:normAutofit/>
          </a:bodyPr>
          <a:lstStyle/>
          <a:p>
            <a:pPr algn="ctr"/>
            <a:r>
              <a:rPr lang="lo-LA" sz="3200" dirty="0">
                <a:latin typeface="Phetsarath OT" panose="02000500000000000000" pitchFamily="2" charset="0"/>
                <a:cs typeface="Phetsarath OT" panose="02000500000000000000" pitchFamily="2" charset="0"/>
              </a:rPr>
              <a:t>ແຜນທີ່ການເດີນທາງຂອງລູກຄ້າ</a:t>
            </a:r>
            <a:endParaRPr lang="en-US" sz="32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5F8A1A2A-4638-CF91-545A-C30E646D5CB7}"/>
              </a:ext>
            </a:extLst>
          </p:cNvPr>
          <p:cNvSpPr>
            <a:spLocks noGrp="1"/>
          </p:cNvSpPr>
          <p:nvPr>
            <p:ph idx="1"/>
          </p:nvPr>
        </p:nvSpPr>
        <p:spPr>
          <a:xfrm>
            <a:off x="532398" y="2136530"/>
            <a:ext cx="7886700" cy="3572608"/>
          </a:xfrm>
        </p:spPr>
        <p:txBody>
          <a:bodyPr>
            <a:normAutofit/>
          </a:bodyPr>
          <a:lstStyle/>
          <a:p>
            <a:pPr marL="0" indent="0">
              <a:buNone/>
            </a:pPr>
            <a:r>
              <a:rPr lang="lo-LA" sz="2300" dirty="0" smtClean="0">
                <a:latin typeface="Phetsarath OT" panose="02000500000000000000" pitchFamily="2" charset="0"/>
                <a:cs typeface="Phetsarath OT" panose="02000500000000000000" pitchFamily="2" charset="0"/>
              </a:rPr>
              <a:t>ການສະແດງ</a:t>
            </a:r>
            <a:r>
              <a:rPr lang="lo-LA" sz="2300" dirty="0">
                <a:latin typeface="Phetsarath OT" panose="02000500000000000000" pitchFamily="2" charset="0"/>
                <a:cs typeface="Phetsarath OT" panose="02000500000000000000" pitchFamily="2" charset="0"/>
              </a:rPr>
              <a:t>ພາບຂອງປະສົບການຂອງລູກຄ້າໃນຂະນະ</a:t>
            </a:r>
            <a:r>
              <a:rPr lang="lo-LA" sz="2300" dirty="0" smtClean="0">
                <a:latin typeface="Phetsarath OT" panose="02000500000000000000" pitchFamily="2" charset="0"/>
                <a:cs typeface="Phetsarath OT" panose="02000500000000000000" pitchFamily="2" charset="0"/>
              </a:rPr>
              <a:t>ທີ່ເຂົາເຈົ້າພົວພັນ</a:t>
            </a:r>
            <a:r>
              <a:rPr lang="lo-LA" sz="2300" dirty="0">
                <a:latin typeface="Phetsarath OT" panose="02000500000000000000" pitchFamily="2" charset="0"/>
                <a:cs typeface="Phetsarath OT" panose="02000500000000000000" pitchFamily="2" charset="0"/>
              </a:rPr>
              <a:t>ກັບທຸລະກິດ </a:t>
            </a:r>
            <a:r>
              <a:rPr lang="en-US" sz="2300" dirty="0">
                <a:latin typeface="Phetsarath OT" panose="02000500000000000000" pitchFamily="2" charset="0"/>
                <a:cs typeface="Phetsarath OT" panose="02000500000000000000" pitchFamily="2" charset="0"/>
                <a:sym typeface="Wingdings" pitchFamily="2" charset="2"/>
              </a:rPr>
              <a:t></a:t>
            </a:r>
            <a:r>
              <a:rPr lang="lo-LA" sz="2300" dirty="0" smtClean="0">
                <a:latin typeface="Phetsarath OT" panose="02000500000000000000" pitchFamily="2" charset="0"/>
                <a:cs typeface="Phetsarath OT" panose="02000500000000000000" pitchFamily="2" charset="0"/>
              </a:rPr>
              <a:t> </a:t>
            </a:r>
            <a:r>
              <a:rPr lang="lo-LA" sz="2300" dirty="0">
                <a:latin typeface="Phetsarath OT" panose="02000500000000000000" pitchFamily="2" charset="0"/>
                <a:cs typeface="Phetsarath OT" panose="02000500000000000000" pitchFamily="2" charset="0"/>
              </a:rPr>
              <a:t>ລວມຂໍ້ມູນນີ້ເຂົ້າໄປໃນ</a:t>
            </a:r>
            <a:r>
              <a:rPr lang="lo-LA" sz="2300" dirty="0" smtClean="0">
                <a:latin typeface="Phetsarath OT" panose="02000500000000000000" pitchFamily="2" charset="0"/>
                <a:cs typeface="Phetsarath OT" panose="02000500000000000000" pitchFamily="2" charset="0"/>
              </a:rPr>
              <a:t>ແຜນທີ່ພາບ.</a:t>
            </a:r>
            <a:endParaRPr lang="en-US" sz="2300" dirty="0">
              <a:latin typeface="Phetsarath OT" panose="02000500000000000000" pitchFamily="2" charset="0"/>
              <a:cs typeface="Phetsarath OT" panose="02000500000000000000" pitchFamily="2" charset="0"/>
            </a:endParaRPr>
          </a:p>
          <a:p>
            <a:pPr>
              <a:buFontTx/>
              <a:buChar char="-"/>
            </a:pPr>
            <a:r>
              <a:rPr lang="lo-LA" sz="2300" dirty="0">
                <a:latin typeface="Phetsarath OT" panose="02000500000000000000" pitchFamily="2" charset="0"/>
                <a:cs typeface="Phetsarath OT" panose="02000500000000000000" pitchFamily="2" charset="0"/>
              </a:rPr>
              <a:t>ຂະບວນການ</a:t>
            </a:r>
            <a:r>
              <a:rPr lang="lo-LA" sz="2300" dirty="0" smtClean="0">
                <a:latin typeface="Phetsarath OT" panose="02000500000000000000" pitchFamily="2" charset="0"/>
                <a:cs typeface="Phetsarath OT" panose="02000500000000000000" pitchFamily="2" charset="0"/>
              </a:rPr>
              <a:t>ຊື້</a:t>
            </a:r>
          </a:p>
          <a:p>
            <a:pPr>
              <a:buFontTx/>
              <a:buChar char="-"/>
            </a:pPr>
            <a:r>
              <a:rPr lang="lo-LA" sz="2300" dirty="0" smtClean="0">
                <a:latin typeface="Phetsarath OT" panose="02000500000000000000" pitchFamily="2" charset="0"/>
                <a:cs typeface="Phetsarath OT" panose="02000500000000000000" pitchFamily="2" charset="0"/>
              </a:rPr>
              <a:t>ການກະທຳຂອງ</a:t>
            </a:r>
            <a:r>
              <a:rPr lang="lo-LA" sz="2300" dirty="0">
                <a:latin typeface="Phetsarath OT" panose="02000500000000000000" pitchFamily="2" charset="0"/>
                <a:cs typeface="Phetsarath OT" panose="02000500000000000000" pitchFamily="2" charset="0"/>
              </a:rPr>
              <a:t>ຜູ້ໃຊ້</a:t>
            </a:r>
            <a:endParaRPr lang="en-US" sz="2300" dirty="0">
              <a:latin typeface="Phetsarath OT" panose="02000500000000000000" pitchFamily="2" charset="0"/>
              <a:cs typeface="Phetsarath OT" panose="02000500000000000000" pitchFamily="2" charset="0"/>
            </a:endParaRPr>
          </a:p>
          <a:p>
            <a:pPr>
              <a:buFontTx/>
              <a:buChar char="-"/>
            </a:pPr>
            <a:r>
              <a:rPr lang="lo-LA" sz="2300" dirty="0">
                <a:latin typeface="Phetsarath OT" panose="02000500000000000000" pitchFamily="2" charset="0"/>
                <a:cs typeface="Phetsarath OT" panose="02000500000000000000" pitchFamily="2" charset="0"/>
              </a:rPr>
              <a:t>ອາ​</a:t>
            </a:r>
            <a:r>
              <a:rPr lang="lo-LA" sz="2300" dirty="0" smtClean="0">
                <a:latin typeface="Phetsarath OT" panose="02000500000000000000" pitchFamily="2" charset="0"/>
                <a:cs typeface="Phetsarath OT" panose="02000500000000000000" pitchFamily="2" charset="0"/>
              </a:rPr>
              <a:t>ລົມ</a:t>
            </a:r>
          </a:p>
          <a:p>
            <a:pPr>
              <a:buFontTx/>
              <a:buChar char="-"/>
            </a:pPr>
            <a:r>
              <a:rPr lang="lo-LA" sz="2300" dirty="0" smtClean="0">
                <a:latin typeface="Phetsarath OT" panose="02000500000000000000" pitchFamily="2" charset="0"/>
                <a:cs typeface="Phetsarath OT" panose="02000500000000000000" pitchFamily="2" charset="0"/>
              </a:rPr>
              <a:t>ບັນຫາຂອງລູກຄ້າ</a:t>
            </a:r>
            <a:endParaRPr lang="en-US" sz="2300" dirty="0">
              <a:latin typeface="Phetsarath OT" panose="02000500000000000000" pitchFamily="2" charset="0"/>
              <a:cs typeface="Phetsarath OT" panose="02000500000000000000" pitchFamily="2" charset="0"/>
            </a:endParaRPr>
          </a:p>
          <a:p>
            <a:pPr>
              <a:buFontTx/>
              <a:buChar char="-"/>
            </a:pPr>
            <a:r>
              <a:rPr lang="lo-LA" sz="2300" dirty="0" smtClean="0">
                <a:latin typeface="Phetsarath OT" panose="02000500000000000000" pitchFamily="2" charset="0"/>
                <a:cs typeface="Phetsarath OT" panose="02000500000000000000" pitchFamily="2" charset="0"/>
              </a:rPr>
              <a:t>ວິທີແກ້ໄຂ</a:t>
            </a:r>
            <a:endParaRPr lang="en-US" sz="23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86303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5C5AF1-536B-57DD-E676-1A7845DBB73D}"/>
              </a:ext>
            </a:extLst>
          </p:cNvPr>
          <p:cNvSpPr>
            <a:spLocks noGrp="1"/>
          </p:cNvSpPr>
          <p:nvPr>
            <p:ph type="title"/>
          </p:nvPr>
        </p:nvSpPr>
        <p:spPr>
          <a:xfrm>
            <a:off x="468230" y="1349864"/>
            <a:ext cx="7886700" cy="689951"/>
          </a:xfrm>
        </p:spPr>
        <p:txBody>
          <a:bodyPr>
            <a:normAutofit/>
          </a:bodyPr>
          <a:lstStyle/>
          <a:p>
            <a:r>
              <a:rPr lang="lo-LA" sz="3200" dirty="0">
                <a:latin typeface="Phetsarath OT" panose="02000500000000000000" pitchFamily="2" charset="0"/>
                <a:cs typeface="Phetsarath OT" panose="02000500000000000000" pitchFamily="2" charset="0"/>
              </a:rPr>
              <a:t>ແຜນທີ່ການເດີນທາງຂອງລູກ</a:t>
            </a:r>
            <a:r>
              <a:rPr lang="lo-LA" sz="3200" dirty="0" smtClean="0">
                <a:latin typeface="Phetsarath OT" panose="02000500000000000000" pitchFamily="2" charset="0"/>
                <a:cs typeface="Phetsarath OT" panose="02000500000000000000" pitchFamily="2" charset="0"/>
              </a:rPr>
              <a:t>ຄ້າ </a:t>
            </a:r>
            <a:r>
              <a:rPr lang="en-US" sz="3200" dirty="0" smtClean="0"/>
              <a:t>(2)</a:t>
            </a:r>
            <a:endParaRPr lang="en-US" sz="3200" dirty="0"/>
          </a:p>
        </p:txBody>
      </p:sp>
      <p:sp>
        <p:nvSpPr>
          <p:cNvPr id="3" name="Inhaltsplatzhalter 2">
            <a:extLst>
              <a:ext uri="{FF2B5EF4-FFF2-40B4-BE49-F238E27FC236}">
                <a16:creationId xmlns:a16="http://schemas.microsoft.com/office/drawing/2014/main" xmlns="" id="{5F8A1A2A-4638-CF91-545A-C30E646D5CB7}"/>
              </a:ext>
            </a:extLst>
          </p:cNvPr>
          <p:cNvSpPr>
            <a:spLocks noGrp="1"/>
          </p:cNvSpPr>
          <p:nvPr>
            <p:ph idx="1"/>
          </p:nvPr>
        </p:nvSpPr>
        <p:spPr>
          <a:xfrm>
            <a:off x="452188" y="2136530"/>
            <a:ext cx="7886700" cy="3572608"/>
          </a:xfrm>
        </p:spPr>
        <p:txBody>
          <a:bodyPr>
            <a:normAutofit/>
          </a:bodyPr>
          <a:lstStyle/>
          <a:p>
            <a:pPr marL="0" indent="0">
              <a:buNone/>
            </a:pPr>
            <a:r>
              <a:rPr lang="en-US" sz="2000" dirty="0" smtClean="0">
                <a:latin typeface="Phetsarath OT" panose="02000500000000000000" pitchFamily="2" charset="0"/>
                <a:cs typeface="Phetsarath OT" panose="02000500000000000000" pitchFamily="2" charset="0"/>
                <a:sym typeface="Wingdings" pitchFamily="2" charset="2"/>
              </a:rPr>
              <a:t></a:t>
            </a:r>
            <a:r>
              <a:rPr lang="en-US" sz="2000" dirty="0" smtClean="0">
                <a:latin typeface="Phetsarath OT" panose="02000500000000000000" pitchFamily="2" charset="0"/>
                <a:cs typeface="Phetsarath OT" panose="02000500000000000000" pitchFamily="2" charset="0"/>
              </a:rPr>
              <a:t> </a:t>
            </a:r>
            <a:r>
              <a:rPr lang="lo-LA" sz="2000" dirty="0" smtClean="0">
                <a:latin typeface="Phetsarath OT" panose="02000500000000000000" pitchFamily="2" charset="0"/>
                <a:cs typeface="Phetsarath OT" panose="02000500000000000000" pitchFamily="2" charset="0"/>
              </a:rPr>
              <a:t>70</a:t>
            </a:r>
            <a:r>
              <a:rPr lang="lo-LA" sz="2000" dirty="0">
                <a:latin typeface="Phetsarath OT" panose="02000500000000000000" pitchFamily="2" charset="0"/>
                <a:cs typeface="Phetsarath OT" panose="02000500000000000000" pitchFamily="2" charset="0"/>
              </a:rPr>
              <a:t>% ຂອງຜູ້ຊື້ສິນຄ້າອອນໄລນ໌ປະຖິ້ມ</a:t>
            </a:r>
            <a:r>
              <a:rPr lang="lo-LA" sz="2000" dirty="0" smtClean="0">
                <a:latin typeface="Phetsarath OT" panose="02000500000000000000" pitchFamily="2" charset="0"/>
                <a:cs typeface="Phetsarath OT" panose="02000500000000000000" pitchFamily="2" charset="0"/>
              </a:rPr>
              <a:t>ກະຕ່າສິນຄ້າຂອງເຂົາເຈົ້າໃນ</a:t>
            </a:r>
            <a:r>
              <a:rPr lang="lo-LA" sz="2000" dirty="0">
                <a:latin typeface="Phetsarath OT" panose="02000500000000000000" pitchFamily="2" charset="0"/>
                <a:cs typeface="Phetsarath OT" panose="02000500000000000000" pitchFamily="2" charset="0"/>
              </a:rPr>
              <a:t>ປີ 2021. ເປັນຫຍັງລູກຄ້າຈຶ່ງໃຊ້ເວລາຫຼາຍຊົ່ວໂມງເພື່ອເພີ່ມ</a:t>
            </a:r>
            <a:r>
              <a:rPr lang="lo-LA" sz="2000" dirty="0" smtClean="0">
                <a:latin typeface="Phetsarath OT" panose="02000500000000000000" pitchFamily="2" charset="0"/>
                <a:cs typeface="Phetsarath OT" panose="02000500000000000000" pitchFamily="2" charset="0"/>
              </a:rPr>
              <a:t>ສິນຄ້າແຕ່ປະຖິ້ມພວກມັນ</a:t>
            </a:r>
            <a:r>
              <a:rPr lang="lo-LA" sz="2000" dirty="0">
                <a:latin typeface="Phetsarath OT" panose="02000500000000000000" pitchFamily="2" charset="0"/>
                <a:cs typeface="Phetsarath OT" panose="02000500000000000000" pitchFamily="2" charset="0"/>
              </a:rPr>
              <a:t>?</a:t>
            </a:r>
            <a:endParaRPr lang="en-US" sz="2000" dirty="0" smtClean="0">
              <a:latin typeface="Phetsarath OT" panose="02000500000000000000" pitchFamily="2" charset="0"/>
              <a:cs typeface="Phetsarath OT" panose="02000500000000000000" pitchFamily="2" charset="0"/>
            </a:endParaRPr>
          </a:p>
          <a:p>
            <a:pPr marL="0" indent="0">
              <a:buNone/>
            </a:pPr>
            <a:r>
              <a:rPr lang="en-US" sz="2000" dirty="0" smtClean="0">
                <a:latin typeface="Phetsarath OT" panose="02000500000000000000" pitchFamily="2" charset="0"/>
                <a:cs typeface="Phetsarath OT" panose="02000500000000000000" pitchFamily="2" charset="0"/>
                <a:sym typeface="Wingdings" pitchFamily="2" charset="2"/>
              </a:rPr>
              <a:t> </a:t>
            </a:r>
            <a:r>
              <a:rPr lang="lo-LA" sz="2000" dirty="0" smtClean="0">
                <a:latin typeface="Phetsarath OT" panose="02000500000000000000" pitchFamily="2" charset="0"/>
                <a:cs typeface="Phetsarath OT" panose="02000500000000000000" pitchFamily="2" charset="0"/>
              </a:rPr>
              <a:t>80</a:t>
            </a:r>
            <a:r>
              <a:rPr lang="lo-LA" sz="2000" dirty="0">
                <a:latin typeface="Phetsarath OT" panose="02000500000000000000" pitchFamily="2" charset="0"/>
                <a:cs typeface="Phetsarath OT" panose="02000500000000000000" pitchFamily="2" charset="0"/>
              </a:rPr>
              <a:t>% ຂອງລູກ</a:t>
            </a:r>
            <a:r>
              <a:rPr lang="lo-LA" sz="2000" dirty="0" smtClean="0">
                <a:latin typeface="Phetsarath OT" panose="02000500000000000000" pitchFamily="2" charset="0"/>
                <a:cs typeface="Phetsarath OT" panose="02000500000000000000" pitchFamily="2" charset="0"/>
              </a:rPr>
              <a:t>ຄ້າຖືວ່າປະສົບ</a:t>
            </a:r>
            <a:r>
              <a:rPr lang="lo-LA" sz="2000" dirty="0">
                <a:latin typeface="Phetsarath OT" panose="02000500000000000000" pitchFamily="2" charset="0"/>
                <a:cs typeface="Phetsarath OT" panose="02000500000000000000" pitchFamily="2" charset="0"/>
              </a:rPr>
              <a:t>ການຂອງເຂົາເຈົ້າກັບ</a:t>
            </a:r>
            <a:r>
              <a:rPr lang="lo-LA" sz="2000" dirty="0" smtClean="0">
                <a:latin typeface="Phetsarath OT" panose="02000500000000000000" pitchFamily="2" charset="0"/>
                <a:cs typeface="Phetsarath OT" panose="02000500000000000000" pitchFamily="2" charset="0"/>
              </a:rPr>
              <a:t>ບໍລິສັດມີຄວາມສຳຄັນພໍໆກັບຜະລິດຕະພັນຂອງບໍລິສັດ.</a:t>
            </a:r>
            <a:endParaRPr lang="en-US" sz="2000" dirty="0">
              <a:latin typeface="Phetsarath OT" panose="02000500000000000000" pitchFamily="2" charset="0"/>
              <a:cs typeface="Phetsarath OT" panose="02000500000000000000" pitchFamily="2" charset="0"/>
            </a:endParaRPr>
          </a:p>
          <a:p>
            <a:pPr marL="0" indent="0">
              <a:buNone/>
            </a:pPr>
            <a:r>
              <a:rPr lang="en-US" sz="2000" dirty="0" smtClean="0">
                <a:latin typeface="Phetsarath OT" panose="02000500000000000000" pitchFamily="2" charset="0"/>
                <a:cs typeface="Phetsarath OT" panose="02000500000000000000" pitchFamily="2" charset="0"/>
                <a:sym typeface="Wingdings" pitchFamily="2" charset="2"/>
              </a:rPr>
              <a:t></a:t>
            </a:r>
            <a:r>
              <a:rPr lang="lo-LA" sz="2000" dirty="0">
                <a:latin typeface="Phetsarath OT" panose="02000500000000000000" pitchFamily="2" charset="0"/>
                <a:cs typeface="Phetsarath OT" panose="02000500000000000000" pitchFamily="2" charset="0"/>
                <a:sym typeface="Wingdings" pitchFamily="2" charset="2"/>
              </a:rPr>
              <a:t> </a:t>
            </a:r>
            <a:r>
              <a:rPr lang="lo-LA" sz="2000" dirty="0" smtClean="0">
                <a:latin typeface="Phetsarath OT" panose="02000500000000000000" pitchFamily="2" charset="0"/>
                <a:cs typeface="Phetsarath OT" panose="02000500000000000000" pitchFamily="2" charset="0"/>
              </a:rPr>
              <a:t>33</a:t>
            </a:r>
            <a:r>
              <a:rPr lang="lo-LA" sz="2000" dirty="0">
                <a:latin typeface="Phetsarath OT" panose="02000500000000000000" pitchFamily="2" charset="0"/>
                <a:cs typeface="Phetsarath OT" panose="02000500000000000000" pitchFamily="2" charset="0"/>
              </a:rPr>
              <a:t>% ຂອງລູກຄ້າຈະພິຈາລະນາການປ່ຽນບໍລິສັດຫຼັງ</a:t>
            </a:r>
            <a:r>
              <a:rPr lang="lo-LA" sz="2000" dirty="0" smtClean="0">
                <a:latin typeface="Phetsarath OT" panose="02000500000000000000" pitchFamily="2" charset="0"/>
                <a:cs typeface="Phetsarath OT" panose="02000500000000000000" pitchFamily="2" charset="0"/>
              </a:rPr>
              <a:t>ຈາກຜ່ານປະສົບ</a:t>
            </a:r>
            <a:r>
              <a:rPr lang="lo-LA" sz="2000" dirty="0">
                <a:latin typeface="Phetsarath OT" panose="02000500000000000000" pitchFamily="2" charset="0"/>
                <a:cs typeface="Phetsarath OT" panose="02000500000000000000" pitchFamily="2" charset="0"/>
              </a:rPr>
              <a:t>ການທີ່ບໍ່</a:t>
            </a:r>
            <a:r>
              <a:rPr lang="lo-LA" sz="2000" dirty="0" smtClean="0">
                <a:latin typeface="Phetsarath OT" panose="02000500000000000000" pitchFamily="2" charset="0"/>
                <a:cs typeface="Phetsarath OT" panose="02000500000000000000" pitchFamily="2" charset="0"/>
              </a:rPr>
              <a:t>ດີພຽງຄັ້ງດຽວເທົ່າ</a:t>
            </a:r>
            <a:r>
              <a:rPr lang="lo-LA" sz="2000" dirty="0">
                <a:latin typeface="Phetsarath OT" panose="02000500000000000000" pitchFamily="2" charset="0"/>
                <a:cs typeface="Phetsarath OT" panose="02000500000000000000" pitchFamily="2" charset="0"/>
              </a:rPr>
              <a:t>ນັ້ນ.</a:t>
            </a:r>
            <a:endParaRPr lang="en-US" sz="2000" dirty="0" smtClean="0">
              <a:latin typeface="Phetsarath OT" panose="02000500000000000000" pitchFamily="2" charset="0"/>
              <a:cs typeface="Phetsarath OT" panose="02000500000000000000" pitchFamily="2" charset="0"/>
            </a:endParaRPr>
          </a:p>
          <a:p>
            <a:pPr marL="0" indent="0">
              <a:buNone/>
            </a:pPr>
            <a:endParaRPr lang="en-US" sz="2000" dirty="0" smtClean="0">
              <a:latin typeface="Phetsarath OT" panose="02000500000000000000" pitchFamily="2" charset="0"/>
              <a:cs typeface="Phetsarath OT" panose="02000500000000000000" pitchFamily="2" charset="0"/>
            </a:endParaRPr>
          </a:p>
          <a:p>
            <a:pPr marL="0" indent="0">
              <a:buNone/>
            </a:pPr>
            <a:r>
              <a:rPr lang="lo-LA" sz="2000" b="1" dirty="0" smtClean="0">
                <a:latin typeface="Phetsarath OT" panose="02000500000000000000" pitchFamily="2" charset="0"/>
                <a:cs typeface="Phetsarath OT" panose="02000500000000000000" pitchFamily="2" charset="0"/>
              </a:rPr>
              <a:t>ແຜນທີ່</a:t>
            </a:r>
            <a:r>
              <a:rPr lang="lo-LA" sz="2000" b="1" dirty="0">
                <a:latin typeface="Phetsarath OT" panose="02000500000000000000" pitchFamily="2" charset="0"/>
                <a:cs typeface="Phetsarath OT" panose="02000500000000000000" pitchFamily="2" charset="0"/>
              </a:rPr>
              <a:t>ລູກຄ້າຊ່ວຍໃຫ້ສະມາຊິກ</a:t>
            </a:r>
            <a:r>
              <a:rPr lang="lo-LA" sz="2000" b="1" dirty="0" smtClean="0">
                <a:latin typeface="Phetsarath OT" panose="02000500000000000000" pitchFamily="2" charset="0"/>
                <a:cs typeface="Phetsarath OT" panose="02000500000000000000" pitchFamily="2" charset="0"/>
              </a:rPr>
              <a:t>ພະນັກງານສຸນຄວາມຮູ້ໃນການ</a:t>
            </a:r>
            <a:r>
              <a:rPr lang="lo-LA" sz="2000" b="1" dirty="0" smtClean="0">
                <a:latin typeface="Phetsarath OT" panose="02000500000000000000" pitchFamily="2" charset="0"/>
                <a:cs typeface="Phetsarath OT" panose="02000500000000000000" pitchFamily="2" charset="0"/>
              </a:rPr>
              <a:t>ເປັນຜູ້ປະກອບກິດຈະການ </a:t>
            </a:r>
            <a:r>
              <a:rPr lang="en-US" sz="2000" b="1" dirty="0" smtClean="0">
                <a:latin typeface="Phetsarath OT" panose="02000500000000000000" pitchFamily="2" charset="0"/>
                <a:cs typeface="Phetsarath OT" panose="02000500000000000000" pitchFamily="2" charset="0"/>
              </a:rPr>
              <a:t>(EKC) </a:t>
            </a:r>
            <a:r>
              <a:rPr lang="lo-LA" sz="2000" b="1" dirty="0" smtClean="0">
                <a:latin typeface="Phetsarath OT" panose="02000500000000000000" pitchFamily="2" charset="0"/>
                <a:cs typeface="Phetsarath OT" panose="02000500000000000000" pitchFamily="2" charset="0"/>
              </a:rPr>
              <a:t>ເຂົ້າເຖີງຈິດໃຈ</a:t>
            </a:r>
            <a:r>
              <a:rPr lang="lo-LA" sz="2000" b="1" dirty="0">
                <a:latin typeface="Phetsarath OT" panose="02000500000000000000" pitchFamily="2" charset="0"/>
                <a:cs typeface="Phetsarath OT" panose="02000500000000000000" pitchFamily="2" charset="0"/>
              </a:rPr>
              <a:t>ຂອງລູກຄ້າໂດຍ</a:t>
            </a:r>
            <a:r>
              <a:rPr lang="lo-LA" sz="2000" b="1" dirty="0" smtClean="0">
                <a:latin typeface="Phetsarath OT" panose="02000500000000000000" pitchFamily="2" charset="0"/>
                <a:cs typeface="Phetsarath OT" panose="02000500000000000000" pitchFamily="2" charset="0"/>
              </a:rPr>
              <a:t>ການສ້າງຄວາມເຂົ້າໃຈຄໍາ</a:t>
            </a:r>
            <a:r>
              <a:rPr lang="lo-LA" sz="2000" b="1" dirty="0">
                <a:latin typeface="Phetsarath OT" panose="02000500000000000000" pitchFamily="2" charset="0"/>
                <a:cs typeface="Phetsarath OT" panose="02000500000000000000" pitchFamily="2" charset="0"/>
              </a:rPr>
              <a:t>ຖາມປົກກະຕິ</a:t>
            </a:r>
            <a:r>
              <a:rPr lang="lo-LA" sz="2000" b="1" dirty="0" smtClean="0">
                <a:latin typeface="Phetsarath OT" panose="02000500000000000000" pitchFamily="2" charset="0"/>
                <a:cs typeface="Phetsarath OT" panose="02000500000000000000" pitchFamily="2" charset="0"/>
              </a:rPr>
              <a:t>ທີ່ເຂົາເຈົ້າມີ ແລະ ອາລົມທີ່ເຂົາເຈົ້າຮູ້ສຶກ.</a:t>
            </a:r>
            <a:endParaRPr lang="de-AT" sz="2000" b="1" dirty="0" smtClean="0">
              <a:latin typeface="Phetsarath OT" panose="02000500000000000000" pitchFamily="2" charset="0"/>
              <a:cs typeface="Phetsarath OT" panose="02000500000000000000" pitchFamily="2" charset="0"/>
            </a:endParaRPr>
          </a:p>
          <a:p>
            <a:pPr marL="0" indent="0">
              <a:buNone/>
            </a:pPr>
            <a:endParaRPr lang="en-US" sz="23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23874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a:xfrm>
            <a:off x="1427747" y="525379"/>
            <a:ext cx="7886700" cy="793377"/>
          </a:xfrm>
        </p:spPr>
        <p:txBody>
          <a:bodyPr>
            <a:normAutofit/>
          </a:bodyPr>
          <a:lstStyle/>
          <a:p>
            <a:r>
              <a:rPr lang="lo-LA" sz="3600" dirty="0">
                <a:latin typeface="Phetsarath OT" panose="02000500000000000000" pitchFamily="2" charset="0"/>
                <a:cs typeface="Phetsarath OT" panose="02000500000000000000" pitchFamily="2" charset="0"/>
              </a:rPr>
              <a:t>ແຜນທີ່ການເດີນທາງຂອງລູກ</a:t>
            </a:r>
            <a:r>
              <a:rPr lang="lo-LA" sz="3600" dirty="0" smtClean="0">
                <a:latin typeface="Phetsarath OT" panose="02000500000000000000" pitchFamily="2" charset="0"/>
                <a:cs typeface="Phetsarath OT" panose="02000500000000000000" pitchFamily="2" charset="0"/>
              </a:rPr>
              <a:t>ຄ້າ </a:t>
            </a:r>
            <a:r>
              <a:rPr lang="de-DE" sz="3600" dirty="0" smtClean="0"/>
              <a:t>(</a:t>
            </a:r>
            <a:r>
              <a:rPr lang="de-DE" sz="3600" dirty="0"/>
              <a:t>3)</a:t>
            </a:r>
            <a:endParaRPr lang="de-AT" sz="3600" dirty="0"/>
          </a:p>
        </p:txBody>
      </p:sp>
      <p:pic>
        <p:nvPicPr>
          <p:cNvPr id="20" name="Grafik 19">
            <a:extLst>
              <a:ext uri="{FF2B5EF4-FFF2-40B4-BE49-F238E27FC236}">
                <a16:creationId xmlns:a16="http://schemas.microsoft.com/office/drawing/2014/main" xmlns="" id="{6BD66E84-98AA-7E19-B54E-657A3F5533CD}"/>
              </a:ext>
            </a:extLst>
          </p:cNvPr>
          <p:cNvPicPr>
            <a:picLocks noChangeAspect="1"/>
          </p:cNvPicPr>
          <p:nvPr/>
        </p:nvPicPr>
        <p:blipFill rotWithShape="1">
          <a:blip r:embed="rId3">
            <a:extLst>
              <a:ext uri="{28A0092B-C50C-407E-A947-70E740481C1C}">
                <a14:useLocalDpi xmlns:a14="http://schemas.microsoft.com/office/drawing/2010/main" val="0"/>
              </a:ext>
            </a:extLst>
          </a:blip>
          <a:srcRect t="13493"/>
          <a:stretch/>
        </p:blipFill>
        <p:spPr>
          <a:xfrm>
            <a:off x="834189" y="1318756"/>
            <a:ext cx="6641431" cy="5299176"/>
          </a:xfrm>
          <a:prstGeom prst="rect">
            <a:avLst/>
          </a:prstGeom>
        </p:spPr>
      </p:pic>
    </p:spTree>
    <p:extLst>
      <p:ext uri="{BB962C8B-B14F-4D97-AF65-F5344CB8AC3E}">
        <p14:creationId xmlns:p14="http://schemas.microsoft.com/office/powerpoint/2010/main" val="1008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E 3,496 BESTEN BILDER, STOCK-FOTOS UND -VEKTORGRAFIKEN ZU „Any Questions“  | Adobe Stock">
            <a:extLst>
              <a:ext uri="{FF2B5EF4-FFF2-40B4-BE49-F238E27FC236}">
                <a16:creationId xmlns:a16="http://schemas.microsoft.com/office/drawing/2014/main" xmlns="" id="{19F20ABD-C3DA-492F-B822-C9046AC37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770" y="2206962"/>
            <a:ext cx="6517532" cy="244407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xmlns="" id="{A9B79FA8-E82A-4CD3-9F41-68C0BC033AFA}"/>
              </a:ext>
            </a:extLst>
          </p:cNvPr>
          <p:cNvSpPr>
            <a:spLocks noGrp="1"/>
          </p:cNvSpPr>
          <p:nvPr>
            <p:ph type="title"/>
          </p:nvPr>
        </p:nvSpPr>
        <p:spPr>
          <a:xfrm>
            <a:off x="2497130" y="1413585"/>
            <a:ext cx="4260131" cy="793377"/>
          </a:xfrm>
        </p:spPr>
        <p:txBody>
          <a:bodyPr>
            <a:normAutofit/>
          </a:bodyPr>
          <a:lstStyle/>
          <a:p>
            <a:r>
              <a:rPr lang="lo-LA" sz="3600" dirty="0" smtClean="0">
                <a:latin typeface="Phetsarath OT" panose="02000500000000000000" pitchFamily="2" charset="0"/>
                <a:cs typeface="Phetsarath OT" panose="02000500000000000000" pitchFamily="2" charset="0"/>
              </a:rPr>
              <a:t>ມີຄຳຖາມບໍ່</a:t>
            </a:r>
            <a:r>
              <a:rPr lang="en-US" sz="3600" dirty="0" smtClean="0">
                <a:latin typeface="Phetsarath OT" panose="02000500000000000000" pitchFamily="2" charset="0"/>
                <a:cs typeface="Phetsarath OT" panose="02000500000000000000" pitchFamily="2" charset="0"/>
              </a:rPr>
              <a:t>?</a:t>
            </a:r>
            <a:endParaRPr lang="de-AT" sz="3600" dirty="0"/>
          </a:p>
        </p:txBody>
      </p:sp>
    </p:spTree>
    <p:extLst>
      <p:ext uri="{BB962C8B-B14F-4D97-AF65-F5344CB8AC3E}">
        <p14:creationId xmlns:p14="http://schemas.microsoft.com/office/powerpoint/2010/main" val="4226835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lo-LA" sz="8000" i="1" dirty="0" smtClean="0">
                <a:solidFill>
                  <a:schemeClr val="accent1">
                    <a:lumMod val="50000"/>
                  </a:schemeClr>
                </a:solidFill>
                <a:latin typeface="Phetsarath OT" panose="02000500000000000000" pitchFamily="2" charset="0"/>
                <a:cs typeface="Phetsarath OT" panose="02000500000000000000" pitchFamily="2" charset="0"/>
              </a:rPr>
              <a:t>ໂຄງການ</a:t>
            </a:r>
            <a:r>
              <a:rPr lang="lo-LA" sz="8000" i="1" dirty="0" smtClean="0">
                <a:solidFill>
                  <a:schemeClr val="accent1">
                    <a:lumMod val="50000"/>
                  </a:schemeClr>
                </a:solidFill>
                <a:latin typeface="+mn-lt"/>
                <a:cs typeface="Georgia"/>
              </a:rPr>
              <a:t> </a:t>
            </a:r>
            <a:r>
              <a:rPr lang="de-DE" sz="8000" i="1" dirty="0" smtClean="0">
                <a:solidFill>
                  <a:schemeClr val="accent1">
                    <a:lumMod val="50000"/>
                  </a:schemeClr>
                </a:solidFill>
                <a:latin typeface="+mn-lt"/>
                <a:cs typeface="Georgia"/>
              </a:rPr>
              <a:t>ENCORE</a:t>
            </a:r>
            <a:endParaRPr lang="en-US" sz="4800" dirty="0">
              <a:solidFill>
                <a:schemeClr val="accent1">
                  <a:lumMod val="50000"/>
                </a:schemeClr>
              </a:solidFill>
              <a:latin typeface="+mn-lt"/>
            </a:endParaRPr>
          </a:p>
        </p:txBody>
      </p:sp>
      <p:sp>
        <p:nvSpPr>
          <p:cNvPr id="3" name="Subtitle 2"/>
          <p:cNvSpPr>
            <a:spLocks noGrp="1"/>
          </p:cNvSpPr>
          <p:nvPr>
            <p:ph type="subTitle" idx="1"/>
          </p:nvPr>
        </p:nvSpPr>
        <p:spPr>
          <a:xfrm>
            <a:off x="1143000" y="3602038"/>
            <a:ext cx="7195088" cy="2261867"/>
          </a:xfrm>
        </p:spPr>
        <p:txBody>
          <a:bodyPr>
            <a:normAutofit/>
          </a:bodyPr>
          <a:lstStyle/>
          <a:p>
            <a:r>
              <a:rPr lang="lo-LA" dirty="0">
                <a:solidFill>
                  <a:srgbClr val="002060"/>
                </a:solidFill>
                <a:latin typeface="Phetsarath OT" panose="02000500000000000000" pitchFamily="2" charset="0"/>
                <a:cs typeface="Phetsarath OT" panose="02000500000000000000" pitchFamily="2" charset="0"/>
              </a:rPr>
              <a:t>ສູນຄວາມຮູ້ດ້ານການ</a:t>
            </a:r>
            <a:r>
              <a:rPr lang="lo-LA" dirty="0" smtClean="0">
                <a:solidFill>
                  <a:srgbClr val="002060"/>
                </a:solidFill>
                <a:latin typeface="Phetsarath OT" panose="02000500000000000000" pitchFamily="2" charset="0"/>
                <a:cs typeface="Phetsarath OT" panose="02000500000000000000" pitchFamily="2" charset="0"/>
              </a:rPr>
              <a:t>ເປັນຜູ້ປະກອບກິດຈະການເພື່ອ</a:t>
            </a:r>
            <a:r>
              <a:rPr lang="lo-LA" dirty="0">
                <a:solidFill>
                  <a:srgbClr val="002060"/>
                </a:solidFill>
                <a:latin typeface="Phetsarath OT" panose="02000500000000000000" pitchFamily="2" charset="0"/>
                <a:cs typeface="Phetsarath OT" panose="02000500000000000000" pitchFamily="2" charset="0"/>
              </a:rPr>
              <a:t>ສົ່ງເສີມການ</a:t>
            </a:r>
            <a:r>
              <a:rPr lang="lo-LA" dirty="0" smtClean="0">
                <a:solidFill>
                  <a:srgbClr val="002060"/>
                </a:solidFill>
                <a:latin typeface="Phetsarath OT" panose="02000500000000000000" pitchFamily="2" charset="0"/>
                <a:cs typeface="Phetsarath OT" panose="02000500000000000000" pitchFamily="2" charset="0"/>
              </a:rPr>
              <a:t>ເປັນຜູ້ປະກອບກິດຈະການດ້ານ</a:t>
            </a:r>
            <a:r>
              <a:rPr lang="lo-LA" dirty="0">
                <a:solidFill>
                  <a:srgbClr val="002060"/>
                </a:solidFill>
                <a:latin typeface="Phetsarath OT" panose="02000500000000000000" pitchFamily="2" charset="0"/>
                <a:cs typeface="Phetsarath OT" panose="02000500000000000000" pitchFamily="2" charset="0"/>
              </a:rPr>
              <a:t>ນະວັດຕະກໍາໃນການສຶກສາ ແລະ</a:t>
            </a:r>
            <a:r>
              <a:rPr lang="en-US" dirty="0">
                <a:solidFill>
                  <a:srgbClr val="002060"/>
                </a:solidFill>
                <a:latin typeface="Phetsarath OT" panose="02000500000000000000" pitchFamily="2" charset="0"/>
                <a:cs typeface="Phetsarath OT" panose="02000500000000000000" pitchFamily="2" charset="0"/>
              </a:rPr>
              <a:t> </a:t>
            </a:r>
            <a:r>
              <a:rPr lang="lo-LA" dirty="0">
                <a:solidFill>
                  <a:srgbClr val="002060"/>
                </a:solidFill>
                <a:latin typeface="Phetsarath OT" panose="02000500000000000000" pitchFamily="2" charset="0"/>
                <a:cs typeface="Phetsarath OT" panose="02000500000000000000" pitchFamily="2" charset="0"/>
              </a:rPr>
              <a:t>ການຄົ້ນຄວ້າວິໄຈ</a:t>
            </a:r>
            <a:r>
              <a:rPr lang="de-AT" dirty="0">
                <a:solidFill>
                  <a:schemeClr val="accent1">
                    <a:lumMod val="50000"/>
                  </a:schemeClr>
                </a:solidFill>
                <a:latin typeface="Phetsarath OT" panose="02000500000000000000" pitchFamily="2" charset="0"/>
                <a:cs typeface="Phetsarath OT" panose="02000500000000000000" pitchFamily="2" charset="0"/>
              </a:rPr>
              <a:t/>
            </a:r>
            <a:br>
              <a:rPr lang="de-AT" dirty="0">
                <a:solidFill>
                  <a:schemeClr val="accent1">
                    <a:lumMod val="50000"/>
                  </a:schemeClr>
                </a:solidFill>
                <a:latin typeface="Phetsarath OT" panose="02000500000000000000" pitchFamily="2" charset="0"/>
                <a:cs typeface="Phetsarath OT" panose="02000500000000000000" pitchFamily="2" charset="0"/>
              </a:rPr>
            </a:br>
            <a:endParaRPr lang="de-AT" dirty="0">
              <a:solidFill>
                <a:schemeClr val="accent1">
                  <a:lumMod val="50000"/>
                </a:schemeClr>
              </a:solidFill>
              <a:latin typeface="+mn-lt"/>
            </a:endParaRPr>
          </a:p>
          <a:p>
            <a:r>
              <a:rPr lang="lo-LA" sz="1800" dirty="0" smtClean="0">
                <a:solidFill>
                  <a:schemeClr val="accent1">
                    <a:lumMod val="50000"/>
                  </a:schemeClr>
                </a:solidFill>
                <a:latin typeface="Phetsarath OT" panose="02000500000000000000" pitchFamily="2" charset="0"/>
                <a:cs typeface="Phetsarath OT" panose="02000500000000000000" pitchFamily="2" charset="0"/>
              </a:rPr>
              <a:t>ລະຫັດໂຄງການ</a:t>
            </a:r>
            <a:r>
              <a:rPr lang="en-US" sz="1800" dirty="0" smtClean="0">
                <a:solidFill>
                  <a:schemeClr val="accent1">
                    <a:lumMod val="50000"/>
                  </a:schemeClr>
                </a:solidFill>
                <a:latin typeface="+mn-lt"/>
              </a:rPr>
              <a:t>: </a:t>
            </a:r>
            <a:r>
              <a:rPr lang="de-AT" sz="1800" dirty="0">
                <a:solidFill>
                  <a:schemeClr val="accent1">
                    <a:lumMod val="50000"/>
                  </a:schemeClr>
                </a:solidFill>
                <a:latin typeface="+mn-lt"/>
              </a:rPr>
              <a:t>617589-EPP-1-2020-1-AT-EPPKA2-CBHE-JP</a:t>
            </a:r>
          </a:p>
          <a:p>
            <a:endParaRPr lang="en-US" dirty="0"/>
          </a:p>
        </p:txBody>
      </p:sp>
    </p:spTree>
    <p:extLst>
      <p:ext uri="{BB962C8B-B14F-4D97-AF65-F5344CB8AC3E}">
        <p14:creationId xmlns:p14="http://schemas.microsoft.com/office/powerpoint/2010/main" val="61662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a:xfrm>
            <a:off x="1257300" y="1680882"/>
            <a:ext cx="7886700" cy="793377"/>
          </a:xfrm>
        </p:spPr>
        <p:txBody>
          <a:bodyPr>
            <a:normAutofit/>
          </a:bodyPr>
          <a:lstStyle/>
          <a:p>
            <a:r>
              <a:rPr lang="lo-LA" dirty="0">
                <a:latin typeface="Phetsarath OT" panose="02000500000000000000" pitchFamily="2" charset="0"/>
                <a:cs typeface="Phetsarath OT" panose="02000500000000000000" pitchFamily="2" charset="0"/>
              </a:rPr>
              <a:t>ວັດ​ຖຸ​ປະ​ສົງ​ການ​ຮຽນ​ຮູ້</a:t>
            </a:r>
            <a:endParaRPr lang="de-AT" dirty="0">
              <a:latin typeface="Phetsarath OT" panose="02000500000000000000" pitchFamily="2" charset="0"/>
              <a:cs typeface="Phetsarath OT" panose="02000500000000000000" pitchFamily="2" charset="0"/>
            </a:endParaRPr>
          </a:p>
        </p:txBody>
      </p:sp>
      <p:sp>
        <p:nvSpPr>
          <p:cNvPr id="4" name="Inhaltsplatzhalter 2">
            <a:extLst>
              <a:ext uri="{FF2B5EF4-FFF2-40B4-BE49-F238E27FC236}">
                <a16:creationId xmlns:a16="http://schemas.microsoft.com/office/drawing/2014/main" xmlns="" id="{9D255A18-4AEF-04AB-8170-FCD14D1C8D72}"/>
              </a:ext>
            </a:extLst>
          </p:cNvPr>
          <p:cNvSpPr>
            <a:spLocks noGrp="1"/>
          </p:cNvSpPr>
          <p:nvPr>
            <p:ph sz="half" idx="1"/>
          </p:nvPr>
        </p:nvSpPr>
        <p:spPr>
          <a:xfrm>
            <a:off x="822400" y="2665142"/>
            <a:ext cx="7541671" cy="3806648"/>
          </a:xfrm>
        </p:spPr>
        <p:txBody>
          <a:bodyPr>
            <a:normAutofit/>
          </a:bodyPr>
          <a:lstStyle/>
          <a:p>
            <a:pPr>
              <a:buFontTx/>
              <a:buChar char="-"/>
            </a:pPr>
            <a:r>
              <a:rPr lang="lo-LA" sz="2000" dirty="0">
                <a:latin typeface="Phetsarath OT" panose="02000500000000000000" pitchFamily="2" charset="0"/>
                <a:cs typeface="Phetsarath OT" panose="02000500000000000000" pitchFamily="2" charset="0"/>
              </a:rPr>
              <a:t>ສາມາດກໍານົດກຸ່ມເປົ້າຫມາຍຕ່າງໆ</a:t>
            </a:r>
            <a:r>
              <a:rPr lang="lo-LA" sz="2000" dirty="0" smtClean="0">
                <a:latin typeface="Phetsarath OT" panose="02000500000000000000" pitchFamily="2" charset="0"/>
                <a:cs typeface="Phetsarath OT" panose="02000500000000000000" pitchFamily="2" charset="0"/>
              </a:rPr>
              <a:t>ຂອງ</a:t>
            </a:r>
            <a:r>
              <a:rPr lang="lo-LA" sz="2000" b="1" dirty="0" smtClean="0">
                <a:latin typeface="Phetsarath OT" panose="02000500000000000000" pitchFamily="2" charset="0"/>
                <a:cs typeface="Phetsarath OT" panose="02000500000000000000" pitchFamily="2" charset="0"/>
              </a:rPr>
              <a:t>ສຸນຄວາມຮູ້ທາງດ້ານການ</a:t>
            </a:r>
            <a:r>
              <a:rPr lang="lo-LA" sz="2000" b="1" dirty="0" smtClean="0">
                <a:latin typeface="Phetsarath OT" panose="02000500000000000000" pitchFamily="2" charset="0"/>
                <a:cs typeface="Phetsarath OT" panose="02000500000000000000" pitchFamily="2" charset="0"/>
              </a:rPr>
              <a:t>ເປັນຜູ້ປະກອບກິດຈະການ</a:t>
            </a:r>
            <a:r>
              <a:rPr lang="lo-LA" sz="2000" dirty="0" smtClean="0">
                <a:latin typeface="Phetsarath OT" panose="02000500000000000000" pitchFamily="2" charset="0"/>
                <a:cs typeface="Phetsarath OT" panose="02000500000000000000" pitchFamily="2" charset="0"/>
              </a:rPr>
              <a:t>ຂອງ</a:t>
            </a:r>
            <a:r>
              <a:rPr lang="lo-LA" sz="2000" dirty="0" smtClean="0">
                <a:latin typeface="Phetsarath OT" panose="02000500000000000000" pitchFamily="2" charset="0"/>
                <a:cs typeface="Phetsarath OT" panose="02000500000000000000" pitchFamily="2" charset="0"/>
              </a:rPr>
              <a:t>ທ່ານ</a:t>
            </a:r>
          </a:p>
          <a:p>
            <a:pPr>
              <a:buFontTx/>
              <a:buChar char="-"/>
            </a:pPr>
            <a:r>
              <a:rPr lang="lo-LA" sz="2000" dirty="0" smtClean="0">
                <a:latin typeface="Phetsarath OT" panose="02000500000000000000" pitchFamily="2" charset="0"/>
                <a:cs typeface="Phetsarath OT" panose="02000500000000000000" pitchFamily="2" charset="0"/>
              </a:rPr>
              <a:t>ສ້າງ</a:t>
            </a:r>
            <a:r>
              <a:rPr lang="lo-LA" sz="2000" dirty="0">
                <a:latin typeface="Phetsarath OT" panose="02000500000000000000" pitchFamily="2" charset="0"/>
                <a:cs typeface="Phetsarath OT" panose="02000500000000000000" pitchFamily="2" charset="0"/>
              </a:rPr>
              <a:t>ໂປຣໄຟລ໌ເປົ້າຫມາຍສໍາລັບ</a:t>
            </a:r>
            <a:r>
              <a:rPr lang="lo-LA" sz="2000" b="1" dirty="0">
                <a:latin typeface="Phetsarath OT" panose="02000500000000000000" pitchFamily="2" charset="0"/>
                <a:cs typeface="Phetsarath OT" panose="02000500000000000000" pitchFamily="2" charset="0"/>
              </a:rPr>
              <a:t>ແຕ່ລະປະເພດລູກຄ້າ</a:t>
            </a:r>
            <a:endParaRPr lang="en-US" sz="2000" b="1" dirty="0">
              <a:latin typeface="Phetsarath OT" panose="02000500000000000000" pitchFamily="2" charset="0"/>
              <a:cs typeface="Phetsarath OT" panose="02000500000000000000" pitchFamily="2" charset="0"/>
            </a:endParaRPr>
          </a:p>
          <a:p>
            <a:pPr>
              <a:buFontTx/>
              <a:buChar char="-"/>
            </a:pPr>
            <a:r>
              <a:rPr lang="lo-LA" sz="2000" dirty="0" smtClean="0">
                <a:latin typeface="Phetsarath OT" panose="02000500000000000000" pitchFamily="2" charset="0"/>
                <a:cs typeface="Phetsarath OT" panose="02000500000000000000" pitchFamily="2" charset="0"/>
              </a:rPr>
              <a:t>ສ້າງຄວາມເຂົ້າໃຈຂະບວນການທີ່ລູກຄ້າຕ້ອງປະເຊີນເມື່ອ</a:t>
            </a:r>
            <a:r>
              <a:rPr lang="lo-LA" sz="2000" b="1" dirty="0" smtClean="0">
                <a:latin typeface="Phetsarath OT" panose="02000500000000000000" pitchFamily="2" charset="0"/>
                <a:cs typeface="Phetsarath OT" panose="02000500000000000000" pitchFamily="2" charset="0"/>
              </a:rPr>
              <a:t>ມີສ່ວນ</a:t>
            </a:r>
            <a:r>
              <a:rPr lang="lo-LA" sz="2000" b="1" dirty="0">
                <a:latin typeface="Phetsarath OT" panose="02000500000000000000" pitchFamily="2" charset="0"/>
                <a:cs typeface="Phetsarath OT" panose="02000500000000000000" pitchFamily="2" charset="0"/>
              </a:rPr>
              <a:t>ຮ່ວມກັບສຸນຄວາມຮູ້ທາງດ້ານການ</a:t>
            </a:r>
            <a:r>
              <a:rPr lang="lo-LA" sz="2000" b="1" dirty="0" smtClean="0">
                <a:latin typeface="Phetsarath OT" panose="02000500000000000000" pitchFamily="2" charset="0"/>
                <a:cs typeface="Phetsarath OT" panose="02000500000000000000" pitchFamily="2" charset="0"/>
              </a:rPr>
              <a:t>ເປັນຜູ້ປະກອບກິດຈະການ</a:t>
            </a:r>
            <a:endParaRPr lang="en-US" sz="2000" b="1" dirty="0">
              <a:latin typeface="Phetsarath OT" panose="02000500000000000000" pitchFamily="2" charset="0"/>
              <a:cs typeface="Phetsarath OT" panose="02000500000000000000" pitchFamily="2" charset="0"/>
            </a:endParaRPr>
          </a:p>
          <a:p>
            <a:pPr>
              <a:buFontTx/>
              <a:buChar char="-"/>
            </a:pPr>
            <a:endParaRPr lang="en-US" sz="20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9374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47A61F1-6017-450D-BD86-4B5CFF3B11C7}"/>
              </a:ext>
            </a:extLst>
          </p:cNvPr>
          <p:cNvSpPr>
            <a:spLocks noGrp="1"/>
          </p:cNvSpPr>
          <p:nvPr>
            <p:ph type="title"/>
          </p:nvPr>
        </p:nvSpPr>
        <p:spPr>
          <a:xfrm>
            <a:off x="628650" y="2766218"/>
            <a:ext cx="7054540" cy="1325563"/>
          </a:xfrm>
        </p:spPr>
        <p:txBody>
          <a:bodyPr>
            <a:normAutofit/>
          </a:bodyPr>
          <a:lstStyle/>
          <a:p>
            <a:pPr algn="ctr"/>
            <a:r>
              <a:rPr lang="lo-LA" dirty="0" smtClean="0">
                <a:latin typeface="Phetsarath OT" panose="02000500000000000000" pitchFamily="2" charset="0"/>
                <a:cs typeface="Phetsarath OT" panose="02000500000000000000" pitchFamily="2" charset="0"/>
              </a:rPr>
              <a:t>ເຈາະເລີກກຸ່ມ</a:t>
            </a:r>
            <a:r>
              <a:rPr lang="lo-LA" dirty="0">
                <a:latin typeface="Phetsarath OT" panose="02000500000000000000" pitchFamily="2" charset="0"/>
                <a:cs typeface="Phetsarath OT" panose="02000500000000000000" pitchFamily="2" charset="0"/>
              </a:rPr>
              <a:t>ເປົ້າຫມາຍ</a:t>
            </a:r>
            <a:endParaRPr lang="de-AT"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256127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a:bodyPr>
          <a:lstStyle/>
          <a:p>
            <a:r>
              <a:rPr lang="lo-LA" sz="3600" dirty="0">
                <a:latin typeface="Phetsarath OT" panose="02000500000000000000" pitchFamily="2" charset="0"/>
                <a:cs typeface="Phetsarath OT" panose="02000500000000000000" pitchFamily="2" charset="0"/>
              </a:rPr>
              <a:t>ກຸ່ມເປົ້າໝາຍແມ່ນຫຍັງ</a:t>
            </a:r>
            <a:r>
              <a:rPr lang="de-DE" sz="3600" dirty="0" smtClean="0">
                <a:latin typeface="Phetsarath OT" panose="02000500000000000000" pitchFamily="2" charset="0"/>
                <a:cs typeface="Phetsarath OT" panose="02000500000000000000" pitchFamily="2" charset="0"/>
              </a:rPr>
              <a:t>?</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lo-LA" sz="1800" dirty="0" smtClean="0">
                <a:latin typeface="Phetsarath OT" panose="02000500000000000000" pitchFamily="2" charset="0"/>
                <a:cs typeface="Phetsarath OT" panose="02000500000000000000" pitchFamily="2" charset="0"/>
              </a:rPr>
              <a:t>ຄໍານິຍາມແບບງ່າຍໆຈາກ </a:t>
            </a:r>
            <a:r>
              <a:rPr lang="en-US" sz="1800" dirty="0" err="1">
                <a:latin typeface="Phetsarath OT" panose="02000500000000000000" pitchFamily="2" charset="0"/>
                <a:cs typeface="Phetsarath OT" panose="02000500000000000000" pitchFamily="2" charset="0"/>
              </a:rPr>
              <a:t>Investopia</a:t>
            </a:r>
            <a:r>
              <a:rPr lang="en-US" sz="1800" dirty="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ແມ່ນ, </a:t>
            </a:r>
            <a:r>
              <a:rPr lang="lo-LA" sz="1800" u="sng" dirty="0">
                <a:solidFill>
                  <a:srgbClr val="0070C0"/>
                </a:solidFill>
                <a:latin typeface="Phetsarath OT" panose="02000500000000000000" pitchFamily="2" charset="0"/>
                <a:cs typeface="Phetsarath OT" panose="02000500000000000000" pitchFamily="2" charset="0"/>
              </a:rPr>
              <a:t>"ຕະຫຼາດເປົ້າຫມາຍຫມາຍເຖິງກຸ່ມລູກຄ້າທີ່ບໍລິສັດຕ້ອງການຂາຍຜະລິດຕະ</a:t>
            </a:r>
            <a:r>
              <a:rPr lang="lo-LA" sz="1800" u="sng" dirty="0" smtClean="0">
                <a:solidFill>
                  <a:srgbClr val="0070C0"/>
                </a:solidFill>
                <a:latin typeface="Phetsarath OT" panose="02000500000000000000" pitchFamily="2" charset="0"/>
                <a:cs typeface="Phetsarath OT" panose="02000500000000000000" pitchFamily="2" charset="0"/>
              </a:rPr>
              <a:t>ພັນ ແລະ ການ</a:t>
            </a:r>
            <a:r>
              <a:rPr lang="lo-LA" sz="1800" u="sng" dirty="0">
                <a:solidFill>
                  <a:srgbClr val="0070C0"/>
                </a:solidFill>
                <a:latin typeface="Phetsarath OT" panose="02000500000000000000" pitchFamily="2" charset="0"/>
                <a:cs typeface="Phetsarath OT" panose="02000500000000000000" pitchFamily="2" charset="0"/>
              </a:rPr>
              <a:t>ບໍລິການຂອງຕົນ, </a:t>
            </a:r>
            <a:r>
              <a:rPr lang="lo-LA" sz="1800" u="sng" dirty="0" smtClean="0">
                <a:solidFill>
                  <a:srgbClr val="0070C0"/>
                </a:solidFill>
                <a:latin typeface="Phetsarath OT" panose="02000500000000000000" pitchFamily="2" charset="0"/>
                <a:cs typeface="Phetsarath OT" panose="02000500000000000000" pitchFamily="2" charset="0"/>
              </a:rPr>
              <a:t>ແລະ ຜູ້ທີ່ມີສ່ວນຮ່ວມໂດຍກົງຈາກຄວາມ</a:t>
            </a:r>
            <a:r>
              <a:rPr lang="lo-LA" sz="1800" u="sng" dirty="0">
                <a:solidFill>
                  <a:srgbClr val="0070C0"/>
                </a:solidFill>
                <a:latin typeface="Phetsarath OT" panose="02000500000000000000" pitchFamily="2" charset="0"/>
                <a:cs typeface="Phetsarath OT" panose="02000500000000000000" pitchFamily="2" charset="0"/>
              </a:rPr>
              <a:t>ພະຍາຍາມດ້ານການຕະຫຼາດຂອງຕົນ."</a:t>
            </a:r>
            <a:endParaRPr lang="en-US" sz="1800" u="sng" dirty="0">
              <a:solidFill>
                <a:srgbClr val="0070C0"/>
              </a:solidFill>
              <a:latin typeface="Phetsarath OT" panose="02000500000000000000" pitchFamily="2" charset="0"/>
              <a:cs typeface="Phetsarath OT" panose="02000500000000000000" pitchFamily="2" charset="0"/>
            </a:endParaRPr>
          </a:p>
          <a:p>
            <a:pPr marL="0" indent="0" algn="ctr">
              <a:buNone/>
            </a:pPr>
            <a:r>
              <a:rPr lang="lo-LA" sz="1800" b="1" dirty="0" smtClean="0">
                <a:latin typeface="Phetsarath OT" panose="02000500000000000000" pitchFamily="2" charset="0"/>
                <a:cs typeface="Phetsarath OT" panose="02000500000000000000" pitchFamily="2" charset="0"/>
              </a:rPr>
              <a:t>ແຕ່</a:t>
            </a:r>
            <a:r>
              <a:rPr lang="lo-LA" sz="1800" b="1" dirty="0">
                <a:latin typeface="Phetsarath OT" panose="02000500000000000000" pitchFamily="2" charset="0"/>
                <a:cs typeface="Phetsarath OT" panose="02000500000000000000" pitchFamily="2" charset="0"/>
              </a:rPr>
              <a:t>ມີ</a:t>
            </a:r>
            <a:r>
              <a:rPr lang="lo-LA" sz="1800" b="1" dirty="0" smtClean="0">
                <a:latin typeface="Phetsarath OT" panose="02000500000000000000" pitchFamily="2" charset="0"/>
                <a:cs typeface="Phetsarath OT" panose="02000500000000000000" pitchFamily="2" charset="0"/>
              </a:rPr>
              <a:t>ຫຼາຍຢ່າງທີ່ເວົ້າ</a:t>
            </a:r>
            <a:r>
              <a:rPr lang="lo-LA" sz="1800" b="1" dirty="0">
                <a:latin typeface="Phetsarath OT" panose="02000500000000000000" pitchFamily="2" charset="0"/>
                <a:cs typeface="Phetsarath OT" panose="02000500000000000000" pitchFamily="2" charset="0"/>
              </a:rPr>
              <a:t>ກ່ຽວກັບເລື່ອງນີ້.</a:t>
            </a:r>
            <a:endParaRPr lang="en-US" sz="1800" b="1" dirty="0">
              <a:latin typeface="Phetsarath OT" panose="02000500000000000000" pitchFamily="2" charset="0"/>
              <a:cs typeface="Phetsarath OT" panose="02000500000000000000" pitchFamily="2" charset="0"/>
            </a:endParaRPr>
          </a:p>
          <a:p>
            <a:pPr marL="0" indent="0" algn="ctr">
              <a:buNone/>
            </a:pPr>
            <a:endParaRPr lang="en-US" sz="1800" dirty="0">
              <a:latin typeface="Phetsarath OT" panose="02000500000000000000" pitchFamily="2" charset="0"/>
              <a:cs typeface="Phetsarath OT" panose="02000500000000000000" pitchFamily="2" charset="0"/>
            </a:endParaRPr>
          </a:p>
          <a:p>
            <a:pPr marL="0" indent="0" algn="ctr">
              <a:buNone/>
            </a:pPr>
            <a:r>
              <a:rPr lang="lo-LA" sz="1800" dirty="0">
                <a:latin typeface="Phetsarath OT" panose="02000500000000000000" pitchFamily="2" charset="0"/>
                <a:cs typeface="Phetsarath OT" panose="02000500000000000000" pitchFamily="2" charset="0"/>
              </a:rPr>
              <a:t>ກຸ່ມເປົ້າໝາຍແມ່ນປະກອບ</a:t>
            </a:r>
            <a:r>
              <a:rPr lang="lo-LA" sz="1800" dirty="0" smtClean="0">
                <a:latin typeface="Phetsarath OT" panose="02000500000000000000" pitchFamily="2" charset="0"/>
                <a:cs typeface="Phetsarath OT" panose="02000500000000000000" pitchFamily="2" charset="0"/>
              </a:rPr>
              <a:t>ດ້ວຍບຸກຄົນ</a:t>
            </a:r>
            <a:r>
              <a:rPr lang="lo-LA" sz="1800" dirty="0">
                <a:latin typeface="Phetsarath OT" panose="02000500000000000000" pitchFamily="2" charset="0"/>
                <a:cs typeface="Phetsarath OT" panose="02000500000000000000" pitchFamily="2" charset="0"/>
              </a:rPr>
              <a:t>ທີ່ແຕກຕ່າງກັນບົນພື້ນຖານລັກສະນະດຽວກັນ ຫຼືຄ້າຍຄືກັນຂອງ</a:t>
            </a:r>
            <a:r>
              <a:rPr lang="lo-LA" sz="1800" dirty="0" smtClean="0">
                <a:latin typeface="Phetsarath OT" panose="02000500000000000000" pitchFamily="2" charset="0"/>
                <a:cs typeface="Phetsarath OT" panose="02000500000000000000" pitchFamily="2" charset="0"/>
              </a:rPr>
              <a:t>ເຂົາເຈົ້າ.</a:t>
            </a:r>
          </a:p>
          <a:p>
            <a:pPr marL="0" indent="0" algn="ctr">
              <a:buNone/>
            </a:pPr>
            <a:endParaRPr lang="en-US" sz="1800" dirty="0">
              <a:latin typeface="Phetsarath OT" panose="02000500000000000000" pitchFamily="2" charset="0"/>
              <a:cs typeface="Phetsarath OT" panose="02000500000000000000" pitchFamily="2" charset="0"/>
            </a:endParaRPr>
          </a:p>
          <a:p>
            <a:pPr marL="0" indent="0" algn="ctr">
              <a:buNone/>
            </a:pPr>
            <a:r>
              <a:rPr lang="lo-LA" sz="1800" dirty="0">
                <a:latin typeface="Phetsarath OT" panose="02000500000000000000" pitchFamily="2" charset="0"/>
                <a:cs typeface="Phetsarath OT" panose="02000500000000000000" pitchFamily="2" charset="0"/>
              </a:rPr>
              <a:t>ໃນ</a:t>
            </a:r>
            <a:r>
              <a:rPr lang="lo-LA" sz="1800" dirty="0" smtClean="0">
                <a:latin typeface="Phetsarath OT" panose="02000500000000000000" pitchFamily="2" charset="0"/>
                <a:cs typeface="Phetsarath OT" panose="02000500000000000000" pitchFamily="2" charset="0"/>
              </a:rPr>
              <a:t>ຖານະຜູ້ປະກອບກິດຈະການພະຍາຍາມ</a:t>
            </a:r>
            <a:r>
              <a:rPr lang="lo-LA" sz="1800" dirty="0" smtClean="0">
                <a:latin typeface="Phetsarath OT" panose="02000500000000000000" pitchFamily="2" charset="0"/>
                <a:cs typeface="Phetsarath OT" panose="02000500000000000000" pitchFamily="2" charset="0"/>
              </a:rPr>
              <a:t>ສ້າງຄວາມເຂົ້າໃຈທຳມະຊາດຂອງ</a:t>
            </a:r>
            <a:r>
              <a:rPr lang="lo-LA" sz="1800" dirty="0">
                <a:latin typeface="Phetsarath OT" panose="02000500000000000000" pitchFamily="2" charset="0"/>
                <a:cs typeface="Phetsarath OT" panose="02000500000000000000" pitchFamily="2" charset="0"/>
              </a:rPr>
              <a:t>ກຸ່ມເປົ້າ</a:t>
            </a:r>
            <a:r>
              <a:rPr lang="lo-LA" sz="1800" dirty="0" smtClean="0">
                <a:latin typeface="Phetsarath OT" panose="02000500000000000000" pitchFamily="2" charset="0"/>
                <a:cs typeface="Phetsarath OT" panose="02000500000000000000" pitchFamily="2" charset="0"/>
              </a:rPr>
              <a:t>ຫມາຍໃນ</a:t>
            </a:r>
            <a:r>
              <a:rPr lang="lo-LA" sz="1800" dirty="0">
                <a:latin typeface="Phetsarath OT" panose="02000500000000000000" pitchFamily="2" charset="0"/>
                <a:cs typeface="Phetsarath OT" panose="02000500000000000000" pitchFamily="2" charset="0"/>
              </a:rPr>
              <a:t>ລະດັບທີ່ແຕກຕ່າງກັນ.</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19853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smtClean="0">
                <a:latin typeface="Phetsarath OT" panose="02000500000000000000" pitchFamily="2" charset="0"/>
                <a:cs typeface="Phetsarath OT" panose="02000500000000000000" pitchFamily="2" charset="0"/>
              </a:rPr>
              <a:t>3 ລະດັບ</a:t>
            </a:r>
            <a:r>
              <a:rPr lang="lo-LA" sz="3600" dirty="0">
                <a:latin typeface="Phetsarath OT" panose="02000500000000000000" pitchFamily="2" charset="0"/>
                <a:cs typeface="Phetsarath OT" panose="02000500000000000000" pitchFamily="2" charset="0"/>
              </a:rPr>
              <a:t>ຂອງການເຂົ້າໃຈກຸ່ມເປົ້າຫມາຍຂອງ</a:t>
            </a:r>
            <a:r>
              <a:rPr lang="lo-LA" sz="3600" dirty="0" smtClean="0">
                <a:latin typeface="Phetsarath OT" panose="02000500000000000000" pitchFamily="2" charset="0"/>
                <a:cs typeface="Phetsarath OT" panose="02000500000000000000" pitchFamily="2" charset="0"/>
              </a:rPr>
              <a:t>ທ່ານໃຫ້ດີ</a:t>
            </a:r>
            <a:r>
              <a:rPr lang="lo-LA" sz="3600" dirty="0">
                <a:latin typeface="Phetsarath OT" panose="02000500000000000000" pitchFamily="2" charset="0"/>
                <a:cs typeface="Phetsarath OT" panose="02000500000000000000" pitchFamily="2" charset="0"/>
              </a:rPr>
              <a:t>ຂຶ້ນ</a:t>
            </a:r>
            <a:endParaRPr lang="de-AT" sz="3600" dirty="0">
              <a:latin typeface="Phetsarath OT" panose="02000500000000000000" pitchFamily="2" charset="0"/>
              <a:cs typeface="Phetsarath OT" panose="02000500000000000000" pitchFamily="2" charset="0"/>
            </a:endParaRPr>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1</a:t>
            </a:r>
          </a:p>
          <a:p>
            <a:pPr marL="0" indent="0" algn="ctr">
              <a:buNone/>
            </a:pPr>
            <a:r>
              <a:rPr lang="lo-LA" sz="1800" b="1" dirty="0" smtClean="0">
                <a:latin typeface="Phetsarath OT" panose="02000500000000000000" pitchFamily="2" charset="0"/>
                <a:cs typeface="Phetsarath OT" panose="02000500000000000000" pitchFamily="2" charset="0"/>
              </a:rPr>
              <a:t>ໝູ່ຄະນະ</a:t>
            </a:r>
            <a:endParaRPr lang="en-US" sz="1800" b="1" dirty="0">
              <a:latin typeface="Phetsarath OT" panose="02000500000000000000" pitchFamily="2" charset="0"/>
              <a:cs typeface="Phetsarath OT" panose="02000500000000000000" pitchFamily="2" charset="0"/>
            </a:endParaRPr>
          </a:p>
          <a:p>
            <a:pPr marL="0" indent="0" algn="ctr">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smtClean="0">
                <a:latin typeface="Phetsarath OT" panose="02000500000000000000" pitchFamily="2" charset="0"/>
                <a:cs typeface="Phetsarath OT" panose="02000500000000000000" pitchFamily="2" charset="0"/>
              </a:rPr>
              <a:t>ກຸ່ມຄົນຕາມຍຸກຂອງແຕ່ລະຄົນມີມຸມມອງໂລກທີ່ຄ້າຍຄືກັນເພາະເຂົາເຈົ້າເຕີບໃຫຍ່ຂື້ນມາໃນເວລາດຽວກັນ ແລະ ມີປະສົບການຄ້າຍຄືກັນ ຕາມກົດແລ້ວສິ່ງນີ້ໃຊ້ກັບຍຸກຕໍ່ຍຸກຄົນເຊັ່ນ: ກຸ່ມຄົນຍຸກ </a:t>
            </a:r>
            <a:r>
              <a:rPr lang="en-US" sz="1800" dirty="0" err="1" smtClean="0">
                <a:latin typeface="Phetsarath OT" panose="02000500000000000000" pitchFamily="2" charset="0"/>
                <a:cs typeface="Phetsarath OT" panose="02000500000000000000" pitchFamily="2" charset="0"/>
              </a:rPr>
              <a:t>millennials</a:t>
            </a:r>
            <a:r>
              <a:rPr lang="en-US" sz="1800" dirty="0" smtClean="0">
                <a:latin typeface="Phetsarath OT" panose="02000500000000000000" pitchFamily="2" charset="0"/>
                <a:cs typeface="Phetsarath OT" panose="02000500000000000000" pitchFamily="2" charset="0"/>
              </a:rPr>
              <a:t> </a:t>
            </a:r>
            <a:r>
              <a:rPr lang="lo-LA" sz="1800" dirty="0" smtClean="0">
                <a:latin typeface="Phetsarath OT" panose="02000500000000000000" pitchFamily="2" charset="0"/>
                <a:cs typeface="Phetsarath OT" panose="02000500000000000000" pitchFamily="2" charset="0"/>
              </a:rPr>
              <a:t>ເກີດລະຫວ່າງປີ </a:t>
            </a:r>
            <a:r>
              <a:rPr lang="en-US" sz="1800" dirty="0" smtClean="0">
                <a:latin typeface="Phetsarath OT" panose="02000500000000000000" pitchFamily="2" charset="0"/>
                <a:cs typeface="Phetsarath OT" panose="02000500000000000000" pitchFamily="2" charset="0"/>
              </a:rPr>
              <a:t>1981 </a:t>
            </a:r>
            <a:r>
              <a:rPr lang="lo-LA" sz="1800" dirty="0" smtClean="0">
                <a:latin typeface="Phetsarath OT" panose="02000500000000000000" pitchFamily="2" charset="0"/>
                <a:cs typeface="Phetsarath OT" panose="02000500000000000000" pitchFamily="2" charset="0"/>
              </a:rPr>
              <a:t>ຫາ</a:t>
            </a:r>
            <a:r>
              <a:rPr lang="en-US" sz="1800" dirty="0" smtClean="0">
                <a:latin typeface="Phetsarath OT" panose="02000500000000000000" pitchFamily="2" charset="0"/>
                <a:cs typeface="Phetsarath OT" panose="02000500000000000000" pitchFamily="2" charset="0"/>
              </a:rPr>
              <a:t>1996 </a:t>
            </a:r>
            <a:r>
              <a:rPr lang="lo-LA" sz="1800" dirty="0" smtClean="0">
                <a:latin typeface="Phetsarath OT" panose="02000500000000000000" pitchFamily="2" charset="0"/>
                <a:cs typeface="Phetsarath OT" panose="02000500000000000000" pitchFamily="2" charset="0"/>
              </a:rPr>
              <a:t>ຫຼື </a:t>
            </a:r>
            <a:r>
              <a:rPr lang="lo-LA" sz="1800" dirty="0">
                <a:latin typeface="Phetsarath OT" panose="02000500000000000000" pitchFamily="2" charset="0"/>
                <a:cs typeface="Phetsarath OT" panose="02000500000000000000" pitchFamily="2" charset="0"/>
              </a:rPr>
              <a:t>ກຸ່ມຄົນຍຸກ </a:t>
            </a:r>
            <a:r>
              <a:rPr lang="en-US" sz="1800" dirty="0">
                <a:latin typeface="Phetsarath OT" panose="02000500000000000000" pitchFamily="2" charset="0"/>
                <a:cs typeface="Phetsarath OT" panose="02000500000000000000" pitchFamily="2" charset="0"/>
              </a:rPr>
              <a:t>baby boomers </a:t>
            </a:r>
            <a:r>
              <a:rPr lang="lo-LA" sz="1800" dirty="0" smtClean="0">
                <a:latin typeface="Phetsarath OT" panose="02000500000000000000" pitchFamily="2" charset="0"/>
                <a:cs typeface="Phetsarath OT" panose="02000500000000000000" pitchFamily="2" charset="0"/>
              </a:rPr>
              <a:t>ເກີດ</a:t>
            </a:r>
            <a:r>
              <a:rPr lang="lo-LA" sz="1800" dirty="0">
                <a:latin typeface="Phetsarath OT" panose="02000500000000000000" pitchFamily="2" charset="0"/>
                <a:cs typeface="Phetsarath OT" panose="02000500000000000000" pitchFamily="2" charset="0"/>
              </a:rPr>
              <a:t>ລະຫວ່າງປີ </a:t>
            </a:r>
            <a:r>
              <a:rPr lang="en-US" sz="1800" dirty="0" smtClean="0">
                <a:latin typeface="Phetsarath OT" panose="02000500000000000000" pitchFamily="2" charset="0"/>
                <a:cs typeface="Phetsarath OT" panose="02000500000000000000" pitchFamily="2" charset="0"/>
              </a:rPr>
              <a:t>1946 </a:t>
            </a:r>
            <a:r>
              <a:rPr lang="lo-LA" sz="1800" dirty="0" smtClean="0">
                <a:latin typeface="Phetsarath OT" panose="02000500000000000000" pitchFamily="2" charset="0"/>
                <a:cs typeface="Phetsarath OT" panose="02000500000000000000" pitchFamily="2" charset="0"/>
              </a:rPr>
              <a:t>ຫາ</a:t>
            </a:r>
            <a:r>
              <a:rPr lang="en-US" sz="1800" dirty="0" smtClean="0">
                <a:latin typeface="Phetsarath OT" panose="02000500000000000000" pitchFamily="2" charset="0"/>
                <a:cs typeface="Phetsarath OT" panose="02000500000000000000" pitchFamily="2" charset="0"/>
              </a:rPr>
              <a:t>1964.</a:t>
            </a:r>
            <a:r>
              <a:rPr lang="en-US" sz="1800" dirty="0">
                <a:latin typeface="Phetsarath OT" panose="02000500000000000000" pitchFamily="2" charset="0"/>
                <a:cs typeface="Phetsarath OT" panose="02000500000000000000" pitchFamily="2" charset="0"/>
              </a:rPr>
              <a:t> </a:t>
            </a:r>
          </a:p>
          <a:p>
            <a:pPr marL="0" indent="0">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smtClean="0">
                <a:latin typeface="Phetsarath OT" panose="02000500000000000000" pitchFamily="2" charset="0"/>
                <a:cs typeface="Phetsarath OT" panose="02000500000000000000" pitchFamily="2" charset="0"/>
              </a:rPr>
              <a:t>ເມື່ອພິຈາລະນາຢ່າງລະອຽດຖີ່ຖ້ວນ, ເຮົາ</a:t>
            </a:r>
            <a:r>
              <a:rPr lang="lo-LA" sz="1800" dirty="0">
                <a:latin typeface="Phetsarath OT" panose="02000500000000000000" pitchFamily="2" charset="0"/>
                <a:cs typeface="Phetsarath OT" panose="02000500000000000000" pitchFamily="2" charset="0"/>
              </a:rPr>
              <a:t>ສາມາດຮັບຮູ້ຮູບ</a:t>
            </a:r>
            <a:r>
              <a:rPr lang="lo-LA" sz="1800" dirty="0" smtClean="0">
                <a:latin typeface="Phetsarath OT" panose="02000500000000000000" pitchFamily="2" charset="0"/>
                <a:cs typeface="Phetsarath OT" panose="02000500000000000000" pitchFamily="2" charset="0"/>
              </a:rPr>
              <a:t>ແບບທັດສະນະຄະຕິໄດ້, </a:t>
            </a:r>
            <a:r>
              <a:rPr lang="lo-LA" sz="1800" dirty="0">
                <a:latin typeface="Phetsarath OT" panose="02000500000000000000" pitchFamily="2" charset="0"/>
                <a:cs typeface="Phetsarath OT" panose="02000500000000000000" pitchFamily="2" charset="0"/>
              </a:rPr>
              <a:t>ແຕ່ຄວາມແຕກຕ່າງນີ້ຢ່າງດຽວແມ່ນບໍ່ພຽງພໍ.</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44526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a:latin typeface="Phetsarath OT" panose="02000500000000000000" pitchFamily="2" charset="0"/>
                <a:cs typeface="Phetsarath OT" panose="02000500000000000000" pitchFamily="2" charset="0"/>
              </a:rPr>
              <a:t>3 ລະດັບຂອງການເຂົ້າໃຈກຸ່ມເປົ້າຫມາຍຂອງທ່ານໃຫ້ດີຂຶ້ນ</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2</a:t>
            </a:r>
          </a:p>
          <a:p>
            <a:pPr marL="0" indent="0" algn="ctr">
              <a:buNone/>
            </a:pPr>
            <a:r>
              <a:rPr lang="lo-LA" sz="1800" b="1" dirty="0" smtClean="0">
                <a:latin typeface="Phetsarath OT" panose="02000500000000000000" pitchFamily="2" charset="0"/>
                <a:cs typeface="Phetsarath OT" panose="02000500000000000000" pitchFamily="2" charset="0"/>
              </a:rPr>
              <a:t>ກຸ່ມ</a:t>
            </a:r>
            <a:r>
              <a:rPr lang="en-US" sz="1800" b="1" dirty="0" smtClean="0">
                <a:latin typeface="Phetsarath OT" panose="02000500000000000000" pitchFamily="2" charset="0"/>
                <a:cs typeface="Phetsarath OT" panose="02000500000000000000" pitchFamily="2" charset="0"/>
              </a:rPr>
              <a:t> </a:t>
            </a:r>
            <a:r>
              <a:rPr lang="en-US" sz="1800" b="1" dirty="0">
                <a:latin typeface="Phetsarath OT" panose="02000500000000000000" pitchFamily="2" charset="0"/>
                <a:cs typeface="Phetsarath OT" panose="02000500000000000000" pitchFamily="2" charset="0"/>
              </a:rPr>
              <a:t>(1)</a:t>
            </a:r>
          </a:p>
          <a:p>
            <a:pPr marL="0" indent="0" algn="ctr">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smtClean="0">
                <a:latin typeface="Phetsarath OT" panose="02000500000000000000" pitchFamily="2" charset="0"/>
                <a:cs typeface="Phetsarath OT" panose="02000500000000000000" pitchFamily="2" charset="0"/>
              </a:rPr>
              <a:t>ການ</a:t>
            </a:r>
            <a:r>
              <a:rPr lang="lo-LA" sz="1800" dirty="0">
                <a:latin typeface="Phetsarath OT" panose="02000500000000000000" pitchFamily="2" charset="0"/>
                <a:cs typeface="Phetsarath OT" panose="02000500000000000000" pitchFamily="2" charset="0"/>
              </a:rPr>
              <a:t>ແບ່ງສ່ວນລູກຄ້າແມ່ນວິທີການ</a:t>
            </a:r>
            <a:r>
              <a:rPr lang="lo-LA" sz="1800" b="1" dirty="0">
                <a:latin typeface="Phetsarath OT" panose="02000500000000000000" pitchFamily="2" charset="0"/>
                <a:cs typeface="Phetsarath OT" panose="02000500000000000000" pitchFamily="2" charset="0"/>
              </a:rPr>
              <a:t>ແບ່ງລູກຄ້າອອກເປັນກຸ່ມ</a:t>
            </a:r>
            <a:r>
              <a:rPr lang="lo-LA" sz="1800" dirty="0">
                <a:latin typeface="Phetsarath OT" panose="02000500000000000000" pitchFamily="2" charset="0"/>
                <a:cs typeface="Phetsarath OT" panose="02000500000000000000" pitchFamily="2" charset="0"/>
              </a:rPr>
              <a:t>ໂດຍອີງໃສ່</a:t>
            </a:r>
            <a:r>
              <a:rPr lang="lo-LA" sz="1800" b="1" dirty="0">
                <a:latin typeface="Phetsarath OT" panose="02000500000000000000" pitchFamily="2" charset="0"/>
                <a:cs typeface="Phetsarath OT" panose="02000500000000000000" pitchFamily="2" charset="0"/>
              </a:rPr>
              <a:t>ຄຸນລັກສະນະ</a:t>
            </a:r>
            <a:r>
              <a:rPr lang="lo-LA" sz="1800" b="1" dirty="0" smtClean="0">
                <a:latin typeface="Phetsarath OT" panose="02000500000000000000" pitchFamily="2" charset="0"/>
                <a:cs typeface="Phetsarath OT" panose="02000500000000000000" pitchFamily="2" charset="0"/>
              </a:rPr>
              <a:t>ທີ່ມີຮ່ວມກັນ</a:t>
            </a:r>
            <a:r>
              <a:rPr lang="lo-LA" sz="1800" dirty="0" smtClean="0">
                <a:latin typeface="Phetsarath OT" panose="02000500000000000000" pitchFamily="2" charset="0"/>
                <a:cs typeface="Phetsarath OT" panose="02000500000000000000" pitchFamily="2" charset="0"/>
              </a:rPr>
              <a:t>ບາງ</a:t>
            </a:r>
            <a:r>
              <a:rPr lang="lo-LA" sz="1800" dirty="0">
                <a:latin typeface="Phetsarath OT" panose="02000500000000000000" pitchFamily="2" charset="0"/>
                <a:cs typeface="Phetsarath OT" panose="02000500000000000000" pitchFamily="2" charset="0"/>
              </a:rPr>
              <a:t>ຢ່າງ. ລູກ</a:t>
            </a:r>
            <a:r>
              <a:rPr lang="lo-LA" sz="1800" dirty="0" smtClean="0">
                <a:latin typeface="Phetsarath OT" panose="02000500000000000000" pitchFamily="2" charset="0"/>
                <a:cs typeface="Phetsarath OT" panose="02000500000000000000" pitchFamily="2" charset="0"/>
              </a:rPr>
              <a:t>ຄ້າທຸກຄົນມີ</a:t>
            </a:r>
            <a:r>
              <a:rPr lang="lo-LA" sz="1800" b="1" dirty="0" smtClean="0">
                <a:solidFill>
                  <a:srgbClr val="00B050"/>
                </a:solidFill>
                <a:latin typeface="Phetsarath OT" panose="02000500000000000000" pitchFamily="2" charset="0"/>
                <a:cs typeface="Phetsarath OT" panose="02000500000000000000" pitchFamily="2" charset="0"/>
              </a:rPr>
              <a:t>ຄວາມຕ້ອງການຮ່ວມກັນຂອງ</a:t>
            </a:r>
            <a:r>
              <a:rPr lang="lo-LA" sz="1800" b="1" dirty="0">
                <a:solidFill>
                  <a:srgbClr val="00B050"/>
                </a:solidFill>
                <a:latin typeface="Phetsarath OT" panose="02000500000000000000" pitchFamily="2" charset="0"/>
                <a:cs typeface="Phetsarath OT" panose="02000500000000000000" pitchFamily="2" charset="0"/>
              </a:rPr>
              <a:t>ຜະລິດຕະພັນຫຼືການບໍລິການ</a:t>
            </a:r>
            <a:r>
              <a:rPr lang="lo-LA" sz="1800" dirty="0">
                <a:latin typeface="Phetsarath OT" panose="02000500000000000000" pitchFamily="2" charset="0"/>
                <a:cs typeface="Phetsarath OT" panose="02000500000000000000" pitchFamily="2" charset="0"/>
              </a:rPr>
              <a:t>; ນອກເຫນືອຈາກນັ້ນ, ພວກເຂົາມີຄວາມແຕກຕ່າງກັນທາງດ້ານ</a:t>
            </a:r>
            <a:r>
              <a:rPr lang="lo-LA" sz="1800" dirty="0" smtClean="0">
                <a:latin typeface="Phetsarath OT" panose="02000500000000000000" pitchFamily="2" charset="0"/>
                <a:cs typeface="Phetsarath OT" panose="02000500000000000000" pitchFamily="2" charset="0"/>
              </a:rPr>
              <a:t>ປະຊາກອນທີ່ຊັດເຈນ (ເຊັ່ນ</a:t>
            </a:r>
            <a:r>
              <a:rPr lang="en-US" sz="1800" dirty="0" smtClean="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ອາຍຸ, ເພດ) </a:t>
            </a:r>
            <a:r>
              <a:rPr lang="lo-LA" sz="1800" dirty="0" smtClean="0">
                <a:latin typeface="Phetsarath OT" panose="02000500000000000000" pitchFamily="2" charset="0"/>
                <a:cs typeface="Phetsarath OT" panose="02000500000000000000" pitchFamily="2" charset="0"/>
              </a:rPr>
              <a:t>ແລະ ມີ</a:t>
            </a:r>
            <a:r>
              <a:rPr lang="lo-LA" sz="1800" dirty="0">
                <a:latin typeface="Phetsarath OT" panose="02000500000000000000" pitchFamily="2" charset="0"/>
                <a:cs typeface="Phetsarath OT" panose="02000500000000000000" pitchFamily="2" charset="0"/>
              </a:rPr>
              <a:t>ແນວໂນ້ມທີ່ຈະ</a:t>
            </a:r>
            <a:r>
              <a:rPr lang="lo-LA" sz="1800" dirty="0" smtClean="0">
                <a:latin typeface="Phetsarath OT" panose="02000500000000000000" pitchFamily="2" charset="0"/>
                <a:cs typeface="Phetsarath OT" panose="02000500000000000000" pitchFamily="2" charset="0"/>
              </a:rPr>
              <a:t>ມີຄວາມແຕກຕ່າງທາງດ້ານເສດຖະກິດ </a:t>
            </a:r>
            <a:r>
              <a:rPr lang="lo-LA" sz="1800" dirty="0">
                <a:latin typeface="Phetsarath OT" panose="02000500000000000000" pitchFamily="2" charset="0"/>
                <a:cs typeface="Phetsarath OT" panose="02000500000000000000" pitchFamily="2" charset="0"/>
              </a:rPr>
              <a:t>- ສັງຄົມ, </a:t>
            </a:r>
            <a:r>
              <a:rPr lang="lo-LA" sz="1800" dirty="0" smtClean="0">
                <a:solidFill>
                  <a:srgbClr val="00B050"/>
                </a:solidFill>
                <a:latin typeface="Phetsarath OT" panose="02000500000000000000" pitchFamily="2" charset="0"/>
                <a:cs typeface="Phetsarath OT" panose="02000500000000000000" pitchFamily="2" charset="0"/>
              </a:rPr>
              <a:t>ວິຖີຊີວິດ </a:t>
            </a:r>
            <a:r>
              <a:rPr lang="lo-LA" sz="1800" dirty="0" smtClean="0">
                <a:latin typeface="Phetsarath OT" panose="02000500000000000000" pitchFamily="2" charset="0"/>
                <a:cs typeface="Phetsarath OT" panose="02000500000000000000" pitchFamily="2" charset="0"/>
              </a:rPr>
              <a:t>ຫຼື ຄວາມ</a:t>
            </a:r>
            <a:r>
              <a:rPr lang="lo-LA" sz="1800" dirty="0">
                <a:latin typeface="Phetsarath OT" panose="02000500000000000000" pitchFamily="2" charset="0"/>
                <a:cs typeface="Phetsarath OT" panose="02000500000000000000" pitchFamily="2" charset="0"/>
              </a:rPr>
              <a:t>ແຕກຕ່າງດ້ານພຶດຕິກໍາອື່ນໆ</a:t>
            </a:r>
            <a:r>
              <a:rPr lang="lo-LA" sz="1800" dirty="0" smtClean="0">
                <a:latin typeface="Phetsarath OT" panose="02000500000000000000" pitchFamily="2" charset="0"/>
                <a:cs typeface="Phetsarath OT" panose="02000500000000000000" pitchFamily="2" charset="0"/>
              </a:rPr>
              <a:t>ທີ່ໃຫ້ຂໍ້ມຸນເຊີງເລີກທາງການຕະຫຼາດທີ່</a:t>
            </a:r>
            <a:r>
              <a:rPr lang="lo-LA" sz="1800" dirty="0">
                <a:latin typeface="Phetsarath OT" panose="02000500000000000000" pitchFamily="2" charset="0"/>
                <a:cs typeface="Phetsarath OT" panose="02000500000000000000" pitchFamily="2" charset="0"/>
              </a:rPr>
              <a:t>ເປັນ</a:t>
            </a:r>
            <a:r>
              <a:rPr lang="lo-LA" sz="1800" dirty="0" smtClean="0">
                <a:latin typeface="Phetsarath OT" panose="02000500000000000000" pitchFamily="2" charset="0"/>
                <a:cs typeface="Phetsarath OT" panose="02000500000000000000" pitchFamily="2" charset="0"/>
              </a:rPr>
              <a:t>ປະໂຫຍດຕໍ່ບໍລິສັດ.</a:t>
            </a:r>
            <a:endParaRPr lang="en-US" sz="1800" dirty="0">
              <a:latin typeface="Phetsarath OT" panose="02000500000000000000" pitchFamily="2" charset="0"/>
              <a:cs typeface="Phetsarath OT" panose="02000500000000000000" pitchFamily="2" charset="0"/>
            </a:endParaRPr>
          </a:p>
          <a:p>
            <a:pPr marL="0" indent="0">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a:latin typeface="Phetsarath OT" panose="02000500000000000000" pitchFamily="2" charset="0"/>
                <a:cs typeface="Phetsarath OT" panose="02000500000000000000" pitchFamily="2" charset="0"/>
              </a:rPr>
              <a:t>ຂໍ້​ມູນ​ທີ່​ນໍາ​ໃຊ້​ສໍາ​ລັບ​ການ​ແບ່ງ​ກຸ່ມ – ສະ​ຖານ​ທີ່​, ຜະ​ລິດ​ຕະ​ພັນ / ການ​ບໍ​ລິ​ການ​ຊື້​, ວິ​ທີ​ການ​ທີ່​ລູກ​ຄ້າ​ໄດ້​ຮັບ​ການ​ສໍາ​ພັດ​ກັບ​ທຸ​ລະ​ກິດ​, ຂໍ້​ມູນ​ປະ​ຊາ​ກອນ​, ພຶດ​ຕິ​ກໍາ​ການ​ຊື້​, ...</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2885168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a:latin typeface="Phetsarath OT" panose="02000500000000000000" pitchFamily="2" charset="0"/>
                <a:cs typeface="Phetsarath OT" panose="02000500000000000000" pitchFamily="2" charset="0"/>
              </a:rPr>
              <a:t>3 ລະດັບຂອງການເຂົ້າໃຈກຸ່ມເປົ້າຫມາຍຂອງທ່ານໃຫ້ດີຂຶ້ນ</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2</a:t>
            </a:r>
          </a:p>
          <a:p>
            <a:pPr marL="0" indent="0" algn="ctr">
              <a:buNone/>
            </a:pPr>
            <a:r>
              <a:rPr lang="lo-LA" sz="1800" b="1" dirty="0">
                <a:latin typeface="Phetsarath OT" panose="02000500000000000000" pitchFamily="2" charset="0"/>
                <a:cs typeface="Phetsarath OT" panose="02000500000000000000" pitchFamily="2" charset="0"/>
              </a:rPr>
              <a:t>ກຸ່ມ</a:t>
            </a:r>
            <a:r>
              <a:rPr lang="en-US" sz="1800" b="1" dirty="0" smtClean="0">
                <a:latin typeface="Phetsarath OT" panose="02000500000000000000" pitchFamily="2" charset="0"/>
                <a:cs typeface="Phetsarath OT" panose="02000500000000000000" pitchFamily="2" charset="0"/>
              </a:rPr>
              <a:t> </a:t>
            </a:r>
            <a:r>
              <a:rPr lang="en-US" sz="1800" b="1" dirty="0">
                <a:latin typeface="Phetsarath OT" panose="02000500000000000000" pitchFamily="2" charset="0"/>
                <a:cs typeface="Phetsarath OT" panose="02000500000000000000" pitchFamily="2" charset="0"/>
              </a:rPr>
              <a:t>(2)</a:t>
            </a:r>
          </a:p>
          <a:p>
            <a:pPr marL="0" indent="0" algn="ctr">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a:latin typeface="Phetsarath OT" panose="02000500000000000000" pitchFamily="2" charset="0"/>
                <a:cs typeface="Phetsarath OT" panose="02000500000000000000" pitchFamily="2" charset="0"/>
              </a:rPr>
              <a:t>ການແບ່ງ</a:t>
            </a:r>
            <a:r>
              <a:rPr lang="lo-LA" sz="1800" dirty="0" smtClean="0">
                <a:latin typeface="Phetsarath OT" panose="02000500000000000000" pitchFamily="2" charset="0"/>
                <a:cs typeface="Phetsarath OT" panose="02000500000000000000" pitchFamily="2" charset="0"/>
              </a:rPr>
              <a:t>ສ່ວນລູກ</a:t>
            </a:r>
            <a:r>
              <a:rPr lang="lo-LA" sz="1800" dirty="0">
                <a:latin typeface="Phetsarath OT" panose="02000500000000000000" pitchFamily="2" charset="0"/>
                <a:cs typeface="Phetsarath OT" panose="02000500000000000000" pitchFamily="2" charset="0"/>
              </a:rPr>
              <a:t>ຄ້າສາມາດເຮັດໄດ້ຕາມຮູບແບບຕໍ່ໄປນີ້:</a:t>
            </a:r>
            <a:endParaRPr lang="en-US" sz="1800" dirty="0">
              <a:latin typeface="Phetsarath OT" panose="02000500000000000000" pitchFamily="2" charset="0"/>
              <a:cs typeface="Phetsarath OT" panose="02000500000000000000" pitchFamily="2" charset="0"/>
            </a:endParaRPr>
          </a:p>
          <a:p>
            <a:r>
              <a:rPr lang="lo-LA" sz="1800" b="1" dirty="0">
                <a:latin typeface="Phetsarath OT" panose="02000500000000000000" pitchFamily="2" charset="0"/>
                <a:cs typeface="Phetsarath OT" panose="02000500000000000000" pitchFamily="2" charset="0"/>
              </a:rPr>
              <a:t>ການແບ່ງ</a:t>
            </a:r>
            <a:r>
              <a:rPr lang="lo-LA" sz="1800" b="1" dirty="0" smtClean="0">
                <a:latin typeface="Phetsarath OT" panose="02000500000000000000" pitchFamily="2" charset="0"/>
                <a:cs typeface="Phetsarath OT" panose="02000500000000000000" pitchFamily="2" charset="0"/>
              </a:rPr>
              <a:t>ກຸ່ມຕາມຂໍ້ມຸນປະຊາກອນ </a:t>
            </a:r>
            <a:r>
              <a:rPr lang="lo-LA" sz="1800" b="1" dirty="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ອາຍຸ, ເພດ, ລາຍໄດ້, ອາຊີບ, ... - ກົງໄປກົງມາແຕ່ຈໍາກັດໃນຄວາມກ່ຽວຂ້ອງແລະຂອບ</a:t>
            </a:r>
            <a:r>
              <a:rPr lang="lo-LA" sz="1800" dirty="0" smtClean="0">
                <a:latin typeface="Phetsarath OT" panose="02000500000000000000" pitchFamily="2" charset="0"/>
                <a:cs typeface="Phetsarath OT" panose="02000500000000000000" pitchFamily="2" charset="0"/>
              </a:rPr>
              <a:t>ເຂດ.</a:t>
            </a:r>
          </a:p>
          <a:p>
            <a:r>
              <a:rPr lang="lo-LA" sz="1800" b="1" dirty="0" smtClean="0">
                <a:latin typeface="Phetsarath OT" panose="02000500000000000000" pitchFamily="2" charset="0"/>
                <a:cs typeface="Phetsarath OT" panose="02000500000000000000" pitchFamily="2" charset="0"/>
              </a:rPr>
              <a:t>ການແບ່ງກຸ່ມຕາມພຶດຕິ</a:t>
            </a:r>
            <a:r>
              <a:rPr lang="lo-LA" sz="1800" b="1" dirty="0">
                <a:latin typeface="Phetsarath OT" panose="02000500000000000000" pitchFamily="2" charset="0"/>
                <a:cs typeface="Phetsarath OT" panose="02000500000000000000" pitchFamily="2" charset="0"/>
              </a:rPr>
              <a:t>ກໍາ </a:t>
            </a:r>
            <a:r>
              <a:rPr lang="lo-LA" sz="1800" dirty="0">
                <a:latin typeface="Phetsarath OT" panose="02000500000000000000" pitchFamily="2" charset="0"/>
                <a:cs typeface="Phetsarath OT" panose="02000500000000000000" pitchFamily="2" charset="0"/>
              </a:rPr>
              <a:t>- ພຶດຕິກໍາການຊື້, ຜົນປະໂຫຍດ</a:t>
            </a:r>
            <a:r>
              <a:rPr lang="lo-LA" sz="1800" dirty="0" smtClean="0">
                <a:latin typeface="Phetsarath OT" panose="02000500000000000000" pitchFamily="2" charset="0"/>
                <a:cs typeface="Phetsarath OT" panose="02000500000000000000" pitchFamily="2" charset="0"/>
              </a:rPr>
              <a:t>ທີ່ສະແຫວງຫາ</a:t>
            </a:r>
            <a:r>
              <a:rPr lang="lo-LA" sz="1800" dirty="0">
                <a:latin typeface="Phetsarath OT" panose="02000500000000000000" pitchFamily="2" charset="0"/>
                <a:cs typeface="Phetsarath OT" panose="02000500000000000000" pitchFamily="2" charset="0"/>
              </a:rPr>
              <a:t>, ຂັ້ນຕອນການເດີນທາງຂອງຜູ້ຊື້, ພຶດຕິກໍາ</a:t>
            </a:r>
            <a:r>
              <a:rPr lang="lo-LA" sz="1800" dirty="0" smtClean="0">
                <a:latin typeface="Phetsarath OT" panose="02000500000000000000" pitchFamily="2" charset="0"/>
                <a:cs typeface="Phetsarath OT" panose="02000500000000000000" pitchFamily="2" charset="0"/>
              </a:rPr>
              <a:t>ການໃຊ້ງານ, </a:t>
            </a:r>
            <a:r>
              <a:rPr lang="lo-LA" sz="1800" dirty="0">
                <a:latin typeface="Phetsarath OT" panose="02000500000000000000" pitchFamily="2" charset="0"/>
                <a:cs typeface="Phetsarath OT" panose="02000500000000000000" pitchFamily="2" charset="0"/>
              </a:rPr>
              <a:t>ເວລາຂອງການນໍາໃຊ້ / ການຊື້, ... - ສາມາດຕິດຕາມໄດ້</a:t>
            </a:r>
            <a:r>
              <a:rPr lang="lo-LA" sz="1800" dirty="0" smtClean="0">
                <a:latin typeface="Phetsarath OT" panose="02000500000000000000" pitchFamily="2" charset="0"/>
                <a:cs typeface="Phetsarath OT" panose="02000500000000000000" pitchFamily="2" charset="0"/>
              </a:rPr>
              <a:t>ຖ້າຫາກມີລະບົບ </a:t>
            </a:r>
            <a:r>
              <a:rPr lang="lo-LA" sz="1800" dirty="0">
                <a:latin typeface="Phetsarath OT" panose="02000500000000000000" pitchFamily="2" charset="0"/>
                <a:cs typeface="Phetsarath OT" panose="02000500000000000000" pitchFamily="2" charset="0"/>
              </a:rPr>
              <a:t>- ການລົງທຶນທີ່ຈໍາເປັນແລະ</a:t>
            </a:r>
            <a:r>
              <a:rPr lang="lo-LA" sz="1800" dirty="0" smtClean="0">
                <a:latin typeface="Phetsarath OT" panose="02000500000000000000" pitchFamily="2" charset="0"/>
                <a:cs typeface="Phetsarath OT" panose="02000500000000000000" pitchFamily="2" charset="0"/>
              </a:rPr>
              <a:t>ມັກຂື້ນຢູ່ກັບການ</a:t>
            </a:r>
            <a:r>
              <a:rPr lang="lo-LA" sz="1800" dirty="0">
                <a:latin typeface="Phetsarath OT" panose="02000500000000000000" pitchFamily="2" charset="0"/>
                <a:cs typeface="Phetsarath OT" panose="02000500000000000000" pitchFamily="2" charset="0"/>
              </a:rPr>
              <a:t>ວິເຄາະຂໍ້</a:t>
            </a:r>
            <a:r>
              <a:rPr lang="lo-LA" sz="1800" dirty="0" smtClean="0">
                <a:latin typeface="Phetsarath OT" panose="02000500000000000000" pitchFamily="2" charset="0"/>
                <a:cs typeface="Phetsarath OT" panose="02000500000000000000" pitchFamily="2" charset="0"/>
              </a:rPr>
              <a:t>ມູນທີ່ສະ</a:t>
            </a:r>
            <a:r>
              <a:rPr lang="lo-LA" sz="1800" dirty="0">
                <a:latin typeface="Phetsarath OT" panose="02000500000000000000" pitchFamily="2" charset="0"/>
                <a:cs typeface="Phetsarath OT" panose="02000500000000000000" pitchFamily="2" charset="0"/>
              </a:rPr>
              <a:t>ລັບສັບຊ້ອນ - ຄຸ້ມຄ່າສໍາລັບການເລີ່ມຕົ້ນ. ?</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616563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79FA8-E82A-4CD3-9F41-68C0BC033AFA}"/>
              </a:ext>
            </a:extLst>
          </p:cNvPr>
          <p:cNvSpPr>
            <a:spLocks noGrp="1"/>
          </p:cNvSpPr>
          <p:nvPr>
            <p:ph type="title"/>
          </p:nvPr>
        </p:nvSpPr>
        <p:spPr/>
        <p:txBody>
          <a:bodyPr>
            <a:normAutofit fontScale="90000"/>
          </a:bodyPr>
          <a:lstStyle/>
          <a:p>
            <a:r>
              <a:rPr lang="lo-LA" sz="3600" dirty="0">
                <a:latin typeface="Phetsarath OT" panose="02000500000000000000" pitchFamily="2" charset="0"/>
                <a:cs typeface="Phetsarath OT" panose="02000500000000000000" pitchFamily="2" charset="0"/>
              </a:rPr>
              <a:t>3 ລະດັບຂອງການເຂົ້າໃຈກຸ່ມເປົ້າຫມາຍຂອງທ່ານໃຫ້ດີຂຶ້ນ</a:t>
            </a:r>
            <a:endParaRPr lang="de-AT" sz="3600" dirty="0"/>
          </a:p>
        </p:txBody>
      </p:sp>
      <p:sp>
        <p:nvSpPr>
          <p:cNvPr id="3" name="Inhaltsplatzhalter 2">
            <a:extLst>
              <a:ext uri="{FF2B5EF4-FFF2-40B4-BE49-F238E27FC236}">
                <a16:creationId xmlns:a16="http://schemas.microsoft.com/office/drawing/2014/main" xmlns=""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latin typeface="Phetsarath OT" panose="02000500000000000000" pitchFamily="2" charset="0"/>
                <a:cs typeface="Phetsarath OT" panose="02000500000000000000" pitchFamily="2" charset="0"/>
              </a:rPr>
              <a:t>2</a:t>
            </a:r>
          </a:p>
          <a:p>
            <a:pPr marL="0" indent="0" algn="ctr">
              <a:buNone/>
            </a:pPr>
            <a:r>
              <a:rPr lang="lo-LA" sz="1800" b="1" dirty="0">
                <a:latin typeface="Phetsarath OT" panose="02000500000000000000" pitchFamily="2" charset="0"/>
                <a:cs typeface="Phetsarath OT" panose="02000500000000000000" pitchFamily="2" charset="0"/>
              </a:rPr>
              <a:t>ກຸ່ມ</a:t>
            </a:r>
            <a:r>
              <a:rPr lang="en-US" sz="1800" b="1" dirty="0" smtClean="0">
                <a:latin typeface="Phetsarath OT" panose="02000500000000000000" pitchFamily="2" charset="0"/>
                <a:cs typeface="Phetsarath OT" panose="02000500000000000000" pitchFamily="2" charset="0"/>
              </a:rPr>
              <a:t> </a:t>
            </a:r>
            <a:r>
              <a:rPr lang="en-US" sz="1800" b="1" dirty="0">
                <a:latin typeface="Phetsarath OT" panose="02000500000000000000" pitchFamily="2" charset="0"/>
                <a:cs typeface="Phetsarath OT" panose="02000500000000000000" pitchFamily="2" charset="0"/>
              </a:rPr>
              <a:t>(3)</a:t>
            </a:r>
          </a:p>
          <a:p>
            <a:pPr marL="0" indent="0" algn="ctr">
              <a:buNone/>
            </a:pPr>
            <a:endParaRPr lang="en-US" sz="1800" dirty="0">
              <a:latin typeface="Phetsarath OT" panose="02000500000000000000" pitchFamily="2" charset="0"/>
              <a:cs typeface="Phetsarath OT" panose="02000500000000000000" pitchFamily="2" charset="0"/>
            </a:endParaRPr>
          </a:p>
          <a:p>
            <a:pPr marL="0" indent="0">
              <a:buNone/>
            </a:pPr>
            <a:r>
              <a:rPr lang="lo-LA" sz="1800" dirty="0">
                <a:latin typeface="Phetsarath OT" panose="02000500000000000000" pitchFamily="2" charset="0"/>
                <a:cs typeface="Phetsarath OT" panose="02000500000000000000" pitchFamily="2" charset="0"/>
              </a:rPr>
              <a:t>ການແບ່ງ</a:t>
            </a:r>
            <a:r>
              <a:rPr lang="lo-LA" sz="1800" dirty="0" smtClean="0">
                <a:latin typeface="Phetsarath OT" panose="02000500000000000000" pitchFamily="2" charset="0"/>
                <a:cs typeface="Phetsarath OT" panose="02000500000000000000" pitchFamily="2" charset="0"/>
              </a:rPr>
              <a:t>ສ່ວນລູກ</a:t>
            </a:r>
            <a:r>
              <a:rPr lang="lo-LA" sz="1800" dirty="0">
                <a:latin typeface="Phetsarath OT" panose="02000500000000000000" pitchFamily="2" charset="0"/>
                <a:cs typeface="Phetsarath OT" panose="02000500000000000000" pitchFamily="2" charset="0"/>
              </a:rPr>
              <a:t>ຄ້າສາມາດເຮັດໄດ້ຕາມຮູບແບບຕໍ່ໄປນີ້:</a:t>
            </a:r>
            <a:endParaRPr lang="en-US" sz="1800" dirty="0">
              <a:latin typeface="Phetsarath OT" panose="02000500000000000000" pitchFamily="2" charset="0"/>
              <a:cs typeface="Phetsarath OT" panose="02000500000000000000" pitchFamily="2" charset="0"/>
            </a:endParaRPr>
          </a:p>
          <a:p>
            <a:r>
              <a:rPr lang="lo-LA" sz="1800" b="1" dirty="0" smtClean="0">
                <a:latin typeface="Phetsarath OT" panose="02000500000000000000" pitchFamily="2" charset="0"/>
                <a:cs typeface="Phetsarath OT" panose="02000500000000000000" pitchFamily="2" charset="0"/>
              </a:rPr>
              <a:t>ການແບ່ງກຸ່ມຕາມພູມ</a:t>
            </a:r>
            <a:r>
              <a:rPr lang="lo-LA" sz="1800" b="1" dirty="0">
                <a:latin typeface="Phetsarath OT" panose="02000500000000000000" pitchFamily="2" charset="0"/>
                <a:cs typeface="Phetsarath OT" panose="02000500000000000000" pitchFamily="2" charset="0"/>
              </a:rPr>
              <a:t>ສັນຖານ</a:t>
            </a:r>
            <a:r>
              <a:rPr lang="lo-LA" sz="1800" dirty="0">
                <a:latin typeface="Phetsarath OT" panose="02000500000000000000" pitchFamily="2" charset="0"/>
                <a:cs typeface="Phetsarath OT" panose="02000500000000000000" pitchFamily="2" charset="0"/>
              </a:rPr>
              <a:t> - ຄວາມມັກທາງດ້ານວັດທະນະທໍາ, ປະເພດປະຊາກອນແລະຄວາມຫນາແຫນ້ນ - ການວາງຄົນຢູ່ໃນສະຖານທີ່ດຽວກັນເຂົ້າໄປໃນກ່ອງດຽວ - ມັກຈະລວມເຂົ້າກັບປະເພດການ</a:t>
            </a:r>
            <a:r>
              <a:rPr lang="lo-LA" sz="1800" dirty="0" smtClean="0">
                <a:latin typeface="Phetsarath OT" panose="02000500000000000000" pitchFamily="2" charset="0"/>
                <a:cs typeface="Phetsarath OT" panose="02000500000000000000" pitchFamily="2" charset="0"/>
              </a:rPr>
              <a:t>ແບ່ງກຸ່ມອື່ນໆ</a:t>
            </a:r>
            <a:r>
              <a:rPr lang="lo-LA" sz="1800" dirty="0">
                <a:latin typeface="Phetsarath OT" panose="02000500000000000000" pitchFamily="2" charset="0"/>
                <a:cs typeface="Phetsarath OT" panose="02000500000000000000" pitchFamily="2" charset="0"/>
              </a:rPr>
              <a:t>ເຊັ່ນພຶດຕິກໍາເພື່ອປັບປຸງຄວາມຫມາຍ.</a:t>
            </a:r>
            <a:endParaRPr lang="en-US" sz="1800" dirty="0">
              <a:latin typeface="Phetsarath OT" panose="02000500000000000000" pitchFamily="2" charset="0"/>
              <a:cs typeface="Phetsarath OT" panose="02000500000000000000" pitchFamily="2" charset="0"/>
            </a:endParaRPr>
          </a:p>
          <a:p>
            <a:r>
              <a:rPr lang="lo-LA" sz="1800" b="1" dirty="0" smtClean="0">
                <a:latin typeface="Phetsarath OT" panose="02000500000000000000" pitchFamily="2" charset="0"/>
                <a:cs typeface="Phetsarath OT" panose="02000500000000000000" pitchFamily="2" charset="0"/>
              </a:rPr>
              <a:t>ການແບ່ງກຸ່ມຕາມຈິດຕະວິທະຍາ</a:t>
            </a:r>
            <a:r>
              <a:rPr lang="lo-LA" sz="1800" dirty="0" smtClean="0">
                <a:latin typeface="Phetsarath OT" panose="02000500000000000000" pitchFamily="2" charset="0"/>
                <a:cs typeface="Phetsarath OT" panose="02000500000000000000" pitchFamily="2" charset="0"/>
              </a:rPr>
              <a:t>- </a:t>
            </a:r>
            <a:r>
              <a:rPr lang="lo-LA" sz="1800" dirty="0">
                <a:latin typeface="Phetsarath OT" panose="02000500000000000000" pitchFamily="2" charset="0"/>
                <a:cs typeface="Phetsarath OT" panose="02000500000000000000" pitchFamily="2" charset="0"/>
              </a:rPr>
              <a:t>ບຸກຄະລິກກະພາບ, ທັດສະນະຄະຕິ, ຄວາມເຊື່ອຫຼືລັກສະນະສ່ວນບຸກຄົນ - </a:t>
            </a:r>
            <a:r>
              <a:rPr lang="lo-LA" sz="1800" dirty="0" smtClean="0">
                <a:latin typeface="Phetsarath OT" panose="02000500000000000000" pitchFamily="2" charset="0"/>
                <a:cs typeface="Phetsarath OT" panose="02000500000000000000" pitchFamily="2" charset="0"/>
              </a:rPr>
              <a:t>ມັກໃຊ້ໃນ</a:t>
            </a:r>
            <a:r>
              <a:rPr lang="lo-LA" sz="1800" dirty="0">
                <a:latin typeface="Phetsarath OT" panose="02000500000000000000" pitchFamily="2" charset="0"/>
                <a:cs typeface="Phetsarath OT" panose="02000500000000000000" pitchFamily="2" charset="0"/>
              </a:rPr>
              <a:t>ຮູບແບບການສໍາຫຼວດ - </a:t>
            </a:r>
            <a:r>
              <a:rPr lang="lo-LA" sz="1800" dirty="0" smtClean="0">
                <a:latin typeface="Phetsarath OT" panose="02000500000000000000" pitchFamily="2" charset="0"/>
                <a:cs typeface="Phetsarath OT" panose="02000500000000000000" pitchFamily="2" charset="0"/>
              </a:rPr>
              <a:t>ຍາກກ່ວາທີ່</a:t>
            </a:r>
            <a:r>
              <a:rPr lang="lo-LA" sz="1800" dirty="0">
                <a:latin typeface="Phetsarath OT" panose="02000500000000000000" pitchFamily="2" charset="0"/>
                <a:cs typeface="Phetsarath OT" panose="02000500000000000000" pitchFamily="2" charset="0"/>
              </a:rPr>
              <a:t>ຈະໄດ້ຮັບຂໍ້ມູນແລະຂໍ້ມູນທີ່ເກັບກໍາແມ່ນລາຍງານດ້ວຍຕົນເອງໂດຍ </a:t>
            </a:r>
            <a:r>
              <a:rPr lang="lo-LA" sz="1800" dirty="0" smtClean="0">
                <a:latin typeface="Phetsarath OT" panose="02000500000000000000" pitchFamily="2" charset="0"/>
                <a:cs typeface="Phetsarath OT" panose="02000500000000000000" pitchFamily="2" charset="0"/>
              </a:rPr>
              <a:t>“ຜູ້ມີໂອກາດເປັນລູກຄ້າ"</a:t>
            </a:r>
            <a:endParaRPr lang="en-US" sz="18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03731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C8AD15-3950-475C-A6ED-C98B4702B6E9}">
  <ds:schemaRefs>
    <ds:schemaRef ds:uri="http://schemas.microsoft.com/sharepoint/v3/contenttype/forms"/>
  </ds:schemaRefs>
</ds:datastoreItem>
</file>

<file path=customXml/itemProps2.xml><?xml version="1.0" encoding="utf-8"?>
<ds:datastoreItem xmlns:ds="http://schemas.openxmlformats.org/officeDocument/2006/customXml" ds:itemID="{58DDCCBF-B726-4DD3-A581-3EE07F2D2502}"/>
</file>

<file path=customXml/itemProps3.xml><?xml version="1.0" encoding="utf-8"?>
<ds:datastoreItem xmlns:ds="http://schemas.openxmlformats.org/officeDocument/2006/customXml" ds:itemID="{334E3BB0-8E0D-4834-A0A1-255EC6757BC7}">
  <ds:schemaRefs>
    <ds:schemaRef ds:uri="http://purl.org/dc/elements/1.1/"/>
    <ds:schemaRef ds:uri="http://schemas.microsoft.com/office/2006/metadata/properties"/>
    <ds:schemaRef ds:uri="9e7cb493-a9cd-49cd-846c-930d19753eb9"/>
    <ds:schemaRef ds:uri="http://purl.org/dc/terms/"/>
    <ds:schemaRef ds:uri="http://schemas.microsoft.com/office/2006/documentManagement/types"/>
    <ds:schemaRef ds:uri="4cca9a1c-ea03-4f56-8ded-6c285728d794"/>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159</TotalTime>
  <Words>2195</Words>
  <Application>Microsoft Office PowerPoint</Application>
  <PresentationFormat>On-screen Show (4:3)</PresentationFormat>
  <Paragraphs>151</Paragraphs>
  <Slides>26</Slides>
  <Notes>18</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charter</vt:lpstr>
      <vt:lpstr>Expressway Rg</vt:lpstr>
      <vt:lpstr>Georgia</vt:lpstr>
      <vt:lpstr>GT America</vt:lpstr>
      <vt:lpstr>Phetsarath OT</vt:lpstr>
      <vt:lpstr>Wingdings</vt:lpstr>
      <vt:lpstr>Office Theme</vt:lpstr>
      <vt:lpstr>ໂຄງການ ENCORE ສູນຄວາມຮູ້ດ້ານການເປັນຜູ້ປະກອບກິດຈະການເພື່ອສົ່ງເສີມການເປັນຜູ້ປະກອບກິດຈະການດ້ານນະວັດຕະກໍາໃນການສຶກສາ ແລະ ການຄົ້ນຄວ້າວິໄຈ  </vt:lpstr>
      <vt:lpstr>ການກໍານົດ ແລະ ການສ້າງຄວາມເຂົ້າໃຈຕໍ່ກຸ່ມເປົ້າຫມາຍ</vt:lpstr>
      <vt:lpstr>ວັດ​ຖຸ​ປະ​ສົງ​ການ​ຮຽນ​ຮູ້</vt:lpstr>
      <vt:lpstr>ເຈາະເລີກກຸ່ມເປົ້າຫມາຍ</vt:lpstr>
      <vt:lpstr>ກຸ່ມເປົ້າໝາຍແມ່ນຫຍັງ?</vt:lpstr>
      <vt:lpstr>3 ລະດັບຂອງການເຂົ້າໃຈກຸ່ມເປົ້າຫມາຍຂອງທ່ານໃຫ້ດີຂຶ້ນ</vt:lpstr>
      <vt:lpstr>3 ລະດັບຂອງການເຂົ້າໃຈກຸ່ມເປົ້າຫມາຍຂອງທ່ານໃຫ້ດີຂຶ້ນ</vt:lpstr>
      <vt:lpstr>3 ລະດັບຂອງການເຂົ້າໃຈກຸ່ມເປົ້າຫມາຍຂອງທ່ານໃຫ້ດີຂຶ້ນ</vt:lpstr>
      <vt:lpstr>3 ລະດັບຂອງການເຂົ້າໃຈກຸ່ມເປົ້າຫມາຍຂອງທ່ານໃຫ້ດີຂຶ້ນ</vt:lpstr>
      <vt:lpstr>3 ລະດັບຂອງການເຂົ້າໃຈກຸ່ມເປົ້າຫມາຍຂອງທ່ານໃຫ້ດີຂຶ້ນ</vt:lpstr>
      <vt:lpstr>ຍຸດທະສາດໃນການກໍານົດກຸ່ມເປົ້າຫມາຍ &amp; ຄວາມສໍາຄັນຂອງການສ້າງຕົວລະຄອນສົມມຸດ Persona </vt:lpstr>
      <vt:lpstr>ຍຸດທະສາດໃນການກໍານົດກຸ່ມເປົ້າຫມາຍ</vt:lpstr>
      <vt:lpstr>ຂະບວນການວິເຄາະກຸ່ມເປົ້າໝາຍ</vt:lpstr>
      <vt:lpstr>ຂະບວນການວິເຄາະກຸ່ມເປົ້າໝາຍ - ການສ້າງຕົວລະຄອນສົມມຸດ Persona</vt:lpstr>
      <vt:lpstr>ຂະບວນການວິເຄາະກຸ່ມເປົ້າໝາຍ - ການສ້າງຕົວລະຄອນສົມມຸດ Persona</vt:lpstr>
      <vt:lpstr>ວິທີການພັດທະນາຕົວລະຄອນສົມມຸດກັບນັກຮຽນ</vt:lpstr>
      <vt:lpstr>ວິທີການພັດທະນາຕົວລະຄອນສົມມຸດກັບນັກຮຽນ</vt:lpstr>
      <vt:lpstr>ກິດຈະກຳ (20 ນາ​ທີ)</vt:lpstr>
      <vt:lpstr>ແຜນທີ່ການເດີນທາງຂອງລູກຄ້າ</vt:lpstr>
      <vt:lpstr>ການ​ເກັບ​ລວບລວມກໍາ​ຂໍ້​ມູນທີ່ເປັນ​ເລີດ…</vt:lpstr>
      <vt:lpstr>ການສະເໜີທາງອອນໄລນ໌ຈະເຕີບໂຕໃນອີກສອງສາມປີຂ້າງໜ້າ…</vt:lpstr>
      <vt:lpstr>ແຜນທີ່ການເດີນທາງຂອງລູກຄ້າ</vt:lpstr>
      <vt:lpstr>ແຜນທີ່ການເດີນທາງຂອງລູກຄ້າ (2)</vt:lpstr>
      <vt:lpstr>ແຜນທີ່ການເດີນທາງຂອງລູກຄ້າ (3)</vt:lpstr>
      <vt:lpstr>ມີຄຳຖາມບໍ່?</vt:lpstr>
      <vt:lpstr>ໂຄງການ ENCORE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vannasine thammalath</dc:creator>
  <cp:lastModifiedBy>Kevin</cp:lastModifiedBy>
  <cp:revision>227</cp:revision>
  <cp:lastPrinted>2021-11-24T16:26:13Z</cp:lastPrinted>
  <dcterms:created xsi:type="dcterms:W3CDTF">2021-06-04T16:06:26Z</dcterms:created>
  <dcterms:modified xsi:type="dcterms:W3CDTF">2022-11-13T03:52:49Z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