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60"/>
  </p:notesMasterIdLst>
  <p:handoutMasterIdLst>
    <p:handoutMasterId r:id="rId61"/>
  </p:handoutMasterIdLst>
  <p:sldIdLst>
    <p:sldId id="257" r:id="rId6"/>
    <p:sldId id="309" r:id="rId7"/>
    <p:sldId id="327" r:id="rId8"/>
    <p:sldId id="326" r:id="rId9"/>
    <p:sldId id="352" r:id="rId10"/>
    <p:sldId id="345" r:id="rId11"/>
    <p:sldId id="462" r:id="rId12"/>
    <p:sldId id="354" r:id="rId13"/>
    <p:sldId id="344" r:id="rId14"/>
    <p:sldId id="347" r:id="rId15"/>
    <p:sldId id="348" r:id="rId16"/>
    <p:sldId id="424" r:id="rId17"/>
    <p:sldId id="425" r:id="rId18"/>
    <p:sldId id="346" r:id="rId19"/>
    <p:sldId id="351" r:id="rId20"/>
    <p:sldId id="355" r:id="rId21"/>
    <p:sldId id="356" r:id="rId22"/>
    <p:sldId id="357" r:id="rId23"/>
    <p:sldId id="350" r:id="rId24"/>
    <p:sldId id="353" r:id="rId25"/>
    <p:sldId id="458" r:id="rId26"/>
    <p:sldId id="360" r:id="rId27"/>
    <p:sldId id="361" r:id="rId28"/>
    <p:sldId id="362" r:id="rId29"/>
    <p:sldId id="461" r:id="rId30"/>
    <p:sldId id="402" r:id="rId31"/>
    <p:sldId id="426" r:id="rId32"/>
    <p:sldId id="427" r:id="rId33"/>
    <p:sldId id="428" r:id="rId34"/>
    <p:sldId id="358" r:id="rId35"/>
    <p:sldId id="437" r:id="rId36"/>
    <p:sldId id="318" r:id="rId37"/>
    <p:sldId id="429" r:id="rId38"/>
    <p:sldId id="430" r:id="rId39"/>
    <p:sldId id="439" r:id="rId40"/>
    <p:sldId id="440" r:id="rId41"/>
    <p:sldId id="441" r:id="rId42"/>
    <p:sldId id="438" r:id="rId43"/>
    <p:sldId id="316" r:id="rId44"/>
    <p:sldId id="447" r:id="rId45"/>
    <p:sldId id="450" r:id="rId46"/>
    <p:sldId id="449" r:id="rId47"/>
    <p:sldId id="451" r:id="rId48"/>
    <p:sldId id="452" r:id="rId49"/>
    <p:sldId id="453" r:id="rId50"/>
    <p:sldId id="315" r:id="rId51"/>
    <p:sldId id="455" r:id="rId52"/>
    <p:sldId id="456" r:id="rId53"/>
    <p:sldId id="457" r:id="rId54"/>
    <p:sldId id="459" r:id="rId55"/>
    <p:sldId id="460" r:id="rId56"/>
    <p:sldId id="349" r:id="rId57"/>
    <p:sldId id="303" r:id="rId58"/>
    <p:sldId id="302" r:id="rId59"/>
  </p:sldIdLst>
  <p:sldSz cx="9144000" cy="6858000" type="screen4x3"/>
  <p:notesSz cx="6669088" cy="9872663"/>
  <p:defaultTextStyle>
    <a:defPPr>
      <a:defRPr lang="l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BB5"/>
    <a:srgbClr val="74D00E"/>
    <a:srgbClr val="04B3EA"/>
    <a:srgbClr val="12BA92"/>
    <a:srgbClr val="32B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3741" autoAdjust="0"/>
  </p:normalViewPr>
  <p:slideViewPr>
    <p:cSldViewPr snapToGrid="0">
      <p:cViewPr varScale="1">
        <p:scale>
          <a:sx n="70" d="100"/>
          <a:sy n="70" d="100"/>
        </p:scale>
        <p:origin x="15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46F43-5990-44A4-A089-BE6D0A49246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AT"/>
        </a:p>
      </dgm:t>
    </dgm:pt>
    <dgm:pt modelId="{D506A892-198F-483B-9C49-565B7ED9B235}">
      <dgm:prSet phldrT="[Text]" custT="1"/>
      <dgm:spPr/>
      <dgm:t>
        <a:bodyPr/>
        <a:lstStyle/>
        <a:p>
          <a:r>
            <a:rPr lang="lo" sz="1800" dirty="0"/>
            <a:t>ປະເພດຂອງຄວາມ​ສໍາ​ພັນ ​ແລະ ​ຄວາມ​ສໍາ​ຄັນຂອງການແບ່ງສ່ວນ</a:t>
          </a:r>
          <a:r>
            <a:rPr lang="lo-LA" sz="1800" dirty="0"/>
            <a:t>ຕະຫລາດ</a:t>
          </a:r>
          <a:r>
            <a:rPr lang="lo" sz="1800" dirty="0"/>
            <a:t>/ລູກຄ້</a:t>
          </a:r>
          <a:r>
            <a:rPr lang="lo-LA" sz="1800" dirty="0"/>
            <a:t>າ</a:t>
          </a:r>
          <a:endParaRPr lang="de-AT" sz="1800" dirty="0"/>
        </a:p>
      </dgm:t>
    </dgm:pt>
    <dgm:pt modelId="{52EBF9D6-B855-48B6-9427-C6FF37310005}" type="parTrans" cxnId="{EEEFB6ED-BF83-49AD-8400-C9FEE03DBAF5}">
      <dgm:prSet/>
      <dgm:spPr/>
      <dgm:t>
        <a:bodyPr/>
        <a:lstStyle/>
        <a:p>
          <a:endParaRPr lang="de-AT"/>
        </a:p>
      </dgm:t>
    </dgm:pt>
    <dgm:pt modelId="{583938B0-251C-426B-A3A8-FF1A83BABC49}" type="sibTrans" cxnId="{EEEFB6ED-BF83-49AD-8400-C9FEE03DBAF5}">
      <dgm:prSet/>
      <dgm:spPr/>
      <dgm:t>
        <a:bodyPr/>
        <a:lstStyle/>
        <a:p>
          <a:endParaRPr lang="de-AT"/>
        </a:p>
      </dgm:t>
    </dgm:pt>
    <dgm:pt modelId="{25BC7973-3068-40B0-9F01-301FD1C0AEE4}">
      <dgm:prSet phldrT="[Text]" custT="1"/>
      <dgm:spPr/>
      <dgm:t>
        <a:bodyPr/>
        <a:lstStyle/>
        <a:p>
          <a:r>
            <a:rPr lang="lo" sz="1800" dirty="0"/>
            <a:t>ຊ່ອງທາງການຕະຫຼາດທີ່ຈະໃຊ້ສໍາລັບ</a:t>
          </a:r>
          <a:r>
            <a:rPr lang="lo-LA" sz="1800" dirty="0"/>
            <a:t>ການແບ່ງສ່ວນ</a:t>
          </a:r>
          <a:endParaRPr lang="en-US" sz="1800" dirty="0"/>
        </a:p>
        <a:p>
          <a:r>
            <a:rPr lang="lo" sz="1800" dirty="0"/>
            <a:t>ລູກຄ້າຂອງ</a:t>
          </a:r>
          <a:r>
            <a:rPr lang="lo-LA" sz="1800" dirty="0"/>
            <a:t>ສູນ</a:t>
          </a:r>
          <a:r>
            <a:rPr lang="lo" sz="1800" dirty="0"/>
            <a:t> EKCs </a:t>
          </a:r>
          <a:endParaRPr lang="de-AT" sz="1800" dirty="0"/>
        </a:p>
      </dgm:t>
    </dgm:pt>
    <dgm:pt modelId="{4A52E6CD-A458-4E32-9D0E-B51CE596B7B2}" type="parTrans" cxnId="{F905D4C0-FD2A-423D-A077-D2E80481C2E7}">
      <dgm:prSet/>
      <dgm:spPr/>
      <dgm:t>
        <a:bodyPr/>
        <a:lstStyle/>
        <a:p>
          <a:endParaRPr lang="de-AT"/>
        </a:p>
      </dgm:t>
    </dgm:pt>
    <dgm:pt modelId="{D99B36A9-9A3B-46DE-916E-A01B3FD023EA}" type="sibTrans" cxnId="{F905D4C0-FD2A-423D-A077-D2E80481C2E7}">
      <dgm:prSet/>
      <dgm:spPr/>
      <dgm:t>
        <a:bodyPr/>
        <a:lstStyle/>
        <a:p>
          <a:endParaRPr lang="de-AT"/>
        </a:p>
      </dgm:t>
    </dgm:pt>
    <dgm:pt modelId="{8D3856B2-25F5-4CB3-B918-93552BE1E8CE}">
      <dgm:prSet phldrT="[Text]" custT="1"/>
      <dgm:spPr/>
      <dgm:t>
        <a:bodyPr/>
        <a:lstStyle/>
        <a:p>
          <a:r>
            <a:rPr lang="lo" sz="1800" dirty="0"/>
            <a:t>ຄໍາແນະນໍາ</a:t>
          </a:r>
          <a:r>
            <a:rPr lang="lo-LA" sz="1800" dirty="0"/>
            <a:t> </a:t>
          </a:r>
          <a:r>
            <a:rPr lang="lo" sz="1800" dirty="0"/>
            <a:t>ແລະ</a:t>
          </a:r>
          <a:r>
            <a:rPr lang="lo-LA" sz="1800" dirty="0"/>
            <a:t> </a:t>
          </a:r>
          <a:r>
            <a:rPr lang="lo" sz="1800" dirty="0"/>
            <a:t>ເຄັດລັບທີ່ຈະ</a:t>
          </a:r>
          <a:r>
            <a:rPr lang="lo-LA" sz="1800" dirty="0"/>
            <a:t>ຊ່ວຍ</a:t>
          </a:r>
          <a:r>
            <a:rPr lang="lo" sz="1800" dirty="0"/>
            <a:t>ພິຈາລະນາໃນກິດ​ຈະ​ກໍາ​ການຕະຫຼາດ</a:t>
          </a:r>
          <a:endParaRPr lang="de-AT" sz="1800" dirty="0"/>
        </a:p>
      </dgm:t>
    </dgm:pt>
    <dgm:pt modelId="{50AC8650-768F-4341-9DA9-E8D28496331B}" type="parTrans" cxnId="{EF46689E-EE7F-432B-A817-21CFC6E69095}">
      <dgm:prSet/>
      <dgm:spPr/>
      <dgm:t>
        <a:bodyPr/>
        <a:lstStyle/>
        <a:p>
          <a:endParaRPr lang="de-AT"/>
        </a:p>
      </dgm:t>
    </dgm:pt>
    <dgm:pt modelId="{C18A8F8A-849D-4EA5-936B-02CF848A6509}" type="sibTrans" cxnId="{EF46689E-EE7F-432B-A817-21CFC6E69095}">
      <dgm:prSet/>
      <dgm:spPr/>
      <dgm:t>
        <a:bodyPr/>
        <a:lstStyle/>
        <a:p>
          <a:endParaRPr lang="de-AT"/>
        </a:p>
      </dgm:t>
    </dgm:pt>
    <dgm:pt modelId="{49BBFF17-E5D9-49C7-8DD7-CEB003DE43F0}" type="pres">
      <dgm:prSet presAssocID="{A1E46F43-5990-44A4-A089-BE6D0A4924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DCC1C-9C43-420D-BD80-82288C799292}" type="pres">
      <dgm:prSet presAssocID="{D506A892-198F-483B-9C49-565B7ED9B235}" presName="parentLin" presStyleCnt="0"/>
      <dgm:spPr/>
    </dgm:pt>
    <dgm:pt modelId="{4DD89908-EDA5-4DA4-9685-53A79EEF07E8}" type="pres">
      <dgm:prSet presAssocID="{D506A892-198F-483B-9C49-565B7ED9B23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A0432E-C071-46EB-9201-F9E6623D57B2}" type="pres">
      <dgm:prSet presAssocID="{D506A892-198F-483B-9C49-565B7ED9B235}" presName="parentText" presStyleLbl="node1" presStyleIdx="0" presStyleCnt="3" custScaleX="123924" custScaleY="2538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27383-560E-4CAB-9F49-1E79BA0AD3E2}" type="pres">
      <dgm:prSet presAssocID="{D506A892-198F-483B-9C49-565B7ED9B235}" presName="negativeSpace" presStyleCnt="0"/>
      <dgm:spPr/>
    </dgm:pt>
    <dgm:pt modelId="{25E03593-1E69-44F4-B31B-CF21FE3E449F}" type="pres">
      <dgm:prSet presAssocID="{D506A892-198F-483B-9C49-565B7ED9B235}" presName="childText" presStyleLbl="conFgAcc1" presStyleIdx="0" presStyleCnt="3" custScaleY="179317">
        <dgm:presLayoutVars>
          <dgm:bulletEnabled val="1"/>
        </dgm:presLayoutVars>
      </dgm:prSet>
      <dgm:spPr/>
    </dgm:pt>
    <dgm:pt modelId="{40305DFB-8A54-4445-9A63-D1CB61E73116}" type="pres">
      <dgm:prSet presAssocID="{583938B0-251C-426B-A3A8-FF1A83BABC49}" presName="spaceBetweenRectangles" presStyleCnt="0"/>
      <dgm:spPr/>
    </dgm:pt>
    <dgm:pt modelId="{E3DA1EB4-5AAD-4AAC-8D13-F9EF945FE3AA}" type="pres">
      <dgm:prSet presAssocID="{25BC7973-3068-40B0-9F01-301FD1C0AEE4}" presName="parentLin" presStyleCnt="0"/>
      <dgm:spPr/>
    </dgm:pt>
    <dgm:pt modelId="{B235CEC6-4F16-402B-9A92-390988B4673B}" type="pres">
      <dgm:prSet presAssocID="{25BC7973-3068-40B0-9F01-301FD1C0AE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B13579-0117-47F5-B8B2-064ABC67EC05}" type="pres">
      <dgm:prSet presAssocID="{25BC7973-3068-40B0-9F01-301FD1C0AEE4}" presName="parentText" presStyleLbl="node1" presStyleIdx="1" presStyleCnt="3" custScaleX="123924" custScaleY="2538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5D32E-334E-4550-B9DF-521162E9E2EB}" type="pres">
      <dgm:prSet presAssocID="{25BC7973-3068-40B0-9F01-301FD1C0AEE4}" presName="negativeSpace" presStyleCnt="0"/>
      <dgm:spPr/>
    </dgm:pt>
    <dgm:pt modelId="{C82D66DF-697E-45A5-BF88-24180CEC9D69}" type="pres">
      <dgm:prSet presAssocID="{25BC7973-3068-40B0-9F01-301FD1C0AEE4}" presName="childText" presStyleLbl="conFgAcc1" presStyleIdx="1" presStyleCnt="3" custScaleY="179317">
        <dgm:presLayoutVars>
          <dgm:bulletEnabled val="1"/>
        </dgm:presLayoutVars>
      </dgm:prSet>
      <dgm:spPr/>
    </dgm:pt>
    <dgm:pt modelId="{88998195-4078-4E62-82A9-7AF86488492D}" type="pres">
      <dgm:prSet presAssocID="{D99B36A9-9A3B-46DE-916E-A01B3FD023EA}" presName="spaceBetweenRectangles" presStyleCnt="0"/>
      <dgm:spPr/>
    </dgm:pt>
    <dgm:pt modelId="{2AEC43B3-8869-45EF-A638-0D6078304AAD}" type="pres">
      <dgm:prSet presAssocID="{8D3856B2-25F5-4CB3-B918-93552BE1E8CE}" presName="parentLin" presStyleCnt="0"/>
      <dgm:spPr/>
    </dgm:pt>
    <dgm:pt modelId="{F20F38D6-08E3-4057-8CAA-8F36C68ACF1F}" type="pres">
      <dgm:prSet presAssocID="{8D3856B2-25F5-4CB3-B918-93552BE1E8C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1AA14BA-1C82-40BE-97A8-FF9C62B216B6}" type="pres">
      <dgm:prSet presAssocID="{8D3856B2-25F5-4CB3-B918-93552BE1E8CE}" presName="parentText" presStyleLbl="node1" presStyleIdx="2" presStyleCnt="3" custScaleX="123924" custScaleY="2538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D2AA2-2C8B-42FA-A139-3A45D26C7C4A}" type="pres">
      <dgm:prSet presAssocID="{8D3856B2-25F5-4CB3-B918-93552BE1E8CE}" presName="negativeSpace" presStyleCnt="0"/>
      <dgm:spPr/>
    </dgm:pt>
    <dgm:pt modelId="{F469100C-0DDA-4E9E-8E20-DF804098B864}" type="pres">
      <dgm:prSet presAssocID="{8D3856B2-25F5-4CB3-B918-93552BE1E8CE}" presName="childText" presStyleLbl="conFgAcc1" presStyleIdx="2" presStyleCnt="3" custScaleY="179317">
        <dgm:presLayoutVars>
          <dgm:bulletEnabled val="1"/>
        </dgm:presLayoutVars>
      </dgm:prSet>
      <dgm:spPr/>
    </dgm:pt>
  </dgm:ptLst>
  <dgm:cxnLst>
    <dgm:cxn modelId="{EEEFB6ED-BF83-49AD-8400-C9FEE03DBAF5}" srcId="{A1E46F43-5990-44A4-A089-BE6D0A49246A}" destId="{D506A892-198F-483B-9C49-565B7ED9B235}" srcOrd="0" destOrd="0" parTransId="{52EBF9D6-B855-48B6-9427-C6FF37310005}" sibTransId="{583938B0-251C-426B-A3A8-FF1A83BABC49}"/>
    <dgm:cxn modelId="{F0CCE566-6F2C-45B2-A373-4082A17D5EF8}" type="presOf" srcId="{D506A892-198F-483B-9C49-565B7ED9B235}" destId="{4DD89908-EDA5-4DA4-9685-53A79EEF07E8}" srcOrd="0" destOrd="0" presId="urn:microsoft.com/office/officeart/2005/8/layout/list1"/>
    <dgm:cxn modelId="{864E6799-161D-4D0C-B6EE-34D63C5F6B9B}" type="presOf" srcId="{25BC7973-3068-40B0-9F01-301FD1C0AEE4}" destId="{DBB13579-0117-47F5-B8B2-064ABC67EC05}" srcOrd="1" destOrd="0" presId="urn:microsoft.com/office/officeart/2005/8/layout/list1"/>
    <dgm:cxn modelId="{665E4C8B-9682-447F-8D04-0D21586711E1}" type="presOf" srcId="{8D3856B2-25F5-4CB3-B918-93552BE1E8CE}" destId="{F20F38D6-08E3-4057-8CAA-8F36C68ACF1F}" srcOrd="0" destOrd="0" presId="urn:microsoft.com/office/officeart/2005/8/layout/list1"/>
    <dgm:cxn modelId="{41022AEB-66C4-4F2D-BEAF-B824498B1FC1}" type="presOf" srcId="{A1E46F43-5990-44A4-A089-BE6D0A49246A}" destId="{49BBFF17-E5D9-49C7-8DD7-CEB003DE43F0}" srcOrd="0" destOrd="0" presId="urn:microsoft.com/office/officeart/2005/8/layout/list1"/>
    <dgm:cxn modelId="{F1879A87-52B8-4244-B219-6C636804FD23}" type="presOf" srcId="{8D3856B2-25F5-4CB3-B918-93552BE1E8CE}" destId="{E1AA14BA-1C82-40BE-97A8-FF9C62B216B6}" srcOrd="1" destOrd="0" presId="urn:microsoft.com/office/officeart/2005/8/layout/list1"/>
    <dgm:cxn modelId="{F905D4C0-FD2A-423D-A077-D2E80481C2E7}" srcId="{A1E46F43-5990-44A4-A089-BE6D0A49246A}" destId="{25BC7973-3068-40B0-9F01-301FD1C0AEE4}" srcOrd="1" destOrd="0" parTransId="{4A52E6CD-A458-4E32-9D0E-B51CE596B7B2}" sibTransId="{D99B36A9-9A3B-46DE-916E-A01B3FD023EA}"/>
    <dgm:cxn modelId="{8844E05E-6088-4C2C-87BC-8261771CFEB8}" type="presOf" srcId="{25BC7973-3068-40B0-9F01-301FD1C0AEE4}" destId="{B235CEC6-4F16-402B-9A92-390988B4673B}" srcOrd="0" destOrd="0" presId="urn:microsoft.com/office/officeart/2005/8/layout/list1"/>
    <dgm:cxn modelId="{EF46689E-EE7F-432B-A817-21CFC6E69095}" srcId="{A1E46F43-5990-44A4-A089-BE6D0A49246A}" destId="{8D3856B2-25F5-4CB3-B918-93552BE1E8CE}" srcOrd="2" destOrd="0" parTransId="{50AC8650-768F-4341-9DA9-E8D28496331B}" sibTransId="{C18A8F8A-849D-4EA5-936B-02CF848A6509}"/>
    <dgm:cxn modelId="{E0AF484A-DD87-4965-A83E-4FF9221EAB44}" type="presOf" srcId="{D506A892-198F-483B-9C49-565B7ED9B235}" destId="{82A0432E-C071-46EB-9201-F9E6623D57B2}" srcOrd="1" destOrd="0" presId="urn:microsoft.com/office/officeart/2005/8/layout/list1"/>
    <dgm:cxn modelId="{36657800-DFEA-4767-8DE4-F1B7A90470CC}" type="presParOf" srcId="{49BBFF17-E5D9-49C7-8DD7-CEB003DE43F0}" destId="{1FADCC1C-9C43-420D-BD80-82288C799292}" srcOrd="0" destOrd="0" presId="urn:microsoft.com/office/officeart/2005/8/layout/list1"/>
    <dgm:cxn modelId="{08DF1973-E547-42CD-B23B-3B727F99A360}" type="presParOf" srcId="{1FADCC1C-9C43-420D-BD80-82288C799292}" destId="{4DD89908-EDA5-4DA4-9685-53A79EEF07E8}" srcOrd="0" destOrd="0" presId="urn:microsoft.com/office/officeart/2005/8/layout/list1"/>
    <dgm:cxn modelId="{36EF5540-56CE-4D16-AAF6-CA6D3504EE11}" type="presParOf" srcId="{1FADCC1C-9C43-420D-BD80-82288C799292}" destId="{82A0432E-C071-46EB-9201-F9E6623D57B2}" srcOrd="1" destOrd="0" presId="urn:microsoft.com/office/officeart/2005/8/layout/list1"/>
    <dgm:cxn modelId="{0B18104A-2262-46B8-97C9-8ACE1174DF51}" type="presParOf" srcId="{49BBFF17-E5D9-49C7-8DD7-CEB003DE43F0}" destId="{CB427383-560E-4CAB-9F49-1E79BA0AD3E2}" srcOrd="1" destOrd="0" presId="urn:microsoft.com/office/officeart/2005/8/layout/list1"/>
    <dgm:cxn modelId="{421B1984-BA82-4294-8A19-A6C57459B058}" type="presParOf" srcId="{49BBFF17-E5D9-49C7-8DD7-CEB003DE43F0}" destId="{25E03593-1E69-44F4-B31B-CF21FE3E449F}" srcOrd="2" destOrd="0" presId="urn:microsoft.com/office/officeart/2005/8/layout/list1"/>
    <dgm:cxn modelId="{C29349D3-F7D6-4063-8DB3-5F0A08C84F50}" type="presParOf" srcId="{49BBFF17-E5D9-49C7-8DD7-CEB003DE43F0}" destId="{40305DFB-8A54-4445-9A63-D1CB61E73116}" srcOrd="3" destOrd="0" presId="urn:microsoft.com/office/officeart/2005/8/layout/list1"/>
    <dgm:cxn modelId="{9C0F9640-DD4A-4463-8034-6B5D108F2FDB}" type="presParOf" srcId="{49BBFF17-E5D9-49C7-8DD7-CEB003DE43F0}" destId="{E3DA1EB4-5AAD-4AAC-8D13-F9EF945FE3AA}" srcOrd="4" destOrd="0" presId="urn:microsoft.com/office/officeart/2005/8/layout/list1"/>
    <dgm:cxn modelId="{3EC8869F-CB5D-488E-93EB-F6CD151B962B}" type="presParOf" srcId="{E3DA1EB4-5AAD-4AAC-8D13-F9EF945FE3AA}" destId="{B235CEC6-4F16-402B-9A92-390988B4673B}" srcOrd="0" destOrd="0" presId="urn:microsoft.com/office/officeart/2005/8/layout/list1"/>
    <dgm:cxn modelId="{5978340A-F9E7-47D2-A81D-83EAA638CAC0}" type="presParOf" srcId="{E3DA1EB4-5AAD-4AAC-8D13-F9EF945FE3AA}" destId="{DBB13579-0117-47F5-B8B2-064ABC67EC05}" srcOrd="1" destOrd="0" presId="urn:microsoft.com/office/officeart/2005/8/layout/list1"/>
    <dgm:cxn modelId="{ABCBB7B9-9059-4A7A-8327-E5D479261617}" type="presParOf" srcId="{49BBFF17-E5D9-49C7-8DD7-CEB003DE43F0}" destId="{E075D32E-334E-4550-B9DF-521162E9E2EB}" srcOrd="5" destOrd="0" presId="urn:microsoft.com/office/officeart/2005/8/layout/list1"/>
    <dgm:cxn modelId="{8E37C48F-0541-4263-9AE2-7D30C9E72C0B}" type="presParOf" srcId="{49BBFF17-E5D9-49C7-8DD7-CEB003DE43F0}" destId="{C82D66DF-697E-45A5-BF88-24180CEC9D69}" srcOrd="6" destOrd="0" presId="urn:microsoft.com/office/officeart/2005/8/layout/list1"/>
    <dgm:cxn modelId="{0824B07E-5BBC-450A-BF8A-2816BF96DB50}" type="presParOf" srcId="{49BBFF17-E5D9-49C7-8DD7-CEB003DE43F0}" destId="{88998195-4078-4E62-82A9-7AF86488492D}" srcOrd="7" destOrd="0" presId="urn:microsoft.com/office/officeart/2005/8/layout/list1"/>
    <dgm:cxn modelId="{89915CA4-241E-4245-A959-CDF83CDA95DA}" type="presParOf" srcId="{49BBFF17-E5D9-49C7-8DD7-CEB003DE43F0}" destId="{2AEC43B3-8869-45EF-A638-0D6078304AAD}" srcOrd="8" destOrd="0" presId="urn:microsoft.com/office/officeart/2005/8/layout/list1"/>
    <dgm:cxn modelId="{74745320-3798-417A-986A-CEE2E50D9FD6}" type="presParOf" srcId="{2AEC43B3-8869-45EF-A638-0D6078304AAD}" destId="{F20F38D6-08E3-4057-8CAA-8F36C68ACF1F}" srcOrd="0" destOrd="0" presId="urn:microsoft.com/office/officeart/2005/8/layout/list1"/>
    <dgm:cxn modelId="{F0A77E3C-8D72-4D49-A301-55A7F13285C4}" type="presParOf" srcId="{2AEC43B3-8869-45EF-A638-0D6078304AAD}" destId="{E1AA14BA-1C82-40BE-97A8-FF9C62B216B6}" srcOrd="1" destOrd="0" presId="urn:microsoft.com/office/officeart/2005/8/layout/list1"/>
    <dgm:cxn modelId="{3457BBF4-79B2-4A23-9A56-9C12A0364B5A}" type="presParOf" srcId="{49BBFF17-E5D9-49C7-8DD7-CEB003DE43F0}" destId="{E20D2AA2-2C8B-42FA-A139-3A45D26C7C4A}" srcOrd="9" destOrd="0" presId="urn:microsoft.com/office/officeart/2005/8/layout/list1"/>
    <dgm:cxn modelId="{44B4AA8B-27DB-4A28-9402-E342BCD8FD76}" type="presParOf" srcId="{49BBFF17-E5D9-49C7-8DD7-CEB003DE43F0}" destId="{F469100C-0DDA-4E9E-8E20-DF804098B8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656B09-234B-400C-9B5B-3AB0A0B283E9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AT"/>
        </a:p>
      </dgm:t>
    </dgm:pt>
    <dgm:pt modelId="{9F9CCD35-F9E1-4337-B4D6-3BC118DDE06F}">
      <dgm:prSet phldrT="[Text]"/>
      <dgm:spPr/>
      <dgm:t>
        <a:bodyPr/>
        <a:lstStyle/>
        <a:p>
          <a:pPr algn="ctr"/>
          <a:r>
            <a:rPr lang="lo" dirty="0"/>
            <a:t>ການ</a:t>
          </a:r>
          <a:r>
            <a:rPr lang="lo-LA" dirty="0"/>
            <a:t>ຫາລູກຄ້າ</a:t>
          </a:r>
          <a:endParaRPr lang="de-AT" dirty="0"/>
        </a:p>
      </dgm:t>
    </dgm:pt>
    <dgm:pt modelId="{BD5A035C-22BA-4353-8F85-CA8D4A20E4CB}" type="parTrans" cxnId="{53CE43E7-2C7C-4EF7-A441-9999C76FA06F}">
      <dgm:prSet/>
      <dgm:spPr/>
      <dgm:t>
        <a:bodyPr/>
        <a:lstStyle/>
        <a:p>
          <a:endParaRPr lang="de-AT"/>
        </a:p>
      </dgm:t>
    </dgm:pt>
    <dgm:pt modelId="{4008863B-60D8-4A6D-9038-38DA908650F4}" type="sibTrans" cxnId="{53CE43E7-2C7C-4EF7-A441-9999C76FA06F}">
      <dgm:prSet/>
      <dgm:spPr/>
      <dgm:t>
        <a:bodyPr/>
        <a:lstStyle/>
        <a:p>
          <a:endParaRPr lang="de-AT"/>
        </a:p>
      </dgm:t>
    </dgm:pt>
    <dgm:pt modelId="{A27FC5DC-5893-4654-B29D-4AF33111D492}">
      <dgm:prSet phldrT="[Text]"/>
      <dgm:spPr/>
      <dgm:t>
        <a:bodyPr/>
        <a:lstStyle/>
        <a:p>
          <a:pPr algn="ctr"/>
          <a:r>
            <a:rPr lang="lo" dirty="0"/>
            <a:t>ການຮັກສາ ລູກຄ້</a:t>
          </a:r>
          <a:r>
            <a:rPr lang="lo-LA" dirty="0"/>
            <a:t>າ</a:t>
          </a:r>
          <a:r>
            <a:rPr lang="lo" dirty="0"/>
            <a:t> (ຄວາມສັດຊື່)</a:t>
          </a:r>
          <a:endParaRPr lang="de-AT" dirty="0"/>
        </a:p>
      </dgm:t>
    </dgm:pt>
    <dgm:pt modelId="{BAD7437B-B7B4-4301-B7A5-6E0784056E19}" type="parTrans" cxnId="{F379B540-A856-4072-9EE1-87EDD8B00E2D}">
      <dgm:prSet/>
      <dgm:spPr/>
      <dgm:t>
        <a:bodyPr/>
        <a:lstStyle/>
        <a:p>
          <a:endParaRPr lang="de-AT"/>
        </a:p>
      </dgm:t>
    </dgm:pt>
    <dgm:pt modelId="{DAE98AA9-C0EE-415F-9C76-027936598C00}" type="sibTrans" cxnId="{F379B540-A856-4072-9EE1-87EDD8B00E2D}">
      <dgm:prSet/>
      <dgm:spPr/>
      <dgm:t>
        <a:bodyPr/>
        <a:lstStyle/>
        <a:p>
          <a:endParaRPr lang="de-AT"/>
        </a:p>
      </dgm:t>
    </dgm:pt>
    <dgm:pt modelId="{448ADF76-EB2E-4271-9C6C-E60622093A2A}">
      <dgm:prSet phldrT="[Text]"/>
      <dgm:spPr/>
      <dgm:t>
        <a:bodyPr/>
        <a:lstStyle/>
        <a:p>
          <a:pPr algn="ctr"/>
          <a:r>
            <a:rPr lang="lo" dirty="0"/>
            <a:t>ການຂະຫຍາຍການ</a:t>
          </a:r>
          <a:r>
            <a:rPr lang="lo-LA" dirty="0"/>
            <a:t>ຂາຍ</a:t>
          </a:r>
          <a:endParaRPr lang="de-AT" dirty="0"/>
        </a:p>
      </dgm:t>
    </dgm:pt>
    <dgm:pt modelId="{CC3A7D2B-C304-4A74-B5A8-C017F3571A82}" type="parTrans" cxnId="{421FC41B-1983-48A3-B4A8-51F309A3DCCE}">
      <dgm:prSet/>
      <dgm:spPr/>
      <dgm:t>
        <a:bodyPr/>
        <a:lstStyle/>
        <a:p>
          <a:endParaRPr lang="de-AT"/>
        </a:p>
      </dgm:t>
    </dgm:pt>
    <dgm:pt modelId="{7D7C6A0D-0FEB-4A1A-953A-C6F04CB117EE}" type="sibTrans" cxnId="{421FC41B-1983-48A3-B4A8-51F309A3DCCE}">
      <dgm:prSet/>
      <dgm:spPr/>
      <dgm:t>
        <a:bodyPr/>
        <a:lstStyle/>
        <a:p>
          <a:endParaRPr lang="de-AT"/>
        </a:p>
      </dgm:t>
    </dgm:pt>
    <dgm:pt modelId="{D7003BF0-39C3-4F01-A41E-2ED68740BB1C}" type="pres">
      <dgm:prSet presAssocID="{FE656B09-234B-400C-9B5B-3AB0A0B283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926772-1574-4745-960B-00D78345D26E}" type="pres">
      <dgm:prSet presAssocID="{9F9CCD35-F9E1-4337-B4D6-3BC118DDE06F}" presName="composite" presStyleCnt="0"/>
      <dgm:spPr/>
    </dgm:pt>
    <dgm:pt modelId="{09E467D8-A709-4968-A62D-214207FCB082}" type="pres">
      <dgm:prSet presAssocID="{9F9CCD35-F9E1-4337-B4D6-3BC118DDE06F}" presName="LShape" presStyleLbl="alignNode1" presStyleIdx="0" presStyleCnt="5"/>
      <dgm:spPr/>
    </dgm:pt>
    <dgm:pt modelId="{49B6F742-95AD-419F-A3FD-4A6A02D21FBB}" type="pres">
      <dgm:prSet presAssocID="{9F9CCD35-F9E1-4337-B4D6-3BC118DDE06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3AF2-78B4-4F68-8B0A-B3481A47BFD2}" type="pres">
      <dgm:prSet presAssocID="{9F9CCD35-F9E1-4337-B4D6-3BC118DDE06F}" presName="Triangle" presStyleLbl="alignNode1" presStyleIdx="1" presStyleCnt="5"/>
      <dgm:spPr/>
    </dgm:pt>
    <dgm:pt modelId="{5D6BAB3A-3C49-4CDB-9291-E728AD0E80C9}" type="pres">
      <dgm:prSet presAssocID="{4008863B-60D8-4A6D-9038-38DA908650F4}" presName="sibTrans" presStyleCnt="0"/>
      <dgm:spPr/>
    </dgm:pt>
    <dgm:pt modelId="{3F4E8B05-7A46-49CD-9ACC-C18D743901B2}" type="pres">
      <dgm:prSet presAssocID="{4008863B-60D8-4A6D-9038-38DA908650F4}" presName="space" presStyleCnt="0"/>
      <dgm:spPr/>
    </dgm:pt>
    <dgm:pt modelId="{5530422F-D049-46E9-A09D-40EDD29DCFF2}" type="pres">
      <dgm:prSet presAssocID="{A27FC5DC-5893-4654-B29D-4AF33111D492}" presName="composite" presStyleCnt="0"/>
      <dgm:spPr/>
    </dgm:pt>
    <dgm:pt modelId="{62EDD9C0-3CF1-4B43-B83D-31A526D3D07A}" type="pres">
      <dgm:prSet presAssocID="{A27FC5DC-5893-4654-B29D-4AF33111D492}" presName="LShape" presStyleLbl="alignNode1" presStyleIdx="2" presStyleCnt="5"/>
      <dgm:spPr/>
    </dgm:pt>
    <dgm:pt modelId="{0A76F560-2328-4CF1-B213-6C187BA85D82}" type="pres">
      <dgm:prSet presAssocID="{A27FC5DC-5893-4654-B29D-4AF33111D49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56C45-0E6F-4583-B08D-A678EC7EB3EB}" type="pres">
      <dgm:prSet presAssocID="{A27FC5DC-5893-4654-B29D-4AF33111D492}" presName="Triangle" presStyleLbl="alignNode1" presStyleIdx="3" presStyleCnt="5"/>
      <dgm:spPr/>
    </dgm:pt>
    <dgm:pt modelId="{779ED696-70CD-46F0-BFC1-5AAA7B966D39}" type="pres">
      <dgm:prSet presAssocID="{DAE98AA9-C0EE-415F-9C76-027936598C00}" presName="sibTrans" presStyleCnt="0"/>
      <dgm:spPr/>
    </dgm:pt>
    <dgm:pt modelId="{2E95790D-0613-4E08-BE4D-F8A293D76B40}" type="pres">
      <dgm:prSet presAssocID="{DAE98AA9-C0EE-415F-9C76-027936598C00}" presName="space" presStyleCnt="0"/>
      <dgm:spPr/>
    </dgm:pt>
    <dgm:pt modelId="{C4E40051-2A3A-49FE-81F1-9CCE963583B2}" type="pres">
      <dgm:prSet presAssocID="{448ADF76-EB2E-4271-9C6C-E60622093A2A}" presName="composite" presStyleCnt="0"/>
      <dgm:spPr/>
    </dgm:pt>
    <dgm:pt modelId="{2C2298BC-DF77-47C7-9ECB-E817F9993E81}" type="pres">
      <dgm:prSet presAssocID="{448ADF76-EB2E-4271-9C6C-E60622093A2A}" presName="LShape" presStyleLbl="alignNode1" presStyleIdx="4" presStyleCnt="5"/>
      <dgm:spPr/>
    </dgm:pt>
    <dgm:pt modelId="{2F53289C-7795-4FD9-8EDE-7718F56AE5F7}" type="pres">
      <dgm:prSet presAssocID="{448ADF76-EB2E-4271-9C6C-E60622093A2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E43E7-2C7C-4EF7-A441-9999C76FA06F}" srcId="{FE656B09-234B-400C-9B5B-3AB0A0B283E9}" destId="{9F9CCD35-F9E1-4337-B4D6-3BC118DDE06F}" srcOrd="0" destOrd="0" parTransId="{BD5A035C-22BA-4353-8F85-CA8D4A20E4CB}" sibTransId="{4008863B-60D8-4A6D-9038-38DA908650F4}"/>
    <dgm:cxn modelId="{421FC41B-1983-48A3-B4A8-51F309A3DCCE}" srcId="{FE656B09-234B-400C-9B5B-3AB0A0B283E9}" destId="{448ADF76-EB2E-4271-9C6C-E60622093A2A}" srcOrd="2" destOrd="0" parTransId="{CC3A7D2B-C304-4A74-B5A8-C017F3571A82}" sibTransId="{7D7C6A0D-0FEB-4A1A-953A-C6F04CB117EE}"/>
    <dgm:cxn modelId="{D2FEFCB1-32ED-4F92-B722-B9B9B4A60537}" type="presOf" srcId="{9F9CCD35-F9E1-4337-B4D6-3BC118DDE06F}" destId="{49B6F742-95AD-419F-A3FD-4A6A02D21FBB}" srcOrd="0" destOrd="0" presId="urn:microsoft.com/office/officeart/2009/3/layout/StepUpProcess"/>
    <dgm:cxn modelId="{C3B98CE1-B33B-424B-9584-88529A238C2F}" type="presOf" srcId="{FE656B09-234B-400C-9B5B-3AB0A0B283E9}" destId="{D7003BF0-39C3-4F01-A41E-2ED68740BB1C}" srcOrd="0" destOrd="0" presId="urn:microsoft.com/office/officeart/2009/3/layout/StepUpProcess"/>
    <dgm:cxn modelId="{947FD87E-16FC-4048-AA3B-FC4293E4C48F}" type="presOf" srcId="{A27FC5DC-5893-4654-B29D-4AF33111D492}" destId="{0A76F560-2328-4CF1-B213-6C187BA85D82}" srcOrd="0" destOrd="0" presId="urn:microsoft.com/office/officeart/2009/3/layout/StepUpProcess"/>
    <dgm:cxn modelId="{F379B540-A856-4072-9EE1-87EDD8B00E2D}" srcId="{FE656B09-234B-400C-9B5B-3AB0A0B283E9}" destId="{A27FC5DC-5893-4654-B29D-4AF33111D492}" srcOrd="1" destOrd="0" parTransId="{BAD7437B-B7B4-4301-B7A5-6E0784056E19}" sibTransId="{DAE98AA9-C0EE-415F-9C76-027936598C00}"/>
    <dgm:cxn modelId="{2E1C73E4-0F9E-498F-86E1-47F4C5808DD3}" type="presOf" srcId="{448ADF76-EB2E-4271-9C6C-E60622093A2A}" destId="{2F53289C-7795-4FD9-8EDE-7718F56AE5F7}" srcOrd="0" destOrd="0" presId="urn:microsoft.com/office/officeart/2009/3/layout/StepUpProcess"/>
    <dgm:cxn modelId="{843616BB-ED3C-4716-B0FC-627148501B1B}" type="presParOf" srcId="{D7003BF0-39C3-4F01-A41E-2ED68740BB1C}" destId="{B7926772-1574-4745-960B-00D78345D26E}" srcOrd="0" destOrd="0" presId="urn:microsoft.com/office/officeart/2009/3/layout/StepUpProcess"/>
    <dgm:cxn modelId="{D6EE37D6-E5D1-4934-89BA-6CBD1F666565}" type="presParOf" srcId="{B7926772-1574-4745-960B-00D78345D26E}" destId="{09E467D8-A709-4968-A62D-214207FCB082}" srcOrd="0" destOrd="0" presId="urn:microsoft.com/office/officeart/2009/3/layout/StepUpProcess"/>
    <dgm:cxn modelId="{5B26CE7E-846B-44A7-BEFE-46F971EAED2B}" type="presParOf" srcId="{B7926772-1574-4745-960B-00D78345D26E}" destId="{49B6F742-95AD-419F-A3FD-4A6A02D21FBB}" srcOrd="1" destOrd="0" presId="urn:microsoft.com/office/officeart/2009/3/layout/StepUpProcess"/>
    <dgm:cxn modelId="{8CB859CB-2138-4FD2-8DB0-8469DCA70F52}" type="presParOf" srcId="{B7926772-1574-4745-960B-00D78345D26E}" destId="{03273AF2-78B4-4F68-8B0A-B3481A47BFD2}" srcOrd="2" destOrd="0" presId="urn:microsoft.com/office/officeart/2009/3/layout/StepUpProcess"/>
    <dgm:cxn modelId="{F0ECFF7A-0751-4FE3-8A66-BD4B9F9566CC}" type="presParOf" srcId="{D7003BF0-39C3-4F01-A41E-2ED68740BB1C}" destId="{5D6BAB3A-3C49-4CDB-9291-E728AD0E80C9}" srcOrd="1" destOrd="0" presId="urn:microsoft.com/office/officeart/2009/3/layout/StepUpProcess"/>
    <dgm:cxn modelId="{52674EF4-2E26-404D-8BB4-E3C350475B94}" type="presParOf" srcId="{5D6BAB3A-3C49-4CDB-9291-E728AD0E80C9}" destId="{3F4E8B05-7A46-49CD-9ACC-C18D743901B2}" srcOrd="0" destOrd="0" presId="urn:microsoft.com/office/officeart/2009/3/layout/StepUpProcess"/>
    <dgm:cxn modelId="{010BB821-4332-45E3-B274-6216C6595A76}" type="presParOf" srcId="{D7003BF0-39C3-4F01-A41E-2ED68740BB1C}" destId="{5530422F-D049-46E9-A09D-40EDD29DCFF2}" srcOrd="2" destOrd="0" presId="urn:microsoft.com/office/officeart/2009/3/layout/StepUpProcess"/>
    <dgm:cxn modelId="{2DFE080B-A38C-4B4A-AB90-57414D5889AF}" type="presParOf" srcId="{5530422F-D049-46E9-A09D-40EDD29DCFF2}" destId="{62EDD9C0-3CF1-4B43-B83D-31A526D3D07A}" srcOrd="0" destOrd="0" presId="urn:microsoft.com/office/officeart/2009/3/layout/StepUpProcess"/>
    <dgm:cxn modelId="{CB48C593-CB6B-499B-B471-4D9D27BD21EE}" type="presParOf" srcId="{5530422F-D049-46E9-A09D-40EDD29DCFF2}" destId="{0A76F560-2328-4CF1-B213-6C187BA85D82}" srcOrd="1" destOrd="0" presId="urn:microsoft.com/office/officeart/2009/3/layout/StepUpProcess"/>
    <dgm:cxn modelId="{18908A18-C60C-41A1-88E2-E5743C7821D0}" type="presParOf" srcId="{5530422F-D049-46E9-A09D-40EDD29DCFF2}" destId="{C0556C45-0E6F-4583-B08D-A678EC7EB3EB}" srcOrd="2" destOrd="0" presId="urn:microsoft.com/office/officeart/2009/3/layout/StepUpProcess"/>
    <dgm:cxn modelId="{5E021A2E-1F84-46CA-BC20-5E907B948A30}" type="presParOf" srcId="{D7003BF0-39C3-4F01-A41E-2ED68740BB1C}" destId="{779ED696-70CD-46F0-BFC1-5AAA7B966D39}" srcOrd="3" destOrd="0" presId="urn:microsoft.com/office/officeart/2009/3/layout/StepUpProcess"/>
    <dgm:cxn modelId="{36275A4C-A677-4371-9C24-491645FE0145}" type="presParOf" srcId="{779ED696-70CD-46F0-BFC1-5AAA7B966D39}" destId="{2E95790D-0613-4E08-BE4D-F8A293D76B40}" srcOrd="0" destOrd="0" presId="urn:microsoft.com/office/officeart/2009/3/layout/StepUpProcess"/>
    <dgm:cxn modelId="{F1FE50B3-236B-4700-9FFC-818B973FC7A0}" type="presParOf" srcId="{D7003BF0-39C3-4F01-A41E-2ED68740BB1C}" destId="{C4E40051-2A3A-49FE-81F1-9CCE963583B2}" srcOrd="4" destOrd="0" presId="urn:microsoft.com/office/officeart/2009/3/layout/StepUpProcess"/>
    <dgm:cxn modelId="{7427CB94-D2B7-45E3-939F-A4697C8BD3A3}" type="presParOf" srcId="{C4E40051-2A3A-49FE-81F1-9CCE963583B2}" destId="{2C2298BC-DF77-47C7-9ECB-E817F9993E81}" srcOrd="0" destOrd="0" presId="urn:microsoft.com/office/officeart/2009/3/layout/StepUpProcess"/>
    <dgm:cxn modelId="{4D180F4A-2398-4A61-921A-0F02E77FC0EF}" type="presParOf" srcId="{C4E40051-2A3A-49FE-81F1-9CCE963583B2}" destId="{2F53289C-7795-4FD9-8EDE-7718F56AE5F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03593-1E69-44F4-B31B-CF21FE3E449F}">
      <dsp:nvSpPr>
        <dsp:cNvPr id="0" name=""/>
        <dsp:cNvSpPr/>
      </dsp:nvSpPr>
      <dsp:spPr>
        <a:xfrm>
          <a:off x="0" y="711126"/>
          <a:ext cx="7439025" cy="49706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0432E-C071-46EB-9201-F9E6623D57B2}">
      <dsp:nvSpPr>
        <dsp:cNvPr id="0" name=""/>
        <dsp:cNvSpPr/>
      </dsp:nvSpPr>
      <dsp:spPr>
        <a:xfrm>
          <a:off x="371588" y="49301"/>
          <a:ext cx="6446814" cy="8241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24" tIns="0" rIns="1968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o" sz="1800" kern="1200" dirty="0"/>
            <a:t>ປະເພດຂອງຄວາມ​ສໍາ​ພັນ ​ແລະ ​ຄວາມ​ສໍາ​ຄັນຂອງການແບ່ງສ່ວນ</a:t>
          </a:r>
          <a:r>
            <a:rPr lang="lo-LA" sz="1800" kern="1200" dirty="0"/>
            <a:t>ຕະຫລາດ</a:t>
          </a:r>
          <a:r>
            <a:rPr lang="lo" sz="1800" kern="1200" dirty="0"/>
            <a:t>/ລູກຄ້</a:t>
          </a:r>
          <a:r>
            <a:rPr lang="lo-LA" sz="1800" kern="1200" dirty="0"/>
            <a:t>າ</a:t>
          </a:r>
          <a:endParaRPr lang="de-AT" sz="1800" kern="1200" dirty="0"/>
        </a:p>
      </dsp:txBody>
      <dsp:txXfrm>
        <a:off x="411821" y="89534"/>
        <a:ext cx="6366348" cy="743718"/>
      </dsp:txXfrm>
    </dsp:sp>
    <dsp:sp modelId="{C82D66DF-697E-45A5-BF88-24180CEC9D69}">
      <dsp:nvSpPr>
        <dsp:cNvPr id="0" name=""/>
        <dsp:cNvSpPr/>
      </dsp:nvSpPr>
      <dsp:spPr>
        <a:xfrm>
          <a:off x="0" y="1929418"/>
          <a:ext cx="7439025" cy="49706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13579-0117-47F5-B8B2-064ABC67EC05}">
      <dsp:nvSpPr>
        <dsp:cNvPr id="0" name=""/>
        <dsp:cNvSpPr/>
      </dsp:nvSpPr>
      <dsp:spPr>
        <a:xfrm>
          <a:off x="371588" y="1267593"/>
          <a:ext cx="6446814" cy="8241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24" tIns="0" rIns="1968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o" sz="1800" kern="1200" dirty="0"/>
            <a:t>ຊ່ອງທາງການຕະຫຼາດທີ່ຈະໃຊ້ສໍາລັບ</a:t>
          </a:r>
          <a:r>
            <a:rPr lang="lo-LA" sz="1800" kern="1200" dirty="0"/>
            <a:t>ການແບ່ງສ່ວນ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o" sz="1800" kern="1200" dirty="0"/>
            <a:t>ລູກຄ້າຂອງ</a:t>
          </a:r>
          <a:r>
            <a:rPr lang="lo-LA" sz="1800" kern="1200" dirty="0"/>
            <a:t>ສູນ</a:t>
          </a:r>
          <a:r>
            <a:rPr lang="lo" sz="1800" kern="1200" dirty="0"/>
            <a:t> EKCs </a:t>
          </a:r>
          <a:endParaRPr lang="de-AT" sz="1800" kern="1200" dirty="0"/>
        </a:p>
      </dsp:txBody>
      <dsp:txXfrm>
        <a:off x="411821" y="1307826"/>
        <a:ext cx="6366348" cy="743718"/>
      </dsp:txXfrm>
    </dsp:sp>
    <dsp:sp modelId="{F469100C-0DDA-4E9E-8E20-DF804098B864}">
      <dsp:nvSpPr>
        <dsp:cNvPr id="0" name=""/>
        <dsp:cNvSpPr/>
      </dsp:nvSpPr>
      <dsp:spPr>
        <a:xfrm>
          <a:off x="0" y="3147709"/>
          <a:ext cx="7439025" cy="49706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A14BA-1C82-40BE-97A8-FF9C62B216B6}">
      <dsp:nvSpPr>
        <dsp:cNvPr id="0" name=""/>
        <dsp:cNvSpPr/>
      </dsp:nvSpPr>
      <dsp:spPr>
        <a:xfrm>
          <a:off x="371588" y="2485884"/>
          <a:ext cx="6446814" cy="8241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24" tIns="0" rIns="1968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o" sz="1800" kern="1200" dirty="0"/>
            <a:t>ຄໍາແນະນໍາ</a:t>
          </a:r>
          <a:r>
            <a:rPr lang="lo-LA" sz="1800" kern="1200" dirty="0"/>
            <a:t> </a:t>
          </a:r>
          <a:r>
            <a:rPr lang="lo" sz="1800" kern="1200" dirty="0"/>
            <a:t>ແລະ</a:t>
          </a:r>
          <a:r>
            <a:rPr lang="lo-LA" sz="1800" kern="1200" dirty="0"/>
            <a:t> </a:t>
          </a:r>
          <a:r>
            <a:rPr lang="lo" sz="1800" kern="1200" dirty="0"/>
            <a:t>ເຄັດລັບທີ່ຈະ</a:t>
          </a:r>
          <a:r>
            <a:rPr lang="lo-LA" sz="1800" kern="1200" dirty="0"/>
            <a:t>ຊ່ວຍ</a:t>
          </a:r>
          <a:r>
            <a:rPr lang="lo" sz="1800" kern="1200" dirty="0"/>
            <a:t>ພິຈາລະນາໃນກິດ​ຈະ​ກໍາ​ການຕະຫຼາດ</a:t>
          </a:r>
          <a:endParaRPr lang="de-AT" sz="1800" kern="1200" dirty="0"/>
        </a:p>
      </dsp:txBody>
      <dsp:txXfrm>
        <a:off x="411821" y="2526117"/>
        <a:ext cx="6366348" cy="74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o"/>
              <a:t>ຄລິກເພື່ອແກ້ໄຂຮູບແບບຂໍ້ຄວາມຕົ້ນສະບັບ</a:t>
            </a:r>
          </a:p>
          <a:p>
            <a:pPr lvl="1"/>
            <a:r>
              <a:rPr lang="lo"/>
              <a:t>ລະດັບທີສອງ</a:t>
            </a:r>
          </a:p>
          <a:p>
            <a:pPr lvl="2"/>
            <a:r>
              <a:rPr lang="lo"/>
              <a:t>ລະດັບທີສາມ</a:t>
            </a:r>
          </a:p>
          <a:p>
            <a:pPr lvl="3"/>
            <a:r>
              <a:rPr lang="lo"/>
              <a:t>ລະດັບສີ່</a:t>
            </a:r>
          </a:p>
          <a:p>
            <a:pPr lvl="4"/>
            <a:r>
              <a:rPr lang="lo"/>
              <a:t>ລະດັບທີຫ້າ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lo" sz="1050" b="1" i="0" dirty="0">
                <a:solidFill>
                  <a:srgbClr val="292C33"/>
                </a:solidFill>
                <a:effectLst/>
                <a:latin typeface="+mn-lt"/>
              </a:rPr>
              <a:t>ທຸລະກຳ</a:t>
            </a:r>
          </a:p>
          <a:p>
            <a:pPr algn="l" fontAlgn="base"/>
            <a:r>
              <a:rPr lang="lo" sz="1050" b="0" i="0" dirty="0">
                <a:solidFill>
                  <a:srgbClr val="292C33"/>
                </a:solidFill>
                <a:effectLst/>
                <a:latin typeface="+mn-lt"/>
              </a:rPr>
              <a:t>ນີ້ຫມາຍຄວາມວ່າບໍ່ມີຄວາມສໍາພັນທີ່ແທ້ຈິງລະຫວ່າງບໍລິສັດແລະລູກຄ້າ. ບໍລິສັດພົວພັນກັບລູກຄ້າບົນພື້ນຖານການເຮັດທຸລະກໍາ. ຕົວຢ່າງ, kiosk ຢູ່ສະຫນາມບິນ, ປົກກະຕິແລ້ວບໍ່ໄດ້ສ້າງຄວາມສໍາພັນກັບລູກຄ້າຂອງຕົນ.</a:t>
            </a:r>
          </a:p>
          <a:p>
            <a:pPr algn="l" fontAlgn="base"/>
            <a:r>
              <a:rPr lang="lo" sz="1050" b="1" i="0" dirty="0">
                <a:solidFill>
                  <a:srgbClr val="292C33"/>
                </a:solidFill>
                <a:effectLst/>
                <a:latin typeface="+mn-lt"/>
              </a:rPr>
              <a:t>ໄລ​ຍະ​ຍາວ</a:t>
            </a:r>
          </a:p>
          <a:p>
            <a:pPr algn="l" fontAlgn="base"/>
            <a:r>
              <a:rPr lang="lo" sz="1050" b="0" i="0" dirty="0">
                <a:solidFill>
                  <a:srgbClr val="292C33"/>
                </a:solidFill>
                <a:effectLst/>
                <a:latin typeface="+mn-lt"/>
              </a:rPr>
              <a:t>ນີ້ຫມາຍຄວາມວ່າຄວາມສໍາພັນໃນໄລຍະຍາວແລະບາງທີອາດມີຄວາມສໍາພັນອັນເລິກເຊິ່ງລະຫວ່າງບໍລິສັດແລະລູກຄ້າ. ບໍລິສັດຕິດຕໍ່ພົວພັນກັບລູກຄ້າເປັນປະຈໍາ.</a:t>
            </a:r>
          </a:p>
          <a:p>
            <a:pPr algn="l" fontAlgn="base"/>
            <a:r>
              <a:rPr lang="lo" sz="1050" b="1" i="0" dirty="0">
                <a:solidFill>
                  <a:srgbClr val="292C33"/>
                </a:solidFill>
                <a:effectLst/>
                <a:latin typeface="+mn-lt"/>
              </a:rPr>
              <a:t>ການຊ່ວຍເຫຼືອສ່ວນບຸກຄົນ</a:t>
            </a:r>
          </a:p>
          <a:p>
            <a:pPr algn="l" fontAlgn="base"/>
            <a:r>
              <a:rPr lang="lo" sz="1050" b="0" i="0" dirty="0">
                <a:solidFill>
                  <a:srgbClr val="292C33"/>
                </a:solidFill>
                <a:effectLst/>
                <a:latin typeface="+mn-lt"/>
              </a:rPr>
              <a:t>ຄວາມສໍາພັນນີ້ແມ່ນອີງໃສ່ການພົວພັນຂອງມະນຸດ. ລູກຄ້າສາມາດຕິດຕໍ່ກັບຕົວແທນລູກຄ້າທີ່ແທ້ຈິງເພື່ອໃຫ້ໄດ້ຮັບການຊ່ວຍເຫຼືອໃນລະຫວ່າງຂະບວນການຂາຍຫຼືຫຼັງຈາກການຊື້ສໍາເລັດ. ນີ້ອາດຈະເກີດຂຶ້ນຢູ່ບ່ອນຢູ່ຈຸດຂາຍ, ຜ່ານສູນໂທ, ທາງອີເມລ, ຫຼືທາງອື່ນ.</a:t>
            </a:r>
          </a:p>
          <a:p>
            <a:pPr algn="l" fontAlgn="base"/>
            <a:r>
              <a:rPr lang="lo" sz="1050" b="1" i="0" dirty="0">
                <a:solidFill>
                  <a:srgbClr val="292C33"/>
                </a:solidFill>
                <a:effectLst/>
                <a:latin typeface="+mn-lt"/>
              </a:rPr>
              <a:t>ການຊ່ວຍເຫຼືອສ່ວນບຸກຄົນທີ່ອຸທິດຕົນ</a:t>
            </a:r>
          </a:p>
          <a:p>
            <a:pPr algn="l" fontAlgn="base"/>
            <a:r>
              <a:rPr lang="lo" sz="1050" b="0" i="0" dirty="0">
                <a:solidFill>
                  <a:srgbClr val="292C33"/>
                </a:solidFill>
                <a:effectLst/>
                <a:latin typeface="+mn-lt"/>
              </a:rPr>
              <a:t>ຄວາມສໍາພັນນີ້ກ່ຽວຂ້ອງກັບການອຸທິດຕົວແທນລູກຄ້າໂດຍສະເພາະໃຫ້ກັບລູກຄ້າສ່ວນບຸກຄົນ. ມັນສະແດງເຖິງປະເພດຂອງຄວາມສໍາພັນທີ່ເລິກເຊິ່ງແລະໃກ້ຊິດທີ່ສຸດແລະປົກກະຕິພັດທະນາໃນໄລຍະເວລາທີ່ຍາວນານ. ສໍາລັບຕົວຢ່າງ, ໃນການບໍລິການທະນາຄານເອກະຊົນ, ທະນາຄານທີ່ອຸທິດຕົນໃຫ້ບໍລິການບຸກຄົນທີ່ມີມູນຄ່າສຸດທິສູງ. ການພົວພັນທີ່ຄ້າຍຄືກັນສາມາດພົບເຫັນຢູ່ໃນທຸລະກິດອື່ນໆໃນຮູບແບບຂອງຜູ້ຈັດການບັນຊີທີ່ສໍາຄັນທີ່ຮັກສາຄວາມສໍາພັນສ່ວນບຸກຄົນກັບລູກຄ້າທີ່ສໍາຄັນ.</a:t>
            </a:r>
          </a:p>
          <a:p>
            <a:pPr algn="l" fontAlgn="base"/>
            <a:r>
              <a:rPr lang="lo" sz="1050" b="1" i="0" dirty="0">
                <a:solidFill>
                  <a:srgbClr val="292C33"/>
                </a:solidFill>
                <a:effectLst/>
                <a:latin typeface="+mn-lt"/>
              </a:rPr>
              <a:t>ບໍ​ລິ​ການ​ດ້ວຍ​ຕົວ​ເອງ</a:t>
            </a:r>
          </a:p>
          <a:p>
            <a:pPr algn="l" fontAlgn="base"/>
            <a:r>
              <a:rPr lang="lo" sz="1050" b="0" i="0" dirty="0">
                <a:solidFill>
                  <a:srgbClr val="292C33"/>
                </a:solidFill>
                <a:effectLst/>
                <a:latin typeface="+mn-lt"/>
              </a:rPr>
              <a:t>ໃນປະເພດຂອງຄວາມສໍາພັນນີ້, ບໍລິສັດບໍ່ຮັກສາຄວາມສໍາພັນໂດຍກົງກັບລູກຄ້າ. ມັນສະຫນອງວິທີການທີ່ຈໍາເປັນທັງຫມົດສໍາລັບລູກຄ້າເພື່ອຊ່ວຍຕົນເອງ.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" sz="1050" b="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ຊຸມຊົນ</a:t>
            </a:r>
          </a:p>
          <a:p>
            <a:pPr algn="l" fontAlgn="base"/>
            <a:r>
              <a:rPr lang="lo" sz="1400" b="1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ບໍລິການອັດຕະໂນມັດ</a:t>
            </a:r>
          </a:p>
          <a:p>
            <a:pPr algn="l" fontAlgn="base"/>
            <a:r>
              <a:rPr lang="lo" sz="1400" b="0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ປະເພດຂອງການພົວພັນນີ້ປະສົມຮູບແບບທີ່ຊັບຊ້ອນຂອງການບໍລິການຕົນເອງຂອງລູກຄ້າທີ່ມີຂະບວນການອັດຕະໂນມັດ. ຕົວຢ່າງ, ໂປຼໄຟລ໌ອອນໄລນ໌ສ່ວນບຸກຄົນໃຫ້ລູກຄ້າເຂົ້າເຖິງການບໍລິການທີ່ກໍາຫນົດເອງ. ບໍລິການອັດຕະໂນມັດສາມາດຮັບຮູ້ລູກຄ້າສ່ວນບຸກຄົນແລະຄຸນລັກສະນະຂອງເຂົາເຈົ້າ, ແລະສະເຫນີຂໍ້ມູນທີ່ກ່ຽວຂ້ອງກັບຄໍາສັ່ງຫຼືການເຮັດທຸລະກໍາ. ທີ່ດີທີ່ສຸດຂອງພວກເຂົາ, ການບໍລິການອັດຕະໂນມັດສາມາດກະຕຸ້ນການພົວພັນສ່ວນບຸກຄົນ (ເຊັ່ນ: ການສະເຫນີປື້ມຫຼືຄໍາແນະນໍາຮູບເງົາ).</a:t>
            </a:r>
          </a:p>
          <a:p>
            <a:pPr algn="l" fontAlgn="base"/>
            <a:r>
              <a:rPr lang="lo" sz="1400" b="1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ຊຸມຊົນ</a:t>
            </a:r>
          </a:p>
          <a:p>
            <a:pPr algn="l" fontAlgn="base"/>
            <a:r>
              <a:rPr lang="lo" sz="1400" b="0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ເພີ່ມຂຶ້ນ, ບໍລິສັດກໍາລັງນໍາໃຊ້ຊຸມຊົນຜູ້ໃຊ້ເພື່ອມີສ່ວນຮ່ວມກັບລູກຄ້າ / ຄວາມສົດໃສດ້ານແລະສ້າງຄວາມສະດວກໃນການເຊື່ອມຕໍ່ລະຫວ່າງສະມາຊິກຊຸມຊົນ. ບໍລິສັດຈໍານວນຫຼາຍຮັກສາຊຸມຊົນອອນໄລນ໌ທີ່ອະນຸຍາດໃຫ້ຜູ້ໃຊ້ສາມາດແລກປ່ຽນຄວາມຮູ້ແລະແກ້ໄຂບັນຫາຂອງກັນແລະກັນ. ຊຸມຊົນຍັງສາມາດຊ່ວຍໃຫ້ບໍລິສັດເຂົ້າໃຈລູກຄ້າຂອງພວກເຂົາໄດ້ດີຂຶ້ນ. ບໍລິສັດຢາຍັກໃຫຍ່ GlaxoSmithKline ເປີດຕົວຊຸມຊົນອອນໄລນ໌ສ່ວນຕົວເມື່ອມັນນໍາສະເຫນີ </a:t>
            </a:r>
            <a:r>
              <a:rPr lang="lo" sz="1400" b="0" i="0" dirty="0" err="1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alli </a:t>
            </a:r>
            <a:r>
              <a:rPr lang="lo" sz="1400" b="0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, ຜະລິດຕະພັນລົດນ້ໍາຫນັກທີ່ບໍ່ມີໃບສັ່ງແພດໃຫມ່. GlaxoSmithKline ຕ້ອງການເພີ່ມຄວາມເຂົ້າໃຈກ່ຽວກັບສິ່ງທ້າທາຍທີ່ປະເຊີນກັບຜູ້ໃຫຍ່ທີ່ມີນ້ໍາຫນັກເກີນ, ແລະດັ່ງນັ້ນຈິ່ງຮຽນຮູ້ການຈັດການຄວາມຄາດຫວັງຂອງລູກຄ້າໄດ້ດີຂຶ້ນ.</a:t>
            </a:r>
          </a:p>
          <a:p>
            <a:pPr algn="l" fontAlgn="base"/>
            <a:r>
              <a:rPr lang="lo" sz="1400" b="1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ການສ້າງຮ່ວມກັນ</a:t>
            </a:r>
          </a:p>
          <a:p>
            <a:pPr algn="l" fontAlgn="base"/>
            <a:r>
              <a:rPr lang="lo" sz="1400" b="0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ບໍລິສັດຫຼາຍແມ່ນເກີນກວ່າການພົວພັນລູກຄ້າກັບຜູ້ຂາຍແບບດັ້ງເດີມເພື່ອສ້າງມູນຄ່າຮ່ວມກັນກັບລູກຄ້າ. Amazon.com ເຊີນລູກຄ້າຂຽນການທົບທວນຄືນແລະດັ່ງນັ້ນຈຶ່ງສ້າງມູນຄ່າສໍາລັບຜູ້ຮັກຫນັງສືອື່ນໆ. ບາງບໍລິສັດມີສ່ວນຮ່ວມກັບລູກຄ້າເພື່ອຊ່ວຍໃນການອອກແບບຜະລິດຕະພັນໃຫມ່ແລະນະວັດຕະກໍາ. ອື່ນໆ, ເຊັ່ນ YouTube.com, ຮຽກຮ້ອງໃຫ້ລູກຄ້າສ້າງເນື້ອຫາສໍາລັບການບໍລິໂພກສາທາລະນະ.</a:t>
            </a:r>
          </a:p>
          <a:p>
            <a:pPr algn="l" fontAlgn="base"/>
            <a:r>
              <a:rPr lang="lo" sz="1400" b="1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ຄ່າໃຊ້ຈ່າຍໃນການປ່ຽນ</a:t>
            </a:r>
          </a:p>
          <a:p>
            <a:pPr algn="l" fontAlgn="base"/>
            <a:r>
              <a:rPr lang="lo" sz="1400" b="0" i="0" dirty="0">
                <a:solidFill>
                  <a:srgbClr val="292C33"/>
                </a:solidFill>
                <a:effectLst/>
                <a:latin typeface="Arial" panose="020B0604020202020204" pitchFamily="34" charset="0"/>
              </a:rPr>
              <a:t>ຄ່າໃຊ້ຈ່າຍໃນການສະຫຼັບຊີ້ບອກວ່າລູກຄ້າສາມາດປ່ຽນໄປໃຊ້ທາງເລືອກອື່ນໄດ້ງ່າຍຂຶ້ນ ຫຼືຍາກປານໃດ. ຕົວຢ່າງ, ເມື່ອລູກຄ້າຂອງຜູ້ໃຫ້ບໍລິການເກັບຂໍ້ມູນເກັບຂໍ້ມູນຂອງລາວທັງຫມົດໃນຮູບແບບທີ່ເປັນເຈົ້າຂອງມັນອາດຈະເປັນເລື່ອງຍາກສໍາລັບລາວທີ່ຈະປ່ຽນໄປຫາຜູ້ໃຫ້ບໍລິການທາງເລືອກ.</a:t>
            </a:r>
          </a:p>
          <a:p>
            <a:pPr algn="l" fontAlgn="base"/>
            <a:endParaRPr lang="en-US" sz="1050" b="0" i="0" dirty="0">
              <a:solidFill>
                <a:srgbClr val="292C33"/>
              </a:solidFill>
              <a:effectLst/>
              <a:latin typeface="+mn-lt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7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" b="1" i="0" dirty="0">
                <a:solidFill>
                  <a:srgbClr val="30353D"/>
                </a:solidFill>
                <a:effectLst/>
                <a:latin typeface="HelveticaNeue"/>
              </a:rPr>
              <a:t>Stand for Something </a:t>
            </a:r>
            <a:r>
              <a:rPr lang="lo" b="0" i="0" dirty="0">
                <a:solidFill>
                  <a:srgbClr val="30353D"/>
                </a:solidFill>
                <a:effectLst/>
                <a:latin typeface="HelveticaNeue"/>
              </a:rPr>
              <a:t>: ລູກຄ້າມີຄວາມສັດຊື່ຕໍ່ຍີ່ຫໍ້ທີ່ເຂົາເຈົ້າລະບຸດ້ວຍ ຫຼືສິ່ງທີ່ເຂົາເຈົ້າຮູ້ສຶກວ່າເປັນຕົວແທນຂອງລັກສະນະ ແລະລັກສະນະທີ່ເຂົາເຈົ້າຢາກເຮັດຕາມ. ດັ່ງນັ້ນ, ມັນເປັນສິ່ງຈໍາເປັນສໍາລັບບໍລິສັດທີ່ຈະເລືອກເອົາສິ່ງທີ່ຍີ່ຫໍ້ຂອງຕົນຢືນສໍາລັບການແລະການສື່ສານກັບລູກຄ້າຂອງຕົນ.</a:t>
            </a:r>
          </a:p>
          <a:p>
            <a:r>
              <a:rPr lang="lo" b="1" i="0" dirty="0">
                <a:solidFill>
                  <a:srgbClr val="30353D"/>
                </a:solidFill>
                <a:effectLst/>
                <a:latin typeface="HelveticaNeue"/>
              </a:rPr>
              <a:t>ນໍາໃຊ້ຫຼັກຖານທາງສັງຄົມໃນທາງບວກ </a:t>
            </a:r>
            <a:r>
              <a:rPr lang="lo" b="0" i="0" dirty="0">
                <a:solidFill>
                  <a:srgbClr val="30353D"/>
                </a:solidFill>
                <a:effectLst/>
                <a:latin typeface="HelveticaNeue"/>
              </a:rPr>
              <a:t>: ເວັບໄຊທ໌ທີ່ໃຫ້ລູກຄ້າມີຂໍ້ເທັດຈິງທີ່ສະແດງໃຫ້ເຫັນວ່າການນໍາໃຊ້ຜະລິດຕະພັນຂອງພວກເຂົາຈະປັບປຸງສະຖານະພາບທາງສັງຄົມຂອງພວກເຂົາມີແນວໂນ້ມທີ່ຈະຊ່ວຍໃຫ້ບໍລິສັດຮັກສາລູກຄ້າໃນໄລຍະຍາວ.</a:t>
            </a:r>
          </a:p>
          <a:p>
            <a:r>
              <a:rPr lang="lo" b="1" i="0" dirty="0">
                <a:solidFill>
                  <a:srgbClr val="30353D"/>
                </a:solidFill>
                <a:effectLst/>
                <a:latin typeface="HelveticaNeue"/>
              </a:rPr>
              <a:t>ໃຊ້ຄໍາທີ່ພວກເຂົາມັກທີ່ຈະໄດ້ຍິນ </a:t>
            </a:r>
            <a:r>
              <a:rPr lang="lo" b="0" i="0" dirty="0">
                <a:solidFill>
                  <a:srgbClr val="30353D"/>
                </a:solidFill>
                <a:effectLst/>
                <a:latin typeface="HelveticaNeue"/>
              </a:rPr>
              <a:t>: ຄໍາບາງຄໍາມີຜົນກະທົບອັນເລິກເຊິ່ງຕໍ່ພຶດຕິກໍາການຊື້ຂອງລູກຄ້າ, ແລະຖ້າຜະລິດຕະພັນປະຕິບັດຕາມຄໍາສັນຍາຂອງຄໍາເຫຼົ່ານີ້, ການຮັກສາລູກຄ້າຈະງ່າຍຂຶ້ນ.</a:t>
            </a:r>
          </a:p>
          <a:p>
            <a:r>
              <a:rPr lang="lo" b="1" i="0" dirty="0">
                <a:solidFill>
                  <a:srgbClr val="30353D"/>
                </a:solidFill>
                <a:effectLst/>
                <a:latin typeface="HelveticaNeue"/>
              </a:rPr>
              <a:t>ຫຼຸດ​ຜ່ອນ​ຈຸດ​ເຈັບ​ປວດ​ແລະ frictions </a:t>
            </a:r>
            <a:r>
              <a:rPr lang="lo" b="0" i="0" dirty="0">
                <a:solidFill>
                  <a:srgbClr val="30353D"/>
                </a:solidFill>
                <a:effectLst/>
                <a:latin typeface="HelveticaNeue"/>
              </a:rPr>
              <a:t>: ຖ້າ​ຫາກ​ວ່າ​ທ່ານ​ແກ້​ໄຂ​ຈຸດ​ເຈັບ​ປວດ​ສໍາ​ລັບ​ລູກ​ຄ້າ​ຂອງ​ທ່ານ​ຫຼື​ແກ້​ໄຂ​ບັນ​ຫາ​ສໍາ​ລັບ​ເຂົາ​, ທ່ານ​ຈະ​ຮັກ​ສາ​ເຂົາ​ສໍາ​ລັບ​ການ​ດົນ​ນານ​ຫຼາຍ​.</a:t>
            </a:r>
          </a:p>
          <a:p>
            <a:r>
              <a:rPr lang="lo" b="1" i="0" dirty="0">
                <a:solidFill>
                  <a:srgbClr val="30353D"/>
                </a:solidFill>
                <a:effectLst/>
                <a:latin typeface="HelveticaNeue"/>
              </a:rPr>
              <a:t>ເຮັດ​ໃຫ້​ມັນ​ເປັນ​ສ່ວນ​ບຸກ​ຄົນ </a:t>
            </a:r>
            <a:r>
              <a:rPr lang="lo" b="0" i="0" dirty="0">
                <a:solidFill>
                  <a:srgbClr val="30353D"/>
                </a:solidFill>
                <a:effectLst/>
                <a:latin typeface="HelveticaNeue"/>
              </a:rPr>
              <a:t>: ໂດຍ​ການ​ສະ​ຫນອງ​ການ​ບໍ​ລິ​ການ​ສ່ວນ​ບຸກ​ຄົນ​ໃຫ້​ລູກ​ຄ້າ​, ທ່ານ​ເພີ່ມ​ໂອ​ກາດ​ຂອງ​ທ່ານ​ໃນ​ການ​ສ້າງ​ລູກ​ຄ້າ​ຊ​້​ໍ​າ​.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3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1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4FCC-A7BB-4998-9C5C-F010D2AC40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2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2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5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4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1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18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o"/>
              <a:t>ຄລິກເພື່ອແກ້ໄຂຮູບແບບຫົວຂໍ້ຕົ້ນສະບັບ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o"/>
              <a:t>ຄລິກເພື່ອແກ້ໄຂຮູບແບບຂໍ້ຄວາມຕົ້ນສະບັບ</a:t>
            </a:r>
          </a:p>
          <a:p>
            <a:pPr lvl="1"/>
            <a:r>
              <a:rPr lang="lo"/>
              <a:t>ລະດັບທີສອງ</a:t>
            </a:r>
          </a:p>
          <a:p>
            <a:pPr lvl="2"/>
            <a:r>
              <a:rPr lang="lo"/>
              <a:t>ລະດັບທີສາມ</a:t>
            </a:r>
          </a:p>
          <a:p>
            <a:pPr lvl="3"/>
            <a:r>
              <a:rPr lang="lo"/>
              <a:t>ລະດັບສີ່</a:t>
            </a:r>
          </a:p>
          <a:p>
            <a:pPr lvl="4"/>
            <a:r>
              <a:rPr lang="lo"/>
              <a:t>ລະດັບທີຫ້າ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lVIsVfWwS4?feature=oembed" TargetMode="External"/><Relationship Id="rId6" Type="http://schemas.openxmlformats.org/officeDocument/2006/relationships/hyperlink" Target="https://youtu.be/nlVIsVfWwS4" TargetMode="External"/><Relationship Id="rId5" Type="http://schemas.openxmlformats.org/officeDocument/2006/relationships/hyperlink" Target="https://worldbicyclerelief.org/en/impact/education/#ethel%20video" TargetMode="Externa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o" sz="96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Georgia"/>
              </a:rPr>
              <a:t>ENCORE </a:t>
            </a:r>
            <a:r>
              <a:rPr lang="de-DE" sz="96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Georgia"/>
              </a:rPr>
              <a:t/>
            </a:r>
            <a:br>
              <a:rPr lang="de-DE" sz="96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Georgia"/>
              </a:rPr>
            </a:br>
            <a:r>
              <a:rPr lang="lo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ສູນຄວາມຮູ້</a:t>
            </a:r>
            <a:r>
              <a:rPr lang="lo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ດ້ານ</a:t>
            </a:r>
            <a:r>
              <a:rPr lang="lo-LA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ການເປັນຜູ້ປະກອບກິດຈະການ</a:t>
            </a:r>
            <a:r>
              <a:rPr lang="lo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ເພື່ອ</a:t>
            </a:r>
            <a:r>
              <a:rPr lang="lo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ສົ່ງເສີມການ</a:t>
            </a:r>
            <a:r>
              <a:rPr lang="lo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ປະຕິບັດ</a:t>
            </a:r>
            <a:r>
              <a:rPr lang="lo-LA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ການເປັນຜູ້ປະກອບກິດຈະການດ້ານ</a:t>
            </a:r>
            <a:r>
              <a:rPr lang="lo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ນະວັດຕະກໍາໃນການສຶກສາ ແລະ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o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ການຄົ້ນຄວ້າ</a:t>
            </a:r>
            <a:r>
              <a:rPr lang="lo-LA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ວິໄຈ</a:t>
            </a:r>
            <a:r>
              <a:rPr lang="de-AT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de-AT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US" sz="27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3243"/>
            <a:ext cx="6858000" cy="2616740"/>
          </a:xfrm>
        </p:spPr>
        <p:txBody>
          <a:bodyPr>
            <a:normAutofit/>
          </a:bodyPr>
          <a:lstStyle/>
          <a:p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ການຝຶກອົບຮົມຄູຝຶກ 1</a:t>
            </a:r>
          </a:p>
          <a:p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ການ​ສ້າງ​ຕັ້ງ​</a:t>
            </a:r>
            <a:r>
              <a:rPr lang="lo-LA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ແລະ</a:t>
            </a:r>
            <a:r>
              <a:rPr lang="lo-LA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​ການ​ຄຸ້ມ​ຄອງ​ສູນ​</a:t>
            </a:r>
            <a:r>
              <a:rPr lang="lo-LA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ຄວາມເປັນ</a:t>
            </a:r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​ເລີດ​</a:t>
            </a:r>
          </a:p>
          <a:p>
            <a:endParaRPr lang="de-AT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lo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ວັນທີ 23 ຫາ 26 ພະຈິກ 2021</a:t>
            </a:r>
          </a:p>
          <a:p>
            <a:endParaRPr lang="de-AT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lo-LA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ເລກທີ</a:t>
            </a:r>
            <a:r>
              <a:rPr lang="lo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ອ້າງອີງໂຄງການ: 617589-EPP-1-2020-1-AT-EPPKA2-CBHE-JP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o" dirty="0"/>
              <a:t>ປະເພດຂອງຄວາມ​ສໍາ​ພັນ</a:t>
            </a:r>
            <a:r>
              <a:rPr lang="lo-LA" dirty="0"/>
              <a:t>ກັບ</a:t>
            </a:r>
            <a:r>
              <a:rPr lang="lo" dirty="0"/>
              <a:t>ລູກຄ້າ (1​)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B1E441D-AC09-45C7-93F5-B84D7A52ABE2}"/>
              </a:ext>
            </a:extLst>
          </p:cNvPr>
          <p:cNvSpPr txBox="1"/>
          <p:nvPr/>
        </p:nvSpPr>
        <p:spPr>
          <a:xfrm>
            <a:off x="628649" y="2852530"/>
            <a:ext cx="78867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lo" sz="2400" dirty="0">
                <a:solidFill>
                  <a:srgbClr val="189BB5"/>
                </a:solidFill>
              </a:rPr>
              <a:t>ພວກເຮົາຈໍາ​ເປັນ​ຕ້ອງ​ຈໍາ​ແນກ​ແຕ່</a:t>
            </a:r>
            <a:r>
              <a:rPr lang="lo-LA" sz="2400" dirty="0">
                <a:solidFill>
                  <a:srgbClr val="189BB5"/>
                </a:solidFill>
              </a:rPr>
              <a:t>ລະ</a:t>
            </a:r>
            <a:r>
              <a:rPr lang="lo" sz="2400" dirty="0">
                <a:solidFill>
                  <a:srgbClr val="189BB5"/>
                </a:solidFill>
              </a:rPr>
              <a:t>ປະ​ເພດ​ທີ່​ແຕກ​ຕ່າງ​ກັນ</a:t>
            </a:r>
            <a:r>
              <a:rPr lang="lo-LA" sz="2400" dirty="0">
                <a:solidFill>
                  <a:srgbClr val="189BB5"/>
                </a:solidFill>
              </a:rPr>
              <a:t>ທີ່</a:t>
            </a:r>
            <a:r>
              <a:rPr lang="lo" sz="2400" dirty="0">
                <a:solidFill>
                  <a:srgbClr val="189BB5"/>
                </a:solidFill>
              </a:rPr>
              <a:t>ສາ​ມາດຮ່ວມ​ກັນ​ຢູ່​ໃນ</a:t>
            </a:r>
            <a:r>
              <a:rPr lang="lo-LA" sz="2400" dirty="0">
                <a:solidFill>
                  <a:srgbClr val="189BB5"/>
                </a:solidFill>
              </a:rPr>
              <a:t>ສູນ</a:t>
            </a:r>
            <a:r>
              <a:rPr lang="lo" sz="2400" dirty="0">
                <a:solidFill>
                  <a:srgbClr val="189BB5"/>
                </a:solidFill>
              </a:rPr>
              <a:t>​</a:t>
            </a:r>
            <a:endParaRPr lang="de-DE" sz="2400" dirty="0">
              <a:solidFill>
                <a:srgbClr val="189BB5"/>
              </a:solidFill>
            </a:endParaRPr>
          </a:p>
          <a:p>
            <a:pPr>
              <a:spcAft>
                <a:spcPts val="600"/>
              </a:spcAft>
            </a:pPr>
            <a:endParaRPr lang="de-DE" sz="2400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xmlns="" id="{6B8B6B1E-A340-46CA-A775-BB35E2535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92706"/>
              </p:ext>
            </p:extLst>
          </p:nvPr>
        </p:nvGraphicFramePr>
        <p:xfrm>
          <a:off x="1101969" y="3787252"/>
          <a:ext cx="7127632" cy="1584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63816">
                  <a:extLst>
                    <a:ext uri="{9D8B030D-6E8A-4147-A177-3AD203B41FA5}">
                      <a16:colId xmlns:a16="http://schemas.microsoft.com/office/drawing/2014/main" xmlns="" val="1120381510"/>
                    </a:ext>
                  </a:extLst>
                </a:gridCol>
                <a:gridCol w="3563816">
                  <a:extLst>
                    <a:ext uri="{9D8B030D-6E8A-4147-A177-3AD203B41FA5}">
                      <a16:colId xmlns:a16="http://schemas.microsoft.com/office/drawing/2014/main" xmlns="" val="2442623015"/>
                    </a:ext>
                  </a:extLst>
                </a:gridCol>
              </a:tblGrid>
              <a:tr h="381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" sz="20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ທຸລະກຳ</a:t>
                      </a:r>
                      <a:r>
                        <a:rPr lang="lo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ການບໍລິການອັດຕະໂນມັດ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879378"/>
                  </a:ext>
                </a:extLst>
              </a:tr>
              <a:tr h="381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" sz="2000" dirty="0"/>
                        <a:t>ໄລ​ຍະ​ຍາວ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ຊຸມຊົນ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6273483"/>
                  </a:ext>
                </a:extLst>
              </a:tr>
              <a:tr h="393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" sz="2000" dirty="0"/>
                        <a:t>(ອຸທິດຕົນ) ການຊ່ວຍເຫຼືອສ່ວນບຸກຄົນ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ການ​ສ້າງ​</a:t>
                      </a:r>
                      <a:r>
                        <a:rPr lang="lo-LA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ຮ່ວມກັນ</a:t>
                      </a:r>
                      <a:endParaRPr lang="de-A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8766819"/>
                  </a:ext>
                </a:extLst>
              </a:tr>
              <a:tr h="381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" sz="2000" dirty="0"/>
                        <a:t>ບໍລິການ</a:t>
                      </a:r>
                      <a:r>
                        <a:rPr lang="lo-LA" sz="2000" dirty="0"/>
                        <a:t>ຕົວເອງ</a:t>
                      </a:r>
                      <a:r>
                        <a:rPr lang="lo" sz="2000" dirty="0"/>
                        <a:t>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101962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84D95C82-E632-40FC-BCBA-371CA012B68F}"/>
              </a:ext>
            </a:extLst>
          </p:cNvPr>
          <p:cNvSpPr txBox="1"/>
          <p:nvPr/>
        </p:nvSpPr>
        <p:spPr>
          <a:xfrm>
            <a:off x="1101969" y="5828245"/>
            <a:ext cx="722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" sz="18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ສະຫຼັບຄ່າ​ໃຊ້​ຈ່າຍ​ </a:t>
            </a:r>
            <a:r>
              <a:rPr lang="lo" sz="1800" b="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– ຍັງກ່ຽວຂ້ອງກັບ</a:t>
            </a:r>
            <a:r>
              <a:rPr lang="lo-LA" sz="1800" b="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ສູນ</a:t>
            </a:r>
            <a:r>
              <a:rPr lang="lo" sz="1800" b="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EKCs ຖ້າຕ້ອງການຂາຍ</a:t>
            </a:r>
            <a:r>
              <a:rPr lang="lo" dirty="0">
                <a:solidFill>
                  <a:schemeClr val="dk1"/>
                </a:solidFill>
              </a:rPr>
              <a:t>ການບໍລິການໄດ້ຫຼັງ</a:t>
            </a:r>
            <a:r>
              <a:rPr lang="lo" sz="1800" b="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ຈາກການສິ້ນສຸດຂອງໂຄງການ</a:t>
            </a:r>
            <a:endParaRPr lang="de-DE" sz="1800" b="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9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o" dirty="0"/>
              <a:t>ປະເພດຂອງຄວາມ​ສໍາ​ພັນ</a:t>
            </a:r>
            <a:r>
              <a:rPr lang="lo-LA" dirty="0"/>
              <a:t>ກັບ</a:t>
            </a:r>
            <a:r>
              <a:rPr lang="lo" dirty="0"/>
              <a:t>ລູກຄ້າ</a:t>
            </a:r>
            <a:r>
              <a:rPr lang="lo-LA" dirty="0"/>
              <a:t> </a:t>
            </a:r>
            <a:r>
              <a:rPr lang="lo" dirty="0"/>
              <a:t>(2​)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B1E441D-AC09-45C7-93F5-B84D7A52ABE2}"/>
              </a:ext>
            </a:extLst>
          </p:cNvPr>
          <p:cNvSpPr txBox="1"/>
          <p:nvPr/>
        </p:nvSpPr>
        <p:spPr>
          <a:xfrm>
            <a:off x="628650" y="2567225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lo-LA" sz="2400" b="1" dirty="0">
                <a:solidFill>
                  <a:srgbClr val="189BB5"/>
                </a:solidFill>
                <a:latin typeface="Expressway Rg" panose="020B0604020200020204"/>
              </a:rPr>
              <a:t>ຄວາມ​ສໍາ​ພັນກັບລູກຄ້າ</a:t>
            </a:r>
            <a:r>
              <a:rPr lang="lo" sz="2400" b="1" dirty="0">
                <a:solidFill>
                  <a:srgbClr val="189BB5"/>
                </a:solidFill>
                <a:latin typeface="Expressway Rg" panose="020B0604020200020204"/>
              </a:rPr>
              <a:t>ປະເພດໃດທີ່ເປັນວິທີການທີ່ດີສໍາລັບ</a:t>
            </a:r>
            <a:r>
              <a:rPr lang="lo-LA" sz="2400" b="1" dirty="0">
                <a:solidFill>
                  <a:srgbClr val="189BB5"/>
                </a:solidFill>
                <a:latin typeface="Expressway Rg" panose="020B0604020200020204"/>
              </a:rPr>
              <a:t>ສູນ</a:t>
            </a:r>
            <a:r>
              <a:rPr lang="lo" sz="2400" b="1" dirty="0">
                <a:solidFill>
                  <a:srgbClr val="189BB5"/>
                </a:solidFill>
                <a:latin typeface="Expressway Rg" panose="020B0604020200020204"/>
              </a:rPr>
              <a:t>EKC ຂອງທ່ານ?</a:t>
            </a:r>
          </a:p>
          <a:p>
            <a:pPr algn="ctr">
              <a:spcAft>
                <a:spcPts val="600"/>
              </a:spcAft>
            </a:pPr>
            <a:endParaRPr lang="en-US" sz="2400" b="1" dirty="0">
              <a:solidFill>
                <a:srgbClr val="189BB5"/>
              </a:solidFill>
              <a:latin typeface="Expressway Rg" panose="020B0604020200020204"/>
            </a:endParaRPr>
          </a:p>
          <a:p>
            <a:pPr algn="ctr">
              <a:spcAft>
                <a:spcPts val="600"/>
              </a:spcAft>
            </a:pPr>
            <a:r>
              <a:rPr lang="lo-LA" sz="2400" dirty="0">
                <a:latin typeface="Expressway Rg" panose="020B0604020200020204"/>
              </a:rPr>
              <a:t>ບອກ</a:t>
            </a:r>
            <a:r>
              <a:rPr lang="lo" sz="2400" dirty="0">
                <a:latin typeface="Expressway Rg" panose="020B0604020200020204"/>
              </a:rPr>
              <a:t>ໃຫ້ພວກເຮົາຮູ້ຄວາມຄິດເຫັນຂອງທ່ານ!</a:t>
            </a:r>
            <a:endParaRPr lang="de-DE" sz="2400" dirty="0">
              <a:latin typeface="Expressway Rg" panose="020B060402020002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635BB37D-EEF1-4119-889B-8F217F1D908F}"/>
              </a:ext>
            </a:extLst>
          </p:cNvPr>
          <p:cNvSpPr txBox="1"/>
          <p:nvPr/>
        </p:nvSpPr>
        <p:spPr>
          <a:xfrm>
            <a:off x="1207477" y="5392615"/>
            <a:ext cx="44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" dirty="0"/>
              <a:t>ກະລຸນາ</a:t>
            </a:r>
            <a:r>
              <a:rPr lang="lo-LA" dirty="0"/>
              <a:t>ເຂົ້າ</a:t>
            </a:r>
            <a:r>
              <a:rPr lang="lo" dirty="0"/>
              <a:t>ໄປທີ່ menti.com ແລະ ໃຊ້ໄດ້ລະຫັດຕໍ່ໄປນີ້ </a:t>
            </a:r>
            <a:r>
              <a:rPr lang="lo" b="1" i="0" dirty="0">
                <a:effectLst/>
                <a:latin typeface="MentiText"/>
              </a:rPr>
              <a:t>1372 9941 </a:t>
            </a:r>
            <a:r>
              <a:rPr lang="lo" i="0" dirty="0">
                <a:effectLst/>
                <a:latin typeface="MentiText"/>
              </a:rPr>
              <a:t>ຫຼື ໃຊ້ລະຫັດ QR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F1A3743-A2CA-4159-BD38-9809A569F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086" y="4464422"/>
            <a:ext cx="1952290" cy="20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C2239D-CA9C-4E56-8EFD-174BAF97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o" dirty="0"/>
              <a:t>ການສ້າງຄວາມສໍາພັນຜ່ານການ</a:t>
            </a:r>
            <a:r>
              <a:rPr lang="lo-LA" dirty="0"/>
              <a:t>ໃຫ້ຄໍາສັນຍາ</a:t>
            </a:r>
            <a:endParaRPr lang="de-AT"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xmlns="" id="{8E0CAB19-BE47-4543-AB4D-3179B3E418D1}"/>
              </a:ext>
            </a:extLst>
          </p:cNvPr>
          <p:cNvGrpSpPr/>
          <p:nvPr/>
        </p:nvGrpSpPr>
        <p:grpSpPr>
          <a:xfrm>
            <a:off x="0" y="2609159"/>
            <a:ext cx="5372100" cy="355934"/>
            <a:chOff x="0" y="923391"/>
            <a:chExt cx="6767351" cy="474578"/>
          </a:xfrm>
          <a:solidFill>
            <a:srgbClr val="189BB5"/>
          </a:solidFill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D4B6D7EF-2366-4180-B44C-B1498275A0C9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474578"/>
            </a:xfrm>
            <a:prstGeom prst="rect">
              <a:avLst/>
            </a:prstGeom>
            <a:grpFill/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cs typeface="+mj-cs"/>
              </a:endParaRP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xmlns="" id="{8AEEBC0A-2461-4361-BC45-D44B2A0D5D79}"/>
                </a:ext>
              </a:extLst>
            </p:cNvPr>
            <p:cNvSpPr txBox="1"/>
            <p:nvPr/>
          </p:nvSpPr>
          <p:spPr>
            <a:xfrm>
              <a:off x="332294" y="988466"/>
              <a:ext cx="6232891" cy="369331"/>
            </a:xfrm>
            <a:prstGeom prst="rect">
              <a:avLst/>
            </a:prstGeom>
            <a:grpFill/>
            <a:ln>
              <a:solidFill>
                <a:srgbClr val="189BB5"/>
              </a:solidFill>
            </a:ln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ດຶງດູດ, </a:t>
              </a:r>
              <a:r>
                <a:rPr lang="lo-LA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ຂໍ້ມູນ</a:t>
              </a: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, </a:t>
              </a:r>
              <a:r>
                <a:rPr lang="lo-LA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ບັນດານ</a:t>
              </a: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ໃຈ, ແລະ</a:t>
              </a:r>
              <a:r>
                <a:rPr lang="lo-LA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 </a:t>
              </a: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ມີສ່ວນຮ່ວມກັບ</a:t>
              </a:r>
              <a:r>
                <a:rPr lang="lo-LA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ລູກຄ້າ</a:t>
              </a: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ຂອງທ່ານ</a:t>
              </a:r>
              <a:r>
                <a:rPr lang="lo-LA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 </a:t>
              </a:r>
              <a:endParaRPr lang="en-GB" altLang="en-US" sz="1200" kern="0" dirty="0">
                <a:solidFill>
                  <a:prstClr val="white"/>
                </a:solidFill>
                <a:latin typeface="Arial" panose="020B0604020202020204" pitchFamily="34" charset="0"/>
                <a:ea typeface="Helvetica Neue Medium"/>
                <a:cs typeface="+mj-cs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xmlns="" id="{F6BEA3DF-CE64-4DA6-9A66-22493BF34E10}"/>
              </a:ext>
            </a:extLst>
          </p:cNvPr>
          <p:cNvGrpSpPr/>
          <p:nvPr/>
        </p:nvGrpSpPr>
        <p:grpSpPr>
          <a:xfrm>
            <a:off x="0" y="4451728"/>
            <a:ext cx="5075513" cy="355934"/>
            <a:chOff x="0" y="923391"/>
            <a:chExt cx="6767351" cy="474578"/>
          </a:xfrm>
          <a:solidFill>
            <a:srgbClr val="189BB5"/>
          </a:solidFill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xmlns="" id="{C2A1B682-A9FC-4AB5-95D8-69A0EAD1E90F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474578"/>
            </a:xfrm>
            <a:prstGeom prst="rect">
              <a:avLst/>
            </a:prstGeom>
            <a:grpFill/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cs typeface="+mj-cs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xmlns="" id="{3CC71357-93A8-4F34-833C-2F7D849B1B46}"/>
                </a:ext>
              </a:extLst>
            </p:cNvPr>
            <p:cNvSpPr txBox="1"/>
            <p:nvPr/>
          </p:nvSpPr>
          <p:spPr>
            <a:xfrm>
              <a:off x="332295" y="988466"/>
              <a:ext cx="6232892" cy="369331"/>
            </a:xfrm>
            <a:prstGeom prst="rect">
              <a:avLst/>
            </a:prstGeom>
            <a:grpFill/>
            <a:ln>
              <a:solidFill>
                <a:srgbClr val="189BB5"/>
              </a:solidFill>
            </a:ln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-LA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ການມີສ່ວນຮ່ວມຢ່າງຕໍ່ເນື່ອງ 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(</a:t>
              </a: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Engagement Continuum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)</a:t>
              </a: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  <a:cs typeface="+mj-cs"/>
                </a:rPr>
                <a:t> ແມ່ນຫຍັງ?</a:t>
              </a:r>
              <a:endParaRPr lang="en-GB" altLang="en-US" sz="1200" kern="0" dirty="0">
                <a:solidFill>
                  <a:prstClr val="white"/>
                </a:solidFill>
                <a:latin typeface="Arial" panose="020B0604020202020204" pitchFamily="34" charset="0"/>
                <a:ea typeface="Helvetica Neue Medium"/>
                <a:cs typeface="+mj-cs"/>
              </a:endParaRPr>
            </a:p>
          </p:txBody>
        </p: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ADDD1913-F32B-48B2-B96C-9A7F8708E2C9}"/>
              </a:ext>
            </a:extLst>
          </p:cNvPr>
          <p:cNvSpPr txBox="1"/>
          <p:nvPr/>
        </p:nvSpPr>
        <p:spPr>
          <a:xfrm>
            <a:off x="660844" y="3100198"/>
            <a:ext cx="7287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lo" sz="1200" dirty="0">
                <a:latin typeface="Arial" panose="020B0604020202020204" pitchFamily="34" charset="0"/>
                <a:cs typeface="+mj-cs"/>
              </a:rPr>
              <a:t>ຈິນຕະນາການວ່າເປົ້າຫມາຍຂອງພວກເຮົາ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ໃຫ້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ຫຼາຍກ່ວາການຕະຫຼາດແຕ່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ວ່າການ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ສ້າງຄວາມສໍາພັນໂດຍຜ່ານການ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ໃຫ້ຄໍາສັນຍາ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. ໃນກໍລະນີນີ້, ການຕະຫຼາດກາຍເປັນ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ວິທີທາງໄປສູ່ຈຸດສິ້ນສຸດ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.</a:t>
            </a:r>
          </a:p>
          <a:p>
            <a:pPr defTabSz="685800">
              <a:defRPr/>
            </a:pPr>
            <a:endParaRPr lang="en-US" sz="600" dirty="0">
              <a:latin typeface="Arial" panose="020B0604020202020204" pitchFamily="34" charset="0"/>
              <a:cs typeface="+mj-c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lo" sz="1200" dirty="0">
                <a:latin typeface="Arial" panose="020B0604020202020204" pitchFamily="34" charset="0"/>
                <a:cs typeface="+mj-cs"/>
              </a:rPr>
              <a:t>ການຕະຫຼາດ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ເປັນ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ພຽງແຕ່ອົງປະກອບຫນຶ່ງຂອງຍຸດທະສາດການສື່ສານທີ່ສົມບູນແບບຂອງທ່ານ. ອົງ​ກ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ອນປະ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​ສົບ​ຜົນ​ສໍາ​ເລັດ​ຫຼາຍ​ທີ່​ສຸດ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ແມ່ນ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​ສຸມ​ໃສ່​ການ </a:t>
            </a:r>
            <a:r>
              <a:rPr lang="lo" sz="1200" b="1" dirty="0">
                <a:latin typeface="Arial" panose="020B0604020202020204" pitchFamily="34" charset="0"/>
                <a:cs typeface="+mj-cs"/>
              </a:rPr>
              <a:t>​ບໍາ​ລຸງ​ລ້ຽງ​</a:t>
            </a:r>
            <a:r>
              <a:rPr lang="lo-LA" sz="1200" b="1" dirty="0">
                <a:latin typeface="Arial" panose="020B0604020202020204" pitchFamily="34" charset="0"/>
                <a:cs typeface="+mj-cs"/>
              </a:rPr>
              <a:t>ສາຍ</a:t>
            </a:r>
            <a:r>
              <a:rPr lang="lo" sz="1200" b="1" dirty="0">
                <a:latin typeface="Arial" panose="020B0604020202020204" pitchFamily="34" charset="0"/>
                <a:cs typeface="+mj-cs"/>
              </a:rPr>
              <a:t>​ພົວ​ພັນ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​; ກາ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ນໃຊ້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ແຜນການຕະຫຼາດ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ແລະ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ນໍາໃຊ້ມັນກັບແຄມເປນສະເພາະແມ່ນສ່ວນຫນຶ່ງຂອງການມີສ່ວນຮ່ວມຢ່າງຕໍ່ເນື່ອງ.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76AC5841-AB7E-46D8-B511-B2D4B2EA2073}"/>
              </a:ext>
            </a:extLst>
          </p:cNvPr>
          <p:cNvSpPr/>
          <p:nvPr/>
        </p:nvSpPr>
        <p:spPr>
          <a:xfrm>
            <a:off x="660845" y="4949337"/>
            <a:ext cx="7215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lo" sz="1200" dirty="0">
                <a:latin typeface="Arial" panose="020B0604020202020204" pitchFamily="34" charset="0"/>
                <a:cs typeface="+mj-cs"/>
              </a:rPr>
              <a:t>ການສືບຕໍ່ການມີສ່ວນພົວພັນແມ່ນຊຸດຂອງຈຸດສໍາພັດລະຫວ່າງອົງກ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ອນ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ແລະ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ລູກຄ້າ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ທີ່ມີຈຸດປະສົງທີ່ພະຍາຍາມ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ຈະ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ເຂົ້າຫາ.</a:t>
            </a:r>
          </a:p>
          <a:p>
            <a:pPr defTabSz="685800">
              <a:defRPr/>
            </a:pPr>
            <a:endParaRPr lang="en-US" sz="600" dirty="0">
              <a:latin typeface="Arial" panose="020B0604020202020204" pitchFamily="34" charset="0"/>
              <a:cs typeface="+mj-c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lo" sz="1200" dirty="0">
                <a:latin typeface="Arial" panose="020B0604020202020204" pitchFamily="34" charset="0"/>
                <a:cs typeface="+mj-cs"/>
              </a:rPr>
              <a:t>ກິດຈະກໍາການຕະຫຼາດຂອງທ່ານຕ້ອງດຶງດູດ, 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ຂໍ້ມູນ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, 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ບັນດານ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ໃຈ, ແລະ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ມີສ່ວນຮ່ວມກັບຜູ້ໃຫ້ທຶນ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ແລະ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ຜູ້ມີສ່ວນຮ່ວມ. ຄຽງຄູ່ກັ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ນ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ນີ້, ທ່ານຈະພົບເຫັນສິ່ງທີ່ທ່ານຄິດວ່າເປັນ "ການຕະຫຼາດ" ຈະຫຼຸດລົງ, ໃນຂະນະທີ່ການສ້າງຄວາມສໍາພັນຈະເພີ່ມຂຶ້ນ.</a:t>
            </a:r>
          </a:p>
          <a:p>
            <a:pPr defTabSz="685800">
              <a:defRPr/>
            </a:pPr>
            <a:endParaRPr lang="en-US" sz="600" dirty="0">
              <a:latin typeface="Arial" panose="020B0604020202020204" pitchFamily="34" charset="0"/>
              <a:cs typeface="+mj-c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lo" sz="1200" dirty="0">
                <a:latin typeface="Arial" panose="020B0604020202020204" pitchFamily="34" charset="0"/>
                <a:cs typeface="+mj-cs"/>
              </a:rPr>
              <a:t>ແຜນການຕະຫຼາດແມ່ນເສັ້ນທາງທີ່ທ່ານ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ແລະ</a:t>
            </a:r>
            <a:r>
              <a:rPr lang="lo-LA" sz="1200" dirty="0">
                <a:latin typeface="Arial" panose="020B0604020202020204" pitchFamily="34" charset="0"/>
                <a:cs typeface="+mj-cs"/>
              </a:rPr>
              <a:t> ລູກຄ້າ</a:t>
            </a:r>
            <a:r>
              <a:rPr lang="lo" sz="1200" dirty="0">
                <a:latin typeface="Arial" panose="020B0604020202020204" pitchFamily="34" charset="0"/>
                <a:cs typeface="+mj-cs"/>
              </a:rPr>
              <a:t>ຂອງທ່ານປະຕິບັດຕາມເພື່ອມາຮອດບ່ອນທີ່ທ່ານບໍາລຸງລ້ຽງແລະຄຸ້ມຄອງຄວາມສໍາພັນທີ່ເກີດຂື້ນ.</a:t>
            </a:r>
          </a:p>
        </p:txBody>
      </p:sp>
    </p:spTree>
    <p:extLst>
      <p:ext uri="{BB962C8B-B14F-4D97-AF65-F5344CB8AC3E}">
        <p14:creationId xmlns:p14="http://schemas.microsoft.com/office/powerpoint/2010/main" val="142478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C2239D-CA9C-4E56-8EFD-174BAF97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o" dirty="0"/>
              <a:t>ຈາກຄົນແປກຫນ້າ ກັບ ຄວາມສໍາພັນ</a:t>
            </a:r>
            <a:endParaRPr lang="de-AT" dirty="0"/>
          </a:p>
        </p:txBody>
      </p:sp>
      <p:grpSp>
        <p:nvGrpSpPr>
          <p:cNvPr id="14" name="Group 58375">
            <a:extLst>
              <a:ext uri="{FF2B5EF4-FFF2-40B4-BE49-F238E27FC236}">
                <a16:creationId xmlns:a16="http://schemas.microsoft.com/office/drawing/2014/main" xmlns="" id="{FA652691-9069-4ECC-AE4A-398BC1ABE51B}"/>
              </a:ext>
            </a:extLst>
          </p:cNvPr>
          <p:cNvGrpSpPr/>
          <p:nvPr/>
        </p:nvGrpSpPr>
        <p:grpSpPr>
          <a:xfrm>
            <a:off x="0" y="2710697"/>
            <a:ext cx="8888930" cy="3295584"/>
            <a:chOff x="124178" y="1504824"/>
            <a:chExt cx="11851907" cy="4394111"/>
          </a:xfrm>
        </p:grpSpPr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xmlns="" id="{E000B689-ABC8-422D-A779-54BA82695D86}"/>
                </a:ext>
              </a:extLst>
            </p:cNvPr>
            <p:cNvGrpSpPr/>
            <p:nvPr/>
          </p:nvGrpSpPr>
          <p:grpSpPr>
            <a:xfrm>
              <a:off x="1590179" y="2336798"/>
              <a:ext cx="2136973" cy="2173517"/>
              <a:chOff x="1590179" y="2336798"/>
              <a:chExt cx="2136973" cy="2173517"/>
            </a:xfrm>
          </p:grpSpPr>
          <p:sp>
            <p:nvSpPr>
              <p:cNvPr id="231" name="Oval 3">
                <a:extLst>
                  <a:ext uri="{FF2B5EF4-FFF2-40B4-BE49-F238E27FC236}">
                    <a16:creationId xmlns:a16="http://schemas.microsoft.com/office/drawing/2014/main" xmlns="" id="{D19BA8ED-1913-4B8F-BF0A-F06EF2F3D4C6}"/>
                  </a:ext>
                </a:extLst>
              </p:cNvPr>
              <p:cNvSpPr/>
              <p:nvPr/>
            </p:nvSpPr>
            <p:spPr>
              <a:xfrm>
                <a:off x="1882965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10">
                <a:extLst>
                  <a:ext uri="{FF2B5EF4-FFF2-40B4-BE49-F238E27FC236}">
                    <a16:creationId xmlns:a16="http://schemas.microsoft.com/office/drawing/2014/main" xmlns="" id="{C0F9071A-CF55-45BA-8254-E1925040FC63}"/>
                  </a:ext>
                </a:extLst>
              </p:cNvPr>
              <p:cNvSpPr/>
              <p:nvPr/>
            </p:nvSpPr>
            <p:spPr>
              <a:xfrm>
                <a:off x="2145778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11">
                <a:extLst>
                  <a:ext uri="{FF2B5EF4-FFF2-40B4-BE49-F238E27FC236}">
                    <a16:creationId xmlns:a16="http://schemas.microsoft.com/office/drawing/2014/main" xmlns="" id="{36E301FA-7D86-471C-8141-0145F6446A22}"/>
                  </a:ext>
                </a:extLst>
              </p:cNvPr>
              <p:cNvSpPr/>
              <p:nvPr/>
            </p:nvSpPr>
            <p:spPr>
              <a:xfrm>
                <a:off x="240859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12">
                <a:extLst>
                  <a:ext uri="{FF2B5EF4-FFF2-40B4-BE49-F238E27FC236}">
                    <a16:creationId xmlns:a16="http://schemas.microsoft.com/office/drawing/2014/main" xmlns="" id="{6E3226C6-7866-49D7-AE65-1026A989CF7C}"/>
                  </a:ext>
                </a:extLst>
              </p:cNvPr>
              <p:cNvSpPr/>
              <p:nvPr/>
            </p:nvSpPr>
            <p:spPr>
              <a:xfrm>
                <a:off x="2671404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13">
                <a:extLst>
                  <a:ext uri="{FF2B5EF4-FFF2-40B4-BE49-F238E27FC236}">
                    <a16:creationId xmlns:a16="http://schemas.microsoft.com/office/drawing/2014/main" xmlns="" id="{E22DCB12-E6A3-4B1E-9140-4F99D15BCCEF}"/>
                  </a:ext>
                </a:extLst>
              </p:cNvPr>
              <p:cNvSpPr/>
              <p:nvPr/>
            </p:nvSpPr>
            <p:spPr>
              <a:xfrm>
                <a:off x="2934217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6" name="Oval 14">
                <a:extLst>
                  <a:ext uri="{FF2B5EF4-FFF2-40B4-BE49-F238E27FC236}">
                    <a16:creationId xmlns:a16="http://schemas.microsoft.com/office/drawing/2014/main" xmlns="" id="{7DF35EB1-0DAA-4044-BD55-28156393D250}"/>
                  </a:ext>
                </a:extLst>
              </p:cNvPr>
              <p:cNvSpPr/>
              <p:nvPr/>
            </p:nvSpPr>
            <p:spPr>
              <a:xfrm>
                <a:off x="3197030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7" name="Oval 15">
                <a:extLst>
                  <a:ext uri="{FF2B5EF4-FFF2-40B4-BE49-F238E27FC236}">
                    <a16:creationId xmlns:a16="http://schemas.microsoft.com/office/drawing/2014/main" xmlns="" id="{8E57336A-2F03-44BE-85A8-01312489815D}"/>
                  </a:ext>
                </a:extLst>
              </p:cNvPr>
              <p:cNvSpPr/>
              <p:nvPr/>
            </p:nvSpPr>
            <p:spPr>
              <a:xfrm>
                <a:off x="345984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8" name="Oval 16">
                <a:extLst>
                  <a:ext uri="{FF2B5EF4-FFF2-40B4-BE49-F238E27FC236}">
                    <a16:creationId xmlns:a16="http://schemas.microsoft.com/office/drawing/2014/main" xmlns="" id="{10D07492-52D4-45F0-827A-51BB19062217}"/>
                  </a:ext>
                </a:extLst>
              </p:cNvPr>
              <p:cNvSpPr/>
              <p:nvPr/>
            </p:nvSpPr>
            <p:spPr>
              <a:xfrm>
                <a:off x="1620152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9" name="Rectangle 4">
                <a:extLst>
                  <a:ext uri="{FF2B5EF4-FFF2-40B4-BE49-F238E27FC236}">
                    <a16:creationId xmlns:a16="http://schemas.microsoft.com/office/drawing/2014/main" xmlns="" id="{676C10E3-7F0A-43F4-834D-54C32A1A77B8}"/>
                  </a:ext>
                </a:extLst>
              </p:cNvPr>
              <p:cNvSpPr/>
              <p:nvPr/>
            </p:nvSpPr>
            <p:spPr>
              <a:xfrm>
                <a:off x="1605638" y="2336798"/>
                <a:ext cx="2097318" cy="2173517"/>
              </a:xfrm>
              <a:prstGeom prst="rect">
                <a:avLst/>
              </a:prstGeom>
              <a:noFill/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0" name="Oval 19">
                <a:extLst>
                  <a:ext uri="{FF2B5EF4-FFF2-40B4-BE49-F238E27FC236}">
                    <a16:creationId xmlns:a16="http://schemas.microsoft.com/office/drawing/2014/main" xmlns="" id="{873A4706-8866-471F-A12E-A47566EC49A9}"/>
                  </a:ext>
                </a:extLst>
              </p:cNvPr>
              <p:cNvSpPr/>
              <p:nvPr/>
            </p:nvSpPr>
            <p:spPr>
              <a:xfrm>
                <a:off x="1892647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Oval 20">
                <a:extLst>
                  <a:ext uri="{FF2B5EF4-FFF2-40B4-BE49-F238E27FC236}">
                    <a16:creationId xmlns:a16="http://schemas.microsoft.com/office/drawing/2014/main" xmlns="" id="{B22FE3FF-8921-4BB7-8960-4F3D73B39753}"/>
                  </a:ext>
                </a:extLst>
              </p:cNvPr>
              <p:cNvSpPr/>
              <p:nvPr/>
            </p:nvSpPr>
            <p:spPr>
              <a:xfrm>
                <a:off x="2155460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2" name="Oval 21">
                <a:extLst>
                  <a:ext uri="{FF2B5EF4-FFF2-40B4-BE49-F238E27FC236}">
                    <a16:creationId xmlns:a16="http://schemas.microsoft.com/office/drawing/2014/main" xmlns="" id="{E50C2062-6546-4FE6-8BF1-7F0F83C7233D}"/>
                  </a:ext>
                </a:extLst>
              </p:cNvPr>
              <p:cNvSpPr/>
              <p:nvPr/>
            </p:nvSpPr>
            <p:spPr>
              <a:xfrm>
                <a:off x="2418273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3" name="Oval 22">
                <a:extLst>
                  <a:ext uri="{FF2B5EF4-FFF2-40B4-BE49-F238E27FC236}">
                    <a16:creationId xmlns:a16="http://schemas.microsoft.com/office/drawing/2014/main" xmlns="" id="{47100478-2727-47B5-ADC1-B41109A1662B}"/>
                  </a:ext>
                </a:extLst>
              </p:cNvPr>
              <p:cNvSpPr/>
              <p:nvPr/>
            </p:nvSpPr>
            <p:spPr>
              <a:xfrm>
                <a:off x="2681086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4" name="Oval 23">
                <a:extLst>
                  <a:ext uri="{FF2B5EF4-FFF2-40B4-BE49-F238E27FC236}">
                    <a16:creationId xmlns:a16="http://schemas.microsoft.com/office/drawing/2014/main" xmlns="" id="{DC71AF07-7736-4D6F-8258-2A45619319AA}"/>
                  </a:ext>
                </a:extLst>
              </p:cNvPr>
              <p:cNvSpPr/>
              <p:nvPr/>
            </p:nvSpPr>
            <p:spPr>
              <a:xfrm>
                <a:off x="2943899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Oval 24">
                <a:extLst>
                  <a:ext uri="{FF2B5EF4-FFF2-40B4-BE49-F238E27FC236}">
                    <a16:creationId xmlns:a16="http://schemas.microsoft.com/office/drawing/2014/main" xmlns="" id="{8B605B91-7046-4B96-9E3F-848215657419}"/>
                  </a:ext>
                </a:extLst>
              </p:cNvPr>
              <p:cNvSpPr/>
              <p:nvPr/>
            </p:nvSpPr>
            <p:spPr>
              <a:xfrm>
                <a:off x="3206712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6" name="Oval 25">
                <a:extLst>
                  <a:ext uri="{FF2B5EF4-FFF2-40B4-BE49-F238E27FC236}">
                    <a16:creationId xmlns:a16="http://schemas.microsoft.com/office/drawing/2014/main" xmlns="" id="{7C349C7E-55E4-4A79-817A-11A8D2213B4C}"/>
                  </a:ext>
                </a:extLst>
              </p:cNvPr>
              <p:cNvSpPr/>
              <p:nvPr/>
            </p:nvSpPr>
            <p:spPr>
              <a:xfrm>
                <a:off x="3469523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7" name="Oval 26">
                <a:extLst>
                  <a:ext uri="{FF2B5EF4-FFF2-40B4-BE49-F238E27FC236}">
                    <a16:creationId xmlns:a16="http://schemas.microsoft.com/office/drawing/2014/main" xmlns="" id="{7E0AF305-E8B9-4446-BC11-E194FD76BAD8}"/>
                  </a:ext>
                </a:extLst>
              </p:cNvPr>
              <p:cNvSpPr/>
              <p:nvPr/>
            </p:nvSpPr>
            <p:spPr>
              <a:xfrm>
                <a:off x="1629834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8" name="Oval 59">
                <a:extLst>
                  <a:ext uri="{FF2B5EF4-FFF2-40B4-BE49-F238E27FC236}">
                    <a16:creationId xmlns:a16="http://schemas.microsoft.com/office/drawing/2014/main" xmlns="" id="{F909152A-B86F-436C-8A51-9826CA13305C}"/>
                  </a:ext>
                </a:extLst>
              </p:cNvPr>
              <p:cNvSpPr/>
              <p:nvPr/>
            </p:nvSpPr>
            <p:spPr>
              <a:xfrm>
                <a:off x="1873115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Oval 60">
                <a:extLst>
                  <a:ext uri="{FF2B5EF4-FFF2-40B4-BE49-F238E27FC236}">
                    <a16:creationId xmlns:a16="http://schemas.microsoft.com/office/drawing/2014/main" xmlns="" id="{8B1F1B36-BBDA-49F0-A529-C1A319967A53}"/>
                  </a:ext>
                </a:extLst>
              </p:cNvPr>
              <p:cNvSpPr/>
              <p:nvPr/>
            </p:nvSpPr>
            <p:spPr>
              <a:xfrm>
                <a:off x="2135928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0" name="Oval 61">
                <a:extLst>
                  <a:ext uri="{FF2B5EF4-FFF2-40B4-BE49-F238E27FC236}">
                    <a16:creationId xmlns:a16="http://schemas.microsoft.com/office/drawing/2014/main" xmlns="" id="{243B35F0-BE55-4DB6-9A86-ACF7C16DA41E}"/>
                  </a:ext>
                </a:extLst>
              </p:cNvPr>
              <p:cNvSpPr/>
              <p:nvPr/>
            </p:nvSpPr>
            <p:spPr>
              <a:xfrm>
                <a:off x="239874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1" name="Oval 62">
                <a:extLst>
                  <a:ext uri="{FF2B5EF4-FFF2-40B4-BE49-F238E27FC236}">
                    <a16:creationId xmlns:a16="http://schemas.microsoft.com/office/drawing/2014/main" xmlns="" id="{8D376662-57C3-4059-BA35-D3F920CA5B39}"/>
                  </a:ext>
                </a:extLst>
              </p:cNvPr>
              <p:cNvSpPr/>
              <p:nvPr/>
            </p:nvSpPr>
            <p:spPr>
              <a:xfrm>
                <a:off x="2661554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2" name="Oval 63">
                <a:extLst>
                  <a:ext uri="{FF2B5EF4-FFF2-40B4-BE49-F238E27FC236}">
                    <a16:creationId xmlns:a16="http://schemas.microsoft.com/office/drawing/2014/main" xmlns="" id="{71C73F23-8035-40D8-9AC5-9741FFF9752D}"/>
                  </a:ext>
                </a:extLst>
              </p:cNvPr>
              <p:cNvSpPr/>
              <p:nvPr/>
            </p:nvSpPr>
            <p:spPr>
              <a:xfrm>
                <a:off x="2924367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3" name="Oval 64">
                <a:extLst>
                  <a:ext uri="{FF2B5EF4-FFF2-40B4-BE49-F238E27FC236}">
                    <a16:creationId xmlns:a16="http://schemas.microsoft.com/office/drawing/2014/main" xmlns="" id="{95E93564-14BE-4D69-96E7-75C3E991402B}"/>
                  </a:ext>
                </a:extLst>
              </p:cNvPr>
              <p:cNvSpPr/>
              <p:nvPr/>
            </p:nvSpPr>
            <p:spPr>
              <a:xfrm>
                <a:off x="3187180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4" name="Oval 65">
                <a:extLst>
                  <a:ext uri="{FF2B5EF4-FFF2-40B4-BE49-F238E27FC236}">
                    <a16:creationId xmlns:a16="http://schemas.microsoft.com/office/drawing/2014/main" xmlns="" id="{387C0EA8-EE91-45BD-BEBB-822E08BAB1C6}"/>
                  </a:ext>
                </a:extLst>
              </p:cNvPr>
              <p:cNvSpPr/>
              <p:nvPr/>
            </p:nvSpPr>
            <p:spPr>
              <a:xfrm>
                <a:off x="344999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5" name="Oval 66">
                <a:extLst>
                  <a:ext uri="{FF2B5EF4-FFF2-40B4-BE49-F238E27FC236}">
                    <a16:creationId xmlns:a16="http://schemas.microsoft.com/office/drawing/2014/main" xmlns="" id="{D53DB62E-1D65-4075-9B7D-BD0DEE5F6677}"/>
                  </a:ext>
                </a:extLst>
              </p:cNvPr>
              <p:cNvSpPr/>
              <p:nvPr/>
            </p:nvSpPr>
            <p:spPr>
              <a:xfrm>
                <a:off x="1610302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" name="Oval 67">
                <a:extLst>
                  <a:ext uri="{FF2B5EF4-FFF2-40B4-BE49-F238E27FC236}">
                    <a16:creationId xmlns:a16="http://schemas.microsoft.com/office/drawing/2014/main" xmlns="" id="{3A52CCEA-F34D-40BC-83C3-CCA5A586E3B1}"/>
                  </a:ext>
                </a:extLst>
              </p:cNvPr>
              <p:cNvSpPr/>
              <p:nvPr/>
            </p:nvSpPr>
            <p:spPr>
              <a:xfrm>
                <a:off x="1870263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7" name="Oval 68">
                <a:extLst>
                  <a:ext uri="{FF2B5EF4-FFF2-40B4-BE49-F238E27FC236}">
                    <a16:creationId xmlns:a16="http://schemas.microsoft.com/office/drawing/2014/main" xmlns="" id="{5F534890-BE24-49B5-AC4E-01D9F8F4D5F6}"/>
                  </a:ext>
                </a:extLst>
              </p:cNvPr>
              <p:cNvSpPr/>
              <p:nvPr/>
            </p:nvSpPr>
            <p:spPr>
              <a:xfrm>
                <a:off x="2133076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8" name="Oval 69">
                <a:extLst>
                  <a:ext uri="{FF2B5EF4-FFF2-40B4-BE49-F238E27FC236}">
                    <a16:creationId xmlns:a16="http://schemas.microsoft.com/office/drawing/2014/main" xmlns="" id="{10CCA0F2-F627-435C-9FA6-C19C01AEBB30}"/>
                  </a:ext>
                </a:extLst>
              </p:cNvPr>
              <p:cNvSpPr/>
              <p:nvPr/>
            </p:nvSpPr>
            <p:spPr>
              <a:xfrm>
                <a:off x="239588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Oval 70">
                <a:extLst>
                  <a:ext uri="{FF2B5EF4-FFF2-40B4-BE49-F238E27FC236}">
                    <a16:creationId xmlns:a16="http://schemas.microsoft.com/office/drawing/2014/main" xmlns="" id="{2F0B2F2D-F235-4196-8EDB-0AC96169C675}"/>
                  </a:ext>
                </a:extLst>
              </p:cNvPr>
              <p:cNvSpPr/>
              <p:nvPr/>
            </p:nvSpPr>
            <p:spPr>
              <a:xfrm>
                <a:off x="2658702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71">
                <a:extLst>
                  <a:ext uri="{FF2B5EF4-FFF2-40B4-BE49-F238E27FC236}">
                    <a16:creationId xmlns:a16="http://schemas.microsoft.com/office/drawing/2014/main" xmlns="" id="{9046EBC2-02AC-4D38-BBBE-56D4B61D65A2}"/>
                  </a:ext>
                </a:extLst>
              </p:cNvPr>
              <p:cNvSpPr/>
              <p:nvPr/>
            </p:nvSpPr>
            <p:spPr>
              <a:xfrm>
                <a:off x="2921515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Oval 72">
                <a:extLst>
                  <a:ext uri="{FF2B5EF4-FFF2-40B4-BE49-F238E27FC236}">
                    <a16:creationId xmlns:a16="http://schemas.microsoft.com/office/drawing/2014/main" xmlns="" id="{C7512B9B-91DB-4C32-B508-B862E91843D0}"/>
                  </a:ext>
                </a:extLst>
              </p:cNvPr>
              <p:cNvSpPr/>
              <p:nvPr/>
            </p:nvSpPr>
            <p:spPr>
              <a:xfrm>
                <a:off x="3184328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2" name="Oval 73">
                <a:extLst>
                  <a:ext uri="{FF2B5EF4-FFF2-40B4-BE49-F238E27FC236}">
                    <a16:creationId xmlns:a16="http://schemas.microsoft.com/office/drawing/2014/main" xmlns="" id="{62BE1869-6122-4DFE-96D3-916DBF6C7FED}"/>
                  </a:ext>
                </a:extLst>
              </p:cNvPr>
              <p:cNvSpPr/>
              <p:nvPr/>
            </p:nvSpPr>
            <p:spPr>
              <a:xfrm>
                <a:off x="344713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3" name="Oval 74">
                <a:extLst>
                  <a:ext uri="{FF2B5EF4-FFF2-40B4-BE49-F238E27FC236}">
                    <a16:creationId xmlns:a16="http://schemas.microsoft.com/office/drawing/2014/main" xmlns="" id="{4D5A4861-6EF4-4EE6-8663-385C157AA1FF}"/>
                  </a:ext>
                </a:extLst>
              </p:cNvPr>
              <p:cNvSpPr/>
              <p:nvPr/>
            </p:nvSpPr>
            <p:spPr>
              <a:xfrm>
                <a:off x="1607450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4" name="Oval 75">
                <a:extLst>
                  <a:ext uri="{FF2B5EF4-FFF2-40B4-BE49-F238E27FC236}">
                    <a16:creationId xmlns:a16="http://schemas.microsoft.com/office/drawing/2014/main" xmlns="" id="{30CAB7B4-A251-45BE-AC71-0D934CF01EA7}"/>
                  </a:ext>
                </a:extLst>
              </p:cNvPr>
              <p:cNvSpPr/>
              <p:nvPr/>
            </p:nvSpPr>
            <p:spPr>
              <a:xfrm>
                <a:off x="1865079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5" name="Oval 76">
                <a:extLst>
                  <a:ext uri="{FF2B5EF4-FFF2-40B4-BE49-F238E27FC236}">
                    <a16:creationId xmlns:a16="http://schemas.microsoft.com/office/drawing/2014/main" xmlns="" id="{96322EB0-5B23-4FB3-AA34-1194EBAD53F6}"/>
                  </a:ext>
                </a:extLst>
              </p:cNvPr>
              <p:cNvSpPr/>
              <p:nvPr/>
            </p:nvSpPr>
            <p:spPr>
              <a:xfrm>
                <a:off x="2127892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6" name="Oval 77">
                <a:extLst>
                  <a:ext uri="{FF2B5EF4-FFF2-40B4-BE49-F238E27FC236}">
                    <a16:creationId xmlns:a16="http://schemas.microsoft.com/office/drawing/2014/main" xmlns="" id="{DB0BB6EC-1F60-4791-AA83-B3ADDA80F6D2}"/>
                  </a:ext>
                </a:extLst>
              </p:cNvPr>
              <p:cNvSpPr/>
              <p:nvPr/>
            </p:nvSpPr>
            <p:spPr>
              <a:xfrm>
                <a:off x="239070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7" name="Oval 78">
                <a:extLst>
                  <a:ext uri="{FF2B5EF4-FFF2-40B4-BE49-F238E27FC236}">
                    <a16:creationId xmlns:a16="http://schemas.microsoft.com/office/drawing/2014/main" xmlns="" id="{56A9A252-3091-4E06-B832-700219EF59D6}"/>
                  </a:ext>
                </a:extLst>
              </p:cNvPr>
              <p:cNvSpPr/>
              <p:nvPr/>
            </p:nvSpPr>
            <p:spPr>
              <a:xfrm>
                <a:off x="2653518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8" name="Oval 79">
                <a:extLst>
                  <a:ext uri="{FF2B5EF4-FFF2-40B4-BE49-F238E27FC236}">
                    <a16:creationId xmlns:a16="http://schemas.microsoft.com/office/drawing/2014/main" xmlns="" id="{858B1974-DE6C-46AD-A0D8-D13E31BFBFFD}"/>
                  </a:ext>
                </a:extLst>
              </p:cNvPr>
              <p:cNvSpPr/>
              <p:nvPr/>
            </p:nvSpPr>
            <p:spPr>
              <a:xfrm>
                <a:off x="2916331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9" name="Oval 80">
                <a:extLst>
                  <a:ext uri="{FF2B5EF4-FFF2-40B4-BE49-F238E27FC236}">
                    <a16:creationId xmlns:a16="http://schemas.microsoft.com/office/drawing/2014/main" xmlns="" id="{B4F3BF55-7C01-4EC5-A557-ABFEDE14D6E2}"/>
                  </a:ext>
                </a:extLst>
              </p:cNvPr>
              <p:cNvSpPr/>
              <p:nvPr/>
            </p:nvSpPr>
            <p:spPr>
              <a:xfrm>
                <a:off x="3179144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0" name="Oval 81">
                <a:extLst>
                  <a:ext uri="{FF2B5EF4-FFF2-40B4-BE49-F238E27FC236}">
                    <a16:creationId xmlns:a16="http://schemas.microsoft.com/office/drawing/2014/main" xmlns="" id="{04D829D7-FDDB-44C5-A18C-E9DC1AA4C9F6}"/>
                  </a:ext>
                </a:extLst>
              </p:cNvPr>
              <p:cNvSpPr/>
              <p:nvPr/>
            </p:nvSpPr>
            <p:spPr>
              <a:xfrm>
                <a:off x="344195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1" name="Oval 82">
                <a:extLst>
                  <a:ext uri="{FF2B5EF4-FFF2-40B4-BE49-F238E27FC236}">
                    <a16:creationId xmlns:a16="http://schemas.microsoft.com/office/drawing/2014/main" xmlns="" id="{CE6DBBCE-0A5D-486D-950D-B22EE5CFD11D}"/>
                  </a:ext>
                </a:extLst>
              </p:cNvPr>
              <p:cNvSpPr/>
              <p:nvPr/>
            </p:nvSpPr>
            <p:spPr>
              <a:xfrm>
                <a:off x="1602266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2" name="Oval 83">
                <a:extLst>
                  <a:ext uri="{FF2B5EF4-FFF2-40B4-BE49-F238E27FC236}">
                    <a16:creationId xmlns:a16="http://schemas.microsoft.com/office/drawing/2014/main" xmlns="" id="{1B6ACA6A-E03B-4C7A-9680-424D80B4F40D}"/>
                  </a:ext>
                </a:extLst>
              </p:cNvPr>
              <p:cNvSpPr/>
              <p:nvPr/>
            </p:nvSpPr>
            <p:spPr>
              <a:xfrm>
                <a:off x="1871744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3" name="Oval 84">
                <a:extLst>
                  <a:ext uri="{FF2B5EF4-FFF2-40B4-BE49-F238E27FC236}">
                    <a16:creationId xmlns:a16="http://schemas.microsoft.com/office/drawing/2014/main" xmlns="" id="{B8CFB7AE-28E9-4B1C-B043-192379605782}"/>
                  </a:ext>
                </a:extLst>
              </p:cNvPr>
              <p:cNvSpPr/>
              <p:nvPr/>
            </p:nvSpPr>
            <p:spPr>
              <a:xfrm>
                <a:off x="2134557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4" name="Oval 85">
                <a:extLst>
                  <a:ext uri="{FF2B5EF4-FFF2-40B4-BE49-F238E27FC236}">
                    <a16:creationId xmlns:a16="http://schemas.microsoft.com/office/drawing/2014/main" xmlns="" id="{8A5486D1-D868-4C2F-847F-B569B5C4238C}"/>
                  </a:ext>
                </a:extLst>
              </p:cNvPr>
              <p:cNvSpPr/>
              <p:nvPr/>
            </p:nvSpPr>
            <p:spPr>
              <a:xfrm>
                <a:off x="239737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5" name="Oval 86">
                <a:extLst>
                  <a:ext uri="{FF2B5EF4-FFF2-40B4-BE49-F238E27FC236}">
                    <a16:creationId xmlns:a16="http://schemas.microsoft.com/office/drawing/2014/main" xmlns="" id="{D0A890D9-F80F-439A-A99C-39C930588F90}"/>
                  </a:ext>
                </a:extLst>
              </p:cNvPr>
              <p:cNvSpPr/>
              <p:nvPr/>
            </p:nvSpPr>
            <p:spPr>
              <a:xfrm>
                <a:off x="2660183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6" name="Oval 87">
                <a:extLst>
                  <a:ext uri="{FF2B5EF4-FFF2-40B4-BE49-F238E27FC236}">
                    <a16:creationId xmlns:a16="http://schemas.microsoft.com/office/drawing/2014/main" xmlns="" id="{B072AD76-5A4F-4E6D-99D1-2FE17E2E9B32}"/>
                  </a:ext>
                </a:extLst>
              </p:cNvPr>
              <p:cNvSpPr/>
              <p:nvPr/>
            </p:nvSpPr>
            <p:spPr>
              <a:xfrm>
                <a:off x="2922996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7" name="Oval 88">
                <a:extLst>
                  <a:ext uri="{FF2B5EF4-FFF2-40B4-BE49-F238E27FC236}">
                    <a16:creationId xmlns:a16="http://schemas.microsoft.com/office/drawing/2014/main" xmlns="" id="{2DC7F45E-F65A-4AB5-AF7D-85C1EF054F3E}"/>
                  </a:ext>
                </a:extLst>
              </p:cNvPr>
              <p:cNvSpPr/>
              <p:nvPr/>
            </p:nvSpPr>
            <p:spPr>
              <a:xfrm>
                <a:off x="3185809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8" name="Oval 89">
                <a:extLst>
                  <a:ext uri="{FF2B5EF4-FFF2-40B4-BE49-F238E27FC236}">
                    <a16:creationId xmlns:a16="http://schemas.microsoft.com/office/drawing/2014/main" xmlns="" id="{7A00BD7A-E42E-4F7E-BD63-D15C1A6C52E9}"/>
                  </a:ext>
                </a:extLst>
              </p:cNvPr>
              <p:cNvSpPr/>
              <p:nvPr/>
            </p:nvSpPr>
            <p:spPr>
              <a:xfrm>
                <a:off x="344862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9" name="Oval 90">
                <a:extLst>
                  <a:ext uri="{FF2B5EF4-FFF2-40B4-BE49-F238E27FC236}">
                    <a16:creationId xmlns:a16="http://schemas.microsoft.com/office/drawing/2014/main" xmlns="" id="{7C843EB6-A301-4B2B-A5D5-CAB5C5E6D817}"/>
                  </a:ext>
                </a:extLst>
              </p:cNvPr>
              <p:cNvSpPr/>
              <p:nvPr/>
            </p:nvSpPr>
            <p:spPr>
              <a:xfrm>
                <a:off x="1608931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0" name="Oval 91">
                <a:extLst>
                  <a:ext uri="{FF2B5EF4-FFF2-40B4-BE49-F238E27FC236}">
                    <a16:creationId xmlns:a16="http://schemas.microsoft.com/office/drawing/2014/main" xmlns="" id="{3297278E-75E0-49E9-9660-99EEE1DF2734}"/>
                  </a:ext>
                </a:extLst>
              </p:cNvPr>
              <p:cNvSpPr/>
              <p:nvPr/>
            </p:nvSpPr>
            <p:spPr>
              <a:xfrm>
                <a:off x="1852992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1" name="Oval 92">
                <a:extLst>
                  <a:ext uri="{FF2B5EF4-FFF2-40B4-BE49-F238E27FC236}">
                    <a16:creationId xmlns:a16="http://schemas.microsoft.com/office/drawing/2014/main" xmlns="" id="{197B2A89-D34E-4C1F-A86D-A238A087E579}"/>
                  </a:ext>
                </a:extLst>
              </p:cNvPr>
              <p:cNvSpPr/>
              <p:nvPr/>
            </p:nvSpPr>
            <p:spPr>
              <a:xfrm>
                <a:off x="2115805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2" name="Oval 93">
                <a:extLst>
                  <a:ext uri="{FF2B5EF4-FFF2-40B4-BE49-F238E27FC236}">
                    <a16:creationId xmlns:a16="http://schemas.microsoft.com/office/drawing/2014/main" xmlns="" id="{32D810BE-140A-463B-8988-1C05690D81CA}"/>
                  </a:ext>
                </a:extLst>
              </p:cNvPr>
              <p:cNvSpPr/>
              <p:nvPr/>
            </p:nvSpPr>
            <p:spPr>
              <a:xfrm>
                <a:off x="237861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3" name="Oval 94">
                <a:extLst>
                  <a:ext uri="{FF2B5EF4-FFF2-40B4-BE49-F238E27FC236}">
                    <a16:creationId xmlns:a16="http://schemas.microsoft.com/office/drawing/2014/main" xmlns="" id="{34FEE6E1-78E8-4030-AF94-A1153C6F34EB}"/>
                  </a:ext>
                </a:extLst>
              </p:cNvPr>
              <p:cNvSpPr/>
              <p:nvPr/>
            </p:nvSpPr>
            <p:spPr>
              <a:xfrm>
                <a:off x="2641431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4" name="Oval 95">
                <a:extLst>
                  <a:ext uri="{FF2B5EF4-FFF2-40B4-BE49-F238E27FC236}">
                    <a16:creationId xmlns:a16="http://schemas.microsoft.com/office/drawing/2014/main" xmlns="" id="{26E95CA4-730C-41E2-94DF-DDDCE1284870}"/>
                  </a:ext>
                </a:extLst>
              </p:cNvPr>
              <p:cNvSpPr/>
              <p:nvPr/>
            </p:nvSpPr>
            <p:spPr>
              <a:xfrm>
                <a:off x="2904244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5" name="Oval 96">
                <a:extLst>
                  <a:ext uri="{FF2B5EF4-FFF2-40B4-BE49-F238E27FC236}">
                    <a16:creationId xmlns:a16="http://schemas.microsoft.com/office/drawing/2014/main" xmlns="" id="{A02AE8E1-38D7-4F6F-99D8-F491D9882118}"/>
                  </a:ext>
                </a:extLst>
              </p:cNvPr>
              <p:cNvSpPr/>
              <p:nvPr/>
            </p:nvSpPr>
            <p:spPr>
              <a:xfrm>
                <a:off x="3167057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6" name="Oval 97">
                <a:extLst>
                  <a:ext uri="{FF2B5EF4-FFF2-40B4-BE49-F238E27FC236}">
                    <a16:creationId xmlns:a16="http://schemas.microsoft.com/office/drawing/2014/main" xmlns="" id="{C74AFFC3-F79C-49F0-B782-DB4E430F3C92}"/>
                  </a:ext>
                </a:extLst>
              </p:cNvPr>
              <p:cNvSpPr/>
              <p:nvPr/>
            </p:nvSpPr>
            <p:spPr>
              <a:xfrm>
                <a:off x="342986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7" name="Oval 98">
                <a:extLst>
                  <a:ext uri="{FF2B5EF4-FFF2-40B4-BE49-F238E27FC236}">
                    <a16:creationId xmlns:a16="http://schemas.microsoft.com/office/drawing/2014/main" xmlns="" id="{53D6569B-54D2-4541-BE5C-D5408F0FC09C}"/>
                  </a:ext>
                </a:extLst>
              </p:cNvPr>
              <p:cNvSpPr/>
              <p:nvPr/>
            </p:nvSpPr>
            <p:spPr>
              <a:xfrm>
                <a:off x="1590179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8" name="Oval 99">
                <a:extLst>
                  <a:ext uri="{FF2B5EF4-FFF2-40B4-BE49-F238E27FC236}">
                    <a16:creationId xmlns:a16="http://schemas.microsoft.com/office/drawing/2014/main" xmlns="" id="{962B1AE8-F1F1-4D06-AB6B-BB6A1060480B}"/>
                  </a:ext>
                </a:extLst>
              </p:cNvPr>
              <p:cNvSpPr/>
              <p:nvPr/>
            </p:nvSpPr>
            <p:spPr>
              <a:xfrm>
                <a:off x="1871744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9" name="Oval 100">
                <a:extLst>
                  <a:ext uri="{FF2B5EF4-FFF2-40B4-BE49-F238E27FC236}">
                    <a16:creationId xmlns:a16="http://schemas.microsoft.com/office/drawing/2014/main" xmlns="" id="{7B8E30FC-D839-4ADC-888C-2DC88212CD62}"/>
                  </a:ext>
                </a:extLst>
              </p:cNvPr>
              <p:cNvSpPr/>
              <p:nvPr/>
            </p:nvSpPr>
            <p:spPr>
              <a:xfrm>
                <a:off x="2134557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0" name="Oval 101">
                <a:extLst>
                  <a:ext uri="{FF2B5EF4-FFF2-40B4-BE49-F238E27FC236}">
                    <a16:creationId xmlns:a16="http://schemas.microsoft.com/office/drawing/2014/main" xmlns="" id="{7B4827EC-6DBA-4F1A-9ACB-3F1F41BEFEFE}"/>
                  </a:ext>
                </a:extLst>
              </p:cNvPr>
              <p:cNvSpPr/>
              <p:nvPr/>
            </p:nvSpPr>
            <p:spPr>
              <a:xfrm>
                <a:off x="239737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1" name="Oval 102">
                <a:extLst>
                  <a:ext uri="{FF2B5EF4-FFF2-40B4-BE49-F238E27FC236}">
                    <a16:creationId xmlns:a16="http://schemas.microsoft.com/office/drawing/2014/main" xmlns="" id="{8365B991-FB12-4703-AAFD-4217CCA8107E}"/>
                  </a:ext>
                </a:extLst>
              </p:cNvPr>
              <p:cNvSpPr/>
              <p:nvPr/>
            </p:nvSpPr>
            <p:spPr>
              <a:xfrm>
                <a:off x="2660183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2" name="Oval 103">
                <a:extLst>
                  <a:ext uri="{FF2B5EF4-FFF2-40B4-BE49-F238E27FC236}">
                    <a16:creationId xmlns:a16="http://schemas.microsoft.com/office/drawing/2014/main" xmlns="" id="{EFD46163-B371-41E9-B601-5D6C32891933}"/>
                  </a:ext>
                </a:extLst>
              </p:cNvPr>
              <p:cNvSpPr/>
              <p:nvPr/>
            </p:nvSpPr>
            <p:spPr>
              <a:xfrm>
                <a:off x="2922996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3" name="Oval 104">
                <a:extLst>
                  <a:ext uri="{FF2B5EF4-FFF2-40B4-BE49-F238E27FC236}">
                    <a16:creationId xmlns:a16="http://schemas.microsoft.com/office/drawing/2014/main" xmlns="" id="{2FCE2203-F319-4FC2-BA9A-F89FF61D24CD}"/>
                  </a:ext>
                </a:extLst>
              </p:cNvPr>
              <p:cNvSpPr/>
              <p:nvPr/>
            </p:nvSpPr>
            <p:spPr>
              <a:xfrm>
                <a:off x="3185809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4" name="Oval 105">
                <a:extLst>
                  <a:ext uri="{FF2B5EF4-FFF2-40B4-BE49-F238E27FC236}">
                    <a16:creationId xmlns:a16="http://schemas.microsoft.com/office/drawing/2014/main" xmlns="" id="{34185184-81F9-4883-8757-D67B6C04BBA1}"/>
                  </a:ext>
                </a:extLst>
              </p:cNvPr>
              <p:cNvSpPr/>
              <p:nvPr/>
            </p:nvSpPr>
            <p:spPr>
              <a:xfrm>
                <a:off x="344862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5" name="Oval 106">
                <a:extLst>
                  <a:ext uri="{FF2B5EF4-FFF2-40B4-BE49-F238E27FC236}">
                    <a16:creationId xmlns:a16="http://schemas.microsoft.com/office/drawing/2014/main" xmlns="" id="{8D061C7A-C2BE-4E84-9312-CF8D49E389D5}"/>
                  </a:ext>
                </a:extLst>
              </p:cNvPr>
              <p:cNvSpPr/>
              <p:nvPr/>
            </p:nvSpPr>
            <p:spPr>
              <a:xfrm>
                <a:off x="1608931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08">
              <a:extLst>
                <a:ext uri="{FF2B5EF4-FFF2-40B4-BE49-F238E27FC236}">
                  <a16:creationId xmlns:a16="http://schemas.microsoft.com/office/drawing/2014/main" xmlns="" id="{B91C198A-A0A2-45E3-92AF-4769247BDC16}"/>
                </a:ext>
              </a:extLst>
            </p:cNvPr>
            <p:cNvGrpSpPr/>
            <p:nvPr/>
          </p:nvGrpSpPr>
          <p:grpSpPr>
            <a:xfrm>
              <a:off x="6015421" y="2336798"/>
              <a:ext cx="2136973" cy="2173517"/>
              <a:chOff x="1590179" y="2336798"/>
              <a:chExt cx="2136973" cy="2173517"/>
            </a:xfrm>
          </p:grpSpPr>
          <p:sp>
            <p:nvSpPr>
              <p:cNvPr id="166" name="Oval 109">
                <a:extLst>
                  <a:ext uri="{FF2B5EF4-FFF2-40B4-BE49-F238E27FC236}">
                    <a16:creationId xmlns:a16="http://schemas.microsoft.com/office/drawing/2014/main" xmlns="" id="{C391A307-3D04-478D-80C7-AE185146548C}"/>
                  </a:ext>
                </a:extLst>
              </p:cNvPr>
              <p:cNvSpPr/>
              <p:nvPr/>
            </p:nvSpPr>
            <p:spPr>
              <a:xfrm>
                <a:off x="1882965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10">
                <a:extLst>
                  <a:ext uri="{FF2B5EF4-FFF2-40B4-BE49-F238E27FC236}">
                    <a16:creationId xmlns:a16="http://schemas.microsoft.com/office/drawing/2014/main" xmlns="" id="{60C2312B-838F-4744-9437-31CAD760525F}"/>
                  </a:ext>
                </a:extLst>
              </p:cNvPr>
              <p:cNvSpPr/>
              <p:nvPr/>
            </p:nvSpPr>
            <p:spPr>
              <a:xfrm>
                <a:off x="2145778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11">
                <a:extLst>
                  <a:ext uri="{FF2B5EF4-FFF2-40B4-BE49-F238E27FC236}">
                    <a16:creationId xmlns:a16="http://schemas.microsoft.com/office/drawing/2014/main" xmlns="" id="{43FE1DCA-957A-46C4-AE49-681AEB6A237B}"/>
                  </a:ext>
                </a:extLst>
              </p:cNvPr>
              <p:cNvSpPr/>
              <p:nvPr/>
            </p:nvSpPr>
            <p:spPr>
              <a:xfrm>
                <a:off x="240859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12">
                <a:extLst>
                  <a:ext uri="{FF2B5EF4-FFF2-40B4-BE49-F238E27FC236}">
                    <a16:creationId xmlns:a16="http://schemas.microsoft.com/office/drawing/2014/main" xmlns="" id="{9656299A-22FB-4C83-B861-E6E1EE9B0A20}"/>
                  </a:ext>
                </a:extLst>
              </p:cNvPr>
              <p:cNvSpPr/>
              <p:nvPr/>
            </p:nvSpPr>
            <p:spPr>
              <a:xfrm>
                <a:off x="2671404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13">
                <a:extLst>
                  <a:ext uri="{FF2B5EF4-FFF2-40B4-BE49-F238E27FC236}">
                    <a16:creationId xmlns:a16="http://schemas.microsoft.com/office/drawing/2014/main" xmlns="" id="{07457E95-3D13-4D4C-A52E-1AD286FCCAD5}"/>
                  </a:ext>
                </a:extLst>
              </p:cNvPr>
              <p:cNvSpPr/>
              <p:nvPr/>
            </p:nvSpPr>
            <p:spPr>
              <a:xfrm>
                <a:off x="2934217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14">
                <a:extLst>
                  <a:ext uri="{FF2B5EF4-FFF2-40B4-BE49-F238E27FC236}">
                    <a16:creationId xmlns:a16="http://schemas.microsoft.com/office/drawing/2014/main" xmlns="" id="{740A0D19-43CD-40E8-B8B6-A917B7BE5A43}"/>
                  </a:ext>
                </a:extLst>
              </p:cNvPr>
              <p:cNvSpPr/>
              <p:nvPr/>
            </p:nvSpPr>
            <p:spPr>
              <a:xfrm>
                <a:off x="3197030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15">
                <a:extLst>
                  <a:ext uri="{FF2B5EF4-FFF2-40B4-BE49-F238E27FC236}">
                    <a16:creationId xmlns:a16="http://schemas.microsoft.com/office/drawing/2014/main" xmlns="" id="{880F9572-B59D-4712-AA65-744367F83513}"/>
                  </a:ext>
                </a:extLst>
              </p:cNvPr>
              <p:cNvSpPr/>
              <p:nvPr/>
            </p:nvSpPr>
            <p:spPr>
              <a:xfrm>
                <a:off x="345984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3" name="Oval 116">
                <a:extLst>
                  <a:ext uri="{FF2B5EF4-FFF2-40B4-BE49-F238E27FC236}">
                    <a16:creationId xmlns:a16="http://schemas.microsoft.com/office/drawing/2014/main" xmlns="" id="{895A1AD3-1137-46D0-8A4E-10E4AD775BBC}"/>
                  </a:ext>
                </a:extLst>
              </p:cNvPr>
              <p:cNvSpPr/>
              <p:nvPr/>
            </p:nvSpPr>
            <p:spPr>
              <a:xfrm>
                <a:off x="1620152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Rectangle 117">
                <a:extLst>
                  <a:ext uri="{FF2B5EF4-FFF2-40B4-BE49-F238E27FC236}">
                    <a16:creationId xmlns:a16="http://schemas.microsoft.com/office/drawing/2014/main" xmlns="" id="{C54FF6E8-0E81-47CA-86ED-14C98F204005}"/>
                  </a:ext>
                </a:extLst>
              </p:cNvPr>
              <p:cNvSpPr/>
              <p:nvPr/>
            </p:nvSpPr>
            <p:spPr>
              <a:xfrm>
                <a:off x="1605638" y="2336798"/>
                <a:ext cx="2097318" cy="2173517"/>
              </a:xfrm>
              <a:prstGeom prst="rect">
                <a:avLst/>
              </a:prstGeom>
              <a:noFill/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5" name="Oval 118">
                <a:extLst>
                  <a:ext uri="{FF2B5EF4-FFF2-40B4-BE49-F238E27FC236}">
                    <a16:creationId xmlns:a16="http://schemas.microsoft.com/office/drawing/2014/main" xmlns="" id="{D8847E83-E9DC-43FC-8721-37F31A3CCE3F}"/>
                  </a:ext>
                </a:extLst>
              </p:cNvPr>
              <p:cNvSpPr/>
              <p:nvPr/>
            </p:nvSpPr>
            <p:spPr>
              <a:xfrm>
                <a:off x="1892647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19">
                <a:extLst>
                  <a:ext uri="{FF2B5EF4-FFF2-40B4-BE49-F238E27FC236}">
                    <a16:creationId xmlns:a16="http://schemas.microsoft.com/office/drawing/2014/main" xmlns="" id="{CB0B9BCD-3897-4B76-928B-FA9473F4CA42}"/>
                  </a:ext>
                </a:extLst>
              </p:cNvPr>
              <p:cNvSpPr/>
              <p:nvPr/>
            </p:nvSpPr>
            <p:spPr>
              <a:xfrm>
                <a:off x="2155460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20">
                <a:extLst>
                  <a:ext uri="{FF2B5EF4-FFF2-40B4-BE49-F238E27FC236}">
                    <a16:creationId xmlns:a16="http://schemas.microsoft.com/office/drawing/2014/main" xmlns="" id="{3861AC0B-06B1-45D3-8BAA-7FA633CBE955}"/>
                  </a:ext>
                </a:extLst>
              </p:cNvPr>
              <p:cNvSpPr/>
              <p:nvPr/>
            </p:nvSpPr>
            <p:spPr>
              <a:xfrm>
                <a:off x="2418273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8" name="Oval 121">
                <a:extLst>
                  <a:ext uri="{FF2B5EF4-FFF2-40B4-BE49-F238E27FC236}">
                    <a16:creationId xmlns:a16="http://schemas.microsoft.com/office/drawing/2014/main" xmlns="" id="{49641A27-A488-4EC8-87B2-BDA35C17913D}"/>
                  </a:ext>
                </a:extLst>
              </p:cNvPr>
              <p:cNvSpPr/>
              <p:nvPr/>
            </p:nvSpPr>
            <p:spPr>
              <a:xfrm>
                <a:off x="2681086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Oval 122">
                <a:extLst>
                  <a:ext uri="{FF2B5EF4-FFF2-40B4-BE49-F238E27FC236}">
                    <a16:creationId xmlns:a16="http://schemas.microsoft.com/office/drawing/2014/main" xmlns="" id="{26BB4CFA-2C5B-4BB4-A2EA-0E045782922F}"/>
                  </a:ext>
                </a:extLst>
              </p:cNvPr>
              <p:cNvSpPr/>
              <p:nvPr/>
            </p:nvSpPr>
            <p:spPr>
              <a:xfrm>
                <a:off x="2943899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23">
                <a:extLst>
                  <a:ext uri="{FF2B5EF4-FFF2-40B4-BE49-F238E27FC236}">
                    <a16:creationId xmlns:a16="http://schemas.microsoft.com/office/drawing/2014/main" xmlns="" id="{0EE237B3-9DCA-43D7-B224-20A148BE4B65}"/>
                  </a:ext>
                </a:extLst>
              </p:cNvPr>
              <p:cNvSpPr/>
              <p:nvPr/>
            </p:nvSpPr>
            <p:spPr>
              <a:xfrm>
                <a:off x="3206712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24">
                <a:extLst>
                  <a:ext uri="{FF2B5EF4-FFF2-40B4-BE49-F238E27FC236}">
                    <a16:creationId xmlns:a16="http://schemas.microsoft.com/office/drawing/2014/main" xmlns="" id="{F1C3670A-B447-46EC-9F8C-378BC67EACD3}"/>
                  </a:ext>
                </a:extLst>
              </p:cNvPr>
              <p:cNvSpPr/>
              <p:nvPr/>
            </p:nvSpPr>
            <p:spPr>
              <a:xfrm>
                <a:off x="3469523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2" name="Oval 125">
                <a:extLst>
                  <a:ext uri="{FF2B5EF4-FFF2-40B4-BE49-F238E27FC236}">
                    <a16:creationId xmlns:a16="http://schemas.microsoft.com/office/drawing/2014/main" xmlns="" id="{D99FA474-9B8E-4410-BE05-810648BC0033}"/>
                  </a:ext>
                </a:extLst>
              </p:cNvPr>
              <p:cNvSpPr/>
              <p:nvPr/>
            </p:nvSpPr>
            <p:spPr>
              <a:xfrm>
                <a:off x="1629834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26">
                <a:extLst>
                  <a:ext uri="{FF2B5EF4-FFF2-40B4-BE49-F238E27FC236}">
                    <a16:creationId xmlns:a16="http://schemas.microsoft.com/office/drawing/2014/main" xmlns="" id="{4609266A-1F0E-4932-ACF4-FA1302A9945D}"/>
                  </a:ext>
                </a:extLst>
              </p:cNvPr>
              <p:cNvSpPr/>
              <p:nvPr/>
            </p:nvSpPr>
            <p:spPr>
              <a:xfrm>
                <a:off x="1873115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27">
                <a:extLst>
                  <a:ext uri="{FF2B5EF4-FFF2-40B4-BE49-F238E27FC236}">
                    <a16:creationId xmlns:a16="http://schemas.microsoft.com/office/drawing/2014/main" xmlns="" id="{DBC096EA-4DC7-45E5-8D7E-140B48936832}"/>
                  </a:ext>
                </a:extLst>
              </p:cNvPr>
              <p:cNvSpPr/>
              <p:nvPr/>
            </p:nvSpPr>
            <p:spPr>
              <a:xfrm>
                <a:off x="2135928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28">
                <a:extLst>
                  <a:ext uri="{FF2B5EF4-FFF2-40B4-BE49-F238E27FC236}">
                    <a16:creationId xmlns:a16="http://schemas.microsoft.com/office/drawing/2014/main" xmlns="" id="{EFD28998-3C68-45D3-81BF-3349613D5098}"/>
                  </a:ext>
                </a:extLst>
              </p:cNvPr>
              <p:cNvSpPr/>
              <p:nvPr/>
            </p:nvSpPr>
            <p:spPr>
              <a:xfrm>
                <a:off x="239874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29">
                <a:extLst>
                  <a:ext uri="{FF2B5EF4-FFF2-40B4-BE49-F238E27FC236}">
                    <a16:creationId xmlns:a16="http://schemas.microsoft.com/office/drawing/2014/main" xmlns="" id="{9282A02C-F80A-4170-9DF2-04B20DB4150E}"/>
                  </a:ext>
                </a:extLst>
              </p:cNvPr>
              <p:cNvSpPr/>
              <p:nvPr/>
            </p:nvSpPr>
            <p:spPr>
              <a:xfrm>
                <a:off x="2661554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30">
                <a:extLst>
                  <a:ext uri="{FF2B5EF4-FFF2-40B4-BE49-F238E27FC236}">
                    <a16:creationId xmlns:a16="http://schemas.microsoft.com/office/drawing/2014/main" xmlns="" id="{C0160C88-1A4D-43C5-B837-F5D69EBBF25B}"/>
                  </a:ext>
                </a:extLst>
              </p:cNvPr>
              <p:cNvSpPr/>
              <p:nvPr/>
            </p:nvSpPr>
            <p:spPr>
              <a:xfrm>
                <a:off x="2924367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31">
                <a:extLst>
                  <a:ext uri="{FF2B5EF4-FFF2-40B4-BE49-F238E27FC236}">
                    <a16:creationId xmlns:a16="http://schemas.microsoft.com/office/drawing/2014/main" xmlns="" id="{7F1CA6D7-A255-4D89-BA30-BF50024D0140}"/>
                  </a:ext>
                </a:extLst>
              </p:cNvPr>
              <p:cNvSpPr/>
              <p:nvPr/>
            </p:nvSpPr>
            <p:spPr>
              <a:xfrm>
                <a:off x="3187180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32">
                <a:extLst>
                  <a:ext uri="{FF2B5EF4-FFF2-40B4-BE49-F238E27FC236}">
                    <a16:creationId xmlns:a16="http://schemas.microsoft.com/office/drawing/2014/main" xmlns="" id="{9AD9A36E-F5F4-4D3B-97AD-50F03018AA62}"/>
                  </a:ext>
                </a:extLst>
              </p:cNvPr>
              <p:cNvSpPr/>
              <p:nvPr/>
            </p:nvSpPr>
            <p:spPr>
              <a:xfrm>
                <a:off x="344999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0" name="Oval 133">
                <a:extLst>
                  <a:ext uri="{FF2B5EF4-FFF2-40B4-BE49-F238E27FC236}">
                    <a16:creationId xmlns:a16="http://schemas.microsoft.com/office/drawing/2014/main" xmlns="" id="{0A9AB9C8-552F-4908-924E-EB3DB538B633}"/>
                  </a:ext>
                </a:extLst>
              </p:cNvPr>
              <p:cNvSpPr/>
              <p:nvPr/>
            </p:nvSpPr>
            <p:spPr>
              <a:xfrm>
                <a:off x="1610302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34">
                <a:extLst>
                  <a:ext uri="{FF2B5EF4-FFF2-40B4-BE49-F238E27FC236}">
                    <a16:creationId xmlns:a16="http://schemas.microsoft.com/office/drawing/2014/main" xmlns="" id="{4D17F219-A0CD-41DE-86C2-7C4B52A140B3}"/>
                  </a:ext>
                </a:extLst>
              </p:cNvPr>
              <p:cNvSpPr/>
              <p:nvPr/>
            </p:nvSpPr>
            <p:spPr>
              <a:xfrm>
                <a:off x="1870263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35">
                <a:extLst>
                  <a:ext uri="{FF2B5EF4-FFF2-40B4-BE49-F238E27FC236}">
                    <a16:creationId xmlns:a16="http://schemas.microsoft.com/office/drawing/2014/main" xmlns="" id="{146900A5-240F-46F5-87D3-FF743BC036BD}"/>
                  </a:ext>
                </a:extLst>
              </p:cNvPr>
              <p:cNvSpPr/>
              <p:nvPr/>
            </p:nvSpPr>
            <p:spPr>
              <a:xfrm>
                <a:off x="2133076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36">
                <a:extLst>
                  <a:ext uri="{FF2B5EF4-FFF2-40B4-BE49-F238E27FC236}">
                    <a16:creationId xmlns:a16="http://schemas.microsoft.com/office/drawing/2014/main" xmlns="" id="{659C2643-4238-431B-912B-FCDC76496AA1}"/>
                  </a:ext>
                </a:extLst>
              </p:cNvPr>
              <p:cNvSpPr/>
              <p:nvPr/>
            </p:nvSpPr>
            <p:spPr>
              <a:xfrm>
                <a:off x="239588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37">
                <a:extLst>
                  <a:ext uri="{FF2B5EF4-FFF2-40B4-BE49-F238E27FC236}">
                    <a16:creationId xmlns:a16="http://schemas.microsoft.com/office/drawing/2014/main" xmlns="" id="{F3CFE7F2-5EE6-4B68-9E45-4967CED59C6E}"/>
                  </a:ext>
                </a:extLst>
              </p:cNvPr>
              <p:cNvSpPr/>
              <p:nvPr/>
            </p:nvSpPr>
            <p:spPr>
              <a:xfrm>
                <a:off x="2658702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5" name="Oval 138">
                <a:extLst>
                  <a:ext uri="{FF2B5EF4-FFF2-40B4-BE49-F238E27FC236}">
                    <a16:creationId xmlns:a16="http://schemas.microsoft.com/office/drawing/2014/main" xmlns="" id="{3DDDE800-8FBE-48AC-9B12-6C0DB7F465A8}"/>
                  </a:ext>
                </a:extLst>
              </p:cNvPr>
              <p:cNvSpPr/>
              <p:nvPr/>
            </p:nvSpPr>
            <p:spPr>
              <a:xfrm>
                <a:off x="2921515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6" name="Oval 139">
                <a:extLst>
                  <a:ext uri="{FF2B5EF4-FFF2-40B4-BE49-F238E27FC236}">
                    <a16:creationId xmlns:a16="http://schemas.microsoft.com/office/drawing/2014/main" xmlns="" id="{E42C0296-B082-4DA1-A49C-62C7A50BA935}"/>
                  </a:ext>
                </a:extLst>
              </p:cNvPr>
              <p:cNvSpPr/>
              <p:nvPr/>
            </p:nvSpPr>
            <p:spPr>
              <a:xfrm>
                <a:off x="3184328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7" name="Oval 140">
                <a:extLst>
                  <a:ext uri="{FF2B5EF4-FFF2-40B4-BE49-F238E27FC236}">
                    <a16:creationId xmlns:a16="http://schemas.microsoft.com/office/drawing/2014/main" xmlns="" id="{915FEAF0-9314-434D-A2D1-7613E12D45DE}"/>
                  </a:ext>
                </a:extLst>
              </p:cNvPr>
              <p:cNvSpPr/>
              <p:nvPr/>
            </p:nvSpPr>
            <p:spPr>
              <a:xfrm>
                <a:off x="344713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8" name="Oval 141">
                <a:extLst>
                  <a:ext uri="{FF2B5EF4-FFF2-40B4-BE49-F238E27FC236}">
                    <a16:creationId xmlns:a16="http://schemas.microsoft.com/office/drawing/2014/main" xmlns="" id="{C7BBAADF-5A2A-4A9B-B5F1-E19EAF01D57A}"/>
                  </a:ext>
                </a:extLst>
              </p:cNvPr>
              <p:cNvSpPr/>
              <p:nvPr/>
            </p:nvSpPr>
            <p:spPr>
              <a:xfrm>
                <a:off x="1607450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9" name="Oval 142">
                <a:extLst>
                  <a:ext uri="{FF2B5EF4-FFF2-40B4-BE49-F238E27FC236}">
                    <a16:creationId xmlns:a16="http://schemas.microsoft.com/office/drawing/2014/main" xmlns="" id="{02A00B01-1A9C-40AF-84ED-074ABA9CC35E}"/>
                  </a:ext>
                </a:extLst>
              </p:cNvPr>
              <p:cNvSpPr/>
              <p:nvPr/>
            </p:nvSpPr>
            <p:spPr>
              <a:xfrm>
                <a:off x="1865079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0" name="Oval 143">
                <a:extLst>
                  <a:ext uri="{FF2B5EF4-FFF2-40B4-BE49-F238E27FC236}">
                    <a16:creationId xmlns:a16="http://schemas.microsoft.com/office/drawing/2014/main" xmlns="" id="{27E78A3B-6F6C-4CF0-9AD7-C50E750AFDB1}"/>
                  </a:ext>
                </a:extLst>
              </p:cNvPr>
              <p:cNvSpPr/>
              <p:nvPr/>
            </p:nvSpPr>
            <p:spPr>
              <a:xfrm>
                <a:off x="2127892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Oval 144">
                <a:extLst>
                  <a:ext uri="{FF2B5EF4-FFF2-40B4-BE49-F238E27FC236}">
                    <a16:creationId xmlns:a16="http://schemas.microsoft.com/office/drawing/2014/main" xmlns="" id="{8CE177AE-A2D3-474E-997E-7068A0E7DAD9}"/>
                  </a:ext>
                </a:extLst>
              </p:cNvPr>
              <p:cNvSpPr/>
              <p:nvPr/>
            </p:nvSpPr>
            <p:spPr>
              <a:xfrm>
                <a:off x="239070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2" name="Oval 145">
                <a:extLst>
                  <a:ext uri="{FF2B5EF4-FFF2-40B4-BE49-F238E27FC236}">
                    <a16:creationId xmlns:a16="http://schemas.microsoft.com/office/drawing/2014/main" xmlns="" id="{4D1B7144-5661-4F23-B051-B8098AF0D875}"/>
                  </a:ext>
                </a:extLst>
              </p:cNvPr>
              <p:cNvSpPr/>
              <p:nvPr/>
            </p:nvSpPr>
            <p:spPr>
              <a:xfrm>
                <a:off x="2653518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3" name="Oval 146">
                <a:extLst>
                  <a:ext uri="{FF2B5EF4-FFF2-40B4-BE49-F238E27FC236}">
                    <a16:creationId xmlns:a16="http://schemas.microsoft.com/office/drawing/2014/main" xmlns="" id="{90F15FCC-3086-4E0E-9445-5CDD113A8608}"/>
                  </a:ext>
                </a:extLst>
              </p:cNvPr>
              <p:cNvSpPr/>
              <p:nvPr/>
            </p:nvSpPr>
            <p:spPr>
              <a:xfrm>
                <a:off x="2916331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" name="Oval 147">
                <a:extLst>
                  <a:ext uri="{FF2B5EF4-FFF2-40B4-BE49-F238E27FC236}">
                    <a16:creationId xmlns:a16="http://schemas.microsoft.com/office/drawing/2014/main" xmlns="" id="{51E70706-852E-4D3D-8240-51C14F79A5A3}"/>
                  </a:ext>
                </a:extLst>
              </p:cNvPr>
              <p:cNvSpPr/>
              <p:nvPr/>
            </p:nvSpPr>
            <p:spPr>
              <a:xfrm>
                <a:off x="3179144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5" name="Oval 148">
                <a:extLst>
                  <a:ext uri="{FF2B5EF4-FFF2-40B4-BE49-F238E27FC236}">
                    <a16:creationId xmlns:a16="http://schemas.microsoft.com/office/drawing/2014/main" xmlns="" id="{5D1410EE-3983-421B-A57E-EE4B6ACA895E}"/>
                  </a:ext>
                </a:extLst>
              </p:cNvPr>
              <p:cNvSpPr/>
              <p:nvPr/>
            </p:nvSpPr>
            <p:spPr>
              <a:xfrm>
                <a:off x="344195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6" name="Oval 149">
                <a:extLst>
                  <a:ext uri="{FF2B5EF4-FFF2-40B4-BE49-F238E27FC236}">
                    <a16:creationId xmlns:a16="http://schemas.microsoft.com/office/drawing/2014/main" xmlns="" id="{3C6BD643-E02D-4EEA-81CA-0949C37E0B54}"/>
                  </a:ext>
                </a:extLst>
              </p:cNvPr>
              <p:cNvSpPr/>
              <p:nvPr/>
            </p:nvSpPr>
            <p:spPr>
              <a:xfrm>
                <a:off x="1602266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7" name="Oval 150">
                <a:extLst>
                  <a:ext uri="{FF2B5EF4-FFF2-40B4-BE49-F238E27FC236}">
                    <a16:creationId xmlns:a16="http://schemas.microsoft.com/office/drawing/2014/main" xmlns="" id="{D43209A4-E75B-45C7-A434-84A9926502A1}"/>
                  </a:ext>
                </a:extLst>
              </p:cNvPr>
              <p:cNvSpPr/>
              <p:nvPr/>
            </p:nvSpPr>
            <p:spPr>
              <a:xfrm>
                <a:off x="1871744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8" name="Oval 151">
                <a:extLst>
                  <a:ext uri="{FF2B5EF4-FFF2-40B4-BE49-F238E27FC236}">
                    <a16:creationId xmlns:a16="http://schemas.microsoft.com/office/drawing/2014/main" xmlns="" id="{7ACEEDC4-1978-44B3-8EF7-2E3A40C26AD5}"/>
                  </a:ext>
                </a:extLst>
              </p:cNvPr>
              <p:cNvSpPr/>
              <p:nvPr/>
            </p:nvSpPr>
            <p:spPr>
              <a:xfrm>
                <a:off x="2134557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9" name="Oval 152">
                <a:extLst>
                  <a:ext uri="{FF2B5EF4-FFF2-40B4-BE49-F238E27FC236}">
                    <a16:creationId xmlns:a16="http://schemas.microsoft.com/office/drawing/2014/main" xmlns="" id="{E21DFE87-DA0D-4606-A32A-01E31B64312B}"/>
                  </a:ext>
                </a:extLst>
              </p:cNvPr>
              <p:cNvSpPr/>
              <p:nvPr/>
            </p:nvSpPr>
            <p:spPr>
              <a:xfrm>
                <a:off x="239737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0" name="Oval 153">
                <a:extLst>
                  <a:ext uri="{FF2B5EF4-FFF2-40B4-BE49-F238E27FC236}">
                    <a16:creationId xmlns:a16="http://schemas.microsoft.com/office/drawing/2014/main" xmlns="" id="{C5722FB6-4B33-44DC-A9EE-2655E68E8AFD}"/>
                  </a:ext>
                </a:extLst>
              </p:cNvPr>
              <p:cNvSpPr/>
              <p:nvPr/>
            </p:nvSpPr>
            <p:spPr>
              <a:xfrm>
                <a:off x="2660183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1" name="Oval 154">
                <a:extLst>
                  <a:ext uri="{FF2B5EF4-FFF2-40B4-BE49-F238E27FC236}">
                    <a16:creationId xmlns:a16="http://schemas.microsoft.com/office/drawing/2014/main" xmlns="" id="{BDBC2025-EA70-4143-92D3-06B18FD41EBA}"/>
                  </a:ext>
                </a:extLst>
              </p:cNvPr>
              <p:cNvSpPr/>
              <p:nvPr/>
            </p:nvSpPr>
            <p:spPr>
              <a:xfrm>
                <a:off x="2922996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2" name="Oval 155">
                <a:extLst>
                  <a:ext uri="{FF2B5EF4-FFF2-40B4-BE49-F238E27FC236}">
                    <a16:creationId xmlns:a16="http://schemas.microsoft.com/office/drawing/2014/main" xmlns="" id="{67648EB4-70E1-47D4-B1A1-99FF2661790D}"/>
                  </a:ext>
                </a:extLst>
              </p:cNvPr>
              <p:cNvSpPr/>
              <p:nvPr/>
            </p:nvSpPr>
            <p:spPr>
              <a:xfrm>
                <a:off x="3185809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3" name="Oval 156">
                <a:extLst>
                  <a:ext uri="{FF2B5EF4-FFF2-40B4-BE49-F238E27FC236}">
                    <a16:creationId xmlns:a16="http://schemas.microsoft.com/office/drawing/2014/main" xmlns="" id="{2E40AFF8-36AC-44CF-9A81-BAF8E104E729}"/>
                  </a:ext>
                </a:extLst>
              </p:cNvPr>
              <p:cNvSpPr/>
              <p:nvPr/>
            </p:nvSpPr>
            <p:spPr>
              <a:xfrm>
                <a:off x="344862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4" name="Oval 157">
                <a:extLst>
                  <a:ext uri="{FF2B5EF4-FFF2-40B4-BE49-F238E27FC236}">
                    <a16:creationId xmlns:a16="http://schemas.microsoft.com/office/drawing/2014/main" xmlns="" id="{9C0BA330-42C0-4FB7-8362-3964B327B85C}"/>
                  </a:ext>
                </a:extLst>
              </p:cNvPr>
              <p:cNvSpPr/>
              <p:nvPr/>
            </p:nvSpPr>
            <p:spPr>
              <a:xfrm>
                <a:off x="1608931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5" name="Oval 158">
                <a:extLst>
                  <a:ext uri="{FF2B5EF4-FFF2-40B4-BE49-F238E27FC236}">
                    <a16:creationId xmlns:a16="http://schemas.microsoft.com/office/drawing/2014/main" xmlns="" id="{1C20BD90-58B7-43A4-B8B7-1767A54DF40E}"/>
                  </a:ext>
                </a:extLst>
              </p:cNvPr>
              <p:cNvSpPr/>
              <p:nvPr/>
            </p:nvSpPr>
            <p:spPr>
              <a:xfrm>
                <a:off x="1852992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6" name="Oval 159">
                <a:extLst>
                  <a:ext uri="{FF2B5EF4-FFF2-40B4-BE49-F238E27FC236}">
                    <a16:creationId xmlns:a16="http://schemas.microsoft.com/office/drawing/2014/main" xmlns="" id="{2C7307AE-C2A7-4780-8085-563C50C1D605}"/>
                  </a:ext>
                </a:extLst>
              </p:cNvPr>
              <p:cNvSpPr/>
              <p:nvPr/>
            </p:nvSpPr>
            <p:spPr>
              <a:xfrm>
                <a:off x="2115805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7" name="Oval 160">
                <a:extLst>
                  <a:ext uri="{FF2B5EF4-FFF2-40B4-BE49-F238E27FC236}">
                    <a16:creationId xmlns:a16="http://schemas.microsoft.com/office/drawing/2014/main" xmlns="" id="{83FA396D-FEE6-4BF9-9B3D-1DD383025BA5}"/>
                  </a:ext>
                </a:extLst>
              </p:cNvPr>
              <p:cNvSpPr/>
              <p:nvPr/>
            </p:nvSpPr>
            <p:spPr>
              <a:xfrm>
                <a:off x="237861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8" name="Oval 161">
                <a:extLst>
                  <a:ext uri="{FF2B5EF4-FFF2-40B4-BE49-F238E27FC236}">
                    <a16:creationId xmlns:a16="http://schemas.microsoft.com/office/drawing/2014/main" xmlns="" id="{36D95EE8-3570-4CA4-B604-EC560F83EDC3}"/>
                  </a:ext>
                </a:extLst>
              </p:cNvPr>
              <p:cNvSpPr/>
              <p:nvPr/>
            </p:nvSpPr>
            <p:spPr>
              <a:xfrm>
                <a:off x="2641431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9" name="Oval 162">
                <a:extLst>
                  <a:ext uri="{FF2B5EF4-FFF2-40B4-BE49-F238E27FC236}">
                    <a16:creationId xmlns:a16="http://schemas.microsoft.com/office/drawing/2014/main" xmlns="" id="{1F6E50E5-637A-4966-8379-BD9E98C25A06}"/>
                  </a:ext>
                </a:extLst>
              </p:cNvPr>
              <p:cNvSpPr/>
              <p:nvPr/>
            </p:nvSpPr>
            <p:spPr>
              <a:xfrm>
                <a:off x="2904244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0" name="Oval 163">
                <a:extLst>
                  <a:ext uri="{FF2B5EF4-FFF2-40B4-BE49-F238E27FC236}">
                    <a16:creationId xmlns:a16="http://schemas.microsoft.com/office/drawing/2014/main" xmlns="" id="{14A54684-6DFF-473C-9616-2387896E6E61}"/>
                  </a:ext>
                </a:extLst>
              </p:cNvPr>
              <p:cNvSpPr/>
              <p:nvPr/>
            </p:nvSpPr>
            <p:spPr>
              <a:xfrm>
                <a:off x="3167057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164">
                <a:extLst>
                  <a:ext uri="{FF2B5EF4-FFF2-40B4-BE49-F238E27FC236}">
                    <a16:creationId xmlns:a16="http://schemas.microsoft.com/office/drawing/2014/main" xmlns="" id="{05C6A05C-5883-4DB7-ABBE-DF987B682787}"/>
                  </a:ext>
                </a:extLst>
              </p:cNvPr>
              <p:cNvSpPr/>
              <p:nvPr/>
            </p:nvSpPr>
            <p:spPr>
              <a:xfrm>
                <a:off x="342986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2" name="Oval 165">
                <a:extLst>
                  <a:ext uri="{FF2B5EF4-FFF2-40B4-BE49-F238E27FC236}">
                    <a16:creationId xmlns:a16="http://schemas.microsoft.com/office/drawing/2014/main" xmlns="" id="{0BF600DC-5E95-4D2C-B5DF-58340DD79E68}"/>
                  </a:ext>
                </a:extLst>
              </p:cNvPr>
              <p:cNvSpPr/>
              <p:nvPr/>
            </p:nvSpPr>
            <p:spPr>
              <a:xfrm>
                <a:off x="1590179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3" name="Oval 166">
                <a:extLst>
                  <a:ext uri="{FF2B5EF4-FFF2-40B4-BE49-F238E27FC236}">
                    <a16:creationId xmlns:a16="http://schemas.microsoft.com/office/drawing/2014/main" xmlns="" id="{A5CBA014-E06C-4CA5-8BC9-602F031E595E}"/>
                  </a:ext>
                </a:extLst>
              </p:cNvPr>
              <p:cNvSpPr/>
              <p:nvPr/>
            </p:nvSpPr>
            <p:spPr>
              <a:xfrm>
                <a:off x="1871744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167">
                <a:extLst>
                  <a:ext uri="{FF2B5EF4-FFF2-40B4-BE49-F238E27FC236}">
                    <a16:creationId xmlns:a16="http://schemas.microsoft.com/office/drawing/2014/main" xmlns="" id="{F8AEF380-1808-4AAD-9C89-4F950C75DF23}"/>
                  </a:ext>
                </a:extLst>
              </p:cNvPr>
              <p:cNvSpPr/>
              <p:nvPr/>
            </p:nvSpPr>
            <p:spPr>
              <a:xfrm>
                <a:off x="2134557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5" name="Oval 168">
                <a:extLst>
                  <a:ext uri="{FF2B5EF4-FFF2-40B4-BE49-F238E27FC236}">
                    <a16:creationId xmlns:a16="http://schemas.microsoft.com/office/drawing/2014/main" xmlns="" id="{AF376D16-5500-48CE-BC77-0AD77D55F374}"/>
                  </a:ext>
                </a:extLst>
              </p:cNvPr>
              <p:cNvSpPr/>
              <p:nvPr/>
            </p:nvSpPr>
            <p:spPr>
              <a:xfrm>
                <a:off x="239737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169">
                <a:extLst>
                  <a:ext uri="{FF2B5EF4-FFF2-40B4-BE49-F238E27FC236}">
                    <a16:creationId xmlns:a16="http://schemas.microsoft.com/office/drawing/2014/main" xmlns="" id="{CD361ECC-0D7A-46FA-987F-DFC385EE5945}"/>
                  </a:ext>
                </a:extLst>
              </p:cNvPr>
              <p:cNvSpPr/>
              <p:nvPr/>
            </p:nvSpPr>
            <p:spPr>
              <a:xfrm>
                <a:off x="2660183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170">
                <a:extLst>
                  <a:ext uri="{FF2B5EF4-FFF2-40B4-BE49-F238E27FC236}">
                    <a16:creationId xmlns:a16="http://schemas.microsoft.com/office/drawing/2014/main" xmlns="" id="{B8220FD3-E876-47B0-BB86-17D0ED565BA5}"/>
                  </a:ext>
                </a:extLst>
              </p:cNvPr>
              <p:cNvSpPr/>
              <p:nvPr/>
            </p:nvSpPr>
            <p:spPr>
              <a:xfrm>
                <a:off x="2922996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171">
                <a:extLst>
                  <a:ext uri="{FF2B5EF4-FFF2-40B4-BE49-F238E27FC236}">
                    <a16:creationId xmlns:a16="http://schemas.microsoft.com/office/drawing/2014/main" xmlns="" id="{03E29155-F722-4655-B9B0-D753C2357D96}"/>
                  </a:ext>
                </a:extLst>
              </p:cNvPr>
              <p:cNvSpPr/>
              <p:nvPr/>
            </p:nvSpPr>
            <p:spPr>
              <a:xfrm>
                <a:off x="3185809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172">
                <a:extLst>
                  <a:ext uri="{FF2B5EF4-FFF2-40B4-BE49-F238E27FC236}">
                    <a16:creationId xmlns:a16="http://schemas.microsoft.com/office/drawing/2014/main" xmlns="" id="{89731D72-CFE1-4483-8BDE-08F5104746CB}"/>
                  </a:ext>
                </a:extLst>
              </p:cNvPr>
              <p:cNvSpPr/>
              <p:nvPr/>
            </p:nvSpPr>
            <p:spPr>
              <a:xfrm>
                <a:off x="344862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0" name="Oval 173">
                <a:extLst>
                  <a:ext uri="{FF2B5EF4-FFF2-40B4-BE49-F238E27FC236}">
                    <a16:creationId xmlns:a16="http://schemas.microsoft.com/office/drawing/2014/main" xmlns="" id="{9E7F95AE-24C7-4DFC-B816-F47552CC36AE}"/>
                  </a:ext>
                </a:extLst>
              </p:cNvPr>
              <p:cNvSpPr/>
              <p:nvPr/>
            </p:nvSpPr>
            <p:spPr>
              <a:xfrm>
                <a:off x="1608931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" name="Group 174">
              <a:extLst>
                <a:ext uri="{FF2B5EF4-FFF2-40B4-BE49-F238E27FC236}">
                  <a16:creationId xmlns:a16="http://schemas.microsoft.com/office/drawing/2014/main" xmlns="" id="{8453DDB9-FACE-47E2-B092-72383BB17054}"/>
                </a:ext>
              </a:extLst>
            </p:cNvPr>
            <p:cNvGrpSpPr/>
            <p:nvPr/>
          </p:nvGrpSpPr>
          <p:grpSpPr>
            <a:xfrm>
              <a:off x="3802800" y="2336798"/>
              <a:ext cx="2136973" cy="2173517"/>
              <a:chOff x="1590179" y="2336798"/>
              <a:chExt cx="2136973" cy="2173517"/>
            </a:xfrm>
          </p:grpSpPr>
          <p:sp>
            <p:nvSpPr>
              <p:cNvPr id="101" name="Oval 175">
                <a:extLst>
                  <a:ext uri="{FF2B5EF4-FFF2-40B4-BE49-F238E27FC236}">
                    <a16:creationId xmlns:a16="http://schemas.microsoft.com/office/drawing/2014/main" xmlns="" id="{B37771A6-42C7-4681-8C3E-50F31734A287}"/>
                  </a:ext>
                </a:extLst>
              </p:cNvPr>
              <p:cNvSpPr/>
              <p:nvPr/>
            </p:nvSpPr>
            <p:spPr>
              <a:xfrm>
                <a:off x="1882965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76">
                <a:extLst>
                  <a:ext uri="{FF2B5EF4-FFF2-40B4-BE49-F238E27FC236}">
                    <a16:creationId xmlns:a16="http://schemas.microsoft.com/office/drawing/2014/main" xmlns="" id="{3D8491C9-1C21-434E-9902-D6B7C099119B}"/>
                  </a:ext>
                </a:extLst>
              </p:cNvPr>
              <p:cNvSpPr/>
              <p:nvPr/>
            </p:nvSpPr>
            <p:spPr>
              <a:xfrm>
                <a:off x="2145778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77">
                <a:extLst>
                  <a:ext uri="{FF2B5EF4-FFF2-40B4-BE49-F238E27FC236}">
                    <a16:creationId xmlns:a16="http://schemas.microsoft.com/office/drawing/2014/main" xmlns="" id="{33121DD5-1138-4CA4-9511-84905FD3DB9C}"/>
                  </a:ext>
                </a:extLst>
              </p:cNvPr>
              <p:cNvSpPr/>
              <p:nvPr/>
            </p:nvSpPr>
            <p:spPr>
              <a:xfrm>
                <a:off x="240859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78">
                <a:extLst>
                  <a:ext uri="{FF2B5EF4-FFF2-40B4-BE49-F238E27FC236}">
                    <a16:creationId xmlns:a16="http://schemas.microsoft.com/office/drawing/2014/main" xmlns="" id="{8D2765A8-75CF-4053-B442-820B08455607}"/>
                  </a:ext>
                </a:extLst>
              </p:cNvPr>
              <p:cNvSpPr/>
              <p:nvPr/>
            </p:nvSpPr>
            <p:spPr>
              <a:xfrm>
                <a:off x="2671404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Oval 179">
                <a:extLst>
                  <a:ext uri="{FF2B5EF4-FFF2-40B4-BE49-F238E27FC236}">
                    <a16:creationId xmlns:a16="http://schemas.microsoft.com/office/drawing/2014/main" xmlns="" id="{6F97904B-BAAD-4E83-90B5-BA1D6F432F2D}"/>
                  </a:ext>
                </a:extLst>
              </p:cNvPr>
              <p:cNvSpPr/>
              <p:nvPr/>
            </p:nvSpPr>
            <p:spPr>
              <a:xfrm>
                <a:off x="2934217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Oval 180">
                <a:extLst>
                  <a:ext uri="{FF2B5EF4-FFF2-40B4-BE49-F238E27FC236}">
                    <a16:creationId xmlns:a16="http://schemas.microsoft.com/office/drawing/2014/main" xmlns="" id="{142D811F-69BA-43C2-ABCA-3512B9681102}"/>
                  </a:ext>
                </a:extLst>
              </p:cNvPr>
              <p:cNvSpPr/>
              <p:nvPr/>
            </p:nvSpPr>
            <p:spPr>
              <a:xfrm>
                <a:off x="3197030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81">
                <a:extLst>
                  <a:ext uri="{FF2B5EF4-FFF2-40B4-BE49-F238E27FC236}">
                    <a16:creationId xmlns:a16="http://schemas.microsoft.com/office/drawing/2014/main" xmlns="" id="{C6AAC712-6B09-4837-B500-73F3F8FD2612}"/>
                  </a:ext>
                </a:extLst>
              </p:cNvPr>
              <p:cNvSpPr/>
              <p:nvPr/>
            </p:nvSpPr>
            <p:spPr>
              <a:xfrm>
                <a:off x="345984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82">
                <a:extLst>
                  <a:ext uri="{FF2B5EF4-FFF2-40B4-BE49-F238E27FC236}">
                    <a16:creationId xmlns:a16="http://schemas.microsoft.com/office/drawing/2014/main" xmlns="" id="{39A87221-6A69-41FA-A410-DE33EE766727}"/>
                  </a:ext>
                </a:extLst>
              </p:cNvPr>
              <p:cNvSpPr/>
              <p:nvPr/>
            </p:nvSpPr>
            <p:spPr>
              <a:xfrm>
                <a:off x="1620152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Rectangle 183">
                <a:extLst>
                  <a:ext uri="{FF2B5EF4-FFF2-40B4-BE49-F238E27FC236}">
                    <a16:creationId xmlns:a16="http://schemas.microsoft.com/office/drawing/2014/main" xmlns="" id="{A2DCBC78-671E-432C-BD54-66AF6BDDEF6D}"/>
                  </a:ext>
                </a:extLst>
              </p:cNvPr>
              <p:cNvSpPr/>
              <p:nvPr/>
            </p:nvSpPr>
            <p:spPr>
              <a:xfrm>
                <a:off x="1605638" y="2336798"/>
                <a:ext cx="2097318" cy="2173517"/>
              </a:xfrm>
              <a:prstGeom prst="rect">
                <a:avLst/>
              </a:prstGeom>
              <a:noFill/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84">
                <a:extLst>
                  <a:ext uri="{FF2B5EF4-FFF2-40B4-BE49-F238E27FC236}">
                    <a16:creationId xmlns:a16="http://schemas.microsoft.com/office/drawing/2014/main" xmlns="" id="{140496C4-01A0-4D86-B5D1-173132B2B7B3}"/>
                  </a:ext>
                </a:extLst>
              </p:cNvPr>
              <p:cNvSpPr/>
              <p:nvPr/>
            </p:nvSpPr>
            <p:spPr>
              <a:xfrm>
                <a:off x="1892647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85">
                <a:extLst>
                  <a:ext uri="{FF2B5EF4-FFF2-40B4-BE49-F238E27FC236}">
                    <a16:creationId xmlns:a16="http://schemas.microsoft.com/office/drawing/2014/main" xmlns="" id="{858A1FAC-1504-4BBD-965C-657404B2F484}"/>
                  </a:ext>
                </a:extLst>
              </p:cNvPr>
              <p:cNvSpPr/>
              <p:nvPr/>
            </p:nvSpPr>
            <p:spPr>
              <a:xfrm>
                <a:off x="2155460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86">
                <a:extLst>
                  <a:ext uri="{FF2B5EF4-FFF2-40B4-BE49-F238E27FC236}">
                    <a16:creationId xmlns:a16="http://schemas.microsoft.com/office/drawing/2014/main" xmlns="" id="{2ECFA915-0505-44B4-BDF3-21C31184890A}"/>
                  </a:ext>
                </a:extLst>
              </p:cNvPr>
              <p:cNvSpPr/>
              <p:nvPr/>
            </p:nvSpPr>
            <p:spPr>
              <a:xfrm>
                <a:off x="2418273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87">
                <a:extLst>
                  <a:ext uri="{FF2B5EF4-FFF2-40B4-BE49-F238E27FC236}">
                    <a16:creationId xmlns:a16="http://schemas.microsoft.com/office/drawing/2014/main" xmlns="" id="{D68CF18B-70BB-42DE-9200-887095B49137}"/>
                  </a:ext>
                </a:extLst>
              </p:cNvPr>
              <p:cNvSpPr/>
              <p:nvPr/>
            </p:nvSpPr>
            <p:spPr>
              <a:xfrm>
                <a:off x="2681086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88">
                <a:extLst>
                  <a:ext uri="{FF2B5EF4-FFF2-40B4-BE49-F238E27FC236}">
                    <a16:creationId xmlns:a16="http://schemas.microsoft.com/office/drawing/2014/main" xmlns="" id="{E1A05316-F4B0-4A0D-9A54-4571D2742552}"/>
                  </a:ext>
                </a:extLst>
              </p:cNvPr>
              <p:cNvSpPr/>
              <p:nvPr/>
            </p:nvSpPr>
            <p:spPr>
              <a:xfrm>
                <a:off x="2943899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89">
                <a:extLst>
                  <a:ext uri="{FF2B5EF4-FFF2-40B4-BE49-F238E27FC236}">
                    <a16:creationId xmlns:a16="http://schemas.microsoft.com/office/drawing/2014/main" xmlns="" id="{BA6B9047-9880-4ECC-A6D5-1B0FA04EDBDF}"/>
                  </a:ext>
                </a:extLst>
              </p:cNvPr>
              <p:cNvSpPr/>
              <p:nvPr/>
            </p:nvSpPr>
            <p:spPr>
              <a:xfrm>
                <a:off x="3206712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90">
                <a:extLst>
                  <a:ext uri="{FF2B5EF4-FFF2-40B4-BE49-F238E27FC236}">
                    <a16:creationId xmlns:a16="http://schemas.microsoft.com/office/drawing/2014/main" xmlns="" id="{192ABE06-61E3-418F-9991-575A49BBC052}"/>
                  </a:ext>
                </a:extLst>
              </p:cNvPr>
              <p:cNvSpPr/>
              <p:nvPr/>
            </p:nvSpPr>
            <p:spPr>
              <a:xfrm>
                <a:off x="3469523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91">
                <a:extLst>
                  <a:ext uri="{FF2B5EF4-FFF2-40B4-BE49-F238E27FC236}">
                    <a16:creationId xmlns:a16="http://schemas.microsoft.com/office/drawing/2014/main" xmlns="" id="{D18C58C5-5F6E-4CB6-94CC-0AA0C552B969}"/>
                  </a:ext>
                </a:extLst>
              </p:cNvPr>
              <p:cNvSpPr/>
              <p:nvPr/>
            </p:nvSpPr>
            <p:spPr>
              <a:xfrm>
                <a:off x="1629834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92">
                <a:extLst>
                  <a:ext uri="{FF2B5EF4-FFF2-40B4-BE49-F238E27FC236}">
                    <a16:creationId xmlns:a16="http://schemas.microsoft.com/office/drawing/2014/main" xmlns="" id="{2A0DB97C-D48E-44E3-9DDB-E006BAC8F38B}"/>
                  </a:ext>
                </a:extLst>
              </p:cNvPr>
              <p:cNvSpPr/>
              <p:nvPr/>
            </p:nvSpPr>
            <p:spPr>
              <a:xfrm>
                <a:off x="1873115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93">
                <a:extLst>
                  <a:ext uri="{FF2B5EF4-FFF2-40B4-BE49-F238E27FC236}">
                    <a16:creationId xmlns:a16="http://schemas.microsoft.com/office/drawing/2014/main" xmlns="" id="{4B45CB34-0C9A-4B55-9A98-AE1EA4B695FA}"/>
                  </a:ext>
                </a:extLst>
              </p:cNvPr>
              <p:cNvSpPr/>
              <p:nvPr/>
            </p:nvSpPr>
            <p:spPr>
              <a:xfrm>
                <a:off x="2135928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Oval 194">
                <a:extLst>
                  <a:ext uri="{FF2B5EF4-FFF2-40B4-BE49-F238E27FC236}">
                    <a16:creationId xmlns:a16="http://schemas.microsoft.com/office/drawing/2014/main" xmlns="" id="{7866063B-684C-4F2D-9143-FB62A51E8887}"/>
                  </a:ext>
                </a:extLst>
              </p:cNvPr>
              <p:cNvSpPr/>
              <p:nvPr/>
            </p:nvSpPr>
            <p:spPr>
              <a:xfrm>
                <a:off x="239874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Oval 195">
                <a:extLst>
                  <a:ext uri="{FF2B5EF4-FFF2-40B4-BE49-F238E27FC236}">
                    <a16:creationId xmlns:a16="http://schemas.microsoft.com/office/drawing/2014/main" xmlns="" id="{7AB302DE-539A-4224-B730-7FAEC8892CC1}"/>
                  </a:ext>
                </a:extLst>
              </p:cNvPr>
              <p:cNvSpPr/>
              <p:nvPr/>
            </p:nvSpPr>
            <p:spPr>
              <a:xfrm>
                <a:off x="2661554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96">
                <a:extLst>
                  <a:ext uri="{FF2B5EF4-FFF2-40B4-BE49-F238E27FC236}">
                    <a16:creationId xmlns:a16="http://schemas.microsoft.com/office/drawing/2014/main" xmlns="" id="{1479D726-3A00-4F40-B049-23220D940C7A}"/>
                  </a:ext>
                </a:extLst>
              </p:cNvPr>
              <p:cNvSpPr/>
              <p:nvPr/>
            </p:nvSpPr>
            <p:spPr>
              <a:xfrm>
                <a:off x="2924367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97">
                <a:extLst>
                  <a:ext uri="{FF2B5EF4-FFF2-40B4-BE49-F238E27FC236}">
                    <a16:creationId xmlns:a16="http://schemas.microsoft.com/office/drawing/2014/main" xmlns="" id="{6061EDAF-5F56-4701-8D88-E698B42CF579}"/>
                  </a:ext>
                </a:extLst>
              </p:cNvPr>
              <p:cNvSpPr/>
              <p:nvPr/>
            </p:nvSpPr>
            <p:spPr>
              <a:xfrm>
                <a:off x="3187180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98">
                <a:extLst>
                  <a:ext uri="{FF2B5EF4-FFF2-40B4-BE49-F238E27FC236}">
                    <a16:creationId xmlns:a16="http://schemas.microsoft.com/office/drawing/2014/main" xmlns="" id="{198FE33D-756E-4877-8E6C-F74B5BC1E10B}"/>
                  </a:ext>
                </a:extLst>
              </p:cNvPr>
              <p:cNvSpPr/>
              <p:nvPr/>
            </p:nvSpPr>
            <p:spPr>
              <a:xfrm>
                <a:off x="344999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5" name="Oval 199">
                <a:extLst>
                  <a:ext uri="{FF2B5EF4-FFF2-40B4-BE49-F238E27FC236}">
                    <a16:creationId xmlns:a16="http://schemas.microsoft.com/office/drawing/2014/main" xmlns="" id="{132E3929-5C52-4CF1-BB50-78882CC783E8}"/>
                  </a:ext>
                </a:extLst>
              </p:cNvPr>
              <p:cNvSpPr/>
              <p:nvPr/>
            </p:nvSpPr>
            <p:spPr>
              <a:xfrm>
                <a:off x="1610302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200">
                <a:extLst>
                  <a:ext uri="{FF2B5EF4-FFF2-40B4-BE49-F238E27FC236}">
                    <a16:creationId xmlns:a16="http://schemas.microsoft.com/office/drawing/2014/main" xmlns="" id="{A117ABDF-6F54-439D-BE4D-5C32E933AD1F}"/>
                  </a:ext>
                </a:extLst>
              </p:cNvPr>
              <p:cNvSpPr/>
              <p:nvPr/>
            </p:nvSpPr>
            <p:spPr>
              <a:xfrm>
                <a:off x="1870263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201">
                <a:extLst>
                  <a:ext uri="{FF2B5EF4-FFF2-40B4-BE49-F238E27FC236}">
                    <a16:creationId xmlns:a16="http://schemas.microsoft.com/office/drawing/2014/main" xmlns="" id="{6859623D-FF5D-425B-A6CB-64154BF62DEF}"/>
                  </a:ext>
                </a:extLst>
              </p:cNvPr>
              <p:cNvSpPr/>
              <p:nvPr/>
            </p:nvSpPr>
            <p:spPr>
              <a:xfrm>
                <a:off x="2133076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202">
                <a:extLst>
                  <a:ext uri="{FF2B5EF4-FFF2-40B4-BE49-F238E27FC236}">
                    <a16:creationId xmlns:a16="http://schemas.microsoft.com/office/drawing/2014/main" xmlns="" id="{195423DA-F596-45ED-8431-47E713FD5417}"/>
                  </a:ext>
                </a:extLst>
              </p:cNvPr>
              <p:cNvSpPr/>
              <p:nvPr/>
            </p:nvSpPr>
            <p:spPr>
              <a:xfrm>
                <a:off x="239588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203">
                <a:extLst>
                  <a:ext uri="{FF2B5EF4-FFF2-40B4-BE49-F238E27FC236}">
                    <a16:creationId xmlns:a16="http://schemas.microsoft.com/office/drawing/2014/main" xmlns="" id="{95464FC7-9A09-44C7-84A7-F77D42490607}"/>
                  </a:ext>
                </a:extLst>
              </p:cNvPr>
              <p:cNvSpPr/>
              <p:nvPr/>
            </p:nvSpPr>
            <p:spPr>
              <a:xfrm>
                <a:off x="2658702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204">
                <a:extLst>
                  <a:ext uri="{FF2B5EF4-FFF2-40B4-BE49-F238E27FC236}">
                    <a16:creationId xmlns:a16="http://schemas.microsoft.com/office/drawing/2014/main" xmlns="" id="{D4456402-4EBB-4004-B8DC-27F7259AC4CB}"/>
                  </a:ext>
                </a:extLst>
              </p:cNvPr>
              <p:cNvSpPr/>
              <p:nvPr/>
            </p:nvSpPr>
            <p:spPr>
              <a:xfrm>
                <a:off x="2921515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205">
                <a:extLst>
                  <a:ext uri="{FF2B5EF4-FFF2-40B4-BE49-F238E27FC236}">
                    <a16:creationId xmlns:a16="http://schemas.microsoft.com/office/drawing/2014/main" xmlns="" id="{F4458CF2-CFC4-46F2-AA53-FF499F104CEB}"/>
                  </a:ext>
                </a:extLst>
              </p:cNvPr>
              <p:cNvSpPr/>
              <p:nvPr/>
            </p:nvSpPr>
            <p:spPr>
              <a:xfrm>
                <a:off x="3184328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206">
                <a:extLst>
                  <a:ext uri="{FF2B5EF4-FFF2-40B4-BE49-F238E27FC236}">
                    <a16:creationId xmlns:a16="http://schemas.microsoft.com/office/drawing/2014/main" xmlns="" id="{7B63846D-5140-4F8B-958F-E6C7103C3F68}"/>
                  </a:ext>
                </a:extLst>
              </p:cNvPr>
              <p:cNvSpPr/>
              <p:nvPr/>
            </p:nvSpPr>
            <p:spPr>
              <a:xfrm>
                <a:off x="344713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3" name="Oval 207">
                <a:extLst>
                  <a:ext uri="{FF2B5EF4-FFF2-40B4-BE49-F238E27FC236}">
                    <a16:creationId xmlns:a16="http://schemas.microsoft.com/office/drawing/2014/main" xmlns="" id="{967EC09B-AE73-4F9D-9388-5B1B7F3A1AD1}"/>
                  </a:ext>
                </a:extLst>
              </p:cNvPr>
              <p:cNvSpPr/>
              <p:nvPr/>
            </p:nvSpPr>
            <p:spPr>
              <a:xfrm>
                <a:off x="1607450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208">
                <a:extLst>
                  <a:ext uri="{FF2B5EF4-FFF2-40B4-BE49-F238E27FC236}">
                    <a16:creationId xmlns:a16="http://schemas.microsoft.com/office/drawing/2014/main" xmlns="" id="{A2D45AC3-801F-432E-98B3-6623D2A4FF96}"/>
                  </a:ext>
                </a:extLst>
              </p:cNvPr>
              <p:cNvSpPr/>
              <p:nvPr/>
            </p:nvSpPr>
            <p:spPr>
              <a:xfrm>
                <a:off x="1865079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209">
                <a:extLst>
                  <a:ext uri="{FF2B5EF4-FFF2-40B4-BE49-F238E27FC236}">
                    <a16:creationId xmlns:a16="http://schemas.microsoft.com/office/drawing/2014/main" xmlns="" id="{A53CE615-F745-4262-BB84-5935379AB9DC}"/>
                  </a:ext>
                </a:extLst>
              </p:cNvPr>
              <p:cNvSpPr/>
              <p:nvPr/>
            </p:nvSpPr>
            <p:spPr>
              <a:xfrm>
                <a:off x="2127892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210">
                <a:extLst>
                  <a:ext uri="{FF2B5EF4-FFF2-40B4-BE49-F238E27FC236}">
                    <a16:creationId xmlns:a16="http://schemas.microsoft.com/office/drawing/2014/main" xmlns="" id="{DD81AB0A-DA55-4182-AE95-C53442D78F27}"/>
                  </a:ext>
                </a:extLst>
              </p:cNvPr>
              <p:cNvSpPr/>
              <p:nvPr/>
            </p:nvSpPr>
            <p:spPr>
              <a:xfrm>
                <a:off x="239070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211">
                <a:extLst>
                  <a:ext uri="{FF2B5EF4-FFF2-40B4-BE49-F238E27FC236}">
                    <a16:creationId xmlns:a16="http://schemas.microsoft.com/office/drawing/2014/main" xmlns="" id="{4D470612-62D8-4EB9-A3D8-DCAC2D23E3B8}"/>
                  </a:ext>
                </a:extLst>
              </p:cNvPr>
              <p:cNvSpPr/>
              <p:nvPr/>
            </p:nvSpPr>
            <p:spPr>
              <a:xfrm>
                <a:off x="2653518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212">
                <a:extLst>
                  <a:ext uri="{FF2B5EF4-FFF2-40B4-BE49-F238E27FC236}">
                    <a16:creationId xmlns:a16="http://schemas.microsoft.com/office/drawing/2014/main" xmlns="" id="{80EC0459-6486-46AD-BBDB-0D56C2C7EE11}"/>
                  </a:ext>
                </a:extLst>
              </p:cNvPr>
              <p:cNvSpPr/>
              <p:nvPr/>
            </p:nvSpPr>
            <p:spPr>
              <a:xfrm>
                <a:off x="2916331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213">
                <a:extLst>
                  <a:ext uri="{FF2B5EF4-FFF2-40B4-BE49-F238E27FC236}">
                    <a16:creationId xmlns:a16="http://schemas.microsoft.com/office/drawing/2014/main" xmlns="" id="{913C0C03-B34D-406F-B4BB-BC424EFB44CF}"/>
                  </a:ext>
                </a:extLst>
              </p:cNvPr>
              <p:cNvSpPr/>
              <p:nvPr/>
            </p:nvSpPr>
            <p:spPr>
              <a:xfrm>
                <a:off x="3179144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214">
                <a:extLst>
                  <a:ext uri="{FF2B5EF4-FFF2-40B4-BE49-F238E27FC236}">
                    <a16:creationId xmlns:a16="http://schemas.microsoft.com/office/drawing/2014/main" xmlns="" id="{C47DB0FB-557A-426C-8994-7CF1E636B63B}"/>
                  </a:ext>
                </a:extLst>
              </p:cNvPr>
              <p:cNvSpPr/>
              <p:nvPr/>
            </p:nvSpPr>
            <p:spPr>
              <a:xfrm>
                <a:off x="344195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1" name="Oval 215">
                <a:extLst>
                  <a:ext uri="{FF2B5EF4-FFF2-40B4-BE49-F238E27FC236}">
                    <a16:creationId xmlns:a16="http://schemas.microsoft.com/office/drawing/2014/main" xmlns="" id="{A914F169-F59A-4F43-B9CC-02D329516034}"/>
                  </a:ext>
                </a:extLst>
              </p:cNvPr>
              <p:cNvSpPr/>
              <p:nvPr/>
            </p:nvSpPr>
            <p:spPr>
              <a:xfrm>
                <a:off x="1602266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2" name="Oval 216">
                <a:extLst>
                  <a:ext uri="{FF2B5EF4-FFF2-40B4-BE49-F238E27FC236}">
                    <a16:creationId xmlns:a16="http://schemas.microsoft.com/office/drawing/2014/main" xmlns="" id="{55AFCBE3-7B3D-41D7-8ED7-7C5F581025A0}"/>
                  </a:ext>
                </a:extLst>
              </p:cNvPr>
              <p:cNvSpPr/>
              <p:nvPr/>
            </p:nvSpPr>
            <p:spPr>
              <a:xfrm>
                <a:off x="1871744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217">
                <a:extLst>
                  <a:ext uri="{FF2B5EF4-FFF2-40B4-BE49-F238E27FC236}">
                    <a16:creationId xmlns:a16="http://schemas.microsoft.com/office/drawing/2014/main" xmlns="" id="{2508E017-DAD5-411F-9C1D-59FF6D19A1C1}"/>
                  </a:ext>
                </a:extLst>
              </p:cNvPr>
              <p:cNvSpPr/>
              <p:nvPr/>
            </p:nvSpPr>
            <p:spPr>
              <a:xfrm>
                <a:off x="2134557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218">
                <a:extLst>
                  <a:ext uri="{FF2B5EF4-FFF2-40B4-BE49-F238E27FC236}">
                    <a16:creationId xmlns:a16="http://schemas.microsoft.com/office/drawing/2014/main" xmlns="" id="{A13BB051-E394-41C1-9A68-D2971EAB8CE9}"/>
                  </a:ext>
                </a:extLst>
              </p:cNvPr>
              <p:cNvSpPr/>
              <p:nvPr/>
            </p:nvSpPr>
            <p:spPr>
              <a:xfrm>
                <a:off x="239737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219">
                <a:extLst>
                  <a:ext uri="{FF2B5EF4-FFF2-40B4-BE49-F238E27FC236}">
                    <a16:creationId xmlns:a16="http://schemas.microsoft.com/office/drawing/2014/main" xmlns="" id="{AD174812-CDA8-4381-8302-2AE188665826}"/>
                  </a:ext>
                </a:extLst>
              </p:cNvPr>
              <p:cNvSpPr/>
              <p:nvPr/>
            </p:nvSpPr>
            <p:spPr>
              <a:xfrm>
                <a:off x="2660183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220">
                <a:extLst>
                  <a:ext uri="{FF2B5EF4-FFF2-40B4-BE49-F238E27FC236}">
                    <a16:creationId xmlns:a16="http://schemas.microsoft.com/office/drawing/2014/main" xmlns="" id="{CA816093-6A97-4AE4-A4F1-8DD77709AA88}"/>
                  </a:ext>
                </a:extLst>
              </p:cNvPr>
              <p:cNvSpPr/>
              <p:nvPr/>
            </p:nvSpPr>
            <p:spPr>
              <a:xfrm>
                <a:off x="2922996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221">
                <a:extLst>
                  <a:ext uri="{FF2B5EF4-FFF2-40B4-BE49-F238E27FC236}">
                    <a16:creationId xmlns:a16="http://schemas.microsoft.com/office/drawing/2014/main" xmlns="" id="{028ECA41-300A-40C7-954A-53283E5FAF88}"/>
                  </a:ext>
                </a:extLst>
              </p:cNvPr>
              <p:cNvSpPr/>
              <p:nvPr/>
            </p:nvSpPr>
            <p:spPr>
              <a:xfrm>
                <a:off x="3185809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222">
                <a:extLst>
                  <a:ext uri="{FF2B5EF4-FFF2-40B4-BE49-F238E27FC236}">
                    <a16:creationId xmlns:a16="http://schemas.microsoft.com/office/drawing/2014/main" xmlns="" id="{4EE9D4EE-955B-45C8-A4D6-ED8E42BE7805}"/>
                  </a:ext>
                </a:extLst>
              </p:cNvPr>
              <p:cNvSpPr/>
              <p:nvPr/>
            </p:nvSpPr>
            <p:spPr>
              <a:xfrm>
                <a:off x="344862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223">
                <a:extLst>
                  <a:ext uri="{FF2B5EF4-FFF2-40B4-BE49-F238E27FC236}">
                    <a16:creationId xmlns:a16="http://schemas.microsoft.com/office/drawing/2014/main" xmlns="" id="{80B5C099-D573-4353-80AC-F903B647E985}"/>
                  </a:ext>
                </a:extLst>
              </p:cNvPr>
              <p:cNvSpPr/>
              <p:nvPr/>
            </p:nvSpPr>
            <p:spPr>
              <a:xfrm>
                <a:off x="1608931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224">
                <a:extLst>
                  <a:ext uri="{FF2B5EF4-FFF2-40B4-BE49-F238E27FC236}">
                    <a16:creationId xmlns:a16="http://schemas.microsoft.com/office/drawing/2014/main" xmlns="" id="{32DDC765-5E40-4F3E-AAD7-C2FF76688122}"/>
                  </a:ext>
                </a:extLst>
              </p:cNvPr>
              <p:cNvSpPr/>
              <p:nvPr/>
            </p:nvSpPr>
            <p:spPr>
              <a:xfrm>
                <a:off x="1852992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225">
                <a:extLst>
                  <a:ext uri="{FF2B5EF4-FFF2-40B4-BE49-F238E27FC236}">
                    <a16:creationId xmlns:a16="http://schemas.microsoft.com/office/drawing/2014/main" xmlns="" id="{37363A93-54D9-4655-B390-234E7F012640}"/>
                  </a:ext>
                </a:extLst>
              </p:cNvPr>
              <p:cNvSpPr/>
              <p:nvPr/>
            </p:nvSpPr>
            <p:spPr>
              <a:xfrm>
                <a:off x="2115805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226">
                <a:extLst>
                  <a:ext uri="{FF2B5EF4-FFF2-40B4-BE49-F238E27FC236}">
                    <a16:creationId xmlns:a16="http://schemas.microsoft.com/office/drawing/2014/main" xmlns="" id="{19F9BE56-51A6-4978-B668-BD6FC753C5E7}"/>
                  </a:ext>
                </a:extLst>
              </p:cNvPr>
              <p:cNvSpPr/>
              <p:nvPr/>
            </p:nvSpPr>
            <p:spPr>
              <a:xfrm>
                <a:off x="237861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227">
                <a:extLst>
                  <a:ext uri="{FF2B5EF4-FFF2-40B4-BE49-F238E27FC236}">
                    <a16:creationId xmlns:a16="http://schemas.microsoft.com/office/drawing/2014/main" xmlns="" id="{A017E11B-8AEE-4F21-A543-225196C90DD4}"/>
                  </a:ext>
                </a:extLst>
              </p:cNvPr>
              <p:cNvSpPr/>
              <p:nvPr/>
            </p:nvSpPr>
            <p:spPr>
              <a:xfrm>
                <a:off x="2641431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228">
                <a:extLst>
                  <a:ext uri="{FF2B5EF4-FFF2-40B4-BE49-F238E27FC236}">
                    <a16:creationId xmlns:a16="http://schemas.microsoft.com/office/drawing/2014/main" xmlns="" id="{866653AD-BED6-4EE3-95F8-2672BDF723AB}"/>
                  </a:ext>
                </a:extLst>
              </p:cNvPr>
              <p:cNvSpPr/>
              <p:nvPr/>
            </p:nvSpPr>
            <p:spPr>
              <a:xfrm>
                <a:off x="2904244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229">
                <a:extLst>
                  <a:ext uri="{FF2B5EF4-FFF2-40B4-BE49-F238E27FC236}">
                    <a16:creationId xmlns:a16="http://schemas.microsoft.com/office/drawing/2014/main" xmlns="" id="{65A8D2A8-32BC-4C4A-BA9D-12F726C5200B}"/>
                  </a:ext>
                </a:extLst>
              </p:cNvPr>
              <p:cNvSpPr/>
              <p:nvPr/>
            </p:nvSpPr>
            <p:spPr>
              <a:xfrm>
                <a:off x="3167057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230">
                <a:extLst>
                  <a:ext uri="{FF2B5EF4-FFF2-40B4-BE49-F238E27FC236}">
                    <a16:creationId xmlns:a16="http://schemas.microsoft.com/office/drawing/2014/main" xmlns="" id="{0989E92F-4E7D-493A-A5FC-97868D363717}"/>
                  </a:ext>
                </a:extLst>
              </p:cNvPr>
              <p:cNvSpPr/>
              <p:nvPr/>
            </p:nvSpPr>
            <p:spPr>
              <a:xfrm>
                <a:off x="342986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7" name="Oval 231">
                <a:extLst>
                  <a:ext uri="{FF2B5EF4-FFF2-40B4-BE49-F238E27FC236}">
                    <a16:creationId xmlns:a16="http://schemas.microsoft.com/office/drawing/2014/main" xmlns="" id="{2D97CA72-532D-4A7C-A005-193ADB1FD819}"/>
                  </a:ext>
                </a:extLst>
              </p:cNvPr>
              <p:cNvSpPr/>
              <p:nvPr/>
            </p:nvSpPr>
            <p:spPr>
              <a:xfrm>
                <a:off x="1590179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232">
                <a:extLst>
                  <a:ext uri="{FF2B5EF4-FFF2-40B4-BE49-F238E27FC236}">
                    <a16:creationId xmlns:a16="http://schemas.microsoft.com/office/drawing/2014/main" xmlns="" id="{E973965C-6327-4DC0-A1C9-0B69122F544C}"/>
                  </a:ext>
                </a:extLst>
              </p:cNvPr>
              <p:cNvSpPr/>
              <p:nvPr/>
            </p:nvSpPr>
            <p:spPr>
              <a:xfrm>
                <a:off x="1871744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233">
                <a:extLst>
                  <a:ext uri="{FF2B5EF4-FFF2-40B4-BE49-F238E27FC236}">
                    <a16:creationId xmlns:a16="http://schemas.microsoft.com/office/drawing/2014/main" xmlns="" id="{15A75057-1638-4034-A5B0-062028A2F5AD}"/>
                  </a:ext>
                </a:extLst>
              </p:cNvPr>
              <p:cNvSpPr/>
              <p:nvPr/>
            </p:nvSpPr>
            <p:spPr>
              <a:xfrm>
                <a:off x="2134557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234">
                <a:extLst>
                  <a:ext uri="{FF2B5EF4-FFF2-40B4-BE49-F238E27FC236}">
                    <a16:creationId xmlns:a16="http://schemas.microsoft.com/office/drawing/2014/main" xmlns="" id="{D44CFC83-87B7-47DD-B15F-94CD52DF2714}"/>
                  </a:ext>
                </a:extLst>
              </p:cNvPr>
              <p:cNvSpPr/>
              <p:nvPr/>
            </p:nvSpPr>
            <p:spPr>
              <a:xfrm>
                <a:off x="239737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235">
                <a:extLst>
                  <a:ext uri="{FF2B5EF4-FFF2-40B4-BE49-F238E27FC236}">
                    <a16:creationId xmlns:a16="http://schemas.microsoft.com/office/drawing/2014/main" xmlns="" id="{DCBCA6CE-BDAB-492E-846A-014588163E22}"/>
                  </a:ext>
                </a:extLst>
              </p:cNvPr>
              <p:cNvSpPr/>
              <p:nvPr/>
            </p:nvSpPr>
            <p:spPr>
              <a:xfrm>
                <a:off x="2660183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236">
                <a:extLst>
                  <a:ext uri="{FF2B5EF4-FFF2-40B4-BE49-F238E27FC236}">
                    <a16:creationId xmlns:a16="http://schemas.microsoft.com/office/drawing/2014/main" xmlns="" id="{F3D3D7A9-6630-432D-A186-7C024303C543}"/>
                  </a:ext>
                </a:extLst>
              </p:cNvPr>
              <p:cNvSpPr/>
              <p:nvPr/>
            </p:nvSpPr>
            <p:spPr>
              <a:xfrm>
                <a:off x="2922996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237">
                <a:extLst>
                  <a:ext uri="{FF2B5EF4-FFF2-40B4-BE49-F238E27FC236}">
                    <a16:creationId xmlns:a16="http://schemas.microsoft.com/office/drawing/2014/main" xmlns="" id="{2748ED70-D357-46DD-8540-57E65570BAC1}"/>
                  </a:ext>
                </a:extLst>
              </p:cNvPr>
              <p:cNvSpPr/>
              <p:nvPr/>
            </p:nvSpPr>
            <p:spPr>
              <a:xfrm>
                <a:off x="3185809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238">
                <a:extLst>
                  <a:ext uri="{FF2B5EF4-FFF2-40B4-BE49-F238E27FC236}">
                    <a16:creationId xmlns:a16="http://schemas.microsoft.com/office/drawing/2014/main" xmlns="" id="{F4771B74-C354-4C4A-86D9-5C88A440A9C6}"/>
                  </a:ext>
                </a:extLst>
              </p:cNvPr>
              <p:cNvSpPr/>
              <p:nvPr/>
            </p:nvSpPr>
            <p:spPr>
              <a:xfrm>
                <a:off x="344862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5" name="Oval 239">
                <a:extLst>
                  <a:ext uri="{FF2B5EF4-FFF2-40B4-BE49-F238E27FC236}">
                    <a16:creationId xmlns:a16="http://schemas.microsoft.com/office/drawing/2014/main" xmlns="" id="{466B4E43-52B2-467C-A3BB-E254E59A3989}"/>
                  </a:ext>
                </a:extLst>
              </p:cNvPr>
              <p:cNvSpPr/>
              <p:nvPr/>
            </p:nvSpPr>
            <p:spPr>
              <a:xfrm>
                <a:off x="1608931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8" name="Group 240">
              <a:extLst>
                <a:ext uri="{FF2B5EF4-FFF2-40B4-BE49-F238E27FC236}">
                  <a16:creationId xmlns:a16="http://schemas.microsoft.com/office/drawing/2014/main" xmlns="" id="{05D175B5-53ED-43DC-95C0-82E5A6A14C63}"/>
                </a:ext>
              </a:extLst>
            </p:cNvPr>
            <p:cNvGrpSpPr/>
            <p:nvPr/>
          </p:nvGrpSpPr>
          <p:grpSpPr>
            <a:xfrm>
              <a:off x="8228041" y="2336798"/>
              <a:ext cx="2127291" cy="2173517"/>
              <a:chOff x="1590179" y="2336798"/>
              <a:chExt cx="2127291" cy="2173517"/>
            </a:xfrm>
          </p:grpSpPr>
          <p:sp>
            <p:nvSpPr>
              <p:cNvPr id="36" name="Oval 241">
                <a:extLst>
                  <a:ext uri="{FF2B5EF4-FFF2-40B4-BE49-F238E27FC236}">
                    <a16:creationId xmlns:a16="http://schemas.microsoft.com/office/drawing/2014/main" xmlns="" id="{82A69472-25D5-4E8A-BD0F-94B464DF0390}"/>
                  </a:ext>
                </a:extLst>
              </p:cNvPr>
              <p:cNvSpPr/>
              <p:nvPr/>
            </p:nvSpPr>
            <p:spPr>
              <a:xfrm>
                <a:off x="1882965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242">
                <a:extLst>
                  <a:ext uri="{FF2B5EF4-FFF2-40B4-BE49-F238E27FC236}">
                    <a16:creationId xmlns:a16="http://schemas.microsoft.com/office/drawing/2014/main" xmlns="" id="{CF239F93-3F63-4877-B3F6-9CDA9AD1A773}"/>
                  </a:ext>
                </a:extLst>
              </p:cNvPr>
              <p:cNvSpPr/>
              <p:nvPr/>
            </p:nvSpPr>
            <p:spPr>
              <a:xfrm>
                <a:off x="2145778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Oval 243">
                <a:extLst>
                  <a:ext uri="{FF2B5EF4-FFF2-40B4-BE49-F238E27FC236}">
                    <a16:creationId xmlns:a16="http://schemas.microsoft.com/office/drawing/2014/main" xmlns="" id="{E850D022-745A-4A6E-A5F4-1F65362DB20B}"/>
                  </a:ext>
                </a:extLst>
              </p:cNvPr>
              <p:cNvSpPr/>
              <p:nvPr/>
            </p:nvSpPr>
            <p:spPr>
              <a:xfrm>
                <a:off x="240859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Oval 244">
                <a:extLst>
                  <a:ext uri="{FF2B5EF4-FFF2-40B4-BE49-F238E27FC236}">
                    <a16:creationId xmlns:a16="http://schemas.microsoft.com/office/drawing/2014/main" xmlns="" id="{B17FF451-61F6-4E5E-A18F-951FD2D35EAB}"/>
                  </a:ext>
                </a:extLst>
              </p:cNvPr>
              <p:cNvSpPr/>
              <p:nvPr/>
            </p:nvSpPr>
            <p:spPr>
              <a:xfrm>
                <a:off x="2671404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245">
                <a:extLst>
                  <a:ext uri="{FF2B5EF4-FFF2-40B4-BE49-F238E27FC236}">
                    <a16:creationId xmlns:a16="http://schemas.microsoft.com/office/drawing/2014/main" xmlns="" id="{F2CA656A-3895-45A2-B282-8A673E1F4E1B}"/>
                  </a:ext>
                </a:extLst>
              </p:cNvPr>
              <p:cNvSpPr/>
              <p:nvPr/>
            </p:nvSpPr>
            <p:spPr>
              <a:xfrm>
                <a:off x="2934217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246">
                <a:extLst>
                  <a:ext uri="{FF2B5EF4-FFF2-40B4-BE49-F238E27FC236}">
                    <a16:creationId xmlns:a16="http://schemas.microsoft.com/office/drawing/2014/main" xmlns="" id="{22E7B3D9-384A-4184-8D32-F5D4C83D560A}"/>
                  </a:ext>
                </a:extLst>
              </p:cNvPr>
              <p:cNvSpPr/>
              <p:nvPr/>
            </p:nvSpPr>
            <p:spPr>
              <a:xfrm>
                <a:off x="3197030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247">
                <a:extLst>
                  <a:ext uri="{FF2B5EF4-FFF2-40B4-BE49-F238E27FC236}">
                    <a16:creationId xmlns:a16="http://schemas.microsoft.com/office/drawing/2014/main" xmlns="" id="{4C3A5C42-CBDB-437E-97D5-5EC02BCB5B61}"/>
                  </a:ext>
                </a:extLst>
              </p:cNvPr>
              <p:cNvSpPr/>
              <p:nvPr/>
            </p:nvSpPr>
            <p:spPr>
              <a:xfrm>
                <a:off x="3459841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Oval 248">
                <a:extLst>
                  <a:ext uri="{FF2B5EF4-FFF2-40B4-BE49-F238E27FC236}">
                    <a16:creationId xmlns:a16="http://schemas.microsoft.com/office/drawing/2014/main" xmlns="" id="{24902C3B-FBD5-443F-BC00-2240F134B02E}"/>
                  </a:ext>
                </a:extLst>
              </p:cNvPr>
              <p:cNvSpPr/>
              <p:nvPr/>
            </p:nvSpPr>
            <p:spPr>
              <a:xfrm>
                <a:off x="1620152" y="23367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Rectangle 249">
                <a:extLst>
                  <a:ext uri="{FF2B5EF4-FFF2-40B4-BE49-F238E27FC236}">
                    <a16:creationId xmlns:a16="http://schemas.microsoft.com/office/drawing/2014/main" xmlns="" id="{E58E1E43-8A82-4E20-A3B3-7C1B1DC4ED9D}"/>
                  </a:ext>
                </a:extLst>
              </p:cNvPr>
              <p:cNvSpPr/>
              <p:nvPr/>
            </p:nvSpPr>
            <p:spPr>
              <a:xfrm>
                <a:off x="1605638" y="2336798"/>
                <a:ext cx="2097318" cy="2173517"/>
              </a:xfrm>
              <a:prstGeom prst="rect">
                <a:avLst/>
              </a:prstGeom>
              <a:noFill/>
              <a:ln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250">
                <a:extLst>
                  <a:ext uri="{FF2B5EF4-FFF2-40B4-BE49-F238E27FC236}">
                    <a16:creationId xmlns:a16="http://schemas.microsoft.com/office/drawing/2014/main" xmlns="" id="{C3BC4A96-3773-4D15-8E50-7000514BA946}"/>
                  </a:ext>
                </a:extLst>
              </p:cNvPr>
              <p:cNvSpPr/>
              <p:nvPr/>
            </p:nvSpPr>
            <p:spPr>
              <a:xfrm>
                <a:off x="1892647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251">
                <a:extLst>
                  <a:ext uri="{FF2B5EF4-FFF2-40B4-BE49-F238E27FC236}">
                    <a16:creationId xmlns:a16="http://schemas.microsoft.com/office/drawing/2014/main" xmlns="" id="{9B1E1BA5-6516-4535-B048-8B79E188C0EA}"/>
                  </a:ext>
                </a:extLst>
              </p:cNvPr>
              <p:cNvSpPr/>
              <p:nvPr/>
            </p:nvSpPr>
            <p:spPr>
              <a:xfrm>
                <a:off x="2155460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252">
                <a:extLst>
                  <a:ext uri="{FF2B5EF4-FFF2-40B4-BE49-F238E27FC236}">
                    <a16:creationId xmlns:a16="http://schemas.microsoft.com/office/drawing/2014/main" xmlns="" id="{54F917D9-E659-4C40-8EBD-3015837C07A9}"/>
                  </a:ext>
                </a:extLst>
              </p:cNvPr>
              <p:cNvSpPr/>
              <p:nvPr/>
            </p:nvSpPr>
            <p:spPr>
              <a:xfrm>
                <a:off x="2418273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253">
                <a:extLst>
                  <a:ext uri="{FF2B5EF4-FFF2-40B4-BE49-F238E27FC236}">
                    <a16:creationId xmlns:a16="http://schemas.microsoft.com/office/drawing/2014/main" xmlns="" id="{D096A57E-31B1-4358-9AD8-3A752002738B}"/>
                  </a:ext>
                </a:extLst>
              </p:cNvPr>
              <p:cNvSpPr/>
              <p:nvPr/>
            </p:nvSpPr>
            <p:spPr>
              <a:xfrm>
                <a:off x="2681086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254">
                <a:extLst>
                  <a:ext uri="{FF2B5EF4-FFF2-40B4-BE49-F238E27FC236}">
                    <a16:creationId xmlns:a16="http://schemas.microsoft.com/office/drawing/2014/main" xmlns="" id="{5C471770-DBA2-404E-BCF6-911BCBB46B85}"/>
                  </a:ext>
                </a:extLst>
              </p:cNvPr>
              <p:cNvSpPr/>
              <p:nvPr/>
            </p:nvSpPr>
            <p:spPr>
              <a:xfrm>
                <a:off x="2943899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255">
                <a:extLst>
                  <a:ext uri="{FF2B5EF4-FFF2-40B4-BE49-F238E27FC236}">
                    <a16:creationId xmlns:a16="http://schemas.microsoft.com/office/drawing/2014/main" xmlns="" id="{8F437E8D-CF7E-4BBF-BE3B-075011F9CA01}"/>
                  </a:ext>
                </a:extLst>
              </p:cNvPr>
              <p:cNvSpPr/>
              <p:nvPr/>
            </p:nvSpPr>
            <p:spPr>
              <a:xfrm>
                <a:off x="3206712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256">
                <a:extLst>
                  <a:ext uri="{FF2B5EF4-FFF2-40B4-BE49-F238E27FC236}">
                    <a16:creationId xmlns:a16="http://schemas.microsoft.com/office/drawing/2014/main" xmlns="" id="{59F0DC4B-FA3B-49A1-A816-86482180BCB7}"/>
                  </a:ext>
                </a:extLst>
              </p:cNvPr>
              <p:cNvSpPr/>
              <p:nvPr/>
            </p:nvSpPr>
            <p:spPr>
              <a:xfrm>
                <a:off x="3451594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257">
                <a:extLst>
                  <a:ext uri="{FF2B5EF4-FFF2-40B4-BE49-F238E27FC236}">
                    <a16:creationId xmlns:a16="http://schemas.microsoft.com/office/drawing/2014/main" xmlns="" id="{233CBF88-F46D-488A-A476-F25EF23DEF4E}"/>
                  </a:ext>
                </a:extLst>
              </p:cNvPr>
              <p:cNvSpPr/>
              <p:nvPr/>
            </p:nvSpPr>
            <p:spPr>
              <a:xfrm>
                <a:off x="1629834" y="2612567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258">
                <a:extLst>
                  <a:ext uri="{FF2B5EF4-FFF2-40B4-BE49-F238E27FC236}">
                    <a16:creationId xmlns:a16="http://schemas.microsoft.com/office/drawing/2014/main" xmlns="" id="{3BCBB44A-8C2C-4DDF-BEE7-0E35CC99A343}"/>
                  </a:ext>
                </a:extLst>
              </p:cNvPr>
              <p:cNvSpPr/>
              <p:nvPr/>
            </p:nvSpPr>
            <p:spPr>
              <a:xfrm>
                <a:off x="1873115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259">
                <a:extLst>
                  <a:ext uri="{FF2B5EF4-FFF2-40B4-BE49-F238E27FC236}">
                    <a16:creationId xmlns:a16="http://schemas.microsoft.com/office/drawing/2014/main" xmlns="" id="{0107BBCE-991E-4FB3-A7F3-31E2B38C7EF9}"/>
                  </a:ext>
                </a:extLst>
              </p:cNvPr>
              <p:cNvSpPr/>
              <p:nvPr/>
            </p:nvSpPr>
            <p:spPr>
              <a:xfrm>
                <a:off x="2135928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260">
                <a:extLst>
                  <a:ext uri="{FF2B5EF4-FFF2-40B4-BE49-F238E27FC236}">
                    <a16:creationId xmlns:a16="http://schemas.microsoft.com/office/drawing/2014/main" xmlns="" id="{0E5A957E-AF0C-4EC0-8B9E-37E01F87153E}"/>
                  </a:ext>
                </a:extLst>
              </p:cNvPr>
              <p:cNvSpPr/>
              <p:nvPr/>
            </p:nvSpPr>
            <p:spPr>
              <a:xfrm>
                <a:off x="239874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261">
                <a:extLst>
                  <a:ext uri="{FF2B5EF4-FFF2-40B4-BE49-F238E27FC236}">
                    <a16:creationId xmlns:a16="http://schemas.microsoft.com/office/drawing/2014/main" xmlns="" id="{71BF4509-AAEC-439C-9C6B-86CCE62C120A}"/>
                  </a:ext>
                </a:extLst>
              </p:cNvPr>
              <p:cNvSpPr/>
              <p:nvPr/>
            </p:nvSpPr>
            <p:spPr>
              <a:xfrm>
                <a:off x="2661554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262">
                <a:extLst>
                  <a:ext uri="{FF2B5EF4-FFF2-40B4-BE49-F238E27FC236}">
                    <a16:creationId xmlns:a16="http://schemas.microsoft.com/office/drawing/2014/main" xmlns="" id="{A39D81D9-4167-4E57-996A-E1C0CE41D008}"/>
                  </a:ext>
                </a:extLst>
              </p:cNvPr>
              <p:cNvSpPr/>
              <p:nvPr/>
            </p:nvSpPr>
            <p:spPr>
              <a:xfrm>
                <a:off x="2924367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263">
                <a:extLst>
                  <a:ext uri="{FF2B5EF4-FFF2-40B4-BE49-F238E27FC236}">
                    <a16:creationId xmlns:a16="http://schemas.microsoft.com/office/drawing/2014/main" xmlns="" id="{B65CD351-4D83-44AA-B345-50E3A5997F8C}"/>
                  </a:ext>
                </a:extLst>
              </p:cNvPr>
              <p:cNvSpPr/>
              <p:nvPr/>
            </p:nvSpPr>
            <p:spPr>
              <a:xfrm>
                <a:off x="3187180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264">
                <a:extLst>
                  <a:ext uri="{FF2B5EF4-FFF2-40B4-BE49-F238E27FC236}">
                    <a16:creationId xmlns:a16="http://schemas.microsoft.com/office/drawing/2014/main" xmlns="" id="{DA8AF852-D6D6-401D-9065-93902A8AE0AD}"/>
                  </a:ext>
                </a:extLst>
              </p:cNvPr>
              <p:cNvSpPr/>
              <p:nvPr/>
            </p:nvSpPr>
            <p:spPr>
              <a:xfrm>
                <a:off x="3449991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0" name="Oval 265">
                <a:extLst>
                  <a:ext uri="{FF2B5EF4-FFF2-40B4-BE49-F238E27FC236}">
                    <a16:creationId xmlns:a16="http://schemas.microsoft.com/office/drawing/2014/main" xmlns="" id="{CC479C6F-CCE9-4E52-AE97-CF341B7780F4}"/>
                  </a:ext>
                </a:extLst>
              </p:cNvPr>
              <p:cNvSpPr/>
              <p:nvPr/>
            </p:nvSpPr>
            <p:spPr>
              <a:xfrm>
                <a:off x="1610302" y="2888336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266">
                <a:extLst>
                  <a:ext uri="{FF2B5EF4-FFF2-40B4-BE49-F238E27FC236}">
                    <a16:creationId xmlns:a16="http://schemas.microsoft.com/office/drawing/2014/main" xmlns="" id="{261C637F-778B-4F68-BA18-9C158355AFC0}"/>
                  </a:ext>
                </a:extLst>
              </p:cNvPr>
              <p:cNvSpPr/>
              <p:nvPr/>
            </p:nvSpPr>
            <p:spPr>
              <a:xfrm>
                <a:off x="1870263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267">
                <a:extLst>
                  <a:ext uri="{FF2B5EF4-FFF2-40B4-BE49-F238E27FC236}">
                    <a16:creationId xmlns:a16="http://schemas.microsoft.com/office/drawing/2014/main" xmlns="" id="{F571605C-409D-4102-B7E0-600D6867E4F9}"/>
                  </a:ext>
                </a:extLst>
              </p:cNvPr>
              <p:cNvSpPr/>
              <p:nvPr/>
            </p:nvSpPr>
            <p:spPr>
              <a:xfrm>
                <a:off x="2133076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268">
                <a:extLst>
                  <a:ext uri="{FF2B5EF4-FFF2-40B4-BE49-F238E27FC236}">
                    <a16:creationId xmlns:a16="http://schemas.microsoft.com/office/drawing/2014/main" xmlns="" id="{76DC7A26-0469-4B6F-9665-D95089148774}"/>
                  </a:ext>
                </a:extLst>
              </p:cNvPr>
              <p:cNvSpPr/>
              <p:nvPr/>
            </p:nvSpPr>
            <p:spPr>
              <a:xfrm>
                <a:off x="239588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269">
                <a:extLst>
                  <a:ext uri="{FF2B5EF4-FFF2-40B4-BE49-F238E27FC236}">
                    <a16:creationId xmlns:a16="http://schemas.microsoft.com/office/drawing/2014/main" xmlns="" id="{7C00F3A1-2AFF-4F67-A722-77BE1249CBCA}"/>
                  </a:ext>
                </a:extLst>
              </p:cNvPr>
              <p:cNvSpPr/>
              <p:nvPr/>
            </p:nvSpPr>
            <p:spPr>
              <a:xfrm>
                <a:off x="2658702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270">
                <a:extLst>
                  <a:ext uri="{FF2B5EF4-FFF2-40B4-BE49-F238E27FC236}">
                    <a16:creationId xmlns:a16="http://schemas.microsoft.com/office/drawing/2014/main" xmlns="" id="{C4D616FB-9A74-46C5-95B8-6D23F43525A5}"/>
                  </a:ext>
                </a:extLst>
              </p:cNvPr>
              <p:cNvSpPr/>
              <p:nvPr/>
            </p:nvSpPr>
            <p:spPr>
              <a:xfrm>
                <a:off x="2921515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271">
                <a:extLst>
                  <a:ext uri="{FF2B5EF4-FFF2-40B4-BE49-F238E27FC236}">
                    <a16:creationId xmlns:a16="http://schemas.microsoft.com/office/drawing/2014/main" xmlns="" id="{1DE65730-F3DA-41FF-B77A-A5AF25B248A7}"/>
                  </a:ext>
                </a:extLst>
              </p:cNvPr>
              <p:cNvSpPr/>
              <p:nvPr/>
            </p:nvSpPr>
            <p:spPr>
              <a:xfrm>
                <a:off x="3184328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272">
                <a:extLst>
                  <a:ext uri="{FF2B5EF4-FFF2-40B4-BE49-F238E27FC236}">
                    <a16:creationId xmlns:a16="http://schemas.microsoft.com/office/drawing/2014/main" xmlns="" id="{9C48E690-829F-4B88-B4EF-BFB896AF0D73}"/>
                  </a:ext>
                </a:extLst>
              </p:cNvPr>
              <p:cNvSpPr/>
              <p:nvPr/>
            </p:nvSpPr>
            <p:spPr>
              <a:xfrm>
                <a:off x="3447139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273">
                <a:extLst>
                  <a:ext uri="{FF2B5EF4-FFF2-40B4-BE49-F238E27FC236}">
                    <a16:creationId xmlns:a16="http://schemas.microsoft.com/office/drawing/2014/main" xmlns="" id="{C477AA83-E8A4-46D2-B87E-2E402611D574}"/>
                  </a:ext>
                </a:extLst>
              </p:cNvPr>
              <p:cNvSpPr/>
              <p:nvPr/>
            </p:nvSpPr>
            <p:spPr>
              <a:xfrm>
                <a:off x="1607450" y="316409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274">
                <a:extLst>
                  <a:ext uri="{FF2B5EF4-FFF2-40B4-BE49-F238E27FC236}">
                    <a16:creationId xmlns:a16="http://schemas.microsoft.com/office/drawing/2014/main" xmlns="" id="{CE9FF062-89FC-4BBE-9BDA-B4B483BDA788}"/>
                  </a:ext>
                </a:extLst>
              </p:cNvPr>
              <p:cNvSpPr/>
              <p:nvPr/>
            </p:nvSpPr>
            <p:spPr>
              <a:xfrm>
                <a:off x="1865079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275">
                <a:extLst>
                  <a:ext uri="{FF2B5EF4-FFF2-40B4-BE49-F238E27FC236}">
                    <a16:creationId xmlns:a16="http://schemas.microsoft.com/office/drawing/2014/main" xmlns="" id="{D8BB10FE-79ED-45F4-92D6-C35775EFD26E}"/>
                  </a:ext>
                </a:extLst>
              </p:cNvPr>
              <p:cNvSpPr/>
              <p:nvPr/>
            </p:nvSpPr>
            <p:spPr>
              <a:xfrm>
                <a:off x="2127892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276">
                <a:extLst>
                  <a:ext uri="{FF2B5EF4-FFF2-40B4-BE49-F238E27FC236}">
                    <a16:creationId xmlns:a16="http://schemas.microsoft.com/office/drawing/2014/main" xmlns="" id="{48F53086-F39C-4889-A95C-5B7C9878C26A}"/>
                  </a:ext>
                </a:extLst>
              </p:cNvPr>
              <p:cNvSpPr/>
              <p:nvPr/>
            </p:nvSpPr>
            <p:spPr>
              <a:xfrm>
                <a:off x="239070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277">
                <a:extLst>
                  <a:ext uri="{FF2B5EF4-FFF2-40B4-BE49-F238E27FC236}">
                    <a16:creationId xmlns:a16="http://schemas.microsoft.com/office/drawing/2014/main" xmlns="" id="{3AA9B8F2-7090-48E5-B704-C31DDC2B27B1}"/>
                  </a:ext>
                </a:extLst>
              </p:cNvPr>
              <p:cNvSpPr/>
              <p:nvPr/>
            </p:nvSpPr>
            <p:spPr>
              <a:xfrm>
                <a:off x="2653518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278">
                <a:extLst>
                  <a:ext uri="{FF2B5EF4-FFF2-40B4-BE49-F238E27FC236}">
                    <a16:creationId xmlns:a16="http://schemas.microsoft.com/office/drawing/2014/main" xmlns="" id="{7B356E86-9CF6-4C43-AC8C-F6DE37DF7137}"/>
                  </a:ext>
                </a:extLst>
              </p:cNvPr>
              <p:cNvSpPr/>
              <p:nvPr/>
            </p:nvSpPr>
            <p:spPr>
              <a:xfrm>
                <a:off x="2916331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279">
                <a:extLst>
                  <a:ext uri="{FF2B5EF4-FFF2-40B4-BE49-F238E27FC236}">
                    <a16:creationId xmlns:a16="http://schemas.microsoft.com/office/drawing/2014/main" xmlns="" id="{B7DF3F50-A36B-4128-9B66-4E38CAD937A7}"/>
                  </a:ext>
                </a:extLst>
              </p:cNvPr>
              <p:cNvSpPr/>
              <p:nvPr/>
            </p:nvSpPr>
            <p:spPr>
              <a:xfrm>
                <a:off x="3179144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280">
                <a:extLst>
                  <a:ext uri="{FF2B5EF4-FFF2-40B4-BE49-F238E27FC236}">
                    <a16:creationId xmlns:a16="http://schemas.microsoft.com/office/drawing/2014/main" xmlns="" id="{81C8B896-985A-4356-856E-1E109D8419CC}"/>
                  </a:ext>
                </a:extLst>
              </p:cNvPr>
              <p:cNvSpPr/>
              <p:nvPr/>
            </p:nvSpPr>
            <p:spPr>
              <a:xfrm>
                <a:off x="3441955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281">
                <a:extLst>
                  <a:ext uri="{FF2B5EF4-FFF2-40B4-BE49-F238E27FC236}">
                    <a16:creationId xmlns:a16="http://schemas.microsoft.com/office/drawing/2014/main" xmlns="" id="{9A8EF554-A424-4B78-98EC-32FBAF9D58A0}"/>
                  </a:ext>
                </a:extLst>
              </p:cNvPr>
              <p:cNvSpPr/>
              <p:nvPr/>
            </p:nvSpPr>
            <p:spPr>
              <a:xfrm>
                <a:off x="1602266" y="3447151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282">
                <a:extLst>
                  <a:ext uri="{FF2B5EF4-FFF2-40B4-BE49-F238E27FC236}">
                    <a16:creationId xmlns:a16="http://schemas.microsoft.com/office/drawing/2014/main" xmlns="" id="{0B2089CF-AFE5-48A3-8FFE-EAB54FE640F8}"/>
                  </a:ext>
                </a:extLst>
              </p:cNvPr>
              <p:cNvSpPr/>
              <p:nvPr/>
            </p:nvSpPr>
            <p:spPr>
              <a:xfrm>
                <a:off x="1871744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283">
                <a:extLst>
                  <a:ext uri="{FF2B5EF4-FFF2-40B4-BE49-F238E27FC236}">
                    <a16:creationId xmlns:a16="http://schemas.microsoft.com/office/drawing/2014/main" xmlns="" id="{BDECD285-2C58-4EE8-8CDD-DACB068A2708}"/>
                  </a:ext>
                </a:extLst>
              </p:cNvPr>
              <p:cNvSpPr/>
              <p:nvPr/>
            </p:nvSpPr>
            <p:spPr>
              <a:xfrm>
                <a:off x="2134557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284">
                <a:extLst>
                  <a:ext uri="{FF2B5EF4-FFF2-40B4-BE49-F238E27FC236}">
                    <a16:creationId xmlns:a16="http://schemas.microsoft.com/office/drawing/2014/main" xmlns="" id="{6314B133-13C8-4FEC-89DC-DE2924A170EB}"/>
                  </a:ext>
                </a:extLst>
              </p:cNvPr>
              <p:cNvSpPr/>
              <p:nvPr/>
            </p:nvSpPr>
            <p:spPr>
              <a:xfrm>
                <a:off x="239737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285">
                <a:extLst>
                  <a:ext uri="{FF2B5EF4-FFF2-40B4-BE49-F238E27FC236}">
                    <a16:creationId xmlns:a16="http://schemas.microsoft.com/office/drawing/2014/main" xmlns="" id="{D9AA4351-E661-4CFB-9713-68772E7C6EF3}"/>
                  </a:ext>
                </a:extLst>
              </p:cNvPr>
              <p:cNvSpPr/>
              <p:nvPr/>
            </p:nvSpPr>
            <p:spPr>
              <a:xfrm>
                <a:off x="2660183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286">
                <a:extLst>
                  <a:ext uri="{FF2B5EF4-FFF2-40B4-BE49-F238E27FC236}">
                    <a16:creationId xmlns:a16="http://schemas.microsoft.com/office/drawing/2014/main" xmlns="" id="{BC90CA41-BD4E-412B-B16E-7661B3164C78}"/>
                  </a:ext>
                </a:extLst>
              </p:cNvPr>
              <p:cNvSpPr/>
              <p:nvPr/>
            </p:nvSpPr>
            <p:spPr>
              <a:xfrm>
                <a:off x="2922996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287">
                <a:extLst>
                  <a:ext uri="{FF2B5EF4-FFF2-40B4-BE49-F238E27FC236}">
                    <a16:creationId xmlns:a16="http://schemas.microsoft.com/office/drawing/2014/main" xmlns="" id="{46800969-39E9-48C0-B798-2F6CB2C32CCF}"/>
                  </a:ext>
                </a:extLst>
              </p:cNvPr>
              <p:cNvSpPr/>
              <p:nvPr/>
            </p:nvSpPr>
            <p:spPr>
              <a:xfrm>
                <a:off x="3185809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288">
                <a:extLst>
                  <a:ext uri="{FF2B5EF4-FFF2-40B4-BE49-F238E27FC236}">
                    <a16:creationId xmlns:a16="http://schemas.microsoft.com/office/drawing/2014/main" xmlns="" id="{D048168C-D12E-4943-81B4-66C891E9BD2C}"/>
                  </a:ext>
                </a:extLst>
              </p:cNvPr>
              <p:cNvSpPr/>
              <p:nvPr/>
            </p:nvSpPr>
            <p:spPr>
              <a:xfrm>
                <a:off x="3448620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289">
                <a:extLst>
                  <a:ext uri="{FF2B5EF4-FFF2-40B4-BE49-F238E27FC236}">
                    <a16:creationId xmlns:a16="http://schemas.microsoft.com/office/drawing/2014/main" xmlns="" id="{71A2B247-FE73-4E32-9CFA-14174835A1B8}"/>
                  </a:ext>
                </a:extLst>
              </p:cNvPr>
              <p:cNvSpPr/>
              <p:nvPr/>
            </p:nvSpPr>
            <p:spPr>
              <a:xfrm>
                <a:off x="1608931" y="3722920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290">
                <a:extLst>
                  <a:ext uri="{FF2B5EF4-FFF2-40B4-BE49-F238E27FC236}">
                    <a16:creationId xmlns:a16="http://schemas.microsoft.com/office/drawing/2014/main" xmlns="" id="{5F897265-A530-4565-A331-B5DED48DE9A0}"/>
                  </a:ext>
                </a:extLst>
              </p:cNvPr>
              <p:cNvSpPr/>
              <p:nvPr/>
            </p:nvSpPr>
            <p:spPr>
              <a:xfrm>
                <a:off x="1852992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291">
                <a:extLst>
                  <a:ext uri="{FF2B5EF4-FFF2-40B4-BE49-F238E27FC236}">
                    <a16:creationId xmlns:a16="http://schemas.microsoft.com/office/drawing/2014/main" xmlns="" id="{70628D04-2157-4FE1-88A5-3FE0A1214619}"/>
                  </a:ext>
                </a:extLst>
              </p:cNvPr>
              <p:cNvSpPr/>
              <p:nvPr/>
            </p:nvSpPr>
            <p:spPr>
              <a:xfrm>
                <a:off x="2115805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292">
                <a:extLst>
                  <a:ext uri="{FF2B5EF4-FFF2-40B4-BE49-F238E27FC236}">
                    <a16:creationId xmlns:a16="http://schemas.microsoft.com/office/drawing/2014/main" xmlns="" id="{EB024593-38E0-4809-8C04-5920092F9B9E}"/>
                  </a:ext>
                </a:extLst>
              </p:cNvPr>
              <p:cNvSpPr/>
              <p:nvPr/>
            </p:nvSpPr>
            <p:spPr>
              <a:xfrm>
                <a:off x="237861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293">
                <a:extLst>
                  <a:ext uri="{FF2B5EF4-FFF2-40B4-BE49-F238E27FC236}">
                    <a16:creationId xmlns:a16="http://schemas.microsoft.com/office/drawing/2014/main" xmlns="" id="{7B85E6E0-3567-4179-989F-39A2CC70E275}"/>
                  </a:ext>
                </a:extLst>
              </p:cNvPr>
              <p:cNvSpPr/>
              <p:nvPr/>
            </p:nvSpPr>
            <p:spPr>
              <a:xfrm>
                <a:off x="2641431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294">
                <a:extLst>
                  <a:ext uri="{FF2B5EF4-FFF2-40B4-BE49-F238E27FC236}">
                    <a16:creationId xmlns:a16="http://schemas.microsoft.com/office/drawing/2014/main" xmlns="" id="{2D9DC08F-8348-4240-8B7B-2C3392679B97}"/>
                  </a:ext>
                </a:extLst>
              </p:cNvPr>
              <p:cNvSpPr/>
              <p:nvPr/>
            </p:nvSpPr>
            <p:spPr>
              <a:xfrm>
                <a:off x="2904244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295">
                <a:extLst>
                  <a:ext uri="{FF2B5EF4-FFF2-40B4-BE49-F238E27FC236}">
                    <a16:creationId xmlns:a16="http://schemas.microsoft.com/office/drawing/2014/main" xmlns="" id="{7DAEB61B-0353-4253-8CFC-8ED0ABF62549}"/>
                  </a:ext>
                </a:extLst>
              </p:cNvPr>
              <p:cNvSpPr/>
              <p:nvPr/>
            </p:nvSpPr>
            <p:spPr>
              <a:xfrm>
                <a:off x="3167057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296">
                <a:extLst>
                  <a:ext uri="{FF2B5EF4-FFF2-40B4-BE49-F238E27FC236}">
                    <a16:creationId xmlns:a16="http://schemas.microsoft.com/office/drawing/2014/main" xmlns="" id="{32718DE5-6793-48DB-8503-BA27C57413EF}"/>
                  </a:ext>
                </a:extLst>
              </p:cNvPr>
              <p:cNvSpPr/>
              <p:nvPr/>
            </p:nvSpPr>
            <p:spPr>
              <a:xfrm>
                <a:off x="3429868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297">
                <a:extLst>
                  <a:ext uri="{FF2B5EF4-FFF2-40B4-BE49-F238E27FC236}">
                    <a16:creationId xmlns:a16="http://schemas.microsoft.com/office/drawing/2014/main" xmlns="" id="{DC049DC3-0A5D-4954-8CA8-9C15FF9C18AA}"/>
                  </a:ext>
                </a:extLst>
              </p:cNvPr>
              <p:cNvSpPr/>
              <p:nvPr/>
            </p:nvSpPr>
            <p:spPr>
              <a:xfrm>
                <a:off x="1590179" y="3998684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298">
                <a:extLst>
                  <a:ext uri="{FF2B5EF4-FFF2-40B4-BE49-F238E27FC236}">
                    <a16:creationId xmlns:a16="http://schemas.microsoft.com/office/drawing/2014/main" xmlns="" id="{74627DD7-8985-42EB-A3D5-33B228C9C132}"/>
                  </a:ext>
                </a:extLst>
              </p:cNvPr>
              <p:cNvSpPr/>
              <p:nvPr/>
            </p:nvSpPr>
            <p:spPr>
              <a:xfrm>
                <a:off x="1871744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299">
                <a:extLst>
                  <a:ext uri="{FF2B5EF4-FFF2-40B4-BE49-F238E27FC236}">
                    <a16:creationId xmlns:a16="http://schemas.microsoft.com/office/drawing/2014/main" xmlns="" id="{8FDFC64B-29E4-48D1-8859-C9C971441719}"/>
                  </a:ext>
                </a:extLst>
              </p:cNvPr>
              <p:cNvSpPr/>
              <p:nvPr/>
            </p:nvSpPr>
            <p:spPr>
              <a:xfrm>
                <a:off x="2134557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300">
                <a:extLst>
                  <a:ext uri="{FF2B5EF4-FFF2-40B4-BE49-F238E27FC236}">
                    <a16:creationId xmlns:a16="http://schemas.microsoft.com/office/drawing/2014/main" xmlns="" id="{26EE0FAC-8611-4BD3-B520-F371F98B7AC6}"/>
                  </a:ext>
                </a:extLst>
              </p:cNvPr>
              <p:cNvSpPr/>
              <p:nvPr/>
            </p:nvSpPr>
            <p:spPr>
              <a:xfrm>
                <a:off x="239737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301">
                <a:extLst>
                  <a:ext uri="{FF2B5EF4-FFF2-40B4-BE49-F238E27FC236}">
                    <a16:creationId xmlns:a16="http://schemas.microsoft.com/office/drawing/2014/main" xmlns="" id="{001752A5-69A9-46B0-A7DC-8C7CC243ABC6}"/>
                  </a:ext>
                </a:extLst>
              </p:cNvPr>
              <p:cNvSpPr/>
              <p:nvPr/>
            </p:nvSpPr>
            <p:spPr>
              <a:xfrm>
                <a:off x="2660183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302">
                <a:extLst>
                  <a:ext uri="{FF2B5EF4-FFF2-40B4-BE49-F238E27FC236}">
                    <a16:creationId xmlns:a16="http://schemas.microsoft.com/office/drawing/2014/main" xmlns="" id="{52C6D316-0D25-4857-8F78-9680FE3B0253}"/>
                  </a:ext>
                </a:extLst>
              </p:cNvPr>
              <p:cNvSpPr/>
              <p:nvPr/>
            </p:nvSpPr>
            <p:spPr>
              <a:xfrm>
                <a:off x="2922996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303">
                <a:extLst>
                  <a:ext uri="{FF2B5EF4-FFF2-40B4-BE49-F238E27FC236}">
                    <a16:creationId xmlns:a16="http://schemas.microsoft.com/office/drawing/2014/main" xmlns="" id="{6907B55F-C3F1-4DDD-90B1-10C053184337}"/>
                  </a:ext>
                </a:extLst>
              </p:cNvPr>
              <p:cNvSpPr/>
              <p:nvPr/>
            </p:nvSpPr>
            <p:spPr>
              <a:xfrm>
                <a:off x="3185809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304">
                <a:extLst>
                  <a:ext uri="{FF2B5EF4-FFF2-40B4-BE49-F238E27FC236}">
                    <a16:creationId xmlns:a16="http://schemas.microsoft.com/office/drawing/2014/main" xmlns="" id="{C142EE08-6A99-478E-A29C-1B23FF3472D6}"/>
                  </a:ext>
                </a:extLst>
              </p:cNvPr>
              <p:cNvSpPr/>
              <p:nvPr/>
            </p:nvSpPr>
            <p:spPr>
              <a:xfrm>
                <a:off x="3448620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305">
                <a:extLst>
                  <a:ext uri="{FF2B5EF4-FFF2-40B4-BE49-F238E27FC236}">
                    <a16:creationId xmlns:a16="http://schemas.microsoft.com/office/drawing/2014/main" xmlns="" id="{89DAA17E-517A-4806-8FA3-DB2A651705BD}"/>
                  </a:ext>
                </a:extLst>
              </p:cNvPr>
              <p:cNvSpPr/>
              <p:nvPr/>
            </p:nvSpPr>
            <p:spPr>
              <a:xfrm>
                <a:off x="1608931" y="4249058"/>
                <a:ext cx="257629" cy="261257"/>
              </a:xfrm>
              <a:prstGeom prst="ellipse">
                <a:avLst/>
              </a:prstGeom>
              <a:solidFill>
                <a:srgbClr val="FFD966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9" name="Rounded Rectangle 107">
              <a:extLst>
                <a:ext uri="{FF2B5EF4-FFF2-40B4-BE49-F238E27FC236}">
                  <a16:creationId xmlns:a16="http://schemas.microsoft.com/office/drawing/2014/main" xmlns="" id="{5A5FA521-9C71-4D7F-A5EF-30C3CD84BF29}"/>
                </a:ext>
              </a:extLst>
            </p:cNvPr>
            <p:cNvSpPr/>
            <p:nvPr/>
          </p:nvSpPr>
          <p:spPr>
            <a:xfrm>
              <a:off x="3759199" y="1901372"/>
              <a:ext cx="4426857" cy="3091543"/>
            </a:xfrm>
            <a:prstGeom prst="roundRect">
              <a:avLst/>
            </a:prstGeom>
            <a:solidFill>
              <a:srgbClr val="FFD966">
                <a:alpha val="25098"/>
              </a:srgbClr>
            </a:solidFill>
            <a:ln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riangle 58367">
              <a:extLst>
                <a:ext uri="{FF2B5EF4-FFF2-40B4-BE49-F238E27FC236}">
                  <a16:creationId xmlns:a16="http://schemas.microsoft.com/office/drawing/2014/main" xmlns="" id="{4CEA5361-C9DF-4702-A60C-46CE730E23D6}"/>
                </a:ext>
              </a:extLst>
            </p:cNvPr>
            <p:cNvSpPr/>
            <p:nvPr/>
          </p:nvSpPr>
          <p:spPr>
            <a:xfrm rot="5400000">
              <a:off x="4367061" y="-1056373"/>
              <a:ext cx="3487270" cy="9007032"/>
            </a:xfrm>
            <a:prstGeom prst="triangle">
              <a:avLst>
                <a:gd name="adj" fmla="val 47944"/>
              </a:avLst>
            </a:prstGeom>
            <a:solidFill>
              <a:srgbClr val="FFE699">
                <a:alpha val="20000"/>
              </a:srgbClr>
            </a:solidFill>
            <a:ln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58368">
              <a:extLst>
                <a:ext uri="{FF2B5EF4-FFF2-40B4-BE49-F238E27FC236}">
                  <a16:creationId xmlns:a16="http://schemas.microsoft.com/office/drawing/2014/main" xmlns="" id="{9D1FEFAF-F757-431A-9AE7-247E16AF109B}"/>
                </a:ext>
              </a:extLst>
            </p:cNvPr>
            <p:cNvSpPr/>
            <p:nvPr/>
          </p:nvSpPr>
          <p:spPr>
            <a:xfrm>
              <a:off x="334191" y="2356426"/>
              <a:ext cx="1272988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ສິ່ງພິມ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ການຕະຫຼາດ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ການສະໜັບສະໜຸນ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ວິດີໂອ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ເວັບໄຊທ໌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ມືຖື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ສື່ສັງຄົມ</a:t>
              </a:r>
              <a:r>
                <a:rPr lang="lo-LA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ອອນລາຍ</a:t>
              </a:r>
              <a:endParaRPr lang="lo" sz="105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ການຂຽນໂປລແກລມ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ເຫດການ</a:t>
              </a:r>
            </a:p>
            <a:p>
              <a:pPr lvl="0" algn="r"/>
              <a:r>
                <a:rPr lang="lo" sz="105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ຄວາມສໍາພັນ</a:t>
              </a:r>
            </a:p>
          </p:txBody>
        </p:sp>
        <p:sp>
          <p:nvSpPr>
            <p:cNvPr id="22" name="TextBox 309">
              <a:extLst>
                <a:ext uri="{FF2B5EF4-FFF2-40B4-BE49-F238E27FC236}">
                  <a16:creationId xmlns:a16="http://schemas.microsoft.com/office/drawing/2014/main" xmlns="" id="{EEA031BB-86EC-4AD1-B741-76B4C06421AF}"/>
                </a:ext>
              </a:extLst>
            </p:cNvPr>
            <p:cNvSpPr txBox="1"/>
            <p:nvPr/>
          </p:nvSpPr>
          <p:spPr>
            <a:xfrm>
              <a:off x="124178" y="2048649"/>
              <a:ext cx="99001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05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ຈຸດ</a:t>
              </a:r>
              <a:r>
                <a:rPr lang="lo-LA" sz="105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ສໍາຜັດ</a:t>
              </a:r>
              <a:endParaRPr lang="lo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310">
              <a:extLst>
                <a:ext uri="{FF2B5EF4-FFF2-40B4-BE49-F238E27FC236}">
                  <a16:creationId xmlns:a16="http://schemas.microsoft.com/office/drawing/2014/main" xmlns="" id="{4A8B5A2D-B9F4-481F-8756-13B596DCE8C7}"/>
                </a:ext>
              </a:extLst>
            </p:cNvPr>
            <p:cNvSpPr txBox="1"/>
            <p:nvPr/>
          </p:nvSpPr>
          <p:spPr>
            <a:xfrm>
              <a:off x="4530442" y="1504824"/>
              <a:ext cx="312521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35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ປະສົບການ + ການມີສ່ວນຮ່ວມ</a:t>
              </a:r>
            </a:p>
          </p:txBody>
        </p:sp>
        <p:sp>
          <p:nvSpPr>
            <p:cNvPr id="24" name="TextBox 311">
              <a:extLst>
                <a:ext uri="{FF2B5EF4-FFF2-40B4-BE49-F238E27FC236}">
                  <a16:creationId xmlns:a16="http://schemas.microsoft.com/office/drawing/2014/main" xmlns="" id="{97C7D5DA-9C1E-40FE-9141-4D9230B98229}"/>
                </a:ext>
              </a:extLst>
            </p:cNvPr>
            <p:cNvSpPr txBox="1"/>
            <p:nvPr/>
          </p:nvSpPr>
          <p:spPr>
            <a:xfrm>
              <a:off x="2020351" y="1983299"/>
              <a:ext cx="1177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ດຶງດູດ</a:t>
              </a:r>
            </a:p>
          </p:txBody>
        </p:sp>
        <p:sp>
          <p:nvSpPr>
            <p:cNvPr id="25" name="TextBox 312">
              <a:extLst>
                <a:ext uri="{FF2B5EF4-FFF2-40B4-BE49-F238E27FC236}">
                  <a16:creationId xmlns:a16="http://schemas.microsoft.com/office/drawing/2014/main" xmlns="" id="{290F9D7C-34AC-4538-A5A0-68D7CDF42944}"/>
                </a:ext>
              </a:extLst>
            </p:cNvPr>
            <p:cNvSpPr txBox="1"/>
            <p:nvPr/>
          </p:nvSpPr>
          <p:spPr>
            <a:xfrm>
              <a:off x="4327067" y="1983299"/>
              <a:ext cx="1056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ຂໍ້ມູນ</a:t>
              </a:r>
            </a:p>
          </p:txBody>
        </p:sp>
        <p:sp>
          <p:nvSpPr>
            <p:cNvPr id="26" name="TextBox 313">
              <a:extLst>
                <a:ext uri="{FF2B5EF4-FFF2-40B4-BE49-F238E27FC236}">
                  <a16:creationId xmlns:a16="http://schemas.microsoft.com/office/drawing/2014/main" xmlns="" id="{0E48FD21-3D66-40E5-8CFE-1BEB569D6FAB}"/>
                </a:ext>
              </a:extLst>
            </p:cNvPr>
            <p:cNvSpPr txBox="1"/>
            <p:nvPr/>
          </p:nvSpPr>
          <p:spPr>
            <a:xfrm>
              <a:off x="6569724" y="1983299"/>
              <a:ext cx="1180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ບັນດານໃຈ</a:t>
              </a:r>
            </a:p>
          </p:txBody>
        </p:sp>
        <p:sp>
          <p:nvSpPr>
            <p:cNvPr id="27" name="TextBox 314">
              <a:extLst>
                <a:ext uri="{FF2B5EF4-FFF2-40B4-BE49-F238E27FC236}">
                  <a16:creationId xmlns:a16="http://schemas.microsoft.com/office/drawing/2014/main" xmlns="" id="{BFC4AA35-03C1-4606-BCB2-C0A95E23BFEB}"/>
                </a:ext>
              </a:extLst>
            </p:cNvPr>
            <p:cNvSpPr txBox="1"/>
            <p:nvPr/>
          </p:nvSpPr>
          <p:spPr>
            <a:xfrm>
              <a:off x="8718066" y="1983299"/>
              <a:ext cx="112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ມີສ່ວນຮ່ວມ</a:t>
              </a:r>
            </a:p>
          </p:txBody>
        </p:sp>
        <p:sp>
          <p:nvSpPr>
            <p:cNvPr id="28" name="TextBox 315">
              <a:extLst>
                <a:ext uri="{FF2B5EF4-FFF2-40B4-BE49-F238E27FC236}">
                  <a16:creationId xmlns:a16="http://schemas.microsoft.com/office/drawing/2014/main" xmlns="" id="{955B45C7-59E8-4A19-AFAD-B372B81C42AD}"/>
                </a:ext>
              </a:extLst>
            </p:cNvPr>
            <p:cNvSpPr txBox="1"/>
            <p:nvPr/>
          </p:nvSpPr>
          <p:spPr>
            <a:xfrm>
              <a:off x="5808041" y="2000304"/>
              <a:ext cx="3808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3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9" name="TextBox 317">
              <a:extLst>
                <a:ext uri="{FF2B5EF4-FFF2-40B4-BE49-F238E27FC236}">
                  <a16:creationId xmlns:a16="http://schemas.microsoft.com/office/drawing/2014/main" xmlns="" id="{24B58E0C-413E-4F26-8A25-5EB51C347FA7}"/>
                </a:ext>
              </a:extLst>
            </p:cNvPr>
            <p:cNvSpPr txBox="1"/>
            <p:nvPr/>
          </p:nvSpPr>
          <p:spPr>
            <a:xfrm>
              <a:off x="1817194" y="3127277"/>
              <a:ext cx="16825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3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ຄົນແປກໜ້າ</a:t>
              </a:r>
            </a:p>
          </p:txBody>
        </p:sp>
        <p:sp>
          <p:nvSpPr>
            <p:cNvPr id="30" name="TextBox 318">
              <a:extLst>
                <a:ext uri="{FF2B5EF4-FFF2-40B4-BE49-F238E27FC236}">
                  <a16:creationId xmlns:a16="http://schemas.microsoft.com/office/drawing/2014/main" xmlns="" id="{F43F39D4-9043-4EC2-9823-B398701CF897}"/>
                </a:ext>
              </a:extLst>
            </p:cNvPr>
            <p:cNvSpPr txBox="1"/>
            <p:nvPr/>
          </p:nvSpPr>
          <p:spPr>
            <a:xfrm>
              <a:off x="4968451" y="3127277"/>
              <a:ext cx="22168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3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ຄົນຮູ້ຈັກ</a:t>
              </a:r>
            </a:p>
          </p:txBody>
        </p:sp>
        <p:sp>
          <p:nvSpPr>
            <p:cNvPr id="31" name="TextBox 319">
              <a:extLst>
                <a:ext uri="{FF2B5EF4-FFF2-40B4-BE49-F238E27FC236}">
                  <a16:creationId xmlns:a16="http://schemas.microsoft.com/office/drawing/2014/main" xmlns="" id="{1F4EC30B-A699-4960-A29E-AFE70B437389}"/>
                </a:ext>
              </a:extLst>
            </p:cNvPr>
            <p:cNvSpPr txBox="1"/>
            <p:nvPr/>
          </p:nvSpPr>
          <p:spPr>
            <a:xfrm>
              <a:off x="8379633" y="3079207"/>
              <a:ext cx="166968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lo" sz="13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ຊຸມຊົນ</a:t>
              </a:r>
            </a:p>
            <a:p>
              <a:pPr algn="ctr"/>
              <a:r>
                <a:rPr lang="lo" sz="13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ສະມາຊິກ</a:t>
              </a:r>
            </a:p>
          </p:txBody>
        </p:sp>
        <p:cxnSp>
          <p:nvCxnSpPr>
            <p:cNvPr id="32" name="Straight Connector 58372">
              <a:extLst>
                <a:ext uri="{FF2B5EF4-FFF2-40B4-BE49-F238E27FC236}">
                  <a16:creationId xmlns:a16="http://schemas.microsoft.com/office/drawing/2014/main" xmlns="" id="{F94B3975-D793-4F4B-BAAE-A0C6513CF9FB}"/>
                </a:ext>
              </a:extLst>
            </p:cNvPr>
            <p:cNvCxnSpPr/>
            <p:nvPr/>
          </p:nvCxnSpPr>
          <p:spPr>
            <a:xfrm>
              <a:off x="1661715" y="5342969"/>
              <a:ext cx="8629767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58373">
              <a:extLst>
                <a:ext uri="{FF2B5EF4-FFF2-40B4-BE49-F238E27FC236}">
                  <a16:creationId xmlns:a16="http://schemas.microsoft.com/office/drawing/2014/main" xmlns="" id="{8E3CF673-3D8D-4A44-AF10-92D690AF79AB}"/>
                </a:ext>
              </a:extLst>
            </p:cNvPr>
            <p:cNvSpPr/>
            <p:nvPr/>
          </p:nvSpPr>
          <p:spPr>
            <a:xfrm>
              <a:off x="3861179" y="5468048"/>
              <a:ext cx="28345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o" sz="15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ການ​ພົວ​ພັນ​</a:t>
              </a:r>
              <a:r>
                <a:rPr lang="lo-LA" sz="15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ຢ່າງຕໍ່່ເນື່ອງ</a:t>
              </a:r>
              <a:r>
                <a:rPr lang="lo" sz="15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​</a:t>
              </a:r>
            </a:p>
          </p:txBody>
        </p:sp>
        <p:sp>
          <p:nvSpPr>
            <p:cNvPr id="34" name="TextBox 323">
              <a:extLst>
                <a:ext uri="{FF2B5EF4-FFF2-40B4-BE49-F238E27FC236}">
                  <a16:creationId xmlns:a16="http://schemas.microsoft.com/office/drawing/2014/main" xmlns="" id="{01D02B2E-ECD5-408C-8029-07D39397E443}"/>
                </a:ext>
              </a:extLst>
            </p:cNvPr>
            <p:cNvSpPr txBox="1"/>
            <p:nvPr/>
          </p:nvSpPr>
          <p:spPr>
            <a:xfrm>
              <a:off x="3935379" y="4565553"/>
              <a:ext cx="4132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ຄຸນຄ່າທີ່ສອດຄ່ອງກັບການມີສ່ວນຮ່ວມ</a:t>
              </a:r>
            </a:p>
          </p:txBody>
        </p:sp>
        <p:sp>
          <p:nvSpPr>
            <p:cNvPr id="35" name="Rectangle 58374">
              <a:extLst>
                <a:ext uri="{FF2B5EF4-FFF2-40B4-BE49-F238E27FC236}">
                  <a16:creationId xmlns:a16="http://schemas.microsoft.com/office/drawing/2014/main" xmlns="" id="{90B3D247-E369-4A12-B470-BBB66CEF2B4C}"/>
                </a:ext>
              </a:extLst>
            </p:cNvPr>
            <p:cNvSpPr/>
            <p:nvPr/>
          </p:nvSpPr>
          <p:spPr>
            <a:xfrm>
              <a:off x="10571152" y="2588668"/>
              <a:ext cx="1404933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05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ການຕະຫຼາດຫຼຸດລົງໃນຂະນະທີ່ການສ້າງຄວາມສໍາພັນເພີ່ມຂຶ້ນ, ນໍາໄປສູ່ການ</a:t>
              </a:r>
              <a:r>
                <a:rPr lang="lo-LA" sz="105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ດູແລ</a:t>
              </a:r>
              <a:endParaRPr lang="lo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08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o" sz="3600" dirty="0"/>
              <a:t>ການ​ພົວ​ພັນ</a:t>
            </a:r>
            <a:r>
              <a:rPr lang="lo-LA" sz="3600" dirty="0"/>
              <a:t>ກັບ</a:t>
            </a:r>
            <a:r>
              <a:rPr lang="lo" sz="3600" dirty="0"/>
              <a:t>ລູກ​ຄ້າ - ສິ່ງ​ທີ່ຄວນພິ​ຈາ​ລະ​ນາ</a:t>
            </a:r>
            <a:endParaRPr lang="de-AT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B1E441D-AC09-45C7-93F5-B84D7A52ABE2}"/>
              </a:ext>
            </a:extLst>
          </p:cNvPr>
          <p:cNvSpPr txBox="1"/>
          <p:nvPr/>
        </p:nvSpPr>
        <p:spPr>
          <a:xfrm>
            <a:off x="628649" y="2852530"/>
            <a:ext cx="78867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" sz="2400" dirty="0"/>
              <a:t>EKC ຕ້ອງການຄວາມ</a:t>
            </a:r>
            <a:r>
              <a:rPr lang="lo-LA" sz="2400" dirty="0"/>
              <a:t>ຊັດເຈນກ່ຽວກັບ</a:t>
            </a:r>
            <a:r>
              <a:rPr lang="lo" sz="2400" dirty="0"/>
              <a:t>ປະເພດຂອງຄວາມສໍາພັນທີ່ມັນຕ້ອງການທີ່ຈະສ້າງ</a:t>
            </a:r>
            <a:r>
              <a:rPr lang="lo-LA" sz="2400" dirty="0"/>
              <a:t>ຂຶ້ນ</a:t>
            </a:r>
            <a:r>
              <a:rPr lang="lo" sz="2400" dirty="0"/>
              <a:t>ກັບແຕ່ລະສ່ວນ</a:t>
            </a:r>
            <a:r>
              <a:rPr lang="lo-LA" sz="2400" dirty="0"/>
              <a:t>ແບ່ງຕະຫລາດ</a:t>
            </a:r>
            <a:r>
              <a:rPr lang="lo" sz="2400" dirty="0"/>
              <a:t>ລູກຄ້າ / </a:t>
            </a:r>
            <a:r>
              <a:rPr lang="lo-LA" sz="2400" dirty="0"/>
              <a:t>ລັກສະນະສ່ວນບຸກຄົນ</a:t>
            </a:r>
            <a:endParaRPr lang="lo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" sz="2400" dirty="0"/>
              <a:t>ການພົວພັນໄດ້ຖືກສ້າງຂຶ້ນໂດຍຜ່ານຊ່ອງທາງກາ</a:t>
            </a:r>
            <a:r>
              <a:rPr lang="lo-LA" sz="2400" dirty="0"/>
              <a:t>ນ</a:t>
            </a:r>
            <a:r>
              <a:rPr lang="lo" sz="2400" dirty="0"/>
              <a:t>ຕະຫຼາດທີ່ແຕກຕ່າງກັນ</a:t>
            </a:r>
            <a:r>
              <a:rPr lang="lo-LA" sz="2400" dirty="0"/>
              <a:t> </a:t>
            </a:r>
            <a:r>
              <a:rPr lang="lo" sz="2400" dirty="0"/>
              <a:t>ແລະ</a:t>
            </a:r>
            <a:r>
              <a:rPr lang="lo-LA" sz="2400" dirty="0"/>
              <a:t> </a:t>
            </a:r>
            <a:r>
              <a:rPr lang="lo" sz="2400" dirty="0"/>
              <a:t>ຊ່ອງທາງກາ</a:t>
            </a:r>
            <a:r>
              <a:rPr lang="lo-LA" sz="2400" dirty="0"/>
              <a:t>ນ</a:t>
            </a:r>
            <a:r>
              <a:rPr lang="lo" sz="2400" dirty="0"/>
              <a:t>ຕະຫຼາດຂອງທ່ານເພື່ອສະຫນັບສະຫນູນ</a:t>
            </a:r>
            <a:r>
              <a:rPr lang="lo-LA" sz="2400" dirty="0"/>
              <a:t>ຄຸ</a:t>
            </a:r>
            <a:r>
              <a:rPr lang="lo" sz="2400" dirty="0"/>
              <a:t>ນຄ່າ</a:t>
            </a:r>
            <a:r>
              <a:rPr lang="lo-LA" sz="2400" dirty="0"/>
              <a:t>ທາງ</a:t>
            </a:r>
            <a:r>
              <a:rPr lang="lo" sz="2400" dirty="0"/>
              <a:t>ທຸລະກິດ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" sz="2400" dirty="0"/>
              <a:t>ປະເພດຂອງຄວາມສໍາພັນຂອງລູກຄ້າທີ່ທ່ານວາງໄວ້ຢ່າງເລິກເຊິ່ງມີອິດທິພົນຕໍ່ປະສົບການຂອງລູກຄ້າໂດຍລວມໃນສູນຂອງທ່າ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" sz="2400" dirty="0"/>
              <a:t>ປະເພດແມ່ນຂຶ້ນກັບຊັບພະຍາກອນທີ່ມີຢູ່ໂດຍລວມ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8164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o" dirty="0"/>
              <a:t>ແຮງຈູງໃຈສໍາລັບຄວາມສໍາພັນ</a:t>
            </a:r>
            <a:r>
              <a:rPr lang="lo-LA" dirty="0"/>
              <a:t>ກັບ</a:t>
            </a:r>
            <a:r>
              <a:rPr lang="lo" dirty="0"/>
              <a:t>ລູກຄ້າ</a:t>
            </a:r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xmlns="" id="{F4610605-8C0C-48B3-A2C0-A40C006A3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762960"/>
              </p:ext>
            </p:extLst>
          </p:nvPr>
        </p:nvGraphicFramePr>
        <p:xfrm>
          <a:off x="1524000" y="26280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28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F7B55AE7-D483-436D-BBB2-F28A009273FA}"/>
              </a:ext>
            </a:extLst>
          </p:cNvPr>
          <p:cNvSpPr txBox="1"/>
          <p:nvPr/>
        </p:nvSpPr>
        <p:spPr>
          <a:xfrm>
            <a:off x="602166" y="2877014"/>
            <a:ext cx="76831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o" b="0" i="0" dirty="0">
                <a:effectLst/>
                <a:latin typeface="Expressway Rg" panose="020B0604020200020204"/>
              </a:rPr>
              <a:t>ການ</a:t>
            </a:r>
            <a:r>
              <a:rPr lang="lo-LA" b="0" i="0" dirty="0">
                <a:effectLst/>
                <a:latin typeface="Expressway Rg" panose="020B0604020200020204"/>
              </a:rPr>
              <a:t>ຫາ</a:t>
            </a:r>
            <a:r>
              <a:rPr lang="lo" b="0" i="0" dirty="0">
                <a:effectLst/>
                <a:latin typeface="Expressway Rg" panose="020B0604020200020204"/>
              </a:rPr>
              <a:t>ລູກຄ້າແມ່ນຂະບວນການຊັກຊວນໃຫ້ລູກຄ້າເລືອກຜະລິດຕະພັນຂອງອົງກ</a:t>
            </a:r>
            <a:r>
              <a:rPr lang="lo-LA" dirty="0">
                <a:latin typeface="Expressway Rg" panose="020B0604020200020204"/>
              </a:rPr>
              <a:t>ອ</a:t>
            </a:r>
            <a:r>
              <a:rPr lang="lo" b="0" i="0" dirty="0">
                <a:effectLst/>
                <a:latin typeface="Expressway Rg" panose="020B0604020200020204"/>
              </a:rPr>
              <a:t>ນຂອງ</a:t>
            </a:r>
            <a:r>
              <a:rPr lang="lo-LA" dirty="0">
                <a:latin typeface="Expressway Rg" panose="020B0604020200020204"/>
              </a:rPr>
              <a:t>ທ່ານ</a:t>
            </a:r>
            <a:r>
              <a:rPr lang="lo" b="0" i="0" dirty="0">
                <a:effectLst/>
                <a:latin typeface="Expressway Rg" panose="020B0604020200020204"/>
              </a:rPr>
              <a:t>ຫຼາຍກວ່າທາງເລືອກທີ່ມີຢູ່ໃນຕະຫຼາດ.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ຂະ​ບວນ​ການ​ຄ່າ​ໃຊ້​ຈ່າຍ​</a:t>
            </a:r>
            <a:r>
              <a:rPr lang="lo-LA" dirty="0">
                <a:latin typeface="Expressway Rg" panose="020B0604020200020204"/>
              </a:rPr>
              <a:t>ສູງ</a:t>
            </a:r>
            <a:r>
              <a:rPr lang="lo" dirty="0">
                <a:latin typeface="Expressway Rg" panose="020B0604020200020204"/>
              </a:rPr>
              <a:t> – ສະ​ນັ້ນ​ການ​ເລືອກ​</a:t>
            </a:r>
            <a:r>
              <a:rPr lang="lo-LA" dirty="0">
                <a:latin typeface="Expressway Rg" panose="020B0604020200020204"/>
              </a:rPr>
              <a:t>ສື່</a:t>
            </a:r>
            <a:r>
              <a:rPr lang="lo" dirty="0">
                <a:latin typeface="Expressway Rg" panose="020B0604020200020204"/>
              </a:rPr>
              <a:t>​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ແລະ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​ຍຸດ​ທະ​</a:t>
            </a:r>
            <a:r>
              <a:rPr lang="lo-LA" dirty="0">
                <a:latin typeface="Expressway Rg" panose="020B0604020200020204"/>
              </a:rPr>
              <a:t>ວິທີ</a:t>
            </a:r>
            <a:r>
              <a:rPr lang="lo" dirty="0">
                <a:latin typeface="Expressway Rg" panose="020B0604020200020204"/>
              </a:rPr>
              <a:t>ທີ່​ເຫມາະ​ສົມ​​ເປັນ​ສິ່ງ​ຈໍາ​ເປັນ​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xpressway Rg" panose="020B0604020200020204"/>
            </a:endParaRPr>
          </a:p>
          <a:p>
            <a:r>
              <a:rPr lang="lo" b="1" dirty="0">
                <a:latin typeface="Expressway Rg" panose="020B0604020200020204"/>
              </a:rPr>
              <a:t>ທາງເລືອກສໍາລັບ</a:t>
            </a:r>
            <a:r>
              <a:rPr lang="lo-LA" b="1" dirty="0">
                <a:latin typeface="Expressway Rg" panose="020B0604020200020204"/>
              </a:rPr>
              <a:t>ຄວາມ</a:t>
            </a:r>
            <a:r>
              <a:rPr lang="lo" b="1" dirty="0">
                <a:latin typeface="Expressway Rg" panose="020B0604020200020204"/>
              </a:rPr>
              <a:t>ສໍາເລັດການໄດ້ລູກຄ້າມາ</a:t>
            </a:r>
            <a:r>
              <a:rPr lang="lo" dirty="0">
                <a:latin typeface="Expressway Rg" panose="020B0604020200020204"/>
              </a:rPr>
              <a:t>ສໍາລັບ</a:t>
            </a:r>
            <a:r>
              <a:rPr lang="lo-LA" dirty="0">
                <a:latin typeface="Expressway Rg" panose="020B0604020200020204"/>
              </a:rPr>
              <a:t>ສູນ</a:t>
            </a:r>
            <a:r>
              <a:rPr lang="lo" dirty="0">
                <a:latin typeface="Expressway Rg" panose="020B0604020200020204"/>
              </a:rPr>
              <a:t> EKC ຂອງທ່ານ :</a:t>
            </a:r>
          </a:p>
          <a:p>
            <a:endParaRPr lang="de-AT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ການຕະຫຼາດສື່ສັງຄົມ</a:t>
            </a:r>
            <a:r>
              <a:rPr lang="lo-LA" dirty="0">
                <a:latin typeface="Expressway Rg" panose="020B0604020200020204"/>
              </a:rPr>
              <a:t>ອອນລາຍ</a:t>
            </a:r>
            <a:endParaRPr lang="de-AT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ການຕະຫຼາດ ອີເມວ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ການເພີ່ມປະສິດທິພາບ</a:t>
            </a:r>
            <a:r>
              <a:rPr lang="lo-LA" dirty="0">
                <a:latin typeface="Expressway Rg" panose="020B0604020200020204"/>
              </a:rPr>
              <a:t>ກົນໄກຄົ້ນຫາລູກຄ້າ</a:t>
            </a:r>
            <a:r>
              <a:rPr lang="lo" dirty="0">
                <a:latin typeface="Expressway Rg" panose="020B0604020200020204"/>
              </a:rPr>
              <a:t>ຮ່ວມກັ</a:t>
            </a:r>
            <a:r>
              <a:rPr lang="lo-LA" dirty="0">
                <a:latin typeface="Expressway Rg" panose="020B0604020200020204"/>
              </a:rPr>
              <a:t>ບ</a:t>
            </a:r>
            <a:r>
              <a:rPr lang="lo" dirty="0">
                <a:latin typeface="Expressway Rg" panose="020B0604020200020204"/>
              </a:rPr>
              <a:t>ເວັບໄຊທ໌ຂອງມະຫາວິທະຍາໄລ</a:t>
            </a:r>
            <a:endParaRPr lang="de-AT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ການເພີ່ມປະສິດທິພາບອັດຕາການປ່ຽນແປງຢູ່ໃນເວັບໄຊທ໌ ຫຼື </a:t>
            </a:r>
            <a:r>
              <a:rPr lang="lo-LA" dirty="0">
                <a:latin typeface="Expressway Rg" panose="020B0604020200020204"/>
              </a:rPr>
              <a:t>ແຟຣັດຟອມ</a:t>
            </a:r>
            <a:r>
              <a:rPr lang="lo" dirty="0">
                <a:latin typeface="Expressway Rg" panose="020B0604020200020204"/>
              </a:rPr>
              <a:t>ສື່ສັງຄົມ</a:t>
            </a:r>
            <a:r>
              <a:rPr lang="lo-LA" dirty="0">
                <a:latin typeface="Expressway Rg" panose="020B0604020200020204"/>
              </a:rPr>
              <a:t>ອອນລາຍ</a:t>
            </a:r>
            <a:endParaRPr lang="de-AT" dirty="0">
              <a:latin typeface="Expressway Rg" panose="020B0604020200020204"/>
            </a:endParaRPr>
          </a:p>
          <a:p>
            <a:endParaRPr lang="de-AT" dirty="0">
              <a:latin typeface="Expressway Rg" panose="020B060402020002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1EFF192-6327-EAD9-B198-71AAF97CA3E5}"/>
              </a:ext>
            </a:extLst>
          </p:cNvPr>
          <p:cNvGrpSpPr/>
          <p:nvPr/>
        </p:nvGrpSpPr>
        <p:grpSpPr>
          <a:xfrm>
            <a:off x="3622048" y="564666"/>
            <a:ext cx="1899903" cy="1657396"/>
            <a:chOff x="3622048" y="2600302"/>
            <a:chExt cx="1899903" cy="1657396"/>
          </a:xfrm>
        </p:grpSpPr>
        <p:sp>
          <p:nvSpPr>
            <p:cNvPr id="2" name="L-Shape 1">
              <a:extLst>
                <a:ext uri="{FF2B5EF4-FFF2-40B4-BE49-F238E27FC236}">
                  <a16:creationId xmlns:a16="http://schemas.microsoft.com/office/drawing/2014/main" xmlns="" id="{8591D0AC-41E0-1DB6-097D-253A1EB6EB35}"/>
                </a:ext>
              </a:extLst>
            </p:cNvPr>
            <p:cNvSpPr/>
            <p:nvPr/>
          </p:nvSpPr>
          <p:spPr>
            <a:xfrm rot="5400000">
              <a:off x="4000349" y="2739896"/>
              <a:ext cx="1139501" cy="189610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3F225072-C481-F565-039E-17650F2CBB0A}"/>
                </a:ext>
              </a:extLst>
            </p:cNvPr>
            <p:cNvSpPr/>
            <p:nvPr/>
          </p:nvSpPr>
          <p:spPr>
            <a:xfrm>
              <a:off x="5198968" y="2600302"/>
              <a:ext cx="322983" cy="322983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50000"/>
                <a:hueOff val="0"/>
                <a:satOff val="0"/>
                <a:lumOff val="14385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14385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1438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145025-EE9D-A411-79A0-454FC4091B92}"/>
              </a:ext>
            </a:extLst>
          </p:cNvPr>
          <p:cNvGrpSpPr/>
          <p:nvPr/>
        </p:nvGrpSpPr>
        <p:grpSpPr>
          <a:xfrm>
            <a:off x="3957393" y="1453700"/>
            <a:ext cx="1711813" cy="874375"/>
            <a:chOff x="190544" y="1894416"/>
            <a:chExt cx="1711813" cy="15005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EAA588C-04BB-DA23-1FB8-B0687815CBEE}"/>
                </a:ext>
              </a:extLst>
            </p:cNvPr>
            <p:cNvSpPr/>
            <p:nvPr/>
          </p:nvSpPr>
          <p:spPr>
            <a:xfrm>
              <a:off x="190544" y="1894416"/>
              <a:ext cx="1711813" cy="1500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2DACCBD-9657-96DB-FF5E-F6B00EFD8354}"/>
                </a:ext>
              </a:extLst>
            </p:cNvPr>
            <p:cNvSpPr txBox="1"/>
            <p:nvPr/>
          </p:nvSpPr>
          <p:spPr>
            <a:xfrm>
              <a:off x="190544" y="1894416"/>
              <a:ext cx="1711813" cy="150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o" sz="2500" kern="1200" dirty="0"/>
                <a:t>ການ</a:t>
              </a:r>
              <a:r>
                <a:rPr lang="lo-LA" sz="2500" kern="1200" dirty="0"/>
                <a:t>ຫາລູກຄ້າ</a:t>
              </a:r>
              <a:endParaRPr lang="de-AT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959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F7B55AE7-D483-436D-BBB2-F28A009273FA}"/>
              </a:ext>
            </a:extLst>
          </p:cNvPr>
          <p:cNvSpPr txBox="1"/>
          <p:nvPr/>
        </p:nvSpPr>
        <p:spPr>
          <a:xfrm>
            <a:off x="602166" y="2877014"/>
            <a:ext cx="7683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" dirty="0">
                <a:latin typeface="Expressway Rg" panose="020B0604020200020204"/>
              </a:rPr>
              <a:t>= ຫມາຍເຖິງຄວາມສໍາພັນໃນໄລຍະຍາວທີ່ບໍລິສັດສ້າງ</a:t>
            </a:r>
            <a:r>
              <a:rPr lang="lo-LA" dirty="0">
                <a:latin typeface="Expressway Rg" panose="020B0604020200020204"/>
              </a:rPr>
              <a:t>ຂຶ້ນ</a:t>
            </a:r>
            <a:r>
              <a:rPr lang="lo" dirty="0">
                <a:latin typeface="Expressway Rg" panose="020B0604020200020204"/>
              </a:rPr>
              <a:t>ກັບລູກຄ້າຂອງຕົນ. </a:t>
            </a:r>
            <a:r>
              <a:rPr lang="lo-LA" dirty="0">
                <a:latin typeface="Expressway Rg" panose="020B0604020200020204"/>
              </a:rPr>
              <a:t>ຍິ່ງມີ</a:t>
            </a:r>
            <a:r>
              <a:rPr lang="lo" dirty="0">
                <a:latin typeface="Expressway Rg" panose="020B0604020200020204"/>
              </a:rPr>
              <a:t>ລູກຄ້າ</a:t>
            </a:r>
            <a:r>
              <a:rPr lang="lo-LA" dirty="0">
                <a:latin typeface="Expressway Rg" panose="020B0604020200020204"/>
              </a:rPr>
              <a:t>ປະຈໍາ</a:t>
            </a:r>
            <a:r>
              <a:rPr lang="lo" dirty="0">
                <a:latin typeface="Expressway Rg" panose="020B0604020200020204"/>
              </a:rPr>
              <a:t>ຫຼາຍ</a:t>
            </a:r>
            <a:r>
              <a:rPr lang="lo-LA" dirty="0">
                <a:latin typeface="Expressway Rg" panose="020B0604020200020204"/>
              </a:rPr>
              <a:t>ເທົ່າໃດ</a:t>
            </a:r>
            <a:r>
              <a:rPr lang="lo" dirty="0">
                <a:latin typeface="Expressway Rg" panose="020B0604020200020204"/>
              </a:rPr>
              <a:t>ບໍລິສັດ</a:t>
            </a:r>
            <a:r>
              <a:rPr lang="lo-LA" dirty="0">
                <a:latin typeface="Expressway Rg" panose="020B0604020200020204"/>
              </a:rPr>
              <a:t>ຍິ່ງ</a:t>
            </a:r>
            <a:r>
              <a:rPr lang="lo" dirty="0">
                <a:latin typeface="Expressway Rg" panose="020B0604020200020204"/>
              </a:rPr>
              <a:t>ມີ</a:t>
            </a:r>
            <a:r>
              <a:rPr lang="lo-LA" dirty="0">
                <a:latin typeface="Expressway Rg" panose="020B0604020200020204"/>
              </a:rPr>
              <a:t>ຫມັ້ນໃຈຫລາຍຂຶ້ນເທົ່ານັ້ນ</a:t>
            </a:r>
            <a:r>
              <a:rPr lang="lo" dirty="0">
                <a:latin typeface="Expressway Rg" panose="020B0604020200020204"/>
              </a:rPr>
              <a:t>ທີ່ຈະ</a:t>
            </a:r>
            <a:r>
              <a:rPr lang="lo-LA" dirty="0">
                <a:latin typeface="Expressway Rg" panose="020B0604020200020204"/>
              </a:rPr>
              <a:t>ເຮັດການ</a:t>
            </a:r>
            <a:r>
              <a:rPr lang="lo" dirty="0">
                <a:latin typeface="Expressway Rg" panose="020B0604020200020204"/>
              </a:rPr>
              <a:t>ຕະຫຼາດຜະລິດຕະພັນຂອງຕົນແລະ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ຊ່ວຍໃຫ້ມີລູກຄ້າເພີ່ມ</a:t>
            </a:r>
            <a:r>
              <a:rPr lang="lo-LA" dirty="0">
                <a:latin typeface="Expressway Rg" panose="020B0604020200020204"/>
              </a:rPr>
              <a:t>ຂຶ້ນ</a:t>
            </a:r>
            <a:r>
              <a:rPr lang="lo" dirty="0">
                <a:latin typeface="Expressway Rg" panose="020B0604020200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xpressway Rg" panose="020B0604020200020204"/>
            </a:endParaRPr>
          </a:p>
          <a:p>
            <a:r>
              <a:rPr lang="lo" b="1" dirty="0">
                <a:latin typeface="Expressway Rg" panose="020B0604020200020204"/>
              </a:rPr>
              <a:t>ຍຸດ​ທະ​ສາດບາງ</a:t>
            </a:r>
            <a:r>
              <a:rPr lang="lo-LA" b="1" dirty="0">
                <a:latin typeface="Expressway Rg" panose="020B0604020200020204"/>
              </a:rPr>
              <a:t>ຢ່າງ</a:t>
            </a:r>
            <a:r>
              <a:rPr lang="lo" b="1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ສໍາລັບ</a:t>
            </a:r>
            <a:r>
              <a:rPr lang="lo-LA" dirty="0">
                <a:latin typeface="Expressway Rg" panose="020B0604020200020204"/>
              </a:rPr>
              <a:t>ສູນ</a:t>
            </a:r>
            <a:r>
              <a:rPr lang="lo" dirty="0">
                <a:latin typeface="Expressway Rg" panose="020B0604020200020204"/>
              </a:rPr>
              <a:t> EKC ຂອງທ່ານ :</a:t>
            </a:r>
          </a:p>
          <a:p>
            <a:endParaRPr lang="de-AT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ຢື</a:t>
            </a:r>
            <a:r>
              <a:rPr lang="lo-LA" dirty="0">
                <a:latin typeface="Expressway Rg" panose="020B0604020200020204"/>
              </a:rPr>
              <a:t>ດຫມັ້ນໃນ</a:t>
            </a:r>
            <a:r>
              <a:rPr lang="lo" dirty="0">
                <a:latin typeface="Expressway Rg" panose="020B0604020200020204"/>
              </a:rPr>
              <a:t>ບາງສິ່ງບາງຢ່າງ</a:t>
            </a:r>
            <a:endParaRPr lang="de-AT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ໃຊ້ຫຼັກຖານ</a:t>
            </a:r>
            <a:r>
              <a:rPr lang="lo-LA" dirty="0">
                <a:latin typeface="Expressway Rg" panose="020B0604020200020204"/>
              </a:rPr>
              <a:t>ທາງສັງຄົມ</a:t>
            </a:r>
            <a:endParaRPr lang="de-AT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ໃຊ້ຄໍາ</a:t>
            </a:r>
            <a:r>
              <a:rPr lang="lo-LA" dirty="0">
                <a:latin typeface="Expressway Rg" panose="020B0604020200020204"/>
              </a:rPr>
              <a:t>ທີ່</a:t>
            </a:r>
            <a:r>
              <a:rPr lang="lo" dirty="0">
                <a:latin typeface="Expressway Rg" panose="020B0604020200020204"/>
              </a:rPr>
              <a:t>ເຂົາເຈົ້າ</a:t>
            </a:r>
            <a:r>
              <a:rPr lang="lo-LA" dirty="0">
                <a:latin typeface="Expressway Rg" panose="020B0604020200020204"/>
              </a:rPr>
              <a:t>ມັກ</a:t>
            </a:r>
            <a:r>
              <a:rPr lang="lo" dirty="0">
                <a:latin typeface="Expressway Rg" panose="020B0604020200020204"/>
              </a:rPr>
              <a:t>ທີ່ຈະໄດ້</a:t>
            </a:r>
            <a:r>
              <a:rPr lang="lo-LA" dirty="0">
                <a:latin typeface="Expressway Rg" panose="020B0604020200020204"/>
              </a:rPr>
              <a:t>ຟັງ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ຫຼຸດຜ່ອນ</a:t>
            </a:r>
            <a:r>
              <a:rPr lang="lo-LA" dirty="0">
                <a:latin typeface="Expressway Rg" panose="020B0604020200020204"/>
              </a:rPr>
              <a:t>ບັນຫາ </a:t>
            </a:r>
            <a:r>
              <a:rPr lang="lo" dirty="0">
                <a:latin typeface="Expressway Rg" panose="020B0604020200020204"/>
              </a:rPr>
              <a:t>ແລະ</a:t>
            </a:r>
            <a:r>
              <a:rPr lang="lo-LA" dirty="0">
                <a:latin typeface="Expressway Rg" panose="020B0604020200020204"/>
              </a:rPr>
              <a:t>ຄວາມຂັດແຍ້ງ</a:t>
            </a:r>
            <a:endParaRPr lang="de-AT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ເຮັດ</a:t>
            </a:r>
            <a:r>
              <a:rPr lang="lo-LA" dirty="0">
                <a:latin typeface="Expressway Rg" panose="020B0604020200020204"/>
              </a:rPr>
              <a:t>ໃຫ້</a:t>
            </a:r>
            <a:r>
              <a:rPr lang="lo" dirty="0">
                <a:latin typeface="Expressway Rg" panose="020B0604020200020204"/>
              </a:rPr>
              <a:t>ເປັນ</a:t>
            </a:r>
            <a:r>
              <a:rPr lang="lo-LA" dirty="0">
                <a:latin typeface="Expressway Rg" panose="020B0604020200020204"/>
              </a:rPr>
              <a:t>ເລື່ອງ</a:t>
            </a:r>
            <a:r>
              <a:rPr lang="lo" dirty="0">
                <a:latin typeface="Expressway Rg" panose="020B0604020200020204"/>
              </a:rPr>
              <a:t>ສ່ວນຕົວ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latin typeface="Expressway Rg" panose="020B0604020200020204"/>
            </a:endParaRPr>
          </a:p>
          <a:p>
            <a:endParaRPr lang="de-AT" dirty="0">
              <a:latin typeface="Expressway Rg" panose="020B060402020002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350AF77-1C11-1F0B-C30C-0A35CACE1214}"/>
              </a:ext>
            </a:extLst>
          </p:cNvPr>
          <p:cNvGrpSpPr/>
          <p:nvPr/>
        </p:nvGrpSpPr>
        <p:grpSpPr>
          <a:xfrm>
            <a:off x="3622048" y="672252"/>
            <a:ext cx="1899903" cy="1807902"/>
            <a:chOff x="3622048" y="2325687"/>
            <a:chExt cx="1899903" cy="2206625"/>
          </a:xfrm>
        </p:grpSpPr>
        <p:sp>
          <p:nvSpPr>
            <p:cNvPr id="2" name="L-Shape 1">
              <a:extLst>
                <a:ext uri="{FF2B5EF4-FFF2-40B4-BE49-F238E27FC236}">
                  <a16:creationId xmlns:a16="http://schemas.microsoft.com/office/drawing/2014/main" xmlns="" id="{00262B59-0CBA-1D7D-569B-67B62B3EDFC4}"/>
                </a:ext>
              </a:extLst>
            </p:cNvPr>
            <p:cNvSpPr/>
            <p:nvPr/>
          </p:nvSpPr>
          <p:spPr>
            <a:xfrm rot="5400000">
              <a:off x="4000349" y="2465280"/>
              <a:ext cx="1139501" cy="189610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50000"/>
                <a:hueOff val="0"/>
                <a:satOff val="0"/>
                <a:lumOff val="2877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2877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2877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6548421-A0B4-D463-C15D-4D7E9762B24B}"/>
                </a:ext>
              </a:extLst>
            </p:cNvPr>
            <p:cNvGrpSpPr/>
            <p:nvPr/>
          </p:nvGrpSpPr>
          <p:grpSpPr>
            <a:xfrm>
              <a:off x="3810138" y="3031807"/>
              <a:ext cx="1711813" cy="1500505"/>
              <a:chOff x="2286138" y="1375860"/>
              <a:chExt cx="1711813" cy="15005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39508D8-66F7-558C-7E6C-EAAAA686762C}"/>
                  </a:ext>
                </a:extLst>
              </p:cNvPr>
              <p:cNvSpPr/>
              <p:nvPr/>
            </p:nvSpPr>
            <p:spPr>
              <a:xfrm>
                <a:off x="2286138" y="1375860"/>
                <a:ext cx="1711813" cy="150050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07EC236-01E6-A1C5-96B7-EE466724F8EF}"/>
                  </a:ext>
                </a:extLst>
              </p:cNvPr>
              <p:cNvSpPr txBox="1"/>
              <p:nvPr/>
            </p:nvSpPr>
            <p:spPr>
              <a:xfrm>
                <a:off x="2286138" y="1375860"/>
                <a:ext cx="1711813" cy="150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o" sz="2500" kern="1200" dirty="0"/>
                  <a:t>ການຮັກສາ ລູກຄ້</a:t>
                </a:r>
                <a:r>
                  <a:rPr lang="lo-LA" sz="2500" kern="1200" dirty="0"/>
                  <a:t>າ</a:t>
                </a:r>
                <a:r>
                  <a:rPr lang="lo" sz="2500" kern="1200" dirty="0"/>
                  <a:t> (ຄວາມສັດຊື່)</a:t>
                </a:r>
                <a:endParaRPr lang="de-AT" sz="2500" kern="1200" dirty="0"/>
              </a:p>
            </p:txBody>
          </p:sp>
        </p:grp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6098CFBD-4DB8-E2BE-0F61-6C6A539AE9A7}"/>
                </a:ext>
              </a:extLst>
            </p:cNvPr>
            <p:cNvSpPr/>
            <p:nvPr/>
          </p:nvSpPr>
          <p:spPr>
            <a:xfrm>
              <a:off x="5198968" y="2325687"/>
              <a:ext cx="322983" cy="322983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shade val="50000"/>
                <a:hueOff val="0"/>
                <a:satOff val="0"/>
                <a:lumOff val="2877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2877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2877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52631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F7B55AE7-D483-436D-BBB2-F28A009273FA}"/>
              </a:ext>
            </a:extLst>
          </p:cNvPr>
          <p:cNvSpPr txBox="1"/>
          <p:nvPr/>
        </p:nvSpPr>
        <p:spPr>
          <a:xfrm>
            <a:off x="602166" y="2877014"/>
            <a:ext cx="7683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o" b="0" i="0" dirty="0">
                <a:effectLst/>
                <a:latin typeface="Expressway Rg" panose="020B0604020200020204"/>
              </a:rPr>
              <a:t>ຊັກຊວນ</a:t>
            </a:r>
            <a:r>
              <a:rPr lang="lo-LA" b="0" i="0" dirty="0">
                <a:effectLst/>
                <a:latin typeface="Expressway Rg" panose="020B0604020200020204"/>
              </a:rPr>
              <a:t>ໂນ້ມນ້າວ</a:t>
            </a:r>
            <a:r>
              <a:rPr lang="lo" b="0" i="0" dirty="0">
                <a:effectLst/>
                <a:latin typeface="Expressway Rg" panose="020B0604020200020204"/>
              </a:rPr>
              <a:t>ໃຫ້ລູກຄ້າເລືອກ (ຊື້) ຜະລິດຕະພັນ/ການບໍລິການຂອງທ່ານຫຼາຍຂຶ້ນ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dirty="0">
                <a:latin typeface="Expressway Rg" panose="020B0604020200020204"/>
              </a:rPr>
              <a:t>ໃຊ້ຊຸດຜະລິດຕະພັນ/ການບໍລິການ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b="0" i="0" dirty="0">
                <a:effectLst/>
                <a:latin typeface="Expressway Rg" panose="020B0604020200020204"/>
              </a:rPr>
              <a:t>ຄິດ</a:t>
            </a:r>
            <a:r>
              <a:rPr lang="lo" b="0" i="0" dirty="0">
                <a:effectLst/>
                <a:latin typeface="Expressway Rg" panose="020B0604020200020204"/>
              </a:rPr>
              <a:t>ໂຄງການ</a:t>
            </a:r>
            <a:r>
              <a:rPr lang="lo-LA" b="0" i="0" dirty="0">
                <a:effectLst/>
                <a:latin typeface="Expressway Rg" panose="020B0604020200020204"/>
              </a:rPr>
              <a:t>ສ້າງ</a:t>
            </a:r>
            <a:r>
              <a:rPr lang="lo" b="0" i="0" dirty="0">
                <a:effectLst/>
                <a:latin typeface="Expressway Rg" panose="020B0604020200020204"/>
              </a:rPr>
              <a:t>ແຮງຈູງໃຈສໍາລັບ</a:t>
            </a:r>
            <a:r>
              <a:rPr lang="lo-LA" b="0" i="0" dirty="0">
                <a:effectLst/>
                <a:latin typeface="Expressway Rg" panose="020B0604020200020204"/>
              </a:rPr>
              <a:t>ກຸ່ມ</a:t>
            </a:r>
            <a:r>
              <a:rPr lang="lo" dirty="0">
                <a:latin typeface="Expressway Rg" panose="020B0604020200020204"/>
              </a:rPr>
              <a:t>ລູກຄ້າລວມ</a:t>
            </a:r>
            <a:r>
              <a:rPr lang="lo-LA" dirty="0">
                <a:latin typeface="Expressway Rg" panose="020B0604020200020204"/>
              </a:rPr>
              <a:t> ແລະ </a:t>
            </a:r>
            <a:r>
              <a:rPr lang="lo" dirty="0">
                <a:latin typeface="Expressway Rg" panose="020B0604020200020204"/>
              </a:rPr>
              <a:t>ພະນັກງານ</a:t>
            </a:r>
            <a:endParaRPr lang="en-US" b="0" i="0" dirty="0">
              <a:effectLst/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xpressway Rg" panose="020B0604020200020204"/>
            </a:endParaRPr>
          </a:p>
          <a:p>
            <a:r>
              <a:rPr lang="lo" b="1" dirty="0">
                <a:latin typeface="Expressway Rg" panose="020B0604020200020204"/>
              </a:rPr>
              <a:t>ເມື່ອຄິດກ່ຽວກັບ EKC ຂອງທ່ານ - </a:t>
            </a:r>
            <a:r>
              <a:rPr lang="lo-LA" b="1" dirty="0">
                <a:latin typeface="Expressway Rg" panose="020B0604020200020204"/>
              </a:rPr>
              <a:t>ສິ່ງ</a:t>
            </a:r>
            <a:r>
              <a:rPr lang="lo" b="1" dirty="0">
                <a:latin typeface="Expressway Rg" panose="020B0604020200020204"/>
              </a:rPr>
              <a:t>ອາດຈະເປັນ:</a:t>
            </a:r>
          </a:p>
          <a:p>
            <a:endParaRPr lang="en-US" dirty="0">
              <a:latin typeface="Expressway Rg" panose="020B0604020200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dirty="0">
                <a:latin typeface="Expressway Rg" panose="020B0604020200020204"/>
              </a:rPr>
              <a:t>ການຈັດກິດຈະກໍາ</a:t>
            </a:r>
            <a:r>
              <a:rPr lang="lo" dirty="0">
                <a:latin typeface="Expressway Rg" panose="020B0604020200020204"/>
              </a:rPr>
              <a:t>ເຄືອຂ່າຍ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ແລະ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ຝຶກຄູສອນ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dirty="0">
                <a:latin typeface="Expressway Rg" panose="020B0604020200020204"/>
              </a:rPr>
              <a:t>ສ້າງ</a:t>
            </a:r>
            <a:r>
              <a:rPr lang="lo" dirty="0">
                <a:latin typeface="Expressway Rg" panose="020B0604020200020204"/>
              </a:rPr>
              <a:t>ແຮງຈູງໃຈສໍາລັບນັກຮຽນ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ແລະ / ຫຼື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ພະນັກງານຖ້າພວກເຂົາແນະນໍາ EKC ຂອງທ່ານສໍາລັບການຝຶກອົບຮົມ</a:t>
            </a:r>
          </a:p>
          <a:p>
            <a:endParaRPr lang="de-AT" dirty="0">
              <a:latin typeface="Expressway Rg" panose="020B0604020200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983A96-44A4-648A-27B1-D3E45F8FB21E}"/>
              </a:ext>
            </a:extLst>
          </p:cNvPr>
          <p:cNvGrpSpPr/>
          <p:nvPr/>
        </p:nvGrpSpPr>
        <p:grpSpPr>
          <a:xfrm>
            <a:off x="3493809" y="841665"/>
            <a:ext cx="1899903" cy="1688731"/>
            <a:chOff x="3622049" y="2584634"/>
            <a:chExt cx="1899903" cy="1688731"/>
          </a:xfrm>
        </p:grpSpPr>
        <p:sp>
          <p:nvSpPr>
            <p:cNvPr id="2" name="L-Shape 1">
              <a:extLst>
                <a:ext uri="{FF2B5EF4-FFF2-40B4-BE49-F238E27FC236}">
                  <a16:creationId xmlns:a16="http://schemas.microsoft.com/office/drawing/2014/main" xmlns="" id="{65337BF1-735E-566D-A884-AE8C62A64FC4}"/>
                </a:ext>
              </a:extLst>
            </p:cNvPr>
            <p:cNvSpPr/>
            <p:nvPr/>
          </p:nvSpPr>
          <p:spPr>
            <a:xfrm rot="5400000">
              <a:off x="4000350" y="2206333"/>
              <a:ext cx="1139501" cy="189610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shade val="50000"/>
                <a:hueOff val="0"/>
                <a:satOff val="0"/>
                <a:lumOff val="14385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14385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14385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56ADE5-D5D3-C297-D37A-5B93F0C11F88}"/>
                </a:ext>
              </a:extLst>
            </p:cNvPr>
            <p:cNvGrpSpPr/>
            <p:nvPr/>
          </p:nvGrpSpPr>
          <p:grpSpPr>
            <a:xfrm>
              <a:off x="3810139" y="2772860"/>
              <a:ext cx="1711813" cy="1500505"/>
              <a:chOff x="4381732" y="857303"/>
              <a:chExt cx="1711813" cy="150050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3B0EBA-0030-8690-88F7-1D1DD071EF39}"/>
                  </a:ext>
                </a:extLst>
              </p:cNvPr>
              <p:cNvSpPr/>
              <p:nvPr/>
            </p:nvSpPr>
            <p:spPr>
              <a:xfrm>
                <a:off x="4381732" y="857303"/>
                <a:ext cx="1711813" cy="150050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A74485C-8CCC-3C2B-0EF6-C4EB61BF8C17}"/>
                  </a:ext>
                </a:extLst>
              </p:cNvPr>
              <p:cNvSpPr txBox="1"/>
              <p:nvPr/>
            </p:nvSpPr>
            <p:spPr>
              <a:xfrm>
                <a:off x="4381732" y="857303"/>
                <a:ext cx="1711813" cy="1500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t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o" sz="2500" kern="1200" dirty="0"/>
                  <a:t>ການຂະຫຍາຍການ</a:t>
                </a:r>
                <a:r>
                  <a:rPr lang="lo-LA" sz="2500" kern="1200" dirty="0"/>
                  <a:t>ຂາຍ</a:t>
                </a:r>
                <a:endParaRPr lang="de-AT" sz="25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2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C2239D-CA9C-4E56-8EFD-174BAF97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" dirty="0"/>
              <a:t>ການຈັບຄູ່ກັບ</a:t>
            </a:r>
            <a:r>
              <a:rPr lang="lo-LA" dirty="0"/>
              <a:t>ກຸ່ມ</a:t>
            </a:r>
            <a:r>
              <a:rPr lang="lo" dirty="0"/>
              <a:t>ລູກຄ້າ/ບຸກຄົນ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06FA2AD-06DD-43A5-99DF-B6C5B5C9B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2883877"/>
            <a:ext cx="7612673" cy="32930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o-LA" dirty="0"/>
              <a:t>ກວດສອບໃຫ້ແນ່ໃຈວ່າ</a:t>
            </a:r>
            <a:r>
              <a:rPr lang="lo" dirty="0"/>
              <a:t>ປະ​ເພດຂອງລູກຄ້າ</a:t>
            </a:r>
            <a:r>
              <a:rPr lang="lo-LA" dirty="0"/>
              <a:t>ສໍາພັນນັ້ນກົງກັບລັກສະນະ</a:t>
            </a:r>
            <a:r>
              <a:rPr lang="lo" dirty="0"/>
              <a:t> ແລະ ຄວາມຄາດຫວັງຂອງ</a:t>
            </a:r>
            <a:r>
              <a:rPr lang="lo-LA" dirty="0"/>
              <a:t>ກຸ່ມ</a:t>
            </a:r>
            <a:r>
              <a:rPr lang="lo" dirty="0"/>
              <a:t>ລູກຄ້າ/ບຸກຄົນ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lo-LA" i="1" dirty="0"/>
              <a:t>ຈະຮູ້ໄດ້ແນວໃດ</a:t>
            </a:r>
            <a:r>
              <a:rPr lang="lo" i="1" dirty="0"/>
              <a:t>?</a:t>
            </a:r>
          </a:p>
          <a:p>
            <a:pPr marL="0" indent="0" algn="ctr">
              <a:buNone/>
            </a:pPr>
            <a:endParaRPr lang="de-DE" i="1" dirty="0"/>
          </a:p>
          <a:p>
            <a:pPr marL="0" indent="0" algn="ctr">
              <a:buNone/>
            </a:pPr>
            <a:r>
              <a:rPr lang="lo" dirty="0"/>
              <a:t>ຖາມເຂົາເຈົ້າ ;)</a:t>
            </a:r>
          </a:p>
          <a:p>
            <a:pPr marL="0" indent="0" algn="ctr">
              <a:buNone/>
            </a:pPr>
            <a:r>
              <a:rPr lang="lo" dirty="0"/>
              <a:t>ການສໍາຫຼວດ, ການສໍາພາດ , ການສົນທະນາສ່ວນບຸກຄົນ </a:t>
            </a:r>
          </a:p>
        </p:txBody>
      </p:sp>
    </p:spTree>
    <p:extLst>
      <p:ext uri="{BB962C8B-B14F-4D97-AF65-F5344CB8AC3E}">
        <p14:creationId xmlns:p14="http://schemas.microsoft.com/office/powerpoint/2010/main" val="111664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C47A61F1-6017-450D-BD86-4B5CFF3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082800"/>
            <a:ext cx="7581900" cy="3035300"/>
          </a:xfrm>
        </p:spPr>
        <p:txBody>
          <a:bodyPr>
            <a:normAutofit/>
          </a:bodyPr>
          <a:lstStyle/>
          <a:p>
            <a:pPr algn="ctr"/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ສ້າງຄວາມສໍາ</a:t>
            </a:r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ພັນ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ລູກຄ້າ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ການວາງແຜນຍຸດ​ທະ​ສາດ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ທາງ</a:t>
            </a:r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ການຕະຫຼາດ ແລະ ຊ່ອງທາງ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ທາງ</a:t>
            </a:r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ການຕະຫຼາດ</a:t>
            </a:r>
            <a:endParaRPr lang="de-AT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4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C47A61F1-6017-450D-BD86-4B5CFF3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18" y="2777369"/>
            <a:ext cx="7886700" cy="2028806"/>
          </a:xfrm>
        </p:spPr>
        <p:txBody>
          <a:bodyPr>
            <a:normAutofit/>
          </a:bodyPr>
          <a:lstStyle/>
          <a:p>
            <a:pPr algn="ctr"/>
            <a:r>
              <a:rPr lang="lo" dirty="0"/>
              <a:t>ການວາງແຜນຍຸດທະສາດການຕະຫຼາດແລະ ຊ່ອງທາງ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654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/>
              <a:t>ການວາງແຜນຍຸດທະສາດການຕະຫຼາດ</a:t>
            </a:r>
            <a:endParaRPr lang="de-AT" dirty="0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xmlns="" id="{56030438-F9AE-40C4-A1F6-0A251C446AC7}"/>
              </a:ext>
            </a:extLst>
          </p:cNvPr>
          <p:cNvSpPr txBox="1"/>
          <p:nvPr/>
        </p:nvSpPr>
        <p:spPr>
          <a:xfrm>
            <a:off x="1027289" y="2775027"/>
            <a:ext cx="2931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" sz="1600" b="0" i="0" dirty="0">
                <a:effectLst/>
                <a:latin typeface="Expressway Rg" panose="020B0604020200020204"/>
              </a:rPr>
              <a:t>ການວາງແຜນແມ່ນການຕັດສິນໃຈລ່ວງໜ້າວ່າຈະເຮັດຫຍັງ, ເຮັດແນວໃດ, ເວລາໃດຄວນເຮັດ ແລະ ໃຜຄວນເຮັດ. ການວາງແຜນ</a:t>
            </a:r>
            <a:r>
              <a:rPr lang="lo-LA" sz="1600" b="0" i="0" dirty="0">
                <a:effectLst/>
                <a:latin typeface="Expressway Rg" panose="020B0604020200020204"/>
              </a:rPr>
              <a:t>ເປັນ</a:t>
            </a:r>
            <a:r>
              <a:rPr lang="lo" sz="1600" b="0" i="0" dirty="0">
                <a:effectLst/>
                <a:latin typeface="Expressway Rg" panose="020B0604020200020204"/>
              </a:rPr>
              <a:t>ພຽງວິທີການ</a:t>
            </a:r>
            <a:r>
              <a:rPr lang="lo-LA" sz="1600" b="0" i="0" dirty="0">
                <a:effectLst/>
                <a:latin typeface="Expressway Rg" panose="020B0604020200020204"/>
              </a:rPr>
              <a:t>ທີ່ມີ</a:t>
            </a:r>
            <a:r>
              <a:rPr lang="lo" sz="1600" b="0" i="0" dirty="0">
                <a:effectLst/>
                <a:latin typeface="Expressway Rg" panose="020B0604020200020204"/>
              </a:rPr>
              <a:t>ເຫດຜົນເພື່ອບັນລຸຈຸດປະສົງ.</a:t>
            </a:r>
          </a:p>
          <a:p>
            <a:endParaRPr lang="en-US" sz="1600" b="0" i="0" dirty="0">
              <a:effectLst/>
              <a:latin typeface="Expressway Rg" panose="020B0604020200020204"/>
            </a:endParaRPr>
          </a:p>
          <a:p>
            <a:r>
              <a:rPr lang="lo" sz="1600" b="0" i="0" dirty="0">
                <a:effectLst/>
                <a:latin typeface="Expressway Rg" panose="020B0604020200020204"/>
              </a:rPr>
              <a:t>ມັນ</a:t>
            </a:r>
            <a:r>
              <a:rPr lang="lo-LA" sz="1600" b="0" i="0" dirty="0">
                <a:effectLst/>
                <a:latin typeface="Expressway Rg" panose="020B0604020200020204"/>
              </a:rPr>
              <a:t>ເຊື່ອມໂຍງ</a:t>
            </a:r>
            <a:r>
              <a:rPr lang="lo" sz="1600" b="0" i="0" dirty="0">
                <a:effectLst/>
                <a:latin typeface="Expressway Rg" panose="020B0604020200020204"/>
              </a:rPr>
              <a:t>ຊ່ອງຫວ່າງຈາກບ່ອນທີ່ພວກເຮົາຢູ່ &amp; ບ່ອນທີ່ພວກເຮົາຕ້ອງການທີ່ຈະໄປ </a:t>
            </a:r>
            <a:r>
              <a:rPr lang="lo" sz="1400" b="0" i="0" dirty="0">
                <a:effectLst/>
                <a:latin typeface="Expressway Rg" panose="020B0604020200020204"/>
              </a:rPr>
              <a:t>.</a:t>
            </a:r>
            <a:endParaRPr lang="en-US" sz="1400" dirty="0">
              <a:latin typeface="Expressway Rg" panose="020B0604020200020204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2E16E05B-0879-47BC-86A9-4EB0DE715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24" y="2805264"/>
            <a:ext cx="560765" cy="560765"/>
          </a:xfrm>
          <a:prstGeom prst="rect">
            <a:avLst/>
          </a:prstGeom>
        </p:spPr>
      </p:pic>
      <p:pic>
        <p:nvPicPr>
          <p:cNvPr id="2050" name="Picture 2" descr="Strategic Planning Process for Entrepreneurs - Start Something Awesome">
            <a:extLst>
              <a:ext uri="{FF2B5EF4-FFF2-40B4-BE49-F238E27FC236}">
                <a16:creationId xmlns:a16="http://schemas.microsoft.com/office/drawing/2014/main" xmlns="" id="{122F3D9A-B0CC-4EAD-A993-C4576AE2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764" y="2592426"/>
            <a:ext cx="3705921" cy="35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4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o" dirty="0"/>
              <a:t>ຍຸດທະສາດການຕະຫຼາດ – ຮູ້</a:t>
            </a:r>
            <a:r>
              <a:rPr lang="lo-LA" dirty="0"/>
              <a:t>ຈັກກຸ່ມ</a:t>
            </a:r>
            <a:r>
              <a:rPr lang="lo" dirty="0"/>
              <a:t>ເປົ້າ​ຫມາຍ/ພາກສ່ວນກ່ຽວຂ້ອງ</a:t>
            </a:r>
            <a:r>
              <a:rPr lang="lo-LA" dirty="0"/>
              <a:t>ຫລັກ</a:t>
            </a:r>
            <a:r>
              <a:rPr lang="lo" dirty="0"/>
              <a:t> </a:t>
            </a:r>
            <a:endParaRPr lang="de-AT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AA60E0F6-ADA0-45BD-98E2-0B6A3AA61A76}"/>
              </a:ext>
            </a:extLst>
          </p:cNvPr>
          <p:cNvGrpSpPr/>
          <p:nvPr/>
        </p:nvGrpSpPr>
        <p:grpSpPr>
          <a:xfrm>
            <a:off x="347655" y="2681247"/>
            <a:ext cx="4108419" cy="1495506"/>
            <a:chOff x="478408" y="897579"/>
            <a:chExt cx="5477892" cy="1994008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xmlns="" id="{47850332-E829-4F18-B6D0-A85D16B927AA}"/>
                </a:ext>
              </a:extLst>
            </p:cNvPr>
            <p:cNvSpPr/>
            <p:nvPr/>
          </p:nvSpPr>
          <p:spPr bwMode="auto">
            <a:xfrm>
              <a:off x="479867" y="907592"/>
              <a:ext cx="5473804" cy="406566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xmlns="" id="{4C7372F6-B31F-4515-8C7D-281586F80720}"/>
                </a:ext>
              </a:extLst>
            </p:cNvPr>
            <p:cNvSpPr txBox="1"/>
            <p:nvPr/>
          </p:nvSpPr>
          <p:spPr>
            <a:xfrm>
              <a:off x="2109649" y="975604"/>
              <a:ext cx="221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" sz="1200" dirty="0">
                  <a:solidFill>
                    <a:srgbClr val="FFFFFF"/>
                  </a:solidFill>
                  <a:latin typeface="Arial"/>
                  <a:ea typeface="MS PGothic" panose="020B0600070205080204" pitchFamily="34" charset="-128"/>
                </a:rPr>
                <a:t>ຕະ​ຫຼາດ​ເປົ້າ​ຫມາຍ</a:t>
              </a: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xmlns="" id="{DE299AF5-1F06-4D74-AC24-64B5F2C1E23B}"/>
                </a:ext>
              </a:extLst>
            </p:cNvPr>
            <p:cNvSpPr/>
            <p:nvPr/>
          </p:nvSpPr>
          <p:spPr bwMode="auto">
            <a:xfrm>
              <a:off x="478408" y="897579"/>
              <a:ext cx="5477892" cy="1980240"/>
            </a:xfrm>
            <a:prstGeom prst="rect">
              <a:avLst/>
            </a:prstGeom>
            <a:noFill/>
            <a:ln w="1905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xmlns="" id="{0BFB8790-A323-4176-B36C-120B00AFF982}"/>
                </a:ext>
              </a:extLst>
            </p:cNvPr>
            <p:cNvSpPr txBox="1"/>
            <p:nvPr/>
          </p:nvSpPr>
          <p:spPr>
            <a:xfrm>
              <a:off x="774700" y="1407770"/>
              <a:ext cx="4864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altLang="en-US" sz="10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ກຸ່ມບຸກຄົນທີ່ມີຄວາມຕ້ອງການ ຫລື ຄຸນລັກສະນະຮ່ວມກັນເຊິ່ງອົງກອນຕັດສິນໃຈທີ່ຈະໃຫ້ບໍລິການ ບຸກຄົນເຫຼົ່ານີ້ມັກເປັນຜູ້ໃຊ້ຜະລິດຕະພັນ ຫລື ບໍລິການ</a:t>
              </a:r>
              <a:endParaRPr lang="lo" alt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xmlns="" id="{6911BAC8-1F86-4E5E-8D10-A6E9267005F2}"/>
                </a:ext>
              </a:extLst>
            </p:cNvPr>
            <p:cNvSpPr txBox="1"/>
            <p:nvPr/>
          </p:nvSpPr>
          <p:spPr>
            <a:xfrm>
              <a:off x="4063755" y="2645366"/>
              <a:ext cx="18128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600" i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Philip Kotler ແລະ Gary Armstrong</a:t>
              </a:r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xmlns="" id="{D42FBFCE-F634-403B-9926-867CAB5A0552}"/>
              </a:ext>
            </a:extLst>
          </p:cNvPr>
          <p:cNvGrpSpPr/>
          <p:nvPr/>
        </p:nvGrpSpPr>
        <p:grpSpPr>
          <a:xfrm>
            <a:off x="4664530" y="2681247"/>
            <a:ext cx="4116245" cy="1496235"/>
            <a:chOff x="6234241" y="897579"/>
            <a:chExt cx="5488326" cy="1994980"/>
          </a:xfrm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xmlns="" id="{FE658E2E-B42A-4A4D-9490-D7D5A5B1D90C}"/>
                </a:ext>
              </a:extLst>
            </p:cNvPr>
            <p:cNvSpPr/>
            <p:nvPr/>
          </p:nvSpPr>
          <p:spPr bwMode="auto">
            <a:xfrm>
              <a:off x="6234241" y="907592"/>
              <a:ext cx="5488326" cy="406566"/>
            </a:xfrm>
            <a:prstGeom prst="rect">
              <a:avLst/>
            </a:prstGeom>
            <a:solidFill>
              <a:srgbClr val="32BAEA"/>
            </a:solidFill>
            <a:ln w="9525" cap="flat" cmpd="sng" algn="ctr">
              <a:solidFill>
                <a:srgbClr val="32B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xmlns="" id="{F1FE3AEB-40B3-4831-BDCB-7307F477D675}"/>
                </a:ext>
              </a:extLst>
            </p:cNvPr>
            <p:cNvSpPr txBox="1"/>
            <p:nvPr/>
          </p:nvSpPr>
          <p:spPr>
            <a:xfrm>
              <a:off x="7865482" y="975604"/>
              <a:ext cx="2214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sz="1200" dirty="0">
                  <a:solidFill>
                    <a:srgbClr val="FFFFFF"/>
                  </a:solidFill>
                  <a:latin typeface="Arial"/>
                  <a:ea typeface="MS PGothic" panose="020B0600070205080204" pitchFamily="34" charset="-128"/>
                </a:rPr>
                <a:t>ກຸ່ມເປົ້າຫມາຍ</a:t>
              </a:r>
              <a:endParaRPr lang="de-AT" sz="1200" dirty="0">
                <a:solidFill>
                  <a:srgbClr val="FFFFFF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5502F8F2-AB30-4B6C-AA84-993479CB01E3}"/>
                </a:ext>
              </a:extLst>
            </p:cNvPr>
            <p:cNvSpPr/>
            <p:nvPr/>
          </p:nvSpPr>
          <p:spPr bwMode="auto">
            <a:xfrm>
              <a:off x="6234241" y="897579"/>
              <a:ext cx="5477892" cy="1980240"/>
            </a:xfrm>
            <a:prstGeom prst="rect">
              <a:avLst/>
            </a:prstGeom>
            <a:noFill/>
            <a:ln w="19050" cap="flat" cmpd="sng" algn="ctr">
              <a:solidFill>
                <a:srgbClr val="32BAE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xmlns="" id="{D204A47E-C9FA-40D8-8F5F-69008A7C4A39}"/>
                </a:ext>
              </a:extLst>
            </p:cNvPr>
            <p:cNvSpPr/>
            <p:nvPr/>
          </p:nvSpPr>
          <p:spPr>
            <a:xfrm>
              <a:off x="6613978" y="1407770"/>
              <a:ext cx="486409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-LA" altLang="en-US" sz="105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ກຸ່ມທີ່ມີທ່າແຮງທີ່ສຳຄັນໃນການຕອບສະຫນອງຕໍ່ຂໍ້ຄວາມຂອງແບຣນດ໌ໃນທາງບວກ ການສື່ສານການະຫລາດ ຫລື ຂໍ້ຄວາມທີ່ມີປະສິດທິພາບ ແຕ່ລະລາຍການກຳນົດເປົ້າໝາຍຜູ້ອ່ານ ຫລື ຜູ້ຊົມປະເພດໃດປະເພດໜຶ່ງ ບຸກຄົນເຫຼົ່ານີ້ປະກອບຂຶ້ນເປັນກຸ່ມມເປົ້າໝາຍຂອງຂໍ້ຄວາມ</a:t>
              </a:r>
              <a:endParaRPr lang="en-US" altLang="en-US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xmlns="" id="{6082008D-0F2C-4B63-A234-CEF79743A999}"/>
                </a:ext>
              </a:extLst>
            </p:cNvPr>
            <p:cNvSpPr txBox="1"/>
            <p:nvPr/>
          </p:nvSpPr>
          <p:spPr>
            <a:xfrm>
              <a:off x="10760592" y="2646338"/>
              <a:ext cx="8981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o" sz="600" i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Tom Duncan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xmlns="" id="{9E40102D-CA27-4A3A-98A0-29DFAF357D1A}"/>
              </a:ext>
            </a:extLst>
          </p:cNvPr>
          <p:cNvGrpSpPr/>
          <p:nvPr/>
        </p:nvGrpSpPr>
        <p:grpSpPr>
          <a:xfrm>
            <a:off x="849526" y="4313896"/>
            <a:ext cx="8116711" cy="2113815"/>
            <a:chOff x="1375729" y="3179455"/>
            <a:chExt cx="9337991" cy="2113815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xmlns="" id="{56030438-F9AE-40C4-A1F6-0A251C446AC7}"/>
                </a:ext>
              </a:extLst>
            </p:cNvPr>
            <p:cNvSpPr txBox="1"/>
            <p:nvPr/>
          </p:nvSpPr>
          <p:spPr>
            <a:xfrm>
              <a:off x="1375729" y="3179455"/>
              <a:ext cx="93379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1400" dirty="0">
                  <a:latin typeface="Expressway Rg" panose="020B0604020200020204"/>
                </a:rPr>
                <a:t>ໃຜຄືກຸ່ມເປົ້າໝາຍຫຼັກ (ທີ່ຕັ້ງໃຈໄວ້) ທີ່ເຈົ້າພະຍາຍາມເຂົ້າເຖິງ ຈຳໄວ້ວ່າທຸກຄົນ (ຫລືຄົນທັ່ວໄປ) ບໍ່ແມ່ນລູກຄ້າຂອງເຈົ້າ ແລະ ຍິ່ງເຈົ້າສາມາດເຈາະຈົ່ງກ່ຽວກັບລູກຄ້າໄດ້ຫລາຍພຽງໃດກໍຍິ່ງດີເທົ່ານັ້ນ ລອງຄິດເຖິງຄົນໆດຽວທີ່ເປັນຕັວແທນກຸ່ມເປົ້າໝາຍທີ່ເຈົ້າຕ້ອງການເຂົ້າເຖິງໄດ້ດີທີ່ສຸດ ແລະ ຄິດເຖິງພວກເຂົາເມື່ອເຈົ້າສ້າງຍຸດທະສາດ.</a:t>
              </a:r>
              <a:endParaRPr lang="lo" sz="1400" dirty="0">
                <a:latin typeface="Expressway Rg" panose="020B0604020200020204"/>
              </a:endParaRPr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xmlns="" id="{607B691E-BA25-472A-93D8-A15C53434F66}"/>
                </a:ext>
              </a:extLst>
            </p:cNvPr>
            <p:cNvSpPr/>
            <p:nvPr/>
          </p:nvSpPr>
          <p:spPr>
            <a:xfrm>
              <a:off x="1375729" y="4277607"/>
              <a:ext cx="92354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-LA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ຫາກ​ຕ້ອງ​ການ​ຮູ້​ວິທີ​ເຂົ້າ​ເຖິງ​ລູກຄ້າ​ຕ່າງ​ໆຂອງ​ເຈົ້າໃຫ້​ເລິ່ມ​ຄິດ​ເຖິງ​ສິ່ງ​ທີ່​ເຈົ້າ​ຮູ້​ຢູ່​ແລ້ວ​ກ່ຽວກັບ​ພວກ​ເຂົາ</a:t>
              </a:r>
              <a:r>
                <a:rPr lang="lo" sz="1400" dirty="0">
                  <a:latin typeface="Expressway Rg" panose="020B0604020200020204"/>
                </a:rPr>
                <a:t>.</a:t>
              </a:r>
            </a:p>
            <a:p>
              <a:pPr marL="742950" lvl="1" indent="-285750">
                <a:buClr>
                  <a:srgbClr val="189BB5"/>
                </a:buClr>
                <a:buFont typeface="Arial" panose="020B0604020202020204" pitchFamily="34" charset="0"/>
                <a:buChar char="•"/>
              </a:pPr>
              <a:r>
                <a:rPr lang="lo-LA" sz="1400" dirty="0">
                  <a:latin typeface="Expressway Rg" panose="020B0604020200020204"/>
                </a:rPr>
                <a:t>ພວກເຂົາຢູ່ໃນຊ່ວງໃດຂອງຊີວິດ? </a:t>
              </a:r>
            </a:p>
            <a:p>
              <a:pPr marL="742950" lvl="1" indent="-285750">
                <a:buClr>
                  <a:srgbClr val="189BB5"/>
                </a:buClr>
                <a:buFont typeface="Arial" panose="020B0604020202020204" pitchFamily="34" charset="0"/>
                <a:buChar char="•"/>
              </a:pPr>
              <a:r>
                <a:rPr lang="lo-LA" sz="1400" dirty="0">
                  <a:latin typeface="Expressway Rg" panose="020B0604020200020204"/>
                </a:rPr>
                <a:t>ແມ່ນຫຍັງເປັນແຮງຈູງໃຈໃຫ້ພວກເຂົາສົນໃຈສິ່ງທີ່ເຈົ້າເຮັດ?</a:t>
              </a:r>
            </a:p>
            <a:p>
              <a:pPr marL="742950" lvl="1" indent="-285750">
                <a:buClr>
                  <a:srgbClr val="189BB5"/>
                </a:buClr>
                <a:buFont typeface="Arial" panose="020B0604020202020204" pitchFamily="34" charset="0"/>
                <a:buChar char="•"/>
              </a:pPr>
              <a:r>
                <a:rPr lang="lo-LA" sz="1400" dirty="0">
                  <a:latin typeface="Expressway Rg" panose="020B0604020200020204"/>
                </a:rPr>
                <a:t>ພວກເຂົາຮູ້ຫຍັງກ່ຽວກັບວຽກງານຂອງເຈົ້າແດ່ແລ້ວ?</a:t>
              </a:r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2E16E05B-0879-47BC-86A9-4EB0DE715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63" y="4313896"/>
            <a:ext cx="560765" cy="5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3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4" y="609428"/>
            <a:ext cx="5688064" cy="793377"/>
          </a:xfrm>
        </p:spPr>
        <p:txBody>
          <a:bodyPr>
            <a:noAutofit/>
          </a:bodyPr>
          <a:lstStyle/>
          <a:p>
            <a:r>
              <a:rPr lang="lo-LA" sz="3200" dirty="0"/>
              <a:t>ການຄາດເດົາຢ່າງມີການສຶກສາກ່ຽວກັບຜູ້ມີສ່ວນໄດ້ສ່ວນເສຍ/ກຸ່ມເປົ້າໝາຍຫຼັກ</a:t>
            </a:r>
            <a:endParaRPr lang="de-AT" sz="3200" dirty="0"/>
          </a:p>
        </p:txBody>
      </p:sp>
      <p:grpSp>
        <p:nvGrpSpPr>
          <p:cNvPr id="27" name="Group 8">
            <a:extLst>
              <a:ext uri="{FF2B5EF4-FFF2-40B4-BE49-F238E27FC236}">
                <a16:creationId xmlns:a16="http://schemas.microsoft.com/office/drawing/2014/main" xmlns="" id="{4E854AF9-E384-4BB5-AEFD-5FCE2246E7BD}"/>
              </a:ext>
            </a:extLst>
          </p:cNvPr>
          <p:cNvGrpSpPr/>
          <p:nvPr/>
        </p:nvGrpSpPr>
        <p:grpSpPr>
          <a:xfrm>
            <a:off x="6503345" y="1952283"/>
            <a:ext cx="1778640" cy="4500137"/>
            <a:chOff x="7182222" y="953746"/>
            <a:chExt cx="2008015" cy="5040654"/>
          </a:xfrm>
          <a:solidFill>
            <a:srgbClr val="189BB5"/>
          </a:solidFill>
        </p:grpSpPr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xmlns="" id="{F9D2971A-D1C5-469B-9F0A-DF9B54FFCFBE}"/>
                </a:ext>
              </a:extLst>
            </p:cNvPr>
            <p:cNvSpPr/>
            <p:nvPr/>
          </p:nvSpPr>
          <p:spPr bwMode="auto">
            <a:xfrm>
              <a:off x="7182222" y="3437100"/>
              <a:ext cx="2008014" cy="25573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xmlns="" id="{1413ABA4-66DF-4C63-8EC5-45652B42A0B9}"/>
                </a:ext>
              </a:extLst>
            </p:cNvPr>
            <p:cNvSpPr txBox="1"/>
            <p:nvPr/>
          </p:nvSpPr>
          <p:spPr>
            <a:xfrm>
              <a:off x="7231818" y="4094712"/>
              <a:ext cx="1902297" cy="8273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l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ຜູ້ປະກອບການ, ສະມາຄົມພັດທະນາທ້ອງຖິ່ນ,…</a:t>
              </a:r>
            </a:p>
          </p:txBody>
        </p:sp>
        <p:pic>
          <p:nvPicPr>
            <p:cNvPr id="30" name="Picture 4" descr="Image result for careers asia">
              <a:extLst>
                <a:ext uri="{FF2B5EF4-FFF2-40B4-BE49-F238E27FC236}">
                  <a16:creationId xmlns:a16="http://schemas.microsoft.com/office/drawing/2014/main" xmlns="" id="{FD17D22C-199F-4DC3-93F6-A0884BBF0B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86171" y="953746"/>
              <a:ext cx="2004066" cy="2467153"/>
            </a:xfrm>
            <a:prstGeom prst="rect">
              <a:avLst/>
            </a:prstGeom>
            <a:grpFill/>
          </p:spPr>
        </p:pic>
        <p:pic>
          <p:nvPicPr>
            <p:cNvPr id="31" name="Picture 50">
              <a:extLst>
                <a:ext uri="{FF2B5EF4-FFF2-40B4-BE49-F238E27FC236}">
                  <a16:creationId xmlns:a16="http://schemas.microsoft.com/office/drawing/2014/main" xmlns="" id="{2AA5281D-3384-4F31-8696-473EECA6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9868" y="3047263"/>
              <a:ext cx="788032" cy="788032"/>
            </a:xfrm>
            <a:prstGeom prst="ellipse">
              <a:avLst/>
            </a:prstGeom>
            <a:grpFill/>
          </p:spPr>
        </p:pic>
      </p:grpSp>
      <p:grpSp>
        <p:nvGrpSpPr>
          <p:cNvPr id="32" name="Group 2">
            <a:extLst>
              <a:ext uri="{FF2B5EF4-FFF2-40B4-BE49-F238E27FC236}">
                <a16:creationId xmlns:a16="http://schemas.microsoft.com/office/drawing/2014/main" xmlns="" id="{623D1161-AA7E-464F-A2C7-3703F2E5F703}"/>
              </a:ext>
            </a:extLst>
          </p:cNvPr>
          <p:cNvGrpSpPr/>
          <p:nvPr/>
        </p:nvGrpSpPr>
        <p:grpSpPr>
          <a:xfrm>
            <a:off x="2560426" y="1976996"/>
            <a:ext cx="1850273" cy="4475424"/>
            <a:chOff x="2886704" y="953746"/>
            <a:chExt cx="2008014" cy="5040654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xmlns="" id="{D3496DD1-1F39-4B5A-B079-2C062993FBA8}"/>
                </a:ext>
              </a:extLst>
            </p:cNvPr>
            <p:cNvSpPr/>
            <p:nvPr/>
          </p:nvSpPr>
          <p:spPr bwMode="auto">
            <a:xfrm>
              <a:off x="2886704" y="3437100"/>
              <a:ext cx="2008014" cy="2557300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xmlns="" id="{985B8A5B-9345-4EE5-B104-1EB2A6AE2383}"/>
                </a:ext>
              </a:extLst>
            </p:cNvPr>
            <p:cNvSpPr txBox="1"/>
            <p:nvPr/>
          </p:nvSpPr>
          <p:spPr>
            <a:xfrm>
              <a:off x="2956515" y="4094712"/>
              <a:ext cx="1902297" cy="83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ຄະນະອາຈານ</a:t>
              </a:r>
              <a:r>
                <a:rPr lang="l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ສຸມໃສ່ການພັດທະນາຜູ້ປະກອບການແລະການສຶກສາ</a:t>
              </a:r>
            </a:p>
          </p:txBody>
        </p:sp>
        <p:pic>
          <p:nvPicPr>
            <p:cNvPr id="35" name="Picture 2" descr="Image result for career asia professor">
              <a:extLst>
                <a:ext uri="{FF2B5EF4-FFF2-40B4-BE49-F238E27FC236}">
                  <a16:creationId xmlns:a16="http://schemas.microsoft.com/office/drawing/2014/main" xmlns="" id="{92CA90BE-4E43-4742-81FD-CAD39A91D3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30"/>
            <a:stretch/>
          </p:blipFill>
          <p:spPr bwMode="auto">
            <a:xfrm>
              <a:off x="2886704" y="953746"/>
              <a:ext cx="1997084" cy="2467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" descr="Image result for book icon orange">
              <a:extLst>
                <a:ext uri="{FF2B5EF4-FFF2-40B4-BE49-F238E27FC236}">
                  <a16:creationId xmlns:a16="http://schemas.microsoft.com/office/drawing/2014/main" xmlns="" id="{26BFFEBF-D8B5-4699-AF74-950A490A2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501" y="3037662"/>
              <a:ext cx="797633" cy="79763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xmlns="" id="{D6450363-97BA-4A0C-88EA-8F2018B8BD63}"/>
              </a:ext>
            </a:extLst>
          </p:cNvPr>
          <p:cNvGrpSpPr/>
          <p:nvPr/>
        </p:nvGrpSpPr>
        <p:grpSpPr>
          <a:xfrm>
            <a:off x="614558" y="1963435"/>
            <a:ext cx="1854783" cy="4488985"/>
            <a:chOff x="721149" y="957722"/>
            <a:chExt cx="2012907" cy="5036678"/>
          </a:xfrm>
        </p:grpSpPr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xmlns="" id="{2EBAB475-5B1E-4697-9E0F-4498C9833E49}"/>
                </a:ext>
              </a:extLst>
            </p:cNvPr>
            <p:cNvSpPr/>
            <p:nvPr/>
          </p:nvSpPr>
          <p:spPr bwMode="auto">
            <a:xfrm>
              <a:off x="721150" y="3437100"/>
              <a:ext cx="2008014" cy="2557300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xmlns="" id="{1BB96053-013C-4E96-AD47-55125EBAB567}"/>
                </a:ext>
              </a:extLst>
            </p:cNvPr>
            <p:cNvSpPr txBox="1"/>
            <p:nvPr/>
          </p:nvSpPr>
          <p:spPr>
            <a:xfrm>
              <a:off x="797704" y="4094712"/>
              <a:ext cx="1902297" cy="107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ຜູ້ນໍາ HEIs ແລະຜູ້ຈັດການ</a:t>
              </a:r>
              <a:r>
                <a:rPr lang="lo-LA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ດ້ານການ</a:t>
              </a:r>
              <a:r>
                <a:rPr lang="l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ປະກອບການແລະການສຶກສາຜູ້ປະກອບການ</a:t>
              </a:r>
            </a:p>
          </p:txBody>
        </p:sp>
        <p:pic>
          <p:nvPicPr>
            <p:cNvPr id="40" name="Picture 4" descr="Image result for professor asian institute management administration">
              <a:extLst>
                <a:ext uri="{FF2B5EF4-FFF2-40B4-BE49-F238E27FC236}">
                  <a16:creationId xmlns:a16="http://schemas.microsoft.com/office/drawing/2014/main" xmlns="" id="{B350772F-2B5D-4104-B47C-497EDCEC6A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1149" y="957722"/>
              <a:ext cx="2012907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53">
              <a:extLst>
                <a:ext uri="{FF2B5EF4-FFF2-40B4-BE49-F238E27FC236}">
                  <a16:creationId xmlns:a16="http://schemas.microsoft.com/office/drawing/2014/main" xmlns="" id="{26EADCB0-90B6-403D-8A5F-91C88C64DFE5}"/>
                </a:ext>
              </a:extLst>
            </p:cNvPr>
            <p:cNvGrpSpPr/>
            <p:nvPr/>
          </p:nvGrpSpPr>
          <p:grpSpPr>
            <a:xfrm>
              <a:off x="1337205" y="3037662"/>
              <a:ext cx="804874" cy="797633"/>
              <a:chOff x="1337205" y="3037662"/>
              <a:chExt cx="804874" cy="797633"/>
            </a:xfrm>
          </p:grpSpPr>
          <p:sp>
            <p:nvSpPr>
              <p:cNvPr id="42" name="Oval 4">
                <a:extLst>
                  <a:ext uri="{FF2B5EF4-FFF2-40B4-BE49-F238E27FC236}">
                    <a16:creationId xmlns:a16="http://schemas.microsoft.com/office/drawing/2014/main" xmlns="" id="{58864607-C7C8-4CF2-9B27-D613C3280300}"/>
                  </a:ext>
                </a:extLst>
              </p:cNvPr>
              <p:cNvSpPr/>
              <p:nvPr/>
            </p:nvSpPr>
            <p:spPr>
              <a:xfrm>
                <a:off x="1337205" y="3037662"/>
                <a:ext cx="804874" cy="7976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22" descr="Image result for university icon orange">
                <a:extLst>
                  <a:ext uri="{FF2B5EF4-FFF2-40B4-BE49-F238E27FC236}">
                    <a16:creationId xmlns:a16="http://schemas.microsoft.com/office/drawing/2014/main" xmlns="" id="{BA02E942-8A8E-417F-8518-64A7CA3C6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067" y="3156317"/>
                <a:ext cx="487202" cy="487202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grpSp>
        <p:nvGrpSpPr>
          <p:cNvPr id="44" name="Group 3">
            <a:extLst>
              <a:ext uri="{FF2B5EF4-FFF2-40B4-BE49-F238E27FC236}">
                <a16:creationId xmlns:a16="http://schemas.microsoft.com/office/drawing/2014/main" xmlns="" id="{A29B27A4-E52A-420A-B714-85993643DC09}"/>
              </a:ext>
            </a:extLst>
          </p:cNvPr>
          <p:cNvGrpSpPr/>
          <p:nvPr/>
        </p:nvGrpSpPr>
        <p:grpSpPr>
          <a:xfrm>
            <a:off x="4501784" y="1963435"/>
            <a:ext cx="1840202" cy="4488985"/>
            <a:chOff x="5032488" y="953747"/>
            <a:chExt cx="2008014" cy="5040653"/>
          </a:xfrm>
        </p:grpSpPr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xmlns="" id="{5BD3C3CB-44C0-43C0-84D0-B1EE4B0460FF}"/>
                </a:ext>
              </a:extLst>
            </p:cNvPr>
            <p:cNvSpPr/>
            <p:nvPr/>
          </p:nvSpPr>
          <p:spPr bwMode="auto">
            <a:xfrm>
              <a:off x="5032488" y="3437100"/>
              <a:ext cx="2008014" cy="2557300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34">
              <a:extLst>
                <a:ext uri="{FF2B5EF4-FFF2-40B4-BE49-F238E27FC236}">
                  <a16:creationId xmlns:a16="http://schemas.microsoft.com/office/drawing/2014/main" xmlns="" id="{3EC33AFE-5E63-4DD9-847B-B43B405EA003}"/>
                </a:ext>
              </a:extLst>
            </p:cNvPr>
            <p:cNvSpPr txBox="1"/>
            <p:nvPr/>
          </p:nvSpPr>
          <p:spPr>
            <a:xfrm>
              <a:off x="5093133" y="4094712"/>
              <a:ext cx="1902297" cy="155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ນັກສຶກສາແລະສະມາຄົມນັກສຶກສາມີຄວາມສົນໃຈໃນກິດຈະ</a:t>
              </a:r>
              <a:r>
                <a:rPr lang="lo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ກໍາ</a:t>
              </a:r>
              <a:r>
                <a:rPr lang="lo-LA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ການເປັນຜູ້ປະກອບກິດຈະການ</a:t>
              </a:r>
              <a:r>
                <a:rPr lang="lo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ແລະ</a:t>
              </a:r>
              <a:r>
                <a:rPr lang="lo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ການສຶກສາ</a:t>
              </a:r>
            </a:p>
          </p:txBody>
        </p:sp>
        <p:pic>
          <p:nvPicPr>
            <p:cNvPr id="47" name="Picture 2" descr="Related image">
              <a:extLst>
                <a:ext uri="{FF2B5EF4-FFF2-40B4-BE49-F238E27FC236}">
                  <a16:creationId xmlns:a16="http://schemas.microsoft.com/office/drawing/2014/main" xmlns="" id="{0F5FB87B-8115-4BE4-BD6F-C404E7323A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36437" y="953747"/>
              <a:ext cx="2004065" cy="245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54">
              <a:extLst>
                <a:ext uri="{FF2B5EF4-FFF2-40B4-BE49-F238E27FC236}">
                  <a16:creationId xmlns:a16="http://schemas.microsoft.com/office/drawing/2014/main" xmlns="" id="{1B968A73-AA2E-4F5C-AF8D-0EECEE2086DC}"/>
                </a:ext>
              </a:extLst>
            </p:cNvPr>
            <p:cNvGrpSpPr/>
            <p:nvPr/>
          </p:nvGrpSpPr>
          <p:grpSpPr>
            <a:xfrm>
              <a:off x="5642711" y="3037662"/>
              <a:ext cx="804874" cy="797633"/>
              <a:chOff x="5642711" y="3037662"/>
              <a:chExt cx="804874" cy="797633"/>
            </a:xfrm>
          </p:grpSpPr>
          <p:sp>
            <p:nvSpPr>
              <p:cNvPr id="49" name="Oval 64">
                <a:extLst>
                  <a:ext uri="{FF2B5EF4-FFF2-40B4-BE49-F238E27FC236}">
                    <a16:creationId xmlns:a16="http://schemas.microsoft.com/office/drawing/2014/main" xmlns="" id="{9A6BD765-26FF-48DB-A644-E8FB15150941}"/>
                  </a:ext>
                </a:extLst>
              </p:cNvPr>
              <p:cNvSpPr/>
              <p:nvPr/>
            </p:nvSpPr>
            <p:spPr>
              <a:xfrm>
                <a:off x="5642711" y="3037662"/>
                <a:ext cx="804874" cy="7976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24" descr="Image result for graduation icon orange">
                <a:extLst>
                  <a:ext uri="{FF2B5EF4-FFF2-40B4-BE49-F238E27FC236}">
                    <a16:creationId xmlns:a16="http://schemas.microsoft.com/office/drawing/2014/main" xmlns="" id="{3FC785F7-5289-4F09-A43B-237216E7A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8950" b="13578"/>
              <a:stretch/>
            </p:blipFill>
            <p:spPr bwMode="auto">
              <a:xfrm>
                <a:off x="5762312" y="3200399"/>
                <a:ext cx="589583" cy="456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551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4" y="609428"/>
            <a:ext cx="5688064" cy="793377"/>
          </a:xfrm>
        </p:spPr>
        <p:txBody>
          <a:bodyPr>
            <a:noAutofit/>
          </a:bodyPr>
          <a:lstStyle/>
          <a:p>
            <a:r>
              <a:rPr lang="lo" sz="3200" dirty="0"/>
              <a:t>ຄຳຖາມແນະນຳສໍາລັບການສ້າງສ່ວນປະສົມການຕະຫຼາດ ສໍາລັບ EKCs</a:t>
            </a:r>
            <a:endParaRPr lang="de-AT" sz="3200" dirty="0"/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xmlns="" id="{F2D7E75B-9D87-4B9E-9586-9C0B8DD458D0}"/>
              </a:ext>
            </a:extLst>
          </p:cNvPr>
          <p:cNvGrpSpPr/>
          <p:nvPr/>
        </p:nvGrpSpPr>
        <p:grpSpPr>
          <a:xfrm>
            <a:off x="400031" y="4105471"/>
            <a:ext cx="7979714" cy="998355"/>
            <a:chOff x="567299" y="3677043"/>
            <a:chExt cx="10786500" cy="998355"/>
          </a:xfrm>
        </p:grpSpPr>
        <p:sp>
          <p:nvSpPr>
            <p:cNvPr id="52" name="Rounded Rectangle 8">
              <a:extLst>
                <a:ext uri="{FF2B5EF4-FFF2-40B4-BE49-F238E27FC236}">
                  <a16:creationId xmlns:a16="http://schemas.microsoft.com/office/drawing/2014/main" xmlns="" id="{99E3FEB6-A066-410B-BD23-F52E64432CA4}"/>
                </a:ext>
              </a:extLst>
            </p:cNvPr>
            <p:cNvSpPr/>
            <p:nvPr/>
          </p:nvSpPr>
          <p:spPr>
            <a:xfrm>
              <a:off x="1435098" y="3677043"/>
              <a:ext cx="9918701" cy="998355"/>
            </a:xfrm>
            <a:prstGeom prst="roundRect">
              <a:avLst/>
            </a:prstGeom>
            <a:solidFill>
              <a:srgbClr val="AC8FEE">
                <a:alpha val="29804"/>
              </a:srgbClr>
            </a:solidFill>
            <a:ln w="28575">
              <a:solidFill>
                <a:srgbClr val="AC8FEE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o" sz="1400" b="1" dirty="0">
                  <a:solidFill>
                    <a:srgbClr val="8137BA"/>
                  </a:solidFill>
                  <a:latin typeface="Arial" panose="020B0604020202020204" pitchFamily="34" charset="0"/>
                </a:rPr>
                <a:t>ສະຖານທີ່:</a:t>
              </a:r>
              <a:r>
                <a:rPr lang="lo" sz="1400" b="1" dirty="0">
                  <a:latin typeface="Arial" panose="020B0604020202020204" pitchFamily="34" charset="0"/>
                </a:rPr>
                <a:t> 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ພາກສ່ວນກ່ຽວຂ້ອງຂອງເຈົ້າຈະຊອກຫາເຈົ້າ ຫຼືໂຄງການຂອງເຈົ້າຢູ່ໃສ? ສະຖານທີ່ນັ້ນເໝາະກັບໂປຣໄຟລ໌ຜູ້ມີສ່ວນກ່ຽວຂ້ອງຂອງເຈົ້າບໍ? ເຈົ້າສາມາດເຂົ້າເຖິງຊ່ອງທາງກາ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ນຈໍາໜ່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າຍທີ່ຖືກຕ້ອງໄດ້ແນວໃດ? ອົງກ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ອນ 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ແລະ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ບໍລິສັດອື່ນ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ໆ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ທີ່ມີການສະເຫນີທີ່ຄ້າຍຄືກັນ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ກໍາລັງ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ເຮັດ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ຫຍັງຢູ່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? ທ່ານສາມາດຮຽນຮູ້ຫຍັງຈາກ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ສິ່ງ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ນັ້ນ, ເພື່ອ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ປະຕິບັດງານ 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ຫຼື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ສ້າງ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ຄວາມແຕກຕ່າງ?</a:t>
              </a:r>
            </a:p>
          </p:txBody>
        </p:sp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xmlns="" id="{1B8FDC64-3999-4E2A-AA33-4471470F9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99" y="3945718"/>
              <a:ext cx="541804" cy="541804"/>
            </a:xfrm>
            <a:prstGeom prst="rect">
              <a:avLst/>
            </a:prstGeom>
          </p:spPr>
        </p:pic>
      </p:grpSp>
      <p:grpSp>
        <p:nvGrpSpPr>
          <p:cNvPr id="54" name="Group 6">
            <a:extLst>
              <a:ext uri="{FF2B5EF4-FFF2-40B4-BE49-F238E27FC236}">
                <a16:creationId xmlns:a16="http://schemas.microsoft.com/office/drawing/2014/main" xmlns="" id="{027347C9-C94B-4037-ACFA-79290CA7833E}"/>
              </a:ext>
            </a:extLst>
          </p:cNvPr>
          <p:cNvGrpSpPr/>
          <p:nvPr/>
        </p:nvGrpSpPr>
        <p:grpSpPr>
          <a:xfrm>
            <a:off x="259480" y="2929822"/>
            <a:ext cx="8093477" cy="998355"/>
            <a:chOff x="426748" y="2501394"/>
            <a:chExt cx="10940278" cy="998355"/>
          </a:xfrm>
        </p:grpSpPr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xmlns="" id="{22A5F68A-92AA-463F-939E-DDA37D3FDCC2}"/>
                </a:ext>
              </a:extLst>
            </p:cNvPr>
            <p:cNvSpPr/>
            <p:nvPr/>
          </p:nvSpPr>
          <p:spPr>
            <a:xfrm>
              <a:off x="1448325" y="2501394"/>
              <a:ext cx="9918701" cy="99835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29804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o" sz="1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ລາຄາ:</a:t>
              </a:r>
              <a:r>
                <a:rPr lang="lo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ສາເຫດ ຫຼືໂຄງການຂອງເຈົ້າມີຄຸນຄ່າແນວໃດຕໍ່ກັບຜູ້ໄດ້ຮັບຜົນປະໂຫຍດ? ແລະຜູ້ໃຫ້ທຶນ? ເຈົ້າສາມາດຂໍ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ທຶນຈາກ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ຜູ້ໃຫ້ທຶນໄດ້ເທົ່າໃດ? ມັນກວມເອົາຄ່າໃຊ້ຈ່າຍຂອງໂຄງການບໍ? ທ່ານສາມາດເພີ່ມ SROI ທີ່ໄດ້ຮັບຮູ້ເພື່ອເພີ່ມທຶນໄດ້ແນວໃດ?</a:t>
              </a:r>
            </a:p>
          </p:txBody>
        </p:sp>
        <p:pic>
          <p:nvPicPr>
            <p:cNvPr id="56" name="Picture 2" descr="Related image">
              <a:extLst>
                <a:ext uri="{FF2B5EF4-FFF2-40B4-BE49-F238E27FC236}">
                  <a16:creationId xmlns:a16="http://schemas.microsoft.com/office/drawing/2014/main" xmlns="" id="{F082DB1F-55A8-49F8-B4E7-62F1F1DBC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48" y="2679940"/>
              <a:ext cx="796451" cy="79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xmlns="" id="{28D6900C-8A83-40AC-9D9C-05596FAF7927}"/>
              </a:ext>
            </a:extLst>
          </p:cNvPr>
          <p:cNvGrpSpPr/>
          <p:nvPr/>
        </p:nvGrpSpPr>
        <p:grpSpPr>
          <a:xfrm>
            <a:off x="422978" y="5281119"/>
            <a:ext cx="7972524" cy="998355"/>
            <a:chOff x="590245" y="4852691"/>
            <a:chExt cx="10776781" cy="998355"/>
          </a:xfrm>
        </p:grpSpPr>
        <p:sp>
          <p:nvSpPr>
            <p:cNvPr id="58" name="Rounded Rectangle 9">
              <a:extLst>
                <a:ext uri="{FF2B5EF4-FFF2-40B4-BE49-F238E27FC236}">
                  <a16:creationId xmlns:a16="http://schemas.microsoft.com/office/drawing/2014/main" xmlns="" id="{479A92EE-10E8-4212-A9C2-271E2541F342}"/>
                </a:ext>
              </a:extLst>
            </p:cNvPr>
            <p:cNvSpPr/>
            <p:nvPr/>
          </p:nvSpPr>
          <p:spPr>
            <a:xfrm>
              <a:off x="1448325" y="4852691"/>
              <a:ext cx="9918701" cy="998355"/>
            </a:xfrm>
            <a:prstGeom prst="roundRect">
              <a:avLst/>
            </a:prstGeom>
            <a:solidFill>
              <a:srgbClr val="FFC000">
                <a:alpha val="29804"/>
              </a:srgbClr>
            </a:solidFill>
            <a:ln w="28575"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o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ສົ່ງເສີມ: 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ສິ່ງທີ່ທ່ານຈະສື່ສານກັບ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ກຸ່ມ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ເປົ້າຫມາຍຂອງທ່ານ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ແມ່ນຫຍັງ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? ຂໍ້ຄວາມໃດທີ່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ສົມເຫດສົມຜົນ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? ເຈົ້າຈະ</a:t>
              </a:r>
              <a:r>
                <a:rPr lang="lo-LA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ເຂົ້າເຖິງ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ເຂົາເຈົ້າເມື່ອໃດ ແລະຢູ່ໃສ? ເຈົ້າຈະສົ່ງຂໍ້ຄວາມແຕ່ລະອັນແນວໃດ?</a:t>
              </a:r>
            </a:p>
          </p:txBody>
        </p:sp>
        <p:pic>
          <p:nvPicPr>
            <p:cNvPr id="59" name="Picture 22" descr="Image result for megaphone icon orange">
              <a:extLst>
                <a:ext uri="{FF2B5EF4-FFF2-40B4-BE49-F238E27FC236}">
                  <a16:creationId xmlns:a16="http://schemas.microsoft.com/office/drawing/2014/main" xmlns="" id="{B80049BD-E69C-4931-8371-BE888C32C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45" y="5022032"/>
              <a:ext cx="632954" cy="63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2">
            <a:extLst>
              <a:ext uri="{FF2B5EF4-FFF2-40B4-BE49-F238E27FC236}">
                <a16:creationId xmlns:a16="http://schemas.microsoft.com/office/drawing/2014/main" xmlns="" id="{4C350AEB-81CD-41B0-B0DC-0717B722B14B}"/>
              </a:ext>
            </a:extLst>
          </p:cNvPr>
          <p:cNvGrpSpPr/>
          <p:nvPr/>
        </p:nvGrpSpPr>
        <p:grpSpPr>
          <a:xfrm>
            <a:off x="422978" y="1754173"/>
            <a:ext cx="7962740" cy="998355"/>
            <a:chOff x="590245" y="1325745"/>
            <a:chExt cx="10763555" cy="998355"/>
          </a:xfrm>
        </p:grpSpPr>
        <p:sp>
          <p:nvSpPr>
            <p:cNvPr id="61" name="Rounded Rectangle 1">
              <a:extLst>
                <a:ext uri="{FF2B5EF4-FFF2-40B4-BE49-F238E27FC236}">
                  <a16:creationId xmlns:a16="http://schemas.microsoft.com/office/drawing/2014/main" xmlns="" id="{4056CCAF-CA3E-4632-BF10-954C31A13A42}"/>
                </a:ext>
              </a:extLst>
            </p:cNvPr>
            <p:cNvSpPr/>
            <p:nvPr/>
          </p:nvSpPr>
          <p:spPr>
            <a:xfrm>
              <a:off x="1435099" y="1325745"/>
              <a:ext cx="9918701" cy="9983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9804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o" sz="14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ຜະ​ລິດ​ຕະ​ພັນ: </a:t>
              </a:r>
              <a:r>
                <a:rPr lang="l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ຜູ້​ທີ່​ໄດ້​ຮັບ​ຜົນ​ປະ​ໂຫຍດ / ຜູ້​ໃຫ້​ທຶນ​ຂອງ​ທ່ານ​ຕ້ອງ​ການ​ທີ່​ຈະ​ເປັນ​ເຫດ​ຜົນ / ໂຄງ​ການ​ຂອງ​ທ່ານ? ມັນຕອບສະໜອງຄວາມຕ້ອງການອັນໃດ? ສາເຫດ / ໂຄງການຂອງທ່ານຕອບສະຫນອງຄວາມຕ້ອງການເຫຼົ່ານັ້ນບໍ? ມັນແຕກຕ່າງຈາກອົງການຈັດຕັ້ງອື່ນໆແນວໃດ?</a:t>
              </a:r>
            </a:p>
          </p:txBody>
        </p:sp>
        <p:pic>
          <p:nvPicPr>
            <p:cNvPr id="62" name="Picture 24" descr="Image result for earth icon green">
              <a:extLst>
                <a:ext uri="{FF2B5EF4-FFF2-40B4-BE49-F238E27FC236}">
                  <a16:creationId xmlns:a16="http://schemas.microsoft.com/office/drawing/2014/main" xmlns="" id="{FB98F322-78ED-4678-BDEB-ABA4DA4C5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45" y="1526860"/>
              <a:ext cx="59055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Box 17">
            <a:extLst>
              <a:ext uri="{FF2B5EF4-FFF2-40B4-BE49-F238E27FC236}">
                <a16:creationId xmlns:a16="http://schemas.microsoft.com/office/drawing/2014/main" xmlns="" id="{60AFBCA5-F9BF-4611-9D53-7835C86DD2FD}"/>
              </a:ext>
            </a:extLst>
          </p:cNvPr>
          <p:cNvSpPr txBox="1"/>
          <p:nvPr/>
        </p:nvSpPr>
        <p:spPr>
          <a:xfrm>
            <a:off x="8059332" y="6303114"/>
            <a:ext cx="90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" sz="8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o" sz="8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umundze.com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xmlns="" id="{41C96340-4602-407B-8DA9-A9E1BBAFA1A0}"/>
              </a:ext>
            </a:extLst>
          </p:cNvPr>
          <p:cNvSpPr/>
          <p:nvPr/>
        </p:nvSpPr>
        <p:spPr>
          <a:xfrm rot="7920076">
            <a:off x="8402590" y="5435468"/>
            <a:ext cx="491616" cy="295903"/>
          </a:xfrm>
          <a:prstGeom prst="rightArrow">
            <a:avLst/>
          </a:prstGeom>
          <a:solidFill>
            <a:srgbClr val="189BB5"/>
          </a:solidFill>
          <a:ln>
            <a:solidFill>
              <a:srgbClr val="189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92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1E5BEB0-757F-494F-A464-FC75A3D1F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6B0288-4A14-4BC3-A414-A0FF7253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09083"/>
            <a:ext cx="2569464" cy="1345997"/>
          </a:xfrm>
        </p:spPr>
        <p:txBody>
          <a:bodyPr anchor="ctr">
            <a:normAutofit/>
          </a:bodyPr>
          <a:lstStyle/>
          <a:p>
            <a:r>
              <a:rPr lang="lo" sz="2300" dirty="0">
                <a:solidFill>
                  <a:schemeClr val="bg1"/>
                </a:solidFill>
              </a:rPr>
              <a:t>ຈຸດປະສົງ</a:t>
            </a:r>
            <a:r>
              <a:rPr lang="lo-LA" sz="2300" dirty="0">
                <a:solidFill>
                  <a:schemeClr val="bg1"/>
                </a:solidFill>
              </a:rPr>
              <a:t>ທາງການຕະຫລາດ</a:t>
            </a:r>
            <a:r>
              <a:rPr lang="lo" sz="2300" dirty="0">
                <a:solidFill>
                  <a:schemeClr val="bg1"/>
                </a:solidFill>
              </a:rPr>
              <a:t> </a:t>
            </a:r>
            <a:endParaRPr lang="de-AT" sz="2300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D055C6D-6FC6-45F3-A31E-304CF53C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o" sz="1600" dirty="0">
                <a:solidFill>
                  <a:schemeClr val="bg2">
                    <a:lumMod val="50000"/>
                  </a:schemeClr>
                </a:solidFill>
                <a:latin typeface="Expressway Rg" panose="020B0604020200020204"/>
              </a:rPr>
              <a:t>ຈຸດປະສົງສໍາລັບກິດຈະກໍາການຕະຫຼາດຂອງທ່ານແມ່ນຫຍັງ? ເປົ້າຫມາຍທີ່ທ່ານປະຕິບັດຕາມ</a:t>
            </a:r>
            <a:r>
              <a:rPr lang="lo-LA" sz="1600" dirty="0">
                <a:solidFill>
                  <a:schemeClr val="bg2">
                    <a:lumMod val="50000"/>
                  </a:schemeClr>
                </a:solidFill>
                <a:latin typeface="Expressway Rg" panose="020B0604020200020204"/>
              </a:rPr>
              <a:t>ຈຸດປະສົງທາງ</a:t>
            </a:r>
            <a:r>
              <a:rPr lang="lo" sz="1600" dirty="0">
                <a:solidFill>
                  <a:schemeClr val="bg2">
                    <a:lumMod val="50000"/>
                  </a:schemeClr>
                </a:solidFill>
                <a:latin typeface="Expressway Rg" panose="020B0604020200020204"/>
              </a:rPr>
              <a:t>ການຕະຫຼາດຂອງທ່ານແມ່ນຫຍັງ?</a:t>
            </a:r>
          </a:p>
        </p:txBody>
      </p:sp>
    </p:spTree>
    <p:extLst>
      <p:ext uri="{BB962C8B-B14F-4D97-AF65-F5344CB8AC3E}">
        <p14:creationId xmlns:p14="http://schemas.microsoft.com/office/powerpoint/2010/main" val="119572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4" y="609428"/>
            <a:ext cx="5688064" cy="793377"/>
          </a:xfrm>
        </p:spPr>
        <p:txBody>
          <a:bodyPr>
            <a:noAutofit/>
          </a:bodyPr>
          <a:lstStyle/>
          <a:p>
            <a:r>
              <a:rPr lang="lo" sz="3200" dirty="0"/>
              <a:t>ຈຸດປະສົງຂອງໂຄງ</a:t>
            </a:r>
            <a:r>
              <a:rPr lang="lo-LA" sz="3200" dirty="0"/>
              <a:t>ການ </a:t>
            </a:r>
            <a:r>
              <a:rPr lang="de-DE" sz="3200" dirty="0"/>
              <a:t>ENCORE</a:t>
            </a:r>
            <a:endParaRPr lang="de-AT" sz="3200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xmlns="" id="{7D04E141-6028-48F0-A805-738C11CFA5F1}"/>
              </a:ext>
            </a:extLst>
          </p:cNvPr>
          <p:cNvGrpSpPr/>
          <p:nvPr/>
        </p:nvGrpSpPr>
        <p:grpSpPr>
          <a:xfrm>
            <a:off x="154580" y="1734199"/>
            <a:ext cx="2769375" cy="1692356"/>
            <a:chOff x="361960" y="1169265"/>
            <a:chExt cx="3692500" cy="2256475"/>
          </a:xfrm>
        </p:grpSpPr>
        <p:sp>
          <p:nvSpPr>
            <p:cNvPr id="17" name="Isosceles Triangle 3">
              <a:extLst>
                <a:ext uri="{FF2B5EF4-FFF2-40B4-BE49-F238E27FC236}">
                  <a16:creationId xmlns:a16="http://schemas.microsoft.com/office/drawing/2014/main" xmlns="" id="{5BBAC06B-B3BC-4546-8D7B-5024C59D6125}"/>
                </a:ext>
              </a:extLst>
            </p:cNvPr>
            <p:cNvSpPr/>
            <p:nvPr/>
          </p:nvSpPr>
          <p:spPr bwMode="auto">
            <a:xfrm rot="10800000">
              <a:off x="576874" y="1180696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xmlns="" id="{FB0A9021-C271-4CF9-9739-516C13EBE929}"/>
                </a:ext>
              </a:extLst>
            </p:cNvPr>
            <p:cNvSpPr txBox="1"/>
            <p:nvPr/>
          </p:nvSpPr>
          <p:spPr>
            <a:xfrm>
              <a:off x="575379" y="1957878"/>
              <a:ext cx="329054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ການສ້າງຂີດຄວາມສາມາດຂອງຜູ້ຊ່ຽວຊານດ້ານການປະກອບການ ແລະການສຶກ</a:t>
              </a:r>
              <a:r>
                <a:rPr lang="lo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ສາ</a:t>
              </a:r>
              <a:r>
                <a:rPr lang="lo-LA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ການເປັນຜູ້ປະກອບກິດຈະການ</a:t>
              </a:r>
              <a:r>
                <a:rPr lang="lo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ຢູ່ </a:t>
              </a: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HEIs ໃນພູຖານ, ລາວ ແລະ ເນປານ</a:t>
              </a: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xmlns="" id="{F8F43C4E-4031-4C3C-AF2C-4465A1365F99}"/>
                </a:ext>
              </a:extLst>
            </p:cNvPr>
            <p:cNvSpPr/>
            <p:nvPr/>
          </p:nvSpPr>
          <p:spPr bwMode="auto">
            <a:xfrm>
              <a:off x="361960" y="1169265"/>
              <a:ext cx="3692500" cy="2256475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7C3533FD-7396-4626-87A7-07BB4161A62C}"/>
                </a:ext>
              </a:extLst>
            </p:cNvPr>
            <p:cNvSpPr/>
            <p:nvPr/>
          </p:nvSpPr>
          <p:spPr>
            <a:xfrm>
              <a:off x="519199" y="1495718"/>
              <a:ext cx="3290541" cy="4001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512913">
                <a:defRPr/>
              </a:pPr>
              <a:r>
                <a:rPr lang="lo" sz="1350" b="1" dirty="0">
                  <a:ln w="0"/>
                  <a:solidFill>
                    <a:srgbClr val="189BB5"/>
                  </a:solidFill>
                  <a:latin typeface="Arial"/>
                </a:rPr>
                <a:t>ການສ້າງຄວາມອາດສາມາດ</a:t>
              </a:r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xmlns="" id="{E1AA1BB1-F48B-4949-8285-85518FC2B4BF}"/>
              </a:ext>
            </a:extLst>
          </p:cNvPr>
          <p:cNvGrpSpPr/>
          <p:nvPr/>
        </p:nvGrpSpPr>
        <p:grpSpPr>
          <a:xfrm>
            <a:off x="3059690" y="1734199"/>
            <a:ext cx="2769375" cy="1692356"/>
            <a:chOff x="4235440" y="1169265"/>
            <a:chExt cx="3692500" cy="2256475"/>
          </a:xfrm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xmlns="" id="{E215DE99-DAF3-4307-BC3F-AEB5C20DCB43}"/>
                </a:ext>
              </a:extLst>
            </p:cNvPr>
            <p:cNvSpPr/>
            <p:nvPr/>
          </p:nvSpPr>
          <p:spPr>
            <a:xfrm>
              <a:off x="4460468" y="1957878"/>
              <a:ext cx="3283836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ການຈັດຕັ້ງປະຕິບັດ 6 ສູນຄວາມຮູ້ຢູ່ HEIs ຄູ່ຮ່ວມງານເພື່ອເພີ່ມຄວາມຮູ້ແລະຄວາມຊໍານານໃນກິດຈະ</a:t>
              </a:r>
              <a:r>
                <a:rPr lang="lo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ກໍາ</a:t>
              </a:r>
              <a:r>
                <a:rPr lang="lo-LA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ການເປັນຜູ້ປະກອບກິດຈະການ</a:t>
              </a:r>
              <a:r>
                <a:rPr lang="lo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ແລະ</a:t>
              </a: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ການສຶກສາ</a:t>
              </a:r>
            </a:p>
          </p:txBody>
        </p:sp>
        <p:sp>
          <p:nvSpPr>
            <p:cNvPr id="23" name="Isosceles Triangle 14">
              <a:extLst>
                <a:ext uri="{FF2B5EF4-FFF2-40B4-BE49-F238E27FC236}">
                  <a16:creationId xmlns:a16="http://schemas.microsoft.com/office/drawing/2014/main" xmlns="" id="{C3DB56BC-6844-44B3-86E8-16FE46DF77CB}"/>
                </a:ext>
              </a:extLst>
            </p:cNvPr>
            <p:cNvSpPr/>
            <p:nvPr/>
          </p:nvSpPr>
          <p:spPr bwMode="auto">
            <a:xfrm rot="10800000">
              <a:off x="4454274" y="1180696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xmlns="" id="{257C9F62-CFCA-46A0-86A6-4609F0E217DC}"/>
                </a:ext>
              </a:extLst>
            </p:cNvPr>
            <p:cNvSpPr/>
            <p:nvPr/>
          </p:nvSpPr>
          <p:spPr bwMode="auto">
            <a:xfrm>
              <a:off x="4235440" y="1169265"/>
              <a:ext cx="3692500" cy="2256475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xmlns="" id="{CE393772-6852-47EB-887B-7C1438702D0F}"/>
                </a:ext>
              </a:extLst>
            </p:cNvPr>
            <p:cNvSpPr/>
            <p:nvPr/>
          </p:nvSpPr>
          <p:spPr>
            <a:xfrm>
              <a:off x="5005707" y="1495718"/>
              <a:ext cx="1297791" cy="40010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512913">
                <a:defRPr/>
              </a:pPr>
              <a:r>
                <a:rPr lang="lo" sz="1350" b="1" dirty="0">
                  <a:ln w="0"/>
                  <a:solidFill>
                    <a:srgbClr val="189BB5"/>
                  </a:solidFill>
                  <a:latin typeface="Arial"/>
                </a:rPr>
                <a:t>ສູນຄວາມຮູ້</a:t>
              </a: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8A601D9C-20AE-41C1-8041-DE4F5AFABF4C}"/>
              </a:ext>
            </a:extLst>
          </p:cNvPr>
          <p:cNvGrpSpPr/>
          <p:nvPr/>
        </p:nvGrpSpPr>
        <p:grpSpPr>
          <a:xfrm>
            <a:off x="5964800" y="1734199"/>
            <a:ext cx="2769375" cy="1692356"/>
            <a:chOff x="8108920" y="1169265"/>
            <a:chExt cx="3692500" cy="2256475"/>
          </a:xfrm>
        </p:grpSpPr>
        <p:sp>
          <p:nvSpPr>
            <p:cNvPr id="27" name="Isosceles Triangle 15">
              <a:extLst>
                <a:ext uri="{FF2B5EF4-FFF2-40B4-BE49-F238E27FC236}">
                  <a16:creationId xmlns:a16="http://schemas.microsoft.com/office/drawing/2014/main" xmlns="" id="{D609FFCE-F30E-4332-89FC-B2D3E4EED5E0}"/>
                </a:ext>
              </a:extLst>
            </p:cNvPr>
            <p:cNvSpPr/>
            <p:nvPr/>
          </p:nvSpPr>
          <p:spPr bwMode="auto">
            <a:xfrm rot="10800000">
              <a:off x="8286754" y="1180696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xmlns="" id="{A28A1484-4828-4A6E-9585-9B55415B09B0}"/>
                </a:ext>
              </a:extLst>
            </p:cNvPr>
            <p:cNvSpPr/>
            <p:nvPr/>
          </p:nvSpPr>
          <p:spPr bwMode="auto">
            <a:xfrm>
              <a:off x="8108920" y="1169265"/>
              <a:ext cx="3692500" cy="2256475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xmlns="" id="{E16DCC5E-4585-4B0F-83B2-5594F4D777D2}"/>
                </a:ext>
              </a:extLst>
            </p:cNvPr>
            <p:cNvSpPr/>
            <p:nvPr/>
          </p:nvSpPr>
          <p:spPr>
            <a:xfrm>
              <a:off x="8286755" y="1957878"/>
              <a:ext cx="323468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ຊຸກຍູ້ການຮ່ວມມືລະຫວ່າງມະຫາວິທະຍາໄລ ແລະ</a:t>
              </a:r>
              <a:r>
                <a:rPr lang="lo-LA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 </a:t>
              </a: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ທຸລະກິດຜ່ານສູນ ENCORE</a:t>
              </a: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xmlns="" id="{59FFCDFB-D2A0-45BA-98F4-C36C289614A8}"/>
                </a:ext>
              </a:extLst>
            </p:cNvPr>
            <p:cNvSpPr/>
            <p:nvPr/>
          </p:nvSpPr>
          <p:spPr>
            <a:xfrm>
              <a:off x="8398109" y="1495718"/>
              <a:ext cx="1321303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2913">
                <a:defRPr/>
              </a:pPr>
              <a:r>
                <a:rPr lang="lo" sz="1350" b="1" dirty="0">
                  <a:ln w="0"/>
                  <a:solidFill>
                    <a:srgbClr val="189BB5"/>
                  </a:solidFill>
                  <a:latin typeface="Arial"/>
                </a:rPr>
                <a:t>ການຮ່ວມມື</a:t>
              </a:r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21D2C69A-E8C7-44D3-8F6C-D6A6C4570600}"/>
              </a:ext>
            </a:extLst>
          </p:cNvPr>
          <p:cNvGrpSpPr/>
          <p:nvPr/>
        </p:nvGrpSpPr>
        <p:grpSpPr>
          <a:xfrm>
            <a:off x="154580" y="3588026"/>
            <a:ext cx="2769375" cy="1692356"/>
            <a:chOff x="361960" y="3641034"/>
            <a:chExt cx="3692500" cy="2256475"/>
          </a:xfrm>
        </p:grpSpPr>
        <p:sp>
          <p:nvSpPr>
            <p:cNvPr id="32" name="Isosceles Triangle 3">
              <a:extLst>
                <a:ext uri="{FF2B5EF4-FFF2-40B4-BE49-F238E27FC236}">
                  <a16:creationId xmlns:a16="http://schemas.microsoft.com/office/drawing/2014/main" xmlns="" id="{34886742-70D1-4F1F-8BDA-717387A263E9}"/>
                </a:ext>
              </a:extLst>
            </p:cNvPr>
            <p:cNvSpPr/>
            <p:nvPr/>
          </p:nvSpPr>
          <p:spPr bwMode="auto">
            <a:xfrm rot="10800000">
              <a:off x="576874" y="3652465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xmlns="" id="{9FD0C4D3-F884-4C93-878A-C806F1548CCB}"/>
                </a:ext>
              </a:extLst>
            </p:cNvPr>
            <p:cNvSpPr txBox="1"/>
            <p:nvPr/>
          </p:nvSpPr>
          <p:spPr>
            <a:xfrm>
              <a:off x="575379" y="4349519"/>
              <a:ext cx="32905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ເພີ່ມຂຶ້ນຂອງການຈ້າງງານຂອງນັກສຶກສາເນື່ອງຈາກການຍົກລະດັບຄວາມຮູ້ກ່ຽວກັບການປະກອບການແລະສົ່ງເສີມກິດຈະກໍາຂອງຜູ້ປະກອບການ</a:t>
              </a:r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xmlns="" id="{C66689CE-5F04-4C23-84B7-13521A5EE321}"/>
                </a:ext>
              </a:extLst>
            </p:cNvPr>
            <p:cNvSpPr/>
            <p:nvPr/>
          </p:nvSpPr>
          <p:spPr bwMode="auto">
            <a:xfrm>
              <a:off x="361960" y="3641034"/>
              <a:ext cx="3692500" cy="2256475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xmlns="" id="{A8740946-2C72-4E1A-A233-CA345295CA75}"/>
                </a:ext>
              </a:extLst>
            </p:cNvPr>
            <p:cNvSpPr/>
            <p:nvPr/>
          </p:nvSpPr>
          <p:spPr>
            <a:xfrm>
              <a:off x="491417" y="3967487"/>
              <a:ext cx="2789652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512913">
                <a:defRPr/>
              </a:pPr>
              <a:r>
                <a:rPr lang="lo" sz="1350" b="1" dirty="0">
                  <a:ln w="0"/>
                  <a:solidFill>
                    <a:srgbClr val="189BB5"/>
                  </a:solidFill>
                  <a:latin typeface="Arial"/>
                </a:rPr>
                <a:t>ການຈ້າງງານຂອງນັກ</a:t>
              </a:r>
              <a:r>
                <a:rPr lang="lo-LA" sz="1350" b="1" dirty="0">
                  <a:ln w="0"/>
                  <a:solidFill>
                    <a:srgbClr val="189BB5"/>
                  </a:solidFill>
                  <a:latin typeface="Arial"/>
                </a:rPr>
                <a:t>ສຶກສາ</a:t>
              </a:r>
              <a:endParaRPr lang="lo" sz="1350" b="1" dirty="0">
                <a:ln w="0"/>
                <a:solidFill>
                  <a:srgbClr val="189BB5"/>
                </a:solidFill>
                <a:latin typeface="Arial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xmlns="" id="{505EE225-0926-4B42-9C9E-07768D0E6E67}"/>
              </a:ext>
            </a:extLst>
          </p:cNvPr>
          <p:cNvGrpSpPr/>
          <p:nvPr/>
        </p:nvGrpSpPr>
        <p:grpSpPr>
          <a:xfrm>
            <a:off x="3039638" y="3588024"/>
            <a:ext cx="2789428" cy="1732474"/>
            <a:chOff x="4208703" y="3641034"/>
            <a:chExt cx="3719237" cy="2309967"/>
          </a:xfrm>
        </p:grpSpPr>
        <p:sp>
          <p:nvSpPr>
            <p:cNvPr id="37" name="Isosceles Triangle 14">
              <a:extLst>
                <a:ext uri="{FF2B5EF4-FFF2-40B4-BE49-F238E27FC236}">
                  <a16:creationId xmlns:a16="http://schemas.microsoft.com/office/drawing/2014/main" xmlns="" id="{3739FC9E-2013-4DBA-8A7B-3C578374E0EC}"/>
                </a:ext>
              </a:extLst>
            </p:cNvPr>
            <p:cNvSpPr/>
            <p:nvPr/>
          </p:nvSpPr>
          <p:spPr bwMode="auto">
            <a:xfrm rot="10800000">
              <a:off x="4454274" y="3652465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xmlns="" id="{8F45E19D-D2F3-49DE-B922-28AB1148FFFB}"/>
                </a:ext>
              </a:extLst>
            </p:cNvPr>
            <p:cNvSpPr/>
            <p:nvPr/>
          </p:nvSpPr>
          <p:spPr>
            <a:xfrm>
              <a:off x="4413275" y="4319784"/>
              <a:ext cx="3384458" cy="163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ການວິເຄາະສະຖານະການໃນປະຈຸບັນຂອງຄວາມພະຍາຍາມໃນກິດຈະ</a:t>
              </a:r>
              <a:r>
                <a:rPr lang="lo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ກໍາ</a:t>
              </a:r>
              <a:r>
                <a:rPr lang="lo-LA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ການເປັນຜູ້ປະກອບກິດຈະການ</a:t>
              </a:r>
              <a:r>
                <a:rPr lang="lo" sz="1050" i="1" dirty="0" smtClean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ແລະ</a:t>
              </a: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ການສຶກສາໃນປະເທດພູຖານ, ລາວແລະເນປານ, ແລະບັນດາປະເທດຄູ່ຮ່ວມເອີຣົບແລະການກໍານົດຊ່ອງຫວ່າງ / ຄວາມຈໍາເປັນໃນແຕ່ລະພາກພື້ນທີ່ເຂົ້າຮ່ວມ.</a:t>
              </a: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xmlns="" id="{51F26EA5-853F-4942-974E-1A539A3ACA22}"/>
                </a:ext>
              </a:extLst>
            </p:cNvPr>
            <p:cNvSpPr/>
            <p:nvPr/>
          </p:nvSpPr>
          <p:spPr bwMode="auto">
            <a:xfrm>
              <a:off x="4235440" y="3641034"/>
              <a:ext cx="3692500" cy="2256475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xmlns="" id="{FBF77F33-8C81-4FAD-BD27-DF40E040B04C}"/>
                </a:ext>
              </a:extLst>
            </p:cNvPr>
            <p:cNvSpPr/>
            <p:nvPr/>
          </p:nvSpPr>
          <p:spPr>
            <a:xfrm>
              <a:off x="4208703" y="3967488"/>
              <a:ext cx="2552409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512913">
                <a:defRPr/>
              </a:pPr>
              <a:r>
                <a:rPr lang="lo" sz="1350" b="1" dirty="0">
                  <a:ln w="0"/>
                  <a:solidFill>
                    <a:srgbClr val="189BB5"/>
                  </a:solidFill>
                  <a:latin typeface="Arial"/>
                </a:rPr>
                <a:t>ການວິເຄາະອຸດສາຫະກໍາ</a:t>
              </a:r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xmlns="" id="{F7C19161-40E4-4727-80FB-4238002869C0}"/>
              </a:ext>
            </a:extLst>
          </p:cNvPr>
          <p:cNvGrpSpPr/>
          <p:nvPr/>
        </p:nvGrpSpPr>
        <p:grpSpPr>
          <a:xfrm>
            <a:off x="5964800" y="3588026"/>
            <a:ext cx="2769375" cy="1692356"/>
            <a:chOff x="8108920" y="3641034"/>
            <a:chExt cx="3692500" cy="2256475"/>
          </a:xfrm>
        </p:grpSpPr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xmlns="" id="{2BE9CB55-F981-4F57-BC48-AC76C2D391B1}"/>
                </a:ext>
              </a:extLst>
            </p:cNvPr>
            <p:cNvSpPr/>
            <p:nvPr/>
          </p:nvSpPr>
          <p:spPr>
            <a:xfrm>
              <a:off x="8286755" y="4349519"/>
              <a:ext cx="323468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</a:rPr>
                <a:t>ການ​ສ້າງ​ເຄືອ​ຂ່າຍ​ໃນ​ທົ່ວ​ປະ​ເທດ​</a:t>
              </a:r>
              <a:r>
                <a:rPr lang="lo-LA" sz="1050" i="1" dirty="0">
                  <a:solidFill>
                    <a:srgbClr val="E7E6E6">
                      <a:lumMod val="25000"/>
                    </a:srgbClr>
                  </a:solidFill>
                </a:rPr>
                <a:t> </a:t>
              </a:r>
              <a:r>
                <a:rPr lang="lo" sz="1050" i="1" dirty="0">
                  <a:solidFill>
                    <a:srgbClr val="E7E6E6">
                      <a:lumMod val="25000"/>
                    </a:srgbClr>
                  </a:solidFill>
                </a:rPr>
                <a:t>ແລະ​</a:t>
              </a:r>
              <a:r>
                <a:rPr lang="lo-LA" sz="1050" i="1" dirty="0">
                  <a:solidFill>
                    <a:srgbClr val="E7E6E6">
                      <a:lumMod val="25000"/>
                    </a:srgbClr>
                  </a:solidFill>
                </a:rPr>
                <a:t> ລະຫວ່າງປະເທດ</a:t>
              </a:r>
              <a:endParaRPr lang="lo" sz="1050" i="1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sp>
          <p:nvSpPr>
            <p:cNvPr id="43" name="Isosceles Triangle 15">
              <a:extLst>
                <a:ext uri="{FF2B5EF4-FFF2-40B4-BE49-F238E27FC236}">
                  <a16:creationId xmlns:a16="http://schemas.microsoft.com/office/drawing/2014/main" xmlns="" id="{7D40A2F4-AB8F-4730-9C06-CE5B2A685A25}"/>
                </a:ext>
              </a:extLst>
            </p:cNvPr>
            <p:cNvSpPr/>
            <p:nvPr/>
          </p:nvSpPr>
          <p:spPr bwMode="auto">
            <a:xfrm rot="10800000">
              <a:off x="8286754" y="3652465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xmlns="" id="{24BB7F64-E71D-44C1-BE37-0DA93A5B3E31}"/>
                </a:ext>
              </a:extLst>
            </p:cNvPr>
            <p:cNvSpPr/>
            <p:nvPr/>
          </p:nvSpPr>
          <p:spPr bwMode="auto">
            <a:xfrm>
              <a:off x="8108920" y="3641034"/>
              <a:ext cx="3692500" cy="2256475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xmlns="" id="{20D84B07-BC31-4FA4-B238-BB2974164211}"/>
                </a:ext>
              </a:extLst>
            </p:cNvPr>
            <p:cNvSpPr/>
            <p:nvPr/>
          </p:nvSpPr>
          <p:spPr>
            <a:xfrm>
              <a:off x="8229261" y="3967487"/>
              <a:ext cx="2659276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2913">
                <a:defRPr/>
              </a:pPr>
              <a:r>
                <a:rPr lang="lo" sz="1350" b="1" dirty="0">
                  <a:ln w="0"/>
                  <a:solidFill>
                    <a:srgbClr val="189BB5"/>
                  </a:solidFill>
                </a:rPr>
                <a:t>ເຄືອຂ່າຍ</a:t>
              </a:r>
              <a:r>
                <a:rPr lang="lo-LA" sz="1350" b="1" dirty="0">
                  <a:ln w="0"/>
                  <a:solidFill>
                    <a:srgbClr val="189BB5"/>
                  </a:solidFill>
                </a:rPr>
                <a:t>ລະຫວ່າງປະເທດ</a:t>
              </a:r>
              <a:endParaRPr lang="lo" sz="1350" b="1" dirty="0">
                <a:ln w="0"/>
                <a:solidFill>
                  <a:srgbClr val="189BB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43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37" y="1018525"/>
            <a:ext cx="5688064" cy="793377"/>
          </a:xfrm>
        </p:spPr>
        <p:txBody>
          <a:bodyPr>
            <a:noAutofit/>
          </a:bodyPr>
          <a:lstStyle/>
          <a:p>
            <a:r>
              <a:rPr lang="lo" sz="3200" dirty="0"/>
              <a:t>ຈຸດປະສົງ</a:t>
            </a:r>
            <a:r>
              <a:rPr lang="lo-LA" sz="3200" dirty="0"/>
              <a:t>ທາງການຕະຫລາດ</a:t>
            </a:r>
            <a:r>
              <a:rPr lang="lo" sz="3200" dirty="0"/>
              <a:t> </a:t>
            </a:r>
            <a:endParaRPr lang="de-AT" sz="3200" dirty="0"/>
          </a:p>
        </p:txBody>
      </p:sp>
      <p:grpSp>
        <p:nvGrpSpPr>
          <p:cNvPr id="46" name="Group 12">
            <a:extLst>
              <a:ext uri="{FF2B5EF4-FFF2-40B4-BE49-F238E27FC236}">
                <a16:creationId xmlns:a16="http://schemas.microsoft.com/office/drawing/2014/main" xmlns="" id="{D5D013C2-D84C-4B48-9047-63A22ABA85DE}"/>
              </a:ext>
            </a:extLst>
          </p:cNvPr>
          <p:cNvGrpSpPr/>
          <p:nvPr/>
        </p:nvGrpSpPr>
        <p:grpSpPr>
          <a:xfrm>
            <a:off x="0" y="1995842"/>
            <a:ext cx="5075513" cy="355934"/>
            <a:chOff x="0" y="923391"/>
            <a:chExt cx="6767351" cy="47457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7662AD8D-FF2F-4FE8-B48B-B303EDACE98E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474578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xmlns="" id="{73C32E77-E16B-4F83-986E-19E736069DC1}"/>
                </a:ext>
              </a:extLst>
            </p:cNvPr>
            <p:cNvSpPr txBox="1"/>
            <p:nvPr/>
          </p:nvSpPr>
          <p:spPr>
            <a:xfrm>
              <a:off x="332295" y="988466"/>
              <a:ext cx="623289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ຈຸດປະສົງໃດ</a:t>
              </a:r>
              <a:r>
                <a:rPr lang="lo-LA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ທີ່</a:t>
              </a: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ຈະຖືກແກ້ໄຂ</a:t>
              </a:r>
              <a:r>
                <a:rPr lang="lo-LA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ດ້ວຍ</a:t>
              </a: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ກິດຈະກໍາການຕະຫຼາດຂອງທ່ານ?</a:t>
              </a:r>
            </a:p>
          </p:txBody>
        </p:sp>
      </p:grpSp>
      <p:grpSp>
        <p:nvGrpSpPr>
          <p:cNvPr id="49" name="Group 1">
            <a:extLst>
              <a:ext uri="{FF2B5EF4-FFF2-40B4-BE49-F238E27FC236}">
                <a16:creationId xmlns:a16="http://schemas.microsoft.com/office/drawing/2014/main" xmlns="" id="{6F166E77-C305-4CE6-B635-9563ED504F52}"/>
              </a:ext>
            </a:extLst>
          </p:cNvPr>
          <p:cNvGrpSpPr/>
          <p:nvPr/>
        </p:nvGrpSpPr>
        <p:grpSpPr>
          <a:xfrm>
            <a:off x="1136011" y="2531134"/>
            <a:ext cx="6331587" cy="523220"/>
            <a:chOff x="1514682" y="1637113"/>
            <a:chExt cx="8442116" cy="697627"/>
          </a:xfrm>
        </p:grpSpPr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xmlns="" id="{CC09DECC-2908-41BA-B2B8-F2BE42351D4A}"/>
                </a:ext>
              </a:extLst>
            </p:cNvPr>
            <p:cNvSpPr/>
            <p:nvPr/>
          </p:nvSpPr>
          <p:spPr>
            <a:xfrm>
              <a:off x="2090055" y="1637113"/>
              <a:ext cx="7866743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lo-LA" sz="1400" dirty="0">
                  <a:latin typeface="Arial" panose="020B0604020202020204" pitchFamily="34" charset="0"/>
                </a:rPr>
                <a:t>ກວດສອບ</a:t>
              </a:r>
              <a:r>
                <a:rPr lang="lo" sz="1400" dirty="0">
                  <a:latin typeface="Arial" panose="020B0604020202020204" pitchFamily="34" charset="0"/>
                </a:rPr>
                <a:t>ໃຫ້ແນ່ໃຈວ່າເປົ້າຫມາຍການຕະຫຼາດຂອງທ່ານ</a:t>
              </a:r>
              <a:r>
                <a:rPr lang="lo-LA" sz="1400" dirty="0">
                  <a:latin typeface="Arial" panose="020B0604020202020204" pitchFamily="34" charset="0"/>
                </a:rPr>
                <a:t>ເຊື່ອມໂຍງ</a:t>
              </a:r>
              <a:r>
                <a:rPr lang="lo" sz="1400" dirty="0">
                  <a:latin typeface="Arial" panose="020B0604020202020204" pitchFamily="34" charset="0"/>
                </a:rPr>
                <a:t>ໂດຍກົງກັບຈຸດປະສົງຂອງອົງການ / ໂຄງການຂອງທ່ານ.</a:t>
              </a:r>
            </a:p>
          </p:txBody>
        </p:sp>
        <p:pic>
          <p:nvPicPr>
            <p:cNvPr id="51" name="Picture 2" descr="Image result for star vector orange">
              <a:extLst>
                <a:ext uri="{FF2B5EF4-FFF2-40B4-BE49-F238E27FC236}">
                  <a16:creationId xmlns:a16="http://schemas.microsoft.com/office/drawing/2014/main" xmlns="" id="{C1A2B382-54F3-422D-ABC3-8266D63C3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682" y="1680085"/>
              <a:ext cx="517317" cy="498031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53" name="Rectangle 7">
            <a:extLst>
              <a:ext uri="{FF2B5EF4-FFF2-40B4-BE49-F238E27FC236}">
                <a16:creationId xmlns:a16="http://schemas.microsoft.com/office/drawing/2014/main" xmlns="" id="{2CC3E655-7449-485E-8C3E-A7E43FA21E11}"/>
              </a:ext>
            </a:extLst>
          </p:cNvPr>
          <p:cNvSpPr/>
          <p:nvPr/>
        </p:nvSpPr>
        <p:spPr>
          <a:xfrm>
            <a:off x="804862" y="3158227"/>
            <a:ext cx="75342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o" sz="1350" dirty="0">
                <a:latin typeface="Arial" panose="020B0604020202020204" pitchFamily="34" charset="0"/>
              </a:rPr>
              <a:t>ນີ້ແມ່ນຕົວຢ່າງຂອງເປົ້າໝາຍການຕະຫຼາດທີ່ບໍ່ຫວັງຜົນກຳໄລ</a:t>
            </a:r>
            <a:r>
              <a:rPr lang="lo-LA" sz="1350" dirty="0">
                <a:latin typeface="Arial" panose="020B0604020202020204" pitchFamily="34" charset="0"/>
              </a:rPr>
              <a:t>ທີ່ພົບຫລາຍ</a:t>
            </a:r>
            <a:r>
              <a:rPr lang="lo" sz="1350" dirty="0">
                <a:latin typeface="Arial" panose="020B0604020202020204" pitchFamily="34" charset="0"/>
              </a:rPr>
              <a:t>ທີ່ສຸດ:</a:t>
            </a:r>
          </a:p>
          <a:p>
            <a:pPr defTabSz="685800">
              <a:defRPr/>
            </a:pPr>
            <a:endParaRPr lang="en-US" sz="1350" dirty="0">
              <a:latin typeface="Arial" panose="020B0604020202020204" pitchFamily="34" charset="0"/>
            </a:endParaRPr>
          </a:p>
          <a:p>
            <a:pPr marL="285750" indent="-285750" defTabSz="685800">
              <a:buFont typeface="Wingdings" panose="05000000000000000000" pitchFamily="2" charset="2"/>
              <a:buChar char="§"/>
              <a:defRPr/>
            </a:pPr>
            <a:r>
              <a:rPr lang="lo" sz="1350" dirty="0">
                <a:latin typeface="Arial" panose="020B0604020202020204" pitchFamily="34" charset="0"/>
              </a:rPr>
              <a:t>ຜູ້ໃຫ້ທຶນໃໝ່ ຫຼື</a:t>
            </a:r>
            <a:r>
              <a:rPr lang="lo-LA" sz="1350" dirty="0">
                <a:latin typeface="Arial" panose="020B0604020202020204" pitchFamily="34" charset="0"/>
              </a:rPr>
              <a:t> </a:t>
            </a:r>
            <a:r>
              <a:rPr lang="lo" sz="1350" dirty="0">
                <a:latin typeface="Arial" panose="020B0604020202020204" pitchFamily="34" charset="0"/>
              </a:rPr>
              <a:t>ການ</a:t>
            </a:r>
            <a:r>
              <a:rPr lang="lo-LA" sz="1350" dirty="0">
                <a:latin typeface="Arial" panose="020B0604020202020204" pitchFamily="34" charset="0"/>
              </a:rPr>
              <a:t>ໄດ້ມາ</a:t>
            </a:r>
            <a:r>
              <a:rPr lang="lo" sz="1350" dirty="0">
                <a:latin typeface="Arial" panose="020B0604020202020204" pitchFamily="34" charset="0"/>
              </a:rPr>
              <a:t>ສະມາຊິກ</a:t>
            </a:r>
          </a:p>
          <a:p>
            <a:pPr marL="285750" indent="-285750" defTabSz="685800">
              <a:buFont typeface="Wingdings" panose="05000000000000000000" pitchFamily="2" charset="2"/>
              <a:buChar char="§"/>
              <a:defRPr/>
            </a:pPr>
            <a:r>
              <a:rPr lang="lo" sz="1350" dirty="0">
                <a:latin typeface="Arial" panose="020B0604020202020204" pitchFamily="34" charset="0"/>
              </a:rPr>
              <a:t>ການມີສ່ວນຮ່ວມຂອງຊຸມຊົນ</a:t>
            </a:r>
          </a:p>
          <a:p>
            <a:pPr marL="285750" indent="-285750" defTabSz="685800">
              <a:buFont typeface="Wingdings" panose="05000000000000000000" pitchFamily="2" charset="2"/>
              <a:buChar char="§"/>
              <a:defRPr/>
            </a:pPr>
            <a:r>
              <a:rPr lang="lo" sz="1350" dirty="0">
                <a:latin typeface="Arial" panose="020B0604020202020204" pitchFamily="34" charset="0"/>
              </a:rPr>
              <a:t>ປູກຈິດສໍານຶກ</a:t>
            </a:r>
          </a:p>
          <a:p>
            <a:pPr marL="285750" indent="-285750" defTabSz="685800">
              <a:buFont typeface="Wingdings" panose="05000000000000000000" pitchFamily="2" charset="2"/>
              <a:buChar char="§"/>
              <a:defRPr/>
            </a:pPr>
            <a:r>
              <a:rPr lang="lo" sz="1350" dirty="0">
                <a:latin typeface="Arial" panose="020B0604020202020204" pitchFamily="34" charset="0"/>
              </a:rPr>
              <a:t>​ເປັນ​ຜູ້​ນໍາ</a:t>
            </a:r>
            <a:r>
              <a:rPr lang="lo-LA" sz="1350" dirty="0">
                <a:latin typeface="Arial" panose="020B0604020202020204" pitchFamily="34" charset="0"/>
              </a:rPr>
              <a:t>ທາງ</a:t>
            </a:r>
            <a:r>
              <a:rPr lang="lo" sz="1350" dirty="0">
                <a:latin typeface="Arial" panose="020B0604020202020204" pitchFamily="34" charset="0"/>
              </a:rPr>
              <a:t>​ຄວາມ​ຄິດ​ແລະ</a:t>
            </a:r>
            <a:r>
              <a:rPr lang="lo-LA" sz="1350" dirty="0">
                <a:latin typeface="Arial" panose="020B0604020202020204" pitchFamily="34" charset="0"/>
              </a:rPr>
              <a:t>ແຫລ່ງຂໍ້ມູນ</a:t>
            </a:r>
            <a:r>
              <a:rPr lang="lo" sz="1350" dirty="0">
                <a:latin typeface="Arial" panose="020B0604020202020204" pitchFamily="34" charset="0"/>
              </a:rPr>
              <a:t>​ກ່ຽວ​ກັບ​ບັນ​ຫາ​</a:t>
            </a:r>
          </a:p>
        </p:txBody>
      </p:sp>
      <p:grpSp>
        <p:nvGrpSpPr>
          <p:cNvPr id="58" name="Group 2">
            <a:extLst>
              <a:ext uri="{FF2B5EF4-FFF2-40B4-BE49-F238E27FC236}">
                <a16:creationId xmlns:a16="http://schemas.microsoft.com/office/drawing/2014/main" xmlns="" id="{76D95D20-751F-44C9-95C5-93C550A74C0C}"/>
              </a:ext>
            </a:extLst>
          </p:cNvPr>
          <p:cNvGrpSpPr/>
          <p:nvPr/>
        </p:nvGrpSpPr>
        <p:grpSpPr>
          <a:xfrm>
            <a:off x="1030646" y="4729801"/>
            <a:ext cx="6915925" cy="1338828"/>
            <a:chOff x="1374195" y="4568670"/>
            <a:chExt cx="9221234" cy="1402462"/>
          </a:xfrm>
        </p:grpSpPr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xmlns="" id="{2FD92296-C86B-4BB1-830C-EB7D8B0DD8A2}"/>
                </a:ext>
              </a:extLst>
            </p:cNvPr>
            <p:cNvSpPr/>
            <p:nvPr/>
          </p:nvSpPr>
          <p:spPr>
            <a:xfrm>
              <a:off x="1374195" y="4568670"/>
              <a:ext cx="9221234" cy="1402462"/>
            </a:xfrm>
            <a:prstGeom prst="rect">
              <a:avLst/>
            </a:prstGeom>
            <a:noFill/>
            <a:ln w="28575">
              <a:solidFill>
                <a:srgbClr val="189B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xmlns="" id="{B2FB1E74-CDE3-4E04-A139-E558A45BF9AB}"/>
                </a:ext>
              </a:extLst>
            </p:cNvPr>
            <p:cNvSpPr/>
            <p:nvPr/>
          </p:nvSpPr>
          <p:spPr>
            <a:xfrm>
              <a:off x="1763312" y="4688429"/>
              <a:ext cx="8183458" cy="967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lo" sz="1350" dirty="0">
                  <a:latin typeface="Arial" panose="020B0604020202020204" pitchFamily="34" charset="0"/>
                </a:rPr>
                <a:t>ເນື່ອງຈາກການຈັດລໍາດັບຄວາມສໍາຄັນຂອງອົງການຈັດຕັ້ງທີ່ບໍ່ຫວັງຜົນກໍາໄລແມ່ນມີການປ່ຽນແປງແລະປ່ຽນແປງສະເຫມີ, ມັນເປັນສິ່ງສໍາຄັນທີ່ຈະທົບທວນຄືນແຜນການຕະຫຼາດຂອງທ່ານໃນທຸກໆໄຕມາດ (3 ເດືອນ). ນີ້ອາດຈະບໍ່ຫມາຍຄວາມວ່າການສ້າງໃຫມ່ຈາກຈຸດເລີ່ມຕົ້ນ, ແຕ່ແທນທີ່ຈະກວດ</a:t>
              </a:r>
              <a:r>
                <a:rPr lang="lo-LA" sz="1350" dirty="0">
                  <a:latin typeface="Arial" panose="020B0604020202020204" pitchFamily="34" charset="0"/>
                </a:rPr>
                <a:t>ສອບ</a:t>
              </a:r>
              <a:r>
                <a:rPr lang="lo" sz="1350" dirty="0">
                  <a:latin typeface="Arial" panose="020B0604020202020204" pitchFamily="34" charset="0"/>
                </a:rPr>
                <a:t>ແຜນການເພື່ອເບິ່ງວ່າມັນສາມາດປັບແລະວິເຄາະຄວາມຄືບຫນ້າຂອງທ່ານໄດ້.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21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32" y="1086092"/>
            <a:ext cx="7276815" cy="793377"/>
          </a:xfrm>
        </p:spPr>
        <p:txBody>
          <a:bodyPr>
            <a:noAutofit/>
          </a:bodyPr>
          <a:lstStyle/>
          <a:p>
            <a:r>
              <a:rPr lang="lo" sz="3200" dirty="0"/>
              <a:t>ຈຸດປະສົງທາງການຕະຫຼາດ – </a:t>
            </a:r>
            <a:r>
              <a:rPr lang="lo-LA" sz="3200" dirty="0"/>
              <a:t>ວິທີແບບ </a:t>
            </a:r>
            <a:r>
              <a:rPr lang="en-US" sz="3200" dirty="0"/>
              <a:t>SMART </a:t>
            </a:r>
            <a:endParaRPr lang="de-AT" sz="3200" dirty="0"/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xmlns="" id="{CD642820-92DB-4177-950B-CD5E3971EDB7}"/>
              </a:ext>
            </a:extLst>
          </p:cNvPr>
          <p:cNvSpPr/>
          <p:nvPr/>
        </p:nvSpPr>
        <p:spPr>
          <a:xfrm>
            <a:off x="1555632" y="2056726"/>
            <a:ext cx="65732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o" sz="1350" dirty="0">
                <a:latin typeface="Arial" panose="020B0604020202020204" pitchFamily="34" charset="0"/>
              </a:rPr>
              <a:t>ວິທີທີ່ດີທີ່ສຸດທີ່ຈະປັບປຸງຈຸດປະສົງຂອງທ່ານແມ່ນການໃຊ້ບາງສິ່ງບາງຢ່າງທີ່ເອີ້ນວ່າກອບຈຸດປະສົງ SMART. ເປົ້າໝາຍ</a:t>
            </a:r>
            <a:r>
              <a:rPr lang="lo-LA" sz="1350" dirty="0">
                <a:latin typeface="Arial" panose="020B0604020202020204" pitchFamily="34" charset="0"/>
              </a:rPr>
              <a:t> </a:t>
            </a:r>
            <a:r>
              <a:rPr lang="en-US" sz="1350" dirty="0">
                <a:latin typeface="Arial" panose="020B0604020202020204" pitchFamily="34" charset="0"/>
              </a:rPr>
              <a:t>SMART</a:t>
            </a:r>
            <a:r>
              <a:rPr lang="lo-LA" sz="1350" dirty="0">
                <a:latin typeface="Arial" panose="020B0604020202020204" pitchFamily="34" charset="0"/>
              </a:rPr>
              <a:t> </a:t>
            </a:r>
            <a:r>
              <a:rPr lang="lo" sz="1350" dirty="0">
                <a:latin typeface="Arial" panose="020B0604020202020204" pitchFamily="34" charset="0"/>
              </a:rPr>
              <a:t>ສຳລັບອົງກ</a:t>
            </a:r>
            <a:r>
              <a:rPr lang="lo-LA" sz="1350" dirty="0">
                <a:latin typeface="Arial" panose="020B0604020202020204" pitchFamily="34" charset="0"/>
              </a:rPr>
              <a:t>ອ</a:t>
            </a:r>
            <a:r>
              <a:rPr lang="lo" sz="1350" dirty="0">
                <a:latin typeface="Arial" panose="020B0604020202020204" pitchFamily="34" charset="0"/>
              </a:rPr>
              <a:t>ນບໍ່ຫວັງຜົນກຳໄລຂອງເຈົ້າໝາຍເຖິງ:</a:t>
            </a:r>
          </a:p>
        </p:txBody>
      </p:sp>
      <p:grpSp>
        <p:nvGrpSpPr>
          <p:cNvPr id="21" name="Group 31">
            <a:extLst>
              <a:ext uri="{FF2B5EF4-FFF2-40B4-BE49-F238E27FC236}">
                <a16:creationId xmlns:a16="http://schemas.microsoft.com/office/drawing/2014/main" xmlns="" id="{52F69BED-D33B-47F7-9128-FCD45B8FDDE5}"/>
              </a:ext>
            </a:extLst>
          </p:cNvPr>
          <p:cNvGrpSpPr/>
          <p:nvPr/>
        </p:nvGrpSpPr>
        <p:grpSpPr>
          <a:xfrm>
            <a:off x="774868" y="2848788"/>
            <a:ext cx="7594264" cy="3212944"/>
            <a:chOff x="940183" y="1837628"/>
            <a:chExt cx="10125685" cy="4283925"/>
          </a:xfrm>
        </p:grpSpPr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xmlns="" id="{0375E0D3-33EA-4472-BC63-F78A6A66B8C7}"/>
                </a:ext>
              </a:extLst>
            </p:cNvPr>
            <p:cNvGrpSpPr/>
            <p:nvPr/>
          </p:nvGrpSpPr>
          <p:grpSpPr>
            <a:xfrm>
              <a:off x="940183" y="1837628"/>
              <a:ext cx="1896183" cy="4238828"/>
              <a:chOff x="940183" y="1837628"/>
              <a:chExt cx="1896183" cy="4238828"/>
            </a:xfrm>
          </p:grpSpPr>
          <p:sp>
            <p:nvSpPr>
              <p:cNvPr id="74" name="Rectangle 10">
                <a:extLst>
                  <a:ext uri="{FF2B5EF4-FFF2-40B4-BE49-F238E27FC236}">
                    <a16:creationId xmlns:a16="http://schemas.microsoft.com/office/drawing/2014/main" xmlns="" id="{0B4008C6-2375-494D-9D6C-C4D9843B34FC}"/>
                  </a:ext>
                </a:extLst>
              </p:cNvPr>
              <p:cNvSpPr/>
              <p:nvPr/>
            </p:nvSpPr>
            <p:spPr>
              <a:xfrm>
                <a:off x="940183" y="1837628"/>
                <a:ext cx="1896183" cy="4238828"/>
              </a:xfrm>
              <a:prstGeom prst="rect">
                <a:avLst/>
              </a:prstGeom>
              <a:solidFill>
                <a:srgbClr val="1920D0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75" name="Group 41">
                <a:extLst>
                  <a:ext uri="{FF2B5EF4-FFF2-40B4-BE49-F238E27FC236}">
                    <a16:creationId xmlns:a16="http://schemas.microsoft.com/office/drawing/2014/main" xmlns="" id="{085340B1-BD26-4604-8905-717935CC88F1}"/>
                  </a:ext>
                </a:extLst>
              </p:cNvPr>
              <p:cNvGrpSpPr/>
              <p:nvPr/>
            </p:nvGrpSpPr>
            <p:grpSpPr>
              <a:xfrm>
                <a:off x="1295168" y="1890747"/>
                <a:ext cx="1195490" cy="1168256"/>
                <a:chOff x="1320568" y="2093947"/>
                <a:chExt cx="1195490" cy="1168256"/>
              </a:xfrm>
            </p:grpSpPr>
            <p:sp>
              <p:nvSpPr>
                <p:cNvPr id="80" name="Oval 13">
                  <a:extLst>
                    <a:ext uri="{FF2B5EF4-FFF2-40B4-BE49-F238E27FC236}">
                      <a16:creationId xmlns:a16="http://schemas.microsoft.com/office/drawing/2014/main" xmlns="" id="{5332E38B-3240-4EF1-9AF3-8A188124B04E}"/>
                    </a:ext>
                  </a:extLst>
                </p:cNvPr>
                <p:cNvSpPr/>
                <p:nvPr/>
              </p:nvSpPr>
              <p:spPr>
                <a:xfrm>
                  <a:off x="1320568" y="2093947"/>
                  <a:ext cx="1195490" cy="1168256"/>
                </a:xfrm>
                <a:prstGeom prst="ellipse">
                  <a:avLst/>
                </a:prstGeom>
                <a:solidFill>
                  <a:srgbClr val="282A8A">
                    <a:alpha val="7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1" name="TextBox 18">
                  <a:extLst>
                    <a:ext uri="{FF2B5EF4-FFF2-40B4-BE49-F238E27FC236}">
                      <a16:creationId xmlns:a16="http://schemas.microsoft.com/office/drawing/2014/main" xmlns="" id="{F80B4DE6-9976-4042-AA0C-D6B6D269CED6}"/>
                    </a:ext>
                  </a:extLst>
                </p:cNvPr>
                <p:cNvSpPr txBox="1"/>
                <p:nvPr/>
              </p:nvSpPr>
              <p:spPr>
                <a:xfrm>
                  <a:off x="1594383" y="2216644"/>
                  <a:ext cx="707887" cy="954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405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</p:grpSp>
          <p:sp>
            <p:nvSpPr>
              <p:cNvPr id="76" name="TextBox 25">
                <a:extLst>
                  <a:ext uri="{FF2B5EF4-FFF2-40B4-BE49-F238E27FC236}">
                    <a16:creationId xmlns:a16="http://schemas.microsoft.com/office/drawing/2014/main" xmlns="" id="{39EA296B-1822-464D-BD2D-D8EB65E16FC3}"/>
                  </a:ext>
                </a:extLst>
              </p:cNvPr>
              <p:cNvSpPr txBox="1"/>
              <p:nvPr/>
            </p:nvSpPr>
            <p:spPr>
              <a:xfrm>
                <a:off x="1370571" y="3011597"/>
                <a:ext cx="10797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lo" sz="1350" b="1" u="sng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ສະເພາະ</a:t>
                </a: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xmlns="" id="{4CD94A6B-6B52-4E6E-85E5-D1D2F5155AA8}"/>
                  </a:ext>
                </a:extLst>
              </p:cNvPr>
              <p:cNvSpPr txBox="1"/>
              <p:nvPr/>
            </p:nvSpPr>
            <p:spPr>
              <a:xfrm>
                <a:off x="986142" y="3371783"/>
                <a:ext cx="1813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-LA" sz="825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ແມ່ນ</a:t>
                </a:r>
                <a:r>
                  <a:rPr lang="lo" sz="825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ໃຜ, </a:t>
                </a:r>
                <a:r>
                  <a:rPr lang="lo-LA" sz="825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ແມ່ນ</a:t>
                </a:r>
                <a:r>
                  <a:rPr lang="lo" sz="825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ຫຍັງ, ຢູ່ໃສ, ເມື່ອໃດ, ເປັນຫຍັງ, ອັນໃດ</a:t>
                </a:r>
                <a:endParaRPr lang="en-US" sz="825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TextBox 47">
                <a:extLst>
                  <a:ext uri="{FF2B5EF4-FFF2-40B4-BE49-F238E27FC236}">
                    <a16:creationId xmlns:a16="http://schemas.microsoft.com/office/drawing/2014/main" xmlns="" id="{0E623451-9DDA-4BAD-B804-6A2371067F95}"/>
                  </a:ext>
                </a:extLst>
              </p:cNvPr>
              <p:cNvSpPr txBox="1"/>
              <p:nvPr/>
            </p:nvSpPr>
            <p:spPr>
              <a:xfrm>
                <a:off x="956866" y="3919808"/>
                <a:ext cx="1879499" cy="63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825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ກໍາ​ນົດ​ເປົ້າ​ຫມາຍ​ໃຫ້​ຫຼາຍ​ທີ່​ສຸດ​ທີ່​ເປັນ​ໄປ​ໄດ້​ໂດຍ​ບໍ່​ມີ​ພາ​ສາ​ທີ່​</a:t>
                </a:r>
                <a:r>
                  <a:rPr lang="lo-LA" sz="825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ຄຸມເຄືອ</a:t>
                </a:r>
                <a:r>
                  <a:rPr lang="lo" sz="825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​</a:t>
                </a:r>
              </a:p>
            </p:txBody>
          </p:sp>
          <p:sp>
            <p:nvSpPr>
              <p:cNvPr id="79" name="TextBox 48">
                <a:extLst>
                  <a:ext uri="{FF2B5EF4-FFF2-40B4-BE49-F238E27FC236}">
                    <a16:creationId xmlns:a16="http://schemas.microsoft.com/office/drawing/2014/main" xmlns="" id="{DAD4701C-22C2-4551-83DA-3B37E2943251}"/>
                  </a:ext>
                </a:extLst>
              </p:cNvPr>
              <p:cNvSpPr txBox="1"/>
              <p:nvPr/>
            </p:nvSpPr>
            <p:spPr>
              <a:xfrm>
                <a:off x="956866" y="4650427"/>
                <a:ext cx="187949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9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ມີໃຜມີສ່ວນຮ່ວມ, ຕ້ອງການ</a:t>
                </a:r>
                <a:r>
                  <a:rPr lang="lo-LA" sz="9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ໃຫ້ບັນລຸ</a:t>
                </a:r>
                <a:r>
                  <a:rPr lang="lo" sz="9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ຫຍັງ, ຈະເຮັດຢູ່ໃສ, ເປັນຫຍັງຈຶ່ງເຮັດສິ່ງນີ້ (ເຫດຜົນ, ຈຸດປະສົງ), ຂໍ້ຈໍາກັດ / ຂໍ້ກໍານົດທີ່ມີ?</a:t>
                </a:r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xmlns="" id="{D9DB344B-6801-4F08-8495-8DD1E84E7D40}"/>
                </a:ext>
              </a:extLst>
            </p:cNvPr>
            <p:cNvGrpSpPr/>
            <p:nvPr/>
          </p:nvGrpSpPr>
          <p:grpSpPr>
            <a:xfrm>
              <a:off x="2956437" y="1837628"/>
              <a:ext cx="1969145" cy="4238828"/>
              <a:chOff x="2956437" y="1837628"/>
              <a:chExt cx="1969145" cy="4238828"/>
            </a:xfrm>
          </p:grpSpPr>
          <p:sp>
            <p:nvSpPr>
              <p:cNvPr id="66" name="Rectangle 4">
                <a:extLst>
                  <a:ext uri="{FF2B5EF4-FFF2-40B4-BE49-F238E27FC236}">
                    <a16:creationId xmlns:a16="http://schemas.microsoft.com/office/drawing/2014/main" xmlns="" id="{FA90A29D-C9A3-4409-97B9-A5714EE9423A}"/>
                  </a:ext>
                </a:extLst>
              </p:cNvPr>
              <p:cNvSpPr/>
              <p:nvPr/>
            </p:nvSpPr>
            <p:spPr>
              <a:xfrm>
                <a:off x="2997558" y="1837628"/>
                <a:ext cx="1896183" cy="4238828"/>
              </a:xfrm>
              <a:prstGeom prst="rect">
                <a:avLst/>
              </a:prstGeom>
              <a:solidFill>
                <a:srgbClr val="04B3EA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7" name="Group 42">
                <a:extLst>
                  <a:ext uri="{FF2B5EF4-FFF2-40B4-BE49-F238E27FC236}">
                    <a16:creationId xmlns:a16="http://schemas.microsoft.com/office/drawing/2014/main" xmlns="" id="{499BAE1D-E1D5-4F29-85A1-B350DBFEA988}"/>
                  </a:ext>
                </a:extLst>
              </p:cNvPr>
              <p:cNvGrpSpPr/>
              <p:nvPr/>
            </p:nvGrpSpPr>
            <p:grpSpPr>
              <a:xfrm>
                <a:off x="3352543" y="1890747"/>
                <a:ext cx="1195490" cy="1168256"/>
                <a:chOff x="3377943" y="2093947"/>
                <a:chExt cx="1195490" cy="1168256"/>
              </a:xfrm>
            </p:grpSpPr>
            <p:sp>
              <p:nvSpPr>
                <p:cNvPr id="72" name="Oval 14">
                  <a:extLst>
                    <a:ext uri="{FF2B5EF4-FFF2-40B4-BE49-F238E27FC236}">
                      <a16:creationId xmlns:a16="http://schemas.microsoft.com/office/drawing/2014/main" xmlns="" id="{E19AE17D-5D27-4C14-ACE3-39557F7CA9E7}"/>
                    </a:ext>
                  </a:extLst>
                </p:cNvPr>
                <p:cNvSpPr/>
                <p:nvPr/>
              </p:nvSpPr>
              <p:spPr>
                <a:xfrm>
                  <a:off x="3377943" y="2093947"/>
                  <a:ext cx="1195490" cy="1168256"/>
                </a:xfrm>
                <a:prstGeom prst="ellipse">
                  <a:avLst/>
                </a:prstGeom>
                <a:solidFill>
                  <a:srgbClr val="17A4D2">
                    <a:alpha val="7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3" name="TextBox 22">
                  <a:extLst>
                    <a:ext uri="{FF2B5EF4-FFF2-40B4-BE49-F238E27FC236}">
                      <a16:creationId xmlns:a16="http://schemas.microsoft.com/office/drawing/2014/main" xmlns="" id="{E1819722-3C31-410C-BECA-C374DEE4538F}"/>
                    </a:ext>
                  </a:extLst>
                </p:cNvPr>
                <p:cNvSpPr txBox="1"/>
                <p:nvPr/>
              </p:nvSpPr>
              <p:spPr>
                <a:xfrm>
                  <a:off x="3588259" y="2216644"/>
                  <a:ext cx="823303" cy="954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405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68" name="TextBox 29">
                <a:extLst>
                  <a:ext uri="{FF2B5EF4-FFF2-40B4-BE49-F238E27FC236}">
                    <a16:creationId xmlns:a16="http://schemas.microsoft.com/office/drawing/2014/main" xmlns="" id="{5BD3B2AB-8264-49FB-B83A-5B297FEC64C5}"/>
                  </a:ext>
                </a:extLst>
              </p:cNvPr>
              <p:cNvSpPr txBox="1"/>
              <p:nvPr/>
            </p:nvSpPr>
            <p:spPr>
              <a:xfrm>
                <a:off x="3073989" y="2958995"/>
                <a:ext cx="172134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350" b="1" u="sng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ສາມາດວັດແທກໄດ້</a:t>
                </a:r>
              </a:p>
            </p:txBody>
          </p:sp>
          <p:sp>
            <p:nvSpPr>
              <p:cNvPr id="69" name="TextBox 53">
                <a:extLst>
                  <a:ext uri="{FF2B5EF4-FFF2-40B4-BE49-F238E27FC236}">
                    <a16:creationId xmlns:a16="http://schemas.microsoft.com/office/drawing/2014/main" xmlns="" id="{A8355065-25A8-4EB3-98C4-F6EC00261657}"/>
                  </a:ext>
                </a:extLst>
              </p:cNvPr>
              <p:cNvSpPr txBox="1"/>
              <p:nvPr/>
            </p:nvSpPr>
            <p:spPr>
              <a:xfrm>
                <a:off x="2956437" y="3641119"/>
                <a:ext cx="1813994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9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ຈາກ ແລະ</a:t>
                </a:r>
                <a:r>
                  <a:rPr lang="lo-LA" sz="9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 ເຖິງ</a:t>
                </a:r>
                <a:endParaRPr lang="en-US" sz="9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TextBox 54">
                <a:extLst>
                  <a:ext uri="{FF2B5EF4-FFF2-40B4-BE49-F238E27FC236}">
                    <a16:creationId xmlns:a16="http://schemas.microsoft.com/office/drawing/2014/main" xmlns="" id="{E9449397-D2DF-4377-97C1-A7EEA257C9A8}"/>
                  </a:ext>
                </a:extLst>
              </p:cNvPr>
              <p:cNvSpPr txBox="1"/>
              <p:nvPr/>
            </p:nvSpPr>
            <p:spPr>
              <a:xfrm>
                <a:off x="3011467" y="3919808"/>
                <a:ext cx="18794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ທ່ານສາມາດຕິດຕາມຄວາມຄືບຫນ້າແລະວັດແທກຜົນໄດ້ຮັບ</a:t>
                </a:r>
                <a:r>
                  <a:rPr lang="lo-LA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ໄດ້ຫລືບໍ</a:t>
                </a: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71" name="TextBox 59">
                <a:extLst>
                  <a:ext uri="{FF2B5EF4-FFF2-40B4-BE49-F238E27FC236}">
                    <a16:creationId xmlns:a16="http://schemas.microsoft.com/office/drawing/2014/main" xmlns="" id="{818A9CD2-794F-4B49-816D-A9BF212D8A51}"/>
                  </a:ext>
                </a:extLst>
              </p:cNvPr>
              <p:cNvSpPr txBox="1"/>
              <p:nvPr/>
            </p:nvSpPr>
            <p:spPr>
              <a:xfrm>
                <a:off x="3046083" y="4769883"/>
                <a:ext cx="18794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ຫຼາຍປານໃດ, ຈໍານວນເທົ່າໃດ, ຈະຮູ້ໄດ້ແນວໃດເມື່ອເປົ້າຫມາຍສໍາເລັດ?</a:t>
                </a:r>
              </a:p>
            </p:txBody>
          </p:sp>
        </p:grpSp>
        <p:grpSp>
          <p:nvGrpSpPr>
            <p:cNvPr id="24" name="Group 19">
              <a:extLst>
                <a:ext uri="{FF2B5EF4-FFF2-40B4-BE49-F238E27FC236}">
                  <a16:creationId xmlns:a16="http://schemas.microsoft.com/office/drawing/2014/main" xmlns="" id="{515061CA-4BF8-4423-A9FC-495A34D797D9}"/>
                </a:ext>
              </a:extLst>
            </p:cNvPr>
            <p:cNvGrpSpPr/>
            <p:nvPr/>
          </p:nvGrpSpPr>
          <p:grpSpPr>
            <a:xfrm>
              <a:off x="5054934" y="1837628"/>
              <a:ext cx="1896183" cy="4238828"/>
              <a:chOff x="5054934" y="1837628"/>
              <a:chExt cx="1896183" cy="4238828"/>
            </a:xfrm>
          </p:grpSpPr>
          <p:sp>
            <p:nvSpPr>
              <p:cNvPr id="43" name="Rectangle 9">
                <a:extLst>
                  <a:ext uri="{FF2B5EF4-FFF2-40B4-BE49-F238E27FC236}">
                    <a16:creationId xmlns:a16="http://schemas.microsoft.com/office/drawing/2014/main" xmlns="" id="{42C280CF-8082-4BC0-A339-FED0A736E603}"/>
                  </a:ext>
                </a:extLst>
              </p:cNvPr>
              <p:cNvSpPr/>
              <p:nvPr/>
            </p:nvSpPr>
            <p:spPr>
              <a:xfrm>
                <a:off x="5054934" y="1837628"/>
                <a:ext cx="1896183" cy="4238828"/>
              </a:xfrm>
              <a:prstGeom prst="rect">
                <a:avLst/>
              </a:prstGeom>
              <a:solidFill>
                <a:srgbClr val="74D0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0FC68AE6-CD3E-4613-A606-8ACEE2F1CECA}"/>
                  </a:ext>
                </a:extLst>
              </p:cNvPr>
              <p:cNvGrpSpPr/>
              <p:nvPr/>
            </p:nvGrpSpPr>
            <p:grpSpPr>
              <a:xfrm>
                <a:off x="5409919" y="1890747"/>
                <a:ext cx="1195490" cy="1168256"/>
                <a:chOff x="5435319" y="2093947"/>
                <a:chExt cx="1195490" cy="1168256"/>
              </a:xfrm>
            </p:grpSpPr>
            <p:sp>
              <p:nvSpPr>
                <p:cNvPr id="64" name="Oval 15">
                  <a:extLst>
                    <a:ext uri="{FF2B5EF4-FFF2-40B4-BE49-F238E27FC236}">
                      <a16:creationId xmlns:a16="http://schemas.microsoft.com/office/drawing/2014/main" xmlns="" id="{12970C73-1D9C-4647-9D1A-27BD28DBF2E4}"/>
                    </a:ext>
                  </a:extLst>
                </p:cNvPr>
                <p:cNvSpPr/>
                <p:nvPr/>
              </p:nvSpPr>
              <p:spPr>
                <a:xfrm>
                  <a:off x="5435319" y="2093947"/>
                  <a:ext cx="1195490" cy="1168256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5" name="TextBox 21">
                  <a:extLst>
                    <a:ext uri="{FF2B5EF4-FFF2-40B4-BE49-F238E27FC236}">
                      <a16:creationId xmlns:a16="http://schemas.microsoft.com/office/drawing/2014/main" xmlns="" id="{C699BE39-6B52-4D63-B161-5177B49F502A}"/>
                    </a:ext>
                  </a:extLst>
                </p:cNvPr>
                <p:cNvSpPr txBox="1"/>
                <p:nvPr/>
              </p:nvSpPr>
              <p:spPr>
                <a:xfrm>
                  <a:off x="5696434" y="2216644"/>
                  <a:ext cx="746359" cy="954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405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lo" sz="4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TextBox 28">
                <a:extLst>
                  <a:ext uri="{FF2B5EF4-FFF2-40B4-BE49-F238E27FC236}">
                    <a16:creationId xmlns:a16="http://schemas.microsoft.com/office/drawing/2014/main" xmlns="" id="{438596E0-D08F-43CE-9458-B31740AE7B72}"/>
                  </a:ext>
                </a:extLst>
              </p:cNvPr>
              <p:cNvSpPr txBox="1"/>
              <p:nvPr/>
            </p:nvSpPr>
            <p:spPr>
              <a:xfrm>
                <a:off x="5529657" y="3011597"/>
                <a:ext cx="99642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350" b="1" u="sng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ບັນລຸໄດ້</a:t>
                </a:r>
              </a:p>
            </p:txBody>
          </p:sp>
          <p:sp>
            <p:nvSpPr>
              <p:cNvPr id="60" name="TextBox 52">
                <a:extLst>
                  <a:ext uri="{FF2B5EF4-FFF2-40B4-BE49-F238E27FC236}">
                    <a16:creationId xmlns:a16="http://schemas.microsoft.com/office/drawing/2014/main" xmlns="" id="{5ADB1B0F-11F8-47D2-8B19-8A0309C9FB2A}"/>
                  </a:ext>
                </a:extLst>
              </p:cNvPr>
              <p:cNvSpPr txBox="1"/>
              <p:nvPr/>
            </p:nvSpPr>
            <p:spPr>
              <a:xfrm>
                <a:off x="5097083" y="3371783"/>
                <a:ext cx="1813995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ແນວໃດ</a:t>
                </a:r>
                <a:endParaRPr lang="en-US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TextBox 55">
                <a:extLst>
                  <a:ext uri="{FF2B5EF4-FFF2-40B4-BE49-F238E27FC236}">
                    <a16:creationId xmlns:a16="http://schemas.microsoft.com/office/drawing/2014/main" xmlns="" id="{A6A2CB30-22DC-4DD6-9364-29D6F692FF23}"/>
                  </a:ext>
                </a:extLst>
              </p:cNvPr>
              <p:cNvSpPr txBox="1"/>
              <p:nvPr/>
            </p:nvSpPr>
            <p:spPr>
              <a:xfrm>
                <a:off x="5066070" y="3919808"/>
                <a:ext cx="18794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9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ເປົ້າຫມາຍແມ່ນເຫດຜົນພຽງພໍທີ່ຈະສໍາເລັດບໍ?</a:t>
                </a:r>
              </a:p>
            </p:txBody>
          </p:sp>
          <p:sp>
            <p:nvSpPr>
              <p:cNvPr id="63" name="TextBox 60">
                <a:extLst>
                  <a:ext uri="{FF2B5EF4-FFF2-40B4-BE49-F238E27FC236}">
                    <a16:creationId xmlns:a16="http://schemas.microsoft.com/office/drawing/2014/main" xmlns="" id="{886269E4-FD48-4086-8F79-92AA2DEBCAED}"/>
                  </a:ext>
                </a:extLst>
              </p:cNvPr>
              <p:cNvSpPr txBox="1"/>
              <p:nvPr/>
            </p:nvSpPr>
            <p:spPr>
              <a:xfrm>
                <a:off x="5069746" y="4750635"/>
                <a:ext cx="18794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-LA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ກວດສອບ</a:t>
                </a: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ໃຫ້ແນ່ໃຈວ່າເປົ້າຫມາຍບໍ່</a:t>
                </a:r>
                <a:r>
                  <a:rPr lang="lo-LA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ໄດ້ຢູ່ໄກ</a:t>
                </a: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ເກີນຂອບເຂດຫຼືຕ່ໍາກວ່າມາດຕະຖານ.</a:t>
                </a:r>
              </a:p>
            </p:txBody>
          </p:sp>
        </p:grpSp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xmlns="" id="{9643CE7C-71B7-4FA0-BB93-E380223B5995}"/>
                </a:ext>
              </a:extLst>
            </p:cNvPr>
            <p:cNvGrpSpPr/>
            <p:nvPr/>
          </p:nvGrpSpPr>
          <p:grpSpPr>
            <a:xfrm>
              <a:off x="7112310" y="1837628"/>
              <a:ext cx="1896183" cy="4283925"/>
              <a:chOff x="7112310" y="1837628"/>
              <a:chExt cx="1896183" cy="4283925"/>
            </a:xfrm>
          </p:grpSpPr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xmlns="" id="{0D906599-1AE4-494D-BBE9-088A0D3B1513}"/>
                  </a:ext>
                </a:extLst>
              </p:cNvPr>
              <p:cNvSpPr/>
              <p:nvPr/>
            </p:nvSpPr>
            <p:spPr>
              <a:xfrm>
                <a:off x="7112310" y="1837628"/>
                <a:ext cx="1896183" cy="4238828"/>
              </a:xfrm>
              <a:prstGeom prst="rect">
                <a:avLst/>
              </a:prstGeom>
              <a:solidFill>
                <a:srgbClr val="12BA92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36" name="Group 44">
                <a:extLst>
                  <a:ext uri="{FF2B5EF4-FFF2-40B4-BE49-F238E27FC236}">
                    <a16:creationId xmlns:a16="http://schemas.microsoft.com/office/drawing/2014/main" xmlns="" id="{C380965C-B75C-4391-803C-06E9B4714121}"/>
                  </a:ext>
                </a:extLst>
              </p:cNvPr>
              <p:cNvGrpSpPr/>
              <p:nvPr/>
            </p:nvGrpSpPr>
            <p:grpSpPr>
              <a:xfrm>
                <a:off x="7467295" y="1890747"/>
                <a:ext cx="1195490" cy="1168256"/>
                <a:chOff x="7492695" y="2093947"/>
                <a:chExt cx="1195490" cy="1168256"/>
              </a:xfrm>
            </p:grpSpPr>
            <p:sp>
              <p:nvSpPr>
                <p:cNvPr id="41" name="Oval 16">
                  <a:extLst>
                    <a:ext uri="{FF2B5EF4-FFF2-40B4-BE49-F238E27FC236}">
                      <a16:creationId xmlns:a16="http://schemas.microsoft.com/office/drawing/2014/main" xmlns="" id="{F38260C5-4A69-4CA1-BF63-E05AB8174727}"/>
                    </a:ext>
                  </a:extLst>
                </p:cNvPr>
                <p:cNvSpPr/>
                <p:nvPr/>
              </p:nvSpPr>
              <p:spPr>
                <a:xfrm>
                  <a:off x="7492695" y="2093947"/>
                  <a:ext cx="1195490" cy="1168256"/>
                </a:xfrm>
                <a:prstGeom prst="ellipse">
                  <a:avLst/>
                </a:prstGeom>
                <a:solidFill>
                  <a:srgbClr val="11B28B">
                    <a:alpha val="7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TextBox 20">
                  <a:extLst>
                    <a:ext uri="{FF2B5EF4-FFF2-40B4-BE49-F238E27FC236}">
                      <a16:creationId xmlns:a16="http://schemas.microsoft.com/office/drawing/2014/main" xmlns="" id="{1A075E45-73FC-4AEF-8E84-3260FD5CBBE0}"/>
                    </a:ext>
                  </a:extLst>
                </p:cNvPr>
                <p:cNvSpPr txBox="1"/>
                <p:nvPr/>
              </p:nvSpPr>
              <p:spPr>
                <a:xfrm>
                  <a:off x="7753808" y="2216644"/>
                  <a:ext cx="746359" cy="954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405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endParaRPr lang="lo" sz="4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xmlns="" id="{7260AAEF-43FE-4040-8A5B-9200D67B20A7}"/>
                  </a:ext>
                </a:extLst>
              </p:cNvPr>
              <p:cNvSpPr txBox="1"/>
              <p:nvPr/>
            </p:nvSpPr>
            <p:spPr>
              <a:xfrm>
                <a:off x="7506725" y="3011597"/>
                <a:ext cx="1197338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-LA" sz="1350" b="1" u="sng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ສໍາພັນກັນ</a:t>
                </a:r>
                <a:endParaRPr lang="lo" sz="1350" b="1" u="sng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TextBox 51">
                <a:extLst>
                  <a:ext uri="{FF2B5EF4-FFF2-40B4-BE49-F238E27FC236}">
                    <a16:creationId xmlns:a16="http://schemas.microsoft.com/office/drawing/2014/main" xmlns="" id="{A950A5EA-CC51-4B8D-8A6F-F876EC680DBA}"/>
                  </a:ext>
                </a:extLst>
              </p:cNvPr>
              <p:cNvSpPr txBox="1"/>
              <p:nvPr/>
            </p:nvSpPr>
            <p:spPr>
              <a:xfrm>
                <a:off x="7152555" y="3371783"/>
                <a:ext cx="1813995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ຄຸ້ມຄ່າ</a:t>
                </a:r>
                <a:endParaRPr lang="en-US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TextBox 56">
                <a:extLst>
                  <a:ext uri="{FF2B5EF4-FFF2-40B4-BE49-F238E27FC236}">
                    <a16:creationId xmlns:a16="http://schemas.microsoft.com/office/drawing/2014/main" xmlns="" id="{EB1818B9-26DA-4A26-B1DA-4115988FFA65}"/>
                  </a:ext>
                </a:extLst>
              </p:cNvPr>
              <p:cNvSpPr txBox="1"/>
              <p:nvPr/>
            </p:nvSpPr>
            <p:spPr>
              <a:xfrm>
                <a:off x="7120671" y="3836301"/>
                <a:ext cx="18794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ເປົ້າຫມາຍແມ່ນຄຸ້ມຄ່າແລະຕອບສະຫນອງຄວາມຕ້ອງການຂອງເຈົ້າບໍ?</a:t>
                </a:r>
              </a:p>
            </p:txBody>
          </p:sp>
          <p:sp>
            <p:nvSpPr>
              <p:cNvPr id="40" name="TextBox 61">
                <a:extLst>
                  <a:ext uri="{FF2B5EF4-FFF2-40B4-BE49-F238E27FC236}">
                    <a16:creationId xmlns:a16="http://schemas.microsoft.com/office/drawing/2014/main" xmlns="" id="{E2AFACC4-97F8-423B-87D4-2404A8181B1A}"/>
                  </a:ext>
                </a:extLst>
              </p:cNvPr>
              <p:cNvSpPr txBox="1"/>
              <p:nvPr/>
            </p:nvSpPr>
            <p:spPr>
              <a:xfrm>
                <a:off x="7126186" y="4767336"/>
                <a:ext cx="187949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ແຕ່ລະເປົ້າຫມາຍແມ່ນສອດຄ່ອງກັບເປົ້າຫມາຍອື່ນໆທີ່ທ່ານໄດ້ສ້າງຂຶ້ນແລະເຫມາະສົມກັບແຜນການ</a:t>
                </a:r>
                <a:r>
                  <a:rPr lang="lo-LA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ໄລຍະສັ້ນ</a:t>
                </a: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ແລະໄລຍະຍາວຂອງທ່ານບໍ?</a:t>
                </a:r>
              </a:p>
            </p:txBody>
          </p:sp>
        </p:grpSp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="" id="{19343DF4-93BD-46E8-BE7D-A6622C632242}"/>
                </a:ext>
              </a:extLst>
            </p:cNvPr>
            <p:cNvGrpSpPr/>
            <p:nvPr/>
          </p:nvGrpSpPr>
          <p:grpSpPr>
            <a:xfrm>
              <a:off x="9169685" y="1837628"/>
              <a:ext cx="1896183" cy="4238828"/>
              <a:chOff x="9169685" y="1837628"/>
              <a:chExt cx="1896183" cy="4238828"/>
            </a:xfrm>
          </p:grpSpPr>
          <p:sp>
            <p:nvSpPr>
              <p:cNvPr id="27" name="Rectangle 12">
                <a:extLst>
                  <a:ext uri="{FF2B5EF4-FFF2-40B4-BE49-F238E27FC236}">
                    <a16:creationId xmlns:a16="http://schemas.microsoft.com/office/drawing/2014/main" xmlns="" id="{B5E14DD4-8708-4FFD-9277-D91167CA8264}"/>
                  </a:ext>
                </a:extLst>
              </p:cNvPr>
              <p:cNvSpPr/>
              <p:nvPr/>
            </p:nvSpPr>
            <p:spPr>
              <a:xfrm>
                <a:off x="9169685" y="1837628"/>
                <a:ext cx="1896183" cy="4238828"/>
              </a:xfrm>
              <a:prstGeom prst="rect">
                <a:avLst/>
              </a:prstGeom>
              <a:solidFill>
                <a:srgbClr val="FB77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8" name="Group 45">
                <a:extLst>
                  <a:ext uri="{FF2B5EF4-FFF2-40B4-BE49-F238E27FC236}">
                    <a16:creationId xmlns:a16="http://schemas.microsoft.com/office/drawing/2014/main" xmlns="" id="{FAD5EA4E-25FE-4C1A-87D9-2B73B6E0160A}"/>
                  </a:ext>
                </a:extLst>
              </p:cNvPr>
              <p:cNvGrpSpPr/>
              <p:nvPr/>
            </p:nvGrpSpPr>
            <p:grpSpPr>
              <a:xfrm>
                <a:off x="9524670" y="1890747"/>
                <a:ext cx="1195490" cy="1168256"/>
                <a:chOff x="9550070" y="2093947"/>
                <a:chExt cx="1195490" cy="1168256"/>
              </a:xfrm>
            </p:grpSpPr>
            <p:sp>
              <p:nvSpPr>
                <p:cNvPr id="33" name="Oval 17">
                  <a:extLst>
                    <a:ext uri="{FF2B5EF4-FFF2-40B4-BE49-F238E27FC236}">
                      <a16:creationId xmlns:a16="http://schemas.microsoft.com/office/drawing/2014/main" xmlns="" id="{670A27BC-AE6C-4C74-8D99-89D8D188AA6F}"/>
                    </a:ext>
                  </a:extLst>
                </p:cNvPr>
                <p:cNvSpPr/>
                <p:nvPr/>
              </p:nvSpPr>
              <p:spPr>
                <a:xfrm>
                  <a:off x="9550070" y="2093947"/>
                  <a:ext cx="1195490" cy="1168256"/>
                </a:xfrm>
                <a:prstGeom prst="ellipse">
                  <a:avLst/>
                </a:prstGeom>
                <a:solidFill>
                  <a:srgbClr val="AE4F07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" name="TextBox 24">
                  <a:extLst>
                    <a:ext uri="{FF2B5EF4-FFF2-40B4-BE49-F238E27FC236}">
                      <a16:creationId xmlns:a16="http://schemas.microsoft.com/office/drawing/2014/main" xmlns="" id="{74A394F4-189F-40E6-98DE-ED2E67D07BF1}"/>
                    </a:ext>
                  </a:extLst>
                </p:cNvPr>
                <p:cNvSpPr txBox="1"/>
                <p:nvPr/>
              </p:nvSpPr>
              <p:spPr>
                <a:xfrm>
                  <a:off x="9849285" y="2216644"/>
                  <a:ext cx="669415" cy="954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405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lo" sz="405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xmlns="" id="{56534071-398A-490E-9F85-6259D54A5ECF}"/>
                  </a:ext>
                </a:extLst>
              </p:cNvPr>
              <p:cNvSpPr txBox="1"/>
              <p:nvPr/>
            </p:nvSpPr>
            <p:spPr>
              <a:xfrm>
                <a:off x="9464080" y="3011597"/>
                <a:ext cx="140252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350" b="1" u="sng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ກຳນົດເວລາ</a:t>
                </a:r>
              </a:p>
            </p:txBody>
          </p:sp>
          <p:sp>
            <p:nvSpPr>
              <p:cNvPr id="30" name="TextBox 50">
                <a:extLst>
                  <a:ext uri="{FF2B5EF4-FFF2-40B4-BE49-F238E27FC236}">
                    <a16:creationId xmlns:a16="http://schemas.microsoft.com/office/drawing/2014/main" xmlns="" id="{04151C20-8DFD-4925-80A0-A37B3AAFA6B4}"/>
                  </a:ext>
                </a:extLst>
              </p:cNvPr>
              <p:cNvSpPr txBox="1"/>
              <p:nvPr/>
            </p:nvSpPr>
            <p:spPr>
              <a:xfrm>
                <a:off x="9208026" y="3371783"/>
                <a:ext cx="1813995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ເມື່ອ​ໃດ​</a:t>
                </a:r>
                <a:endParaRPr lang="en-US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Box 57">
                <a:extLst>
                  <a:ext uri="{FF2B5EF4-FFF2-40B4-BE49-F238E27FC236}">
                    <a16:creationId xmlns:a16="http://schemas.microsoft.com/office/drawing/2014/main" xmlns="" id="{0954BBB7-A52C-4551-B651-68C98792DE7D}"/>
                  </a:ext>
                </a:extLst>
              </p:cNvPr>
              <p:cNvSpPr txBox="1"/>
              <p:nvPr/>
            </p:nvSpPr>
            <p:spPr>
              <a:xfrm>
                <a:off x="9175273" y="3919808"/>
                <a:ext cx="1879499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ຈຸດປະສົງຂອງທ່ານຄວນປະກອບມີກໍານົດເວລາ.</a:t>
                </a:r>
              </a:p>
            </p:txBody>
          </p:sp>
          <p:sp>
            <p:nvSpPr>
              <p:cNvPr id="32" name="TextBox 62">
                <a:extLst>
                  <a:ext uri="{FF2B5EF4-FFF2-40B4-BE49-F238E27FC236}">
                    <a16:creationId xmlns:a16="http://schemas.microsoft.com/office/drawing/2014/main" xmlns="" id="{3479DAA0-7180-48D3-ABD7-DE00CF40A938}"/>
                  </a:ext>
                </a:extLst>
              </p:cNvPr>
              <p:cNvSpPr txBox="1"/>
              <p:nvPr/>
            </p:nvSpPr>
            <p:spPr>
              <a:xfrm>
                <a:off x="9182626" y="4650427"/>
                <a:ext cx="18794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lo" sz="1000" dirty="0">
                    <a:solidFill>
                      <a:prstClr val="white"/>
                    </a:solidFill>
                    <a:latin typeface="Arial" panose="020B0604020202020204" pitchFamily="34" charset="0"/>
                  </a:rPr>
                  <a:t>ມັນຈະສ້າງຄວາມຮູ້ສຶກຮີບດ່ວນແລະກະຕຸ້ນໃຫ້ທ່ານມີການຄຸ້ມຄອງເວລາທີ່ດີກວ່າ.</a:t>
                </a:r>
              </a:p>
            </p:txBody>
          </p:sp>
        </p:grpSp>
      </p:grpSp>
      <p:pic>
        <p:nvPicPr>
          <p:cNvPr id="82" name="Grafik 81">
            <a:extLst>
              <a:ext uri="{FF2B5EF4-FFF2-40B4-BE49-F238E27FC236}">
                <a16:creationId xmlns:a16="http://schemas.microsoft.com/office/drawing/2014/main" xmlns="" id="{559B5E31-0A9B-4B76-A195-D6B887882C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8" y="2022210"/>
            <a:ext cx="560765" cy="5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7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37" y="1018525"/>
            <a:ext cx="5688064" cy="793377"/>
          </a:xfrm>
        </p:spPr>
        <p:txBody>
          <a:bodyPr>
            <a:noAutofit/>
          </a:bodyPr>
          <a:lstStyle/>
          <a:p>
            <a:r>
              <a:rPr lang="lo" sz="3200" dirty="0"/>
              <a:t>ຕົວຢ່າງຂອງເປົ້າ​ຫມາຍ </a:t>
            </a:r>
            <a:r>
              <a:rPr lang="de-DE" sz="3200" dirty="0"/>
              <a:t>SMART</a:t>
            </a:r>
            <a:endParaRPr lang="de-AT" sz="3200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31AF2440-9164-4F8D-BB71-11D8E0DE5065}"/>
              </a:ext>
            </a:extLst>
          </p:cNvPr>
          <p:cNvSpPr/>
          <p:nvPr/>
        </p:nvSpPr>
        <p:spPr>
          <a:xfrm>
            <a:off x="514348" y="2624339"/>
            <a:ext cx="7949427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>
                <a:srgbClr val="639B3E"/>
              </a:buClr>
              <a:defRPr/>
            </a:pPr>
            <a:r>
              <a:rPr lang="lo" sz="1050" b="1" dirty="0">
                <a:latin typeface="Arial" panose="020B0604020202020204" pitchFamily="34" charset="0"/>
              </a:rPr>
              <a:t>ຜົນໄດ້ຮັບ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ເພີ່ມການເຂົ້າຊົມເວັບໄຊທ໌ 25% ໂດຍການເພີ່ມເນື້ອຫາສື່ສັງຄົມ</a:t>
            </a:r>
            <a:r>
              <a:rPr lang="lo-LA" sz="1050" dirty="0">
                <a:latin typeface="Arial" panose="020B0604020202020204" pitchFamily="34" charset="0"/>
              </a:rPr>
              <a:t>ອອນລາຍ</a:t>
            </a:r>
            <a:r>
              <a:rPr lang="lo" sz="1050" dirty="0">
                <a:latin typeface="Arial" panose="020B0604020202020204" pitchFamily="34" charset="0"/>
              </a:rPr>
              <a:t>ເລີ່ມ</a:t>
            </a:r>
            <a:r>
              <a:rPr lang="lo-LA" sz="1050" dirty="0">
                <a:latin typeface="Arial" panose="020B0604020202020204" pitchFamily="34" charset="0"/>
              </a:rPr>
              <a:t>ໂພສພາຍ</a:t>
            </a:r>
            <a:r>
              <a:rPr lang="lo" sz="1050" dirty="0">
                <a:latin typeface="Arial" panose="020B0604020202020204" pitchFamily="34" charset="0"/>
              </a:rPr>
              <a:t>ໃນວັນທີ 1 ເມສາ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ຮັບຜູ້ບໍລິຈາກໃໝ່ 20 ຄົນຜ່ານ Facebook ພາຍໃນວັນທີ 30 ມິຖຸນາ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ເພີ່ມການລົງທະບຽນລາຍຊື່ອີເມວຜ່ານຊ່ອງທາງສື່ສັງຄົມ</a:t>
            </a:r>
            <a:r>
              <a:rPr lang="lo-LA" sz="1050" dirty="0">
                <a:latin typeface="Arial" panose="020B0604020202020204" pitchFamily="34" charset="0"/>
              </a:rPr>
              <a:t>ອອນລາຍ</a:t>
            </a:r>
            <a:r>
              <a:rPr lang="lo" sz="1050" dirty="0">
                <a:latin typeface="Arial" panose="020B0604020202020204" pitchFamily="34" charset="0"/>
              </a:rPr>
              <a:t>ໂດຍ 500 </a:t>
            </a:r>
            <a:r>
              <a:rPr lang="lo-LA" sz="1050" dirty="0">
                <a:latin typeface="Arial" panose="020B0604020202020204" pitchFamily="34" charset="0"/>
              </a:rPr>
              <a:t>ລາຍ</a:t>
            </a:r>
            <a:r>
              <a:rPr lang="lo" sz="1050" dirty="0">
                <a:latin typeface="Arial" panose="020B0604020202020204" pitchFamily="34" charset="0"/>
              </a:rPr>
              <a:t>ຊື່ພາຍໃນເດືອນມິຖຸນາ 30,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ເພີ່ມການກ່າວເຖິງທາງອອນລາຍ ແລະ ການພິມ 25% ພາຍໃນວັນທີ 31 ກໍລະກົດ 2022</a:t>
            </a:r>
          </a:p>
          <a:p>
            <a:pPr defTabSz="685800">
              <a:buClr>
                <a:srgbClr val="639B3E"/>
              </a:buClr>
              <a:defRPr/>
            </a:pP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>
                <a:srgbClr val="639B3E"/>
              </a:buClr>
              <a:defRPr/>
            </a:pPr>
            <a:r>
              <a:rPr lang="lo" sz="1050" b="1" dirty="0">
                <a:latin typeface="Arial" panose="020B0604020202020204" pitchFamily="34" charset="0"/>
              </a:rPr>
              <a:t>ຍຸດທະວິທີ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ເພີ່ມການເຊື່ອມຕໍ່ຜູ້ຊົມຜ່ານ Facebook ເປັນ 1,000 ຄົນພາຍໃນວັນທີ 1 ກັນຍາ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ເພີ່ມການກ່າວເຖິງ 20% ໃນ Twitter ກ່ອນ, ໃນລະຫວ່າງ, ແລະຫຼັງຈາກການຝຶກອົບຮົມ ແລະກິດຈະກໍາພິເສດສໍາລັບປີ 2023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ເພີ່ມຄວາມມັກ ແລະ ຄຳເຫັນກັບແຟນໆໃນເຟສບຸກເປັນ 6 ຄຳເຫັນຕໍ່ໂພສພາຍໃນວັນທີ 30 ສິງຫາ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ເພີ່ມຍອດເບິ່ງຢູ່ຊ່ອງ YouTube 50% ພາຍໃນເດືອນມັງກອນ 2023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ເພີ່ມຈຳນວນການ retweets ແລະ @replies ໃນ Twitter 20% ພາຍໃນເດືອນກັນຍາ 30, 2022.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ຮັບສະໝັກ 40 ອົງກອນເພື່ອເຂົ້າຮ່ວມໜ້າອົງກອນ LinkedIn ຂອງທ່ານພາຍໃນວັນທີ 30 ສິງຫາ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ເພີ່ມການເຂົ້າຊົມເວັບໄຊທ໌ 20% ພາຍໃນວັນທີ 30 ກັນຍາ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ກໍານົດຜູ້ມີອິດທິພົນສູງສຸດ 25 ຄົນໃນ Instagram ເພື່ອສ້າງຄວາມສໍາພັນເພື່ອຊ່ວຍ blog, repost, ແລະເຜີຍແຜ່ຄໍາສັບພາຍໃນເດືອນກັນຍາ 30, 2024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>
                <a:srgbClr val="639B3E"/>
              </a:buClr>
              <a:defRPr/>
            </a:pPr>
            <a:r>
              <a:rPr lang="lo" sz="1050" b="1" dirty="0">
                <a:latin typeface="Arial" panose="020B0604020202020204" pitchFamily="34" charset="0"/>
              </a:rPr>
              <a:t>ຄວາມອາດສາມາດ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ດຳ​ເນີນ​ການ​ສຳ​ຫຼວດ​ຜູ້​ຊົມ​ເພື່ອ​ກຳ​ນົດ​ບ່ອນ​ທີ່​ຈະ​ຂະ​ຫຍາຍ,</a:t>
            </a:r>
            <a:r>
              <a:rPr lang="lo-LA" sz="1050" dirty="0">
                <a:latin typeface="Arial" panose="020B0604020202020204" pitchFamily="34" charset="0"/>
              </a:rPr>
              <a:t> ການເຕີບໂຕ</a:t>
            </a:r>
            <a:r>
              <a:rPr lang="lo" sz="1050" dirty="0">
                <a:latin typeface="Arial" panose="020B0604020202020204" pitchFamily="34" charset="0"/>
              </a:rPr>
              <a:t>, ແລະ</a:t>
            </a:r>
            <a:r>
              <a:rPr lang="lo-LA" sz="1050" dirty="0">
                <a:latin typeface="Arial" panose="020B0604020202020204" pitchFamily="34" charset="0"/>
              </a:rPr>
              <a:t> </a:t>
            </a:r>
            <a:r>
              <a:rPr lang="lo" sz="1050" dirty="0">
                <a:latin typeface="Arial" panose="020B0604020202020204" pitchFamily="34" charset="0"/>
              </a:rPr>
              <a:t>​ຄວາມ​ຫຼາກ​ຫຼາຍ​ຂອງ​ການ​ມີ​ສື່​​ສັງ​ຄົມ​ໃນ​ປີ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ສ້າງໜຶ່ງວິດີໂອຕໍ່ເດືອນເພື່ອເລົ່າເລື່ອງກ່ຽວກັບຜົນກະທົບຂອງອົງການຂອງພວກເຮົາພາຍໃນເດືອນມັງກອນ 2022</a:t>
            </a:r>
          </a:p>
          <a:p>
            <a:pPr marL="214313" indent="-214313" defTabSz="685800">
              <a:buClr>
                <a:srgbClr val="639B3E"/>
              </a:buClr>
              <a:buFont typeface="Arial" panose="020B0604020202020204" pitchFamily="34" charset="0"/>
              <a:buChar char="•"/>
              <a:defRPr/>
            </a:pPr>
            <a:r>
              <a:rPr lang="lo" sz="1050" dirty="0">
                <a:latin typeface="Arial" panose="020B0604020202020204" pitchFamily="34" charset="0"/>
              </a:rPr>
              <a:t>ເສີມ​ຂະ​ຫຍາຍ​ຄວາມ​ສາ​ມາດ​ເລົ່າ​ເລື່ອງ​ທີ່​ເປັນ​ພາບ​ແລະ​ຄວາມ​ຫຼາກ​ຫຼາຍ​ຂອງ​ປະ​ເພດ​ຂອງ​ເນື້ອ​ໃນ​ທີ່​ແ</a:t>
            </a:r>
            <a:r>
              <a:rPr lang="lo-LA" sz="1050" dirty="0">
                <a:latin typeface="Arial" panose="020B0604020202020204" pitchFamily="34" charset="0"/>
              </a:rPr>
              <a:t>ຊ</a:t>
            </a:r>
            <a:r>
              <a:rPr lang="lo" sz="1050" dirty="0">
                <a:latin typeface="Arial" panose="020B0604020202020204" pitchFamily="34" charset="0"/>
              </a:rPr>
              <a:t>​ໂດຍ​ມີ​ເປົ້າ​ຫມາຍ​ຂອງ​ວິ​ດີ​ໂອ​ເພີ່ມ​ຂຶ້ນ 10​% ຮູບ​ພາບ 20​% ແລະ​ຮູບ​ພາບ​ແລະ​ຂໍ້​ຄວາມ​ໃນ​ວັນ​ທີ 1 ເດືອນ​ສິງ​ຫາ 2012</a:t>
            </a: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xmlns="" id="{ECB29D54-7011-443F-B531-750DF1881969}"/>
              </a:ext>
            </a:extLst>
          </p:cNvPr>
          <p:cNvGrpSpPr/>
          <p:nvPr/>
        </p:nvGrpSpPr>
        <p:grpSpPr>
          <a:xfrm>
            <a:off x="0" y="2051597"/>
            <a:ext cx="5075513" cy="523935"/>
            <a:chOff x="0" y="923391"/>
            <a:chExt cx="6767351" cy="698580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3400F657-160D-48CD-9757-CC7F2377DB0C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698580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xmlns="" id="{A67A25AF-5C9B-4D2B-9371-16860F397E00}"/>
                </a:ext>
              </a:extLst>
            </p:cNvPr>
            <p:cNvSpPr txBox="1"/>
            <p:nvPr/>
          </p:nvSpPr>
          <p:spPr>
            <a:xfrm>
              <a:off x="332295" y="988466"/>
              <a:ext cx="6232892" cy="615553"/>
            </a:xfrm>
            <a:prstGeom prst="rect">
              <a:avLst/>
            </a:prstGeom>
            <a:solidFill>
              <a:srgbClr val="189BB5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</a:rPr>
                <a:t>ຖ້າເປົ້າຫມາຍການຕະຫຼາດຕົ້ນຕໍຂອງທ່ານແມ່ນ "ການ</a:t>
              </a:r>
              <a:r>
                <a:rPr lang="lo-LA" sz="1200" dirty="0">
                  <a:solidFill>
                    <a:prstClr val="white"/>
                  </a:solidFill>
                  <a:latin typeface="Arial" panose="020B0604020202020204" pitchFamily="34" charset="0"/>
                </a:rPr>
                <a:t>ເພິ່ມການຮັບຮູ້</a:t>
              </a:r>
              <a:r>
                <a:rPr lang="lo" sz="1200" dirty="0">
                  <a:solidFill>
                    <a:prstClr val="white"/>
                  </a:solidFill>
                  <a:latin typeface="Arial" panose="020B0604020202020204" pitchFamily="34" charset="0"/>
                </a:rPr>
                <a:t>", ບາງຕົວຢ່າງເປົ້າຫມາຍ SMART ອາດຈະເປັນ: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16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o" dirty="0"/>
              <a:t>ເນື້ອໃນຂອງ</a:t>
            </a:r>
            <a:r>
              <a:rPr lang="lo-LA" dirty="0"/>
              <a:t>ບົດຮຽນ</a:t>
            </a:r>
            <a:endParaRPr lang="de-AT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xmlns="" id="{E53AC4BD-50FD-49DF-A3B9-723F6919F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300344"/>
              </p:ext>
            </p:extLst>
          </p:nvPr>
        </p:nvGraphicFramePr>
        <p:xfrm>
          <a:off x="852487" y="2592422"/>
          <a:ext cx="7439025" cy="369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47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C2239D-CA9C-4E56-8EFD-174BAF97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28" y="2635623"/>
            <a:ext cx="2183299" cy="2262054"/>
          </a:xfrm>
        </p:spPr>
        <p:txBody>
          <a:bodyPr>
            <a:normAutofit/>
          </a:bodyPr>
          <a:lstStyle/>
          <a:p>
            <a:r>
              <a:rPr lang="lo" sz="3600" dirty="0"/>
              <a:t>ຊ່ອງທາງ</a:t>
            </a:r>
            <a:r>
              <a:rPr lang="lo-LA" sz="3600" dirty="0"/>
              <a:t>ການ</a:t>
            </a:r>
            <a:r>
              <a:rPr lang="lo" sz="3600" dirty="0"/>
              <a:t>ຕະຫຼາດເນື້ອຫາ</a:t>
            </a:r>
            <a:endParaRPr lang="de-AT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2028DE9-A772-4833-A60B-AE2353EDB2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88" y="1210475"/>
            <a:ext cx="6087649" cy="5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84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38" y="480513"/>
            <a:ext cx="5688064" cy="1318589"/>
          </a:xfrm>
        </p:spPr>
        <p:txBody>
          <a:bodyPr>
            <a:noAutofit/>
          </a:bodyPr>
          <a:lstStyle/>
          <a:p>
            <a:r>
              <a:rPr lang="lo-LA" sz="3200" dirty="0"/>
              <a:t>ສ່ວນປະສົມ</a:t>
            </a:r>
            <a:r>
              <a:rPr lang="lo" sz="3200" dirty="0"/>
              <a:t>ການຕະຫຼາດອອນລ</a:t>
            </a:r>
            <a:r>
              <a:rPr lang="lo-LA" sz="3200" dirty="0"/>
              <a:t>າຍ</a:t>
            </a:r>
            <a:r>
              <a:rPr lang="lo" sz="3200" dirty="0"/>
              <a:t> ແລະ</a:t>
            </a:r>
            <a:r>
              <a:rPr lang="lo-LA" sz="3200" dirty="0"/>
              <a:t> </a:t>
            </a:r>
            <a:r>
              <a:rPr lang="lo" sz="3200" dirty="0"/>
              <a:t>ອອບລ</a:t>
            </a:r>
            <a:r>
              <a:rPr lang="lo-LA" sz="3200" dirty="0"/>
              <a:t>າຍທີ່</a:t>
            </a:r>
            <a:r>
              <a:rPr lang="lo" sz="3200" dirty="0"/>
              <a:t>ໝາະ</a:t>
            </a:r>
            <a:r>
              <a:rPr lang="lo-LA" sz="3200" dirty="0"/>
              <a:t>ສົມ</a:t>
            </a:r>
            <a:r>
              <a:rPr lang="lo" sz="3200" dirty="0"/>
              <a:t>ກັບຈຸດປະສົງຂອງທ່ານ</a:t>
            </a:r>
            <a:endParaRPr lang="de-AT" sz="3200" dirty="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xmlns="" id="{0E89FD26-6B09-4A6C-BD76-CC57E73DB371}"/>
              </a:ext>
            </a:extLst>
          </p:cNvPr>
          <p:cNvGrpSpPr/>
          <p:nvPr/>
        </p:nvGrpSpPr>
        <p:grpSpPr>
          <a:xfrm>
            <a:off x="0" y="2086767"/>
            <a:ext cx="6132443" cy="487388"/>
            <a:chOff x="0" y="1426973"/>
            <a:chExt cx="8176591" cy="649850"/>
          </a:xfrm>
          <a:solidFill>
            <a:srgbClr val="189BB5"/>
          </a:solidFill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2824C06A-52DA-4BCD-A477-7AE98612D3CB}"/>
                </a:ext>
              </a:extLst>
            </p:cNvPr>
            <p:cNvSpPr/>
            <p:nvPr/>
          </p:nvSpPr>
          <p:spPr bwMode="auto">
            <a:xfrm>
              <a:off x="0" y="1426973"/>
              <a:ext cx="8176591" cy="649850"/>
            </a:xfrm>
            <a:prstGeom prst="rect">
              <a:avLst/>
            </a:prstGeom>
            <a:grpFill/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xmlns="" id="{E1E23D70-AAD6-4C55-B79D-43A6D20D6C91}"/>
                </a:ext>
              </a:extLst>
            </p:cNvPr>
            <p:cNvSpPr txBox="1"/>
            <p:nvPr/>
          </p:nvSpPr>
          <p:spPr>
            <a:xfrm>
              <a:off x="256781" y="1434778"/>
              <a:ext cx="6767351" cy="615553"/>
            </a:xfrm>
            <a:prstGeom prst="rect">
              <a:avLst/>
            </a:prstGeom>
            <a:grpFill/>
            <a:ln>
              <a:solidFill>
                <a:srgbClr val="189BB5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ສື່ມວນຊົນແລະຈຸດສໍາພັດ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ທາງຍຸດທະວິມີ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ໃດທີ່ຈະເຮັດໃຫ້ເຈົ້າປະສົບຜົນສໍາເລັດຫຼາຍທີ່ສຸດໃນການເຂົ້າເຖິງ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ກຸ່ມ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ເປົ້າຫມາຍຂອງເຈົ້າ?</a:t>
              </a:r>
              <a:endParaRPr lang="en-GB" alt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Helvetica Neue Medium"/>
              </a:endParaRPr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2A1C2EBE-EEBE-4B9A-845E-35AF37BC39B5}"/>
              </a:ext>
            </a:extLst>
          </p:cNvPr>
          <p:cNvGrpSpPr/>
          <p:nvPr/>
        </p:nvGrpSpPr>
        <p:grpSpPr>
          <a:xfrm>
            <a:off x="124216" y="2740739"/>
            <a:ext cx="4262634" cy="3108440"/>
            <a:chOff x="1009084" y="2278132"/>
            <a:chExt cx="5683509" cy="4144587"/>
          </a:xfrm>
        </p:grpSpPr>
        <p:sp>
          <p:nvSpPr>
            <p:cNvPr id="11" name="Isosceles Triangle 22">
              <a:extLst>
                <a:ext uri="{FF2B5EF4-FFF2-40B4-BE49-F238E27FC236}">
                  <a16:creationId xmlns:a16="http://schemas.microsoft.com/office/drawing/2014/main" xmlns="" id="{EEBCBEBF-21F7-4793-925A-7A12911F5F9B}"/>
                </a:ext>
              </a:extLst>
            </p:cNvPr>
            <p:cNvSpPr/>
            <p:nvPr/>
          </p:nvSpPr>
          <p:spPr bwMode="auto">
            <a:xfrm rot="2784834">
              <a:off x="1022924" y="2979771"/>
              <a:ext cx="206740" cy="133896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xmlns="" id="{52B64FD3-689D-4FE2-B989-299DC5B4D5DF}"/>
                </a:ext>
              </a:extLst>
            </p:cNvPr>
            <p:cNvSpPr/>
            <p:nvPr/>
          </p:nvSpPr>
          <p:spPr bwMode="auto">
            <a:xfrm>
              <a:off x="1009084" y="2452226"/>
              <a:ext cx="3620838" cy="565847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xmlns="" id="{6983C61D-19F4-489C-97DC-D0E83B983E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1838" y="2278132"/>
              <a:ext cx="0" cy="38824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itle 6">
              <a:extLst>
                <a:ext uri="{FF2B5EF4-FFF2-40B4-BE49-F238E27FC236}">
                  <a16:creationId xmlns:a16="http://schemas.microsoft.com/office/drawing/2014/main" xmlns="" id="{3C30EA32-FE56-4291-A134-753536303CDE}"/>
                </a:ext>
              </a:extLst>
            </p:cNvPr>
            <p:cNvSpPr txBox="1">
              <a:spLocks/>
            </p:cNvSpPr>
            <p:nvPr/>
          </p:nvSpPr>
          <p:spPr>
            <a:xfrm>
              <a:off x="1203504" y="2557521"/>
              <a:ext cx="2963106" cy="315074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lo" sz="1200" dirty="0">
                  <a:solidFill>
                    <a:schemeClr val="bg1"/>
                  </a:solidFill>
                  <a:latin typeface="+mn-lt"/>
                  <a:cs typeface="+mn-cs"/>
                </a:rPr>
                <a:t>ອອນລາຍ</a:t>
              </a:r>
              <a:endParaRPr lang="de-AT" sz="12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grpSp>
          <p:nvGrpSpPr>
            <p:cNvPr id="15" name="Group 42">
              <a:extLst>
                <a:ext uri="{FF2B5EF4-FFF2-40B4-BE49-F238E27FC236}">
                  <a16:creationId xmlns:a16="http://schemas.microsoft.com/office/drawing/2014/main" xmlns="" id="{D10E9909-C126-4DCD-B221-ABCF4FFA0239}"/>
                </a:ext>
              </a:extLst>
            </p:cNvPr>
            <p:cNvGrpSpPr/>
            <p:nvPr/>
          </p:nvGrpSpPr>
          <p:grpSpPr>
            <a:xfrm>
              <a:off x="1299734" y="3260696"/>
              <a:ext cx="1127228" cy="369332"/>
              <a:chOff x="1714676" y="3260696"/>
              <a:chExt cx="1127228" cy="369332"/>
            </a:xfrm>
          </p:grpSpPr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xmlns="" id="{1EF72B5F-F4C4-48D0-8BF3-F02295954727}"/>
                  </a:ext>
                </a:extLst>
              </p:cNvPr>
              <p:cNvSpPr/>
              <p:nvPr/>
            </p:nvSpPr>
            <p:spPr>
              <a:xfrm>
                <a:off x="1714676" y="3299790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xmlns="" id="{064E0141-7FFB-426C-8F05-18BD6AD9BC28}"/>
                  </a:ext>
                </a:extLst>
              </p:cNvPr>
              <p:cNvSpPr/>
              <p:nvPr/>
            </p:nvSpPr>
            <p:spPr>
              <a:xfrm>
                <a:off x="1939520" y="3260696"/>
                <a:ext cx="902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ເວັບໄຊທ໌</a:t>
                </a:r>
              </a:p>
            </p:txBody>
          </p:sp>
        </p:grpSp>
        <p:grpSp>
          <p:nvGrpSpPr>
            <p:cNvPr id="16" name="Group 43">
              <a:extLst>
                <a:ext uri="{FF2B5EF4-FFF2-40B4-BE49-F238E27FC236}">
                  <a16:creationId xmlns:a16="http://schemas.microsoft.com/office/drawing/2014/main" xmlns="" id="{C3F132BD-6894-4050-8C55-D814736B25F6}"/>
                </a:ext>
              </a:extLst>
            </p:cNvPr>
            <p:cNvGrpSpPr/>
            <p:nvPr/>
          </p:nvGrpSpPr>
          <p:grpSpPr>
            <a:xfrm>
              <a:off x="1299734" y="3695869"/>
              <a:ext cx="4649388" cy="369332"/>
              <a:chOff x="1714675" y="3695869"/>
              <a:chExt cx="4649388" cy="369332"/>
            </a:xfrm>
          </p:grpSpPr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xmlns="" id="{1B96BACB-D8C6-4FC0-836B-C31871EAE82A}"/>
                  </a:ext>
                </a:extLst>
              </p:cNvPr>
              <p:cNvSpPr/>
              <p:nvPr/>
            </p:nvSpPr>
            <p:spPr>
              <a:xfrm>
                <a:off x="1714675" y="3722920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ectangle 35">
                <a:extLst>
                  <a:ext uri="{FF2B5EF4-FFF2-40B4-BE49-F238E27FC236}">
                    <a16:creationId xmlns:a16="http://schemas.microsoft.com/office/drawing/2014/main" xmlns="" id="{6F4DAB98-E12F-44CD-AC85-490D83D01292}"/>
                  </a:ext>
                </a:extLst>
              </p:cNvPr>
              <p:cNvSpPr/>
              <p:nvPr/>
            </p:nvSpPr>
            <p:spPr>
              <a:xfrm>
                <a:off x="1939520" y="3695869"/>
                <a:ext cx="4424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ສື່ສັງຄົມ (ເຟສບຸກ, YouTube, Instagram, ແລະ</a:t>
                </a:r>
                <a:r>
                  <a:rPr lang="lo-LA" sz="1200" dirty="0">
                    <a:latin typeface="Arial" panose="020B0604020202020204" pitchFamily="34" charset="0"/>
                  </a:rPr>
                  <a:t> </a:t>
                </a:r>
                <a:r>
                  <a:rPr lang="lo" sz="1200" dirty="0">
                    <a:latin typeface="Arial" panose="020B0604020202020204" pitchFamily="34" charset="0"/>
                  </a:rPr>
                  <a:t>ອື່ນໆ)</a:t>
                </a:r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xmlns="" id="{31D565F8-03EC-41C2-9976-5A64DE2CE5F2}"/>
                </a:ext>
              </a:extLst>
            </p:cNvPr>
            <p:cNvGrpSpPr/>
            <p:nvPr/>
          </p:nvGrpSpPr>
          <p:grpSpPr>
            <a:xfrm>
              <a:off x="1299734" y="5807165"/>
              <a:ext cx="5392859" cy="615554"/>
              <a:chOff x="1714675" y="4106159"/>
              <a:chExt cx="5392859" cy="615554"/>
            </a:xfrm>
          </p:grpSpPr>
          <p:sp>
            <p:nvSpPr>
              <p:cNvPr id="34" name="Rectangle 20">
                <a:extLst>
                  <a:ext uri="{FF2B5EF4-FFF2-40B4-BE49-F238E27FC236}">
                    <a16:creationId xmlns:a16="http://schemas.microsoft.com/office/drawing/2014/main" xmlns="" id="{36F31C71-53CA-46AD-B5A7-A7D236AD7067}"/>
                  </a:ext>
                </a:extLst>
              </p:cNvPr>
              <p:cNvSpPr/>
              <p:nvPr/>
            </p:nvSpPr>
            <p:spPr>
              <a:xfrm>
                <a:off x="1714675" y="4146050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xmlns="" id="{0F75A785-3A11-4B9A-BC23-4015C0825CD3}"/>
                  </a:ext>
                </a:extLst>
              </p:cNvPr>
              <p:cNvSpPr/>
              <p:nvPr/>
            </p:nvSpPr>
            <p:spPr>
              <a:xfrm>
                <a:off x="1936291" y="4106159"/>
                <a:ext cx="5171243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ການໂຄສະນາ</a:t>
                </a:r>
                <a:r>
                  <a:rPr lang="lo-LA" sz="1200" dirty="0">
                    <a:latin typeface="Arial" panose="020B0604020202020204" pitchFamily="34" charset="0"/>
                  </a:rPr>
                  <a:t>ແບບຈ່າຍເງິນ</a:t>
                </a:r>
                <a:r>
                  <a:rPr lang="lo" sz="1200" dirty="0">
                    <a:latin typeface="Arial" panose="020B0604020202020204" pitchFamily="34" charset="0"/>
                  </a:rPr>
                  <a:t> (ໂຄສະນາ</a:t>
                </a:r>
                <a:r>
                  <a:rPr lang="lo-LA" sz="1200" dirty="0">
                    <a:latin typeface="Arial" panose="020B0604020202020204" pitchFamily="34" charset="0"/>
                  </a:rPr>
                  <a:t>ແບບ</a:t>
                </a:r>
                <a:r>
                  <a:rPr lang="lo" sz="1200" dirty="0">
                    <a:latin typeface="Arial" panose="020B0604020202020204" pitchFamily="34" charset="0"/>
                  </a:rPr>
                  <a:t>ປ້າຍໂຄສະນາ, Google AdWords)</a:t>
                </a:r>
              </a:p>
            </p:txBody>
          </p:sp>
        </p:grp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xmlns="" id="{8B93B083-0386-413D-A414-788AC6801280}"/>
                </a:ext>
              </a:extLst>
            </p:cNvPr>
            <p:cNvGrpSpPr/>
            <p:nvPr/>
          </p:nvGrpSpPr>
          <p:grpSpPr>
            <a:xfrm>
              <a:off x="1299734" y="4491708"/>
              <a:ext cx="3215407" cy="369332"/>
              <a:chOff x="1706126" y="4491708"/>
              <a:chExt cx="3215407" cy="369332"/>
            </a:xfrm>
          </p:grpSpPr>
          <p:sp>
            <p:nvSpPr>
              <p:cNvPr id="32" name="Rectangle 21">
                <a:extLst>
                  <a:ext uri="{FF2B5EF4-FFF2-40B4-BE49-F238E27FC236}">
                    <a16:creationId xmlns:a16="http://schemas.microsoft.com/office/drawing/2014/main" xmlns="" id="{1927DF74-E4CC-431B-A475-88CC1346D896}"/>
                  </a:ext>
                </a:extLst>
              </p:cNvPr>
              <p:cNvSpPr/>
              <p:nvPr/>
            </p:nvSpPr>
            <p:spPr>
              <a:xfrm>
                <a:off x="1706126" y="4544774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Rectangle 37">
                <a:extLst>
                  <a:ext uri="{FF2B5EF4-FFF2-40B4-BE49-F238E27FC236}">
                    <a16:creationId xmlns:a16="http://schemas.microsoft.com/office/drawing/2014/main" xmlns="" id="{D68E3A21-1F57-493E-9A27-60F124231F79}"/>
                  </a:ext>
                </a:extLst>
              </p:cNvPr>
              <p:cNvSpPr/>
              <p:nvPr/>
            </p:nvSpPr>
            <p:spPr>
              <a:xfrm>
                <a:off x="1939521" y="4491708"/>
                <a:ext cx="29820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ການ</a:t>
                </a:r>
                <a:r>
                  <a:rPr lang="lo-LA" sz="1200" dirty="0">
                    <a:latin typeface="Arial" panose="020B0604020202020204" pitchFamily="34" charset="0"/>
                  </a:rPr>
                  <a:t>ປະຊາສໍາພັນ</a:t>
                </a:r>
                <a:r>
                  <a:rPr lang="lo" sz="1200" dirty="0">
                    <a:latin typeface="Arial" panose="020B0604020202020204" pitchFamily="34" charset="0"/>
                  </a:rPr>
                  <a:t>ໃນເວັບໄຊທ໌ / ບລັອກ</a:t>
                </a:r>
              </a:p>
            </p:txBody>
          </p:sp>
        </p:grpSp>
        <p:grpSp>
          <p:nvGrpSpPr>
            <p:cNvPr id="23" name="Group 46">
              <a:extLst>
                <a:ext uri="{FF2B5EF4-FFF2-40B4-BE49-F238E27FC236}">
                  <a16:creationId xmlns:a16="http://schemas.microsoft.com/office/drawing/2014/main" xmlns="" id="{D961D146-9F51-4DD7-BD88-1209CE877D58}"/>
                </a:ext>
              </a:extLst>
            </p:cNvPr>
            <p:cNvGrpSpPr/>
            <p:nvPr/>
          </p:nvGrpSpPr>
          <p:grpSpPr>
            <a:xfrm>
              <a:off x="1299734" y="4903585"/>
              <a:ext cx="1887923" cy="369332"/>
              <a:chOff x="1706322" y="4903585"/>
              <a:chExt cx="1887923" cy="369332"/>
            </a:xfrm>
          </p:grpSpPr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xmlns="" id="{8D4226A7-6013-4E4E-83D6-86ADAAEFD9E9}"/>
                  </a:ext>
                </a:extLst>
              </p:cNvPr>
              <p:cNvSpPr/>
              <p:nvPr/>
            </p:nvSpPr>
            <p:spPr>
              <a:xfrm>
                <a:off x="1706322" y="4943498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ectangle 38">
                <a:extLst>
                  <a:ext uri="{FF2B5EF4-FFF2-40B4-BE49-F238E27FC236}">
                    <a16:creationId xmlns:a16="http://schemas.microsoft.com/office/drawing/2014/main" xmlns="" id="{AC94F63C-2233-4249-B6AB-C68022CDCF01}"/>
                  </a:ext>
                </a:extLst>
              </p:cNvPr>
              <p:cNvSpPr/>
              <p:nvPr/>
            </p:nvSpPr>
            <p:spPr>
              <a:xfrm>
                <a:off x="1939520" y="4903585"/>
                <a:ext cx="1654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o-LA" sz="1200" dirty="0">
                    <a:latin typeface="Arial" panose="020B0604020202020204" pitchFamily="34" charset="0"/>
                  </a:rPr>
                  <a:t>ເພຈກິດຈະກໍາ</a:t>
                </a:r>
                <a:r>
                  <a:rPr lang="lo" sz="1200" dirty="0">
                    <a:latin typeface="Arial" panose="020B0604020202020204" pitchFamily="34" charset="0"/>
                  </a:rPr>
                  <a:t>ພິເສດ</a:t>
                </a:r>
              </a:p>
            </p:txBody>
          </p:sp>
        </p:grp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xmlns="" id="{8D36E196-5626-4C04-ABB1-311EF98A56FE}"/>
                </a:ext>
              </a:extLst>
            </p:cNvPr>
            <p:cNvGrpSpPr/>
            <p:nvPr/>
          </p:nvGrpSpPr>
          <p:grpSpPr>
            <a:xfrm>
              <a:off x="1299734" y="4092143"/>
              <a:ext cx="4944052" cy="369332"/>
              <a:chOff x="1706321" y="5310621"/>
              <a:chExt cx="4944052" cy="369332"/>
            </a:xfrm>
          </p:grpSpPr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xmlns="" id="{242EEA82-4E0A-4239-8BED-041194B52C15}"/>
                  </a:ext>
                </a:extLst>
              </p:cNvPr>
              <p:cNvSpPr/>
              <p:nvPr/>
            </p:nvSpPr>
            <p:spPr>
              <a:xfrm>
                <a:off x="1706321" y="5366628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 39">
                <a:extLst>
                  <a:ext uri="{FF2B5EF4-FFF2-40B4-BE49-F238E27FC236}">
                    <a16:creationId xmlns:a16="http://schemas.microsoft.com/office/drawing/2014/main" xmlns="" id="{090673B3-5426-406C-9762-A4B1C8A22807}"/>
                  </a:ext>
                </a:extLst>
              </p:cNvPr>
              <p:cNvSpPr/>
              <p:nvPr/>
            </p:nvSpPr>
            <p:spPr>
              <a:xfrm>
                <a:off x="1939520" y="5310621"/>
                <a:ext cx="47108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ການ​ຕະ​ຫຼາດ​ອີ​ເມວ (ອີ​ເມ</a:t>
                </a:r>
                <a:r>
                  <a:rPr lang="lo-LA" sz="1200" dirty="0">
                    <a:latin typeface="Arial" panose="020B0604020202020204" pitchFamily="34" charset="0"/>
                  </a:rPr>
                  <a:t>ວ</a:t>
                </a:r>
                <a:r>
                  <a:rPr lang="lo" sz="1200" dirty="0">
                    <a:latin typeface="Arial" panose="020B0604020202020204" pitchFamily="34" charset="0"/>
                  </a:rPr>
                  <a:t>ຂ່າວ​ສານ​, ການ​ແຈ້ງ​ເຕືອນ​)</a:t>
                </a:r>
              </a:p>
            </p:txBody>
          </p:sp>
        </p:grp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xmlns="" id="{1DF62D67-19D9-4102-B68B-BD0A24A494DA}"/>
                </a:ext>
              </a:extLst>
            </p:cNvPr>
            <p:cNvGrpSpPr/>
            <p:nvPr/>
          </p:nvGrpSpPr>
          <p:grpSpPr>
            <a:xfrm>
              <a:off x="1299734" y="5355375"/>
              <a:ext cx="1349316" cy="369332"/>
              <a:chOff x="1299929" y="5746685"/>
              <a:chExt cx="1349316" cy="369332"/>
            </a:xfrm>
          </p:grpSpPr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xmlns="" id="{191E0AB4-1BCC-4BC2-877C-8AE4FCB7EED6}"/>
                  </a:ext>
                </a:extLst>
              </p:cNvPr>
              <p:cNvSpPr/>
              <p:nvPr/>
            </p:nvSpPr>
            <p:spPr>
              <a:xfrm>
                <a:off x="1299929" y="5789758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TextBox 59">
                <a:extLst>
                  <a:ext uri="{FF2B5EF4-FFF2-40B4-BE49-F238E27FC236}">
                    <a16:creationId xmlns:a16="http://schemas.microsoft.com/office/drawing/2014/main" xmlns="" id="{60BA92D1-0985-43EB-853C-C8D5B4CB17D5}"/>
                  </a:ext>
                </a:extLst>
              </p:cNvPr>
              <p:cNvSpPr txBox="1"/>
              <p:nvPr/>
            </p:nvSpPr>
            <p:spPr>
              <a:xfrm>
                <a:off x="1533127" y="5746685"/>
                <a:ext cx="1116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o-LA" sz="1200" dirty="0">
                    <a:latin typeface="Arial" panose="020B0604020202020204" pitchFamily="34" charset="0"/>
                  </a:rPr>
                  <a:t>ເພຈ</a:t>
                </a:r>
                <a:r>
                  <a:rPr lang="lo" sz="1200" dirty="0">
                    <a:latin typeface="Arial" panose="020B0604020202020204" pitchFamily="34" charset="0"/>
                  </a:rPr>
                  <a:t>ບໍລິຈາກ</a:t>
                </a:r>
              </a:p>
            </p:txBody>
          </p:sp>
        </p:grpSp>
      </p:grpSp>
      <p:grpSp>
        <p:nvGrpSpPr>
          <p:cNvPr id="40" name="Group 12">
            <a:extLst>
              <a:ext uri="{FF2B5EF4-FFF2-40B4-BE49-F238E27FC236}">
                <a16:creationId xmlns:a16="http://schemas.microsoft.com/office/drawing/2014/main" xmlns="" id="{B5F852EB-A023-4E4E-A0F3-06EEE4E5DF36}"/>
              </a:ext>
            </a:extLst>
          </p:cNvPr>
          <p:cNvGrpSpPr/>
          <p:nvPr/>
        </p:nvGrpSpPr>
        <p:grpSpPr>
          <a:xfrm>
            <a:off x="4370608" y="2740739"/>
            <a:ext cx="4431188" cy="2911838"/>
            <a:chOff x="6362347" y="2278132"/>
            <a:chExt cx="6674541" cy="3882451"/>
          </a:xfrm>
        </p:grpSpPr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xmlns="" id="{96DCEC88-9ECE-4CA7-8CF4-D9A68C88633D}"/>
                </a:ext>
              </a:extLst>
            </p:cNvPr>
            <p:cNvSpPr/>
            <p:nvPr/>
          </p:nvSpPr>
          <p:spPr bwMode="auto">
            <a:xfrm rot="2784834">
              <a:off x="6376187" y="2979771"/>
              <a:ext cx="206740" cy="133896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xmlns="" id="{FECFBEB5-AE68-4C80-AECC-DA427C2FBB2D}"/>
                </a:ext>
              </a:extLst>
            </p:cNvPr>
            <p:cNvSpPr/>
            <p:nvPr/>
          </p:nvSpPr>
          <p:spPr bwMode="auto">
            <a:xfrm>
              <a:off x="6362347" y="2452226"/>
              <a:ext cx="3620838" cy="565847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43" name="Straight Connector 10">
              <a:extLst>
                <a:ext uri="{FF2B5EF4-FFF2-40B4-BE49-F238E27FC236}">
                  <a16:creationId xmlns:a16="http://schemas.microsoft.com/office/drawing/2014/main" xmlns="" id="{443EA9DA-6169-4709-90C0-BB6ED0A84E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15101" y="2278132"/>
              <a:ext cx="0" cy="38824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itle 6">
              <a:extLst>
                <a:ext uri="{FF2B5EF4-FFF2-40B4-BE49-F238E27FC236}">
                  <a16:creationId xmlns:a16="http://schemas.microsoft.com/office/drawing/2014/main" xmlns="" id="{E0318259-E7AA-4747-97A4-56CEFF2E4A54}"/>
                </a:ext>
              </a:extLst>
            </p:cNvPr>
            <p:cNvSpPr txBox="1">
              <a:spLocks/>
            </p:cNvSpPr>
            <p:nvPr/>
          </p:nvSpPr>
          <p:spPr>
            <a:xfrm>
              <a:off x="6556767" y="2557521"/>
              <a:ext cx="2963106" cy="315074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FFFFFF"/>
                  </a:solidFill>
                  <a:latin typeface="Arial" charset="0"/>
                  <a:ea typeface="ＭＳ Ｐゴシック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lo" sz="1200" dirty="0">
                  <a:solidFill>
                    <a:schemeClr val="bg1"/>
                  </a:solidFill>
                  <a:latin typeface="+mn-lt"/>
                  <a:cs typeface="+mn-cs"/>
                </a:rPr>
                <a:t>ອອບລາຍ</a:t>
              </a:r>
              <a:endParaRPr lang="de-AT" sz="12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grpSp>
          <p:nvGrpSpPr>
            <p:cNvPr id="45" name="Group 58">
              <a:extLst>
                <a:ext uri="{FF2B5EF4-FFF2-40B4-BE49-F238E27FC236}">
                  <a16:creationId xmlns:a16="http://schemas.microsoft.com/office/drawing/2014/main" xmlns="" id="{CA98899F-C512-45E9-853A-515E0A2543DE}"/>
                </a:ext>
              </a:extLst>
            </p:cNvPr>
            <p:cNvGrpSpPr/>
            <p:nvPr/>
          </p:nvGrpSpPr>
          <p:grpSpPr>
            <a:xfrm>
              <a:off x="6655403" y="5310622"/>
              <a:ext cx="3327781" cy="369332"/>
              <a:chOff x="6931174" y="5310622"/>
              <a:chExt cx="3327781" cy="369332"/>
            </a:xfrm>
          </p:grpSpPr>
          <p:sp>
            <p:nvSpPr>
              <p:cNvPr id="64" name="Rectangle 31">
                <a:extLst>
                  <a:ext uri="{FF2B5EF4-FFF2-40B4-BE49-F238E27FC236}">
                    <a16:creationId xmlns:a16="http://schemas.microsoft.com/office/drawing/2014/main" xmlns="" id="{7BB3D264-0A89-428D-AB34-960AE2120F7C}"/>
                  </a:ext>
                </a:extLst>
              </p:cNvPr>
              <p:cNvSpPr/>
              <p:nvPr/>
            </p:nvSpPr>
            <p:spPr>
              <a:xfrm>
                <a:off x="6931174" y="5374765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Rectangle 41">
                <a:extLst>
                  <a:ext uri="{FF2B5EF4-FFF2-40B4-BE49-F238E27FC236}">
                    <a16:creationId xmlns:a16="http://schemas.microsoft.com/office/drawing/2014/main" xmlns="" id="{2A39D700-224E-4B75-A482-FB5DE4E30DB8}"/>
                  </a:ext>
                </a:extLst>
              </p:cNvPr>
              <p:cNvSpPr/>
              <p:nvPr/>
            </p:nvSpPr>
            <p:spPr>
              <a:xfrm>
                <a:off x="7216658" y="5310622"/>
                <a:ext cx="30422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o-LA" sz="1200" dirty="0">
                    <a:latin typeface="Arial" panose="020B0604020202020204" pitchFamily="34" charset="0"/>
                  </a:rPr>
                  <a:t>ງານກິດຈະກໍາ</a:t>
                </a:r>
                <a:r>
                  <a:rPr lang="lo" sz="1200" dirty="0">
                    <a:latin typeface="Arial" panose="020B0604020202020204" pitchFamily="34" charset="0"/>
                  </a:rPr>
                  <a:t>ການພິເສດ</a:t>
                </a:r>
              </a:p>
            </p:txBody>
          </p:sp>
        </p:grpSp>
        <p:grpSp>
          <p:nvGrpSpPr>
            <p:cNvPr id="46" name="Group 53">
              <a:extLst>
                <a:ext uri="{FF2B5EF4-FFF2-40B4-BE49-F238E27FC236}">
                  <a16:creationId xmlns:a16="http://schemas.microsoft.com/office/drawing/2014/main" xmlns="" id="{1571D33B-CC62-41A6-8181-944E8AEB10EE}"/>
                </a:ext>
              </a:extLst>
            </p:cNvPr>
            <p:cNvGrpSpPr/>
            <p:nvPr/>
          </p:nvGrpSpPr>
          <p:grpSpPr>
            <a:xfrm>
              <a:off x="6655403" y="3256453"/>
              <a:ext cx="3535947" cy="369332"/>
              <a:chOff x="6931174" y="3256453"/>
              <a:chExt cx="3535947" cy="369332"/>
            </a:xfrm>
          </p:grpSpPr>
          <p:sp>
            <p:nvSpPr>
              <p:cNvPr id="62" name="Rectangle 26">
                <a:extLst>
                  <a:ext uri="{FF2B5EF4-FFF2-40B4-BE49-F238E27FC236}">
                    <a16:creationId xmlns:a16="http://schemas.microsoft.com/office/drawing/2014/main" xmlns="" id="{DE26A289-9B17-4968-BE85-919890F53637}"/>
                  </a:ext>
                </a:extLst>
              </p:cNvPr>
              <p:cNvSpPr/>
              <p:nvPr/>
            </p:nvSpPr>
            <p:spPr>
              <a:xfrm>
                <a:off x="6931174" y="3299790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TextBox 48">
                <a:extLst>
                  <a:ext uri="{FF2B5EF4-FFF2-40B4-BE49-F238E27FC236}">
                    <a16:creationId xmlns:a16="http://schemas.microsoft.com/office/drawing/2014/main" xmlns="" id="{790513DA-3997-4916-9B79-7374E11CE292}"/>
                  </a:ext>
                </a:extLst>
              </p:cNvPr>
              <p:cNvSpPr txBox="1"/>
              <p:nvPr/>
            </p:nvSpPr>
            <p:spPr>
              <a:xfrm>
                <a:off x="7216659" y="3256453"/>
                <a:ext cx="3250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ສື່ສິ່ງພິມ (ແຜ່ນພັບ, ໃບປິວ, ໂປສເຕີ)</a:t>
                </a:r>
              </a:p>
            </p:txBody>
          </p:sp>
        </p:grpSp>
        <p:grpSp>
          <p:nvGrpSpPr>
            <p:cNvPr id="47" name="Group 54">
              <a:extLst>
                <a:ext uri="{FF2B5EF4-FFF2-40B4-BE49-F238E27FC236}">
                  <a16:creationId xmlns:a16="http://schemas.microsoft.com/office/drawing/2014/main" xmlns="" id="{E468DDF2-99DD-47FF-9233-4EE2A1538AE6}"/>
                </a:ext>
              </a:extLst>
            </p:cNvPr>
            <p:cNvGrpSpPr/>
            <p:nvPr/>
          </p:nvGrpSpPr>
          <p:grpSpPr>
            <a:xfrm>
              <a:off x="6655403" y="3668392"/>
              <a:ext cx="1819204" cy="369332"/>
              <a:chOff x="6931174" y="3668392"/>
              <a:chExt cx="1819204" cy="369332"/>
            </a:xfrm>
          </p:grpSpPr>
          <p:sp>
            <p:nvSpPr>
              <p:cNvPr id="60" name="Rectangle 27">
                <a:extLst>
                  <a:ext uri="{FF2B5EF4-FFF2-40B4-BE49-F238E27FC236}">
                    <a16:creationId xmlns:a16="http://schemas.microsoft.com/office/drawing/2014/main" xmlns="" id="{8DC62DE6-ED4B-489F-A97F-2569469B0E42}"/>
                  </a:ext>
                </a:extLst>
              </p:cNvPr>
              <p:cNvSpPr/>
              <p:nvPr/>
            </p:nvSpPr>
            <p:spPr>
              <a:xfrm>
                <a:off x="6931174" y="3714785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49">
                <a:extLst>
                  <a:ext uri="{FF2B5EF4-FFF2-40B4-BE49-F238E27FC236}">
                    <a16:creationId xmlns:a16="http://schemas.microsoft.com/office/drawing/2014/main" xmlns="" id="{02936A8E-CB56-4A36-A6F9-D926936C5CC0}"/>
                  </a:ext>
                </a:extLst>
              </p:cNvPr>
              <p:cNvSpPr/>
              <p:nvPr/>
            </p:nvSpPr>
            <p:spPr>
              <a:xfrm>
                <a:off x="7216659" y="3668392"/>
                <a:ext cx="1533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ຈົດໝາຍ</a:t>
                </a:r>
                <a:r>
                  <a:rPr lang="lo-LA" sz="1200" dirty="0">
                    <a:latin typeface="Arial" panose="020B0604020202020204" pitchFamily="34" charset="0"/>
                  </a:rPr>
                  <a:t>ທາງ</a:t>
                </a:r>
                <a:r>
                  <a:rPr lang="lo" sz="1200" dirty="0">
                    <a:latin typeface="Arial" panose="020B0604020202020204" pitchFamily="34" charset="0"/>
                  </a:rPr>
                  <a:t>ກົງ</a:t>
                </a:r>
              </a:p>
            </p:txBody>
          </p:sp>
        </p:grpSp>
        <p:grpSp>
          <p:nvGrpSpPr>
            <p:cNvPr id="48" name="Group 55">
              <a:extLst>
                <a:ext uri="{FF2B5EF4-FFF2-40B4-BE49-F238E27FC236}">
                  <a16:creationId xmlns:a16="http://schemas.microsoft.com/office/drawing/2014/main" xmlns="" id="{31CDC8BA-AB51-4071-AA14-B25226A1E69E}"/>
                </a:ext>
              </a:extLst>
            </p:cNvPr>
            <p:cNvGrpSpPr/>
            <p:nvPr/>
          </p:nvGrpSpPr>
          <p:grpSpPr>
            <a:xfrm>
              <a:off x="6655403" y="4094831"/>
              <a:ext cx="1616382" cy="369332"/>
              <a:chOff x="6931174" y="4094831"/>
              <a:chExt cx="1616382" cy="369332"/>
            </a:xfrm>
          </p:grpSpPr>
          <p:sp>
            <p:nvSpPr>
              <p:cNvPr id="58" name="Rectangle 28">
                <a:extLst>
                  <a:ext uri="{FF2B5EF4-FFF2-40B4-BE49-F238E27FC236}">
                    <a16:creationId xmlns:a16="http://schemas.microsoft.com/office/drawing/2014/main" xmlns="" id="{AE2E0C38-155B-4CDE-8016-071B13C6E664}"/>
                  </a:ext>
                </a:extLst>
              </p:cNvPr>
              <p:cNvSpPr/>
              <p:nvPr/>
            </p:nvSpPr>
            <p:spPr>
              <a:xfrm>
                <a:off x="6931174" y="4129780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0">
                <a:extLst>
                  <a:ext uri="{FF2B5EF4-FFF2-40B4-BE49-F238E27FC236}">
                    <a16:creationId xmlns:a16="http://schemas.microsoft.com/office/drawing/2014/main" xmlns="" id="{FBCA38FC-8B65-4DEE-B203-CA55BDBB677B}"/>
                  </a:ext>
                </a:extLst>
              </p:cNvPr>
              <p:cNvSpPr/>
              <p:nvPr/>
            </p:nvSpPr>
            <p:spPr>
              <a:xfrm>
                <a:off x="7216659" y="4094831"/>
                <a:ext cx="1330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ຈົດໝາຍຂ່າວ</a:t>
                </a:r>
              </a:p>
            </p:txBody>
          </p:sp>
        </p:grpSp>
        <p:grpSp>
          <p:nvGrpSpPr>
            <p:cNvPr id="49" name="Group 57">
              <a:extLst>
                <a:ext uri="{FF2B5EF4-FFF2-40B4-BE49-F238E27FC236}">
                  <a16:creationId xmlns:a16="http://schemas.microsoft.com/office/drawing/2014/main" xmlns="" id="{763A82C6-6AE1-45B4-A945-B00555453D46}"/>
                </a:ext>
              </a:extLst>
            </p:cNvPr>
            <p:cNvGrpSpPr/>
            <p:nvPr/>
          </p:nvGrpSpPr>
          <p:grpSpPr>
            <a:xfrm>
              <a:off x="6655403" y="4905742"/>
              <a:ext cx="5398424" cy="369332"/>
              <a:chOff x="6931174" y="4905742"/>
              <a:chExt cx="5398424" cy="369332"/>
            </a:xfrm>
          </p:grpSpPr>
          <p:sp>
            <p:nvSpPr>
              <p:cNvPr id="56" name="Rectangle 30">
                <a:extLst>
                  <a:ext uri="{FF2B5EF4-FFF2-40B4-BE49-F238E27FC236}">
                    <a16:creationId xmlns:a16="http://schemas.microsoft.com/office/drawing/2014/main" xmlns="" id="{9FC5BD14-9AE9-4A62-9ACC-CB9B520EFA41}"/>
                  </a:ext>
                </a:extLst>
              </p:cNvPr>
              <p:cNvSpPr/>
              <p:nvPr/>
            </p:nvSpPr>
            <p:spPr>
              <a:xfrm>
                <a:off x="6931174" y="4959770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1">
                <a:extLst>
                  <a:ext uri="{FF2B5EF4-FFF2-40B4-BE49-F238E27FC236}">
                    <a16:creationId xmlns:a16="http://schemas.microsoft.com/office/drawing/2014/main" xmlns="" id="{9971834E-4A17-4DDB-9D46-F55037E998E4}"/>
                  </a:ext>
                </a:extLst>
              </p:cNvPr>
              <p:cNvSpPr/>
              <p:nvPr/>
            </p:nvSpPr>
            <p:spPr>
              <a:xfrm>
                <a:off x="7216659" y="4905742"/>
                <a:ext cx="511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ການໂຄສະນາ</a:t>
                </a:r>
                <a:r>
                  <a:rPr lang="lo-LA" sz="1200" dirty="0">
                    <a:latin typeface="Arial" panose="020B0604020202020204" pitchFamily="34" charset="0"/>
                  </a:rPr>
                  <a:t>ແບບຈ່າຍເງິນ</a:t>
                </a:r>
                <a:r>
                  <a:rPr lang="lo" sz="1200" dirty="0">
                    <a:latin typeface="Arial" panose="020B0604020202020204" pitchFamily="34" charset="0"/>
                  </a:rPr>
                  <a:t> (ປ້າຍໂຄສະນາ, ປ້າຍໂຄສະນາ)</a:t>
                </a:r>
              </a:p>
            </p:txBody>
          </p:sp>
        </p:grpSp>
        <p:grpSp>
          <p:nvGrpSpPr>
            <p:cNvPr id="50" name="Group 56">
              <a:extLst>
                <a:ext uri="{FF2B5EF4-FFF2-40B4-BE49-F238E27FC236}">
                  <a16:creationId xmlns:a16="http://schemas.microsoft.com/office/drawing/2014/main" xmlns="" id="{1F6F50D1-5AAC-44A3-A2CC-D5C016F5729F}"/>
                </a:ext>
              </a:extLst>
            </p:cNvPr>
            <p:cNvGrpSpPr/>
            <p:nvPr/>
          </p:nvGrpSpPr>
          <p:grpSpPr>
            <a:xfrm>
              <a:off x="6655403" y="4481016"/>
              <a:ext cx="6381485" cy="369333"/>
              <a:chOff x="6931174" y="4481016"/>
              <a:chExt cx="6381485" cy="369333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71536266-0AFE-44A6-B950-1F25FA7FC0B7}"/>
                  </a:ext>
                </a:extLst>
              </p:cNvPr>
              <p:cNvSpPr/>
              <p:nvPr/>
            </p:nvSpPr>
            <p:spPr>
              <a:xfrm>
                <a:off x="6931174" y="4544775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2">
                <a:extLst>
                  <a:ext uri="{FF2B5EF4-FFF2-40B4-BE49-F238E27FC236}">
                    <a16:creationId xmlns:a16="http://schemas.microsoft.com/office/drawing/2014/main" xmlns="" id="{859F022A-63C8-4523-8CF6-F47E958CE985}"/>
                  </a:ext>
                </a:extLst>
              </p:cNvPr>
              <p:cNvSpPr/>
              <p:nvPr/>
            </p:nvSpPr>
            <p:spPr>
              <a:xfrm>
                <a:off x="7216659" y="4481016"/>
                <a:ext cx="6096000" cy="3693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lo" sz="1200" dirty="0">
                    <a:latin typeface="Arial" panose="020B0604020202020204" pitchFamily="34" charset="0"/>
                  </a:rPr>
                  <a:t>ປະຊາສຳພັນ (ວິທະຍຸ, ໂທລະພາບ, ໜັງສືພິມ, ວາລະສານ)</a:t>
                </a:r>
                <a:endParaRPr lang="en-US" sz="1200" dirty="0"/>
              </a:p>
            </p:txBody>
          </p:sp>
        </p:grpSp>
        <p:grpSp>
          <p:nvGrpSpPr>
            <p:cNvPr id="51" name="Group 62">
              <a:extLst>
                <a:ext uri="{FF2B5EF4-FFF2-40B4-BE49-F238E27FC236}">
                  <a16:creationId xmlns:a16="http://schemas.microsoft.com/office/drawing/2014/main" xmlns="" id="{55FE5E94-1815-446C-8CDD-1C52BD6FD9AB}"/>
                </a:ext>
              </a:extLst>
            </p:cNvPr>
            <p:cNvGrpSpPr/>
            <p:nvPr/>
          </p:nvGrpSpPr>
          <p:grpSpPr>
            <a:xfrm>
              <a:off x="6655403" y="5730423"/>
              <a:ext cx="5422852" cy="400110"/>
              <a:chOff x="6655403" y="5730423"/>
              <a:chExt cx="5422852" cy="400110"/>
            </a:xfrm>
          </p:grpSpPr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xmlns="" id="{492A140A-8C57-4CCA-8826-BE54E3934DDA}"/>
                  </a:ext>
                </a:extLst>
              </p:cNvPr>
              <p:cNvSpPr/>
              <p:nvPr/>
            </p:nvSpPr>
            <p:spPr>
              <a:xfrm>
                <a:off x="6655403" y="5789758"/>
                <a:ext cx="233394" cy="234015"/>
              </a:xfrm>
              <a:prstGeom prst="rect">
                <a:avLst/>
              </a:prstGeom>
              <a:noFill/>
              <a:ln>
                <a:solidFill>
                  <a:srgbClr val="189B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TextBox 61">
                <a:extLst>
                  <a:ext uri="{FF2B5EF4-FFF2-40B4-BE49-F238E27FC236}">
                    <a16:creationId xmlns:a16="http://schemas.microsoft.com/office/drawing/2014/main" xmlns="" id="{F704B755-A35B-4C45-8351-7426996B349C}"/>
                  </a:ext>
                </a:extLst>
              </p:cNvPr>
              <p:cNvSpPr txBox="1"/>
              <p:nvPr/>
            </p:nvSpPr>
            <p:spPr>
              <a:xfrm>
                <a:off x="6944446" y="5730423"/>
                <a:ext cx="51338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o" sz="1350" dirty="0">
                    <a:latin typeface="Arial" panose="020B0604020202020204" pitchFamily="34" charset="0"/>
                  </a:rPr>
                  <a:t>ການຕະຫຼາດທາງໂທລ</a:t>
                </a:r>
                <a:r>
                  <a:rPr lang="lo-LA" sz="1350" dirty="0">
                    <a:latin typeface="Arial" panose="020B0604020202020204" pitchFamily="34" charset="0"/>
                  </a:rPr>
                  <a:t>ະສັບ</a:t>
                </a:r>
                <a:r>
                  <a:rPr lang="lo" sz="1350" dirty="0">
                    <a:latin typeface="Arial" panose="020B0604020202020204" pitchFamily="34" charset="0"/>
                  </a:rPr>
                  <a:t> ແລະ ການ</a:t>
                </a:r>
                <a:r>
                  <a:rPr lang="lo-LA" sz="1350" dirty="0">
                    <a:latin typeface="Arial" panose="020B0604020202020204" pitchFamily="34" charset="0"/>
                  </a:rPr>
                  <a:t>ເຂົ້າເຖິງ</a:t>
                </a:r>
                <a:r>
                  <a:rPr lang="lo" sz="1350" dirty="0">
                    <a:latin typeface="Arial" panose="020B0604020202020204" pitchFamily="34" charset="0"/>
                  </a:rPr>
                  <a:t>ຜູ້ໃຫ້ທຶນ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571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xmlns="" id="{2D3A26E8-9D05-4C46-B3D0-3DFFDE6E4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 rot="21600000"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xmlns="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4892040"/>
            <a:ext cx="9143998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996B1AAE-95DF-4F98-BE9A-D1E30E3A0BB7}"/>
              </a:ext>
            </a:extLst>
          </p:cNvPr>
          <p:cNvSpPr txBox="1"/>
          <p:nvPr/>
        </p:nvSpPr>
        <p:spPr>
          <a:xfrm>
            <a:off x="726948" y="5154168"/>
            <a:ext cx="5229903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o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ເຄື່ອງມືອອນລ</a:t>
            </a:r>
            <a:r>
              <a:rPr lang="lo-LA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າຍ</a:t>
            </a:r>
            <a:r>
              <a:rPr lang="lo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&amp; ການຕະຫຼາດດິຈິຕອນ</a:t>
            </a:r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xmlns="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10362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0078"/>
            <a:ext cx="7886700" cy="1153500"/>
          </a:xfrm>
        </p:spPr>
        <p:txBody>
          <a:bodyPr>
            <a:noAutofit/>
          </a:bodyPr>
          <a:lstStyle/>
          <a:p>
            <a:r>
              <a:rPr lang="lo" sz="3600" dirty="0"/>
              <a:t>ການເພີ່ມປະສິດທິພາບເວັບໄຊທ໌ຜ່ານເນື້ອໃນ</a:t>
            </a:r>
            <a:r>
              <a:rPr lang="lo-LA" sz="3600" dirty="0"/>
              <a:t>ທີ່ດີ</a:t>
            </a:r>
            <a:endParaRPr lang="de-AT" sz="3600" dirty="0"/>
          </a:p>
        </p:txBody>
      </p:sp>
      <p:pic>
        <p:nvPicPr>
          <p:cNvPr id="21" name="Picture 4" descr="Related image">
            <a:extLst>
              <a:ext uri="{FF2B5EF4-FFF2-40B4-BE49-F238E27FC236}">
                <a16:creationId xmlns:a16="http://schemas.microsoft.com/office/drawing/2014/main" xmlns="" id="{B1FE32EF-231D-4E97-B72C-6FEEA13C1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469" y="2744610"/>
            <a:ext cx="2478735" cy="35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">
            <a:extLst>
              <a:ext uri="{FF2B5EF4-FFF2-40B4-BE49-F238E27FC236}">
                <a16:creationId xmlns:a16="http://schemas.microsoft.com/office/drawing/2014/main" xmlns="" id="{F1614F22-48C1-4479-AEAA-0520B8F5B238}"/>
              </a:ext>
            </a:extLst>
          </p:cNvPr>
          <p:cNvGrpSpPr/>
          <p:nvPr/>
        </p:nvGrpSpPr>
        <p:grpSpPr>
          <a:xfrm>
            <a:off x="2975806" y="2637398"/>
            <a:ext cx="5731727" cy="3757209"/>
            <a:chOff x="4833100" y="1168400"/>
            <a:chExt cx="6330621" cy="4762500"/>
          </a:xfrm>
        </p:grpSpPr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xmlns="" id="{0A0AD2AD-F54F-4FB2-A123-DAF5048A6FEF}"/>
                </a:ext>
              </a:extLst>
            </p:cNvPr>
            <p:cNvSpPr/>
            <p:nvPr/>
          </p:nvSpPr>
          <p:spPr bwMode="auto">
            <a:xfrm>
              <a:off x="4833100" y="1168400"/>
              <a:ext cx="6330619" cy="4762500"/>
            </a:xfrm>
            <a:prstGeom prst="rect">
              <a:avLst/>
            </a:prstGeom>
            <a:noFill/>
            <a:ln w="19050" cap="flat" cmpd="sng" algn="ctr">
              <a:solidFill>
                <a:srgbClr val="189BB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xmlns="" id="{87C2D304-F510-4F02-BAF7-301FA0F7E14C}"/>
                </a:ext>
              </a:extLst>
            </p:cNvPr>
            <p:cNvSpPr txBox="1"/>
            <p:nvPr/>
          </p:nvSpPr>
          <p:spPr>
            <a:xfrm>
              <a:off x="4999085" y="1316178"/>
              <a:ext cx="6164636" cy="429139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o" sz="1600" dirty="0">
                  <a:solidFill>
                    <a:schemeClr val="bg1"/>
                  </a:solidFill>
                  <a:latin typeface="Arial" panose="020B0604020202020204" pitchFamily="34" charset="0"/>
                </a:rPr>
                <a:t>ຄວາມປະທັບໃຈຄັ້ງທໍາອິດມັກຈະເປັນຄວາມປະທັບໃຈອອນລ</a:t>
              </a:r>
              <a:r>
                <a:rPr lang="lo-LA" sz="1600" dirty="0">
                  <a:solidFill>
                    <a:schemeClr val="bg1"/>
                  </a:solidFill>
                  <a:latin typeface="Arial" panose="020B0604020202020204" pitchFamily="34" charset="0"/>
                </a:rPr>
                <a:t>າຍ</a:t>
              </a:r>
              <a:endParaRPr lang="lo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D6B514F6-1A25-4C30-A420-D505D0196C39}"/>
              </a:ext>
            </a:extLst>
          </p:cNvPr>
          <p:cNvSpPr txBox="1"/>
          <p:nvPr/>
        </p:nvSpPr>
        <p:spPr>
          <a:xfrm>
            <a:off x="2975807" y="3209122"/>
            <a:ext cx="5632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" sz="1600" dirty="0">
                <a:latin typeface="Arial" panose="020B0604020202020204" pitchFamily="34" charset="0"/>
              </a:rPr>
              <a:t>ເວັບໄຊທ໌ຂອງທ່ານແມ່ນສ່ວນຫນຶ່ງທີ່ສໍາຄັນທີ່ສຸດຂອງການຕະຫຼາດຂອງທ່ານ = ມັນເປັນໃບຫນ້າ</a:t>
            </a:r>
            <a:r>
              <a:rPr lang="lo-LA" sz="1600" dirty="0">
                <a:latin typeface="Arial" panose="020B0604020202020204" pitchFamily="34" charset="0"/>
              </a:rPr>
              <a:t>ໃບຕາ</a:t>
            </a:r>
            <a:r>
              <a:rPr lang="lo" sz="1600" dirty="0">
                <a:latin typeface="Arial" panose="020B0604020202020204" pitchFamily="34" charset="0"/>
              </a:rPr>
              <a:t>ຂອງທ່ານ</a:t>
            </a:r>
            <a:r>
              <a:rPr lang="lo-LA" sz="1600" dirty="0">
                <a:latin typeface="Arial" panose="020B0604020202020204" pitchFamily="34" charset="0"/>
              </a:rPr>
              <a:t>ຕໍ</a:t>
            </a:r>
            <a:r>
              <a:rPr lang="lo" sz="1600" dirty="0">
                <a:latin typeface="Arial" panose="020B0604020202020204" pitchFamily="34" charset="0"/>
              </a:rPr>
              <a:t>ໂລກ</a:t>
            </a:r>
            <a:r>
              <a:rPr lang="lo-LA" sz="1600" dirty="0">
                <a:latin typeface="Arial" panose="020B0604020202020204" pitchFamily="34" charset="0"/>
              </a:rPr>
              <a:t> </a:t>
            </a:r>
            <a:r>
              <a:rPr lang="lo" sz="1600" dirty="0">
                <a:latin typeface="Arial" panose="020B0604020202020204" pitchFamily="34" charset="0"/>
              </a:rPr>
              <a:t>ແລະ</a:t>
            </a:r>
            <a:r>
              <a:rPr lang="lo-LA" sz="1600" dirty="0">
                <a:latin typeface="Arial" panose="020B0604020202020204" pitchFamily="34" charset="0"/>
              </a:rPr>
              <a:t> </a:t>
            </a:r>
            <a:r>
              <a:rPr lang="lo" sz="1600" dirty="0">
                <a:latin typeface="Arial" panose="020B0604020202020204" pitchFamily="34" charset="0"/>
              </a:rPr>
              <a:t>ສະຖານທີ່ທີ່ທ່ານມັກຈະ</a:t>
            </a:r>
            <a:r>
              <a:rPr lang="lo-LA" sz="1600" dirty="0">
                <a:latin typeface="Arial" panose="020B0604020202020204" pitchFamily="34" charset="0"/>
              </a:rPr>
              <a:t>ສ້າງຄວາມ</a:t>
            </a:r>
            <a:r>
              <a:rPr lang="lo" sz="1600" dirty="0">
                <a:latin typeface="Arial" panose="020B0604020202020204" pitchFamily="34" charset="0"/>
              </a:rPr>
              <a:t>ປະທັບໃຈຄັ້ງທໍາອິດທີ່ມີຄວາມຫມາຍ.</a:t>
            </a: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xmlns="" id="{605C0C62-1A1D-43EC-BAD9-8E36289DB62C}"/>
              </a:ext>
            </a:extLst>
          </p:cNvPr>
          <p:cNvSpPr/>
          <p:nvPr/>
        </p:nvSpPr>
        <p:spPr>
          <a:xfrm>
            <a:off x="3126087" y="4123587"/>
            <a:ext cx="529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o" sz="1200" dirty="0">
                <a:latin typeface="Arial" panose="020B0604020202020204" pitchFamily="34" charset="0"/>
              </a:rPr>
              <a:t>ເຜີຍແຜ່ເນື້ອໃນຢູ່ໃນເວັບໄຊທ໌ຂອງທ່ານເພື່ອ </a:t>
            </a:r>
            <a:r>
              <a:rPr lang="lo" sz="1200" b="1" dirty="0">
                <a:latin typeface="Arial" panose="020B0604020202020204" pitchFamily="34" charset="0"/>
              </a:rPr>
              <a:t>ແຈ້ງ</a:t>
            </a:r>
            <a:r>
              <a:rPr lang="lo-LA" sz="1200" b="1" dirty="0">
                <a:latin typeface="Arial" panose="020B0604020202020204" pitchFamily="34" charset="0"/>
              </a:rPr>
              <a:t>ຂໍ້ມູນ</a:t>
            </a:r>
            <a:r>
              <a:rPr lang="lo" sz="1200" b="1" dirty="0">
                <a:latin typeface="Arial" panose="020B0604020202020204" pitchFamily="34" charset="0"/>
              </a:rPr>
              <a:t>ແລະສ້າງແຮງບັນດານໃຈໃຫ້ </a:t>
            </a:r>
            <a:r>
              <a:rPr lang="lo" sz="1200" dirty="0">
                <a:latin typeface="Arial" panose="020B0604020202020204" pitchFamily="34" charset="0"/>
              </a:rPr>
              <a:t>ກັບຜູ້ຊົມທີ່ຕັ້ງໃຈຂອງທ່ານ, </a:t>
            </a:r>
            <a:r>
              <a:rPr lang="lo-LA" sz="1200" dirty="0">
                <a:latin typeface="Arial" panose="020B0604020202020204" pitchFamily="34" charset="0"/>
              </a:rPr>
              <a:t>ດຶງພວກເຂົາມາສູ່ເປົ້າຫມາຍ</a:t>
            </a:r>
            <a:r>
              <a:rPr lang="lo" sz="1200" dirty="0">
                <a:latin typeface="Arial" panose="020B0604020202020204" pitchFamily="34" charset="0"/>
              </a:rPr>
              <a:t>ຂອງທ່ານ</a:t>
            </a:r>
            <a:r>
              <a:rPr lang="lo-LA" sz="1200" dirty="0">
                <a:latin typeface="Arial" panose="020B0604020202020204" pitchFamily="34" charset="0"/>
              </a:rPr>
              <a:t> </a:t>
            </a:r>
            <a:r>
              <a:rPr lang="lo" sz="1200" dirty="0">
                <a:latin typeface="Arial" panose="020B0604020202020204" pitchFamily="34" charset="0"/>
              </a:rPr>
              <a:t>ແລະ</a:t>
            </a:r>
            <a:r>
              <a:rPr lang="lo-LA" sz="1200" dirty="0">
                <a:latin typeface="Arial" panose="020B0604020202020204" pitchFamily="34" charset="0"/>
              </a:rPr>
              <a:t> </a:t>
            </a:r>
            <a:r>
              <a:rPr lang="lo" sz="1200" dirty="0">
                <a:latin typeface="Arial" panose="020B0604020202020204" pitchFamily="34" charset="0"/>
              </a:rPr>
              <a:t>ເຮັດໃຫ້ພວກເຂົາຕ້ອງການເປັນສ່ວນຫນຶ່ງຂອງເລື່ອງ</a:t>
            </a:r>
            <a:r>
              <a:rPr lang="lo-LA" sz="1200" dirty="0">
                <a:latin typeface="Arial" panose="020B0604020202020204" pitchFamily="34" charset="0"/>
              </a:rPr>
              <a:t>ລາວ</a:t>
            </a:r>
            <a:r>
              <a:rPr lang="lo" sz="1200" dirty="0">
                <a:latin typeface="Arial" panose="020B0604020202020204" pitchFamily="34" charset="0"/>
              </a:rPr>
              <a:t>ຂອງທ່ານ.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sz="1200" dirty="0">
                <a:latin typeface="Arial" panose="020B0604020202020204" pitchFamily="34" charset="0"/>
              </a:rPr>
              <a:t>ເນື້ອຫາທີ່ທ່ານສ້າງຢູ່ໃນເວັບໄຊທ໌ຂອງທ່ານສາມາດ </a:t>
            </a:r>
            <a:r>
              <a:rPr lang="lo" sz="1200" b="1" dirty="0">
                <a:latin typeface="Arial" panose="020B0604020202020204" pitchFamily="34" charset="0"/>
              </a:rPr>
              <a:t>ແບ່ງປັນແລະເຜີຍແຜ່ຜ່ານເວທີສື່ສັງຄົມ </a:t>
            </a:r>
            <a:r>
              <a:rPr lang="lo" sz="1200" dirty="0">
                <a:latin typeface="Arial" panose="020B0604020202020204" pitchFamily="34" charset="0"/>
              </a:rPr>
              <a:t>ເຊັ່ນ Twitter, Facebook ແລະ LinkedIn, ສົ່ງເສີມການຮັບຮູ້ຂອງອົງກ</a:t>
            </a:r>
            <a:r>
              <a:rPr lang="lo-LA" sz="1200" dirty="0">
                <a:latin typeface="Arial" panose="020B0604020202020204" pitchFamily="34" charset="0"/>
              </a:rPr>
              <a:t>ອ</a:t>
            </a:r>
            <a:r>
              <a:rPr lang="lo" sz="1200" dirty="0">
                <a:latin typeface="Arial" panose="020B0604020202020204" pitchFamily="34" charset="0"/>
              </a:rPr>
              <a:t>ນຂອງ</a:t>
            </a:r>
            <a:r>
              <a:rPr lang="lo-LA" sz="1200" dirty="0">
                <a:latin typeface="Arial" panose="020B0604020202020204" pitchFamily="34" charset="0"/>
              </a:rPr>
              <a:t>ທ່ານ</a:t>
            </a:r>
            <a:r>
              <a:rPr lang="lo" sz="1200" dirty="0">
                <a:latin typeface="Arial" panose="020B0604020202020204" pitchFamily="34" charset="0"/>
              </a:rPr>
              <a:t>ຕ</a:t>
            </a:r>
            <a:r>
              <a:rPr lang="lo-LA" sz="1200" dirty="0">
                <a:latin typeface="Arial" panose="020B0604020202020204" pitchFamily="34" charset="0"/>
              </a:rPr>
              <a:t>ໍ່ໄປ</a:t>
            </a:r>
            <a:r>
              <a:rPr lang="lo" sz="12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" sz="1200" dirty="0">
                <a:latin typeface="Arial" panose="020B0604020202020204" pitchFamily="34" charset="0"/>
              </a:rPr>
              <a:t>ການສ້າງເນື້ອຫາຍັງຊ່ວຍໃຫ້ທ່ານສາມາດ</a:t>
            </a:r>
            <a:r>
              <a:rPr lang="lo" sz="1200" b="1" dirty="0">
                <a:latin typeface="Arial" panose="020B0604020202020204" pitchFamily="34" charset="0"/>
              </a:rPr>
              <a:t>ເພີ່ມໂປຼໄຟລ</a:t>
            </a:r>
            <a:r>
              <a:rPr lang="lo-LA" sz="1200" b="1" dirty="0">
                <a:latin typeface="Arial" panose="020B0604020202020204" pitchFamily="34" charset="0"/>
              </a:rPr>
              <a:t>ການປັບແຕ່ງເວບໄຊທ໌ໃຫ້ຕິດອັນດັບໃນເຄື່ອງມືການຄົນຫາ</a:t>
            </a:r>
            <a:r>
              <a:rPr lang="lo" sz="1200" b="1" dirty="0">
                <a:latin typeface="Arial" panose="020B0604020202020204" pitchFamily="34" charset="0"/>
              </a:rPr>
              <a:t> (SEO) ຂອງທ່ານ </a:t>
            </a:r>
            <a:r>
              <a:rPr lang="lo" sz="1200" dirty="0">
                <a:latin typeface="Arial" panose="020B0604020202020204" pitchFamily="34" charset="0"/>
              </a:rPr>
              <a:t>, ສ້າງການ</a:t>
            </a:r>
            <a:r>
              <a:rPr lang="lo-LA" sz="1200" dirty="0">
                <a:latin typeface="Arial" panose="020B0604020202020204" pitchFamily="34" charset="0"/>
              </a:rPr>
              <a:t>ເຂົ້າຊົມໃຫ້ຫລາຍຂຶ້ນ</a:t>
            </a:r>
            <a:r>
              <a:rPr lang="lo" sz="1200" dirty="0">
                <a:latin typeface="Arial" panose="020B0604020202020204" pitchFamily="34" charset="0"/>
              </a:rPr>
              <a:t>, ແລະ</a:t>
            </a:r>
            <a:r>
              <a:rPr lang="lo-LA" sz="1200" dirty="0">
                <a:latin typeface="Arial" panose="020B0604020202020204" pitchFamily="34" charset="0"/>
              </a:rPr>
              <a:t> ຫລີກລ້ຽງ</a:t>
            </a:r>
            <a:r>
              <a:rPr lang="lo" sz="1200" dirty="0">
                <a:latin typeface="Arial" panose="020B0604020202020204" pitchFamily="34" charset="0"/>
              </a:rPr>
              <a:t>ຕົວບລັອກໂຄສະນ</a:t>
            </a:r>
            <a:r>
              <a:rPr lang="lo-LA" sz="1200" dirty="0">
                <a:latin typeface="Arial" panose="020B0604020202020204" pitchFamily="34" charset="0"/>
              </a:rPr>
              <a:t>າລວມເຖິງ</a:t>
            </a:r>
            <a:r>
              <a:rPr lang="lo" sz="1200" dirty="0">
                <a:latin typeface="Arial" panose="020B0604020202020204" pitchFamily="34" charset="0"/>
              </a:rPr>
              <a:t>ຜົນປະໂຫຍດອື່ນໆ.</a:t>
            </a:r>
          </a:p>
          <a:p>
            <a:endParaRPr lang="en-US" sz="1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6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9040"/>
            <a:ext cx="7886700" cy="793377"/>
          </a:xfrm>
        </p:spPr>
        <p:txBody>
          <a:bodyPr>
            <a:noAutofit/>
          </a:bodyPr>
          <a:lstStyle/>
          <a:p>
            <a:r>
              <a:rPr lang="lo-LA" sz="3200" dirty="0"/>
              <a:t>ແຟຣັດຟອມ</a:t>
            </a:r>
            <a:r>
              <a:rPr lang="lo" sz="3200" dirty="0"/>
              <a:t>ສື່​ສັງຄົມທີ່ຈະ</a:t>
            </a:r>
            <a:r>
              <a:rPr lang="lo-LA" sz="3200" dirty="0"/>
              <a:t>ແຊ</a:t>
            </a:r>
            <a:r>
              <a:rPr lang="lo" sz="3200" dirty="0"/>
              <a:t>ຂອງຂໍ້ຄວາມ</a:t>
            </a:r>
            <a:r>
              <a:rPr lang="lo-LA" sz="3200" dirty="0"/>
              <a:t>ທ່ານ</a:t>
            </a:r>
            <a:endParaRPr lang="de-AT" sz="3200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xmlns="" id="{12CED2DE-409C-4152-BE82-4673FCF388D2}"/>
              </a:ext>
            </a:extLst>
          </p:cNvPr>
          <p:cNvGrpSpPr/>
          <p:nvPr/>
        </p:nvGrpSpPr>
        <p:grpSpPr>
          <a:xfrm>
            <a:off x="823314" y="3164679"/>
            <a:ext cx="3431555" cy="840337"/>
            <a:chOff x="1127490" y="2441326"/>
            <a:chExt cx="4575406" cy="1120449"/>
          </a:xfrm>
        </p:grpSpPr>
        <p:sp>
          <p:nvSpPr>
            <p:cNvPr id="10" name="Rounded Rectangle 24">
              <a:extLst>
                <a:ext uri="{FF2B5EF4-FFF2-40B4-BE49-F238E27FC236}">
                  <a16:creationId xmlns:a16="http://schemas.microsoft.com/office/drawing/2014/main" xmlns="" id="{9F3FDD82-7F89-4889-AAA6-1ADEA9FABDAE}"/>
                </a:ext>
              </a:extLst>
            </p:cNvPr>
            <p:cNvSpPr/>
            <p:nvPr/>
          </p:nvSpPr>
          <p:spPr>
            <a:xfrm>
              <a:off x="1424188" y="2441326"/>
              <a:ext cx="4278708" cy="11204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Picture 10" descr="Image result for facebook round logo">
              <a:extLst>
                <a:ext uri="{FF2B5EF4-FFF2-40B4-BE49-F238E27FC236}">
                  <a16:creationId xmlns:a16="http://schemas.microsoft.com/office/drawing/2014/main" xmlns="" id="{E2969CFB-99E2-43E4-8ADE-AE95A4A54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90" y="2625117"/>
              <a:ext cx="734751" cy="73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xmlns="" id="{E6CA7247-E860-4507-A921-8A4365BB2AA6}"/>
                </a:ext>
              </a:extLst>
            </p:cNvPr>
            <p:cNvSpPr txBox="1"/>
            <p:nvPr/>
          </p:nvSpPr>
          <p:spPr>
            <a:xfrm>
              <a:off x="1861023" y="2586051"/>
              <a:ext cx="38418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ເຟສບຸກແມ່ນ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ເໝາະສົມ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ສໍາລັບການສະແດງຜົນກະທົບ, ຂະຫຍາຍການເຂົ້າເຖິງ, ແລະການໂຕ້ວາທີຫຼືການສົນທະນາລະຫວ່າງຜູ້ສະຫນັບສະຫນູນທີ່ແຕກຕ່າງກັນ.</a:t>
              </a: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xmlns="" id="{4E6D0286-2692-4333-91BF-9F1AF6A87030}"/>
              </a:ext>
            </a:extLst>
          </p:cNvPr>
          <p:cNvGrpSpPr/>
          <p:nvPr/>
        </p:nvGrpSpPr>
        <p:grpSpPr>
          <a:xfrm>
            <a:off x="4805067" y="3164679"/>
            <a:ext cx="3459381" cy="840337"/>
            <a:chOff x="6436493" y="2441326"/>
            <a:chExt cx="4612508" cy="1120449"/>
          </a:xfrm>
        </p:grpSpPr>
        <p:sp>
          <p:nvSpPr>
            <p:cNvPr id="14" name="Rounded Rectangle 27">
              <a:extLst>
                <a:ext uri="{FF2B5EF4-FFF2-40B4-BE49-F238E27FC236}">
                  <a16:creationId xmlns:a16="http://schemas.microsoft.com/office/drawing/2014/main" xmlns="" id="{1D70C18D-1B2A-43FC-8E1B-57C6B069EA81}"/>
                </a:ext>
              </a:extLst>
            </p:cNvPr>
            <p:cNvSpPr/>
            <p:nvPr/>
          </p:nvSpPr>
          <p:spPr>
            <a:xfrm>
              <a:off x="6770293" y="2441326"/>
              <a:ext cx="4278708" cy="11204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xmlns="" id="{870C62BC-1B9B-4E88-A426-69A7B397E19D}"/>
                </a:ext>
              </a:extLst>
            </p:cNvPr>
            <p:cNvSpPr txBox="1"/>
            <p:nvPr/>
          </p:nvSpPr>
          <p:spPr>
            <a:xfrm>
              <a:off x="7158410" y="2586051"/>
              <a:ext cx="38418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Twitter ແມ່ນ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ມີ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ປະໂຫຍດສໍາລັບການແບ່ງປັນຂ່າວກ່ຽວກັບບັນຫາໃດຫນຶ່ງຫຼື tagging ສະເພາະ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ບຸກ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ຄົນໃນການ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ອັບເດດ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ຂອງທ່ານ.</a:t>
              </a:r>
            </a:p>
          </p:txBody>
        </p:sp>
        <p:pic>
          <p:nvPicPr>
            <p:cNvPr id="16" name="Picture 18" descr="Related image">
              <a:extLst>
                <a:ext uri="{FF2B5EF4-FFF2-40B4-BE49-F238E27FC236}">
                  <a16:creationId xmlns:a16="http://schemas.microsoft.com/office/drawing/2014/main" xmlns="" id="{DEFDB17B-E27A-47C7-B7CC-0CC0CF72A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493" y="2625117"/>
              <a:ext cx="721917" cy="721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xmlns="" id="{16A11713-E4D5-4CAD-A173-83C5DF55A35B}"/>
              </a:ext>
            </a:extLst>
          </p:cNvPr>
          <p:cNvGrpSpPr/>
          <p:nvPr/>
        </p:nvGrpSpPr>
        <p:grpSpPr>
          <a:xfrm>
            <a:off x="828143" y="5048791"/>
            <a:ext cx="3426727" cy="840337"/>
            <a:chOff x="1133927" y="4953475"/>
            <a:chExt cx="4568969" cy="1120449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xmlns="" id="{C45FB810-7422-450E-8CDD-5412FA499132}"/>
                </a:ext>
              </a:extLst>
            </p:cNvPr>
            <p:cNvSpPr/>
            <p:nvPr/>
          </p:nvSpPr>
          <p:spPr>
            <a:xfrm>
              <a:off x="1424188" y="4953475"/>
              <a:ext cx="4278708" cy="11204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xmlns="" id="{42A9210B-FCE6-401E-ABC8-49E6D9F0A7CD}"/>
                </a:ext>
              </a:extLst>
            </p:cNvPr>
            <p:cNvSpPr txBox="1"/>
            <p:nvPr/>
          </p:nvSpPr>
          <p:spPr>
            <a:xfrm>
              <a:off x="1847179" y="5054714"/>
              <a:ext cx="38418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Instagram ເປັນ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ບ່ອນ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ທີ່ດີເລີດສໍາລັບການເລົ່າເລື່ອງ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ດ້ວຍພາບ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ທີ່ທ່ານສາມາດໂພດຮູບພາບແລະວິດີໂອເພື່ອສ້າງ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ບັນຍາ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ສ່ວນຕົວກັບເຄືອຂ່າຍຂອງທ່ານ.</a:t>
              </a:r>
            </a:p>
          </p:txBody>
        </p:sp>
        <p:pic>
          <p:nvPicPr>
            <p:cNvPr id="20" name="Picture 12" descr="Image result for instagram round logo">
              <a:extLst>
                <a:ext uri="{FF2B5EF4-FFF2-40B4-BE49-F238E27FC236}">
                  <a16:creationId xmlns:a16="http://schemas.microsoft.com/office/drawing/2014/main" xmlns="" id="{A6097136-667B-46B0-82E3-92552E44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927" y="5134943"/>
              <a:ext cx="727096" cy="727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xmlns="" id="{ED2F9A77-1C08-48C1-A7D1-C03779BAB580}"/>
              </a:ext>
            </a:extLst>
          </p:cNvPr>
          <p:cNvGrpSpPr/>
          <p:nvPr/>
        </p:nvGrpSpPr>
        <p:grpSpPr>
          <a:xfrm>
            <a:off x="760235" y="4106735"/>
            <a:ext cx="3494635" cy="840337"/>
            <a:chOff x="1043383" y="3697401"/>
            <a:chExt cx="4659513" cy="1120449"/>
          </a:xfrm>
        </p:grpSpPr>
        <p:sp>
          <p:nvSpPr>
            <p:cNvPr id="25" name="Rounded Rectangle 30">
              <a:extLst>
                <a:ext uri="{FF2B5EF4-FFF2-40B4-BE49-F238E27FC236}">
                  <a16:creationId xmlns:a16="http://schemas.microsoft.com/office/drawing/2014/main" xmlns="" id="{C5A4705A-DB25-4D9B-BC02-E4A11540727C}"/>
                </a:ext>
              </a:extLst>
            </p:cNvPr>
            <p:cNvSpPr/>
            <p:nvPr/>
          </p:nvSpPr>
          <p:spPr>
            <a:xfrm>
              <a:off x="1424188" y="3697401"/>
              <a:ext cx="4278708" cy="11204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xmlns="" id="{8627343F-4D22-45E2-AEFE-EA613B24C7D7}"/>
                </a:ext>
              </a:extLst>
            </p:cNvPr>
            <p:cNvSpPr txBox="1"/>
            <p:nvPr/>
          </p:nvSpPr>
          <p:spPr>
            <a:xfrm>
              <a:off x="1861023" y="3892101"/>
              <a:ext cx="38418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ການເລົ່າເລື່ອງແມ່ນມີຄວາມສຳຄັນຕໍ່ຜູ້ໃຫ້ທຶນຫຼາຍຂຶ້ນ, ແລະວິທີໜຶ່ງທີ່ມີປະສິດຕິຜົນໃນການເຮັດສິ່ງນີ້ໂດຍການ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ແຊ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ວິດີໂອໃນ YouTube.</a:t>
              </a:r>
            </a:p>
          </p:txBody>
        </p:sp>
        <p:pic>
          <p:nvPicPr>
            <p:cNvPr id="28" name="Picture 14" descr="Image result for youtube round logo">
              <a:extLst>
                <a:ext uri="{FF2B5EF4-FFF2-40B4-BE49-F238E27FC236}">
                  <a16:creationId xmlns:a16="http://schemas.microsoft.com/office/drawing/2014/main" xmlns="" id="{5E747050-FD98-4C55-973B-61518C897A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3383" y="3883369"/>
              <a:ext cx="902964" cy="76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xmlns="" id="{7B6EEE45-890E-4913-8E38-C4E81538D09B}"/>
              </a:ext>
            </a:extLst>
          </p:cNvPr>
          <p:cNvGrpSpPr/>
          <p:nvPr/>
        </p:nvGrpSpPr>
        <p:grpSpPr>
          <a:xfrm>
            <a:off x="4737174" y="4106735"/>
            <a:ext cx="3527274" cy="840337"/>
            <a:chOff x="6345969" y="3697401"/>
            <a:chExt cx="4703032" cy="1120449"/>
          </a:xfrm>
        </p:grpSpPr>
        <p:sp>
          <p:nvSpPr>
            <p:cNvPr id="30" name="Rounded Rectangle 32">
              <a:extLst>
                <a:ext uri="{FF2B5EF4-FFF2-40B4-BE49-F238E27FC236}">
                  <a16:creationId xmlns:a16="http://schemas.microsoft.com/office/drawing/2014/main" xmlns="" id="{9E6D44EA-1534-43BF-B9A5-8BB9BBD7D06D}"/>
                </a:ext>
              </a:extLst>
            </p:cNvPr>
            <p:cNvSpPr/>
            <p:nvPr/>
          </p:nvSpPr>
          <p:spPr>
            <a:xfrm>
              <a:off x="6770293" y="3697401"/>
              <a:ext cx="4278708" cy="11204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xmlns="" id="{B09FEEB8-D3D4-4BBE-ABEF-91A1BF301375}"/>
                </a:ext>
              </a:extLst>
            </p:cNvPr>
            <p:cNvSpPr txBox="1"/>
            <p:nvPr/>
          </p:nvSpPr>
          <p:spPr>
            <a:xfrm>
              <a:off x="7158410" y="3782066"/>
              <a:ext cx="38418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LinkedIn ແມ່ນ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ເຫມາະສົມ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ສໍາລັບເຄືອຂ່າຍແລະການເຊື່ອມຕໍ່ກັບອົງກ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ອນ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ອື່ນໆ, ອາສາສະຫມັກ, ພະນັກງານ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ທີ່ຄາດຫວັງ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ແລະຜູ້ຊ່ຽວຊານອື່ນໆໃນອຸດສາຫະກໍາຂອງທ່ານ.</a:t>
              </a:r>
            </a:p>
          </p:txBody>
        </p:sp>
        <p:pic>
          <p:nvPicPr>
            <p:cNvPr id="32" name="Picture 26" descr="Image result for linkedin round logo">
              <a:extLst>
                <a:ext uri="{FF2B5EF4-FFF2-40B4-BE49-F238E27FC236}">
                  <a16:creationId xmlns:a16="http://schemas.microsoft.com/office/drawing/2014/main" xmlns="" id="{ECC1CC4A-7D81-439C-BD12-86EE33661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969" y="3806143"/>
              <a:ext cx="902964" cy="90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5">
            <a:extLst>
              <a:ext uri="{FF2B5EF4-FFF2-40B4-BE49-F238E27FC236}">
                <a16:creationId xmlns:a16="http://schemas.microsoft.com/office/drawing/2014/main" xmlns="" id="{BACD53B9-CF0B-475A-B019-D8ED9BE9CC85}"/>
              </a:ext>
            </a:extLst>
          </p:cNvPr>
          <p:cNvGrpSpPr/>
          <p:nvPr/>
        </p:nvGrpSpPr>
        <p:grpSpPr>
          <a:xfrm>
            <a:off x="1015557" y="2202293"/>
            <a:ext cx="6864191" cy="786020"/>
            <a:chOff x="1383812" y="1158144"/>
            <a:chExt cx="9152255" cy="1048027"/>
          </a:xfrm>
        </p:grpSpPr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xmlns="" id="{94BA853F-9D4B-4331-B022-805C0B7EA373}"/>
                </a:ext>
              </a:extLst>
            </p:cNvPr>
            <p:cNvSpPr/>
            <p:nvPr/>
          </p:nvSpPr>
          <p:spPr>
            <a:xfrm>
              <a:off x="1528952" y="1274257"/>
              <a:ext cx="9007115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ແຕ່ລະ</a:t>
              </a:r>
              <a:r>
                <a:rPr lang="lo-LA" sz="1400" dirty="0"/>
                <a:t>ແຟຣັດຟອມ</a:t>
              </a:r>
              <a:r>
                <a:rPr lang="lo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ສື່ສັງຄົມມີຈຸດແຂງທີ່ເປັນເອກະລັກ. ເພື່ອ</a:t>
              </a:r>
              <a:r>
                <a:rPr lang="lo-LA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ເພິ່ມ</a:t>
              </a:r>
              <a:r>
                <a:rPr lang="lo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ຜົນກະທົບຂອງທ່ານ</a:t>
              </a:r>
              <a:r>
                <a:rPr lang="lo-LA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ໃຫ້</a:t>
              </a:r>
              <a:r>
                <a:rPr lang="lo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ສູງສຸດ, ສິ່ງສໍາຄັນ</a:t>
              </a:r>
              <a:r>
                <a:rPr lang="lo-LA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ຄືຕ້ອງ</a:t>
              </a:r>
              <a:r>
                <a:rPr lang="lo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ປັບແຕ່ງຂໍ້ຄວາມຂອງທ່ານ</a:t>
              </a:r>
              <a:r>
                <a:rPr lang="lo-LA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ຕາມຈຸດ</a:t>
              </a:r>
              <a:r>
                <a:rPr lang="lo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ແຂງແລະຈຸດ</a:t>
              </a:r>
              <a:r>
                <a:rPr lang="lo-LA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ເນັ້ນ</a:t>
              </a:r>
              <a:r>
                <a:rPr lang="lo" sz="1350" dirty="0">
                  <a:solidFill>
                    <a:srgbClr val="E7E6E6">
                      <a:lumMod val="25000"/>
                    </a:srgbClr>
                  </a:solidFill>
                  <a:latin typeface="Arial" panose="020B0604020202020204" pitchFamily="34" charset="0"/>
                </a:rPr>
                <a:t>ຂອງແຕ່ລະ</a:t>
              </a:r>
              <a:r>
                <a:rPr lang="lo-LA" sz="1400" dirty="0"/>
                <a:t>ແຟຣັດຟອມ.</a:t>
              </a:r>
              <a:endParaRPr lang="lo" sz="13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7" name="Straight Connector 47">
              <a:extLst>
                <a:ext uri="{FF2B5EF4-FFF2-40B4-BE49-F238E27FC236}">
                  <a16:creationId xmlns:a16="http://schemas.microsoft.com/office/drawing/2014/main" xmlns="" id="{7D0986BB-C30B-4E08-9182-0E94AA575B1A}"/>
                </a:ext>
              </a:extLst>
            </p:cNvPr>
            <p:cNvCxnSpPr>
              <a:cxnSpLocks/>
            </p:cNvCxnSpPr>
            <p:nvPr/>
          </p:nvCxnSpPr>
          <p:spPr>
            <a:xfrm>
              <a:off x="1383812" y="1158144"/>
              <a:ext cx="0" cy="1048027"/>
            </a:xfrm>
            <a:prstGeom prst="line">
              <a:avLst/>
            </a:prstGeom>
            <a:ln w="3810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2">
            <a:extLst>
              <a:ext uri="{FF2B5EF4-FFF2-40B4-BE49-F238E27FC236}">
                <a16:creationId xmlns:a16="http://schemas.microsoft.com/office/drawing/2014/main" xmlns="" id="{536A4688-2F9C-4353-A914-C8D31DA8CC1D}"/>
              </a:ext>
            </a:extLst>
          </p:cNvPr>
          <p:cNvGrpSpPr/>
          <p:nvPr/>
        </p:nvGrpSpPr>
        <p:grpSpPr>
          <a:xfrm>
            <a:off x="4805067" y="5048791"/>
            <a:ext cx="3459381" cy="840337"/>
            <a:chOff x="6436493" y="4953475"/>
            <a:chExt cx="4612508" cy="1120449"/>
          </a:xfrm>
        </p:grpSpPr>
        <p:sp>
          <p:nvSpPr>
            <p:cNvPr id="39" name="Rounded Rectangle 34">
              <a:extLst>
                <a:ext uri="{FF2B5EF4-FFF2-40B4-BE49-F238E27FC236}">
                  <a16:creationId xmlns:a16="http://schemas.microsoft.com/office/drawing/2014/main" xmlns="" id="{7A2C29B0-2893-4AC9-BB4B-1372F9FAAD31}"/>
                </a:ext>
              </a:extLst>
            </p:cNvPr>
            <p:cNvSpPr/>
            <p:nvPr/>
          </p:nvSpPr>
          <p:spPr>
            <a:xfrm>
              <a:off x="6770293" y="4953475"/>
              <a:ext cx="4278708" cy="11204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TextBox 35">
              <a:extLst>
                <a:ext uri="{FF2B5EF4-FFF2-40B4-BE49-F238E27FC236}">
                  <a16:creationId xmlns:a16="http://schemas.microsoft.com/office/drawing/2014/main" xmlns="" id="{DD74E99F-DC96-44DE-B54B-B789D2CCBF4C}"/>
                </a:ext>
              </a:extLst>
            </p:cNvPr>
            <p:cNvSpPr txBox="1"/>
            <p:nvPr/>
          </p:nvSpPr>
          <p:spPr>
            <a:xfrm>
              <a:off x="7207128" y="5107682"/>
              <a:ext cx="38418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ການນໍາໃຊ້ Google+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ຊ່ວຍ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ປັບປຸງ SEO ຂອງທ່ານ, ເຊິ່ງເຮັດໃຫ້ອົງການຈັດຕັ້ງຂອງທ່ານ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ສະດຸດ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ໃນຜົນການຄົ້ນຫາຂອງ Google.</a:t>
              </a:r>
            </a:p>
          </p:txBody>
        </p:sp>
        <p:pic>
          <p:nvPicPr>
            <p:cNvPr id="41" name="Picture 2" descr="Related image">
              <a:extLst>
                <a:ext uri="{FF2B5EF4-FFF2-40B4-BE49-F238E27FC236}">
                  <a16:creationId xmlns:a16="http://schemas.microsoft.com/office/drawing/2014/main" xmlns="" id="{86C36576-D70A-4F8E-9187-49287F499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493" y="5159801"/>
              <a:ext cx="673199" cy="67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80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9040"/>
            <a:ext cx="7886700" cy="793377"/>
          </a:xfrm>
        </p:spPr>
        <p:txBody>
          <a:bodyPr>
            <a:noAutofit/>
          </a:bodyPr>
          <a:lstStyle/>
          <a:p>
            <a:r>
              <a:rPr lang="lo-LA" sz="3200" dirty="0"/>
              <a:t>ແຟຣັດຟອມ</a:t>
            </a:r>
            <a:r>
              <a:rPr lang="lo" sz="3200" dirty="0"/>
              <a:t>ສື່​ສັງຄົມທີ່ຈະ</a:t>
            </a:r>
            <a:r>
              <a:rPr lang="lo-LA" sz="3200" dirty="0"/>
              <a:t>ແຊ</a:t>
            </a:r>
            <a:r>
              <a:rPr lang="lo" sz="3200" dirty="0"/>
              <a:t>ຂອງຂໍ້ຄວາມ</a:t>
            </a:r>
            <a:r>
              <a:rPr lang="lo-LA" sz="3200" dirty="0"/>
              <a:t>ທ່ານ</a:t>
            </a:r>
            <a:endParaRPr lang="de-AT" sz="3200" dirty="0"/>
          </a:p>
        </p:txBody>
      </p:sp>
      <p:grpSp>
        <p:nvGrpSpPr>
          <p:cNvPr id="33" name="Group 14">
            <a:extLst>
              <a:ext uri="{FF2B5EF4-FFF2-40B4-BE49-F238E27FC236}">
                <a16:creationId xmlns:a16="http://schemas.microsoft.com/office/drawing/2014/main" xmlns="" id="{C8D9333B-87A3-4EF4-965D-C388FC93EF82}"/>
              </a:ext>
            </a:extLst>
          </p:cNvPr>
          <p:cNvGrpSpPr/>
          <p:nvPr/>
        </p:nvGrpSpPr>
        <p:grpSpPr>
          <a:xfrm>
            <a:off x="346100" y="2254187"/>
            <a:ext cx="4063509" cy="3928022"/>
            <a:chOff x="610151" y="842691"/>
            <a:chExt cx="5418012" cy="5237362"/>
          </a:xfrm>
        </p:grpSpPr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xmlns="" id="{018803AA-010D-439A-8034-F197C21FE0D9}"/>
                </a:ext>
              </a:extLst>
            </p:cNvPr>
            <p:cNvSpPr/>
            <p:nvPr/>
          </p:nvSpPr>
          <p:spPr bwMode="auto">
            <a:xfrm>
              <a:off x="610151" y="842691"/>
              <a:ext cx="5418012" cy="5237362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Isosceles Triangle 3">
              <a:extLst>
                <a:ext uri="{FF2B5EF4-FFF2-40B4-BE49-F238E27FC236}">
                  <a16:creationId xmlns:a16="http://schemas.microsoft.com/office/drawing/2014/main" xmlns="" id="{10217796-66DF-4ED3-9090-2FBD3855DF4B}"/>
                </a:ext>
              </a:extLst>
            </p:cNvPr>
            <p:cNvSpPr/>
            <p:nvPr/>
          </p:nvSpPr>
          <p:spPr bwMode="auto">
            <a:xfrm rot="10800000">
              <a:off x="825067" y="854122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3" name="Group 13">
            <a:extLst>
              <a:ext uri="{FF2B5EF4-FFF2-40B4-BE49-F238E27FC236}">
                <a16:creationId xmlns:a16="http://schemas.microsoft.com/office/drawing/2014/main" xmlns="" id="{0D42D98B-6FEC-4D60-96ED-41FBE192A412}"/>
              </a:ext>
            </a:extLst>
          </p:cNvPr>
          <p:cNvGrpSpPr/>
          <p:nvPr/>
        </p:nvGrpSpPr>
        <p:grpSpPr>
          <a:xfrm>
            <a:off x="4515044" y="2254187"/>
            <a:ext cx="4063509" cy="3928022"/>
            <a:chOff x="6168742" y="842691"/>
            <a:chExt cx="5418012" cy="5237362"/>
          </a:xfrm>
        </p:grpSpPr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xmlns="" id="{A2E7B040-B1B3-46B6-940C-C13CA1805E34}"/>
                </a:ext>
              </a:extLst>
            </p:cNvPr>
            <p:cNvSpPr/>
            <p:nvPr/>
          </p:nvSpPr>
          <p:spPr bwMode="auto">
            <a:xfrm>
              <a:off x="6168742" y="842691"/>
              <a:ext cx="5418012" cy="5237362"/>
            </a:xfrm>
            <a:prstGeom prst="rect">
              <a:avLst/>
            </a:prstGeom>
            <a:noFill/>
            <a:ln w="38100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Isosceles Triangle 14">
              <a:extLst>
                <a:ext uri="{FF2B5EF4-FFF2-40B4-BE49-F238E27FC236}">
                  <a16:creationId xmlns:a16="http://schemas.microsoft.com/office/drawing/2014/main" xmlns="" id="{0503BA1F-8649-4AE3-A8F5-CFDD052A5C48}"/>
                </a:ext>
              </a:extLst>
            </p:cNvPr>
            <p:cNvSpPr/>
            <p:nvPr/>
          </p:nvSpPr>
          <p:spPr bwMode="auto">
            <a:xfrm rot="10800000">
              <a:off x="6387578" y="854122"/>
              <a:ext cx="443960" cy="259485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6" name="Group 6">
            <a:extLst>
              <a:ext uri="{FF2B5EF4-FFF2-40B4-BE49-F238E27FC236}">
                <a16:creationId xmlns:a16="http://schemas.microsoft.com/office/drawing/2014/main" xmlns="" id="{B9E7E290-25AC-4B41-B0CF-4A787BD09A1E}"/>
              </a:ext>
            </a:extLst>
          </p:cNvPr>
          <p:cNvGrpSpPr/>
          <p:nvPr/>
        </p:nvGrpSpPr>
        <p:grpSpPr>
          <a:xfrm>
            <a:off x="929882" y="2320278"/>
            <a:ext cx="1220765" cy="400056"/>
            <a:chOff x="1388526" y="930811"/>
            <a:chExt cx="1627687" cy="533408"/>
          </a:xfrm>
        </p:grpSpPr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xmlns="" id="{237BDD05-972F-4882-B737-8563B4D1C142}"/>
                </a:ext>
              </a:extLst>
            </p:cNvPr>
            <p:cNvSpPr/>
            <p:nvPr/>
          </p:nvSpPr>
          <p:spPr>
            <a:xfrm>
              <a:off x="1938566" y="1064110"/>
              <a:ext cx="107764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2913"/>
              <a:r>
                <a:rPr lang="lo" sz="1350" b="1" dirty="0">
                  <a:ln w="0"/>
                  <a:solidFill>
                    <a:srgbClr val="189BB5"/>
                  </a:solidFill>
                  <a:latin typeface="Arial"/>
                </a:rPr>
                <a:t>ເວັບໄຊທ໌</a:t>
              </a:r>
            </a:p>
          </p:txBody>
        </p:sp>
        <p:pic>
          <p:nvPicPr>
            <p:cNvPr id="48" name="Picture 4" descr="Related image">
              <a:extLst>
                <a:ext uri="{FF2B5EF4-FFF2-40B4-BE49-F238E27FC236}">
                  <a16:creationId xmlns:a16="http://schemas.microsoft.com/office/drawing/2014/main" xmlns="" id="{72157288-5801-4B82-ACD5-4BF8D4665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526" y="930811"/>
              <a:ext cx="547586" cy="53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xmlns="" id="{6B975F11-975E-4661-BDE2-8D1BC52A7EFE}"/>
              </a:ext>
            </a:extLst>
          </p:cNvPr>
          <p:cNvGrpSpPr/>
          <p:nvPr/>
        </p:nvGrpSpPr>
        <p:grpSpPr>
          <a:xfrm>
            <a:off x="5046386" y="2327238"/>
            <a:ext cx="1409348" cy="449470"/>
            <a:chOff x="6877195" y="940091"/>
            <a:chExt cx="1879129" cy="599293"/>
          </a:xfrm>
        </p:grpSpPr>
        <p:sp>
          <p:nvSpPr>
            <p:cNvPr id="50" name="Rectangle 31">
              <a:extLst>
                <a:ext uri="{FF2B5EF4-FFF2-40B4-BE49-F238E27FC236}">
                  <a16:creationId xmlns:a16="http://schemas.microsoft.com/office/drawing/2014/main" xmlns="" id="{245356FE-9DF0-4380-AEA6-42861BE8B406}"/>
                </a:ext>
              </a:extLst>
            </p:cNvPr>
            <p:cNvSpPr/>
            <p:nvPr/>
          </p:nvSpPr>
          <p:spPr>
            <a:xfrm>
              <a:off x="7779134" y="1064110"/>
              <a:ext cx="97719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2913"/>
              <a:r>
                <a:rPr lang="lo" sz="1350" b="1" dirty="0">
                  <a:ln w="0"/>
                  <a:solidFill>
                    <a:srgbClr val="189BB5"/>
                  </a:solidFill>
                  <a:latin typeface="Arial"/>
                </a:rPr>
                <a:t>ສື່ສັງຄົມ</a:t>
              </a:r>
            </a:p>
          </p:txBody>
        </p:sp>
        <p:pic>
          <p:nvPicPr>
            <p:cNvPr id="51" name="Picture 6" descr="Image result for social network icon">
              <a:extLst>
                <a:ext uri="{FF2B5EF4-FFF2-40B4-BE49-F238E27FC236}">
                  <a16:creationId xmlns:a16="http://schemas.microsoft.com/office/drawing/2014/main" xmlns="" id="{1CB93AE4-4F68-410F-8BC1-714A74AE6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195" y="940091"/>
              <a:ext cx="599293" cy="599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2">
            <a:extLst>
              <a:ext uri="{FF2B5EF4-FFF2-40B4-BE49-F238E27FC236}">
                <a16:creationId xmlns:a16="http://schemas.microsoft.com/office/drawing/2014/main" xmlns="" id="{9A5924B2-E064-4765-A23F-35F71CEC21B2}"/>
              </a:ext>
            </a:extLst>
          </p:cNvPr>
          <p:cNvSpPr/>
          <p:nvPr/>
        </p:nvSpPr>
        <p:spPr>
          <a:xfrm>
            <a:off x="507286" y="2863315"/>
            <a:ext cx="373340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" sz="1050" b="1" dirty="0">
                <a:latin typeface="Arial" panose="020B0604020202020204" pitchFamily="34" charset="0"/>
              </a:rPr>
              <a:t>ລວມເອົາເນື້ອຫາເພື່ອຮຽນຮູ້ກ່ຽວກັບສາເຫດຂອງທ່ານໃນເວັບໄຊທ໌ຂອງທ່ານ: </a:t>
            </a:r>
            <a:r>
              <a:rPr lang="lo" sz="900" dirty="0">
                <a:latin typeface="Arial" panose="020B0604020202020204" pitchFamily="34" charset="0"/>
              </a:rPr>
              <a:t>ເມື່ອທ່ານກໍາລັງເຜີຍແຜ່</a:t>
            </a:r>
            <a:r>
              <a:rPr lang="lo-LA" sz="900" dirty="0">
                <a:latin typeface="Arial" panose="020B0604020202020204" pitchFamily="34" charset="0"/>
              </a:rPr>
              <a:t>ຂໍ້ຄວາມ</a:t>
            </a:r>
            <a:r>
              <a:rPr lang="lo" sz="900" dirty="0">
                <a:latin typeface="Arial" panose="020B0604020202020204" pitchFamily="34" charset="0"/>
              </a:rPr>
              <a:t>ຜ່ານຊ່ອງທາງກາ</a:t>
            </a:r>
            <a:r>
              <a:rPr lang="lo-LA" sz="900" dirty="0">
                <a:latin typeface="Arial" panose="020B0604020202020204" pitchFamily="34" charset="0"/>
              </a:rPr>
              <a:t>ນ</a:t>
            </a:r>
            <a:r>
              <a:rPr lang="lo" sz="900" dirty="0">
                <a:latin typeface="Arial" panose="020B0604020202020204" pitchFamily="34" charset="0"/>
              </a:rPr>
              <a:t>ຕະຫຼາດອື່ນໆ, ມັນເປັນການດີທີ່ຈະມີຫນ້າ</a:t>
            </a:r>
            <a:r>
              <a:rPr lang="lo-LA" sz="900" dirty="0">
                <a:latin typeface="Arial" panose="020B0604020202020204" pitchFamily="34" charset="0"/>
              </a:rPr>
              <a:t>ເພຈ</a:t>
            </a:r>
            <a:r>
              <a:rPr lang="lo" sz="900" dirty="0">
                <a:latin typeface="Arial" panose="020B0604020202020204" pitchFamily="34" charset="0"/>
              </a:rPr>
              <a:t>ທີ່</a:t>
            </a:r>
            <a:r>
              <a:rPr lang="lo-LA" sz="900" dirty="0">
                <a:latin typeface="Arial" panose="020B0604020202020204" pitchFamily="34" charset="0"/>
              </a:rPr>
              <a:t>ມີ</a:t>
            </a:r>
            <a:r>
              <a:rPr lang="lo" sz="900" dirty="0">
                <a:latin typeface="Arial" panose="020B0604020202020204" pitchFamily="34" charset="0"/>
              </a:rPr>
              <a:t>ຂໍ້ມູນທີ່ຈະສົ່ງໄປຫາ</a:t>
            </a:r>
            <a:r>
              <a:rPr lang="lo-LA" sz="900" dirty="0">
                <a:latin typeface="Arial" panose="020B0604020202020204" pitchFamily="34" charset="0"/>
              </a:rPr>
              <a:t>ລູກຄ້າ</a:t>
            </a:r>
            <a:r>
              <a:rPr lang="lo" sz="900" dirty="0">
                <a:latin typeface="Arial" panose="020B0604020202020204" pitchFamily="34" charset="0"/>
              </a:rPr>
              <a:t>ເພື່ອໃຫ້ພວກເຂົາສາມາດຮຽນຮູ້ເພີ່ມເຕີມກ່ຽວກັບ</a:t>
            </a:r>
            <a:r>
              <a:rPr lang="lo-LA" sz="900" dirty="0">
                <a:latin typeface="Arial" panose="020B0604020202020204" pitchFamily="34" charset="0"/>
              </a:rPr>
              <a:t>ປະເດັນສໍາຄັນ</a:t>
            </a:r>
            <a:r>
              <a:rPr lang="lo" sz="900" dirty="0">
                <a:latin typeface="Arial" panose="020B0604020202020204" pitchFamily="34" charset="0"/>
              </a:rPr>
              <a:t>ຂອງທ່ານ.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" sz="1050" b="1" dirty="0">
                <a:latin typeface="Arial" panose="020B0604020202020204" pitchFamily="34" charset="0"/>
              </a:rPr>
              <a:t>ເພີ່ມຄໍາອະທິບາຍສັ້ນໆກ່ຽວກັບສິ່ງທີ່ທ່ານເຮັດຢູ່</a:t>
            </a:r>
            <a:r>
              <a:rPr lang="lo-LA" sz="1050" b="1" dirty="0">
                <a:latin typeface="Arial" panose="020B0604020202020204" pitchFamily="34" charset="0"/>
              </a:rPr>
              <a:t>ດ້ານ</a:t>
            </a:r>
            <a:r>
              <a:rPr lang="lo" sz="1050" b="1" dirty="0">
                <a:latin typeface="Arial" panose="020B0604020202020204" pitchFamily="34" charset="0"/>
              </a:rPr>
              <a:t>ເທິງສຸດຂອງຫນ້າທໍາອິດ: </a:t>
            </a:r>
            <a:r>
              <a:rPr lang="lo-LA" sz="900" dirty="0">
                <a:latin typeface="Arial" panose="020B0604020202020204" pitchFamily="34" charset="0"/>
              </a:rPr>
              <a:t>ລູກຄ້າ</a:t>
            </a:r>
            <a:r>
              <a:rPr lang="lo" sz="900" dirty="0">
                <a:latin typeface="Arial" panose="020B0604020202020204" pitchFamily="34" charset="0"/>
              </a:rPr>
              <a:t>ສາມາດ</a:t>
            </a:r>
            <a:r>
              <a:rPr lang="lo-LA" sz="900" dirty="0">
                <a:latin typeface="Arial" panose="020B0604020202020204" pitchFamily="34" charset="0"/>
              </a:rPr>
              <a:t>ເຂົ້າໃຈ</a:t>
            </a:r>
            <a:r>
              <a:rPr lang="lo" sz="900" dirty="0">
                <a:latin typeface="Arial" panose="020B0604020202020204" pitchFamily="34" charset="0"/>
              </a:rPr>
              <a:t>ກ່ຽວກັບສິ່ງທີ່ທ່ານເຮັດທັນທີ.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" sz="1050" b="1" dirty="0">
                <a:latin typeface="Arial" panose="020B0604020202020204" pitchFamily="34" charset="0"/>
              </a:rPr>
              <a:t>ລວມເອົາການ</a:t>
            </a:r>
            <a:r>
              <a:rPr lang="lo-LA" sz="1050" b="1" dirty="0">
                <a:latin typeface="Arial" panose="020B0604020202020204" pitchFamily="34" charset="0"/>
              </a:rPr>
              <a:t>ກະຕຸ້ນ</a:t>
            </a:r>
            <a:r>
              <a:rPr lang="lo" sz="1050" b="1" dirty="0">
                <a:latin typeface="Arial" panose="020B0604020202020204" pitchFamily="34" charset="0"/>
              </a:rPr>
              <a:t>ການ</a:t>
            </a:r>
            <a:r>
              <a:rPr lang="lo-LA" sz="1050" b="1" dirty="0">
                <a:latin typeface="Arial" panose="020B0604020202020204" pitchFamily="34" charset="0"/>
              </a:rPr>
              <a:t>ຕັດສິນໃຈ</a:t>
            </a:r>
            <a:r>
              <a:rPr lang="lo" sz="1050" b="1" dirty="0">
                <a:latin typeface="Arial" panose="020B0604020202020204" pitchFamily="34" charset="0"/>
              </a:rPr>
              <a:t>ໃນເວັບໄຊທ໌ຂອງທ່ານ: </a:t>
            </a:r>
            <a:r>
              <a:rPr lang="lo" sz="900" dirty="0">
                <a:latin typeface="Arial" panose="020B0604020202020204" pitchFamily="34" charset="0"/>
              </a:rPr>
              <a:t>ຕົວຢ່າງ</a:t>
            </a:r>
            <a:r>
              <a:rPr lang="lo-LA" sz="900" dirty="0">
                <a:latin typeface="Arial" panose="020B0604020202020204" pitchFamily="34" charset="0"/>
              </a:rPr>
              <a:t>ການກະຕຸ້ນການຕັດສິນໃຈ</a:t>
            </a:r>
            <a:r>
              <a:rPr lang="lo" sz="900" dirty="0">
                <a:latin typeface="Arial" panose="020B0604020202020204" pitchFamily="34" charset="0"/>
              </a:rPr>
              <a:t>ທີ່ດີອາດຈະ</a:t>
            </a:r>
            <a:r>
              <a:rPr lang="lo-LA" sz="900" dirty="0">
                <a:latin typeface="Arial" panose="020B0604020202020204" pitchFamily="34" charset="0"/>
              </a:rPr>
              <a:t>ເປັນການໃຊ້</a:t>
            </a:r>
            <a:r>
              <a:rPr lang="lo" sz="900" dirty="0">
                <a:latin typeface="Arial" panose="020B0604020202020204" pitchFamily="34" charset="0"/>
              </a:rPr>
              <a:t>ຈົດຫມາຍຂ່າວທາງອີເມວຂອງທ່ານ.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" sz="1050" b="1" dirty="0">
                <a:latin typeface="Arial" panose="020B0604020202020204" pitchFamily="34" charset="0"/>
              </a:rPr>
              <a:t>ໃຫ້ວິທີທີ່ງ່າຍສໍາລັບຜູ້ເຂົ້າຊົມໃນການລົງທະບຽນສໍາລັບລາຍຊື່ອີເມວຂອງທ່ານ:</a:t>
            </a:r>
            <a:r>
              <a:rPr lang="lo" sz="1050" dirty="0">
                <a:latin typeface="Arial" panose="020B0604020202020204" pitchFamily="34" charset="0"/>
              </a:rPr>
              <a:t> </a:t>
            </a:r>
            <a:r>
              <a:rPr lang="lo-LA" sz="1050" dirty="0">
                <a:latin typeface="Arial" panose="020B0604020202020204" pitchFamily="34" charset="0"/>
              </a:rPr>
              <a:t>ເຊິ່ງ</a:t>
            </a:r>
            <a:r>
              <a:rPr lang="lo" sz="900" dirty="0">
                <a:latin typeface="Arial" panose="020B0604020202020204" pitchFamily="34" charset="0"/>
              </a:rPr>
              <a:t>ອາດຈະເປັນຫນ້າ</a:t>
            </a:r>
            <a:r>
              <a:rPr lang="lo-LA" sz="900" dirty="0">
                <a:latin typeface="Arial" panose="020B0604020202020204" pitchFamily="34" charset="0"/>
              </a:rPr>
              <a:t>ເພຈ</a:t>
            </a:r>
            <a:r>
              <a:rPr lang="lo" sz="900" dirty="0">
                <a:latin typeface="Arial" panose="020B0604020202020204" pitchFamily="34" charset="0"/>
              </a:rPr>
              <a:t>ທີ່ມີແບບຟອມຢູ່ໃນເວັບໄຊທ໌ຂອງທ່ານ, ຫຼືແມ້ກະທັ້ງ</a:t>
            </a:r>
            <a:r>
              <a:rPr lang="lo-LA" sz="900" dirty="0">
                <a:latin typeface="Arial" panose="020B0604020202020204" pitchFamily="34" charset="0"/>
              </a:rPr>
              <a:t>ກະຕຸ້ນການຕັດສິນໃຈ</a:t>
            </a:r>
            <a:r>
              <a:rPr lang="lo" sz="900" dirty="0">
                <a:latin typeface="Arial" panose="020B0604020202020204" pitchFamily="34" charset="0"/>
              </a:rPr>
              <a:t>ທີ່ປາກົດຢູ່ໃນແຖບດ້ານຂ້າງ</a:t>
            </a:r>
            <a:r>
              <a:rPr lang="lo-LA" sz="900" dirty="0">
                <a:latin typeface="Arial" panose="020B0604020202020204" pitchFamily="34" charset="0"/>
              </a:rPr>
              <a:t> </a:t>
            </a:r>
            <a:r>
              <a:rPr lang="lo" sz="900" dirty="0">
                <a:latin typeface="Arial" panose="020B0604020202020204" pitchFamily="34" charset="0"/>
              </a:rPr>
              <a:t>ແລະ / ຫຼື</a:t>
            </a:r>
            <a:r>
              <a:rPr lang="lo-LA" sz="900" dirty="0">
                <a:latin typeface="Arial" panose="020B0604020202020204" pitchFamily="34" charset="0"/>
              </a:rPr>
              <a:t> </a:t>
            </a:r>
            <a:r>
              <a:rPr lang="lo" sz="900" dirty="0">
                <a:latin typeface="Arial" panose="020B0604020202020204" pitchFamily="34" charset="0"/>
              </a:rPr>
              <a:t>ສ່ວນທ້າຍຂອງເວັບໄຊທ໌ທີ່ບໍ່ຫວັງຜົນກໍາໄລຂອງທ່ານ.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" sz="1050" b="1" dirty="0">
                <a:latin typeface="Arial" panose="020B0604020202020204" pitchFamily="34" charset="0"/>
              </a:rPr>
              <a:t>ເພີ່ມປະສິດທິພາບ</a:t>
            </a:r>
            <a:r>
              <a:rPr lang="lo-LA" sz="1050" b="1" dirty="0">
                <a:latin typeface="Arial" panose="020B0604020202020204" pitchFamily="34" charset="0"/>
              </a:rPr>
              <a:t>ໃຫ້ບົດຄວາມໃນ</a:t>
            </a:r>
            <a:r>
              <a:rPr lang="lo" sz="1050" b="1" dirty="0">
                <a:latin typeface="Arial" panose="020B0604020202020204" pitchFamily="34" charset="0"/>
              </a:rPr>
              <a:t>ເຄື່ອງ</a:t>
            </a:r>
            <a:r>
              <a:rPr lang="lo-LA" sz="1050" b="1" dirty="0">
                <a:latin typeface="Arial" panose="020B0604020202020204" pitchFamily="34" charset="0"/>
              </a:rPr>
              <a:t>ມືໃນການຄົ້ນ</a:t>
            </a:r>
            <a:r>
              <a:rPr lang="lo" sz="1050" b="1" dirty="0">
                <a:latin typeface="Arial" panose="020B0604020202020204" pitchFamily="34" charset="0"/>
              </a:rPr>
              <a:t>ຫາ (SEO): </a:t>
            </a:r>
            <a:r>
              <a:rPr lang="lo" sz="900" dirty="0">
                <a:latin typeface="Arial" panose="020B0604020202020204" pitchFamily="34" charset="0"/>
              </a:rPr>
              <a:t>ເຜີຍແຜ່ບົດຄວາມກ່ຽວກັບຫົວຂໍ້ທີ່ກ່ຽວຂ້ອງກັບສາເຫດຂອງທ່ານແລະເພີ່ມປະສິດທິພາບ</a:t>
            </a:r>
            <a:r>
              <a:rPr lang="lo-LA" sz="900" dirty="0">
                <a:latin typeface="Arial" panose="020B0604020202020204" pitchFamily="34" charset="0"/>
              </a:rPr>
              <a:t>ໃຫ້ກັບ</a:t>
            </a:r>
            <a:r>
              <a:rPr lang="lo" sz="900" dirty="0">
                <a:latin typeface="Arial" panose="020B0604020202020204" pitchFamily="34" charset="0"/>
              </a:rPr>
              <a:t>ເຄື່ອງ</a:t>
            </a:r>
            <a:r>
              <a:rPr lang="lo-LA" sz="900" dirty="0">
                <a:latin typeface="Arial" panose="020B0604020202020204" pitchFamily="34" charset="0"/>
              </a:rPr>
              <a:t>ມືໃນກາຄົ້ນຫາ</a:t>
            </a:r>
            <a:r>
              <a:rPr lang="lo" sz="900" dirty="0">
                <a:latin typeface="Arial" panose="020B0604020202020204" pitchFamily="34" charset="0"/>
              </a:rPr>
              <a:t>ເພື່ອ</a:t>
            </a:r>
            <a:r>
              <a:rPr lang="lo-LA" sz="900" dirty="0">
                <a:latin typeface="Arial" panose="020B0604020202020204" pitchFamily="34" charset="0"/>
              </a:rPr>
              <a:t>ເພີ່ມ</a:t>
            </a:r>
            <a:r>
              <a:rPr lang="lo" sz="900" dirty="0">
                <a:latin typeface="Arial" panose="020B0604020202020204" pitchFamily="34" charset="0"/>
              </a:rPr>
              <a:t>ການເຂົ້າຊົມ.</a:t>
            </a:r>
          </a:p>
        </p:txBody>
      </p:sp>
      <p:sp>
        <p:nvSpPr>
          <p:cNvPr id="59" name="Rectangle 45">
            <a:extLst>
              <a:ext uri="{FF2B5EF4-FFF2-40B4-BE49-F238E27FC236}">
                <a16:creationId xmlns:a16="http://schemas.microsoft.com/office/drawing/2014/main" xmlns="" id="{DC8F05EF-337C-4915-BAED-B2F6A421440D}"/>
              </a:ext>
            </a:extLst>
          </p:cNvPr>
          <p:cNvSpPr/>
          <p:nvPr/>
        </p:nvSpPr>
        <p:spPr>
          <a:xfrm>
            <a:off x="7629013" y="6165257"/>
            <a:ext cx="10823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o" sz="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*ທີ່ມາ: </a:t>
            </a:r>
            <a:r>
              <a:rPr lang="lo" sz="6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wiredimpact.com</a:t>
            </a:r>
            <a:endParaRPr lang="en-US" sz="6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44">
            <a:extLst>
              <a:ext uri="{FF2B5EF4-FFF2-40B4-BE49-F238E27FC236}">
                <a16:creationId xmlns:a16="http://schemas.microsoft.com/office/drawing/2014/main" xmlns="" id="{859AC40E-6DAF-4C43-80F6-1AE4978E44ED}"/>
              </a:ext>
            </a:extLst>
          </p:cNvPr>
          <p:cNvSpPr/>
          <p:nvPr/>
        </p:nvSpPr>
        <p:spPr>
          <a:xfrm>
            <a:off x="4679172" y="2863315"/>
            <a:ext cx="3739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" sz="1050" b="1" dirty="0">
                <a:latin typeface="Arial" panose="020B0604020202020204" pitchFamily="34" charset="0"/>
              </a:rPr>
              <a:t>ຄົ້ນຄ້ວາຊ່ອງທາງສື່ສັງຄົມກ່ອນທີ່ຈະເຂົ້າຮ່ວມ:</a:t>
            </a:r>
            <a:r>
              <a:rPr lang="lo" sz="1050" dirty="0">
                <a:latin typeface="Arial" panose="020B0604020202020204" pitchFamily="34" charset="0"/>
              </a:rPr>
              <a:t> </a:t>
            </a:r>
            <a:r>
              <a:rPr lang="lo-LA" sz="1050" dirty="0">
                <a:latin typeface="Arial" panose="020B0604020202020204" pitchFamily="34" charset="0"/>
              </a:rPr>
              <a:t>ກວດສອບ</a:t>
            </a:r>
            <a:r>
              <a:rPr lang="lo" sz="900" dirty="0">
                <a:latin typeface="Arial" panose="020B0604020202020204" pitchFamily="34" charset="0"/>
              </a:rPr>
              <a:t>ໃຫ້ແນ່ໃຈວ່າ</a:t>
            </a:r>
            <a:r>
              <a:rPr lang="lo-LA" sz="900" dirty="0">
                <a:latin typeface="Arial" panose="020B0604020202020204" pitchFamily="34" charset="0"/>
              </a:rPr>
              <a:t>ກຸ່ມ</a:t>
            </a:r>
            <a:r>
              <a:rPr lang="lo" sz="900" dirty="0">
                <a:latin typeface="Arial" panose="020B0604020202020204" pitchFamily="34" charset="0"/>
              </a:rPr>
              <a:t>ເປົ້າຫມາຍຂອງທ່ານມີສ່ວນຮ່ວມຢ່າງເປັນປົກກະຕິໃນເຄືອຂ່າຍເຫຼົ່ານັ້ນກ່ອນທີ່ຈະ</a:t>
            </a:r>
            <a:r>
              <a:rPr lang="lo-LA" sz="900" dirty="0">
                <a:latin typeface="Arial" panose="020B0604020202020204" pitchFamily="34" charset="0"/>
              </a:rPr>
              <a:t>ສະຫລະ</a:t>
            </a:r>
            <a:r>
              <a:rPr lang="lo" sz="900" dirty="0">
                <a:latin typeface="Arial" panose="020B0604020202020204" pitchFamily="34" charset="0"/>
              </a:rPr>
              <a:t>ເວລາ</a:t>
            </a:r>
            <a:r>
              <a:rPr lang="lo-LA" sz="900" dirty="0">
                <a:latin typeface="Arial" panose="020B0604020202020204" pitchFamily="34" charset="0"/>
              </a:rPr>
              <a:t>ເພື່ອໃຊ້ງານ</a:t>
            </a:r>
            <a:r>
              <a:rPr lang="lo" sz="900" dirty="0">
                <a:latin typeface="Arial" panose="020B0604020202020204" pitchFamily="34" charset="0"/>
              </a:rPr>
              <a:t>ໃນຊ່ອງທາງໃຫມ່</a:t>
            </a:r>
            <a:r>
              <a:rPr lang="lo-LA" sz="900" dirty="0">
                <a:latin typeface="Arial" panose="020B0604020202020204" pitchFamily="34" charset="0"/>
              </a:rPr>
              <a:t>ໆ</a:t>
            </a:r>
            <a:r>
              <a:rPr lang="lo" sz="900" dirty="0">
                <a:latin typeface="Arial" panose="020B0604020202020204" pitchFamily="34" charset="0"/>
              </a:rPr>
              <a:t>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" sz="1050" b="1" dirty="0">
                <a:latin typeface="Arial" panose="020B0604020202020204" pitchFamily="34" charset="0"/>
              </a:rPr>
              <a:t>ຮັກສາ</a:t>
            </a:r>
            <a:r>
              <a:rPr lang="lo-LA" sz="1050" b="1" dirty="0">
                <a:latin typeface="Arial" panose="020B0604020202020204" pitchFamily="34" charset="0"/>
              </a:rPr>
              <a:t>ສະຖານະທີ່ໃຊ້ງານ</a:t>
            </a:r>
            <a:r>
              <a:rPr lang="lo" sz="1050" b="1" dirty="0">
                <a:latin typeface="Arial" panose="020B0604020202020204" pitchFamily="34" charset="0"/>
              </a:rPr>
              <a:t>ໃນທຸກເຄືອຂ່າຍທີ່ທ່ານໃຊ້: </a:t>
            </a:r>
            <a:r>
              <a:rPr lang="lo-LA" sz="900" dirty="0">
                <a:latin typeface="Arial" panose="020B0604020202020204" pitchFamily="34" charset="0"/>
              </a:rPr>
              <a:t>ໃນການບັນລຸເປົ້າຫມາຍນີ້</a:t>
            </a:r>
            <a:r>
              <a:rPr lang="lo" sz="900" dirty="0">
                <a:latin typeface="Arial" panose="020B0604020202020204" pitchFamily="34" charset="0"/>
              </a:rPr>
              <a:t>, </a:t>
            </a:r>
            <a:r>
              <a:rPr lang="lo-LA" sz="900" dirty="0">
                <a:latin typeface="Arial" panose="020B0604020202020204" pitchFamily="34" charset="0"/>
              </a:rPr>
              <a:t>ໃຫ້ທົດລອງສ້າງ</a:t>
            </a:r>
            <a:r>
              <a:rPr lang="lo" sz="900" dirty="0">
                <a:latin typeface="Arial" panose="020B0604020202020204" pitchFamily="34" charset="0"/>
              </a:rPr>
              <a:t>ສ້າງຕາຕະລາງການ</a:t>
            </a:r>
            <a:r>
              <a:rPr lang="lo-LA" sz="900" dirty="0">
                <a:latin typeface="Arial" panose="020B0604020202020204" pitchFamily="34" charset="0"/>
              </a:rPr>
              <a:t>ໂພສ </a:t>
            </a:r>
            <a:r>
              <a:rPr lang="lo" sz="900" dirty="0">
                <a:latin typeface="Arial" panose="020B0604020202020204" pitchFamily="34" charset="0"/>
              </a:rPr>
              <a:t>ແລະ</a:t>
            </a:r>
            <a:r>
              <a:rPr lang="lo-LA" sz="900" dirty="0">
                <a:latin typeface="Arial" panose="020B0604020202020204" pitchFamily="34" charset="0"/>
              </a:rPr>
              <a:t>ປະຕິບັດຕາມນັ້ນ</a:t>
            </a:r>
            <a:r>
              <a:rPr lang="lo" sz="900" dirty="0">
                <a:latin typeface="Arial" panose="020B0604020202020204" pitchFamily="34" charset="0"/>
              </a:rPr>
              <a:t>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" sz="1050" b="1" dirty="0">
                <a:latin typeface="Arial" panose="020B0604020202020204" pitchFamily="34" charset="0"/>
              </a:rPr>
              <a:t>ພິຈາລະນາສ້າງທູດສື່ສັງຄົມ: </a:t>
            </a:r>
            <a:r>
              <a:rPr lang="lo" sz="900" dirty="0">
                <a:latin typeface="Arial" panose="020B0604020202020204" pitchFamily="34" charset="0"/>
              </a:rPr>
              <a:t>ຜູ້ສະຫນັບສະຫນູນສາມາດກາຍເປັນທູດແລະເຜີຍແຜ່ຄວາມຮູ້ໃ</a:t>
            </a:r>
            <a:r>
              <a:rPr lang="lo-LA" sz="900" dirty="0">
                <a:latin typeface="Arial" panose="020B0604020202020204" pitchFamily="34" charset="0"/>
              </a:rPr>
              <a:t>ຫ້</a:t>
            </a:r>
            <a:r>
              <a:rPr lang="lo" sz="900" dirty="0">
                <a:latin typeface="Arial" panose="020B0604020202020204" pitchFamily="34" charset="0"/>
              </a:rPr>
              <a:t>ບັນດາຜູ້ຕິດຕາມຂອງພວກເຂົາ.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" sz="1050" b="1" dirty="0">
                <a:latin typeface="Arial" panose="020B0604020202020204" pitchFamily="34" charset="0"/>
              </a:rPr>
              <a:t>ຄົ້ນຄວ້າ</a:t>
            </a:r>
            <a:r>
              <a:rPr lang="lo-LA" sz="1050" b="1" dirty="0">
                <a:latin typeface="Arial" panose="020B0604020202020204" pitchFamily="34" charset="0"/>
              </a:rPr>
              <a:t>ວິໄຈ</a:t>
            </a:r>
            <a:r>
              <a:rPr lang="lo" sz="1050" b="1" dirty="0">
                <a:latin typeface="Arial" panose="020B0604020202020204" pitchFamily="34" charset="0"/>
              </a:rPr>
              <a:t>ແລະນໍາໃຊ້ #hashtags ທີ່ກ່ຽວຂ້ອງກັບສາເຫດຂອງທ່ານ: </a:t>
            </a:r>
            <a:r>
              <a:rPr lang="lo-LA" sz="900" dirty="0">
                <a:latin typeface="Arial" panose="020B0604020202020204" pitchFamily="34" charset="0"/>
              </a:rPr>
              <a:t>ຈົ່ງ</a:t>
            </a:r>
            <a:r>
              <a:rPr lang="lo" sz="900" dirty="0">
                <a:latin typeface="Arial" panose="020B0604020202020204" pitchFamily="34" charset="0"/>
              </a:rPr>
              <a:t>ປະຕິບັດຕາມ</a:t>
            </a:r>
            <a:r>
              <a:rPr lang="lo-LA" sz="900" dirty="0">
                <a:latin typeface="Arial" panose="020B0604020202020204" pitchFamily="34" charset="0"/>
              </a:rPr>
              <a:t>ແນວທາງ</a:t>
            </a:r>
            <a:r>
              <a:rPr lang="lo" sz="900" dirty="0">
                <a:latin typeface="Arial" panose="020B0604020202020204" pitchFamily="34" charset="0"/>
              </a:rPr>
              <a:t>ການປະຕິບັດທີ່ດີທີ່ສຸດສໍາລັບການນໍາໃຊ້ hashtags ໃນແຕ່ລະເຄືອຂ່າຍ.</a:t>
            </a:r>
          </a:p>
          <a:p>
            <a:endParaRPr lang="en-US" sz="1050" dirty="0">
              <a:latin typeface="Arial" panose="020B0604020202020204" pitchFamily="34" charset="0"/>
            </a:endParaRPr>
          </a:p>
          <a:p>
            <a:r>
              <a:rPr lang="lo-LA" sz="1050" b="1" dirty="0">
                <a:latin typeface="Arial" panose="020B0604020202020204" pitchFamily="34" charset="0"/>
              </a:rPr>
              <a:t>ມີສ່ວນ</a:t>
            </a:r>
            <a:r>
              <a:rPr lang="lo" sz="1050" b="1" dirty="0">
                <a:latin typeface="Arial" panose="020B0604020202020204" pitchFamily="34" charset="0"/>
              </a:rPr>
              <a:t>ຮ່ວມແລະສື່ສານກັບຜູ້ມີອິດທິພົນໃນ</a:t>
            </a:r>
            <a:r>
              <a:rPr lang="lo-LA" sz="1050" b="1" dirty="0">
                <a:latin typeface="Arial" panose="020B0604020202020204" pitchFamily="34" charset="0"/>
              </a:rPr>
              <a:t>ພື້ນທີ່</a:t>
            </a:r>
            <a:r>
              <a:rPr lang="lo" sz="1050" b="1" dirty="0">
                <a:latin typeface="Arial" panose="020B0604020202020204" pitchFamily="34" charset="0"/>
              </a:rPr>
              <a:t>ຂອງທ່ານ: </a:t>
            </a:r>
            <a:r>
              <a:rPr lang="lo" sz="900" dirty="0">
                <a:latin typeface="Arial" panose="020B0604020202020204" pitchFamily="34" charset="0"/>
              </a:rPr>
              <a:t>ຄົ້ນ</a:t>
            </a:r>
            <a:r>
              <a:rPr lang="lo-LA" sz="900" dirty="0">
                <a:latin typeface="Arial" panose="020B0604020202020204" pitchFamily="34" charset="0"/>
              </a:rPr>
              <a:t>ຫາ</a:t>
            </a:r>
            <a:r>
              <a:rPr lang="lo" sz="900" dirty="0">
                <a:latin typeface="Arial" panose="020B0604020202020204" pitchFamily="34" charset="0"/>
              </a:rPr>
              <a:t>ຄູ່ຮ່ວມງານທີ່ມີທ່າແຮງແລະຜູ້ສະຫນັບສະຫນູນເພື່ອສົນທະນາກັບພວກເຂົາໃນຊ່ອງທາງສື່ສັງຄົມທີ່ເຂົາເຈົ້າມີການເຄື່ອນໄຫວ.</a:t>
            </a:r>
          </a:p>
        </p:txBody>
      </p:sp>
    </p:spTree>
    <p:extLst>
      <p:ext uri="{BB962C8B-B14F-4D97-AF65-F5344CB8AC3E}">
        <p14:creationId xmlns:p14="http://schemas.microsoft.com/office/powerpoint/2010/main" val="1070950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009" y="969000"/>
            <a:ext cx="3890764" cy="793377"/>
          </a:xfrm>
        </p:spPr>
        <p:txBody>
          <a:bodyPr>
            <a:noAutofit/>
          </a:bodyPr>
          <a:lstStyle/>
          <a:p>
            <a:r>
              <a:rPr lang="lo" sz="3200" dirty="0"/>
              <a:t>ການຕະຫຼາດ</a:t>
            </a:r>
            <a:r>
              <a:rPr lang="lo-LA" sz="3200" dirty="0"/>
              <a:t>ຢ່າງມີ</a:t>
            </a:r>
            <a:r>
              <a:rPr lang="lo" sz="3200" dirty="0"/>
              <a:t>ເຫດ</a:t>
            </a:r>
            <a:r>
              <a:rPr lang="lo-LA" sz="3200" dirty="0"/>
              <a:t>ຜົນ</a:t>
            </a:r>
            <a:endParaRPr lang="de-AT" sz="3200" dirty="0"/>
          </a:p>
        </p:txBody>
      </p:sp>
      <p:grpSp>
        <p:nvGrpSpPr>
          <p:cNvPr id="66" name="Group 8">
            <a:extLst>
              <a:ext uri="{FF2B5EF4-FFF2-40B4-BE49-F238E27FC236}">
                <a16:creationId xmlns:a16="http://schemas.microsoft.com/office/drawing/2014/main" xmlns="" id="{72ED7455-65C5-4E83-BC2F-F0067B03AF87}"/>
              </a:ext>
            </a:extLst>
          </p:cNvPr>
          <p:cNvGrpSpPr/>
          <p:nvPr/>
        </p:nvGrpSpPr>
        <p:grpSpPr>
          <a:xfrm>
            <a:off x="0" y="2096203"/>
            <a:ext cx="5075513" cy="355934"/>
            <a:chOff x="0" y="923391"/>
            <a:chExt cx="6767351" cy="474578"/>
          </a:xfrm>
          <a:solidFill>
            <a:srgbClr val="189BB5"/>
          </a:solidFill>
        </p:grpSpPr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xmlns="" id="{989B8B0D-840A-46E7-857F-1385A887C6E9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474578"/>
            </a:xfrm>
            <a:prstGeom prst="rect">
              <a:avLst/>
            </a:prstGeom>
            <a:grpFill/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xmlns="" id="{1A9C5C13-ED43-4AE7-8511-981C5D268413}"/>
                </a:ext>
              </a:extLst>
            </p:cNvPr>
            <p:cNvSpPr txBox="1"/>
            <p:nvPr/>
          </p:nvSpPr>
          <p:spPr>
            <a:xfrm>
              <a:off x="332295" y="988466"/>
              <a:ext cx="6232892" cy="369331"/>
            </a:xfrm>
            <a:prstGeom prst="rect">
              <a:avLst/>
            </a:prstGeom>
            <a:grpFill/>
            <a:ln>
              <a:solidFill>
                <a:srgbClr val="189BB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ເນື້ອຫາທີ່ມີຄຸນນະພາບ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ສາມາດ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ເພີ່ມ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ຄຸ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ນຄ່າໃຫ້ກັບ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ລູກຄ້າ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ຂອງທ່ານ</a:t>
              </a:r>
            </a:p>
          </p:txBody>
        </p:sp>
      </p:grpSp>
      <p:grpSp>
        <p:nvGrpSpPr>
          <p:cNvPr id="69" name="Group 2">
            <a:extLst>
              <a:ext uri="{FF2B5EF4-FFF2-40B4-BE49-F238E27FC236}">
                <a16:creationId xmlns:a16="http://schemas.microsoft.com/office/drawing/2014/main" xmlns="" id="{AD56F271-A1CD-4C7B-A3FC-32B1F55A6D62}"/>
              </a:ext>
            </a:extLst>
          </p:cNvPr>
          <p:cNvGrpSpPr/>
          <p:nvPr/>
        </p:nvGrpSpPr>
        <p:grpSpPr>
          <a:xfrm>
            <a:off x="704315" y="2631495"/>
            <a:ext cx="7304720" cy="3317644"/>
            <a:chOff x="939087" y="1637113"/>
            <a:chExt cx="9739627" cy="4423526"/>
          </a:xfrm>
        </p:grpSpPr>
        <p:sp>
          <p:nvSpPr>
            <p:cNvPr id="70" name="Rectangle 1">
              <a:extLst>
                <a:ext uri="{FF2B5EF4-FFF2-40B4-BE49-F238E27FC236}">
                  <a16:creationId xmlns:a16="http://schemas.microsoft.com/office/drawing/2014/main" xmlns="" id="{E2CCEA9B-6E6A-4D61-9A43-593D00D8A4BF}"/>
                </a:ext>
              </a:extLst>
            </p:cNvPr>
            <p:cNvSpPr/>
            <p:nvPr/>
          </p:nvSpPr>
          <p:spPr>
            <a:xfrm>
              <a:off x="939087" y="1637113"/>
              <a:ext cx="972020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-LA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ສ້າງແຮງບັນດານ</a:t>
              </a:r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ໃຈ</a:t>
              </a:r>
              <a:r>
                <a:rPr lang="lo-LA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 </a:t>
              </a:r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ແລະ</a:t>
              </a:r>
              <a:r>
                <a:rPr lang="lo-LA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 ການໃຫ້ຄວາມຮູ້</a:t>
              </a:r>
              <a:endParaRPr lang="lo" sz="1125" b="1" dirty="0">
                <a:solidFill>
                  <a:srgbClr val="189BB5"/>
                </a:solidFill>
                <a:latin typeface="Arial" panose="020B0604020202020204" pitchFamily="34" charset="0"/>
              </a:endParaRPr>
            </a:p>
            <a:p>
              <a:r>
                <a:rPr lang="lo" sz="1125" dirty="0">
                  <a:latin typeface="Arial" panose="020B0604020202020204" pitchFamily="34" charset="0"/>
                </a:rPr>
                <a:t>Infographics ເຮັດ</a:t>
              </a:r>
              <a:r>
                <a:rPr lang="lo-LA" sz="1125" dirty="0">
                  <a:latin typeface="Arial" panose="020B0604020202020204" pitchFamily="34" charset="0"/>
                </a:rPr>
                <a:t>ຫນ້າທີ່</a:t>
              </a:r>
              <a:r>
                <a:rPr lang="lo" sz="1125" dirty="0">
                  <a:latin typeface="Arial" panose="020B0604020202020204" pitchFamily="34" charset="0"/>
                </a:rPr>
                <a:t>ເປັນຊ່ອງທາງທີ່ສົມບູນແບບເພື່ອສົ່ງຂໍ້ມູນແລະເຮັດໃຫ້ຂໍ້ເທັດຈິງທີ່ຫນ້າເບື່ອ</a:t>
              </a:r>
              <a:r>
                <a:rPr lang="lo-LA" sz="1125" dirty="0">
                  <a:latin typeface="Arial" panose="020B0604020202020204" pitchFamily="34" charset="0"/>
                </a:rPr>
                <a:t>ເປັນຄວາມສະຫນຸກ</a:t>
              </a:r>
              <a:r>
                <a:rPr lang="lo" sz="1125" dirty="0">
                  <a:latin typeface="Arial" panose="020B0604020202020204" pitchFamily="34" charset="0"/>
                </a:rPr>
                <a:t>. </a:t>
              </a:r>
              <a:r>
                <a:rPr lang="lo-LA" sz="1125" dirty="0">
                  <a:latin typeface="Arial" panose="020B0604020202020204" pitchFamily="34" charset="0"/>
                </a:rPr>
                <a:t>ລູກຄ້າ</a:t>
              </a:r>
              <a:r>
                <a:rPr lang="lo" sz="1125" dirty="0">
                  <a:latin typeface="Arial" panose="020B0604020202020204" pitchFamily="34" charset="0"/>
                </a:rPr>
                <a:t>ຂອງທ່ານມີໂອກາດທີ່ຈ</a:t>
              </a:r>
              <a:r>
                <a:rPr lang="lo-LA" sz="1125" dirty="0">
                  <a:latin typeface="Arial" panose="020B0604020202020204" pitchFamily="34" charset="0"/>
                </a:rPr>
                <a:t>ະ</a:t>
              </a:r>
              <a:r>
                <a:rPr lang="lo" sz="1125" dirty="0">
                  <a:latin typeface="Arial" panose="020B0604020202020204" pitchFamily="34" charset="0"/>
                </a:rPr>
                <a:t>ຄົ້ນຫາຫົວຂໍ້ໃດຫນຶ່ງໃນ</a:t>
              </a:r>
              <a:r>
                <a:rPr lang="lo-LA" sz="1125" dirty="0">
                  <a:latin typeface="Arial" panose="020B0604020202020204" pitchFamily="34" charset="0"/>
                </a:rPr>
                <a:t>ລັກສະນະ</a:t>
              </a:r>
              <a:r>
                <a:rPr lang="lo" sz="1125" dirty="0">
                  <a:latin typeface="Arial" panose="020B0604020202020204" pitchFamily="34" charset="0"/>
                </a:rPr>
                <a:t>ທີ່ມີສ່ວນຮ່ວມຫຼາຍ</a:t>
              </a:r>
              <a:r>
                <a:rPr lang="lo-LA" sz="1125" dirty="0">
                  <a:latin typeface="Arial" panose="020B0604020202020204" pitchFamily="34" charset="0"/>
                </a:rPr>
                <a:t>ຂຶ້ນ</a:t>
              </a:r>
              <a:r>
                <a:rPr lang="lo" sz="1125" dirty="0">
                  <a:latin typeface="Arial" panose="020B0604020202020204" pitchFamily="34" charset="0"/>
                </a:rPr>
                <a:t>ໂດຍບໍ່ຕ້ອງອ່ານຂໍ້ຄວາມຈໍານວນຫຼາຍ, </a:t>
              </a:r>
            </a:p>
          </p:txBody>
        </p:sp>
        <p:sp>
          <p:nvSpPr>
            <p:cNvPr id="71" name="TextBox 17">
              <a:extLst>
                <a:ext uri="{FF2B5EF4-FFF2-40B4-BE49-F238E27FC236}">
                  <a16:creationId xmlns:a16="http://schemas.microsoft.com/office/drawing/2014/main" xmlns="" id="{9124A288-298E-4611-B70A-41839ACE98BE}"/>
                </a:ext>
              </a:extLst>
            </p:cNvPr>
            <p:cNvSpPr txBox="1"/>
            <p:nvPr/>
          </p:nvSpPr>
          <p:spPr>
            <a:xfrm>
              <a:off x="939087" y="2481384"/>
              <a:ext cx="9720206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ໃຫ້ຄໍາແນະນໍາຟຣີທີ່ກ່ຽວຂ້ອງກັບເຫດ</a:t>
              </a:r>
              <a:r>
                <a:rPr lang="lo-LA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ຜົນ</a:t>
              </a:r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ຂອງທ່ານ</a:t>
              </a:r>
            </a:p>
            <a:p>
              <a:r>
                <a:rPr lang="lo" sz="1125" dirty="0">
                  <a:latin typeface="Arial" panose="020B0604020202020204" pitchFamily="34" charset="0"/>
                </a:rPr>
                <a:t>ຂຽນບົດຄວາມ</a:t>
              </a:r>
              <a:r>
                <a:rPr lang="lo-LA" sz="1125" dirty="0">
                  <a:latin typeface="Arial" panose="020B0604020202020204" pitchFamily="34" charset="0"/>
                </a:rPr>
                <a:t>ສະແດງ</a:t>
              </a:r>
              <a:r>
                <a:rPr lang="lo" sz="1125" dirty="0">
                  <a:latin typeface="Arial" panose="020B0604020202020204" pitchFamily="34" charset="0"/>
                </a:rPr>
                <a:t>ວິທີການ</a:t>
              </a:r>
              <a:r>
                <a:rPr lang="lo-LA" sz="1125" dirty="0">
                  <a:latin typeface="Arial" panose="020B0604020202020204" pitchFamily="34" charset="0"/>
                </a:rPr>
                <a:t>ທີ່ເປັນປະໂຫຍດ </a:t>
              </a:r>
              <a:r>
                <a:rPr lang="lo" sz="1125" dirty="0">
                  <a:latin typeface="Arial" panose="020B0604020202020204" pitchFamily="34" charset="0"/>
                </a:rPr>
                <a:t>ແລະ</a:t>
              </a:r>
              <a:r>
                <a:rPr lang="lo-LA" sz="1125" dirty="0">
                  <a:latin typeface="Arial" panose="020B0604020202020204" pitchFamily="34" charset="0"/>
                </a:rPr>
                <a:t> </a:t>
              </a:r>
              <a:r>
                <a:rPr lang="lo" sz="1125" dirty="0">
                  <a:latin typeface="Arial" panose="020B0604020202020204" pitchFamily="34" charset="0"/>
                </a:rPr>
                <a:t>ລາຍການກວດສອບ</a:t>
              </a:r>
              <a:r>
                <a:rPr lang="lo-LA" sz="1125" dirty="0">
                  <a:latin typeface="Arial" panose="020B0604020202020204" pitchFamily="34" charset="0"/>
                </a:rPr>
                <a:t> </a:t>
              </a:r>
              <a:r>
                <a:rPr lang="lo" sz="1125" dirty="0">
                  <a:latin typeface="Arial" panose="020B0604020202020204" pitchFamily="34" charset="0"/>
                </a:rPr>
                <a:t>ຫຼື</a:t>
              </a:r>
              <a:r>
                <a:rPr lang="lo-LA" sz="1125" dirty="0">
                  <a:latin typeface="Arial" panose="020B0604020202020204" pitchFamily="34" charset="0"/>
                </a:rPr>
                <a:t> </a:t>
              </a:r>
              <a:r>
                <a:rPr lang="lo" sz="1125" dirty="0">
                  <a:latin typeface="Arial" panose="020B0604020202020204" pitchFamily="34" charset="0"/>
                </a:rPr>
                <a:t>ສ້າງຮູບພາບທີ່ບໍລິໂພກໄດ້ງ່າຍ</a:t>
              </a:r>
              <a:r>
                <a:rPr lang="lo-LA" sz="1125" dirty="0">
                  <a:latin typeface="Arial" panose="020B0604020202020204" pitchFamily="34" charset="0"/>
                </a:rPr>
                <a:t>ພ້ອມ</a:t>
              </a:r>
              <a:r>
                <a:rPr lang="lo" sz="1125" dirty="0">
                  <a:latin typeface="Arial" panose="020B0604020202020204" pitchFamily="34" charset="0"/>
                </a:rPr>
                <a:t>ດ້ວຍຄໍາແນະນໍາ</a:t>
              </a:r>
              <a:r>
                <a:rPr lang="lo-LA" sz="1125" dirty="0">
                  <a:latin typeface="Arial" panose="020B0604020202020204" pitchFamily="34" charset="0"/>
                </a:rPr>
                <a:t>ແຫລ່ງຂໍ້ມູນ </a:t>
              </a:r>
              <a:r>
                <a:rPr lang="lo" sz="1125" dirty="0">
                  <a:latin typeface="Arial" panose="020B0604020202020204" pitchFamily="34" charset="0"/>
                </a:rPr>
                <a:t>ແລະເຄື່ອງມືທີ່ເປັນປະໂຫຍດ.</a:t>
              </a: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xmlns="" id="{8BDCFEAC-8D3C-44A0-8261-FFB905E93155}"/>
                </a:ext>
              </a:extLst>
            </p:cNvPr>
            <p:cNvSpPr/>
            <p:nvPr/>
          </p:nvSpPr>
          <p:spPr>
            <a:xfrm>
              <a:off x="939087" y="5245031"/>
              <a:ext cx="9739627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125" b="1" dirty="0" err="1">
                  <a:solidFill>
                    <a:srgbClr val="189BB5"/>
                  </a:solidFill>
                  <a:latin typeface="Arial" panose="020B0604020202020204" pitchFamily="34" charset="0"/>
                </a:rPr>
                <a:t>Newsjack</a:t>
              </a:r>
              <a:endParaRPr lang="en-US" sz="1125" dirty="0">
                <a:solidFill>
                  <a:srgbClr val="189BB5"/>
                </a:solidFill>
                <a:latin typeface="Arial" panose="020B0604020202020204" pitchFamily="34" charset="0"/>
              </a:endParaRPr>
            </a:p>
            <a:p>
              <a:r>
                <a:rPr lang="lo" sz="1125" dirty="0">
                  <a:latin typeface="Arial" panose="020B0604020202020204" pitchFamily="34" charset="0"/>
                </a:rPr>
                <a:t>ເພີ່ມເລື່ອງຂອງ</a:t>
              </a:r>
              <a:r>
                <a:rPr lang="lo-LA" sz="1125" dirty="0">
                  <a:latin typeface="Arial" panose="020B0604020202020204" pitchFamily="34" charset="0"/>
                </a:rPr>
                <a:t>ທ່ານໄປ</a:t>
              </a:r>
              <a:r>
                <a:rPr lang="lo" sz="1125" dirty="0">
                  <a:latin typeface="Arial" panose="020B0604020202020204" pitchFamily="34" charset="0"/>
                </a:rPr>
                <a:t>ໃນຂ່າວທີ່ມີຢູ່ແລ້ວ. ໂດຍການ</a:t>
              </a:r>
              <a:r>
                <a:rPr lang="lo-LA" sz="1125" dirty="0">
                  <a:latin typeface="Arial" panose="020B0604020202020204" pitchFamily="34" charset="0"/>
                </a:rPr>
                <a:t>ນໍາສະເຫນີຂ່າວທີ່</a:t>
              </a:r>
              <a:r>
                <a:rPr lang="lo" sz="1125" dirty="0">
                  <a:latin typeface="Arial" panose="020B0604020202020204" pitchFamily="34" charset="0"/>
                </a:rPr>
                <a:t>ໃຫ້ນັກຂ່າວສາມາດໃຊ້ເພື່ອອັບເດດຂ່າວດ່ວນໃນມື້ຕໍ່ມາ, ເລື່ອງ</a:t>
              </a:r>
              <a:r>
                <a:rPr lang="lo-LA" sz="1125" dirty="0">
                  <a:latin typeface="Arial" panose="020B0604020202020204" pitchFamily="34" charset="0"/>
                </a:rPr>
                <a:t>ລາວ</a:t>
              </a:r>
              <a:r>
                <a:rPr lang="lo" sz="1125" dirty="0">
                  <a:latin typeface="Arial" panose="020B0604020202020204" pitchFamily="34" charset="0"/>
                </a:rPr>
                <a:t>ຂອງ</a:t>
              </a:r>
              <a:r>
                <a:rPr lang="lo-LA" sz="1125" dirty="0">
                  <a:latin typeface="Arial" panose="020B0604020202020204" pitchFamily="34" charset="0"/>
                </a:rPr>
                <a:t>ທ່ານ</a:t>
              </a:r>
              <a:r>
                <a:rPr lang="lo" sz="1125" dirty="0">
                  <a:latin typeface="Arial" panose="020B0604020202020204" pitchFamily="34" charset="0"/>
                </a:rPr>
                <a:t>ຈະກາຍເປັນວັກທີສອງ</a:t>
              </a:r>
              <a:r>
                <a:rPr lang="lo-LA" sz="1125" dirty="0">
                  <a:latin typeface="Arial" panose="020B0604020202020204" pitchFamily="34" charset="0"/>
                </a:rPr>
                <a:t>ໃນຂ່າວຂອງ</a:t>
              </a:r>
              <a:r>
                <a:rPr lang="lo" sz="1125" dirty="0">
                  <a:latin typeface="Arial" panose="020B0604020202020204" pitchFamily="34" charset="0"/>
                </a:rPr>
                <a:t>ມື້ທີສອງ.</a:t>
              </a:r>
            </a:p>
          </p:txBody>
        </p:sp>
        <p:sp>
          <p:nvSpPr>
            <p:cNvPr id="73" name="Rectangle 20">
              <a:extLst>
                <a:ext uri="{FF2B5EF4-FFF2-40B4-BE49-F238E27FC236}">
                  <a16:creationId xmlns:a16="http://schemas.microsoft.com/office/drawing/2014/main" xmlns="" id="{1544BFDF-9E30-4964-8474-9F54A88F59AD}"/>
                </a:ext>
              </a:extLst>
            </p:cNvPr>
            <p:cNvSpPr/>
            <p:nvPr/>
          </p:nvSpPr>
          <p:spPr>
            <a:xfrm>
              <a:off x="939087" y="3325655"/>
              <a:ext cx="9720204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ເປັນຜູ້ຊ່ຽວຊານທີ່ເຊື່ອຖືໄດ້</a:t>
              </a:r>
            </a:p>
            <a:p>
              <a:r>
                <a:rPr lang="lo" sz="1125" dirty="0">
                  <a:latin typeface="Arial" panose="020B0604020202020204" pitchFamily="34" charset="0"/>
                </a:rPr>
                <a:t>ເຜີຍແຜ່ການຄົ້ນຄວ້າ</a:t>
              </a:r>
              <a:r>
                <a:rPr lang="lo-LA" sz="1125" dirty="0">
                  <a:latin typeface="Arial" panose="020B0604020202020204" pitchFamily="34" charset="0"/>
                </a:rPr>
                <a:t>ວິໄຈ</a:t>
              </a:r>
              <a:r>
                <a:rPr lang="lo" sz="1125" dirty="0">
                  <a:latin typeface="Arial" panose="020B0604020202020204" pitchFamily="34" charset="0"/>
                </a:rPr>
                <a:t>, ກໍລະນີສຶກສາ, ຫຼືແນວໂນ້ມ</a:t>
              </a:r>
              <a:r>
                <a:rPr lang="lo-LA" sz="1125" dirty="0">
                  <a:latin typeface="Arial" panose="020B0604020202020204" pitchFamily="34" charset="0"/>
                </a:rPr>
                <a:t>ຂອງ</a:t>
              </a:r>
              <a:r>
                <a:rPr lang="lo" sz="1125" dirty="0">
                  <a:latin typeface="Arial" panose="020B0604020202020204" pitchFamily="34" charset="0"/>
                </a:rPr>
                <a:t>ຂໍ້ມູນທີ່ທ່ານສາມາດສ້າງ</a:t>
              </a:r>
              <a:r>
                <a:rPr lang="lo-LA" sz="1125" dirty="0">
                  <a:latin typeface="Arial" panose="020B0604020202020204" pitchFamily="34" charset="0"/>
                </a:rPr>
                <a:t>ສະຖານະ</a:t>
              </a:r>
              <a:r>
                <a:rPr lang="lo" sz="1125" dirty="0">
                  <a:latin typeface="Arial" panose="020B0604020202020204" pitchFamily="34" charset="0"/>
                </a:rPr>
                <a:t>ຂອງທ່ານ</a:t>
              </a:r>
              <a:r>
                <a:rPr lang="lo-LA" sz="1125" dirty="0">
                  <a:latin typeface="Arial" panose="020B0604020202020204" pitchFamily="34" charset="0"/>
                </a:rPr>
                <a:t>ທີ່</a:t>
              </a:r>
              <a:r>
                <a:rPr lang="lo" sz="1125" dirty="0">
                  <a:latin typeface="Arial" panose="020B0604020202020204" pitchFamily="34" charset="0"/>
                </a:rPr>
                <a:t>ເປັນຜູ້ຊ່ຽວຊານທີ່ເຊື່ອຖືໄດ້ກ່ຽວກັບເຫດ</a:t>
              </a:r>
              <a:r>
                <a:rPr lang="lo-LA" sz="1125" dirty="0">
                  <a:latin typeface="Arial" panose="020B0604020202020204" pitchFamily="34" charset="0"/>
                </a:rPr>
                <a:t>ຜົນ</a:t>
              </a:r>
              <a:r>
                <a:rPr lang="lo" sz="1125" dirty="0">
                  <a:latin typeface="Arial" panose="020B0604020202020204" pitchFamily="34" charset="0"/>
                </a:rPr>
                <a:t>ຂອງທ່ານແລະສາມາດນໍາໄປສູ່ການສໍາພາດ, </a:t>
              </a:r>
              <a:r>
                <a:rPr lang="lo-LA" sz="1125" dirty="0">
                  <a:latin typeface="Arial" panose="020B0604020202020204" pitchFamily="34" charset="0"/>
                </a:rPr>
                <a:t>ຜູ້ຄົນທີ່ແຊ</a:t>
              </a:r>
              <a:r>
                <a:rPr lang="lo" sz="1125" dirty="0">
                  <a:latin typeface="Arial" panose="020B0604020202020204" pitchFamily="34" charset="0"/>
                </a:rPr>
                <a:t>ເນື້ອ</a:t>
              </a:r>
              <a:r>
                <a:rPr lang="lo-LA" sz="1125" dirty="0">
                  <a:latin typeface="Arial" panose="020B0604020202020204" pitchFamily="34" charset="0"/>
                </a:rPr>
                <a:t>ຫາ</a:t>
              </a:r>
              <a:r>
                <a:rPr lang="lo" sz="1125" dirty="0">
                  <a:latin typeface="Arial" panose="020B0604020202020204" pitchFamily="34" charset="0"/>
                </a:rPr>
                <a:t>ຂອງທ່ານແລະການ</a:t>
              </a:r>
              <a:r>
                <a:rPr lang="lo-LA" sz="1125" dirty="0">
                  <a:latin typeface="Arial" panose="020B0604020202020204" pitchFamily="34" charset="0"/>
                </a:rPr>
                <a:t>ເຮັດການ</a:t>
              </a:r>
              <a:r>
                <a:rPr lang="lo" sz="1125" dirty="0">
                  <a:latin typeface="Arial" panose="020B0604020202020204" pitchFamily="34" charset="0"/>
                </a:rPr>
                <a:t>ຕະຫຼາດຟຣີ</a:t>
              </a:r>
              <a:r>
                <a:rPr lang="lo-LA" sz="1125" dirty="0">
                  <a:latin typeface="Arial" panose="020B0604020202020204" pitchFamily="34" charset="0"/>
                </a:rPr>
                <a:t>ສໍາລັບ</a:t>
              </a:r>
              <a:r>
                <a:rPr lang="lo" sz="1125" dirty="0">
                  <a:latin typeface="Arial" panose="020B0604020202020204" pitchFamily="34" charset="0"/>
                </a:rPr>
                <a:t>ສາເຫດແລະອົງກ</a:t>
              </a:r>
              <a:r>
                <a:rPr lang="lo-LA" sz="1125" dirty="0">
                  <a:latin typeface="Arial" panose="020B0604020202020204" pitchFamily="34" charset="0"/>
                </a:rPr>
                <a:t>ອ</a:t>
              </a:r>
              <a:r>
                <a:rPr lang="lo" sz="1125" dirty="0">
                  <a:latin typeface="Arial" panose="020B0604020202020204" pitchFamily="34" charset="0"/>
                </a:rPr>
                <a:t>ນຂອງທ່ານ.</a:t>
              </a:r>
            </a:p>
          </p:txBody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xmlns="" id="{F7256DB8-CE1B-4230-BC90-3A381ADC7F30}"/>
                </a:ext>
              </a:extLst>
            </p:cNvPr>
            <p:cNvSpPr/>
            <p:nvPr/>
          </p:nvSpPr>
          <p:spPr>
            <a:xfrm>
              <a:off x="939087" y="4400759"/>
              <a:ext cx="9720204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ແບ່ງປັນຄວາມ</a:t>
              </a:r>
              <a:r>
                <a:rPr lang="lo-LA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ຂອບໃຈ</a:t>
              </a:r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ຂອງ</a:t>
              </a:r>
              <a:r>
                <a:rPr lang="lo-LA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ທ່ານ</a:t>
              </a:r>
              <a:endParaRPr lang="lo" sz="1125" b="1" dirty="0">
                <a:solidFill>
                  <a:srgbClr val="189BB5"/>
                </a:solidFill>
                <a:latin typeface="Arial" panose="020B0604020202020204" pitchFamily="34" charset="0"/>
              </a:endParaRPr>
            </a:p>
            <a:p>
              <a:pPr lvl="0"/>
              <a:r>
                <a:rPr lang="lo-LA" sz="1125" dirty="0">
                  <a:latin typeface="Arial" panose="020B0604020202020204" pitchFamily="34" charset="0"/>
                </a:rPr>
                <a:t>ໃຫ້</a:t>
              </a:r>
              <a:r>
                <a:rPr lang="lo" sz="1125" dirty="0">
                  <a:latin typeface="Arial" panose="020B0604020202020204" pitchFamily="34" charset="0"/>
                </a:rPr>
                <a:t>ຄວາມສົນໃຈແລະແ</a:t>
              </a:r>
              <a:r>
                <a:rPr lang="lo-LA" sz="1125" dirty="0">
                  <a:latin typeface="Arial" panose="020B0604020202020204" pitchFamily="34" charset="0"/>
                </a:rPr>
                <a:t>ຊ</a:t>
              </a:r>
              <a:r>
                <a:rPr lang="lo" sz="1125" dirty="0">
                  <a:latin typeface="Arial" panose="020B0604020202020204" pitchFamily="34" charset="0"/>
                </a:rPr>
                <a:t>ຄວາມ</a:t>
              </a:r>
              <a:r>
                <a:rPr lang="lo-LA" sz="1125" dirty="0">
                  <a:latin typeface="Arial" panose="020B0604020202020204" pitchFamily="34" charset="0"/>
                </a:rPr>
                <a:t>ຂອບໃຈ</a:t>
              </a:r>
              <a:r>
                <a:rPr lang="lo" sz="1125" dirty="0">
                  <a:latin typeface="Arial" panose="020B0604020202020204" pitchFamily="34" charset="0"/>
                </a:rPr>
                <a:t>ຂອງທ່ານ</a:t>
              </a:r>
              <a:r>
                <a:rPr lang="lo-LA" sz="1125" dirty="0">
                  <a:latin typeface="Arial" panose="020B0604020202020204" pitchFamily="34" charset="0"/>
                </a:rPr>
                <a:t>ຕໍ່</a:t>
              </a:r>
              <a:r>
                <a:rPr lang="lo" sz="1125" dirty="0">
                  <a:latin typeface="Arial" panose="020B0604020202020204" pitchFamily="34" charset="0"/>
                </a:rPr>
                <a:t>ຜູ້ອື່ນທີ່ເຮັດວຽກ</a:t>
              </a:r>
              <a:r>
                <a:rPr lang="lo-LA" sz="1125" dirty="0">
                  <a:latin typeface="Arial" panose="020B0604020202020204" pitchFamily="34" charset="0"/>
                </a:rPr>
                <a:t>ໄດ້</a:t>
              </a:r>
              <a:r>
                <a:rPr lang="lo" sz="1125" dirty="0">
                  <a:latin typeface="Arial" panose="020B0604020202020204" pitchFamily="34" charset="0"/>
                </a:rPr>
                <a:t>ດີ</a:t>
              </a:r>
              <a:r>
                <a:rPr lang="lo-LA" sz="1125" dirty="0">
                  <a:latin typeface="Arial" panose="020B0604020202020204" pitchFamily="34" charset="0"/>
                </a:rPr>
                <a:t>ກ່ຽວກັບ</a:t>
              </a:r>
              <a:r>
                <a:rPr lang="lo" sz="1125" dirty="0">
                  <a:latin typeface="Arial" panose="020B0604020202020204" pitchFamily="34" charset="0"/>
                </a:rPr>
                <a:t>ບັນຫາຂອງທ່ານແລະສະແດງຄວາມຂອບໃຈ</a:t>
              </a:r>
              <a:r>
                <a:rPr lang="lo-LA" sz="1125" dirty="0">
                  <a:latin typeface="Arial" panose="020B0604020202020204" pitchFamily="34" charset="0"/>
                </a:rPr>
                <a:t>ຕໍ່</a:t>
              </a:r>
              <a:r>
                <a:rPr lang="lo" sz="1125" dirty="0">
                  <a:latin typeface="Arial" panose="020B0604020202020204" pitchFamily="34" charset="0"/>
                </a:rPr>
                <a:t>ກັບຜູ້ໃຫ້ທຶນ, </a:t>
              </a:r>
              <a:r>
                <a:rPr lang="lo-LA" sz="1125" dirty="0">
                  <a:latin typeface="Arial" panose="020B0604020202020204" pitchFamily="34" charset="0"/>
                </a:rPr>
                <a:t>ຫຸ້ນສ່ວນ</a:t>
              </a:r>
              <a:r>
                <a:rPr lang="lo" sz="1125" dirty="0">
                  <a:latin typeface="Arial" panose="020B0604020202020204" pitchFamily="34" charset="0"/>
                </a:rPr>
                <a:t>ແລະຜູ້ສະຫນັບສະຫນູນໃນປະຈຸບັນຂອງທ່ານ.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007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009" y="969000"/>
            <a:ext cx="3890764" cy="793377"/>
          </a:xfrm>
        </p:spPr>
        <p:txBody>
          <a:bodyPr>
            <a:noAutofit/>
          </a:bodyPr>
          <a:lstStyle/>
          <a:p>
            <a:r>
              <a:rPr lang="lo" sz="3200" dirty="0"/>
              <a:t>ການຕະຫຼາດ</a:t>
            </a:r>
            <a:r>
              <a:rPr lang="lo-LA" sz="3200" dirty="0"/>
              <a:t>ຢ່າງມີ</a:t>
            </a:r>
            <a:r>
              <a:rPr lang="lo" sz="3200" dirty="0"/>
              <a:t>ເຫດ</a:t>
            </a:r>
            <a:r>
              <a:rPr lang="lo-LA" sz="3200" dirty="0"/>
              <a:t>ຜົນ</a:t>
            </a:r>
            <a:endParaRPr lang="de-AT" sz="3200" dirty="0"/>
          </a:p>
        </p:txBody>
      </p:sp>
      <p:grpSp>
        <p:nvGrpSpPr>
          <p:cNvPr id="66" name="Group 8">
            <a:extLst>
              <a:ext uri="{FF2B5EF4-FFF2-40B4-BE49-F238E27FC236}">
                <a16:creationId xmlns:a16="http://schemas.microsoft.com/office/drawing/2014/main" xmlns="" id="{72ED7455-65C5-4E83-BC2F-F0067B03AF87}"/>
              </a:ext>
            </a:extLst>
          </p:cNvPr>
          <p:cNvGrpSpPr/>
          <p:nvPr/>
        </p:nvGrpSpPr>
        <p:grpSpPr>
          <a:xfrm>
            <a:off x="0" y="2096203"/>
            <a:ext cx="5075513" cy="355934"/>
            <a:chOff x="0" y="923391"/>
            <a:chExt cx="6767351" cy="474578"/>
          </a:xfrm>
          <a:solidFill>
            <a:srgbClr val="189BB5"/>
          </a:solidFill>
        </p:grpSpPr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xmlns="" id="{989B8B0D-840A-46E7-857F-1385A887C6E9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474578"/>
            </a:xfrm>
            <a:prstGeom prst="rect">
              <a:avLst/>
            </a:prstGeom>
            <a:grpFill/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xmlns="" id="{1A9C5C13-ED43-4AE7-8511-981C5D268413}"/>
                </a:ext>
              </a:extLst>
            </p:cNvPr>
            <p:cNvSpPr txBox="1"/>
            <p:nvPr/>
          </p:nvSpPr>
          <p:spPr>
            <a:xfrm>
              <a:off x="332295" y="988466"/>
              <a:ext cx="6232892" cy="369331"/>
            </a:xfrm>
            <a:prstGeom prst="rect">
              <a:avLst/>
            </a:prstGeom>
            <a:grpFill/>
            <a:ln>
              <a:solidFill>
                <a:srgbClr val="189BB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ເນື້ອຫາທີ່ມີຄຸນນະພາບ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ສາມາດ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ເພີ່ມ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ຄຸ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ນຄ່າໃຫ້ກັບ</a:t>
              </a:r>
              <a:r>
                <a:rPr lang="lo-LA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ລູກຄ້າ</a:t>
              </a:r>
              <a:r>
                <a:rPr lang="lo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ຂອງທ່ານ</a:t>
              </a: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2793C3BE-2BC1-439A-8885-5FC4EA33DD16}"/>
              </a:ext>
            </a:extLst>
          </p:cNvPr>
          <p:cNvGrpSpPr/>
          <p:nvPr/>
        </p:nvGrpSpPr>
        <p:grpSpPr>
          <a:xfrm>
            <a:off x="705507" y="2691783"/>
            <a:ext cx="7287768" cy="1474433"/>
            <a:chOff x="939088" y="1637113"/>
            <a:chExt cx="9717024" cy="1965910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A70E9549-396B-47B2-8401-A682C689121F}"/>
                </a:ext>
              </a:extLst>
            </p:cNvPr>
            <p:cNvSpPr/>
            <p:nvPr/>
          </p:nvSpPr>
          <p:spPr>
            <a:xfrm>
              <a:off x="939088" y="1637113"/>
              <a:ext cx="9717024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ມີການແຂ່ງຂັນສື່ສັງຄົມ</a:t>
              </a:r>
            </a:p>
            <a:p>
              <a:pPr lvl="0"/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ໃນຂະນະທີ່ຜົນ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ລັບ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ຂອງ Ice Bucket Challenge ແມ່ນບໍ່ສາມາດບັນລຸໄດ້ງ່າຍໆ, 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ແຕ່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ການປະກວດຜ່ານສື່ສັງຄົມແມ່ນເປັນວິທີທີ່ດີທີ່ຈະເຜີຍແຜ່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ການຮັບ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ຮູ້ແລະ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ດຶງດູດ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ໃຫ້ຄົນມີສ່ວນຮ່ວມກັບທ່ານແລະ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ຮູ້ສຶກ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ຕື່ນເຕັ້ນທີ່ຈະເປັນສ່ວນຫນຶ່ງ.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F34A4938-8BD4-4007-A71D-A9AA49A2C07C}"/>
                </a:ext>
              </a:extLst>
            </p:cNvPr>
            <p:cNvSpPr txBox="1"/>
            <p:nvPr/>
          </p:nvSpPr>
          <p:spPr>
            <a:xfrm>
              <a:off x="939088" y="2787415"/>
              <a:ext cx="971702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" sz="1125" b="1" dirty="0">
                  <a:solidFill>
                    <a:srgbClr val="189BB5"/>
                  </a:solidFill>
                  <a:latin typeface="Arial" panose="020B0604020202020204" pitchFamily="34" charset="0"/>
                </a:rPr>
                <a:t>ການຕະຫຼາດອີເມວ</a:t>
              </a:r>
              <a:r>
                <a:rPr lang="lo" sz="1125" dirty="0">
                  <a:solidFill>
                    <a:srgbClr val="189BB5"/>
                  </a:solidFill>
                  <a:latin typeface="Arial" panose="020B0604020202020204" pitchFamily="34" charset="0"/>
                </a:rPr>
                <a:t> </a:t>
              </a:r>
            </a:p>
            <a:p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ອີເມວຍັງຄົງເປັນວິທີທີ່ມີປະສິດທິພາບໃນການເຊື່ອມຕໍ່ກັບ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ລູກຄ້າ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ຂອງທ່ານ. ການສົ່ງຈົດຫມາຍຂ່າວທາງອີເມລ໌ປົກກະຕິຍັງຊ່ວຍ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ໃຫ້ການຮັບຮູ້ຂອງສະມາຊິກ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ຂອງທ່ານແລະ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ເຮັດ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ໃຫ້ພວກເຂົາມີສ່ວນຮ່ວມໃນ</a:t>
              </a:r>
              <a:r>
                <a:rPr lang="lo-LA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ເລື່ອງນີ້</a:t>
              </a:r>
              <a:r>
                <a:rPr lang="lo" sz="11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5" name="Picture 2" descr="The Ice Bucket Challenge is shown here and demonstrates the overwhelming power and influence of a great campaign. ">
            <a:extLst>
              <a:ext uri="{FF2B5EF4-FFF2-40B4-BE49-F238E27FC236}">
                <a16:creationId xmlns:a16="http://schemas.microsoft.com/office/drawing/2014/main" xmlns="" id="{EA585421-4099-45CB-A48F-3B50E1C8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793" y="4417237"/>
            <a:ext cx="2379482" cy="15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17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9040"/>
            <a:ext cx="7886700" cy="793377"/>
          </a:xfrm>
        </p:spPr>
        <p:txBody>
          <a:bodyPr>
            <a:noAutofit/>
          </a:bodyPr>
          <a:lstStyle/>
          <a:p>
            <a:r>
              <a:rPr lang="lo" sz="3200" dirty="0">
                <a:solidFill>
                  <a:srgbClr val="FF0000"/>
                </a:solidFill>
              </a:rPr>
              <a:t>ບາງເຄື່ອງມື</a:t>
            </a:r>
            <a:r>
              <a:rPr lang="lo-LA" sz="3200" dirty="0">
                <a:solidFill>
                  <a:srgbClr val="FF0000"/>
                </a:solidFill>
              </a:rPr>
              <a:t>ອອນລາຍທີ່ມີປະໂຫຍດ</a:t>
            </a:r>
            <a:r>
              <a:rPr lang="lo" sz="3200" dirty="0">
                <a:solidFill>
                  <a:srgbClr val="FF0000"/>
                </a:solidFill>
              </a:rPr>
              <a:t> </a:t>
            </a:r>
            <a:endParaRPr lang="de-AT" sz="3200" dirty="0">
              <a:solidFill>
                <a:srgbClr val="FF0000"/>
              </a:solidFill>
            </a:endParaRP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xmlns="" id="{53900871-B706-454F-BB83-968F459452BF}"/>
              </a:ext>
            </a:extLst>
          </p:cNvPr>
          <p:cNvGrpSpPr/>
          <p:nvPr/>
        </p:nvGrpSpPr>
        <p:grpSpPr>
          <a:xfrm>
            <a:off x="105348" y="2402624"/>
            <a:ext cx="8710281" cy="3575101"/>
            <a:chOff x="289146" y="1168400"/>
            <a:chExt cx="11613708" cy="4766801"/>
          </a:xfrm>
        </p:grpSpPr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xmlns="" id="{022F24E9-3598-4797-8A58-C30F245BFB38}"/>
                </a:ext>
              </a:extLst>
            </p:cNvPr>
            <p:cNvSpPr/>
            <p:nvPr/>
          </p:nvSpPr>
          <p:spPr bwMode="auto">
            <a:xfrm>
              <a:off x="4754880" y="1168400"/>
              <a:ext cx="7147974" cy="4762500"/>
            </a:xfrm>
            <a:prstGeom prst="rect">
              <a:avLst/>
            </a:prstGeom>
            <a:noFill/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5" name="Picture 14" descr="Related image">
              <a:extLst>
                <a:ext uri="{FF2B5EF4-FFF2-40B4-BE49-F238E27FC236}">
                  <a16:creationId xmlns:a16="http://schemas.microsoft.com/office/drawing/2014/main" xmlns="" id="{93548A18-AF46-4676-9BD1-B2F1B1C5C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prstClr val="black"/>
                <a:srgbClr val="189B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6" y="1172701"/>
              <a:ext cx="4350256" cy="4762500"/>
            </a:xfrm>
            <a:prstGeom prst="rect">
              <a:avLst/>
            </a:prstGeom>
            <a:solidFill>
              <a:srgbClr val="189BB5"/>
            </a:solidFill>
            <a:ln>
              <a:noFill/>
            </a:ln>
          </p:spPr>
        </p:pic>
      </p:grpSp>
      <p:grpSp>
        <p:nvGrpSpPr>
          <p:cNvPr id="46" name="Group 28">
            <a:extLst>
              <a:ext uri="{FF2B5EF4-FFF2-40B4-BE49-F238E27FC236}">
                <a16:creationId xmlns:a16="http://schemas.microsoft.com/office/drawing/2014/main" xmlns="" id="{91220125-2E3A-4A70-83AB-50ADE7217866}"/>
              </a:ext>
            </a:extLst>
          </p:cNvPr>
          <p:cNvGrpSpPr/>
          <p:nvPr/>
        </p:nvGrpSpPr>
        <p:grpSpPr>
          <a:xfrm>
            <a:off x="3683657" y="2310440"/>
            <a:ext cx="5002666" cy="807913"/>
            <a:chOff x="5060225" y="1045488"/>
            <a:chExt cx="6670221" cy="1077217"/>
          </a:xfrm>
        </p:grpSpPr>
        <p:sp>
          <p:nvSpPr>
            <p:cNvPr id="47" name="Rectangle 1">
              <a:extLst>
                <a:ext uri="{FF2B5EF4-FFF2-40B4-BE49-F238E27FC236}">
                  <a16:creationId xmlns:a16="http://schemas.microsoft.com/office/drawing/2014/main" xmlns="" id="{1B6AA800-2CB2-44EE-84BB-4EC9F096531D}"/>
                </a:ext>
              </a:extLst>
            </p:cNvPr>
            <p:cNvSpPr/>
            <p:nvPr/>
          </p:nvSpPr>
          <p:spPr>
            <a:xfrm>
              <a:off x="5717998" y="1045488"/>
              <a:ext cx="6012448" cy="1077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900" b="1" dirty="0">
                  <a:latin typeface="Arial" panose="020B0604020202020204" pitchFamily="34" charset="0"/>
                </a:rPr>
                <a:t>Canva ສໍາລັບການບໍ່ຫວັງຜົນກໍາໄລ (</a:t>
              </a:r>
              <a:r>
                <a:rPr lang="lo-LA" sz="900" b="1" dirty="0">
                  <a:latin typeface="Arial" panose="020B0604020202020204" pitchFamily="34" charset="0"/>
                </a:rPr>
                <a:t>ເວີຊັນ</a:t>
              </a:r>
              <a:r>
                <a:rPr lang="lo" sz="900" b="1" dirty="0">
                  <a:latin typeface="Arial" panose="020B0604020202020204" pitchFamily="34" charset="0"/>
                </a:rPr>
                <a:t>ພຣີມຽມຟຣີສໍາລັບອົງການບໍ່ຫວັງຜົນກໍາໄລທີ່ລົງທະບຽນ)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lo" sz="900" dirty="0">
                  <a:latin typeface="Arial" panose="020B0604020202020204" pitchFamily="34" charset="0"/>
                </a:rPr>
                <a:t>Canva ເປັນເຄື່ອງມືທີ່ດີເລີດໃນການສ້າງ</a:t>
              </a:r>
              <a:r>
                <a:rPr lang="lo-LA" sz="900" dirty="0">
                  <a:latin typeface="Arial" panose="020B0604020202020204" pitchFamily="34" charset="0"/>
                </a:rPr>
                <a:t>ພ</a:t>
              </a:r>
              <a:r>
                <a:rPr lang="lo" sz="900" dirty="0">
                  <a:latin typeface="Arial" panose="020B0604020202020204" pitchFamily="34" charset="0"/>
                </a:rPr>
                <a:t>າ</a:t>
              </a:r>
              <a:r>
                <a:rPr lang="lo-LA" sz="900" dirty="0">
                  <a:latin typeface="Arial" panose="020B0604020202020204" pitchFamily="34" charset="0"/>
                </a:rPr>
                <a:t>ບ</a:t>
              </a:r>
              <a:r>
                <a:rPr lang="lo" sz="900" dirty="0">
                  <a:latin typeface="Arial" panose="020B0604020202020204" pitchFamily="34" charset="0"/>
                </a:rPr>
                <a:t>ທຸກປະເພດ. </a:t>
              </a:r>
              <a:r>
                <a:rPr lang="lo-LA" sz="900" dirty="0">
                  <a:latin typeface="Arial" panose="020B0604020202020204" pitchFamily="34" charset="0"/>
                </a:rPr>
                <a:t>ນັບຕັງແຕ່ </a:t>
              </a:r>
              <a:r>
                <a:rPr lang="lo" sz="900" dirty="0">
                  <a:latin typeface="Arial" panose="020B0604020202020204" pitchFamily="34" charset="0"/>
                </a:rPr>
                <a:t>infographics </a:t>
              </a:r>
              <a:r>
                <a:rPr lang="lo-LA" sz="900" dirty="0">
                  <a:latin typeface="Arial" panose="020B0604020202020204" pitchFamily="34" charset="0"/>
                </a:rPr>
                <a:t>ຈົນໄປເຖິງ </a:t>
              </a:r>
              <a:r>
                <a:rPr lang="lo" sz="900" dirty="0">
                  <a:latin typeface="Arial" panose="020B0604020202020204" pitchFamily="34" charset="0"/>
                </a:rPr>
                <a:t>ebooks</a:t>
              </a:r>
              <a:r>
                <a:rPr lang="lo-LA" sz="900" dirty="0">
                  <a:latin typeface="Arial" panose="020B0604020202020204" pitchFamily="34" charset="0"/>
                </a:rPr>
                <a:t>, </a:t>
              </a:r>
              <a:r>
                <a:rPr lang="lo" sz="900" dirty="0">
                  <a:latin typeface="Arial" panose="020B0604020202020204" pitchFamily="34" charset="0"/>
                </a:rPr>
                <a:t> ການໂຄສະນາ</a:t>
              </a:r>
              <a:r>
                <a:rPr lang="lo-LA" sz="900" dirty="0">
                  <a:latin typeface="Arial" panose="020B0604020202020204" pitchFamily="34" charset="0"/>
                </a:rPr>
                <a:t>ທາງ</a:t>
              </a:r>
              <a:r>
                <a:rPr lang="lo" sz="900" dirty="0">
                  <a:latin typeface="Arial" panose="020B0604020202020204" pitchFamily="34" charset="0"/>
                </a:rPr>
                <a:t>ເຟສບຸກ</a:t>
              </a:r>
              <a:r>
                <a:rPr lang="lo-LA" sz="900" dirty="0">
                  <a:latin typeface="Arial" panose="020B0604020202020204" pitchFamily="34" charset="0"/>
                </a:rPr>
                <a:t>, ລວມເຖິງການໂຄສະນາໃນສ່ວນຫົວຂອງ</a:t>
              </a:r>
              <a:r>
                <a:rPr lang="lo" sz="900" dirty="0">
                  <a:latin typeface="Arial" panose="020B0604020202020204" pitchFamily="34" charset="0"/>
                </a:rPr>
                <a:t>ອີເມລ໌ແລະອື່ນໆ, ມັນເປັນຮ້ານອອກແບບກ</a:t>
              </a:r>
              <a:r>
                <a:rPr lang="lo-LA" sz="900" dirty="0">
                  <a:latin typeface="Arial" panose="020B0604020202020204" pitchFamily="34" charset="0"/>
                </a:rPr>
                <a:t>ຣ</a:t>
              </a:r>
              <a:r>
                <a:rPr lang="lo" sz="900" dirty="0">
                  <a:latin typeface="Arial" panose="020B0604020202020204" pitchFamily="34" charset="0"/>
                </a:rPr>
                <a:t>າ</a:t>
              </a:r>
              <a:r>
                <a:rPr lang="lo-LA" sz="900" dirty="0">
                  <a:latin typeface="Arial" panose="020B0604020202020204" pitchFamily="34" charset="0"/>
                </a:rPr>
                <a:t>ຟ</a:t>
              </a:r>
              <a:r>
                <a:rPr lang="lo" sz="900" dirty="0">
                  <a:latin typeface="Arial" panose="020B0604020202020204" pitchFamily="34" charset="0"/>
                </a:rPr>
                <a:t>ຟິກ</a:t>
              </a:r>
              <a:r>
                <a:rPr lang="lo-LA" sz="900" dirty="0">
                  <a:latin typeface="Arial" panose="020B0604020202020204" pitchFamily="34" charset="0"/>
                </a:rPr>
                <a:t>ອບບຄົບວົງຈອນ</a:t>
              </a:r>
              <a:r>
                <a:rPr lang="lo" sz="900" dirty="0">
                  <a:latin typeface="Arial" panose="020B0604020202020204" pitchFamily="34" charset="0"/>
                </a:rPr>
                <a:t>ສໍາລັບຜູ້ອອກແບບທີ່ບໍ່ແມ່ນກ</a:t>
              </a:r>
              <a:r>
                <a:rPr lang="lo-LA" sz="900" dirty="0">
                  <a:latin typeface="Arial" panose="020B0604020202020204" pitchFamily="34" charset="0"/>
                </a:rPr>
                <a:t>ຣ</a:t>
              </a:r>
              <a:r>
                <a:rPr lang="lo" sz="900" dirty="0">
                  <a:latin typeface="Arial" panose="020B0604020202020204" pitchFamily="34" charset="0"/>
                </a:rPr>
                <a:t>າ</a:t>
              </a:r>
              <a:r>
                <a:rPr lang="lo-LA" sz="900" dirty="0">
                  <a:latin typeface="Arial" panose="020B0604020202020204" pitchFamily="34" charset="0"/>
                </a:rPr>
                <a:t>ຟ</a:t>
              </a:r>
              <a:r>
                <a:rPr lang="lo" sz="900" dirty="0">
                  <a:latin typeface="Arial" panose="020B0604020202020204" pitchFamily="34" charset="0"/>
                </a:rPr>
                <a:t>ຟິກ.</a:t>
              </a:r>
              <a:r>
                <a:rPr lang="lo" sz="1050" dirty="0">
                  <a:latin typeface="Arial" panose="020B0604020202020204" pitchFamily="34" charset="0"/>
                </a:rPr>
                <a:t> </a:t>
              </a:r>
            </a:p>
          </p:txBody>
        </p:sp>
        <p:pic>
          <p:nvPicPr>
            <p:cNvPr id="48" name="Picture 2" descr="Canva Nonprofit Marketing">
              <a:extLst>
                <a:ext uri="{FF2B5EF4-FFF2-40B4-BE49-F238E27FC236}">
                  <a16:creationId xmlns:a16="http://schemas.microsoft.com/office/drawing/2014/main" xmlns="" id="{D9AED184-C8D3-4004-8CE9-5A72B7C16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225" y="1243453"/>
              <a:ext cx="595135" cy="595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29">
            <a:extLst>
              <a:ext uri="{FF2B5EF4-FFF2-40B4-BE49-F238E27FC236}">
                <a16:creationId xmlns:a16="http://schemas.microsoft.com/office/drawing/2014/main" xmlns="" id="{2A0EB536-0216-4BAA-BC83-8A3BA73C7D56}"/>
              </a:ext>
            </a:extLst>
          </p:cNvPr>
          <p:cNvGrpSpPr/>
          <p:nvPr/>
        </p:nvGrpSpPr>
        <p:grpSpPr>
          <a:xfrm>
            <a:off x="3578130" y="3133560"/>
            <a:ext cx="5010221" cy="784830"/>
            <a:chOff x="4919522" y="2266091"/>
            <a:chExt cx="6680295" cy="1046440"/>
          </a:xfrm>
        </p:grpSpPr>
        <p:sp>
          <p:nvSpPr>
            <p:cNvPr id="50" name="Rectangle 24">
              <a:extLst>
                <a:ext uri="{FF2B5EF4-FFF2-40B4-BE49-F238E27FC236}">
                  <a16:creationId xmlns:a16="http://schemas.microsoft.com/office/drawing/2014/main" xmlns="" id="{EECF9D95-2CDA-42C8-96F2-E2A57B2E689C}"/>
                </a:ext>
              </a:extLst>
            </p:cNvPr>
            <p:cNvSpPr/>
            <p:nvPr/>
          </p:nvSpPr>
          <p:spPr>
            <a:xfrm>
              <a:off x="5717998" y="2266091"/>
              <a:ext cx="588181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900" b="1" dirty="0">
                  <a:latin typeface="Arial" panose="020B0604020202020204" pitchFamily="34" charset="0"/>
                </a:rPr>
                <a:t>Hootsuite (</a:t>
              </a:r>
              <a:r>
                <a:rPr lang="lo-LA" sz="900" b="1" dirty="0">
                  <a:latin typeface="Arial" panose="020B0604020202020204" pitchFamily="34" charset="0"/>
                </a:rPr>
                <a:t>ເວີຊັນເລີ່ມຕົ້ນ</a:t>
              </a:r>
              <a:r>
                <a:rPr lang="lo" sz="900" b="1" dirty="0">
                  <a:latin typeface="Arial" panose="020B0604020202020204" pitchFamily="34" charset="0"/>
                </a:rPr>
                <a:t>​ຟຣີ​)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lo" sz="900" dirty="0">
                  <a:latin typeface="Arial" panose="020B0604020202020204" pitchFamily="34" charset="0"/>
                </a:rPr>
                <a:t>Hootsuite ເປັນເຄື່ອງມືທີ່ໃຫ້ທ່ານຈັດຕາຕະລາງການໂພດສໍາລັບ Twitter, Facebook, LinkedIn, Instagram, ແລະ Google+ ໄດ້ທຸກເວລາທີ່ທ່ານຕ້ອງການ. </a:t>
              </a:r>
              <a:r>
                <a:rPr lang="lo-LA" sz="900" dirty="0">
                  <a:latin typeface="Arial" panose="020B0604020202020204" pitchFamily="34" charset="0"/>
                </a:rPr>
                <a:t>ເວີຊັນ </a:t>
              </a:r>
              <a:r>
                <a:rPr lang="lo" sz="900" dirty="0">
                  <a:latin typeface="Arial" panose="020B0604020202020204" pitchFamily="34" charset="0"/>
                </a:rPr>
                <a:t>"freemium" ຂອງພວກເຂົາເຮັດໃຫ້ການຫຼີ້ນ</a:t>
              </a:r>
              <a:r>
                <a:rPr lang="lo-LA" sz="900" dirty="0">
                  <a:latin typeface="Arial" panose="020B0604020202020204" pitchFamily="34" charset="0"/>
                </a:rPr>
                <a:t>ລູກ</a:t>
              </a:r>
              <a:r>
                <a:rPr lang="lo" sz="900" dirty="0">
                  <a:latin typeface="Arial" panose="020B0604020202020204" pitchFamily="34" charset="0"/>
                </a:rPr>
                <a:t>ຫຼີ້ນໄດ້ງ່າຍຂຶ້ນຫຼາຍຊ່ອງທາງ - ເຊິ່ງເຮັດໃຫ້</a:t>
              </a:r>
              <a:r>
                <a:rPr lang="lo-LA" sz="900" dirty="0">
                  <a:latin typeface="Arial" panose="020B0604020202020204" pitchFamily="34" charset="0"/>
                </a:rPr>
                <a:t>ທ່ານ</a:t>
              </a:r>
              <a:r>
                <a:rPr lang="lo" sz="900" dirty="0">
                  <a:latin typeface="Arial" panose="020B0604020202020204" pitchFamily="34" charset="0"/>
                </a:rPr>
                <a:t>ມີເວລາຫຼາຍຂຶ້ນເພື່ອມີສ່ວນຮ່ວມກັບ</a:t>
              </a:r>
              <a:r>
                <a:rPr lang="lo-LA" sz="900" dirty="0">
                  <a:latin typeface="Arial" panose="020B0604020202020204" pitchFamily="34" charset="0"/>
                </a:rPr>
                <a:t>ລູກຄ້າ</a:t>
              </a:r>
              <a:r>
                <a:rPr lang="lo" sz="900" dirty="0">
                  <a:latin typeface="Arial" panose="020B0604020202020204" pitchFamily="34" charset="0"/>
                </a:rPr>
                <a:t>ຂອງ</a:t>
              </a:r>
              <a:r>
                <a:rPr lang="lo-LA" sz="900" dirty="0">
                  <a:latin typeface="Arial" panose="020B0604020202020204" pitchFamily="34" charset="0"/>
                </a:rPr>
                <a:t>ທ່ານ</a:t>
              </a:r>
              <a:r>
                <a:rPr lang="lo" sz="900" dirty="0"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Picture 4" descr="Image result for Hootsuite logo new">
              <a:extLst>
                <a:ext uri="{FF2B5EF4-FFF2-40B4-BE49-F238E27FC236}">
                  <a16:creationId xmlns:a16="http://schemas.microsoft.com/office/drawing/2014/main" xmlns="" id="{6ABFFD7E-D1BC-4E8C-B97B-456B32B17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522" y="2581507"/>
              <a:ext cx="682997" cy="59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31">
            <a:extLst>
              <a:ext uri="{FF2B5EF4-FFF2-40B4-BE49-F238E27FC236}">
                <a16:creationId xmlns:a16="http://schemas.microsoft.com/office/drawing/2014/main" xmlns="" id="{1A8212FF-73DA-4C15-8B18-4EC1C420FD53}"/>
              </a:ext>
            </a:extLst>
          </p:cNvPr>
          <p:cNvGrpSpPr/>
          <p:nvPr/>
        </p:nvGrpSpPr>
        <p:grpSpPr>
          <a:xfrm>
            <a:off x="3683657" y="4078517"/>
            <a:ext cx="4904694" cy="923330"/>
            <a:chOff x="5060225" y="3464477"/>
            <a:chExt cx="6539592" cy="1231107"/>
          </a:xfrm>
        </p:grpSpPr>
        <p:sp>
          <p:nvSpPr>
            <p:cNvPr id="53" name="Rectangle 30">
              <a:extLst>
                <a:ext uri="{FF2B5EF4-FFF2-40B4-BE49-F238E27FC236}">
                  <a16:creationId xmlns:a16="http://schemas.microsoft.com/office/drawing/2014/main" xmlns="" id="{4690DF79-A4EF-4EBD-8DDB-2DD6673EA402}"/>
                </a:ext>
              </a:extLst>
            </p:cNvPr>
            <p:cNvSpPr/>
            <p:nvPr/>
          </p:nvSpPr>
          <p:spPr>
            <a:xfrm>
              <a:off x="5717998" y="3464477"/>
              <a:ext cx="588181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900" b="1" dirty="0">
                  <a:latin typeface="Arial" panose="020B0604020202020204" pitchFamily="34" charset="0"/>
                </a:rPr>
                <a:t>WordStream</a:t>
              </a:r>
              <a:r>
                <a:rPr lang="lo-LA" sz="900" b="1" dirty="0">
                  <a:latin typeface="Arial" panose="020B0604020202020204" pitchFamily="34" charset="0"/>
                </a:rPr>
                <a:t> ເຄື່ອງມືຄໍາຫຼັກ</a:t>
              </a:r>
              <a:r>
                <a:rPr lang="lo" sz="900" b="1" dirty="0">
                  <a:latin typeface="Arial" panose="020B0604020202020204" pitchFamily="34" charset="0"/>
                </a:rPr>
                <a:t> (ຟຣີ!)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lo" sz="900" dirty="0">
                  <a:latin typeface="Arial" panose="020B0604020202020204" pitchFamily="34" charset="0"/>
                </a:rPr>
                <a:t>WordStream ເປັນເຄື່ອງມືຄໍາຫລັກທີ່ບໍ່ເສຍຄ່າເພື່ອຊ່ວຍເພີ່ມໂອກາດ</a:t>
              </a:r>
              <a:r>
                <a:rPr lang="lo-LA" sz="900" dirty="0">
                  <a:latin typeface="Arial" panose="020B0604020202020204" pitchFamily="34" charset="0"/>
                </a:rPr>
                <a:t>ໃຫ້</a:t>
              </a:r>
              <a:r>
                <a:rPr lang="lo" sz="900" dirty="0">
                  <a:latin typeface="Arial" panose="020B0604020202020204" pitchFamily="34" charset="0"/>
                </a:rPr>
                <a:t>ຄົນ</a:t>
              </a:r>
              <a:r>
                <a:rPr lang="lo-LA" sz="900" dirty="0">
                  <a:latin typeface="Arial" panose="020B0604020202020204" pitchFamily="34" charset="0"/>
                </a:rPr>
                <a:t>ຄົ້ນພົບ</a:t>
              </a:r>
              <a:r>
                <a:rPr lang="lo" sz="900" dirty="0">
                  <a:latin typeface="Arial" panose="020B0604020202020204" pitchFamily="34" charset="0"/>
                </a:rPr>
                <a:t>ເວັບໄຊທ໌ຂອງທ່ານ</a:t>
              </a:r>
              <a:r>
                <a:rPr lang="lo-LA" sz="900" dirty="0">
                  <a:latin typeface="Arial" panose="020B0604020202020204" pitchFamily="34" charset="0"/>
                </a:rPr>
                <a:t>ທາງ</a:t>
              </a:r>
              <a:r>
                <a:rPr lang="lo" sz="900" dirty="0">
                  <a:latin typeface="Arial" panose="020B0604020202020204" pitchFamily="34" charset="0"/>
                </a:rPr>
                <a:t>ອອນໄລນ໌. ມັນຊ່ວຍໃຫ້ເວັບໄຊທ໌ຂອງທ່ານ</a:t>
              </a:r>
              <a:r>
                <a:rPr lang="lo-LA" sz="900" dirty="0">
                  <a:latin typeface="Arial" panose="020B0604020202020204" pitchFamily="34" charset="0"/>
                </a:rPr>
                <a:t>ມີ</a:t>
              </a:r>
              <a:r>
                <a:rPr lang="lo" sz="900" dirty="0">
                  <a:latin typeface="Arial" panose="020B0604020202020204" pitchFamily="34" charset="0"/>
                </a:rPr>
                <a:t>ອັນດັບສູງໃນການ</a:t>
              </a:r>
              <a:r>
                <a:rPr lang="lo-LA" sz="900" dirty="0">
                  <a:latin typeface="Arial" panose="020B0604020202020204" pitchFamily="34" charset="0"/>
                </a:rPr>
                <a:t>ຄົ້ນ</a:t>
              </a:r>
              <a:r>
                <a:rPr lang="lo" sz="900" dirty="0">
                  <a:latin typeface="Arial" panose="020B0604020202020204" pitchFamily="34" charset="0"/>
                </a:rPr>
                <a:t>ຫາຂອງ Google ໂດຍບອກທ່ານວ່າ</a:t>
              </a:r>
              <a:r>
                <a:rPr lang="lo-LA" sz="900" dirty="0">
                  <a:latin typeface="Arial" panose="020B0604020202020204" pitchFamily="34" charset="0"/>
                </a:rPr>
                <a:t>ວະລີ</a:t>
              </a:r>
              <a:r>
                <a:rPr lang="lo" sz="900" dirty="0">
                  <a:latin typeface="Arial" panose="020B0604020202020204" pitchFamily="34" charset="0"/>
                </a:rPr>
                <a:t>ໃດທີ່ຄົນ</a:t>
              </a:r>
              <a:r>
                <a:rPr lang="lo-LA" sz="900" dirty="0">
                  <a:latin typeface="Arial" panose="020B0604020202020204" pitchFamily="34" charset="0"/>
                </a:rPr>
                <a:t>ຄົ້ນ</a:t>
              </a:r>
              <a:r>
                <a:rPr lang="lo" sz="900" dirty="0">
                  <a:latin typeface="Arial" panose="020B0604020202020204" pitchFamily="34" charset="0"/>
                </a:rPr>
                <a:t>ຫາໃນ Google ທີ່ອາດຈະກ່ຽວຂ້ອງກັບ</a:t>
              </a:r>
              <a:r>
                <a:rPr lang="lo-LA" sz="900" dirty="0">
                  <a:latin typeface="Arial" panose="020B0604020202020204" pitchFamily="34" charset="0"/>
                </a:rPr>
                <a:t>ອົງກອນ</a:t>
              </a:r>
              <a:r>
                <a:rPr lang="lo" sz="900" dirty="0">
                  <a:latin typeface="Arial" panose="020B0604020202020204" pitchFamily="34" charset="0"/>
                </a:rPr>
                <a:t>ບໍ່ຫວັງຜົນກໍາໄລຂອງ</a:t>
              </a:r>
              <a:r>
                <a:rPr lang="lo-LA" sz="900" dirty="0">
                  <a:latin typeface="Arial" panose="020B0604020202020204" pitchFamily="34" charset="0"/>
                </a:rPr>
                <a:t>ທ່ານ</a:t>
              </a:r>
              <a:r>
                <a:rPr lang="lo" sz="900" dirty="0">
                  <a:latin typeface="Arial" panose="020B0604020202020204" pitchFamily="34" charset="0"/>
                </a:rPr>
                <a:t> (</a:t>
              </a:r>
              <a:r>
                <a:rPr lang="lo-LA" sz="900" dirty="0">
                  <a:latin typeface="Arial" panose="020B0604020202020204" pitchFamily="34" charset="0"/>
                </a:rPr>
                <a:t>ວະລີ</a:t>
              </a:r>
              <a:r>
                <a:rPr lang="lo" sz="900" dirty="0">
                  <a:latin typeface="Arial" panose="020B0604020202020204" pitchFamily="34" charset="0"/>
                </a:rPr>
                <a:t>ເຫຼົ່ານີ້ເອີ້ນວ່າ "ຄໍາສໍາຄັນ"). ຫຼັງຈາກນັ້ນທ່ານສາມາດສະທ້ອນເຖິງ</a:t>
              </a:r>
              <a:r>
                <a:rPr lang="lo-LA" sz="900" dirty="0">
                  <a:latin typeface="Arial" panose="020B0604020202020204" pitchFamily="34" charset="0"/>
                </a:rPr>
                <a:t>ວະລີ</a:t>
              </a:r>
              <a:r>
                <a:rPr lang="lo" sz="900" dirty="0">
                  <a:latin typeface="Arial" panose="020B0604020202020204" pitchFamily="34" charset="0"/>
                </a:rPr>
                <a:t>ເຫຼົ່ານັ້ນໃນສໍາເນົາເວັບໄຊທ໌ຂອງທ່ານແລະ ໂພສ</a:t>
              </a:r>
              <a:r>
                <a:rPr lang="lo-LA" sz="900" dirty="0">
                  <a:latin typeface="Arial" panose="020B0604020202020204" pitchFamily="34" charset="0"/>
                </a:rPr>
                <a:t>ໃນ </a:t>
              </a:r>
              <a:r>
                <a:rPr lang="lo" sz="900" dirty="0">
                  <a:latin typeface="Arial" panose="020B0604020202020204" pitchFamily="34" charset="0"/>
                </a:rPr>
                <a:t>blog.</a:t>
              </a:r>
            </a:p>
          </p:txBody>
        </p:sp>
        <p:pic>
          <p:nvPicPr>
            <p:cNvPr id="54" name="Picture 10" descr="https://content.rwbaird.com/PE/WS-Logo-Stacked2.png">
              <a:extLst>
                <a:ext uri="{FF2B5EF4-FFF2-40B4-BE49-F238E27FC236}">
                  <a16:creationId xmlns:a16="http://schemas.microsoft.com/office/drawing/2014/main" xmlns="" id="{50F56AC8-AA81-41F9-AA70-554F34416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225" y="3780712"/>
              <a:ext cx="591200" cy="59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32">
            <a:extLst>
              <a:ext uri="{FF2B5EF4-FFF2-40B4-BE49-F238E27FC236}">
                <a16:creationId xmlns:a16="http://schemas.microsoft.com/office/drawing/2014/main" xmlns="" id="{A2A0EBD3-A1C3-4AB0-A9F2-169946732F0B}"/>
              </a:ext>
            </a:extLst>
          </p:cNvPr>
          <p:cNvGrpSpPr/>
          <p:nvPr/>
        </p:nvGrpSpPr>
        <p:grpSpPr>
          <a:xfrm>
            <a:off x="3671589" y="5157720"/>
            <a:ext cx="4916762" cy="646331"/>
            <a:chOff x="5044134" y="4841860"/>
            <a:chExt cx="6555683" cy="861774"/>
          </a:xfrm>
        </p:grpSpPr>
        <p:pic>
          <p:nvPicPr>
            <p:cNvPr id="56" name="Picture 12" descr="Related image">
              <a:extLst>
                <a:ext uri="{FF2B5EF4-FFF2-40B4-BE49-F238E27FC236}">
                  <a16:creationId xmlns:a16="http://schemas.microsoft.com/office/drawing/2014/main" xmlns="" id="{5E0B2AA2-8C7E-4930-AA9B-8BFC29289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134" y="4945667"/>
              <a:ext cx="623382" cy="62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xmlns="" id="{C21B5E71-87F6-4730-A137-DA9E5D1B65A2}"/>
                </a:ext>
              </a:extLst>
            </p:cNvPr>
            <p:cNvSpPr/>
            <p:nvPr/>
          </p:nvSpPr>
          <p:spPr>
            <a:xfrm>
              <a:off x="5717998" y="4841860"/>
              <a:ext cx="588181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900" b="1" dirty="0">
                  <a:latin typeface="Arial" panose="020B0604020202020204" pitchFamily="34" charset="0"/>
                </a:rPr>
                <a:t>Grammarly</a:t>
              </a:r>
              <a:r>
                <a:rPr lang="lo-LA" sz="900" dirty="0">
                  <a:latin typeface="Arial" panose="020B0604020202020204" pitchFamily="34" charset="0"/>
                </a:rPr>
                <a:t> </a:t>
              </a:r>
              <a:r>
                <a:rPr lang="lo" sz="900" b="1" dirty="0">
                  <a:latin typeface="Arial" panose="020B0604020202020204" pitchFamily="34" charset="0"/>
                </a:rPr>
                <a:t>(ຟຣີ, </a:t>
              </a:r>
              <a:r>
                <a:rPr lang="lo-LA" sz="900" b="1" dirty="0">
                  <a:latin typeface="Arial" panose="020B0604020202020204" pitchFamily="34" charset="0"/>
                </a:rPr>
                <a:t>ພ້ອມກັບ</a:t>
              </a:r>
              <a:r>
                <a:rPr lang="lo" sz="900" b="1" dirty="0">
                  <a:latin typeface="Arial" panose="020B0604020202020204" pitchFamily="34" charset="0"/>
                </a:rPr>
                <a:t>ຄຸນສົມບັດ</a:t>
              </a:r>
              <a:r>
                <a:rPr lang="lo-LA" sz="900" b="1" dirty="0">
                  <a:latin typeface="Arial" panose="020B0604020202020204" pitchFamily="34" charset="0"/>
                </a:rPr>
                <a:t>ພິເສດ</a:t>
              </a:r>
              <a:r>
                <a:rPr lang="lo" sz="900" b="1" dirty="0">
                  <a:latin typeface="Arial" panose="020B0604020202020204" pitchFamily="34" charset="0"/>
                </a:rPr>
                <a:t>)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lo" sz="900" dirty="0">
                  <a:latin typeface="Arial" panose="020B0604020202020204" pitchFamily="34" charset="0"/>
                </a:rPr>
                <a:t>ບໍ່ວ່າທ່ານ</a:t>
              </a:r>
              <a:r>
                <a:rPr lang="lo-LA" sz="900" dirty="0">
                  <a:latin typeface="Arial" panose="020B0604020202020204" pitchFamily="34" charset="0"/>
                </a:rPr>
                <a:t>ຈະ</a:t>
              </a:r>
              <a:r>
                <a:rPr lang="lo" sz="900" dirty="0">
                  <a:latin typeface="Arial" panose="020B0604020202020204" pitchFamily="34" charset="0"/>
                </a:rPr>
                <a:t>ກໍາລັງຂຽນອີເມລ໌, ສ້າງສໍາເນົາສໍາລັບ</a:t>
              </a:r>
              <a:r>
                <a:rPr lang="lo-LA" sz="900" dirty="0">
                  <a:latin typeface="Arial" panose="020B0604020202020204" pitchFamily="34" charset="0"/>
                </a:rPr>
                <a:t>ສື່ທາງ</a:t>
              </a:r>
              <a:r>
                <a:rPr lang="lo" sz="900" dirty="0">
                  <a:latin typeface="Arial" panose="020B0604020202020204" pitchFamily="34" charset="0"/>
                </a:rPr>
                <a:t>ການຕະຫຼາດ, ຫຼືຮ່າງຂໍ້ຄວາມສື່ສັງຄົມ, Grammarly ສາມາດຊ່ວຍທ່ານກວດເບິ່ງເອກະສານຂອງທ່ານສໍາລັບຄວາມຜິດພາດ</a:t>
              </a:r>
              <a:r>
                <a:rPr lang="lo-LA" sz="900" dirty="0">
                  <a:latin typeface="Arial" panose="020B0604020202020204" pitchFamily="34" charset="0"/>
                </a:rPr>
                <a:t>ທາງ</a:t>
              </a:r>
              <a:r>
                <a:rPr lang="lo" sz="900" dirty="0">
                  <a:latin typeface="Arial" panose="020B0604020202020204" pitchFamily="34" charset="0"/>
                </a:rPr>
                <a:t>ໄວຍາກອນ, ພິມຜິດ, ການສະກົດຄໍາຜິດ, ແລະປະໂຫຍກທີ່ສັບ</a:t>
              </a:r>
              <a:r>
                <a:rPr lang="lo-LA" sz="900" dirty="0">
                  <a:latin typeface="Arial" panose="020B0604020202020204" pitchFamily="34" charset="0"/>
                </a:rPr>
                <a:t>ຊ້ອນ</a:t>
              </a:r>
              <a:r>
                <a:rPr lang="lo" sz="900" dirty="0">
                  <a:latin typeface="Arial" panose="020B0604020202020204" pitchFamily="34" charset="0"/>
                </a:rPr>
                <a:t>ເກີນໄປ.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213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Image result for asia ngos">
            <a:extLst>
              <a:ext uri="{FF2B5EF4-FFF2-40B4-BE49-F238E27FC236}">
                <a16:creationId xmlns:a16="http://schemas.microsoft.com/office/drawing/2014/main" xmlns="" id="{57B25A3F-E7ED-E543-A347-F966A163F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4892040"/>
            <a:ext cx="9143998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02D2F3-C5CA-9E40-9B4F-B42D03656B75}"/>
              </a:ext>
            </a:extLst>
          </p:cNvPr>
          <p:cNvSpPr txBox="1"/>
          <p:nvPr/>
        </p:nvSpPr>
        <p:spPr>
          <a:xfrm>
            <a:off x="726948" y="5154168"/>
            <a:ext cx="5229903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lo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ການສ້າງການເຊື່ອມຕໍ່ອອບໄລນ໌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10362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890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" dirty="0" err="1"/>
              <a:t>ຈຸດປະສົງ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57EE8A4-69AB-4B6D-80AB-38B692C3A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700" y="3681993"/>
            <a:ext cx="2869587" cy="2529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" sz="2400" dirty="0"/>
              <a:t>ຄວາມເຂົ້າໃຈຄວາມກ່ຽວຂ້ອງຂອງລູກຄ້າ ຄວາມສໍາ​ພັນ​ກັບ</a:t>
            </a:r>
            <a:r>
              <a:rPr lang="lo-LA" sz="2400" dirty="0"/>
              <a:t>ສ່ວນແບ່ງຕະຫລາດ</a:t>
            </a:r>
            <a:r>
              <a:rPr lang="lo" sz="2400" dirty="0"/>
              <a:t> ແລະ</a:t>
            </a:r>
            <a:r>
              <a:rPr lang="lo-LA" sz="2400" dirty="0"/>
              <a:t> </a:t>
            </a:r>
            <a:r>
              <a:rPr lang="lo" sz="2400" dirty="0"/>
              <a:t>ລູກ​ຄ້າ ສຳລັບແບບ</a:t>
            </a:r>
            <a:r>
              <a:rPr lang="lo-LA" sz="2400" dirty="0"/>
              <a:t>ຈໍາລອງ</a:t>
            </a:r>
            <a:r>
              <a:rPr lang="lo" sz="2400" dirty="0"/>
              <a:t>ທຸລະກິດ.</a:t>
            </a:r>
          </a:p>
          <a:p>
            <a:pPr marL="0" indent="0" algn="ctr">
              <a:buNone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331363A-E9CD-4733-B856-EEC64D5D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144" y="2716801"/>
            <a:ext cx="742950" cy="742950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7BAA00BF-0AF1-4391-B886-5A7696E67C5A}"/>
              </a:ext>
            </a:extLst>
          </p:cNvPr>
          <p:cNvSpPr txBox="1">
            <a:spLocks/>
          </p:cNvSpPr>
          <p:nvPr/>
        </p:nvSpPr>
        <p:spPr>
          <a:xfrm>
            <a:off x="3657600" y="3681991"/>
            <a:ext cx="2387600" cy="23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" sz="2400" dirty="0"/>
              <a:t>ການກໍານົດຊ່ອງ</a:t>
            </a:r>
            <a:r>
              <a:rPr lang="lo-LA" sz="2400" dirty="0"/>
              <a:t>ທາງ</a:t>
            </a:r>
            <a:r>
              <a:rPr lang="lo" sz="2400" dirty="0"/>
              <a:t>ການຕະຫຼາດທີ່​ເຫມາະ​ສົມສໍາລັບ</a:t>
            </a:r>
            <a:r>
              <a:rPr lang="lo-LA" sz="2400" dirty="0"/>
              <a:t>ສ່ວນແບ່ງຕະຫລາດທີ່</a:t>
            </a:r>
            <a:r>
              <a:rPr lang="lo" sz="2400" dirty="0"/>
              <a:t>ແນ່ນອນ.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xmlns="" id="{715B3396-0C45-4091-9DC9-E0152D9FFE29}"/>
              </a:ext>
            </a:extLst>
          </p:cNvPr>
          <p:cNvSpPr txBox="1">
            <a:spLocks/>
          </p:cNvSpPr>
          <p:nvPr/>
        </p:nvSpPr>
        <p:spPr>
          <a:xfrm>
            <a:off x="2768548" y="3681991"/>
            <a:ext cx="1384977" cy="23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19012FF-4366-4DD2-A0ED-12050CB23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4677" y="2616519"/>
            <a:ext cx="1038425" cy="8044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EB8D58E-6A8C-4598-BAA0-307B60A4DB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750" y="2616519"/>
            <a:ext cx="847725" cy="847725"/>
          </a:xfrm>
          <a:prstGeom prst="rect">
            <a:avLst/>
          </a:prstGeom>
        </p:spPr>
      </p:pic>
      <p:sp>
        <p:nvSpPr>
          <p:cNvPr id="17" name="Inhaltsplatzhalter 2">
            <a:extLst>
              <a:ext uri="{FF2B5EF4-FFF2-40B4-BE49-F238E27FC236}">
                <a16:creationId xmlns:a16="http://schemas.microsoft.com/office/drawing/2014/main" xmlns="" id="{82133082-F854-4DCE-A30C-A4B0BFD30C8E}"/>
              </a:ext>
            </a:extLst>
          </p:cNvPr>
          <p:cNvSpPr txBox="1">
            <a:spLocks/>
          </p:cNvSpPr>
          <p:nvPr/>
        </p:nvSpPr>
        <p:spPr>
          <a:xfrm>
            <a:off x="6528373" y="3513234"/>
            <a:ext cx="2094927" cy="2311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" sz="2400" dirty="0"/>
              <a:t>ໄດ້ຮັບໄດ້ຄວາມຮູ້ ກ່ຽວກັບວິທີການ ຕັດຊ່ອງ</a:t>
            </a:r>
            <a:r>
              <a:rPr lang="lo-LA" sz="2400" dirty="0"/>
              <a:t>ທາງ</a:t>
            </a:r>
            <a:r>
              <a:rPr lang="lo" sz="2400" dirty="0"/>
              <a:t>ການຕະຫຼາດ ສໍາລັບ</a:t>
            </a:r>
            <a:r>
              <a:rPr lang="lo-LA" sz="2400" dirty="0"/>
              <a:t>ຄວາມສໍາ</a:t>
            </a:r>
            <a:r>
              <a:rPr lang="lo" sz="2400" dirty="0"/>
              <a:t>ພັ</a:t>
            </a:r>
            <a:r>
              <a:rPr lang="lo-LA" sz="2400" dirty="0"/>
              <a:t>ນກັບ</a:t>
            </a:r>
            <a:r>
              <a:rPr lang="lo" sz="2400" dirty="0"/>
              <a:t>ລູກຄ້າ</a:t>
            </a:r>
            <a:r>
              <a:rPr lang="lo-LA" sz="2400" dirty="0"/>
              <a:t>ທີ່</a:t>
            </a:r>
            <a:r>
              <a:rPr lang="lo" sz="2400" dirty="0"/>
              <a:t>ດີກວ່າ.</a:t>
            </a:r>
          </a:p>
        </p:txBody>
      </p:sp>
    </p:spTree>
    <p:extLst>
      <p:ext uri="{BB962C8B-B14F-4D97-AF65-F5344CB8AC3E}">
        <p14:creationId xmlns:p14="http://schemas.microsoft.com/office/powerpoint/2010/main" val="3507076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" dirty="0"/>
              <a:t>ສື່​</a:t>
            </a:r>
            <a:r>
              <a:rPr lang="lo-LA" dirty="0"/>
              <a:t>ສິ່ງ</a:t>
            </a:r>
            <a:r>
              <a:rPr lang="lo" dirty="0"/>
              <a:t>ພິມແບບດັ້ງເດີມ</a:t>
            </a:r>
            <a:endParaRPr lang="de-AT" dirty="0"/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xmlns="" id="{4F43151B-16F4-4362-9086-409BADC0062A}"/>
              </a:ext>
            </a:extLst>
          </p:cNvPr>
          <p:cNvGrpSpPr/>
          <p:nvPr/>
        </p:nvGrpSpPr>
        <p:grpSpPr>
          <a:xfrm>
            <a:off x="731945" y="2558740"/>
            <a:ext cx="7680110" cy="3775153"/>
            <a:chOff x="923573" y="1168400"/>
            <a:chExt cx="10240146" cy="4762500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xmlns="" id="{DE518DB5-B162-40B6-8C80-E55D3B97D229}"/>
                </a:ext>
              </a:extLst>
            </p:cNvPr>
            <p:cNvSpPr/>
            <p:nvPr/>
          </p:nvSpPr>
          <p:spPr bwMode="auto">
            <a:xfrm>
              <a:off x="4833100" y="1168400"/>
              <a:ext cx="6330619" cy="4762500"/>
            </a:xfrm>
            <a:prstGeom prst="rect">
              <a:avLst/>
            </a:prstGeom>
            <a:noFill/>
            <a:ln w="19050" cap="flat" cmpd="sng" algn="ctr">
              <a:solidFill>
                <a:srgbClr val="189BB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1" name="Picture 2" descr="Image result for print media asia prefer">
              <a:extLst>
                <a:ext uri="{FF2B5EF4-FFF2-40B4-BE49-F238E27FC236}">
                  <a16:creationId xmlns:a16="http://schemas.microsoft.com/office/drawing/2014/main" xmlns="" id="{6EBF3722-3652-469B-82D0-0BF9393CF2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3573" y="1168400"/>
              <a:ext cx="3389964" cy="476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37">
            <a:extLst>
              <a:ext uri="{FF2B5EF4-FFF2-40B4-BE49-F238E27FC236}">
                <a16:creationId xmlns:a16="http://schemas.microsoft.com/office/drawing/2014/main" xmlns="" id="{1336EF76-7496-4CD7-ACC0-DD092B50EDCD}"/>
              </a:ext>
            </a:extLst>
          </p:cNvPr>
          <p:cNvGrpSpPr/>
          <p:nvPr/>
        </p:nvGrpSpPr>
        <p:grpSpPr>
          <a:xfrm>
            <a:off x="3867664" y="3352251"/>
            <a:ext cx="4458174" cy="415498"/>
            <a:chOff x="5104532" y="2069658"/>
            <a:chExt cx="5944232" cy="553996"/>
          </a:xfrm>
        </p:grpSpPr>
        <p:sp>
          <p:nvSpPr>
            <p:cNvPr id="13" name="Oval 38">
              <a:extLst>
                <a:ext uri="{FF2B5EF4-FFF2-40B4-BE49-F238E27FC236}">
                  <a16:creationId xmlns:a16="http://schemas.microsoft.com/office/drawing/2014/main" xmlns="" id="{B0134084-52CA-4B95-8761-731EC6FE3B9B}"/>
                </a:ext>
              </a:extLst>
            </p:cNvPr>
            <p:cNvSpPr/>
            <p:nvPr/>
          </p:nvSpPr>
          <p:spPr>
            <a:xfrm>
              <a:off x="5104532" y="2187562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latin typeface="Arial" panose="020B0604020202020204" pitchFamily="34" charset="0"/>
              </a:endParaRPr>
            </a:p>
          </p:txBody>
        </p: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xmlns="" id="{18B08DC2-9247-4145-A095-B2DA9F18F9DF}"/>
                </a:ext>
              </a:extLst>
            </p:cNvPr>
            <p:cNvSpPr txBox="1"/>
            <p:nvPr/>
          </p:nvSpPr>
          <p:spPr>
            <a:xfrm>
              <a:off x="5425625" y="2069658"/>
              <a:ext cx="5623139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sz="1050" b="1" kern="0" dirty="0">
                  <a:latin typeface="Arial" panose="020B0604020202020204" pitchFamily="34" charset="0"/>
                </a:rPr>
                <a:t>ແຜ່ນພັບ, </a:t>
              </a:r>
              <a:r>
                <a:rPr lang="lo-LA" sz="1050" b="1" kern="0" dirty="0">
                  <a:latin typeface="Arial" panose="020B0604020202020204" pitchFamily="34" charset="0"/>
                </a:rPr>
                <a:t>ໂບຣຊົວ </a:t>
              </a:r>
              <a:r>
                <a:rPr lang="lo" sz="1050" b="1" kern="0" dirty="0">
                  <a:latin typeface="Arial" panose="020B0604020202020204" pitchFamily="34" charset="0"/>
                </a:rPr>
                <a:t>ແລະ</a:t>
              </a:r>
              <a:r>
                <a:rPr lang="lo-LA" sz="1050" b="1" kern="0" dirty="0">
                  <a:latin typeface="Arial" panose="020B0604020202020204" pitchFamily="34" charset="0"/>
                </a:rPr>
                <a:t> </a:t>
              </a:r>
              <a:r>
                <a:rPr lang="lo" sz="1050" b="1" kern="0" dirty="0">
                  <a:latin typeface="Arial" panose="020B0604020202020204" pitchFamily="34" charset="0"/>
                </a:rPr>
                <a:t>ໃບປິວ </a:t>
              </a:r>
              <a:r>
                <a:rPr lang="lo" sz="1050" kern="0" dirty="0">
                  <a:latin typeface="Arial" panose="020B0604020202020204" pitchFamily="34" charset="0"/>
                </a:rPr>
                <a:t>ແມ່ນເປັນວິທີທີ່ດີທີ່</a:t>
              </a:r>
              <a:r>
                <a:rPr lang="lo-LA" sz="1050" kern="0" dirty="0">
                  <a:latin typeface="Arial" panose="020B0604020202020204" pitchFamily="34" charset="0"/>
                </a:rPr>
                <a:t>ໃນການປະຊາສໍາພັນ</a:t>
              </a:r>
              <a:r>
                <a:rPr lang="lo" sz="1050" kern="0" dirty="0">
                  <a:latin typeface="Arial" panose="020B0604020202020204" pitchFamily="34" charset="0"/>
                </a:rPr>
                <a:t>ກ່ຽວກັບສູນຄວາມ</a:t>
              </a:r>
              <a:r>
                <a:rPr lang="lo-LA" sz="1050" kern="0" dirty="0">
                  <a:latin typeface="Arial" panose="020B0604020202020204" pitchFamily="34" charset="0"/>
                </a:rPr>
                <a:t>ເປັນເລີດ</a:t>
              </a:r>
              <a:r>
                <a:rPr lang="lo" sz="1050" kern="0" dirty="0">
                  <a:latin typeface="Arial" panose="020B0604020202020204" pitchFamily="34" charset="0"/>
                </a:rPr>
                <a:t>ໃນທ້ອງຖິ່ນ.</a:t>
              </a:r>
            </a:p>
          </p:txBody>
        </p:sp>
      </p:grpSp>
      <p:grpSp>
        <p:nvGrpSpPr>
          <p:cNvPr id="15" name="Group 40">
            <a:extLst>
              <a:ext uri="{FF2B5EF4-FFF2-40B4-BE49-F238E27FC236}">
                <a16:creationId xmlns:a16="http://schemas.microsoft.com/office/drawing/2014/main" xmlns="" id="{24E96A34-F23B-4612-AC3E-A309B3E9CDDB}"/>
              </a:ext>
            </a:extLst>
          </p:cNvPr>
          <p:cNvGrpSpPr/>
          <p:nvPr/>
        </p:nvGrpSpPr>
        <p:grpSpPr>
          <a:xfrm>
            <a:off x="3866047" y="5477234"/>
            <a:ext cx="4344050" cy="738664"/>
            <a:chOff x="5104532" y="3640560"/>
            <a:chExt cx="5792067" cy="984885"/>
          </a:xfrm>
        </p:grpSpPr>
        <p:sp>
          <p:nvSpPr>
            <p:cNvPr id="16" name="Oval 41">
              <a:extLst>
                <a:ext uri="{FF2B5EF4-FFF2-40B4-BE49-F238E27FC236}">
                  <a16:creationId xmlns:a16="http://schemas.microsoft.com/office/drawing/2014/main" xmlns="" id="{897CC341-82EC-48F5-8993-AB5F74B0C166}"/>
                </a:ext>
              </a:extLst>
            </p:cNvPr>
            <p:cNvSpPr/>
            <p:nvPr/>
          </p:nvSpPr>
          <p:spPr>
            <a:xfrm>
              <a:off x="5104532" y="3742896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latin typeface="Arial" panose="020B0604020202020204" pitchFamily="34" charset="0"/>
              </a:endParaRP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xmlns="" id="{7CF89366-6B5B-4944-9609-B696AC31DF47}"/>
                </a:ext>
              </a:extLst>
            </p:cNvPr>
            <p:cNvSpPr/>
            <p:nvPr/>
          </p:nvSpPr>
          <p:spPr>
            <a:xfrm>
              <a:off x="5425625" y="3640560"/>
              <a:ext cx="547097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b="1" kern="0" dirty="0">
                  <a:latin typeface="Arial" panose="020B0604020202020204" pitchFamily="34" charset="0"/>
                </a:rPr>
                <a:t>ນາມບັດ </a:t>
              </a:r>
              <a:r>
                <a:rPr lang="lo" sz="1050" kern="0" dirty="0">
                  <a:latin typeface="Arial" panose="020B0604020202020204" pitchFamily="34" charset="0"/>
                </a:rPr>
                <a:t>ແມ່ນມີລາຄາບໍ່ແພງ ແລະ</a:t>
              </a:r>
              <a:r>
                <a:rPr lang="lo-LA" sz="1050" kern="0" dirty="0">
                  <a:latin typeface="Arial" panose="020B0604020202020204" pitchFamily="34" charset="0"/>
                </a:rPr>
                <a:t> ພົກພາໄດ້ຈໍານວນ</a:t>
              </a:r>
              <a:r>
                <a:rPr lang="lo" sz="1050" kern="0" dirty="0">
                  <a:latin typeface="Arial" panose="020B0604020202020204" pitchFamily="34" charset="0"/>
                </a:rPr>
                <a:t>ຫຼາຍ. ເຈົ້າສາມາດ</a:t>
              </a:r>
              <a:r>
                <a:rPr lang="lo-LA" sz="1050" kern="0" dirty="0">
                  <a:latin typeface="Arial" panose="020B0604020202020204" pitchFamily="34" charset="0"/>
                </a:rPr>
                <a:t>ນໍຕິດຕົວ</a:t>
              </a:r>
              <a:r>
                <a:rPr lang="lo" sz="1050" kern="0" dirty="0">
                  <a:latin typeface="Arial" panose="020B0604020202020204" pitchFamily="34" charset="0"/>
                </a:rPr>
                <a:t>ໄປ</a:t>
              </a:r>
              <a:r>
                <a:rPr lang="lo-LA" sz="1050" kern="0" dirty="0">
                  <a:latin typeface="Arial" panose="020B0604020202020204" pitchFamily="34" charset="0"/>
                </a:rPr>
                <a:t>ໄດ້</a:t>
              </a:r>
              <a:r>
                <a:rPr lang="lo" sz="1050" kern="0" dirty="0">
                  <a:latin typeface="Arial" panose="020B0604020202020204" pitchFamily="34" charset="0"/>
                </a:rPr>
                <a:t>ທຸກບ່ອນ</a:t>
              </a:r>
              <a:r>
                <a:rPr lang="lo-LA" sz="1050" kern="0" dirty="0">
                  <a:latin typeface="Arial" panose="020B0604020202020204" pitchFamily="34" charset="0"/>
                </a:rPr>
                <a:t> ບໍ່ວ່າຈະເປັນງານອີເວັນ</a:t>
              </a:r>
              <a:r>
                <a:rPr lang="lo" sz="1050" kern="0" dirty="0">
                  <a:latin typeface="Arial" panose="020B0604020202020204" pitchFamily="34" charset="0"/>
                </a:rPr>
                <a:t>, ງານວາງສະແດງສິນຄ້າ, ງານສັງສັນ ແລະ</a:t>
              </a:r>
              <a:r>
                <a:rPr lang="lo-LA" sz="1050" kern="0" dirty="0">
                  <a:latin typeface="Arial" panose="020B0604020202020204" pitchFamily="34" charset="0"/>
                </a:rPr>
                <a:t> </a:t>
              </a:r>
              <a:r>
                <a:rPr lang="lo" sz="1050" kern="0" dirty="0">
                  <a:latin typeface="Arial" panose="020B0604020202020204" pitchFamily="34" charset="0"/>
                </a:rPr>
                <a:t>ອື່ນໆ. ຄໍາແນະນໍາ: </a:t>
              </a:r>
              <a:r>
                <a:rPr lang="lo-LA" sz="1050" kern="0" dirty="0">
                  <a:latin typeface="Arial" panose="020B0604020202020204" pitchFamily="34" charset="0"/>
                </a:rPr>
                <a:t>ນາມບັດ</a:t>
              </a:r>
              <a:r>
                <a:rPr lang="lo" sz="1050" kern="0" dirty="0">
                  <a:latin typeface="Arial" panose="020B0604020202020204" pitchFamily="34" charset="0"/>
                </a:rPr>
                <a:t>ຂອງທ່ານຄວນປະກອບມີ</a:t>
              </a:r>
              <a:r>
                <a:rPr lang="lo-LA" sz="1050" kern="0" dirty="0">
                  <a:latin typeface="Arial" panose="020B0604020202020204" pitchFamily="34" charset="0"/>
                </a:rPr>
                <a:t>ຄໍາກະຕຸ້ນການຕັດສິນໃຈ</a:t>
              </a:r>
              <a:r>
                <a:rPr lang="lo" sz="1050" kern="0" dirty="0">
                  <a:latin typeface="Arial" panose="020B0604020202020204" pitchFamily="34" charset="0"/>
                </a:rPr>
                <a:t>, ຄໍາແນະນໍາ</a:t>
              </a:r>
              <a:r>
                <a:rPr lang="lo-LA" sz="1050" kern="0" dirty="0">
                  <a:latin typeface="Arial" panose="020B0604020202020204" pitchFamily="34" charset="0"/>
                </a:rPr>
                <a:t>ໃນ</a:t>
              </a:r>
              <a:r>
                <a:rPr lang="lo" sz="1050" kern="0" dirty="0">
                  <a:latin typeface="Arial" panose="020B0604020202020204" pitchFamily="34" charset="0"/>
                </a:rPr>
                <a:t>ການບໍລິຈາກ</a:t>
              </a:r>
              <a:r>
                <a:rPr lang="lo-LA" sz="1050" kern="0" dirty="0">
                  <a:latin typeface="Arial" panose="020B0604020202020204" pitchFamily="34" charset="0"/>
                </a:rPr>
                <a:t> </a:t>
              </a:r>
              <a:r>
                <a:rPr lang="lo" sz="1050" kern="0" dirty="0">
                  <a:latin typeface="Arial" panose="020B0604020202020204" pitchFamily="34" charset="0"/>
                </a:rPr>
                <a:t>ແລະ</a:t>
              </a:r>
              <a:r>
                <a:rPr lang="lo-LA" sz="1050" kern="0" dirty="0">
                  <a:latin typeface="Arial" panose="020B0604020202020204" pitchFamily="34" charset="0"/>
                </a:rPr>
                <a:t> </a:t>
              </a:r>
              <a:r>
                <a:rPr lang="lo" sz="1050" kern="0" dirty="0">
                  <a:latin typeface="Arial" panose="020B0604020202020204" pitchFamily="34" charset="0"/>
                </a:rPr>
                <a:t>ຂໍ້ມູນການຕິດຕໍ່.</a:t>
              </a:r>
            </a:p>
          </p:txBody>
        </p:sp>
      </p:grpSp>
      <p:sp>
        <p:nvSpPr>
          <p:cNvPr id="19" name="Rectangle 44">
            <a:extLst>
              <a:ext uri="{FF2B5EF4-FFF2-40B4-BE49-F238E27FC236}">
                <a16:creationId xmlns:a16="http://schemas.microsoft.com/office/drawing/2014/main" xmlns="" id="{97BA1FD9-1EDA-46E4-86AB-E075FE6090A5}"/>
              </a:ext>
            </a:extLst>
          </p:cNvPr>
          <p:cNvSpPr/>
          <p:nvPr/>
        </p:nvSpPr>
        <p:spPr>
          <a:xfrm>
            <a:off x="3948118" y="2641864"/>
            <a:ext cx="42635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o" sz="1050" kern="0" dirty="0">
                <a:latin typeface="Arial" panose="020B0604020202020204" pitchFamily="34" charset="0"/>
              </a:rPr>
              <a:t>ການພິມຍັງຄົງເປັນສື່ທີ່ມີປະສິດທິພາບໃນການເຂົ້າເຖິງ</a:t>
            </a:r>
            <a:r>
              <a:rPr lang="lo-LA" sz="1050" kern="0" dirty="0">
                <a:latin typeface="Arial" panose="020B0604020202020204" pitchFamily="34" charset="0"/>
              </a:rPr>
              <a:t>ລູກຄ້າ</a:t>
            </a:r>
            <a:r>
              <a:rPr lang="lo" sz="1050" kern="0" dirty="0">
                <a:latin typeface="Arial" panose="020B0604020202020204" pitchFamily="34" charset="0"/>
              </a:rPr>
              <a:t>ຂອງທ່ານ. </a:t>
            </a:r>
            <a:r>
              <a:rPr lang="lo-LA" sz="1050" kern="0" dirty="0">
                <a:latin typeface="Arial" panose="020B0604020202020204" pitchFamily="34" charset="0"/>
              </a:rPr>
              <a:t>ການພິມ</a:t>
            </a:r>
            <a:r>
              <a:rPr lang="lo" sz="1050" kern="0" dirty="0">
                <a:latin typeface="Arial" panose="020B0604020202020204" pitchFamily="34" charset="0"/>
              </a:rPr>
              <a:t>ບໍ່ພຽງແຕ່ສາມາດພິມໄດ້ໃນຍຸກດິຈິຕອນ, </a:t>
            </a:r>
            <a:r>
              <a:rPr lang="lo-LA" sz="1050" kern="0" dirty="0">
                <a:latin typeface="Arial" panose="020B0604020202020204" pitchFamily="34" charset="0"/>
              </a:rPr>
              <a:t>ແຕ່</a:t>
            </a:r>
            <a:r>
              <a:rPr lang="lo" sz="1050" kern="0" dirty="0">
                <a:latin typeface="Arial" panose="020B0604020202020204" pitchFamily="34" charset="0"/>
              </a:rPr>
              <a:t>ມັນ</a:t>
            </a:r>
            <a:r>
              <a:rPr lang="lo-LA" sz="1050" kern="0" dirty="0">
                <a:latin typeface="Arial" panose="020B0604020202020204" pitchFamily="34" charset="0"/>
              </a:rPr>
              <a:t>ຍັງເຂົ້າເຖິງ</a:t>
            </a:r>
            <a:r>
              <a:rPr lang="lo" sz="1050" kern="0" dirty="0">
                <a:latin typeface="Arial" panose="020B0604020202020204" pitchFamily="34" charset="0"/>
              </a:rPr>
              <a:t>ຄວາມຮູ້ສຶກຂອງ</a:t>
            </a:r>
            <a:r>
              <a:rPr lang="lo-LA" sz="1050" kern="0" dirty="0">
                <a:latin typeface="Arial" panose="020B0604020202020204" pitchFamily="34" charset="0"/>
              </a:rPr>
              <a:t>ລູກຄ້າ</a:t>
            </a:r>
            <a:r>
              <a:rPr lang="lo" sz="1050" kern="0" dirty="0">
                <a:latin typeface="Arial" panose="020B0604020202020204" pitchFamily="34" charset="0"/>
              </a:rPr>
              <a:t>ຫຼາຍກວ່າສື່ດິຈິຕອນ.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xmlns="" id="{C15F8E6F-02B9-4470-8651-0531576084A4}"/>
              </a:ext>
            </a:extLst>
          </p:cNvPr>
          <p:cNvGrpSpPr/>
          <p:nvPr/>
        </p:nvGrpSpPr>
        <p:grpSpPr>
          <a:xfrm>
            <a:off x="3867664" y="4541692"/>
            <a:ext cx="4458174" cy="738664"/>
            <a:chOff x="5104532" y="3812334"/>
            <a:chExt cx="5944232" cy="984885"/>
          </a:xfrm>
        </p:grpSpPr>
        <p:sp>
          <p:nvSpPr>
            <p:cNvPr id="28" name="Oval 49">
              <a:extLst>
                <a:ext uri="{FF2B5EF4-FFF2-40B4-BE49-F238E27FC236}">
                  <a16:creationId xmlns:a16="http://schemas.microsoft.com/office/drawing/2014/main" xmlns="" id="{71B1D3F1-F762-4665-AE02-273874E072B9}"/>
                </a:ext>
              </a:extLst>
            </p:cNvPr>
            <p:cNvSpPr/>
            <p:nvPr/>
          </p:nvSpPr>
          <p:spPr>
            <a:xfrm>
              <a:off x="5104532" y="3941094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latin typeface="Arial" panose="020B0604020202020204" pitchFamily="34" charset="0"/>
              </a:endParaRPr>
            </a:p>
          </p:txBody>
        </p:sp>
        <p:sp>
          <p:nvSpPr>
            <p:cNvPr id="29" name="Rectangle 50">
              <a:extLst>
                <a:ext uri="{FF2B5EF4-FFF2-40B4-BE49-F238E27FC236}">
                  <a16:creationId xmlns:a16="http://schemas.microsoft.com/office/drawing/2014/main" xmlns="" id="{9A41220B-67D3-4988-85D6-2F2A986B531D}"/>
                </a:ext>
              </a:extLst>
            </p:cNvPr>
            <p:cNvSpPr/>
            <p:nvPr/>
          </p:nvSpPr>
          <p:spPr>
            <a:xfrm>
              <a:off x="5425625" y="3812334"/>
              <a:ext cx="562313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050" dirty="0">
                  <a:latin typeface="Arial" panose="020B0604020202020204" pitchFamily="34" charset="0"/>
                </a:rPr>
                <a:t>ສ້າງຂ່າວ</a:t>
              </a:r>
              <a:r>
                <a:rPr lang="lo-LA" sz="1050" dirty="0">
                  <a:latin typeface="Arial" panose="020B0604020202020204" pitchFamily="34" charset="0"/>
                </a:rPr>
                <a:t>ປະຊາສໍາພັນ</a:t>
              </a:r>
              <a:r>
                <a:rPr lang="lo" sz="1050" dirty="0">
                  <a:latin typeface="Arial" panose="020B0604020202020204" pitchFamily="34" charset="0"/>
                </a:rPr>
                <a:t>ທີ່ຂຽນໄດ້ດີ ແລະໃຫ້ຂໍ້ມູນ. </a:t>
              </a:r>
              <a:r>
                <a:rPr lang="lo-LA" sz="1050" dirty="0">
                  <a:latin typeface="Arial" panose="020B0604020202020204" pitchFamily="34" charset="0"/>
                </a:rPr>
                <a:t>ເຊິ່ງ</a:t>
              </a:r>
              <a:r>
                <a:rPr lang="lo" sz="1050" dirty="0">
                  <a:latin typeface="Arial" panose="020B0604020202020204" pitchFamily="34" charset="0"/>
                </a:rPr>
                <a:t>ຈະເຮັດໃຫ້ຜູ້ທີ່ຢູ່ໃນບໍລິເວນໃກ້ຄຽງ</a:t>
              </a:r>
              <a:r>
                <a:rPr lang="lo-LA" sz="1050" dirty="0">
                  <a:latin typeface="Arial" panose="020B0604020202020204" pitchFamily="34" charset="0"/>
                </a:rPr>
                <a:t>ສາມາດເຫັນເຫດຜົນ</a:t>
              </a:r>
              <a:r>
                <a:rPr lang="lo" sz="1050" dirty="0">
                  <a:latin typeface="Arial" panose="020B0604020202020204" pitchFamily="34" charset="0"/>
                </a:rPr>
                <a:t>ຂອງເ</a:t>
              </a:r>
              <a:r>
                <a:rPr lang="lo-LA" sz="1050" dirty="0">
                  <a:latin typeface="Arial" panose="020B0604020202020204" pitchFamily="34" charset="0"/>
                </a:rPr>
                <a:t>ທ່ານ</a:t>
              </a:r>
              <a:r>
                <a:rPr lang="lo" sz="1050" dirty="0">
                  <a:latin typeface="Arial" panose="020B0604020202020204" pitchFamily="34" charset="0"/>
                </a:rPr>
                <a:t>ໂດຍຜ່ານ</a:t>
              </a:r>
              <a:r>
                <a:rPr lang="lo-LA" sz="1050" dirty="0">
                  <a:latin typeface="Arial" panose="020B0604020202020204" pitchFamily="34" charset="0"/>
                </a:rPr>
                <a:t>ຫນັງສືພິມ</a:t>
              </a:r>
              <a:r>
                <a:rPr lang="lo" sz="1050" dirty="0">
                  <a:latin typeface="Arial" panose="020B0604020202020204" pitchFamily="34" charset="0"/>
                </a:rPr>
                <a:t>ທ້ອງຖິ່ນ. </a:t>
              </a:r>
              <a:r>
                <a:rPr lang="lo-LA" sz="1050" dirty="0">
                  <a:latin typeface="Arial" panose="020B0604020202020204" pitchFamily="34" charset="0"/>
                </a:rPr>
                <a:t>ນອກຈາກ</a:t>
              </a:r>
              <a:r>
                <a:rPr lang="lo" sz="1050" dirty="0">
                  <a:latin typeface="Arial" panose="020B0604020202020204" pitchFamily="34" charset="0"/>
                </a:rPr>
                <a:t>ນີ້ຍັງສາມາດນໍາໄປສູ່ຜູ້ຊົມ</a:t>
              </a:r>
              <a:r>
                <a:rPr lang="lo-LA" sz="1050" dirty="0">
                  <a:latin typeface="Arial" panose="020B0604020202020204" pitchFamily="34" charset="0"/>
                </a:rPr>
                <a:t>ຈໍານວນຫລາຍຂຶ້ນ</a:t>
              </a:r>
              <a:r>
                <a:rPr lang="lo" sz="1050" dirty="0">
                  <a:latin typeface="Arial" panose="020B0604020202020204" pitchFamily="34" charset="0"/>
                </a:rPr>
                <a:t>ທີ່ເຫັນ</a:t>
              </a:r>
              <a:r>
                <a:rPr lang="lo-LA" sz="1050" dirty="0">
                  <a:latin typeface="Arial" panose="020B0604020202020204" pitchFamily="34" charset="0"/>
                </a:rPr>
                <a:t>ຜົນ</a:t>
              </a:r>
              <a:r>
                <a:rPr lang="lo" sz="1050" dirty="0">
                  <a:latin typeface="Arial" panose="020B0604020202020204" pitchFamily="34" charset="0"/>
                </a:rPr>
                <a:t>ງານຂອງ</a:t>
              </a:r>
              <a:r>
                <a:rPr lang="lo-LA" sz="1050" dirty="0">
                  <a:latin typeface="Arial" panose="020B0604020202020204" pitchFamily="34" charset="0"/>
                </a:rPr>
                <a:t>ທ່ານ. </a:t>
              </a:r>
              <a:r>
                <a:rPr lang="lo" sz="1050" dirty="0">
                  <a:latin typeface="Arial" panose="020B0604020202020204" pitchFamily="34" charset="0"/>
                </a:rPr>
                <a:t>ຖ້າ</a:t>
              </a:r>
              <a:r>
                <a:rPr lang="lo-LA" sz="1050" dirty="0">
                  <a:latin typeface="Arial" panose="020B0604020202020204" pitchFamily="34" charset="0"/>
                </a:rPr>
                <a:t>ສື່ອຶ່ນໆ</a:t>
              </a:r>
              <a:r>
                <a:rPr lang="lo" sz="1050" dirty="0">
                  <a:latin typeface="Arial" panose="020B0604020202020204" pitchFamily="34" charset="0"/>
                </a:rPr>
                <a:t>ໃນທົ່ວປະເທດ</a:t>
              </a:r>
              <a:r>
                <a:rPr lang="lo-LA" sz="1050" dirty="0">
                  <a:latin typeface="Arial" panose="020B0604020202020204" pitchFamily="34" charset="0"/>
                </a:rPr>
                <a:t>ນໍາເອົາໄປປະຊາສໍາພັນ</a:t>
              </a:r>
              <a:r>
                <a:rPr lang="lo" sz="1050" dirty="0">
                  <a:latin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xmlns="" id="{C316EE9C-24E9-4E43-B6B3-D0FB9DFDAB5F}"/>
              </a:ext>
            </a:extLst>
          </p:cNvPr>
          <p:cNvGrpSpPr/>
          <p:nvPr/>
        </p:nvGrpSpPr>
        <p:grpSpPr>
          <a:xfrm>
            <a:off x="3867664" y="3791279"/>
            <a:ext cx="4458174" cy="738664"/>
            <a:chOff x="5104532" y="2646765"/>
            <a:chExt cx="5944232" cy="984885"/>
          </a:xfrm>
        </p:grpSpPr>
        <p:sp>
          <p:nvSpPr>
            <p:cNvPr id="31" name="Oval 52">
              <a:extLst>
                <a:ext uri="{FF2B5EF4-FFF2-40B4-BE49-F238E27FC236}">
                  <a16:creationId xmlns:a16="http://schemas.microsoft.com/office/drawing/2014/main" xmlns="" id="{187D2077-AB75-4872-8DE4-5B2E8EBC7C43}"/>
                </a:ext>
              </a:extLst>
            </p:cNvPr>
            <p:cNvSpPr/>
            <p:nvPr/>
          </p:nvSpPr>
          <p:spPr>
            <a:xfrm>
              <a:off x="5104532" y="2712763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latin typeface="Arial" panose="020B0604020202020204" pitchFamily="34" charset="0"/>
              </a:endParaRPr>
            </a:p>
          </p:txBody>
        </p:sp>
        <p:sp>
          <p:nvSpPr>
            <p:cNvPr id="32" name="Rectangle 53">
              <a:extLst>
                <a:ext uri="{FF2B5EF4-FFF2-40B4-BE49-F238E27FC236}">
                  <a16:creationId xmlns:a16="http://schemas.microsoft.com/office/drawing/2014/main" xmlns="" id="{ABD65A86-2F37-47D4-96C4-CF969168511E}"/>
                </a:ext>
              </a:extLst>
            </p:cNvPr>
            <p:cNvSpPr/>
            <p:nvPr/>
          </p:nvSpPr>
          <p:spPr>
            <a:xfrm>
              <a:off x="5425625" y="2646765"/>
              <a:ext cx="562313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b="1" kern="0" dirty="0">
                  <a:latin typeface="Arial" panose="020B0604020202020204" pitchFamily="34" charset="0"/>
                </a:rPr>
                <a:t>Postcards </a:t>
              </a:r>
              <a:r>
                <a:rPr lang="lo" sz="1050" kern="0" dirty="0">
                  <a:latin typeface="Arial" panose="020B0604020202020204" pitchFamily="34" charset="0"/>
                </a:rPr>
                <a:t>ເປັນວິທີທີ່ດີ</a:t>
              </a:r>
              <a:r>
                <a:rPr lang="lo-LA" sz="1050" kern="0" dirty="0">
                  <a:latin typeface="Arial" panose="020B0604020202020204" pitchFamily="34" charset="0"/>
                </a:rPr>
                <a:t>ໃນການເພິ່ມຈຸດຍືນສ່ວນຕົວໃຫ້ກັບອີເມວທາງກົງ</a:t>
              </a:r>
              <a:r>
                <a:rPr lang="lo" sz="1050" kern="0" dirty="0">
                  <a:latin typeface="Arial" panose="020B0604020202020204" pitchFamily="34" charset="0"/>
                </a:rPr>
                <a:t>. ພວກມັນ</a:t>
              </a:r>
              <a:r>
                <a:rPr lang="lo-LA" sz="1050" kern="0" dirty="0">
                  <a:latin typeface="Arial" panose="020B0604020202020204" pitchFamily="34" charset="0"/>
                </a:rPr>
                <a:t>ຈະ</a:t>
              </a:r>
              <a:r>
                <a:rPr lang="lo" sz="1050" kern="0" dirty="0">
                  <a:latin typeface="Arial" panose="020B0604020202020204" pitchFamily="34" charset="0"/>
                </a:rPr>
                <a:t>ຖືກສົ່ງໂດຍກົງເຖິງມືຂອງຜູ້ໃຫ້ທຶນແລະຜູ້ສະຫນັບສະຫນູນທີ່ມີທ່າແຮງ. ພວກມັນບໍ່ຈຳເປັນຕ້ອງມີຊອງຈົດໝາຍ ແລະຍັງ</a:t>
              </a:r>
              <a:r>
                <a:rPr lang="lo-LA" sz="1050" kern="0" dirty="0">
                  <a:latin typeface="Arial" panose="020B0604020202020204" pitchFamily="34" charset="0"/>
                </a:rPr>
                <a:t>ລວມ</a:t>
              </a:r>
              <a:r>
                <a:rPr lang="lo" sz="1050" kern="0" dirty="0">
                  <a:latin typeface="Arial" panose="020B0604020202020204" pitchFamily="34" charset="0"/>
                </a:rPr>
                <a:t>ພາບ ແລະ ຂໍ້ຄວາມຢ່າງສວຍງາມ</a:t>
              </a:r>
              <a:r>
                <a:rPr lang="lo-LA" sz="1050" kern="0" dirty="0">
                  <a:latin typeface="Arial" panose="020B0604020202020204" pitchFamily="34" charset="0"/>
                </a:rPr>
                <a:t> ແລະ ຮຽບຮ້ອຍ</a:t>
              </a:r>
              <a:r>
                <a:rPr lang="lo" sz="1050" kern="0" dirty="0">
                  <a:latin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976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62" y="1521242"/>
            <a:ext cx="7697188" cy="872335"/>
          </a:xfrm>
        </p:spPr>
        <p:txBody>
          <a:bodyPr>
            <a:normAutofit/>
          </a:bodyPr>
          <a:lstStyle/>
          <a:p>
            <a:r>
              <a:rPr lang="lo-LA" dirty="0">
                <a:cs typeface="+mn-cs"/>
              </a:rPr>
              <a:t>ສ້າງຄວາມຮ່ວມມືກັບອົງກອນອຶ່ນໆ</a:t>
            </a:r>
            <a:endParaRPr lang="de-AT" dirty="0">
              <a:cs typeface="+mn-cs"/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xmlns="" id="{DE518DB5-B162-40B6-8C80-E55D3B97D229}"/>
              </a:ext>
            </a:extLst>
          </p:cNvPr>
          <p:cNvSpPr/>
          <p:nvPr/>
        </p:nvSpPr>
        <p:spPr bwMode="auto">
          <a:xfrm>
            <a:off x="3664091" y="2558740"/>
            <a:ext cx="4747965" cy="3775153"/>
          </a:xfrm>
          <a:prstGeom prst="rect">
            <a:avLst/>
          </a:prstGeom>
          <a:noFill/>
          <a:ln w="19050" cap="flat" cmpd="sng" algn="ctr">
            <a:solidFill>
              <a:srgbClr val="189BB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1500" ker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xmlns="" id="{1336EF76-7496-4CD7-ACC0-DD092B50EDCD}"/>
              </a:ext>
            </a:extLst>
          </p:cNvPr>
          <p:cNvGrpSpPr/>
          <p:nvPr/>
        </p:nvGrpSpPr>
        <p:grpSpPr>
          <a:xfrm>
            <a:off x="3867664" y="3222525"/>
            <a:ext cx="4458174" cy="1546577"/>
            <a:chOff x="5104532" y="2069658"/>
            <a:chExt cx="5944232" cy="2062098"/>
          </a:xfrm>
        </p:grpSpPr>
        <p:sp>
          <p:nvSpPr>
            <p:cNvPr id="13" name="Oval 38">
              <a:extLst>
                <a:ext uri="{FF2B5EF4-FFF2-40B4-BE49-F238E27FC236}">
                  <a16:creationId xmlns:a16="http://schemas.microsoft.com/office/drawing/2014/main" xmlns="" id="{B0134084-52CA-4B95-8761-731EC6FE3B9B}"/>
                </a:ext>
              </a:extLst>
            </p:cNvPr>
            <p:cNvSpPr/>
            <p:nvPr/>
          </p:nvSpPr>
          <p:spPr>
            <a:xfrm>
              <a:off x="5104532" y="2187562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latin typeface="Arial" panose="020B0604020202020204" pitchFamily="34" charset="0"/>
              </a:endParaRPr>
            </a:p>
          </p:txBody>
        </p:sp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xmlns="" id="{18B08DC2-9247-4145-A095-B2DA9F18F9DF}"/>
                </a:ext>
              </a:extLst>
            </p:cNvPr>
            <p:cNvSpPr txBox="1"/>
            <p:nvPr/>
          </p:nvSpPr>
          <p:spPr>
            <a:xfrm>
              <a:off x="5425625" y="2069658"/>
              <a:ext cx="5623139" cy="206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" sz="1050" dirty="0">
                  <a:latin typeface="Arial" panose="020B0604020202020204" pitchFamily="34" charset="0"/>
                </a:rPr>
                <a:t>ທຸລະກິດແລະບໍລິສັດຈໍານວນຫຼາຍກໍາລັງຊອກຫາຄູ່ຮ່ວມງານທີ່ບໍ່ຫວັງຜົນກໍາໄລຢ່າງຕໍ່ເນື່ອງເພື່ອຊ່ວຍໃຫ້ພວກເຂົາສ້າງໂຄງການ CSR ຂອງເຂົາເຈົ້າແລະເພີ່ມຄວາມໂດດເດັ່ນໃນສາຍຕາສາທາລະນະ. </a:t>
              </a:r>
              <a:r>
                <a:rPr lang="lo-LA" sz="1050" dirty="0">
                  <a:latin typeface="Arial" panose="020B0604020202020204" pitchFamily="34" charset="0"/>
                </a:rPr>
                <a:t>ເຊິ່ງ</a:t>
              </a:r>
              <a:r>
                <a:rPr lang="lo" sz="1050" dirty="0">
                  <a:latin typeface="Arial" panose="020B0604020202020204" pitchFamily="34" charset="0"/>
                </a:rPr>
                <a:t>ອາດຈະ</a:t>
              </a:r>
              <a:r>
                <a:rPr lang="lo-LA" sz="1050" dirty="0">
                  <a:latin typeface="Arial" panose="020B0604020202020204" pitchFamily="34" charset="0"/>
                </a:rPr>
                <a:t>ເປັນເລື່ອງ</a:t>
              </a:r>
              <a:r>
                <a:rPr lang="lo" sz="1050" dirty="0">
                  <a:latin typeface="Arial" panose="020B0604020202020204" pitchFamily="34" charset="0"/>
                </a:rPr>
                <a:t>ງ່າຍຄືກັບການ</a:t>
              </a:r>
              <a:r>
                <a:rPr lang="lo-LA" sz="1050" dirty="0">
                  <a:latin typeface="Arial" panose="020B0604020202020204" pitchFamily="34" charset="0"/>
                </a:rPr>
                <a:t>ຄືນກໍາໄລໃຫ້ກັບລູກຄ້າ</a:t>
              </a:r>
              <a:r>
                <a:rPr lang="lo" sz="1050" dirty="0">
                  <a:latin typeface="Arial" panose="020B0604020202020204" pitchFamily="34" charset="0"/>
                </a:rPr>
                <a:t> ຫຼື</a:t>
              </a:r>
              <a:r>
                <a:rPr lang="lo-LA" sz="1050" dirty="0">
                  <a:latin typeface="Arial" panose="020B0604020202020204" pitchFamily="34" charset="0"/>
                </a:rPr>
                <a:t> </a:t>
              </a:r>
              <a:r>
                <a:rPr lang="lo" sz="1050" dirty="0">
                  <a:latin typeface="Arial" panose="020B0604020202020204" pitchFamily="34" charset="0"/>
                </a:rPr>
                <a:t>ເປັນຄູ່ຮ່ວມງານສໍາລັບການກຸສົນຫຼື</a:t>
              </a:r>
              <a:r>
                <a:rPr lang="lo-LA" sz="1050" dirty="0">
                  <a:latin typeface="Arial" panose="020B0604020202020204" pitchFamily="34" charset="0"/>
                </a:rPr>
                <a:t>ວັນ</a:t>
              </a:r>
              <a:r>
                <a:rPr lang="lo" sz="1050" dirty="0">
                  <a:latin typeface="Arial" panose="020B0604020202020204" pitchFamily="34" charset="0"/>
                </a:rPr>
                <a:t>ໃຫ້ບໍລິການ.</a:t>
              </a:r>
            </a:p>
            <a:p>
              <a:endParaRPr lang="en-US" sz="1050" dirty="0">
                <a:latin typeface="Arial" panose="020B0604020202020204" pitchFamily="34" charset="0"/>
              </a:endParaRPr>
            </a:p>
            <a:p>
              <a:r>
                <a:rPr lang="lo" sz="1050" dirty="0">
                  <a:latin typeface="Arial" panose="020B0604020202020204" pitchFamily="34" charset="0"/>
                </a:rPr>
                <a:t>ຢ່າງໃດກໍຕາມ, ທ່ານບໍ່ພຽງແຕ່ເປັນຄູ່ຮ່ວມງານກັບອົງການຈັດຕັ້ງໃດຫນຶ່ງ. </a:t>
              </a:r>
              <a:r>
                <a:rPr lang="lo-LA" sz="1050" dirty="0">
                  <a:latin typeface="Arial" panose="020B0604020202020204" pitchFamily="34" charset="0"/>
                </a:rPr>
                <a:t>ຄວນ</a:t>
              </a:r>
              <a:r>
                <a:rPr lang="lo" sz="1050" dirty="0">
                  <a:latin typeface="Arial" panose="020B0604020202020204" pitchFamily="34" charset="0"/>
                </a:rPr>
                <a:t>ຊອກຫາບໍລິສັດທີ່ແບ່ງປັນທັດສະນະຂອງ</a:t>
              </a:r>
              <a:r>
                <a:rPr lang="lo-LA" sz="1050" dirty="0">
                  <a:latin typeface="Arial" panose="020B0604020202020204" pitchFamily="34" charset="0"/>
                </a:rPr>
                <a:t>ທ່ານ</a:t>
              </a:r>
              <a:r>
                <a:rPr lang="lo" sz="1050" dirty="0">
                  <a:latin typeface="Arial" panose="020B0604020202020204" pitchFamily="34" charset="0"/>
                </a:rPr>
                <a:t>ຢ່າງແທ້ຈິງ, ແລະ</a:t>
              </a:r>
              <a:r>
                <a:rPr lang="lo-LA" sz="1050" dirty="0">
                  <a:latin typeface="Arial" panose="020B0604020202020204" pitchFamily="34" charset="0"/>
                </a:rPr>
                <a:t> </a:t>
              </a:r>
              <a:r>
                <a:rPr lang="lo" sz="1050" dirty="0">
                  <a:latin typeface="Arial" panose="020B0604020202020204" pitchFamily="34" charset="0"/>
                </a:rPr>
                <a:t>ການອຸທິດຕົນເພື່ອ</a:t>
              </a:r>
              <a:r>
                <a:rPr lang="lo-LA" sz="1050" dirty="0">
                  <a:latin typeface="Arial" panose="020B0604020202020204" pitchFamily="34" charset="0"/>
                </a:rPr>
                <a:t>ວຽກງານ</a:t>
              </a:r>
              <a:r>
                <a:rPr lang="lo" sz="1050" dirty="0">
                  <a:latin typeface="Arial" panose="020B0604020202020204" pitchFamily="34" charset="0"/>
                </a:rPr>
                <a:t>ຂອງ</a:t>
              </a:r>
              <a:r>
                <a:rPr lang="lo-LA" sz="1050" dirty="0">
                  <a:latin typeface="Arial" panose="020B0604020202020204" pitchFamily="34" charset="0"/>
                </a:rPr>
                <a:t>ທ່ານ</a:t>
              </a:r>
              <a:r>
                <a:rPr lang="lo" sz="1050" dirty="0">
                  <a:latin typeface="Arial" panose="020B0604020202020204" pitchFamily="34" charset="0"/>
                </a:rPr>
                <a:t>.</a:t>
              </a:r>
            </a:p>
            <a:p>
              <a:pPr defTabSz="685800">
                <a:defRPr/>
              </a:pPr>
              <a:endParaRPr lang="en-US" sz="1050" kern="0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Rectangle 44">
            <a:extLst>
              <a:ext uri="{FF2B5EF4-FFF2-40B4-BE49-F238E27FC236}">
                <a16:creationId xmlns:a16="http://schemas.microsoft.com/office/drawing/2014/main" xmlns="" id="{97BA1FD9-1EDA-46E4-86AB-E075FE6090A5}"/>
              </a:ext>
            </a:extLst>
          </p:cNvPr>
          <p:cNvSpPr/>
          <p:nvPr/>
        </p:nvSpPr>
        <p:spPr>
          <a:xfrm>
            <a:off x="3948118" y="2641864"/>
            <a:ext cx="42635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" sz="1050" dirty="0">
                <a:latin typeface="Arial" panose="020B0604020202020204" pitchFamily="34" charset="0"/>
              </a:rPr>
              <a:t>ການເປັນຄູ່ຮ່ວມງານກັບອົງການຈັດຕັ້ງທ້ອງຖິ່ນແມ່ນເປັນວິທີທີ່</a:t>
            </a:r>
            <a:r>
              <a:rPr lang="lo-LA" sz="1050" dirty="0">
                <a:latin typeface="Arial" panose="020B0604020202020204" pitchFamily="34" charset="0"/>
              </a:rPr>
              <a:t>ດີ</a:t>
            </a:r>
            <a:r>
              <a:rPr lang="lo" sz="1050" dirty="0">
                <a:latin typeface="Arial" panose="020B0604020202020204" pitchFamily="34" charset="0"/>
              </a:rPr>
              <a:t>ເພື່ອສົ່ງເສີມການຮັບຮູ້ຂອງອົງການຈັດຕັ້ງບໍ່ຫວັງຜົນກໍາໄລຂອງທ່ານ.</a:t>
            </a:r>
          </a:p>
        </p:txBody>
      </p:sp>
      <p:sp>
        <p:nvSpPr>
          <p:cNvPr id="31" name="Oval 52">
            <a:extLst>
              <a:ext uri="{FF2B5EF4-FFF2-40B4-BE49-F238E27FC236}">
                <a16:creationId xmlns:a16="http://schemas.microsoft.com/office/drawing/2014/main" xmlns="" id="{187D2077-AB75-4872-8DE4-5B2E8EBC7C43}"/>
              </a:ext>
            </a:extLst>
          </p:cNvPr>
          <p:cNvSpPr/>
          <p:nvPr/>
        </p:nvSpPr>
        <p:spPr>
          <a:xfrm>
            <a:off x="3867664" y="4273411"/>
            <a:ext cx="147710" cy="147710"/>
          </a:xfrm>
          <a:prstGeom prst="ellipse">
            <a:avLst/>
          </a:prstGeom>
          <a:solidFill>
            <a:srgbClr val="189BB5"/>
          </a:solidFill>
          <a:ln w="12700" cap="flat" cmpd="sng" algn="ctr">
            <a:solidFill>
              <a:srgbClr val="189B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" descr="Image result for partnerships business asia">
            <a:extLst>
              <a:ext uri="{FF2B5EF4-FFF2-40B4-BE49-F238E27FC236}">
                <a16:creationId xmlns:a16="http://schemas.microsoft.com/office/drawing/2014/main" xmlns="" id="{FBCD7FF2-3EDF-402A-9256-13757FC0F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62" y="2610534"/>
            <a:ext cx="254247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37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62" y="1521242"/>
            <a:ext cx="7697188" cy="872335"/>
          </a:xfrm>
        </p:spPr>
        <p:txBody>
          <a:bodyPr>
            <a:normAutofit/>
          </a:bodyPr>
          <a:lstStyle/>
          <a:p>
            <a:r>
              <a:rPr lang="lo-LA" dirty="0">
                <a:cs typeface="+mn-cs"/>
              </a:rPr>
              <a:t>ສ້າງຄວາມຮ່ວມມືກັບອົງກອນອຶ່ນໆ</a:t>
            </a:r>
            <a:endParaRPr lang="de-AT" dirty="0"/>
          </a:p>
        </p:txBody>
      </p:sp>
      <p:grpSp>
        <p:nvGrpSpPr>
          <p:cNvPr id="40" name="Group 1">
            <a:extLst>
              <a:ext uri="{FF2B5EF4-FFF2-40B4-BE49-F238E27FC236}">
                <a16:creationId xmlns:a16="http://schemas.microsoft.com/office/drawing/2014/main" xmlns="" id="{DE3A2896-8632-4550-B6F8-43546E72CFA8}"/>
              </a:ext>
            </a:extLst>
          </p:cNvPr>
          <p:cNvGrpSpPr/>
          <p:nvPr/>
        </p:nvGrpSpPr>
        <p:grpSpPr>
          <a:xfrm>
            <a:off x="570017" y="2675464"/>
            <a:ext cx="7680110" cy="3577919"/>
            <a:chOff x="923573" y="1168400"/>
            <a:chExt cx="10240146" cy="4770558"/>
          </a:xfrm>
        </p:grpSpPr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xmlns="" id="{985DB79D-7EA5-4D87-BADE-013DF26C1DFA}"/>
                </a:ext>
              </a:extLst>
            </p:cNvPr>
            <p:cNvSpPr/>
            <p:nvPr/>
          </p:nvSpPr>
          <p:spPr bwMode="auto">
            <a:xfrm>
              <a:off x="4833100" y="1168400"/>
              <a:ext cx="6330619" cy="4762500"/>
            </a:xfrm>
            <a:prstGeom prst="rect">
              <a:avLst/>
            </a:prstGeom>
            <a:noFill/>
            <a:ln w="19050" cap="flat" cmpd="sng" algn="ctr">
              <a:solidFill>
                <a:srgbClr val="189BB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3" name="Picture 2" descr="Image result for public speaking asia">
              <a:extLst>
                <a:ext uri="{FF2B5EF4-FFF2-40B4-BE49-F238E27FC236}">
                  <a16:creationId xmlns:a16="http://schemas.microsoft.com/office/drawing/2014/main" xmlns="" id="{C500CF5F-60E1-4A2E-BF3E-55C4A92208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613"/>
            <a:stretch/>
          </p:blipFill>
          <p:spPr bwMode="auto">
            <a:xfrm>
              <a:off x="923573" y="1168400"/>
              <a:ext cx="3385256" cy="4770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xmlns="" id="{B5364452-3D55-47FE-9EF0-D65037EDD0E7}"/>
                </a:ext>
              </a:extLst>
            </p:cNvPr>
            <p:cNvSpPr/>
            <p:nvPr/>
          </p:nvSpPr>
          <p:spPr>
            <a:xfrm>
              <a:off x="5223102" y="1340879"/>
              <a:ext cx="5825900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125" dirty="0">
                  <a:latin typeface="Arial" panose="020B0604020202020204" pitchFamily="34" charset="0"/>
                </a:rPr>
                <a:t>ການເພີ່ມ</a:t>
              </a:r>
              <a:r>
                <a:rPr lang="lo-LA" sz="1125" dirty="0">
                  <a:latin typeface="Arial" panose="020B0604020202020204" pitchFamily="34" charset="0"/>
                </a:rPr>
                <a:t>ຄວາມຄິດເຫັນ</a:t>
              </a:r>
              <a:r>
                <a:rPr lang="lo" sz="1125" dirty="0">
                  <a:latin typeface="Arial" panose="020B0604020202020204" pitchFamily="34" charset="0"/>
                </a:rPr>
                <a:t>ໃນການສົນທະນາກ່ຽວກັບ</a:t>
              </a:r>
              <a:r>
                <a:rPr lang="lo-LA" sz="1125" dirty="0">
                  <a:latin typeface="Arial" panose="020B0604020202020204" pitchFamily="34" charset="0"/>
                </a:rPr>
                <a:t>ວຽກງານ</a:t>
              </a:r>
              <a:r>
                <a:rPr lang="lo" sz="1125" dirty="0">
                  <a:latin typeface="Arial" panose="020B0604020202020204" pitchFamily="34" charset="0"/>
                </a:rPr>
                <a:t>ທີ່ພວກເຂົ</a:t>
              </a:r>
              <a:r>
                <a:rPr lang="lo-LA" sz="1125" dirty="0">
                  <a:latin typeface="Arial" panose="020B0604020202020204" pitchFamily="34" charset="0"/>
                </a:rPr>
                <a:t>າທີ່</a:t>
              </a:r>
              <a:r>
                <a:rPr lang="lo" sz="1125" dirty="0">
                  <a:latin typeface="Arial" panose="020B0604020202020204" pitchFamily="34" charset="0"/>
                </a:rPr>
                <a:t>ສະຫນັບສະຫນູນ, ອົງກ</a:t>
              </a:r>
              <a:r>
                <a:rPr lang="lo-LA" sz="1125" dirty="0">
                  <a:latin typeface="Arial" panose="020B0604020202020204" pitchFamily="34" charset="0"/>
                </a:rPr>
                <a:t>ອ</a:t>
              </a:r>
              <a:r>
                <a:rPr lang="lo" sz="1125" dirty="0">
                  <a:latin typeface="Arial" panose="020B0604020202020204" pitchFamily="34" charset="0"/>
                </a:rPr>
                <a:t>ນທີ່ບໍ່ຫວັງຜົນກໍາໄລສາມາດເພີ່ມ </a:t>
              </a:r>
              <a:r>
                <a:rPr lang="lo" sz="1125" b="1" dirty="0">
                  <a:latin typeface="Arial" panose="020B0604020202020204" pitchFamily="34" charset="0"/>
                </a:rPr>
                <a:t>ຄວາມຫນ້າເຊື່ອຖື </a:t>
              </a:r>
              <a:r>
                <a:rPr lang="lo" sz="1125" dirty="0">
                  <a:latin typeface="Arial" panose="020B0604020202020204" pitchFamily="34" charset="0"/>
                </a:rPr>
                <a:t>ແລະພິສູດຕົວເອງວ່າເປັນ </a:t>
              </a:r>
              <a:r>
                <a:rPr lang="lo" sz="1125" b="1" dirty="0">
                  <a:latin typeface="Arial" panose="020B0604020202020204" pitchFamily="34" charset="0"/>
                </a:rPr>
                <a:t>ຜູ້ຊ່ຽວຊານທີ່ເຊື່ອຖືໄດ້</a:t>
              </a:r>
              <a:r>
                <a:rPr lang="lo" sz="1125" dirty="0">
                  <a:latin typeface="Arial" panose="020B0604020202020204" pitchFamily="34" charset="0"/>
                </a:rPr>
                <a:t>.</a:t>
              </a:r>
            </a:p>
            <a:p>
              <a:pPr lvl="0"/>
              <a:endParaRPr lang="en-US" sz="1125" dirty="0">
                <a:latin typeface="Arial" panose="020B0604020202020204" pitchFamily="34" charset="0"/>
              </a:endParaRPr>
            </a:p>
            <a:p>
              <a:r>
                <a:rPr lang="lo" sz="1125" dirty="0">
                  <a:latin typeface="Arial" panose="020B0604020202020204" pitchFamily="34" charset="0"/>
                </a:rPr>
                <a:t>ເມື່ອອົງກ</a:t>
              </a:r>
              <a:r>
                <a:rPr lang="lo-LA" sz="1125" dirty="0">
                  <a:latin typeface="Arial" panose="020B0604020202020204" pitchFamily="34" charset="0"/>
                </a:rPr>
                <a:t>ອນ</a:t>
              </a:r>
              <a:r>
                <a:rPr lang="lo" sz="1125" dirty="0">
                  <a:latin typeface="Arial" panose="020B0604020202020204" pitchFamily="34" charset="0"/>
                </a:rPr>
                <a:t>ໃຊ້ເວລາເພື່ອ</a:t>
              </a:r>
              <a:r>
                <a:rPr lang="lo-LA" sz="1125" dirty="0">
                  <a:latin typeface="Arial" panose="020B0604020202020204" pitchFamily="34" charset="0"/>
                </a:rPr>
                <a:t>ມີສ່ວນ</a:t>
              </a:r>
              <a:r>
                <a:rPr lang="lo" sz="1125" dirty="0">
                  <a:latin typeface="Arial" panose="020B0604020202020204" pitchFamily="34" charset="0"/>
                </a:rPr>
                <a:t>ຮ່ວມກັບ</a:t>
              </a:r>
              <a:r>
                <a:rPr lang="lo-LA" sz="1125" dirty="0">
                  <a:latin typeface="Arial" panose="020B0604020202020204" pitchFamily="34" charset="0"/>
                </a:rPr>
                <a:t>ລູກຄ້າ</a:t>
              </a:r>
              <a:r>
                <a:rPr lang="lo" sz="1125" dirty="0">
                  <a:latin typeface="Arial" panose="020B0604020202020204" pitchFamily="34" charset="0"/>
                </a:rPr>
                <a:t>ຂອງພວກເຂົາ, ຕອບຄໍາຖາມ, ແບ່ງປັນເລື່ອງ</a:t>
              </a:r>
              <a:r>
                <a:rPr lang="lo-LA" sz="1125" dirty="0">
                  <a:latin typeface="Arial" panose="020B0604020202020204" pitchFamily="34" charset="0"/>
                </a:rPr>
                <a:t>ລາວ</a:t>
              </a:r>
              <a:r>
                <a:rPr lang="lo" sz="1125" dirty="0">
                  <a:latin typeface="Arial" panose="020B0604020202020204" pitchFamily="34" charset="0"/>
                </a:rPr>
                <a:t>ແລະ</a:t>
              </a:r>
              <a:r>
                <a:rPr lang="lo-LA" sz="1125" dirty="0">
                  <a:latin typeface="Arial" panose="020B0604020202020204" pitchFamily="34" charset="0"/>
                </a:rPr>
                <a:t>ເຊື່ອມໂຍງ</a:t>
              </a:r>
              <a:r>
                <a:rPr lang="lo" sz="1125" dirty="0">
                  <a:latin typeface="Arial" panose="020B0604020202020204" pitchFamily="34" charset="0"/>
                </a:rPr>
                <a:t>ຄວາມສໍາເລັດ, ຜູ້ສະຫນັບສະຫນູນຂອງພວກເຂົາກາຍເປັນຜູ້ທີ່ມີສ່ວນຮ່ວມໃນທັນທີ</a:t>
              </a:r>
              <a:r>
                <a:rPr lang="lo-LA" sz="1125" dirty="0">
                  <a:latin typeface="Arial" panose="020B0604020202020204" pitchFamily="34" charset="0"/>
                </a:rPr>
                <a:t>ໃນສິ່ງທີ່</a:t>
              </a:r>
              <a:r>
                <a:rPr lang="lo" sz="1125" dirty="0">
                  <a:latin typeface="Arial" panose="020B0604020202020204" pitchFamily="34" charset="0"/>
                </a:rPr>
                <a:t>ພວກເຂົາເປັນແລະສິ່ງທີ່ພວກເຂົາເຮັດ.</a:t>
              </a:r>
            </a:p>
            <a:p>
              <a:endParaRPr lang="en-US" sz="1125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lo" sz="1125" dirty="0">
                  <a:latin typeface="Arial" panose="020B0604020202020204" pitchFamily="34" charset="0"/>
                </a:rPr>
                <a:t>ບາງຕົວຢ່າງສໍາລັບການເພີ່ມຄວາມຫນ້າເຊື່ອຖື</a:t>
              </a:r>
              <a:r>
                <a:rPr lang="lo-LA" sz="1125" dirty="0">
                  <a:latin typeface="Arial" panose="020B0604020202020204" pitchFamily="34" charset="0"/>
                </a:rPr>
                <a:t>ຜ່ານ</a:t>
              </a:r>
              <a:r>
                <a:rPr lang="lo" sz="1125" dirty="0">
                  <a:latin typeface="Arial" panose="020B0604020202020204" pitchFamily="34" charset="0"/>
                </a:rPr>
                <a:t>ການ</a:t>
              </a:r>
              <a:r>
                <a:rPr lang="lo-LA" sz="1125" dirty="0">
                  <a:latin typeface="Arial" panose="020B0604020202020204" pitchFamily="34" charset="0"/>
                </a:rPr>
                <a:t>ສົນທະນາໃນທີ່</a:t>
              </a:r>
              <a:r>
                <a:rPr lang="lo" sz="1125" dirty="0">
                  <a:latin typeface="Arial" panose="020B0604020202020204" pitchFamily="34" charset="0"/>
                </a:rPr>
                <a:t>ສາທາລະນະ:</a:t>
              </a:r>
            </a:p>
          </p:txBody>
        </p:sp>
      </p:grpSp>
      <p:grpSp>
        <p:nvGrpSpPr>
          <p:cNvPr id="47" name="Group 2">
            <a:extLst>
              <a:ext uri="{FF2B5EF4-FFF2-40B4-BE49-F238E27FC236}">
                <a16:creationId xmlns:a16="http://schemas.microsoft.com/office/drawing/2014/main" xmlns="" id="{88B11901-CD80-4B97-8EB2-58DAF3AF14FA}"/>
              </a:ext>
            </a:extLst>
          </p:cNvPr>
          <p:cNvGrpSpPr/>
          <p:nvPr/>
        </p:nvGrpSpPr>
        <p:grpSpPr>
          <a:xfrm>
            <a:off x="3911155" y="4639470"/>
            <a:ext cx="4194655" cy="1304203"/>
            <a:chOff x="5378423" y="3787075"/>
            <a:chExt cx="5592873" cy="1738938"/>
          </a:xfrm>
        </p:grpSpPr>
        <p:sp>
          <p:nvSpPr>
            <p:cNvPr id="48" name="Oval 29">
              <a:extLst>
                <a:ext uri="{FF2B5EF4-FFF2-40B4-BE49-F238E27FC236}">
                  <a16:creationId xmlns:a16="http://schemas.microsoft.com/office/drawing/2014/main" xmlns="" id="{61E11F7D-C79A-48D6-B6DF-0A85B6B07406}"/>
                </a:ext>
              </a:extLst>
            </p:cNvPr>
            <p:cNvSpPr/>
            <p:nvPr/>
          </p:nvSpPr>
          <p:spPr>
            <a:xfrm>
              <a:off x="5378423" y="5253787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Oval 30">
              <a:extLst>
                <a:ext uri="{FF2B5EF4-FFF2-40B4-BE49-F238E27FC236}">
                  <a16:creationId xmlns:a16="http://schemas.microsoft.com/office/drawing/2014/main" xmlns="" id="{41A47E30-90F6-4BC7-9C40-AFAFE3C2E6B7}"/>
                </a:ext>
              </a:extLst>
            </p:cNvPr>
            <p:cNvSpPr/>
            <p:nvPr/>
          </p:nvSpPr>
          <p:spPr>
            <a:xfrm>
              <a:off x="5378423" y="3873165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Oval 31">
              <a:extLst>
                <a:ext uri="{FF2B5EF4-FFF2-40B4-BE49-F238E27FC236}">
                  <a16:creationId xmlns:a16="http://schemas.microsoft.com/office/drawing/2014/main" xmlns="" id="{B5A68298-3E97-4E5F-97C4-F13B1D82722A}"/>
                </a:ext>
              </a:extLst>
            </p:cNvPr>
            <p:cNvSpPr/>
            <p:nvPr/>
          </p:nvSpPr>
          <p:spPr>
            <a:xfrm>
              <a:off x="5378423" y="4769634"/>
              <a:ext cx="196947" cy="196947"/>
            </a:xfrm>
            <a:prstGeom prst="ellipse">
              <a:avLst/>
            </a:prstGeom>
            <a:solidFill>
              <a:srgbClr val="189BB5"/>
            </a:solidFill>
            <a:ln w="12700" cap="flat" cmpd="sng" algn="ctr">
              <a:solidFill>
                <a:srgbClr val="189BB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xmlns="" id="{53288D5B-562E-4D1A-B21C-D642D302B6F4}"/>
                </a:ext>
              </a:extLst>
            </p:cNvPr>
            <p:cNvSpPr txBox="1"/>
            <p:nvPr/>
          </p:nvSpPr>
          <p:spPr>
            <a:xfrm>
              <a:off x="5640686" y="3787075"/>
              <a:ext cx="5330610" cy="173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" sz="1125" dirty="0">
                  <a:latin typeface="Arial" panose="020B0604020202020204" pitchFamily="34" charset="0"/>
                </a:rPr>
                <a:t>ການ​ມີ​ສ່ວນ​ຮ່ວມ​</a:t>
              </a:r>
              <a:r>
                <a:rPr lang="lo-LA" sz="1125" dirty="0">
                  <a:latin typeface="Arial" panose="020B0604020202020204" pitchFamily="34" charset="0"/>
                </a:rPr>
                <a:t>ໃນ</a:t>
              </a:r>
              <a:r>
                <a:rPr lang="lo" sz="1125" dirty="0">
                  <a:latin typeface="Arial" panose="020B0604020202020204" pitchFamily="34" charset="0"/>
                </a:rPr>
                <a:t>ການ​</a:t>
              </a:r>
              <a:r>
                <a:rPr lang="lo-LA" sz="1125" dirty="0">
                  <a:latin typeface="Arial" panose="020B0604020202020204" pitchFamily="34" charset="0"/>
                </a:rPr>
                <a:t>ໂອ້ລົມ</a:t>
              </a:r>
              <a:r>
                <a:rPr lang="lo" sz="1125" dirty="0">
                  <a:latin typeface="Arial" panose="020B0604020202020204" pitchFamily="34" charset="0"/>
                </a:rPr>
                <a:t>​, ການ​ບັນ​ຍາຍ​ແລະ​ການ​ນໍາ​ສະ​ເຫນີ​, ການ​ສົນ​ທະ​ນາ​, </a:t>
              </a:r>
              <a:r>
                <a:rPr lang="lo-LA" sz="1125" dirty="0">
                  <a:latin typeface="Arial" panose="020B0604020202020204" pitchFamily="34" charset="0"/>
                </a:rPr>
                <a:t>ການ</a:t>
              </a:r>
              <a:r>
                <a:rPr lang="lo" sz="1125" dirty="0">
                  <a:latin typeface="Arial" panose="020B0604020202020204" pitchFamily="34" charset="0"/>
                </a:rPr>
                <a:t>ປາ​ໄສ​ແລະ​ການ​ເຂົ້າ​ຮ່ວມ​ໃນ​ກອງ​ປະ​ຊຸມ​ແລະ​ກິດ​ຈະ​ກໍາ​ທີ່​ກ່ຽວ​ຂ້ອງ</a:t>
              </a:r>
            </a:p>
            <a:p>
              <a:endParaRPr lang="en-US" sz="1125" dirty="0">
                <a:latin typeface="Arial" panose="020B0604020202020204" pitchFamily="34" charset="0"/>
              </a:endParaRPr>
            </a:p>
            <a:p>
              <a:r>
                <a:rPr lang="lo" sz="1125" dirty="0">
                  <a:latin typeface="Arial" panose="020B0604020202020204" pitchFamily="34" charset="0"/>
                </a:rPr>
                <a:t>​ເ​ສຳພາດ ຫຼື ​ເລົ່າ​ເລື່ອງ​ຕໍ່​ສື່​ມວນ​ຊົນ</a:t>
              </a:r>
            </a:p>
            <a:p>
              <a:endParaRPr lang="en-US" sz="1125" dirty="0">
                <a:latin typeface="Arial" panose="020B0604020202020204" pitchFamily="34" charset="0"/>
              </a:endParaRPr>
            </a:p>
            <a:p>
              <a:r>
                <a:rPr lang="lo" sz="1125" dirty="0">
                  <a:latin typeface="Arial" panose="020B0604020202020204" pitchFamily="34" charset="0"/>
                </a:rPr>
                <a:t>ແຈກຢາຍປະກາດການບໍລິການສາທາລະນະ (PSA) ຢູ່ສະຖານີວິທະຍຸ ຫຼືໂທລະພາບແຫ່ງຊາດ ແລະ</a:t>
              </a:r>
              <a:r>
                <a:rPr lang="lo-LA" sz="1125" dirty="0">
                  <a:latin typeface="Arial" panose="020B0604020202020204" pitchFamily="34" charset="0"/>
                </a:rPr>
                <a:t> </a:t>
              </a:r>
              <a:r>
                <a:rPr lang="lo" sz="1125" dirty="0">
                  <a:latin typeface="Arial" panose="020B0604020202020204" pitchFamily="34" charset="0"/>
                </a:rPr>
                <a:t>ທ້ອງຖິ່ນ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066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96" y="930541"/>
            <a:ext cx="5397190" cy="793377"/>
          </a:xfrm>
        </p:spPr>
        <p:txBody>
          <a:bodyPr>
            <a:noAutofit/>
          </a:bodyPr>
          <a:lstStyle/>
          <a:p>
            <a:r>
              <a:rPr lang="lo-LA" sz="3200" dirty="0"/>
              <a:t>ກິດຈະກຳ</a:t>
            </a:r>
            <a:r>
              <a:rPr lang="lo" sz="3200" dirty="0"/>
              <a:t>ພິເສດສ້າງການເບິ່ງເຫັນ</a:t>
            </a:r>
            <a:endParaRPr lang="de-AT" sz="3200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65FBB455-C891-4BA7-9C6B-1C118E2D1001}"/>
              </a:ext>
            </a:extLst>
          </p:cNvPr>
          <p:cNvSpPr txBox="1"/>
          <p:nvPr/>
        </p:nvSpPr>
        <p:spPr>
          <a:xfrm>
            <a:off x="857248" y="2773890"/>
            <a:ext cx="74295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" sz="1350" dirty="0">
                <a:latin typeface="Arial" panose="020B0604020202020204" pitchFamily="34" charset="0"/>
              </a:rPr>
              <a:t>ໂດຍທົ່ວໄປແລ້ວອົງການບໍ່ຫວັງຜົນກຳໄລແມ່ນຢູ່ໃນທຸລະກິດບໍລິການມະນຸດ ແລະ ການປະຊຸມ</a:t>
            </a:r>
            <a:r>
              <a:rPr lang="lo-LA" sz="1350" dirty="0">
                <a:latin typeface="Arial" panose="020B0604020202020204" pitchFamily="34" charset="0"/>
              </a:rPr>
              <a:t>ແບບຕົວຕໍ່</a:t>
            </a:r>
            <a:r>
              <a:rPr lang="lo" sz="1350" dirty="0">
                <a:latin typeface="Arial" panose="020B0604020202020204" pitchFamily="34" charset="0"/>
              </a:rPr>
              <a:t>ສາມາດ</a:t>
            </a:r>
            <a:r>
              <a:rPr lang="lo-LA" sz="1350" dirty="0">
                <a:latin typeface="Arial" panose="020B0604020202020204" pitchFamily="34" charset="0"/>
              </a:rPr>
              <a:t>ຊ່ວຍສ້າງ</a:t>
            </a:r>
            <a:r>
              <a:rPr lang="lo" sz="1350" dirty="0">
                <a:latin typeface="Arial" panose="020B0604020202020204" pitchFamily="34" charset="0"/>
              </a:rPr>
              <a:t> ແລະ</a:t>
            </a:r>
            <a:r>
              <a:rPr lang="lo-LA" sz="1350" dirty="0">
                <a:latin typeface="Arial" panose="020B0604020202020204" pitchFamily="34" charset="0"/>
              </a:rPr>
              <a:t>ເສີມ</a:t>
            </a:r>
            <a:r>
              <a:rPr lang="lo" sz="1350" dirty="0">
                <a:latin typeface="Arial" panose="020B0604020202020204" pitchFamily="34" charset="0"/>
              </a:rPr>
              <a:t>ສ້າງຄວາມ</a:t>
            </a:r>
            <a:r>
              <a:rPr lang="lo-LA" sz="1350" dirty="0">
                <a:latin typeface="Arial" panose="020B0604020202020204" pitchFamily="34" charset="0"/>
              </a:rPr>
              <a:t>ສໍາພັນທີ່ຍາວນານໄດ້.</a:t>
            </a:r>
            <a:endParaRPr lang="lo" sz="1350" dirty="0"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564624C-9CA3-4DD2-A255-71BF4B89693F}"/>
              </a:ext>
            </a:extLst>
          </p:cNvPr>
          <p:cNvGrpSpPr/>
          <p:nvPr/>
        </p:nvGrpSpPr>
        <p:grpSpPr>
          <a:xfrm>
            <a:off x="0" y="2289734"/>
            <a:ext cx="5075513" cy="355934"/>
            <a:chOff x="0" y="923391"/>
            <a:chExt cx="6767351" cy="474578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xmlns="" id="{C10A411E-CD13-4532-A1F4-FD27AB89101F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474578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xmlns="" id="{F664F347-928E-4975-ABF6-67DA80799196}"/>
                </a:ext>
              </a:extLst>
            </p:cNvPr>
            <p:cNvSpPr txBox="1"/>
            <p:nvPr/>
          </p:nvSpPr>
          <p:spPr>
            <a:xfrm>
              <a:off x="332295" y="988466"/>
              <a:ext cx="623289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ສຳລັບອົງການບໍ່ຫວັງຜົນກຳໄລ ບໍ່ມີ</a:t>
              </a:r>
              <a:r>
                <a:rPr lang="lo-LA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ອັນໃດດີ</a:t>
              </a: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ເກີນ</a:t>
              </a:r>
              <a:r>
                <a:rPr lang="lo-LA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ໄປກວ່າ</a:t>
              </a: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ການຕິດຕໍ່ແບບເຫັນໜ້າ</a:t>
              </a: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xmlns="" id="{4AE5837B-05A3-4176-B635-82EB08C59ACF}"/>
              </a:ext>
            </a:extLst>
          </p:cNvPr>
          <p:cNvGrpSpPr/>
          <p:nvPr/>
        </p:nvGrpSpPr>
        <p:grpSpPr>
          <a:xfrm>
            <a:off x="981786" y="5134083"/>
            <a:ext cx="7155248" cy="1051847"/>
            <a:chOff x="1309050" y="4519911"/>
            <a:chExt cx="9540331" cy="1402462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xmlns="" id="{26125CE6-1F61-4C84-9821-31281C4FCD59}"/>
                </a:ext>
              </a:extLst>
            </p:cNvPr>
            <p:cNvSpPr/>
            <p:nvPr/>
          </p:nvSpPr>
          <p:spPr>
            <a:xfrm>
              <a:off x="1640025" y="4687266"/>
              <a:ext cx="906870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200" dirty="0">
                  <a:latin typeface="Arial" panose="020B0604020202020204" pitchFamily="34" charset="0"/>
                </a:rPr>
                <a:t>ຢ່າລືມບັນທຶກເຫດການພິເສດຂອງ</a:t>
              </a:r>
              <a:r>
                <a:rPr lang="lo-LA" sz="1200" dirty="0">
                  <a:latin typeface="Arial" panose="020B0604020202020204" pitchFamily="34" charset="0"/>
                </a:rPr>
                <a:t>ທ່ານ</a:t>
              </a:r>
              <a:r>
                <a:rPr lang="lo" sz="1200" dirty="0">
                  <a:latin typeface="Arial" panose="020B0604020202020204" pitchFamily="34" charset="0"/>
                </a:rPr>
                <a:t>ທາງອອນລາຍ: </a:t>
              </a:r>
              <a:r>
                <a:rPr lang="lo-LA" sz="1200" dirty="0">
                  <a:latin typeface="Arial" panose="020B0604020202020204" pitchFamily="34" charset="0"/>
                </a:rPr>
                <a:t>ໃນບລັອກ</a:t>
              </a:r>
              <a:r>
                <a:rPr lang="lo" sz="1200" dirty="0">
                  <a:latin typeface="Arial" panose="020B0604020202020204" pitchFamily="34" charset="0"/>
                </a:rPr>
                <a:t>ໂພສສໍາລັບເວັບໄຊຂອງ</a:t>
              </a:r>
              <a:r>
                <a:rPr lang="lo-LA" sz="1200" dirty="0">
                  <a:latin typeface="Arial" panose="020B0604020202020204" pitchFamily="34" charset="0"/>
                </a:rPr>
                <a:t>ທ່ານ</a:t>
              </a:r>
              <a:r>
                <a:rPr lang="lo" sz="1200" dirty="0">
                  <a:latin typeface="Arial" panose="020B0604020202020204" pitchFamily="34" charset="0"/>
                </a:rPr>
                <a:t>ຫຼືເວັບໄຊອື່ນໆ!</a:t>
              </a:r>
            </a:p>
            <a:p>
              <a:r>
                <a:rPr lang="lo-LA" sz="1200" dirty="0">
                  <a:latin typeface="Arial" panose="020B0604020202020204" pitchFamily="34" charset="0"/>
                </a:rPr>
                <a:t>ຖ່າຍ</a:t>
              </a:r>
              <a:r>
                <a:rPr lang="lo" sz="1200" dirty="0">
                  <a:latin typeface="Arial" panose="020B0604020202020204" pitchFamily="34" charset="0"/>
                </a:rPr>
                <a:t>ຄລິບວີດີໂອຈາກ</a:t>
              </a:r>
              <a:r>
                <a:rPr lang="lo-LA" sz="1200" dirty="0">
                  <a:latin typeface="Arial" panose="020B0604020202020204" pitchFamily="34" charset="0"/>
                </a:rPr>
                <a:t>ງານເຊິ່ງ</a:t>
              </a:r>
              <a:r>
                <a:rPr lang="lo" sz="1200" dirty="0">
                  <a:latin typeface="Arial" panose="020B0604020202020204" pitchFamily="34" charset="0"/>
                </a:rPr>
                <a:t>ສິ່ງເຫຼົ່ານີ້ສາມາດ</a:t>
              </a:r>
              <a:r>
                <a:rPr lang="lo-LA" sz="1200" dirty="0">
                  <a:latin typeface="Arial" panose="020B0604020202020204" pitchFamily="34" charset="0"/>
                </a:rPr>
                <a:t>ແຊ</a:t>
              </a:r>
              <a:r>
                <a:rPr lang="lo" sz="1200" dirty="0">
                  <a:latin typeface="Arial" panose="020B0604020202020204" pitchFamily="34" charset="0"/>
                </a:rPr>
                <a:t>ໃນ YouTube ແລະ</a:t>
              </a:r>
              <a:r>
                <a:rPr lang="lo-LA" sz="1200" dirty="0">
                  <a:latin typeface="Arial" panose="020B0604020202020204" pitchFamily="34" charset="0"/>
                </a:rPr>
                <a:t> ແຊໂ</a:t>
              </a:r>
              <a:r>
                <a:rPr lang="lo" sz="1200" dirty="0">
                  <a:latin typeface="Arial" panose="020B0604020202020204" pitchFamily="34" charset="0"/>
                </a:rPr>
                <a:t>ດຍຜູ້ອື່ນໃນສື່ສັງຄົມ. ເນື່ອງຈາກ</a:t>
              </a:r>
              <a:r>
                <a:rPr lang="lo-LA" sz="1200" dirty="0">
                  <a:latin typeface="Arial" panose="020B0604020202020204" pitchFamily="34" charset="0"/>
                </a:rPr>
                <a:t>ທ່ານ</a:t>
              </a:r>
              <a:r>
                <a:rPr lang="lo" sz="1200" dirty="0">
                  <a:latin typeface="Arial" panose="020B0604020202020204" pitchFamily="34" charset="0"/>
                </a:rPr>
                <a:t>ໄດ້</a:t>
              </a:r>
              <a:r>
                <a:rPr lang="lo-LA" sz="1200" dirty="0">
                  <a:latin typeface="Arial" panose="020B0604020202020204" pitchFamily="34" charset="0"/>
                </a:rPr>
                <a:t>ຄວາມ</a:t>
              </a:r>
              <a:r>
                <a:rPr lang="lo" sz="1200" dirty="0">
                  <a:latin typeface="Arial" panose="020B0604020202020204" pitchFamily="34" charset="0"/>
                </a:rPr>
                <a:t>ພະຍາຍາມຈັດກິດຈະກຳແລ້ວ, </a:t>
              </a:r>
              <a:r>
                <a:rPr lang="lo-LA" sz="1200" dirty="0">
                  <a:latin typeface="Arial" panose="020B0604020202020204" pitchFamily="34" charset="0"/>
                </a:rPr>
                <a:t>ທ່ານ</a:t>
              </a:r>
              <a:r>
                <a:rPr lang="lo" sz="1200" dirty="0">
                  <a:latin typeface="Arial" panose="020B0604020202020204" pitchFamily="34" charset="0"/>
                </a:rPr>
                <a:t>ອາດຈະສ້າງເນື້ອຫາກ່ຽວກັບ</a:t>
              </a:r>
              <a:r>
                <a:rPr lang="lo-LA" sz="1200" dirty="0">
                  <a:latin typeface="Arial" panose="020B0604020202020204" pitchFamily="34" charset="0"/>
                </a:rPr>
                <a:t>ສິ່ງນັນ</a:t>
              </a:r>
              <a:r>
                <a:rPr lang="lo" sz="1200" dirty="0">
                  <a:latin typeface="Arial" panose="020B0604020202020204" pitchFamily="34" charset="0"/>
                </a:rPr>
                <a:t> ແລະ ແບ່ງປັນມັນໃຫ້ຫຼາຍເທົ່າທີ່</a:t>
              </a:r>
              <a:r>
                <a:rPr lang="lo-LA" sz="1200" dirty="0">
                  <a:latin typeface="Arial" panose="020B0604020202020204" pitchFamily="34" charset="0"/>
                </a:rPr>
                <a:t>ຈະ</a:t>
              </a:r>
              <a:r>
                <a:rPr lang="lo" sz="1200" dirty="0">
                  <a:latin typeface="Arial" panose="020B0604020202020204" pitchFamily="34" charset="0"/>
                </a:rPr>
                <a:t>ເປັນໄປໄດ້.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xmlns="" id="{4E661240-0C94-4B82-852C-47BF04F79A1A}"/>
                </a:ext>
              </a:extLst>
            </p:cNvPr>
            <p:cNvSpPr/>
            <p:nvPr/>
          </p:nvSpPr>
          <p:spPr>
            <a:xfrm>
              <a:off x="1309050" y="4519911"/>
              <a:ext cx="9540331" cy="1402462"/>
            </a:xfrm>
            <a:prstGeom prst="rect">
              <a:avLst/>
            </a:prstGeom>
            <a:noFill/>
            <a:ln w="28575">
              <a:solidFill>
                <a:srgbClr val="189B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1">
            <a:extLst>
              <a:ext uri="{FF2B5EF4-FFF2-40B4-BE49-F238E27FC236}">
                <a16:creationId xmlns:a16="http://schemas.microsoft.com/office/drawing/2014/main" xmlns="" id="{6450266F-3327-4BD0-B78E-556F9216F4E4}"/>
              </a:ext>
            </a:extLst>
          </p:cNvPr>
          <p:cNvGrpSpPr/>
          <p:nvPr/>
        </p:nvGrpSpPr>
        <p:grpSpPr>
          <a:xfrm>
            <a:off x="1430382" y="3307624"/>
            <a:ext cx="6180093" cy="1487427"/>
            <a:chOff x="1907177" y="2280577"/>
            <a:chExt cx="8240124" cy="1983236"/>
          </a:xfrm>
        </p:grpSpPr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xmlns="" id="{E5F1D827-DF99-4E1D-BEC3-F4F90EDAC386}"/>
                </a:ext>
              </a:extLst>
            </p:cNvPr>
            <p:cNvSpPr/>
            <p:nvPr/>
          </p:nvSpPr>
          <p:spPr>
            <a:xfrm>
              <a:off x="2155370" y="2382616"/>
              <a:ext cx="7991931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200" dirty="0">
                  <a:latin typeface="Arial" panose="020B0604020202020204" pitchFamily="34" charset="0"/>
                </a:rPr>
                <a:t>ໃນຂະນະທີ່ການນໍາໃຊ້ອິນເຕີເນັດແມ່ນຫນຶ່ງໃນວິທີທີ່ປະຫຍັດຄ່າໃຊ້ຈ່າຍທີ່ສຸດເພື່ອເຂົ້າ</a:t>
              </a:r>
              <a:r>
                <a:rPr lang="lo-LA" sz="1200" dirty="0">
                  <a:latin typeface="Arial" panose="020B0604020202020204" pitchFamily="34" charset="0"/>
                </a:rPr>
                <a:t>ເຖິງຜູ້</a:t>
              </a:r>
              <a:r>
                <a:rPr lang="lo" sz="1200" dirty="0">
                  <a:latin typeface="Arial" panose="020B0604020202020204" pitchFamily="34" charset="0"/>
                </a:rPr>
                <a:t>ຄົນຈໍານວນຫລາຍແລະເຜີຍແຜ່</a:t>
              </a:r>
              <a:r>
                <a:rPr lang="lo-LA" sz="1200" dirty="0">
                  <a:latin typeface="Arial" panose="020B0604020202020204" pitchFamily="34" charset="0"/>
                </a:rPr>
                <a:t>ຂໍ້ຄວາມ</a:t>
              </a:r>
              <a:r>
                <a:rPr lang="lo" sz="1200" dirty="0">
                  <a:latin typeface="Arial" panose="020B0604020202020204" pitchFamily="34" charset="0"/>
                </a:rPr>
                <a:t>ກ່ຽວກັບອົງກ</a:t>
              </a:r>
              <a:r>
                <a:rPr lang="lo-LA" sz="1200" dirty="0">
                  <a:latin typeface="Arial" panose="020B0604020202020204" pitchFamily="34" charset="0"/>
                </a:rPr>
                <a:t>ອ</a:t>
              </a:r>
              <a:r>
                <a:rPr lang="lo" sz="1200" dirty="0">
                  <a:latin typeface="Arial" panose="020B0604020202020204" pitchFamily="34" charset="0"/>
                </a:rPr>
                <a:t>ນຂອງ</a:t>
              </a:r>
              <a:r>
                <a:rPr lang="lo-LA" sz="1200" dirty="0">
                  <a:latin typeface="Arial" panose="020B0604020202020204" pitchFamily="34" charset="0"/>
                </a:rPr>
                <a:t>ທ່ານ</a:t>
              </a:r>
              <a:r>
                <a:rPr lang="lo" sz="1200" dirty="0">
                  <a:latin typeface="Arial" panose="020B0604020202020204" pitchFamily="34" charset="0"/>
                </a:rPr>
                <a:t>, ການ</a:t>
              </a:r>
              <a:r>
                <a:rPr lang="lo-LA" sz="1200" dirty="0">
                  <a:latin typeface="Arial" panose="020B0604020202020204" pitchFamily="34" charset="0"/>
                </a:rPr>
                <a:t>ໂຕ້ຕອບແບບຕົວຕໍ່ຕົວ</a:t>
              </a:r>
              <a:r>
                <a:rPr lang="lo" sz="1200" dirty="0">
                  <a:latin typeface="Arial" panose="020B0604020202020204" pitchFamily="34" charset="0"/>
                </a:rPr>
                <a:t>ຍັງມີຄວາມສໍາຄັນຫຼາຍ.</a:t>
              </a:r>
            </a:p>
            <a:p>
              <a:endParaRPr lang="en-US" sz="1200" dirty="0">
                <a:latin typeface="Arial" panose="020B0604020202020204" pitchFamily="34" charset="0"/>
              </a:endParaRPr>
            </a:p>
            <a:p>
              <a:r>
                <a:rPr lang="lo" sz="1200" dirty="0">
                  <a:latin typeface="Arial" panose="020B0604020202020204" pitchFamily="34" charset="0"/>
                </a:rPr>
                <a:t>ອົງກ</a:t>
              </a:r>
              <a:r>
                <a:rPr lang="lo-LA" sz="1200" dirty="0">
                  <a:latin typeface="Arial" panose="020B0604020202020204" pitchFamily="34" charset="0"/>
                </a:rPr>
                <a:t>ອນ</a:t>
              </a:r>
              <a:r>
                <a:rPr lang="lo" sz="1200" dirty="0">
                  <a:latin typeface="Arial" panose="020B0604020202020204" pitchFamily="34" charset="0"/>
                </a:rPr>
                <a:t>ທີ່ສາມາດສະແດງໃຫ້ເຫັນຄວາມມຸ່ງຫມັ້ນຕໍ່ຊຸມຊົນຢ່າງຊັດ</a:t>
              </a:r>
              <a:r>
                <a:rPr lang="lo-LA" sz="1200" dirty="0">
                  <a:latin typeface="Arial" panose="020B0604020202020204" pitchFamily="34" charset="0"/>
                </a:rPr>
                <a:t>ເຈນ</a:t>
              </a:r>
              <a:r>
                <a:rPr lang="lo" sz="1200" dirty="0">
                  <a:latin typeface="Arial" panose="020B0604020202020204" pitchFamily="34" charset="0"/>
                </a:rPr>
                <a:t>ມີແນວໂນ້ມທີ່ຈະມີຊື່ສຽງທີ່ເຂັ້ມແຂງແລະດຶງດູດຜູ້ສະຫນັບສະຫນູນແລະຜູ້ໃຫ້ທຶນທີ່ເອົາໃຈໃສ່ຢ່າງເລິກເຊິ່ງກ່ຽວກັບສິ່ງທີ່ອົງກ</a:t>
              </a:r>
              <a:r>
                <a:rPr lang="lo-LA" sz="1200" dirty="0">
                  <a:latin typeface="Arial" panose="020B0604020202020204" pitchFamily="34" charset="0"/>
                </a:rPr>
                <a:t>ອ</a:t>
              </a:r>
              <a:r>
                <a:rPr lang="lo" sz="1200" dirty="0">
                  <a:latin typeface="Arial" panose="020B0604020202020204" pitchFamily="34" charset="0"/>
                </a:rPr>
                <a:t>ນ</a:t>
              </a:r>
              <a:r>
                <a:rPr lang="lo-LA" sz="1200" dirty="0">
                  <a:latin typeface="Arial" panose="020B0604020202020204" pitchFamily="34" charset="0"/>
                </a:rPr>
                <a:t>ຍຶດຫມັ້ນ.</a:t>
              </a:r>
              <a:endParaRPr lang="lo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24" name="Straight Connector 29">
              <a:extLst>
                <a:ext uri="{FF2B5EF4-FFF2-40B4-BE49-F238E27FC236}">
                  <a16:creationId xmlns:a16="http://schemas.microsoft.com/office/drawing/2014/main" xmlns="" id="{1F05B914-8280-4691-A4C8-9AFB632A4C4D}"/>
                </a:ext>
              </a:extLst>
            </p:cNvPr>
            <p:cNvCxnSpPr>
              <a:cxnSpLocks/>
            </p:cNvCxnSpPr>
            <p:nvPr/>
          </p:nvCxnSpPr>
          <p:spPr>
            <a:xfrm>
              <a:off x="1907177" y="2280577"/>
              <a:ext cx="0" cy="1983236"/>
            </a:xfrm>
            <a:prstGeom prst="line">
              <a:avLst/>
            </a:prstGeom>
            <a:ln w="3810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 descr="Image result for star vector orange">
            <a:extLst>
              <a:ext uri="{FF2B5EF4-FFF2-40B4-BE49-F238E27FC236}">
                <a16:creationId xmlns:a16="http://schemas.microsoft.com/office/drawing/2014/main" xmlns="" id="{D5952CFA-31FD-4E96-99CF-E9F1A707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92" y="5439791"/>
            <a:ext cx="387988" cy="37352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28313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96" y="930541"/>
            <a:ext cx="5613604" cy="793377"/>
          </a:xfrm>
        </p:spPr>
        <p:txBody>
          <a:bodyPr>
            <a:noAutofit/>
          </a:bodyPr>
          <a:lstStyle/>
          <a:p>
            <a:r>
              <a:rPr lang="lo-LA" sz="2800" dirty="0"/>
              <a:t>ກິດຈະກໍາ</a:t>
            </a:r>
            <a:r>
              <a:rPr lang="lo" sz="2800" dirty="0"/>
              <a:t>ພິເສດ</a:t>
            </a:r>
            <a:r>
              <a:rPr lang="lo-LA" sz="2800" dirty="0"/>
              <a:t>ທີ່ທ່ານ</a:t>
            </a:r>
            <a:r>
              <a:rPr lang="lo" sz="2800" dirty="0"/>
              <a:t>ສາ​ມາດຈັດຕັ້</a:t>
            </a:r>
            <a:r>
              <a:rPr lang="lo-LA" sz="2800" dirty="0"/>
              <a:t>ງໄດ້</a:t>
            </a:r>
            <a:endParaRPr lang="de-AT" sz="2800" dirty="0"/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xmlns="" id="{B1228422-A59C-4F13-A9D4-75142D5AE6A4}"/>
              </a:ext>
            </a:extLst>
          </p:cNvPr>
          <p:cNvGrpSpPr/>
          <p:nvPr/>
        </p:nvGrpSpPr>
        <p:grpSpPr>
          <a:xfrm>
            <a:off x="173034" y="1997522"/>
            <a:ext cx="1985204" cy="4145595"/>
            <a:chOff x="334789" y="929030"/>
            <a:chExt cx="2646938" cy="5527458"/>
          </a:xfrm>
        </p:grpSpPr>
        <p:pic>
          <p:nvPicPr>
            <p:cNvPr id="15" name="Picture 4" descr="Image result for open house charity signs">
              <a:extLst>
                <a:ext uri="{FF2B5EF4-FFF2-40B4-BE49-F238E27FC236}">
                  <a16:creationId xmlns:a16="http://schemas.microsoft.com/office/drawing/2014/main" xmlns="" id="{B6907135-148C-416A-8FA3-04AAD5894E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4789" y="929030"/>
              <a:ext cx="2646938" cy="24205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xmlns="" id="{5F9F1066-452C-4408-99C3-62B6ED9A9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60" y="5779380"/>
              <a:ext cx="229533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ກິດຈະກໍາເປີດບ້ານໂດຍການຮັບ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ປະທານອາຫານທ່ຽງ ຫຼື ຄ່ໍາ , ທ້າຍອາທິດ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,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 ປິກນິກ ແລະ 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ບາບີຄຄິວ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 ແລະອື່ນໆ.</a:t>
              </a:r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xmlns="" id="{77919F73-0778-4A79-8F42-E7F494923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60" y="3633658"/>
              <a:ext cx="2295335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ຈັດແຈງອາຫານທ່ຽງຂະຫນາດນ້ອຍແລະການທ່ອງທ່ຽວພາຍໃນເຮືອນກັບຄູ່ຮ່ວມງານ, ລັດຖະບານແລະຜູ້ນໍາທຸລະກິດ. 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ກິດຈະກໍາ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ທີ່ທ່ານຕິດຕໍ່ກັບຜູ້ສະຫນັບສະຫນູນຂອງທ່ານ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ແບບສ່ວນຕົວ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ແມ່ນມີຄວາມສໍາຄັນຫຼາຍ.</a:t>
              </a:r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xmlns="" id="{CB7715CE-C9C8-4055-9D01-65A1DEB9D5AD}"/>
                </a:ext>
              </a:extLst>
            </p:cNvPr>
            <p:cNvSpPr/>
            <p:nvPr/>
          </p:nvSpPr>
          <p:spPr bwMode="auto">
            <a:xfrm>
              <a:off x="514058" y="3153439"/>
              <a:ext cx="2304883" cy="3664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FBE29553-B3A7-498F-881D-1DDFF5548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297" y="3169043"/>
              <a:ext cx="1774418" cy="369332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altLang="de-DE" sz="1200" b="1" dirty="0">
                  <a:solidFill>
                    <a:srgbClr val="FFFFFF"/>
                  </a:solidFill>
                  <a:latin typeface="Arial"/>
                </a:rPr>
                <a:t>ກິດຈະກໍາເປີດບ້ານ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9" name="Straight Connector 3">
              <a:extLst>
                <a:ext uri="{FF2B5EF4-FFF2-40B4-BE49-F238E27FC236}">
                  <a16:creationId xmlns:a16="http://schemas.microsoft.com/office/drawing/2014/main" xmlns="" id="{91273360-DD80-4FB6-AD76-75D784DD148D}"/>
                </a:ext>
              </a:extLst>
            </p:cNvPr>
            <p:cNvCxnSpPr/>
            <p:nvPr/>
          </p:nvCxnSpPr>
          <p:spPr>
            <a:xfrm>
              <a:off x="514058" y="5779381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E6794E1F-1788-4655-AD30-7FFE8E37C4FA}"/>
              </a:ext>
            </a:extLst>
          </p:cNvPr>
          <p:cNvGrpSpPr/>
          <p:nvPr/>
        </p:nvGrpSpPr>
        <p:grpSpPr>
          <a:xfrm>
            <a:off x="2343550" y="1997522"/>
            <a:ext cx="1985204" cy="4091614"/>
            <a:chOff x="3228811" y="929030"/>
            <a:chExt cx="2646938" cy="5455485"/>
          </a:xfrm>
        </p:grpSpPr>
        <p:pic>
          <p:nvPicPr>
            <p:cNvPr id="31" name="Picture 2" descr="Related image">
              <a:extLst>
                <a:ext uri="{FF2B5EF4-FFF2-40B4-BE49-F238E27FC236}">
                  <a16:creationId xmlns:a16="http://schemas.microsoft.com/office/drawing/2014/main" xmlns="" id="{B466072B-32B2-4783-8C5D-F35176B1D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28811" y="929030"/>
              <a:ext cx="2646938" cy="241748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xmlns="" id="{E61F2DD8-A164-4D6E-ACCA-036FB9CDD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318" y="5820969"/>
              <a:ext cx="236371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ການຝຶກອົບຮົມ, ກິດຈະກໍາການສຶກສາ</a:t>
              </a:r>
              <a:endParaRPr lang="de-AT" altLang="de-DE" sz="900" dirty="0">
                <a:solidFill>
                  <a:schemeClr val="bg2">
                    <a:lumMod val="25000"/>
                  </a:schemeClr>
                </a:solidFill>
                <a:latin typeface="Arial"/>
              </a:endParaRPr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xmlns="" id="{6914F5DD-951A-4C63-8431-75E7EF0F8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250" y="3633658"/>
              <a:ext cx="2363713" cy="209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ຈັດ</a:t>
              </a:r>
              <a:r>
                <a:rPr lang="lo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ການຝຶກອົບຮົມເພື່ອຮັບປະກັນການຖ່າຍທອດຄວາມຮູ້ໃຫ້ແກ່ພາກສ່ວນທີ່ກ່ຽວຂ້ອງມີປະສິດທິຜົນ.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ເຊີນ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ຜູ້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ຄົນ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ໃຫ້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ເຂົ້າຮ່ວມກິດຈະກໍາທີ່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ພວກ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ເຂົາສາມາດຮຽນຮູ້ບາງສິ່ງບາງຢ່າງທີ່ເປັນປະໂຫຍດສໍາລັບຊີວິດຂອງເຂົາເຈົ້າເອງ, ໃນຂະນະທີ່ຍັງຮຽນຮູ້ກ່ຽວກັບ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ວຽກງານ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ຂອງທ່ານ.</a:t>
              </a: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xmlns="" id="{8CDCFE38-ABC9-4B01-B10C-E1BFF5CE2608}"/>
                </a:ext>
              </a:extLst>
            </p:cNvPr>
            <p:cNvSpPr/>
            <p:nvPr/>
          </p:nvSpPr>
          <p:spPr bwMode="auto">
            <a:xfrm>
              <a:off x="3391596" y="3147852"/>
              <a:ext cx="2363713" cy="366468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xmlns="" id="{B67831C8-404E-4082-A445-495575002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948" y="3139306"/>
              <a:ext cx="2097154" cy="369332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ດໍາເນີນການຝຶກອົບຮົມ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36" name="Straight Connector 61">
              <a:extLst>
                <a:ext uri="{FF2B5EF4-FFF2-40B4-BE49-F238E27FC236}">
                  <a16:creationId xmlns:a16="http://schemas.microsoft.com/office/drawing/2014/main" xmlns="" id="{9EBD2308-165D-40C1-8B9E-CE698416F428}"/>
                </a:ext>
              </a:extLst>
            </p:cNvPr>
            <p:cNvCxnSpPr/>
            <p:nvPr/>
          </p:nvCxnSpPr>
          <p:spPr>
            <a:xfrm>
              <a:off x="3402132" y="5747767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xmlns="" id="{E7ABE83B-7AE0-426A-801C-16EF788DBC8D}"/>
              </a:ext>
            </a:extLst>
          </p:cNvPr>
          <p:cNvGrpSpPr/>
          <p:nvPr/>
        </p:nvGrpSpPr>
        <p:grpSpPr>
          <a:xfrm>
            <a:off x="6687622" y="1997522"/>
            <a:ext cx="1984329" cy="3925528"/>
            <a:chOff x="9020907" y="929030"/>
            <a:chExt cx="2645772" cy="5234035"/>
          </a:xfrm>
        </p:grpSpPr>
        <p:pic>
          <p:nvPicPr>
            <p:cNvPr id="38" name="Picture 14" descr="Image result for beach clean upü asia volunteer">
              <a:extLst>
                <a:ext uri="{FF2B5EF4-FFF2-40B4-BE49-F238E27FC236}">
                  <a16:creationId xmlns:a16="http://schemas.microsoft.com/office/drawing/2014/main" xmlns="" id="{6D787CD2-48FC-4D91-85A5-335FCFBF49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26" t="9051" r="15507" b="6313"/>
            <a:stretch/>
          </p:blipFill>
          <p:spPr bwMode="auto">
            <a:xfrm>
              <a:off x="9020907" y="929030"/>
              <a:ext cx="2645772" cy="2422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xmlns="" id="{1EC57A76-DFEA-435B-AD1D-7D8E82D0B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126" y="5526316"/>
              <a:ext cx="2295336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ການປູກຕົ້ນໄມ້, "ທໍາຄວາມສະອາດ" ແລະການລີໄຊເຄີນແລະອື່ນໆ.</a:t>
              </a:r>
              <a:endParaRPr lang="de-AT" altLang="de-DE" sz="900" dirty="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xmlns="" id="{83B9B864-9CED-4041-80FB-6B4D679E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126" y="3633658"/>
              <a:ext cx="2295336" cy="14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ອະນຸຍາດໃຫ້ກຸ່ມ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ຕ່າງໆ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 (ເຊັ່ນ: ສະໂມສອນບໍລິການ, ພະນັກງານບໍລິສັດແລະອື່ນໆ) ອາສາຮ່ວມກັນໃນ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ສິ່ງ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ທີ່ກ່ຽວຂ້ອງກັບ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ວຽກງານ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ຂອງທ່ານ, ບາງທີ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ອາດຈະເປັນວັນ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ສາສະຫມັກພິເສດ.</a:t>
              </a: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xmlns="" id="{8C63595D-9E9A-4E9D-8CBC-26A54C6103B9}"/>
                </a:ext>
              </a:extLst>
            </p:cNvPr>
            <p:cNvSpPr/>
            <p:nvPr/>
          </p:nvSpPr>
          <p:spPr bwMode="auto">
            <a:xfrm>
              <a:off x="9196124" y="3153439"/>
              <a:ext cx="2304883" cy="366468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xmlns="" id="{2490DF1B-FB50-48F8-AB86-61D76C9B3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9072" y="3169042"/>
              <a:ext cx="22189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altLang="de-DE" sz="1200" b="1" dirty="0">
                  <a:solidFill>
                    <a:srgbClr val="FFFFFF"/>
                  </a:solidFill>
                  <a:latin typeface="Arial"/>
                </a:rPr>
                <a:t>ກິດຈະກໍາ</a:t>
              </a: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ບໍລິການ</a:t>
              </a:r>
              <a:r>
                <a:rPr lang="lo-LA" altLang="de-DE" sz="1200" b="1" dirty="0">
                  <a:solidFill>
                    <a:srgbClr val="FFFFFF"/>
                  </a:solidFill>
                  <a:latin typeface="Arial"/>
                </a:rPr>
                <a:t>ສັງຄົມ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3" name="Straight Connector 68">
              <a:extLst>
                <a:ext uri="{FF2B5EF4-FFF2-40B4-BE49-F238E27FC236}">
                  <a16:creationId xmlns:a16="http://schemas.microsoft.com/office/drawing/2014/main" xmlns="" id="{CA3CC0FC-055F-4805-AB2B-F1C3C91CE35A}"/>
                </a:ext>
              </a:extLst>
            </p:cNvPr>
            <p:cNvCxnSpPr/>
            <p:nvPr/>
          </p:nvCxnSpPr>
          <p:spPr>
            <a:xfrm>
              <a:off x="9196124" y="5526317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7">
            <a:extLst>
              <a:ext uri="{FF2B5EF4-FFF2-40B4-BE49-F238E27FC236}">
                <a16:creationId xmlns:a16="http://schemas.microsoft.com/office/drawing/2014/main" xmlns="" id="{10EF3509-55DB-4A1B-B634-9BBB3BF1C770}"/>
              </a:ext>
            </a:extLst>
          </p:cNvPr>
          <p:cNvGrpSpPr/>
          <p:nvPr/>
        </p:nvGrpSpPr>
        <p:grpSpPr>
          <a:xfrm>
            <a:off x="4513192" y="1997522"/>
            <a:ext cx="1998440" cy="3710862"/>
            <a:chOff x="6121666" y="929030"/>
            <a:chExt cx="2664587" cy="4947816"/>
          </a:xfrm>
        </p:grpSpPr>
        <p:pic>
          <p:nvPicPr>
            <p:cNvPr id="45" name="Picture 10" descr="Image result for asia ngos">
              <a:extLst>
                <a:ext uri="{FF2B5EF4-FFF2-40B4-BE49-F238E27FC236}">
                  <a16:creationId xmlns:a16="http://schemas.microsoft.com/office/drawing/2014/main" xmlns="" id="{62FF34B2-1384-42CB-9695-9FD637CFA2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21666" y="929030"/>
              <a:ext cx="2664587" cy="2406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37">
              <a:extLst>
                <a:ext uri="{FF2B5EF4-FFF2-40B4-BE49-F238E27FC236}">
                  <a16:creationId xmlns:a16="http://schemas.microsoft.com/office/drawing/2014/main" xmlns="" id="{F3494F26-84D1-4A64-875D-E9BB59071639}"/>
                </a:ext>
              </a:extLst>
            </p:cNvPr>
            <p:cNvSpPr txBox="1"/>
            <p:nvPr/>
          </p:nvSpPr>
          <p:spPr>
            <a:xfrm>
              <a:off x="6302102" y="3633658"/>
              <a:ext cx="230488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o-LA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ເພິ່ມພະລັງ</a:t>
              </a:r>
              <a:r>
                <a:rPr lang="lo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ແລະເຊື່ອມຕໍ່ຄົນອື່ນ</a:t>
              </a:r>
            </a:p>
            <a:p>
              <a:endParaRPr lang="en-US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ລວບລວມຜູ້ທີ່ມີຄວາມສົນໃຈ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ຮ່ວມກັນແລະ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ອໍານວຍ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ຄວາມສະດວກໃນການແບ່ງປັນແລະ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ສ້າງ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ເຄືອຂ່າຍ.</a:t>
              </a:r>
            </a:p>
          </p:txBody>
        </p:sp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xmlns="" id="{E34D99EF-FCA3-4228-A483-983B22F89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8898" y="3151290"/>
              <a:ext cx="1438858" cy="369332"/>
            </a:xfrm>
            <a:prstGeom prst="rect">
              <a:avLst/>
            </a:prstGeom>
            <a:solidFill>
              <a:srgbClr val="189BB5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altLang="de-DE" sz="1200" b="1" dirty="0">
                  <a:solidFill>
                    <a:srgbClr val="FFFFFF"/>
                  </a:solidFill>
                  <a:latin typeface="Arial"/>
                </a:rPr>
                <a:t>ກິດຈະກໍາ</a:t>
              </a: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ຈັບຄູ່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9" name="Straight Connector 62">
              <a:extLst>
                <a:ext uri="{FF2B5EF4-FFF2-40B4-BE49-F238E27FC236}">
                  <a16:creationId xmlns:a16="http://schemas.microsoft.com/office/drawing/2014/main" xmlns="" id="{D6CEBC97-1671-45CB-81EB-CE6F947F011C}"/>
                </a:ext>
              </a:extLst>
            </p:cNvPr>
            <p:cNvCxnSpPr/>
            <p:nvPr/>
          </p:nvCxnSpPr>
          <p:spPr>
            <a:xfrm>
              <a:off x="6292912" y="5240098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34">
              <a:extLst>
                <a:ext uri="{FF2B5EF4-FFF2-40B4-BE49-F238E27FC236}">
                  <a16:creationId xmlns:a16="http://schemas.microsoft.com/office/drawing/2014/main" xmlns="" id="{DF9BE287-19FF-4BF8-A75C-3F9637A4D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5539" y="5240098"/>
              <a:ext cx="236371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ຈັດ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ງານລ້ຽງ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ຕ້ອນຮັບ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, 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ກິດຈະກໍາເຄື່ອຂ່າຍ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ກັບສິດເກົ່າ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ທີ່ເປັນ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ຜູ້ປະກອບການ</a:t>
              </a:r>
              <a:endParaRPr lang="de-AT" altLang="de-DE" sz="900" dirty="0">
                <a:solidFill>
                  <a:schemeClr val="bg2">
                    <a:lumMod val="2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634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96" y="930541"/>
            <a:ext cx="5397190" cy="793377"/>
          </a:xfrm>
        </p:spPr>
        <p:txBody>
          <a:bodyPr>
            <a:noAutofit/>
          </a:bodyPr>
          <a:lstStyle/>
          <a:p>
            <a:r>
              <a:rPr lang="lo" sz="3200" dirty="0" err="1"/>
              <a:t>ເຫດການ </a:t>
            </a:r>
            <a:r>
              <a:rPr lang="lo" sz="3200" dirty="0"/>
              <a:t>ພິເສດ </a:t>
            </a:r>
            <a:r>
              <a:rPr lang="lo" sz="3200" dirty="0" err="1"/>
              <a:t>ເຈົ້າ</a:t>
            </a:r>
            <a:r>
              <a:rPr lang="lo" sz="3200" dirty="0"/>
              <a:t> </a:t>
            </a:r>
            <a:r>
              <a:rPr lang="lo" sz="3200" dirty="0" err="1"/>
              <a:t>ສາ​ມາດ</a:t>
            </a:r>
            <a:r>
              <a:rPr lang="lo" sz="3200" dirty="0"/>
              <a:t> </a:t>
            </a:r>
            <a:r>
              <a:rPr lang="lo" sz="3200" dirty="0" err="1"/>
              <a:t>ຈັດຕັ້ງ</a:t>
            </a:r>
            <a:endParaRPr lang="de-AT" sz="3200" dirty="0"/>
          </a:p>
        </p:txBody>
      </p:sp>
      <p:grpSp>
        <p:nvGrpSpPr>
          <p:cNvPr id="47" name="Group 2">
            <a:extLst>
              <a:ext uri="{FF2B5EF4-FFF2-40B4-BE49-F238E27FC236}">
                <a16:creationId xmlns:a16="http://schemas.microsoft.com/office/drawing/2014/main" xmlns="" id="{95E8E823-123F-4401-9194-BB57271007E5}"/>
              </a:ext>
            </a:extLst>
          </p:cNvPr>
          <p:cNvGrpSpPr/>
          <p:nvPr/>
        </p:nvGrpSpPr>
        <p:grpSpPr>
          <a:xfrm>
            <a:off x="206486" y="2167340"/>
            <a:ext cx="1994524" cy="4015662"/>
            <a:chOff x="334788" y="929030"/>
            <a:chExt cx="2659365" cy="5354216"/>
          </a:xfrm>
        </p:grpSpPr>
        <p:pic>
          <p:nvPicPr>
            <p:cNvPr id="51" name="Picture 2" descr="Image result for community outreach booth asia">
              <a:extLst>
                <a:ext uri="{FF2B5EF4-FFF2-40B4-BE49-F238E27FC236}">
                  <a16:creationId xmlns:a16="http://schemas.microsoft.com/office/drawing/2014/main" xmlns="" id="{3143E902-2BBB-4446-AFB6-5107C0BDA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4" b="-750"/>
            <a:stretch/>
          </p:blipFill>
          <p:spPr bwMode="auto">
            <a:xfrm>
              <a:off x="334788" y="929030"/>
              <a:ext cx="2659365" cy="24378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xmlns="" id="{D1DE0493-6D9A-4965-9A52-4E9FACF0F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59" y="5646498"/>
              <a:ext cx="22953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o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ບູດ ແລະ </a:t>
              </a:r>
              <a:r>
                <a:rPr lang="lo-LA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ຕູ້</a:t>
              </a:r>
              <a:r>
                <a:rPr lang="lo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ໃນງານວາງສະແດງ ແລະ </a:t>
              </a:r>
              <a:r>
                <a:rPr lang="lo-LA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ງານ</a:t>
              </a:r>
              <a:r>
                <a:rPr lang="lo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ທ້ອງຖິ່ນ</a:t>
              </a:r>
              <a:endParaRPr lang="de-AT" altLang="de-DE" sz="900" dirty="0">
                <a:solidFill>
                  <a:srgbClr val="E7E6E6">
                    <a:lumMod val="25000"/>
                  </a:srgbClr>
                </a:solidFill>
                <a:latin typeface="Arial"/>
              </a:endParaRPr>
            </a:p>
          </p:txBody>
        </p:sp>
        <p:sp>
          <p:nvSpPr>
            <p:cNvPr id="53" name="Rectangle 31">
              <a:extLst>
                <a:ext uri="{FF2B5EF4-FFF2-40B4-BE49-F238E27FC236}">
                  <a16:creationId xmlns:a16="http://schemas.microsoft.com/office/drawing/2014/main" xmlns="" id="{7529ED0C-6075-4F98-B0D8-4B65E7ADA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59" y="3634858"/>
              <a:ext cx="229533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lo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ມີສ່ວນຮ່ວມກັບຊຸມຊົນ</a:t>
              </a:r>
              <a:endParaRPr lang="en-US" sz="10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  <a:p>
              <a:endParaRPr lang="en-US" sz="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ຕັ້ງບູດໃນງານວາງສະແດງຂະຫນາດນ້ອຍແລະກິດຈະກໍາຊຸມຊົນທ້ອງຖິ່ນ. ການ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ປາກົດຕົວຂອງທ່ານ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ໃນການຊຸມ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ຊົນ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ເຫຼົ່ານີ້ເປັນໂອກາດທີ່ດີທີ່ຈະເຜີຍແຜ່</a:t>
              </a:r>
              <a:r>
                <a:rPr lang="lo-LA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ການຮັບ</a:t>
              </a:r>
              <a:r>
                <a:rPr lang="lo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ຮູ້ ແລະສ້າງເຄືອຂ່າຍຂອງທ່ານ.</a:t>
              </a:r>
            </a:p>
          </p:txBody>
        </p:sp>
        <p:sp>
          <p:nvSpPr>
            <p:cNvPr id="54" name="Rectangle 34">
              <a:extLst>
                <a:ext uri="{FF2B5EF4-FFF2-40B4-BE49-F238E27FC236}">
                  <a16:creationId xmlns:a16="http://schemas.microsoft.com/office/drawing/2014/main" xmlns="" id="{5099C953-9CDC-46DB-91AB-60D34B422789}"/>
                </a:ext>
              </a:extLst>
            </p:cNvPr>
            <p:cNvSpPr/>
            <p:nvPr/>
          </p:nvSpPr>
          <p:spPr bwMode="auto">
            <a:xfrm>
              <a:off x="514058" y="3153439"/>
              <a:ext cx="2304883" cy="3664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xmlns="" id="{394427A0-4FFB-42AC-A57C-3EE44CFF2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59" y="3169042"/>
              <a:ext cx="2242496" cy="369332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ການ</a:t>
              </a:r>
              <a:r>
                <a:rPr lang="lo-LA" altLang="de-DE" sz="1200" b="1" dirty="0">
                  <a:solidFill>
                    <a:srgbClr val="FFFFFF"/>
                  </a:solidFill>
                  <a:latin typeface="Arial"/>
                </a:rPr>
                <a:t>ປະຊາສໍາພັນ</a:t>
              </a: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ຊຸມຊົນ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56" name="Straight Connector 3">
              <a:extLst>
                <a:ext uri="{FF2B5EF4-FFF2-40B4-BE49-F238E27FC236}">
                  <a16:creationId xmlns:a16="http://schemas.microsoft.com/office/drawing/2014/main" xmlns="" id="{84651E01-2A17-4598-A1DE-AD731A6FEDE8}"/>
                </a:ext>
              </a:extLst>
            </p:cNvPr>
            <p:cNvCxnSpPr/>
            <p:nvPr/>
          </p:nvCxnSpPr>
          <p:spPr>
            <a:xfrm>
              <a:off x="514058" y="5646498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7">
            <a:extLst>
              <a:ext uri="{FF2B5EF4-FFF2-40B4-BE49-F238E27FC236}">
                <a16:creationId xmlns:a16="http://schemas.microsoft.com/office/drawing/2014/main" xmlns="" id="{CB263D26-17E1-4CAE-AC74-43E7A674E336}"/>
              </a:ext>
            </a:extLst>
          </p:cNvPr>
          <p:cNvGrpSpPr/>
          <p:nvPr/>
        </p:nvGrpSpPr>
        <p:grpSpPr>
          <a:xfrm>
            <a:off x="2376999" y="2167340"/>
            <a:ext cx="1984330" cy="3882312"/>
            <a:chOff x="3228805" y="929030"/>
            <a:chExt cx="2645773" cy="5176416"/>
          </a:xfrm>
        </p:grpSpPr>
        <p:pic>
          <p:nvPicPr>
            <p:cNvPr id="58" name="Picture 4" descr="Image result for fun run asia singapore">
              <a:extLst>
                <a:ext uri="{FF2B5EF4-FFF2-40B4-BE49-F238E27FC236}">
                  <a16:creationId xmlns:a16="http://schemas.microsoft.com/office/drawing/2014/main" xmlns="" id="{0759CA90-420B-4F5D-8D84-6B5010B317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30"/>
            <a:stretch/>
          </p:blipFill>
          <p:spPr bwMode="auto">
            <a:xfrm>
              <a:off x="3228805" y="929030"/>
              <a:ext cx="2645773" cy="242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34">
              <a:extLst>
                <a:ext uri="{FF2B5EF4-FFF2-40B4-BE49-F238E27FC236}">
                  <a16:creationId xmlns:a16="http://schemas.microsoft.com/office/drawing/2014/main" xmlns="" id="{D7631D35-E15E-4838-A587-E269DBD16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228" y="5468698"/>
              <a:ext cx="236371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o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ແລ່ນ</a:t>
              </a:r>
              <a:r>
                <a:rPr lang="lo-LA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ມະຫາສະຫນຸກ</a:t>
              </a:r>
              <a:r>
                <a:rPr lang="lo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, ຂາຍ</a:t>
              </a:r>
              <a:r>
                <a:rPr lang="lo-LA" altLang="de-DE" sz="900" dirty="0">
                  <a:solidFill>
                    <a:srgbClr val="E7E6E6">
                      <a:lumMod val="25000"/>
                    </a:srgbClr>
                  </a:solidFill>
                  <a:latin typeface="Arial"/>
                </a:rPr>
                <a:t>ເບເກີຣີ</a:t>
              </a:r>
              <a:endParaRPr lang="de-AT" altLang="de-DE" sz="900" dirty="0">
                <a:solidFill>
                  <a:srgbClr val="E7E6E6">
                    <a:lumMod val="25000"/>
                  </a:srgbClr>
                </a:solidFill>
                <a:latin typeface="Arial"/>
              </a:endParaRPr>
            </a:p>
          </p:txBody>
        </p:sp>
        <p:sp>
          <p:nvSpPr>
            <p:cNvPr id="60" name="Rectangle 37">
              <a:extLst>
                <a:ext uri="{FF2B5EF4-FFF2-40B4-BE49-F238E27FC236}">
                  <a16:creationId xmlns:a16="http://schemas.microsoft.com/office/drawing/2014/main" xmlns="" id="{00777EE3-62F8-4D4E-98A5-13CF6C402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249" y="3634858"/>
              <a:ext cx="2363713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ຈັດຕັ້ງກິດຈະກໍາລະດົມທຶນເພື່ອນໍາເອົາ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ຜູ້ຄົນມາລວມຕົວ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ກັນ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ເພື່ອເຮັດ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ກິດຈະກໍາມ່ວນຊື່ນແລະ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ເຂົ້າ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ສັງຄົມ, ແລະຈາກນັ້ນ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ຈຶ່ງລວບລວມ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ຂໍ້ມູນບາງຢ່າງກ່ຽວກັບ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ວຽກງານ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ຂອງທ່ານໃນລະຫວ່າງການ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ຈັດກິດຈະກໍາ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xmlns="" id="{FA5A6262-93F6-4FC8-AEF2-ABFC3C622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132" y="3169042"/>
              <a:ext cx="1904794" cy="369332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o-LA" altLang="de-DE" sz="1200" b="1" dirty="0">
                  <a:solidFill>
                    <a:srgbClr val="FFFFFF"/>
                  </a:solidFill>
                  <a:latin typeface="Arial"/>
                </a:rPr>
                <a:t>ກິດຈະກໍາ</a:t>
              </a: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ລະດົມທຶນ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63" name="Straight Connector 61">
              <a:extLst>
                <a:ext uri="{FF2B5EF4-FFF2-40B4-BE49-F238E27FC236}">
                  <a16:creationId xmlns:a16="http://schemas.microsoft.com/office/drawing/2014/main" xmlns="" id="{D991D261-8393-4B92-A61E-A9EF36F241EC}"/>
                </a:ext>
              </a:extLst>
            </p:cNvPr>
            <p:cNvCxnSpPr/>
            <p:nvPr/>
          </p:nvCxnSpPr>
          <p:spPr>
            <a:xfrm>
              <a:off x="3397654" y="5468698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8">
            <a:extLst>
              <a:ext uri="{FF2B5EF4-FFF2-40B4-BE49-F238E27FC236}">
                <a16:creationId xmlns:a16="http://schemas.microsoft.com/office/drawing/2014/main" xmlns="" id="{06E97607-1098-4A06-A465-931FB9F4D817}"/>
              </a:ext>
            </a:extLst>
          </p:cNvPr>
          <p:cNvGrpSpPr/>
          <p:nvPr/>
        </p:nvGrpSpPr>
        <p:grpSpPr>
          <a:xfrm>
            <a:off x="4546645" y="2167340"/>
            <a:ext cx="1998441" cy="3958512"/>
            <a:chOff x="6121666" y="929030"/>
            <a:chExt cx="2664588" cy="5278016"/>
          </a:xfrm>
        </p:grpSpPr>
        <p:pic>
          <p:nvPicPr>
            <p:cNvPr id="65" name="Picture 4" descr="Image result for asian college students">
              <a:extLst>
                <a:ext uri="{FF2B5EF4-FFF2-40B4-BE49-F238E27FC236}">
                  <a16:creationId xmlns:a16="http://schemas.microsoft.com/office/drawing/2014/main" xmlns="" id="{9BFF6FF9-299F-491E-9341-957C70E3C2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09"/>
            <a:stretch/>
          </p:blipFill>
          <p:spPr bwMode="auto">
            <a:xfrm>
              <a:off x="6121666" y="929030"/>
              <a:ext cx="2664588" cy="2422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37">
              <a:extLst>
                <a:ext uri="{FF2B5EF4-FFF2-40B4-BE49-F238E27FC236}">
                  <a16:creationId xmlns:a16="http://schemas.microsoft.com/office/drawing/2014/main" xmlns="" id="{20055B5B-6E2A-42D7-A6B1-794588296334}"/>
                </a:ext>
              </a:extLst>
            </p:cNvPr>
            <p:cNvSpPr txBox="1"/>
            <p:nvPr/>
          </p:nvSpPr>
          <p:spPr>
            <a:xfrm>
              <a:off x="6302102" y="3634858"/>
              <a:ext cx="2304883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lo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ເຊີນ</a:t>
              </a:r>
              <a:r>
                <a:rPr lang="lo-LA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ຊວນປະຊາຊົນເຂົ້າຮ່ວມ</a:t>
              </a:r>
              <a:r>
                <a:rPr lang="lo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ແຄມເປນ </a:t>
              </a:r>
              <a:r>
                <a:rPr lang="en-US" sz="10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Kickoffs</a:t>
              </a:r>
              <a:endParaRPr lang="en-US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</a:endParaRPr>
            </a:p>
            <a:p>
              <a:endParaRPr lang="lo-LA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ປັນເຈົ້າພາບຈັດກິດຈະກໍາໃນຕອນເລີ່ມຕົ້ນຂອງແຄມເປນໃຫມ່ເພື່ອເຮັດໃຫ້ຊຸມຊົນຮັບຮູ້ແລະສ້າງຄວາມຕື່ນເຕັ້ນ.</a:t>
              </a:r>
            </a:p>
          </p:txBody>
        </p:sp>
        <p:sp>
          <p:nvSpPr>
            <p:cNvPr id="67" name="Rectangle 40">
              <a:extLst>
                <a:ext uri="{FF2B5EF4-FFF2-40B4-BE49-F238E27FC236}">
                  <a16:creationId xmlns:a16="http://schemas.microsoft.com/office/drawing/2014/main" xmlns="" id="{5192B0F3-8142-474B-BFD5-E0FD02AD1B6A}"/>
                </a:ext>
              </a:extLst>
            </p:cNvPr>
            <p:cNvSpPr/>
            <p:nvPr/>
          </p:nvSpPr>
          <p:spPr bwMode="auto">
            <a:xfrm>
              <a:off x="6302102" y="3153439"/>
              <a:ext cx="2304883" cy="366468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68" name="TextBox 25">
              <a:extLst>
                <a:ext uri="{FF2B5EF4-FFF2-40B4-BE49-F238E27FC236}">
                  <a16:creationId xmlns:a16="http://schemas.microsoft.com/office/drawing/2014/main" xmlns="" id="{EFEA270C-1725-4F85-BAD6-BA0CE6486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3545" y="3169042"/>
              <a:ext cx="19112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ແຄມເປນ Kickoffs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69" name="Straight Connector 62">
              <a:extLst>
                <a:ext uri="{FF2B5EF4-FFF2-40B4-BE49-F238E27FC236}">
                  <a16:creationId xmlns:a16="http://schemas.microsoft.com/office/drawing/2014/main" xmlns="" id="{7F93D3D9-0C3E-4DF7-AEFE-93AFA37A3B35}"/>
                </a:ext>
              </a:extLst>
            </p:cNvPr>
            <p:cNvCxnSpPr/>
            <p:nvPr/>
          </p:nvCxnSpPr>
          <p:spPr>
            <a:xfrm>
              <a:off x="6292912" y="5570298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34">
              <a:extLst>
                <a:ext uri="{FF2B5EF4-FFF2-40B4-BE49-F238E27FC236}">
                  <a16:creationId xmlns:a16="http://schemas.microsoft.com/office/drawing/2014/main" xmlns="" id="{FF00C853-FDCD-4C8F-8F24-1F23F559B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5539" y="5570298"/>
              <a:ext cx="236371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​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ຖະແຫລງ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ຂ່າວ, ​ເປີດ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ເວທີ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​, ຂໍ້​ມູນ​ຂ່າວ​ສານ </a:t>
              </a:r>
              <a:endParaRPr lang="de-AT" altLang="de-DE" sz="900" dirty="0">
                <a:solidFill>
                  <a:schemeClr val="bg2">
                    <a:lumMod val="25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71" name="Group 9">
            <a:extLst>
              <a:ext uri="{FF2B5EF4-FFF2-40B4-BE49-F238E27FC236}">
                <a16:creationId xmlns:a16="http://schemas.microsoft.com/office/drawing/2014/main" xmlns="" id="{10798762-BC62-43E8-BDA8-0526CDBFCA87}"/>
              </a:ext>
            </a:extLst>
          </p:cNvPr>
          <p:cNvGrpSpPr/>
          <p:nvPr/>
        </p:nvGrpSpPr>
        <p:grpSpPr>
          <a:xfrm>
            <a:off x="6721076" y="2167340"/>
            <a:ext cx="1989876" cy="3668410"/>
            <a:chOff x="9020908" y="929030"/>
            <a:chExt cx="2653168" cy="4891213"/>
          </a:xfrm>
        </p:grpSpPr>
        <p:pic>
          <p:nvPicPr>
            <p:cNvPr id="72" name="Picture 4" descr="Image result for celebration thai cheers">
              <a:extLst>
                <a:ext uri="{FF2B5EF4-FFF2-40B4-BE49-F238E27FC236}">
                  <a16:creationId xmlns:a16="http://schemas.microsoft.com/office/drawing/2014/main" xmlns="" id="{FB00BF7D-0E41-4CB3-A32F-33F5982388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20908" y="929030"/>
              <a:ext cx="2653168" cy="242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xmlns="" id="{4F7254F5-23C6-4277-9746-A38AB1766A7F}"/>
                </a:ext>
              </a:extLst>
            </p:cNvPr>
            <p:cNvSpPr/>
            <p:nvPr/>
          </p:nvSpPr>
          <p:spPr bwMode="auto">
            <a:xfrm>
              <a:off x="9196124" y="3153439"/>
              <a:ext cx="2304883" cy="3664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74" name="TextBox 26">
              <a:extLst>
                <a:ext uri="{FF2B5EF4-FFF2-40B4-BE49-F238E27FC236}">
                  <a16:creationId xmlns:a16="http://schemas.microsoft.com/office/drawing/2014/main" xmlns="" id="{008C5EA7-F840-4C1A-B54F-5D59E5882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9084" y="3169042"/>
              <a:ext cx="2498976" cy="369332"/>
            </a:xfrm>
            <a:prstGeom prst="rect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lo" altLang="de-DE" sz="1200" b="1" dirty="0">
                  <a:solidFill>
                    <a:srgbClr val="FFFFFF"/>
                  </a:solidFill>
                  <a:latin typeface="Arial"/>
                </a:rPr>
                <a:t>ສະເຫຼີມສະຫຼອງຜົນສໍາເລັດ</a:t>
              </a:r>
              <a:endParaRPr lang="de-AT" altLang="de-DE" sz="12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5" name="Straight Connector 68">
              <a:extLst>
                <a:ext uri="{FF2B5EF4-FFF2-40B4-BE49-F238E27FC236}">
                  <a16:creationId xmlns:a16="http://schemas.microsoft.com/office/drawing/2014/main" xmlns="" id="{53703C92-1D69-4050-AC23-B91F5F1384C8}"/>
                </a:ext>
              </a:extLst>
            </p:cNvPr>
            <p:cNvCxnSpPr/>
            <p:nvPr/>
          </p:nvCxnSpPr>
          <p:spPr>
            <a:xfrm>
              <a:off x="9196124" y="5183495"/>
              <a:ext cx="0" cy="636748"/>
            </a:xfrm>
            <a:prstGeom prst="line">
              <a:avLst/>
            </a:prstGeom>
            <a:ln w="57150">
              <a:solidFill>
                <a:srgbClr val="189B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xmlns="" id="{B35BA3F9-F61D-4D1B-976A-1141BEEB8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125" y="5183495"/>
              <a:ext cx="22953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ລ້ຽງ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ອາຫານທ່ຽງ ຫຼື ຄ່ໍາ, ທ້າຍອາທິດ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,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 ປິກນິກ ແລະ </a:t>
              </a:r>
              <a:r>
                <a:rPr lang="lo-LA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ບາບີຄຄິວ</a:t>
              </a:r>
              <a:r>
                <a:rPr lang="lo" altLang="de-DE" sz="900" dirty="0">
                  <a:solidFill>
                    <a:schemeClr val="bg2">
                      <a:lumMod val="25000"/>
                    </a:schemeClr>
                  </a:solidFill>
                  <a:latin typeface="Arial"/>
                </a:rPr>
                <a:t> ແລະອື່ນໆ.</a:t>
              </a:r>
              <a:endParaRPr lang="de-AT" altLang="de-DE" sz="900" dirty="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77" name="Rectangle 37">
              <a:extLst>
                <a:ext uri="{FF2B5EF4-FFF2-40B4-BE49-F238E27FC236}">
                  <a16:creationId xmlns:a16="http://schemas.microsoft.com/office/drawing/2014/main" xmlns="" id="{2E3CA7D1-5058-489C-890D-A1536DC3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827" y="3634858"/>
              <a:ext cx="2363713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ນໍາຜູ້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ຄົນມາເຕົ້າໂຮມກັນເພື່ອສະເຫຼີມສະຫຼອງ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ເຫດການ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ສຳຄັນ ແລະຜົນສຳເລັດ. ນອກນັ້ນທ່ານຍັງສາມາດວາງແຜນການຊຸມນຸມເພື່ອຂອບໃຈແລະ</a:t>
              </a:r>
              <a:r>
                <a:rPr lang="lo-LA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ຍ້ອງຍໍ</a:t>
              </a:r>
              <a:r>
                <a:rPr lang="lo" sz="10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ຜູ້ໃຫ້ທຶນແລະຜູ້ສະຫນັບສະຫນູນຂອງທ່ານ.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154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lated image">
            <a:extLst>
              <a:ext uri="{FF2B5EF4-FFF2-40B4-BE49-F238E27FC236}">
                <a16:creationId xmlns:a16="http://schemas.microsoft.com/office/drawing/2014/main" xmlns="" id="{E72583CF-7DBF-B547-AFC0-013F2653D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4892040"/>
            <a:ext cx="9143998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17C70B-914F-8446-A58A-67ABCAC3DBA1}"/>
              </a:ext>
            </a:extLst>
          </p:cNvPr>
          <p:cNvSpPr txBox="1"/>
          <p:nvPr/>
        </p:nvSpPr>
        <p:spPr>
          <a:xfrm>
            <a:off x="726948" y="5154168"/>
            <a:ext cx="5229903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lo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ພະລັງຂອງການເລົ່າເລື່ອງ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10362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33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124" y="796234"/>
            <a:ext cx="3646033" cy="793377"/>
          </a:xfrm>
        </p:spPr>
        <p:txBody>
          <a:bodyPr>
            <a:noAutofit/>
          </a:bodyPr>
          <a:lstStyle/>
          <a:p>
            <a:r>
              <a:rPr lang="lo" sz="3200" dirty="0"/>
              <a:t>ເລື່ອງທີ່ </a:t>
            </a:r>
            <a:r>
              <a:rPr lang="lo" sz="3200" dirty="0" err="1"/>
              <a:t>ມີມູນຄ່າ</a:t>
            </a:r>
            <a:r>
              <a:rPr lang="lo" sz="3200" dirty="0"/>
              <a:t> </a:t>
            </a:r>
            <a:r>
              <a:rPr lang="lo" sz="3200" dirty="0" err="1"/>
              <a:t>ບອກ</a:t>
            </a:r>
            <a:endParaRPr lang="de-AT" sz="3200" dirty="0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3E4896A8-26A5-4646-8892-3990465DA5FE}"/>
              </a:ext>
            </a:extLst>
          </p:cNvPr>
          <p:cNvGrpSpPr/>
          <p:nvPr/>
        </p:nvGrpSpPr>
        <p:grpSpPr>
          <a:xfrm>
            <a:off x="719436" y="2487621"/>
            <a:ext cx="7421989" cy="1329568"/>
            <a:chOff x="959248" y="1655350"/>
            <a:chExt cx="9895986" cy="1772757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xmlns="" id="{5DBAA96D-B4D5-4F19-ACFC-AE03AF684B27}"/>
                </a:ext>
              </a:extLst>
            </p:cNvPr>
            <p:cNvSpPr/>
            <p:nvPr/>
          </p:nvSpPr>
          <p:spPr>
            <a:xfrm>
              <a:off x="1661715" y="1655350"/>
              <a:ext cx="919351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200" dirty="0">
                  <a:latin typeface="Arial" panose="020B0604020202020204" pitchFamily="34" charset="0"/>
                  <a:cs typeface="Arial" panose="020B0604020202020204" pitchFamily="34" charset="0"/>
                </a:rPr>
                <a:t>ການເລົ່າເລື່ອງແມ່ນຫນຶ່ງໃນວິທີທີ່ມີອໍານາດທີ່ສຸດທີ່ທ່ານສາມາດສ້າງແບຂອງທ່ານໄດ້. ມັນເປັນເຄື່ອງມືທີ່ມີຄຸນຄ່າທີ່ສາມາດຊ່ວຍໃຫ້ຜູ້ຊົມເຂົ້າໃຈສາເຫດຂອງທ່ານແລະມີຄວາມກະຕືລືລົ້ນກ່ຽວກັບມັນ.</a:t>
              </a: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xmlns="" id="{71B8454F-607E-498D-AB85-B67B20B638FF}"/>
                </a:ext>
              </a:extLst>
            </p:cNvPr>
            <p:cNvSpPr/>
            <p:nvPr/>
          </p:nvSpPr>
          <p:spPr>
            <a:xfrm>
              <a:off x="959248" y="2320111"/>
              <a:ext cx="978208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200" dirty="0">
                  <a:latin typeface="Arial" panose="020B0604020202020204" pitchFamily="34" charset="0"/>
                  <a:cs typeface="Arial" panose="020B0604020202020204" pitchFamily="34" charset="0"/>
                </a:rPr>
                <a:t>ບາງຄັ້ງມັນຕ້ອງໃຊ້ເລື່ອງລາວເພື່ອບົ່ງບອກເຖິງຄວາມສຳຄັນຂອງວຽກງານຂອງອົງກອນຢ່າງແທ້ຈິງ. ການເລົ່າເລື່ອງສາມາດຊ່ວຍໃຫ້ທ່ານສ້າງຄວາມສໍາພັນທີ່ມີຄວາມຫມາຍກັບຜູ້ຊົມຂອງທ່ານ, ສ້າງຄວາມໄວ້ວາງໃຈແລະຄວາມຫນ້າເຊື່ອຖື, ແລະຊ່ວຍໃຫ້ອົງການບໍ່ຫວັງຜົນກໍາໄລຂອງທ່ານໂດດເດັ່ນ - ເຊິ່ງແມ່ນສິ່ງທີ່ທ່ານຕ້ອງການເມື່ອເວົ້າເຖິງຍີ່ຫໍ້ທີ່ບໍ່ຫວັງຜົນກໍາໄລ.</a:t>
              </a:r>
            </a:p>
            <a:p>
              <a:endParaRPr lang="en-US" sz="1200" dirty="0"/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xmlns="" id="{8B97AB0F-7516-4847-8924-0300D0494D4F}"/>
              </a:ext>
            </a:extLst>
          </p:cNvPr>
          <p:cNvGrpSpPr/>
          <p:nvPr/>
        </p:nvGrpSpPr>
        <p:grpSpPr>
          <a:xfrm>
            <a:off x="655100" y="3806031"/>
            <a:ext cx="7736423" cy="1936763"/>
            <a:chOff x="873467" y="3583047"/>
            <a:chExt cx="10315231" cy="2582351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xmlns="" id="{A607243A-FA42-4C89-9F65-B8379E9D6F21}"/>
                </a:ext>
              </a:extLst>
            </p:cNvPr>
            <p:cNvSpPr/>
            <p:nvPr/>
          </p:nvSpPr>
          <p:spPr>
            <a:xfrm>
              <a:off x="991744" y="3643115"/>
              <a:ext cx="9155556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ນີ້ແມ່ນຄໍາແນະນໍາບາງຢ່າງສໍາລັບການນໍາໃຊ້ storytelling ເປັນເຄື່ອງມືສໍາລັບການສ້າງຍີ່ຫໍ້:</a:t>
              </a:r>
            </a:p>
            <a:p>
              <a:pPr defTabSz="685800">
                <a:defRPr/>
              </a:pP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xmlns="" id="{BC33D352-90ED-4217-A71E-26B274B5E407}"/>
                </a:ext>
              </a:extLst>
            </p:cNvPr>
            <p:cNvSpPr/>
            <p:nvPr/>
          </p:nvSpPr>
          <p:spPr>
            <a:xfrm>
              <a:off x="1140182" y="4120168"/>
              <a:ext cx="106965" cy="117045"/>
            </a:xfrm>
            <a:prstGeom prst="ellipse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0B1D8952-1C7B-4943-9958-A767144E548A}"/>
                </a:ext>
              </a:extLst>
            </p:cNvPr>
            <p:cNvSpPr/>
            <p:nvPr/>
          </p:nvSpPr>
          <p:spPr>
            <a:xfrm>
              <a:off x="1136350" y="4751420"/>
              <a:ext cx="106965" cy="117045"/>
            </a:xfrm>
            <a:prstGeom prst="ellipse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xmlns="" id="{DA836C16-5CAF-4E62-8664-E4D39BCC7724}"/>
                </a:ext>
              </a:extLst>
            </p:cNvPr>
            <p:cNvSpPr/>
            <p:nvPr/>
          </p:nvSpPr>
          <p:spPr>
            <a:xfrm>
              <a:off x="1154082" y="5414228"/>
              <a:ext cx="106965" cy="117045"/>
            </a:xfrm>
            <a:prstGeom prst="ellipse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xmlns="" id="{38C744FD-7FC6-4AEC-BEF8-9422337C409C}"/>
                </a:ext>
              </a:extLst>
            </p:cNvPr>
            <p:cNvSpPr/>
            <p:nvPr/>
          </p:nvSpPr>
          <p:spPr bwMode="auto">
            <a:xfrm>
              <a:off x="873467" y="3583047"/>
              <a:ext cx="10315231" cy="2582351"/>
            </a:xfrm>
            <a:prstGeom prst="rect">
              <a:avLst/>
            </a:prstGeom>
            <a:noFill/>
            <a:ln w="19050" cap="flat" cmpd="sng" algn="ctr">
              <a:solidFill>
                <a:srgbClr val="189BB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40">
              <a:extLst>
                <a:ext uri="{FF2B5EF4-FFF2-40B4-BE49-F238E27FC236}">
                  <a16:creationId xmlns:a16="http://schemas.microsoft.com/office/drawing/2014/main" xmlns="" id="{311AEDA6-C15D-4334-A000-5291AF9AF5A7}"/>
                </a:ext>
              </a:extLst>
            </p:cNvPr>
            <p:cNvSpPr/>
            <p:nvPr/>
          </p:nvSpPr>
          <p:spPr>
            <a:xfrm>
              <a:off x="1306286" y="4025435"/>
              <a:ext cx="9548948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050" dirty="0">
                  <a:latin typeface="Arial" panose="020B0604020202020204" pitchFamily="34" charset="0"/>
                  <a:cs typeface="Arial" panose="020B0604020202020204" pitchFamily="34" charset="0"/>
                </a:rPr>
                <a:t>ບອກເລື່ອງທີ່ແທ້ຈິງກ່ຽວກັບວຽກງານຂອງທ່ານ. ຜູ້ຊົມໃນມື້ນີ້ສາມາດແຍກຄວາມແຕກຕ່າງລະຫວ່າງການຂາຍແລະເລື່ອງທີ່ແທ້ຈິງໄດ້ຢ່າງງ່າຍດາຍ.</a:t>
              </a:r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xmlns="" id="{C98599FC-57DE-4E03-BA4F-752AFA4038E7}"/>
                </a:ext>
              </a:extLst>
            </p:cNvPr>
            <p:cNvSpPr/>
            <p:nvPr/>
          </p:nvSpPr>
          <p:spPr>
            <a:xfrm>
              <a:off x="1306286" y="4643972"/>
              <a:ext cx="9742714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050" dirty="0">
                  <a:latin typeface="Arial" panose="020B0604020202020204" pitchFamily="34" charset="0"/>
                  <a:cs typeface="Arial" panose="020B0604020202020204" pitchFamily="34" charset="0"/>
                </a:rPr>
                <a:t>ນິທານມາໃນທຸກຮູບແບບແລະຮູບແບບ. ຢ່າລືມກ່ຽວກັບການເລົ່າເລື່ອງທີ່ເປັນພາບ, ໂດຍສະເພາະວິດີໂອ – ເຊິ່ງເປັນຫນຶ່ງໃນສື່ທີ່ມີປະສິດທິພາບທີ່ສຸດໃນການຖ່າຍທອດຂໍ້ຄວາມ.</a:t>
              </a: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xmlns="" id="{D35C45B7-D340-4502-9A45-74C97F44A2E1}"/>
                </a:ext>
              </a:extLst>
            </p:cNvPr>
            <p:cNvSpPr/>
            <p:nvPr/>
          </p:nvSpPr>
          <p:spPr>
            <a:xfrm>
              <a:off x="1306286" y="5289669"/>
              <a:ext cx="974271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050" dirty="0">
                  <a:latin typeface="Arial" panose="020B0604020202020204" pitchFamily="34" charset="0"/>
                  <a:cs typeface="Arial" panose="020B0604020202020204" pitchFamily="34" charset="0"/>
                </a:rPr>
                <a:t>ສະເຫມີມີລັກສະນະເປັນສູນກາງ. ລັກສະນະກາງ (ພະເອກ) ມັກຈະເປັນຜູ້ໄດ້ຮັບຜົນປະໂຫຍດຈາກອົງການຂອງເຈົ້າ. ມັນງ່າຍຫຼາຍສໍາລັບຄົນທີ່ຈະພົວພັນກັບບຸກຄົນຫຼາຍກ່ວາກຸ່ມຄົນຂະຫນາດໃຫຍ່ຫຼືແນວຄວາມຄິດທີ່ບໍ່ມີຕົວຕົນ. ທາສີຮູບທີ່ຊັດເຈນ ແລະສົດໃສຂອງຊີວິດຂອງລັກສະນະໃຈກາງຂອງເຈົ້າ.</a:t>
              </a:r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xmlns="" id="{4B8FBE5C-C2AF-4A77-A33C-33A934662F01}"/>
              </a:ext>
            </a:extLst>
          </p:cNvPr>
          <p:cNvGrpSpPr/>
          <p:nvPr/>
        </p:nvGrpSpPr>
        <p:grpSpPr>
          <a:xfrm>
            <a:off x="0" y="1938652"/>
            <a:ext cx="5075513" cy="355934"/>
            <a:chOff x="0" y="923391"/>
            <a:chExt cx="6767351" cy="474578"/>
          </a:xfrm>
          <a:solidFill>
            <a:srgbClr val="189BB5"/>
          </a:solidFill>
        </p:grpSpPr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xmlns="" id="{7B77BA98-5163-4103-8783-E295BB0146F3}"/>
                </a:ext>
              </a:extLst>
            </p:cNvPr>
            <p:cNvGrpSpPr/>
            <p:nvPr/>
          </p:nvGrpSpPr>
          <p:grpSpPr>
            <a:xfrm>
              <a:off x="0" y="923391"/>
              <a:ext cx="6767351" cy="474578"/>
              <a:chOff x="0" y="923391"/>
              <a:chExt cx="6767351" cy="474578"/>
            </a:xfrm>
            <a:grpFill/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xmlns="" id="{0B12F351-DF28-46B2-AA1A-82DA60922155}"/>
                  </a:ext>
                </a:extLst>
              </p:cNvPr>
              <p:cNvSpPr/>
              <p:nvPr/>
            </p:nvSpPr>
            <p:spPr bwMode="auto">
              <a:xfrm>
                <a:off x="0" y="923391"/>
                <a:ext cx="6767351" cy="474578"/>
              </a:xfrm>
              <a:prstGeom prst="rect">
                <a:avLst/>
              </a:prstGeom>
              <a:grpFill/>
              <a:ln w="9525" cap="flat" cmpd="sng" algn="ctr">
                <a:solidFill>
                  <a:srgbClr val="189BB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AT" sz="1500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TextBox 16">
                <a:extLst>
                  <a:ext uri="{FF2B5EF4-FFF2-40B4-BE49-F238E27FC236}">
                    <a16:creationId xmlns:a16="http://schemas.microsoft.com/office/drawing/2014/main" xmlns="" id="{C69E5574-7566-4D1C-B050-00EE0B7B4326}"/>
                  </a:ext>
                </a:extLst>
              </p:cNvPr>
              <p:cNvSpPr txBox="1"/>
              <p:nvPr/>
            </p:nvSpPr>
            <p:spPr>
              <a:xfrm>
                <a:off x="332295" y="988466"/>
                <a:ext cx="6232892" cy="369331"/>
              </a:xfrm>
              <a:prstGeom prst="rect">
                <a:avLst/>
              </a:prstGeom>
              <a:grpFill/>
              <a:ln>
                <a:solidFill>
                  <a:srgbClr val="189BB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lo" altLang="en-US" sz="1200" kern="0" dirty="0">
                    <a:solidFill>
                      <a:srgbClr val="FFFFFF"/>
                    </a:solidFill>
                    <a:latin typeface="Arial"/>
                    <a:ea typeface="Helvetica Neue Medium"/>
                    <a:cs typeface="Helvetica Neue Medium"/>
                  </a:rPr>
                  <a:t>ເອົາເລື່ອງຂອງເຈົ້າເປັນຫົວໃຈຂອງການຕະຫຼາດຂອງເຈົ້າ</a:t>
                </a:r>
              </a:p>
            </p:txBody>
          </p:sp>
        </p:grpSp>
        <p:sp>
          <p:nvSpPr>
            <p:cNvPr id="38" name="Heart 45">
              <a:extLst>
                <a:ext uri="{FF2B5EF4-FFF2-40B4-BE49-F238E27FC236}">
                  <a16:creationId xmlns:a16="http://schemas.microsoft.com/office/drawing/2014/main" xmlns="" id="{7D798935-3C11-4E81-B6A6-C435589DE160}"/>
                </a:ext>
              </a:extLst>
            </p:cNvPr>
            <p:cNvSpPr/>
            <p:nvPr/>
          </p:nvSpPr>
          <p:spPr>
            <a:xfrm>
              <a:off x="4668178" y="1050516"/>
              <a:ext cx="287381" cy="212300"/>
            </a:xfrm>
            <a:prstGeom prst="heart">
              <a:avLst/>
            </a:prstGeom>
            <a:grpFill/>
            <a:ln>
              <a:solidFill>
                <a:srgbClr val="18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1" name="Rectangle 48">
            <a:extLst>
              <a:ext uri="{FF2B5EF4-FFF2-40B4-BE49-F238E27FC236}">
                <a16:creationId xmlns:a16="http://schemas.microsoft.com/office/drawing/2014/main" xmlns="" id="{8B661E4E-E010-47D7-9A50-71C2386819A4}"/>
              </a:ext>
            </a:extLst>
          </p:cNvPr>
          <p:cNvSpPr/>
          <p:nvPr/>
        </p:nvSpPr>
        <p:spPr>
          <a:xfrm>
            <a:off x="7574947" y="5742793"/>
            <a:ext cx="95891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o" sz="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*ທີ່ມາ: </a:t>
            </a:r>
            <a:r>
              <a:rPr lang="lo" sz="6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donorbox.org</a:t>
            </a:r>
            <a:endParaRPr lang="en-US" sz="6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Image result for star vector orange">
            <a:extLst>
              <a:ext uri="{FF2B5EF4-FFF2-40B4-BE49-F238E27FC236}">
                <a16:creationId xmlns:a16="http://schemas.microsoft.com/office/drawing/2014/main" xmlns="" id="{D8C2E94F-7C78-488F-B173-F506D8C6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20" y="2531691"/>
            <a:ext cx="387988" cy="3735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3" name="Heart 45">
            <a:extLst>
              <a:ext uri="{FF2B5EF4-FFF2-40B4-BE49-F238E27FC236}">
                <a16:creationId xmlns:a16="http://schemas.microsoft.com/office/drawing/2014/main" xmlns="" id="{D5434C67-0AFB-4926-A6F3-801E32BD5676}"/>
              </a:ext>
            </a:extLst>
          </p:cNvPr>
          <p:cNvSpPr/>
          <p:nvPr/>
        </p:nvSpPr>
        <p:spPr>
          <a:xfrm>
            <a:off x="3501133" y="2033996"/>
            <a:ext cx="215536" cy="15922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7621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847" y="707024"/>
            <a:ext cx="4314305" cy="793377"/>
          </a:xfrm>
        </p:spPr>
        <p:txBody>
          <a:bodyPr>
            <a:noAutofit/>
          </a:bodyPr>
          <a:lstStyle/>
          <a:p>
            <a:r>
              <a:rPr lang="lo" sz="3200" dirty="0" err="1"/>
              <a:t>ຕົວຢ່າງ</a:t>
            </a:r>
            <a:r>
              <a:rPr lang="lo" sz="3200" dirty="0"/>
              <a:t> </a:t>
            </a:r>
            <a:r>
              <a:rPr lang="lo" sz="3200" dirty="0" err="1"/>
              <a:t>ຂອງ</a:t>
            </a:r>
            <a:r>
              <a:rPr lang="lo" sz="3200" dirty="0"/>
              <a:t> </a:t>
            </a:r>
            <a:r>
              <a:rPr lang="lo" sz="3200" dirty="0" err="1"/>
              <a:t>ການເລົ່າເລື່ອງ</a:t>
            </a:r>
            <a:endParaRPr lang="de-AT" sz="3200" dirty="0"/>
          </a:p>
        </p:txBody>
      </p:sp>
      <p:sp>
        <p:nvSpPr>
          <p:cNvPr id="43" name="Heart 45">
            <a:extLst>
              <a:ext uri="{FF2B5EF4-FFF2-40B4-BE49-F238E27FC236}">
                <a16:creationId xmlns:a16="http://schemas.microsoft.com/office/drawing/2014/main" xmlns="" id="{D5434C67-0AFB-4926-A6F3-801E32BD5676}"/>
              </a:ext>
            </a:extLst>
          </p:cNvPr>
          <p:cNvSpPr/>
          <p:nvPr/>
        </p:nvSpPr>
        <p:spPr>
          <a:xfrm>
            <a:off x="3501133" y="2033996"/>
            <a:ext cx="215536" cy="159225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xmlns="" id="{987F07C5-CF7D-4D06-9D36-5C5008002A82}"/>
              </a:ext>
            </a:extLst>
          </p:cNvPr>
          <p:cNvGrpSpPr/>
          <p:nvPr/>
        </p:nvGrpSpPr>
        <p:grpSpPr>
          <a:xfrm>
            <a:off x="382063" y="1775779"/>
            <a:ext cx="3686738" cy="3884395"/>
            <a:chOff x="494549" y="942207"/>
            <a:chExt cx="4915651" cy="5179193"/>
          </a:xfrm>
        </p:grpSpPr>
        <p:sp>
          <p:nvSpPr>
            <p:cNvPr id="24" name="Isosceles Triangle 22">
              <a:extLst>
                <a:ext uri="{FF2B5EF4-FFF2-40B4-BE49-F238E27FC236}">
                  <a16:creationId xmlns:a16="http://schemas.microsoft.com/office/drawing/2014/main" xmlns="" id="{BD0942FB-84FA-468A-BF35-4069BFAAC630}"/>
                </a:ext>
              </a:extLst>
            </p:cNvPr>
            <p:cNvSpPr/>
            <p:nvPr/>
          </p:nvSpPr>
          <p:spPr bwMode="auto">
            <a:xfrm rot="2784834">
              <a:off x="508389" y="1469752"/>
              <a:ext cx="206740" cy="133896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xmlns="" id="{4F708387-6F20-458C-978E-5F2501C10B0C}"/>
                </a:ext>
              </a:extLst>
            </p:cNvPr>
            <p:cNvSpPr/>
            <p:nvPr/>
          </p:nvSpPr>
          <p:spPr bwMode="auto">
            <a:xfrm>
              <a:off x="494549" y="942207"/>
              <a:ext cx="4915651" cy="565847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44" name="Straight Connector 16">
              <a:extLst>
                <a:ext uri="{FF2B5EF4-FFF2-40B4-BE49-F238E27FC236}">
                  <a16:creationId xmlns:a16="http://schemas.microsoft.com/office/drawing/2014/main" xmlns="" id="{D5D3BC15-93BB-435B-906D-C8D659025B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6414" y="1017142"/>
              <a:ext cx="0" cy="51042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5">
            <a:extLst>
              <a:ext uri="{FF2B5EF4-FFF2-40B4-BE49-F238E27FC236}">
                <a16:creationId xmlns:a16="http://schemas.microsoft.com/office/drawing/2014/main" xmlns="" id="{AC704852-A817-4D7A-9BAF-9FD64D11535C}"/>
              </a:ext>
            </a:extLst>
          </p:cNvPr>
          <p:cNvGrpSpPr/>
          <p:nvPr/>
        </p:nvGrpSpPr>
        <p:grpSpPr>
          <a:xfrm>
            <a:off x="4983603" y="1775779"/>
            <a:ext cx="3686738" cy="3884395"/>
            <a:chOff x="6629935" y="942207"/>
            <a:chExt cx="4915651" cy="5179193"/>
          </a:xfrm>
        </p:grpSpPr>
        <p:sp>
          <p:nvSpPr>
            <p:cNvPr id="46" name="Isosceles Triangle 22">
              <a:extLst>
                <a:ext uri="{FF2B5EF4-FFF2-40B4-BE49-F238E27FC236}">
                  <a16:creationId xmlns:a16="http://schemas.microsoft.com/office/drawing/2014/main" xmlns="" id="{9511DC02-7D57-4C47-A5D5-3D4AE796E436}"/>
                </a:ext>
              </a:extLst>
            </p:cNvPr>
            <p:cNvSpPr/>
            <p:nvPr/>
          </p:nvSpPr>
          <p:spPr bwMode="auto">
            <a:xfrm rot="2784834">
              <a:off x="6643775" y="1469752"/>
              <a:ext cx="206740" cy="133896"/>
            </a:xfrm>
            <a:prstGeom prst="triangle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xmlns="" id="{CFF3D92D-E710-4374-8F72-5825581008DC}"/>
                </a:ext>
              </a:extLst>
            </p:cNvPr>
            <p:cNvSpPr/>
            <p:nvPr/>
          </p:nvSpPr>
          <p:spPr bwMode="auto">
            <a:xfrm>
              <a:off x="6629935" y="942207"/>
              <a:ext cx="4915651" cy="565847"/>
            </a:xfrm>
            <a:prstGeom prst="rect">
              <a:avLst/>
            </a:prstGeom>
            <a:solidFill>
              <a:srgbClr val="189BB5"/>
            </a:solidFill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48" name="Straight Connector 22">
              <a:extLst>
                <a:ext uri="{FF2B5EF4-FFF2-40B4-BE49-F238E27FC236}">
                  <a16:creationId xmlns:a16="http://schemas.microsoft.com/office/drawing/2014/main" xmlns="" id="{03F83AF9-CFDC-47ED-BA2E-7F1867B8FB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1800" y="1017142"/>
              <a:ext cx="0" cy="51042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9" name="Picture 4" descr="Related image">
            <a:extLst>
              <a:ext uri="{FF2B5EF4-FFF2-40B4-BE49-F238E27FC236}">
                <a16:creationId xmlns:a16="http://schemas.microsoft.com/office/drawing/2014/main" xmlns="" id="{D354AB7E-B843-4B40-A716-256923D4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189BB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410" y="5371938"/>
            <a:ext cx="268059" cy="26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itle 6">
            <a:extLst>
              <a:ext uri="{FF2B5EF4-FFF2-40B4-BE49-F238E27FC236}">
                <a16:creationId xmlns:a16="http://schemas.microsoft.com/office/drawing/2014/main" xmlns="" id="{B57B85E7-29E7-4133-9AC8-BDBAB59B09A9}"/>
              </a:ext>
            </a:extLst>
          </p:cNvPr>
          <p:cNvSpPr txBox="1">
            <a:spLocks/>
          </p:cNvSpPr>
          <p:nvPr/>
        </p:nvSpPr>
        <p:spPr>
          <a:xfrm>
            <a:off x="495253" y="1880463"/>
            <a:ext cx="1596829" cy="2363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l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ການກຸສົນ: ນ້ໍາ</a:t>
            </a:r>
            <a:endParaRPr lang="de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itle 6">
            <a:extLst>
              <a:ext uri="{FF2B5EF4-FFF2-40B4-BE49-F238E27FC236}">
                <a16:creationId xmlns:a16="http://schemas.microsoft.com/office/drawing/2014/main" xmlns="" id="{22D7F1FD-64C2-4702-8AB9-B8CC452D5136}"/>
              </a:ext>
            </a:extLst>
          </p:cNvPr>
          <p:cNvSpPr txBox="1">
            <a:spLocks/>
          </p:cNvSpPr>
          <p:nvPr/>
        </p:nvSpPr>
        <p:spPr>
          <a:xfrm>
            <a:off x="5083260" y="1880463"/>
            <a:ext cx="1776752" cy="2363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l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ໂລກລົດຖີບບັນເທົາທຸກ</a:t>
            </a:r>
            <a:endParaRPr lang="de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" descr="Related image">
            <a:extLst>
              <a:ext uri="{FF2B5EF4-FFF2-40B4-BE49-F238E27FC236}">
                <a16:creationId xmlns:a16="http://schemas.microsoft.com/office/drawing/2014/main" xmlns="" id="{CA5578AA-2E6A-457E-AD35-D2ACAEE4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80" y="2247118"/>
            <a:ext cx="3494768" cy="14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35">
            <a:extLst>
              <a:ext uri="{FF2B5EF4-FFF2-40B4-BE49-F238E27FC236}">
                <a16:creationId xmlns:a16="http://schemas.microsoft.com/office/drawing/2014/main" xmlns="" id="{3C5A2E1C-FA31-427C-A66C-E3852D3F0DA4}"/>
              </a:ext>
            </a:extLst>
          </p:cNvPr>
          <p:cNvSpPr/>
          <p:nvPr/>
        </p:nvSpPr>
        <p:spPr>
          <a:xfrm>
            <a:off x="5146180" y="3752603"/>
            <a:ext cx="345342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" sz="900" b="1" dirty="0">
                <a:latin typeface="Arial" panose="020B0604020202020204" pitchFamily="34" charset="0"/>
                <a:cs typeface="Arial" panose="020B0604020202020204" pitchFamily="34" charset="0"/>
              </a:rPr>
              <a:t>ຄວາມຝັນຂອງ Ethel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o" sz="900" dirty="0">
                <a:latin typeface="Arial" panose="020B0604020202020204" pitchFamily="34" charset="0"/>
                <a:cs typeface="Arial" panose="020B0604020202020204" pitchFamily="34" charset="0"/>
              </a:rPr>
              <a:t>ການບັນເທົາທຸກລົດຖີບໂລກທີ່ສຸມໃສ່ "ການລະດົມຄົນໂດຍຜ່ານພະລັງງານຂອງລົດຖີບ" ໄດ້ເຂົ້າໄປໃນພະລັງງານຂອງເລື່ອງສ່ວນບຸກຄົນໂດຍການໃຫ້ປະຊາຊົນທີ່ພວກເຂົາຮັບໃຊ້ແບ່ງປັນປະສົບການຂອງຕົນເອງກັບອົງການຈັດຕັ້ງ. ແລະເມື່ອທ່ານໄດ້ຍິນໂດຍກົງຈາກຄົນເຊັ່ນ Ethel, ຜູ້ທີ່ຍ່າງສອງຊົ່ວໂມງໄປໂຮງຮຽນແລະກັບໄປທຸກໆມື້ເພື່ອການສຶກສາຈົນກ່ວາ World Bicycle Relief ໄດ້ຕັດການເດີນທາງຂອງນາງລົງເປັນ 45 ນາທີ, ເຈົ້າບໍ່ສາມາດຊ່ວຍໄດ້ແຕ່ຮູ້ສຶກວ່າມີຄວາມສໍາພັນກັບນາງແລະກັບ. ພາລະກິດຂອງອົງການຈັດຕັ້ງ.</a:t>
            </a:r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xmlns="" id="{66761CA6-305E-4051-B55E-882990917E1A}"/>
              </a:ext>
            </a:extLst>
          </p:cNvPr>
          <p:cNvSpPr/>
          <p:nvPr/>
        </p:nvSpPr>
        <p:spPr>
          <a:xfrm>
            <a:off x="6712129" y="5367754"/>
            <a:ext cx="1793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" sz="900" dirty="0">
                <a:hlinkClick r:id="rId5"/>
              </a:rPr>
              <a:t>https://worldbicyclerelief.org/en/impact/education/#ethel%20video</a:t>
            </a:r>
            <a:endParaRPr lang="en-US" sz="900" dirty="0"/>
          </a:p>
        </p:txBody>
      </p:sp>
      <p:sp>
        <p:nvSpPr>
          <p:cNvPr id="55" name="Rectangle 33">
            <a:extLst>
              <a:ext uri="{FF2B5EF4-FFF2-40B4-BE49-F238E27FC236}">
                <a16:creationId xmlns:a16="http://schemas.microsoft.com/office/drawing/2014/main" xmlns="" id="{7FDFBCB0-1364-490B-A04A-28F1173993F6}"/>
              </a:ext>
            </a:extLst>
          </p:cNvPr>
          <p:cNvSpPr/>
          <p:nvPr/>
        </p:nvSpPr>
        <p:spPr>
          <a:xfrm>
            <a:off x="5416469" y="5413570"/>
            <a:ext cx="14237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o" altLang="de-DE" sz="1050" b="1" dirty="0">
                <a:solidFill>
                  <a:srgbClr val="189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ເລື່ອງ ແລະວິດີໂອ:</a:t>
            </a:r>
            <a:endParaRPr lang="de-AT" altLang="de-DE" sz="1050" b="1" dirty="0">
              <a:solidFill>
                <a:srgbClr val="189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xmlns="" id="{75C445B3-4423-49E3-AA42-77B1B85FF9A5}"/>
              </a:ext>
            </a:extLst>
          </p:cNvPr>
          <p:cNvSpPr/>
          <p:nvPr/>
        </p:nvSpPr>
        <p:spPr>
          <a:xfrm>
            <a:off x="1542179" y="5349190"/>
            <a:ext cx="19575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o" sz="105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https://youtu.be/nlVIsVfWwS4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43">
            <a:extLst>
              <a:ext uri="{FF2B5EF4-FFF2-40B4-BE49-F238E27FC236}">
                <a16:creationId xmlns:a16="http://schemas.microsoft.com/office/drawing/2014/main" xmlns="" id="{9008D52B-26C3-45FE-8205-57DBDB9EB0AC}"/>
              </a:ext>
            </a:extLst>
          </p:cNvPr>
          <p:cNvGrpSpPr/>
          <p:nvPr/>
        </p:nvGrpSpPr>
        <p:grpSpPr>
          <a:xfrm>
            <a:off x="609861" y="5294813"/>
            <a:ext cx="1060324" cy="362813"/>
            <a:chOff x="360363" y="5927372"/>
            <a:chExt cx="1413764" cy="483750"/>
          </a:xfrm>
        </p:grpSpPr>
        <p:sp>
          <p:nvSpPr>
            <p:cNvPr id="58" name="TextBox 3">
              <a:extLst>
                <a:ext uri="{FF2B5EF4-FFF2-40B4-BE49-F238E27FC236}">
                  <a16:creationId xmlns:a16="http://schemas.microsoft.com/office/drawing/2014/main" xmlns="" id="{0108B481-0973-4857-A79F-61F8DE95C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215" y="5999971"/>
              <a:ext cx="8639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lo" altLang="de-DE" sz="1050" b="1" dirty="0">
                  <a:solidFill>
                    <a:srgbClr val="189BB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ວິດີໂອ:</a:t>
              </a:r>
              <a:endParaRPr lang="de-AT" altLang="de-DE" sz="1050" b="1" dirty="0">
                <a:solidFill>
                  <a:srgbClr val="189BB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5">
              <a:extLst>
                <a:ext uri="{FF2B5EF4-FFF2-40B4-BE49-F238E27FC236}">
                  <a16:creationId xmlns:a16="http://schemas.microsoft.com/office/drawing/2014/main" xmlns="" id="{0ABC4D83-A587-4105-9E76-231AF9CB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rgbClr val="189BB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363" y="5927372"/>
              <a:ext cx="483750" cy="483750"/>
            </a:xfrm>
            <a:prstGeom prst="rect">
              <a:avLst/>
            </a:prstGeom>
          </p:spPr>
        </p:pic>
      </p:grpSp>
      <p:pic>
        <p:nvPicPr>
          <p:cNvPr id="60" name="The Source | charity: water VR Video">
            <a:hlinkClick r:id="" action="ppaction://media"/>
            <a:extLst>
              <a:ext uri="{FF2B5EF4-FFF2-40B4-BE49-F238E27FC236}">
                <a16:creationId xmlns:a16="http://schemas.microsoft.com/office/drawing/2014/main" xmlns="" id="{29D07350-C658-4D1B-BA11-869892A2BC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55663" y="3386694"/>
            <a:ext cx="3095969" cy="1741483"/>
          </a:xfrm>
          <a:prstGeom prst="rect">
            <a:avLst/>
          </a:prstGeom>
        </p:spPr>
      </p:pic>
      <p:sp>
        <p:nvSpPr>
          <p:cNvPr id="61" name="Rectangle 47">
            <a:extLst>
              <a:ext uri="{FF2B5EF4-FFF2-40B4-BE49-F238E27FC236}">
                <a16:creationId xmlns:a16="http://schemas.microsoft.com/office/drawing/2014/main" xmlns="" id="{D26B2FF5-BE9E-4015-8EC8-DF72A4EEEA0E}"/>
              </a:ext>
            </a:extLst>
          </p:cNvPr>
          <p:cNvSpPr/>
          <p:nvPr/>
        </p:nvSpPr>
        <p:spPr>
          <a:xfrm>
            <a:off x="529870" y="2234126"/>
            <a:ext cx="33583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" sz="900" b="1" dirty="0">
                <a:latin typeface="Arial" panose="020B0604020202020204" pitchFamily="34" charset="0"/>
                <a:cs typeface="Arial" panose="020B0604020202020204" pitchFamily="34" charset="0"/>
              </a:rPr>
              <a:t>ການກຸສົນ: ນໍ້າໄດ້ລະດົມທຶນໄດ້ 2.4 ລ້ານໂດລາໃນງານລະດົມທຶນໂດຍການພາຜູ້ບໍລິຈາກໄປທ່ຽວເມືອງນ້ອຍແຫ່ງໜຶ່ງໃນປະເທດເອທິໂອເປຍ.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o" sz="900" dirty="0">
                <a:latin typeface="Arial" panose="020B0604020202020204" pitchFamily="34" charset="0"/>
                <a:cs typeface="Arial" panose="020B0604020202020204" pitchFamily="34" charset="0"/>
              </a:rPr>
              <a:t>ໃນເຫດການ, ອົງການຈັດຕັ້ງໄດ້ໃຫ້ຜູ້ເຂົ້າຮ່ວມດ້ວຍຊຸດຫູຟັງ virtual reality (VR) ເພື່ອໃຫ້ພວກເຂົາສາມາດເບິ່ງຮູບເງົາທີ່ບັນທຶກໄວ້ໃນອາທິດຂອງຄອບຄົວຊາວເອທິໂອເປຍທີ່ເຂົ້າເຖິງນ້ໍາສະອາດເປັນຄັ້ງທໍາອິດ.</a:t>
            </a:r>
          </a:p>
        </p:txBody>
      </p:sp>
    </p:spTree>
    <p:extLst>
      <p:ext uri="{BB962C8B-B14F-4D97-AF65-F5344CB8AC3E}">
        <p14:creationId xmlns:p14="http://schemas.microsoft.com/office/powerpoint/2010/main" val="31546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0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Good Upstream Business Planning? - Integrated Planning, Execution,  &amp;amp; Reserves for the Modern Energy Industry. | Aucerna">
            <a:extLst>
              <a:ext uri="{FF2B5EF4-FFF2-40B4-BE49-F238E27FC236}">
                <a16:creationId xmlns:a16="http://schemas.microsoft.com/office/drawing/2014/main" xmlns="" id="{E993E924-09B2-46C8-9EED-6431D946E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4892040"/>
            <a:ext cx="9143998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407A57-DBB3-4A1B-9BA4-EDF36CBBE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" y="5154168"/>
            <a:ext cx="5229903" cy="1261872"/>
          </a:xfrm>
        </p:spPr>
        <p:txBody>
          <a:bodyPr anchor="ctr">
            <a:normAutofit/>
          </a:bodyPr>
          <a:lstStyle/>
          <a:p>
            <a:pPr algn="l"/>
            <a:r>
              <a:rPr lang="lo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ການວາງແຜນ </a:t>
            </a:r>
            <a:endParaRPr lang="de-AT" sz="4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10362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6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C47A61F1-6017-450D-BD86-4B5CFF3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575550" cy="1325563"/>
          </a:xfrm>
        </p:spPr>
        <p:txBody>
          <a:bodyPr/>
          <a:lstStyle/>
          <a:p>
            <a:pPr algn="ctr"/>
            <a:r>
              <a:rPr lang="lo" dirty="0"/>
              <a:t>ການ</a:t>
            </a:r>
            <a:r>
              <a:rPr lang="lo-LA" dirty="0"/>
              <a:t>ສ້າງ</a:t>
            </a:r>
            <a:r>
              <a:rPr lang="lo-LA" sz="4400" dirty="0"/>
              <a:t>ຄວາມສໍາ</a:t>
            </a:r>
            <a:r>
              <a:rPr lang="lo" sz="4400" dirty="0"/>
              <a:t>ພັ</a:t>
            </a:r>
            <a:r>
              <a:rPr lang="lo-LA" sz="4400" dirty="0"/>
              <a:t>ນກັບ</a:t>
            </a:r>
            <a:r>
              <a:rPr lang="lo" sz="4400" dirty="0"/>
              <a:t>ລູກຄ້າ</a:t>
            </a:r>
            <a:r>
              <a:rPr lang="lo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6168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08" y="796234"/>
            <a:ext cx="4570783" cy="793377"/>
          </a:xfrm>
        </p:spPr>
        <p:txBody>
          <a:bodyPr>
            <a:noAutofit/>
          </a:bodyPr>
          <a:lstStyle/>
          <a:p>
            <a:pPr algn="ctr"/>
            <a:r>
              <a:rPr lang="lo" sz="3200" dirty="0"/>
              <a:t>ການວາງແຜນການປະຕິບັດ</a:t>
            </a:r>
            <a:r>
              <a:rPr lang="lo-LA" sz="3200" dirty="0"/>
              <a:t>ງານທາງການ</a:t>
            </a:r>
            <a:r>
              <a:rPr lang="lo" sz="3200" dirty="0"/>
              <a:t>ຕະຫຼາດ</a:t>
            </a:r>
            <a:endParaRPr lang="de-AT" sz="3200" dirty="0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3E4896A8-26A5-4646-8892-3990465DA5FE}"/>
              </a:ext>
            </a:extLst>
          </p:cNvPr>
          <p:cNvGrpSpPr/>
          <p:nvPr/>
        </p:nvGrpSpPr>
        <p:grpSpPr>
          <a:xfrm>
            <a:off x="719436" y="2487621"/>
            <a:ext cx="7421989" cy="1144902"/>
            <a:chOff x="959248" y="1655350"/>
            <a:chExt cx="9895986" cy="1526535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xmlns="" id="{5DBAA96D-B4D5-4F19-ACFC-AE03AF684B27}"/>
                </a:ext>
              </a:extLst>
            </p:cNvPr>
            <p:cNvSpPr/>
            <p:nvPr/>
          </p:nvSpPr>
          <p:spPr>
            <a:xfrm>
              <a:off x="1661715" y="1655350"/>
              <a:ext cx="919351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200" dirty="0">
                  <a:latin typeface="Arial" panose="020B0604020202020204" pitchFamily="34" charset="0"/>
                </a:rPr>
                <a:t>ກໍານົດການລິເລີ່ມທີ່ວາງແຜນ</a:t>
              </a:r>
              <a:r>
                <a:rPr lang="lo-LA" sz="1200" dirty="0">
                  <a:latin typeface="Arial" panose="020B0604020202020204" pitchFamily="34" charset="0"/>
                </a:rPr>
                <a:t>ໄວ້</a:t>
              </a:r>
              <a:r>
                <a:rPr lang="lo" sz="1200" dirty="0">
                  <a:latin typeface="Arial" panose="020B0604020202020204" pitchFamily="34" charset="0"/>
                </a:rPr>
                <a:t>ຂອງທ່ານ, ລວມທັງກິດຈະກໍາທີ່ວາງແຜນໄວ້ສໍາລັບແຕ່ລະພາກສ່ວນທີ່ກ່ຽວຂ້ອງ / </a:t>
              </a:r>
              <a:r>
                <a:rPr lang="lo-LA" sz="1200" dirty="0">
                  <a:latin typeface="Arial" panose="020B0604020202020204" pitchFamily="34" charset="0"/>
                </a:rPr>
                <a:t>ກຸ່ມ</a:t>
              </a:r>
              <a:r>
                <a:rPr lang="lo" sz="1200" dirty="0">
                  <a:latin typeface="Arial" panose="020B0604020202020204" pitchFamily="34" charset="0"/>
                </a:rPr>
                <a:t>ລູກຄ້າສະເພາະຂອງທ່ານສໍາລັບແຕ່ລະເປົ້າຫມາຍ</a:t>
              </a:r>
              <a:r>
                <a:rPr lang="lo-LA" sz="1200" dirty="0">
                  <a:latin typeface="Arial" panose="020B0604020202020204" pitchFamily="34" charset="0"/>
                </a:rPr>
                <a:t>ຂອງ</a:t>
              </a:r>
              <a:r>
                <a:rPr lang="lo" sz="1200" dirty="0">
                  <a:latin typeface="Arial" panose="020B0604020202020204" pitchFamily="34" charset="0"/>
                </a:rPr>
                <a:t>ສູນຂອງທ່ານ.</a:t>
              </a:r>
            </a:p>
          </p:txBody>
        </p:sp>
        <p:sp>
          <p:nvSpPr>
            <p:cNvPr id="26" name="Rectangle 35">
              <a:extLst>
                <a:ext uri="{FF2B5EF4-FFF2-40B4-BE49-F238E27FC236}">
                  <a16:creationId xmlns:a16="http://schemas.microsoft.com/office/drawing/2014/main" xmlns="" id="{71B8454F-607E-498D-AB85-B67B20B638FF}"/>
                </a:ext>
              </a:extLst>
            </p:cNvPr>
            <p:cNvSpPr/>
            <p:nvPr/>
          </p:nvSpPr>
          <p:spPr>
            <a:xfrm>
              <a:off x="959248" y="2320111"/>
              <a:ext cx="978208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o" sz="1200" dirty="0">
                  <a:latin typeface="Arial" panose="020B0604020202020204" pitchFamily="34" charset="0"/>
                </a:rPr>
                <a:t>ນອກຈາກນັ້ນ, </a:t>
              </a:r>
              <a:r>
                <a:rPr lang="lo-LA" sz="1200" dirty="0">
                  <a:latin typeface="Arial" panose="020B0604020202020204" pitchFamily="34" charset="0"/>
                </a:rPr>
                <a:t>ການ</a:t>
              </a:r>
              <a:r>
                <a:rPr lang="lo" sz="1200" dirty="0">
                  <a:latin typeface="Arial" panose="020B0604020202020204" pitchFamily="34" charset="0"/>
                </a:rPr>
                <a:t>ເພີ່ມກົນໄກການວັດແທກທີ່</a:t>
              </a:r>
              <a:r>
                <a:rPr lang="lo-LA" sz="1200" dirty="0">
                  <a:latin typeface="Arial" panose="020B0604020202020204" pitchFamily="34" charset="0"/>
                </a:rPr>
                <a:t>ໄດ້</a:t>
              </a:r>
              <a:r>
                <a:rPr lang="lo" sz="1200" dirty="0">
                  <a:latin typeface="Arial" panose="020B0604020202020204" pitchFamily="34" charset="0"/>
                </a:rPr>
                <a:t>ມາຈາກຈຸດປະສົງ</a:t>
              </a:r>
              <a:r>
                <a:rPr lang="lo-LA" sz="1200" dirty="0">
                  <a:latin typeface="Arial" panose="020B0604020202020204" pitchFamily="34" charset="0"/>
                </a:rPr>
                <a:t>ເປັນສິ່ງສໍາຄັນ</a:t>
              </a:r>
              <a:r>
                <a:rPr lang="lo" sz="1200" dirty="0">
                  <a:latin typeface="Arial" panose="020B0604020202020204" pitchFamily="34" charset="0"/>
                </a:rPr>
                <a:t> ແລະ ກຳນົດເວລາ</a:t>
              </a:r>
              <a:r>
                <a:rPr lang="lo-LA" sz="1200" dirty="0">
                  <a:latin typeface="Arial" panose="020B0604020202020204" pitchFamily="34" charset="0"/>
                </a:rPr>
                <a:t>ເສັ້ນຕາຍ</a:t>
              </a:r>
              <a:r>
                <a:rPr lang="lo" sz="1200" dirty="0">
                  <a:latin typeface="Arial" panose="020B0604020202020204" pitchFamily="34" charset="0"/>
                </a:rPr>
                <a:t> ແລະ ຄວາມຮັບຜິດຊອບ</a:t>
              </a:r>
              <a:r>
                <a:rPr lang="lo-LA" sz="1200" dirty="0">
                  <a:latin typeface="Arial" panose="020B0604020202020204" pitchFamily="34" charset="0"/>
                </a:rPr>
                <a:t>ສໍາລັບ</a:t>
              </a:r>
              <a:r>
                <a:rPr lang="lo" sz="1200" dirty="0">
                  <a:latin typeface="Arial" panose="020B0604020202020204" pitchFamily="34" charset="0"/>
                </a:rPr>
                <a:t>ແຕ່ລະການ</a:t>
              </a:r>
              <a:r>
                <a:rPr lang="lo-LA" sz="1200" dirty="0">
                  <a:latin typeface="Arial" panose="020B0604020202020204" pitchFamily="34" charset="0"/>
                </a:rPr>
                <a:t>ດໍາເນີນງານທີ່</a:t>
              </a:r>
              <a:r>
                <a:rPr lang="lo" sz="1200" dirty="0">
                  <a:latin typeface="Arial" panose="020B0604020202020204" pitchFamily="34" charset="0"/>
                </a:rPr>
                <a:t>ໄດ້ວາງແຜນໄວ້.</a:t>
              </a:r>
            </a:p>
            <a:p>
              <a:endParaRPr lang="en-US" sz="1200" dirty="0"/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xmlns="" id="{8B97AB0F-7516-4847-8924-0300D0494D4F}"/>
              </a:ext>
            </a:extLst>
          </p:cNvPr>
          <p:cNvGrpSpPr/>
          <p:nvPr/>
        </p:nvGrpSpPr>
        <p:grpSpPr>
          <a:xfrm>
            <a:off x="655101" y="3806032"/>
            <a:ext cx="7607954" cy="1223168"/>
            <a:chOff x="873467" y="3583047"/>
            <a:chExt cx="10315231" cy="2582351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xmlns="" id="{A607243A-FA42-4C89-9F65-B8379E9D6F21}"/>
                </a:ext>
              </a:extLst>
            </p:cNvPr>
            <p:cNvSpPr/>
            <p:nvPr/>
          </p:nvSpPr>
          <p:spPr>
            <a:xfrm>
              <a:off x="991744" y="3643115"/>
              <a:ext cx="9155556" cy="1900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lo" sz="1050" b="1" dirty="0">
                  <a:latin typeface="Arial" panose="020B0604020202020204" pitchFamily="34" charset="0"/>
                </a:rPr>
                <a:t>ນີ້ແມ່ນ</a:t>
              </a:r>
              <a:r>
                <a:rPr lang="lo-LA" sz="1050" b="1" dirty="0">
                  <a:latin typeface="Arial" panose="020B0604020202020204" pitchFamily="34" charset="0"/>
                </a:rPr>
                <a:t>ເຄັດລັບ</a:t>
              </a:r>
              <a:r>
                <a:rPr lang="lo" sz="1050" b="1" dirty="0">
                  <a:latin typeface="Arial" panose="020B0604020202020204" pitchFamily="34" charset="0"/>
                </a:rPr>
                <a:t>ບາງຢ່າງສໍາລັບການສ້າງແຜນປະຕິບັດງານສໍາລັບການລິເລີ່ມ / ກິດຈະກໍາການຕະຫຼາດຂອງທ່ານ:</a:t>
              </a:r>
            </a:p>
            <a:p>
              <a:pPr defTabSz="685800">
                <a:defRPr/>
              </a:pPr>
              <a:endParaRPr lang="en-US" sz="1050" b="1" dirty="0">
                <a:latin typeface="Arial" panose="020B0604020202020204" pitchFamily="34" charset="0"/>
              </a:endParaRPr>
            </a:p>
            <a:p>
              <a:pPr defTabSz="685800">
                <a:defRPr/>
              </a:pPr>
              <a:endParaRPr lang="en-US" sz="1050" dirty="0">
                <a:latin typeface="Arial" panose="020B0604020202020204" pitchFamily="34" charset="0"/>
              </a:endParaRPr>
            </a:p>
            <a:p>
              <a:endParaRPr lang="en-US" sz="1050" dirty="0">
                <a:latin typeface="Arial" panose="020B0604020202020204" pitchFamily="34" charset="0"/>
              </a:endParaRPr>
            </a:p>
            <a:p>
              <a:endParaRPr 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xmlns="" id="{BC33D352-90ED-4217-A71E-26B274B5E407}"/>
                </a:ext>
              </a:extLst>
            </p:cNvPr>
            <p:cNvSpPr/>
            <p:nvPr/>
          </p:nvSpPr>
          <p:spPr>
            <a:xfrm>
              <a:off x="1136350" y="4332286"/>
              <a:ext cx="106966" cy="117045"/>
            </a:xfrm>
            <a:prstGeom prst="ellipse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0B1D8952-1C7B-4943-9958-A767144E548A}"/>
                </a:ext>
              </a:extLst>
            </p:cNvPr>
            <p:cNvSpPr/>
            <p:nvPr/>
          </p:nvSpPr>
          <p:spPr>
            <a:xfrm>
              <a:off x="1136350" y="5359152"/>
              <a:ext cx="106966" cy="117045"/>
            </a:xfrm>
            <a:prstGeom prst="ellipse">
              <a:avLst/>
            </a:prstGeom>
            <a:solidFill>
              <a:srgbClr val="189BB5"/>
            </a:solidFill>
            <a:ln>
              <a:solidFill>
                <a:srgbClr val="18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xmlns="" id="{38C744FD-7FC6-4AEC-BEF8-9422337C409C}"/>
                </a:ext>
              </a:extLst>
            </p:cNvPr>
            <p:cNvSpPr/>
            <p:nvPr/>
          </p:nvSpPr>
          <p:spPr bwMode="auto">
            <a:xfrm>
              <a:off x="873467" y="3583047"/>
              <a:ext cx="10315231" cy="2582351"/>
            </a:xfrm>
            <a:prstGeom prst="rect">
              <a:avLst/>
            </a:prstGeom>
            <a:noFill/>
            <a:ln w="19050" cap="flat" cmpd="sng" algn="ctr">
              <a:solidFill>
                <a:srgbClr val="189BB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AT" sz="1500">
                <a:latin typeface="Arial" panose="020B0604020202020204" pitchFamily="34" charset="0"/>
              </a:endParaRPr>
            </a:p>
          </p:txBody>
        </p:sp>
        <p:sp>
          <p:nvSpPr>
            <p:cNvPr id="33" name="Rectangle 40">
              <a:extLst>
                <a:ext uri="{FF2B5EF4-FFF2-40B4-BE49-F238E27FC236}">
                  <a16:creationId xmlns:a16="http://schemas.microsoft.com/office/drawing/2014/main" xmlns="" id="{311AEDA6-C15D-4334-A000-5291AF9AF5A7}"/>
                </a:ext>
              </a:extLst>
            </p:cNvPr>
            <p:cNvSpPr/>
            <p:nvPr/>
          </p:nvSpPr>
          <p:spPr>
            <a:xfrm>
              <a:off x="1302455" y="4237552"/>
              <a:ext cx="9548948" cy="877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050" dirty="0">
                  <a:latin typeface="Arial" panose="020B0604020202020204" pitchFamily="34" charset="0"/>
                </a:rPr>
                <a:t>ໃຊ້ເຄື່ອງມືທີ່ສະຫນັບສະຫນູນທ່ານໃນການວາງແຜນ. ມັນ​</a:t>
              </a:r>
              <a:r>
                <a:rPr lang="lo-LA" sz="1050" dirty="0">
                  <a:latin typeface="Arial" panose="020B0604020202020204" pitchFamily="34" charset="0"/>
                </a:rPr>
                <a:t>ອາດຈະ</a:t>
              </a:r>
              <a:r>
                <a:rPr lang="lo" sz="1050" dirty="0">
                  <a:latin typeface="Arial" panose="020B0604020202020204" pitchFamily="34" charset="0"/>
                </a:rPr>
                <a:t>​ເປັນ​ໄຟລ​໌ excel </a:t>
              </a:r>
              <a:r>
                <a:rPr lang="lo-LA" sz="1050" dirty="0">
                  <a:latin typeface="Arial" panose="020B0604020202020204" pitchFamily="34" charset="0"/>
                </a:rPr>
                <a:t>ທໍາມະດາໆ </a:t>
              </a:r>
              <a:r>
                <a:rPr lang="lo" sz="1050" dirty="0">
                  <a:latin typeface="Arial" panose="020B0604020202020204" pitchFamily="34" charset="0"/>
                </a:rPr>
                <a:t>​ແຕ່​ຍັງ​ເປັນ​ຊອບ​ແວ​ອອນ​ໄລ​ນ​໌​ເຊັ່ນ​: Wrike​, ຫຼື Asana</a:t>
              </a:r>
              <a:r>
                <a:rPr lang="lo-LA" sz="1050" dirty="0">
                  <a:latin typeface="Arial" panose="020B0604020202020204" pitchFamily="34" charset="0"/>
                </a:rPr>
                <a:t> ທີ່</a:t>
              </a:r>
              <a:r>
                <a:rPr lang="lo" sz="1050" dirty="0">
                  <a:latin typeface="Arial" panose="020B0604020202020204" pitchFamily="34" charset="0"/>
                </a:rPr>
                <a:t>​ໃຊ້​</a:t>
              </a:r>
              <a:r>
                <a:rPr lang="lo-LA" sz="1050" dirty="0">
                  <a:latin typeface="Arial" panose="020B0604020202020204" pitchFamily="34" charset="0"/>
                </a:rPr>
                <a:t>ງາຟຣີເພື່ອ</a:t>
              </a:r>
              <a:r>
                <a:rPr lang="lo" sz="1050" dirty="0">
                  <a:latin typeface="Arial" panose="020B0604020202020204" pitchFamily="34" charset="0"/>
                </a:rPr>
                <a:t>​ການ​ສຶກ​ສາ​.</a:t>
              </a:r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xmlns="" id="{C98599FC-57DE-4E03-BA4F-752AFA4038E7}"/>
                </a:ext>
              </a:extLst>
            </p:cNvPr>
            <p:cNvSpPr/>
            <p:nvPr/>
          </p:nvSpPr>
          <p:spPr>
            <a:xfrm>
              <a:off x="1306286" y="5251705"/>
              <a:ext cx="9742715" cy="536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o" sz="1050" dirty="0">
                  <a:latin typeface="Arial" panose="020B0604020202020204" pitchFamily="34" charset="0"/>
                </a:rPr>
                <a:t>ເລີ່ມ​ຕົ້ນ​ດ້ວຍ​ຈຸດ​ປະ​ສົງ​ທີ່​</a:t>
              </a:r>
              <a:r>
                <a:rPr lang="lo-LA" sz="1050" dirty="0">
                  <a:latin typeface="Arial" panose="020B0604020202020204" pitchFamily="34" charset="0"/>
                </a:rPr>
                <a:t>ສູງ</a:t>
              </a:r>
              <a:r>
                <a:rPr lang="lo" sz="1050" dirty="0">
                  <a:latin typeface="Arial" panose="020B0604020202020204" pitchFamily="34" charset="0"/>
                </a:rPr>
                <a:t>ສຸດ ແລະ​ພັດ​ທະ​ນາ​ແຜນ​ການ​ປະ​ຕິ​ບັດ​ທີ່​ເປັນ​ໄປ​ໄດ້​ໃນ​ແງ່​ຂອງ​ຊັບ​ພະ​ຍາ​ກອນ​ທີ່​ມີ.</a:t>
              </a: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xmlns="" id="{7B77BA98-5163-4103-8783-E295BB0146F3}"/>
              </a:ext>
            </a:extLst>
          </p:cNvPr>
          <p:cNvGrpSpPr/>
          <p:nvPr/>
        </p:nvGrpSpPr>
        <p:grpSpPr>
          <a:xfrm>
            <a:off x="0" y="1938652"/>
            <a:ext cx="5075513" cy="355934"/>
            <a:chOff x="0" y="923391"/>
            <a:chExt cx="6767351" cy="474578"/>
          </a:xfrm>
          <a:solidFill>
            <a:srgbClr val="189BB5"/>
          </a:solidFill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0B12F351-DF28-46B2-AA1A-82DA60922155}"/>
                </a:ext>
              </a:extLst>
            </p:cNvPr>
            <p:cNvSpPr/>
            <p:nvPr/>
          </p:nvSpPr>
          <p:spPr bwMode="auto">
            <a:xfrm>
              <a:off x="0" y="923391"/>
              <a:ext cx="6767351" cy="474578"/>
            </a:xfrm>
            <a:prstGeom prst="rect">
              <a:avLst/>
            </a:prstGeom>
            <a:grpFill/>
            <a:ln w="9525" cap="flat" cmpd="sng" algn="ctr">
              <a:solidFill>
                <a:srgbClr val="189BB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5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xmlns="" id="{C69E5574-7566-4D1C-B050-00EE0B7B4326}"/>
                </a:ext>
              </a:extLst>
            </p:cNvPr>
            <p:cNvSpPr txBox="1"/>
            <p:nvPr/>
          </p:nvSpPr>
          <p:spPr>
            <a:xfrm>
              <a:off x="332295" y="988466"/>
              <a:ext cx="6232892" cy="369331"/>
            </a:xfrm>
            <a:prstGeom prst="rect">
              <a:avLst/>
            </a:prstGeom>
            <a:grpFill/>
            <a:ln>
              <a:solidFill>
                <a:srgbClr val="189BB5"/>
              </a:solidFill>
            </a:ln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ສ້າງແຜນ</a:t>
              </a:r>
              <a:r>
                <a:rPr lang="lo-LA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ການ</a:t>
              </a: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ປະຕິບັດ</a:t>
              </a:r>
              <a:r>
                <a:rPr lang="lo-LA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ງານທາງ</a:t>
              </a:r>
              <a:r>
                <a:rPr lang="lo" altLang="en-US" sz="1200" kern="0" dirty="0">
                  <a:solidFill>
                    <a:srgbClr val="FFFFFF"/>
                  </a:solidFill>
                  <a:latin typeface="Arial"/>
                  <a:ea typeface="Helvetica Neue Medium"/>
                </a:rPr>
                <a:t>ການຕະຫຼາດ 30 ວັນ ຫຼື 90 ວັນ</a:t>
              </a:r>
            </a:p>
          </p:txBody>
        </p:sp>
      </p:grpSp>
      <p:pic>
        <p:nvPicPr>
          <p:cNvPr id="42" name="Picture 2" descr="Image result for star vector orange">
            <a:extLst>
              <a:ext uri="{FF2B5EF4-FFF2-40B4-BE49-F238E27FC236}">
                <a16:creationId xmlns:a16="http://schemas.microsoft.com/office/drawing/2014/main" xmlns="" id="{D8C2E94F-7C78-488F-B173-F506D8C6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20" y="2531691"/>
            <a:ext cx="387988" cy="37352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39046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405C23-F60D-425F-BA9D-C10A47EB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08" y="796234"/>
            <a:ext cx="4570783" cy="793377"/>
          </a:xfrm>
        </p:spPr>
        <p:txBody>
          <a:bodyPr>
            <a:noAutofit/>
          </a:bodyPr>
          <a:lstStyle/>
          <a:p>
            <a:r>
              <a:rPr lang="lo" sz="3200" dirty="0"/>
              <a:t>ການວາງແຜນການປະຕິບັດ</a:t>
            </a:r>
            <a:r>
              <a:rPr lang="lo-LA" sz="3200" dirty="0"/>
              <a:t>ງານທາງການ</a:t>
            </a:r>
            <a:r>
              <a:rPr lang="lo" sz="3200" dirty="0"/>
              <a:t>ຕະຫຼາດ</a:t>
            </a:r>
            <a:endParaRPr lang="de-AT" sz="3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F649E470-8341-429A-8C7E-142DC960035D}"/>
              </a:ext>
            </a:extLst>
          </p:cNvPr>
          <p:cNvSpPr txBox="1"/>
          <p:nvPr/>
        </p:nvSpPr>
        <p:spPr>
          <a:xfrm>
            <a:off x="234175" y="4739269"/>
            <a:ext cx="8452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" b="1" dirty="0">
                <a:latin typeface="Expressway Rg" panose="020B0604020200020204"/>
              </a:rPr>
              <a:t>ເປົ້າໝາຍ </a:t>
            </a:r>
            <a:r>
              <a:rPr lang="lo" dirty="0">
                <a:latin typeface="Expressway Rg" panose="020B0604020200020204"/>
              </a:rPr>
              <a:t>– ເພີ່ມ</a:t>
            </a:r>
            <a:r>
              <a:rPr lang="lo-LA" dirty="0">
                <a:latin typeface="Expressway Rg" panose="020B0604020200020204"/>
              </a:rPr>
              <a:t>ການ</a:t>
            </a:r>
            <a:r>
              <a:rPr lang="lo" dirty="0">
                <a:latin typeface="Expressway Rg" panose="020B0604020200020204"/>
              </a:rPr>
              <a:t>ຮັບຮູ້ໃນບັນດາ</a:t>
            </a:r>
            <a:r>
              <a:rPr lang="lo-LA" dirty="0">
                <a:latin typeface="Expressway Rg" panose="020B0604020200020204"/>
              </a:rPr>
              <a:t>ກຸ່ມ</a:t>
            </a:r>
            <a:r>
              <a:rPr lang="lo" dirty="0">
                <a:latin typeface="Expressway Rg" panose="020B0604020200020204"/>
              </a:rPr>
              <a:t>ນັກສຶກສາ</a:t>
            </a:r>
            <a:r>
              <a:rPr lang="lo-LA" dirty="0">
                <a:latin typeface="Expressway Rg" panose="020B0604020200020204"/>
              </a:rPr>
              <a:t> </a:t>
            </a:r>
            <a:r>
              <a:rPr lang="lo" dirty="0">
                <a:latin typeface="Expressway Rg" panose="020B0604020200020204"/>
              </a:rPr>
              <a:t>15% ຈົນ</a:t>
            </a:r>
            <a:r>
              <a:rPr lang="lo-LA" dirty="0">
                <a:latin typeface="Expressway Rg" panose="020B0604020200020204"/>
              </a:rPr>
              <a:t>ເຖິງວັນ</a:t>
            </a:r>
            <a:r>
              <a:rPr lang="lo" dirty="0">
                <a:latin typeface="Expressway Rg" panose="020B0604020200020204"/>
              </a:rPr>
              <a:t>ທີ 30 ເດືອນ ມິຖຸນາ 2022</a:t>
            </a:r>
          </a:p>
          <a:p>
            <a:r>
              <a:rPr lang="lo" b="1" dirty="0">
                <a:latin typeface="Expressway Rg" panose="020B0604020200020204"/>
              </a:rPr>
              <a:t>ກິດ​ຈະ​ກໍາ </a:t>
            </a:r>
            <a:r>
              <a:rPr lang="lo" dirty="0">
                <a:latin typeface="Expressway Rg" panose="020B0604020200020204"/>
              </a:rPr>
              <a:t>- </a:t>
            </a:r>
            <a:r>
              <a:rPr lang="lo-LA" dirty="0">
                <a:latin typeface="Expressway Rg" panose="020B0604020200020204"/>
              </a:rPr>
              <a:t>ໂພສ</a:t>
            </a:r>
            <a:r>
              <a:rPr lang="lo" dirty="0">
                <a:latin typeface="Expressway Rg" panose="020B0604020200020204"/>
              </a:rPr>
              <a:t>ໃນ</a:t>
            </a:r>
            <a:r>
              <a:rPr lang="lo-LA" dirty="0">
                <a:latin typeface="Expressway Rg" panose="020B0604020200020204"/>
              </a:rPr>
              <a:t>ສື່ສັງຄົມ</a:t>
            </a:r>
            <a:r>
              <a:rPr lang="lo" dirty="0">
                <a:latin typeface="Expressway Rg" panose="020B0604020200020204"/>
              </a:rPr>
              <a:t>ເຟສບຸກຂອງມະຫາວິທະຍາໄລ </a:t>
            </a:r>
          </a:p>
          <a:p>
            <a:r>
              <a:rPr lang="lo" b="1" dirty="0">
                <a:latin typeface="Expressway Rg" panose="020B0604020200020204"/>
              </a:rPr>
              <a:t>ສື່ທີ່ໃຊ້ </a:t>
            </a:r>
            <a:r>
              <a:rPr lang="lo" dirty="0">
                <a:latin typeface="Expressway Rg" panose="020B0604020200020204"/>
              </a:rPr>
              <a:t>– ເຟ​ສ​ບຸກ – ເນື້ອ​</a:t>
            </a:r>
            <a:r>
              <a:rPr lang="lo-LA" dirty="0">
                <a:latin typeface="Expressway Rg" panose="020B0604020200020204"/>
              </a:rPr>
              <a:t>ຫາທີ່</a:t>
            </a:r>
            <a:r>
              <a:rPr lang="lo" dirty="0">
                <a:latin typeface="Expressway Rg" panose="020B0604020200020204"/>
              </a:rPr>
              <a:t>ກະກຽມສໍາລັບກຸ່ມເປົ້າ​ຫມາຍ</a:t>
            </a:r>
            <a:endParaRPr lang="de-DE" dirty="0">
              <a:latin typeface="Expressway Rg" panose="020B0604020200020204"/>
            </a:endParaRPr>
          </a:p>
          <a:p>
            <a:r>
              <a:rPr lang="lo" b="1" dirty="0">
                <a:latin typeface="Expressway Rg" panose="020B0604020200020204"/>
              </a:rPr>
              <a:t>ຜູ້</a:t>
            </a:r>
            <a:r>
              <a:rPr lang="lo-LA" b="1" dirty="0">
                <a:latin typeface="Expressway Rg" panose="020B0604020200020204"/>
              </a:rPr>
              <a:t>ເບິ່ງ</a:t>
            </a:r>
            <a:r>
              <a:rPr lang="lo" b="1" dirty="0">
                <a:latin typeface="Expressway Rg" panose="020B0604020200020204"/>
              </a:rPr>
              <a:t> / ພາກສ່ວນກ່ຽວຂ້ອງ </a:t>
            </a:r>
            <a:r>
              <a:rPr lang="lo" dirty="0">
                <a:latin typeface="Expressway Rg" panose="020B0604020200020204"/>
              </a:rPr>
              <a:t>- ນັກຮຽນ </a:t>
            </a:r>
          </a:p>
          <a:p>
            <a:r>
              <a:rPr lang="lo" b="1" dirty="0">
                <a:latin typeface="Expressway Rg" panose="020B0604020200020204"/>
              </a:rPr>
              <a:t>ການ​ວັດ​ແທກ </a:t>
            </a:r>
            <a:r>
              <a:rPr lang="lo" dirty="0">
                <a:latin typeface="Expressway Rg" panose="020B0604020200020204"/>
              </a:rPr>
              <a:t>- ຈໍາ​ນວນ</a:t>
            </a:r>
            <a:r>
              <a:rPr lang="lo-LA" dirty="0">
                <a:latin typeface="Expressway Rg" panose="020B0604020200020204"/>
              </a:rPr>
              <a:t>ການກົດ </a:t>
            </a:r>
            <a:r>
              <a:rPr lang="en-US" dirty="0">
                <a:latin typeface="Expressway Rg" panose="020B0604020200020204"/>
              </a:rPr>
              <a:t>Like </a:t>
            </a:r>
            <a:r>
              <a:rPr lang="lo" dirty="0">
                <a:latin typeface="Expressway Rg" panose="020B0604020200020204"/>
              </a:rPr>
              <a:t>ໃນເຟສບຸກຂອງ</a:t>
            </a:r>
            <a:r>
              <a:rPr lang="lo-LA" dirty="0">
                <a:latin typeface="Expressway Rg" panose="020B0604020200020204"/>
              </a:rPr>
              <a:t>ສູນ</a:t>
            </a:r>
            <a:endParaRPr lang="lo" dirty="0">
              <a:latin typeface="Expressway Rg" panose="020B0604020200020204"/>
            </a:endParaRPr>
          </a:p>
          <a:p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119A5A0-F323-4A61-BE81-6F01761644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17" y="1824344"/>
            <a:ext cx="8608741" cy="20334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96D76AE-04EB-4E60-996C-D2D5E7640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4" y="4092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61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66952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o" sz="3100" b="1" dirty="0">
                <a:latin typeface="+mj-lt"/>
              </a:rPr>
              <a:t>ການເຮັດວຽກເປັນກຸ່ມສໍາລັບແຕ່ລະ</a:t>
            </a:r>
            <a:r>
              <a:rPr lang="lo-LA" sz="3100" b="1" dirty="0">
                <a:latin typeface="+mj-lt"/>
              </a:rPr>
              <a:t>ສູນ</a:t>
            </a:r>
            <a:r>
              <a:rPr lang="lo" sz="3100" b="1" dirty="0">
                <a:latin typeface="+mj-lt"/>
              </a:rPr>
              <a:t> EKC</a:t>
            </a:r>
          </a:p>
        </p:txBody>
      </p:sp>
      <p:pic>
        <p:nvPicPr>
          <p:cNvPr id="2050" name="Picture 2" descr="When your course schedule says &amp;#39;group work&amp;#39; and you think &amp;#39;hard work&amp;#39; | RCNi">
            <a:extLst>
              <a:ext uri="{FF2B5EF4-FFF2-40B4-BE49-F238E27FC236}">
                <a16:creationId xmlns:a16="http://schemas.microsoft.com/office/drawing/2014/main" xmlns="" id="{10B78B82-4BD2-4649-9557-4A01CBE49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B1E441D-AC09-45C7-93F5-B84D7A52ABE2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" sz="1600" dirty="0"/>
              <a:t>ກະລຸນາກໍານົດຄວາມສໍາພັນ</a:t>
            </a:r>
            <a:r>
              <a:rPr lang="lo-LA" sz="1600" dirty="0"/>
              <a:t>ກັບ</a:t>
            </a:r>
            <a:r>
              <a:rPr lang="lo" sz="1600" dirty="0"/>
              <a:t>ລູກຄ້າທີ່ທ່ານຕ້ອງການທີ່</a:t>
            </a:r>
            <a:r>
              <a:rPr lang="lo-LA" sz="1600" dirty="0"/>
              <a:t>ຕິດ</a:t>
            </a:r>
            <a:r>
              <a:rPr lang="lo" sz="1600" dirty="0"/>
              <a:t>ຕາມພາຍໃນ </a:t>
            </a:r>
            <a:r>
              <a:rPr lang="lo-LA" sz="1600" dirty="0"/>
              <a:t>ສູນ </a:t>
            </a:r>
            <a:r>
              <a:rPr lang="lo" sz="1600" dirty="0"/>
              <a:t>EKC ຂອງທ່ານ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" sz="1600" dirty="0"/>
              <a:t>ກໍານົດຈຸດແຂງແລະຈຸດອ່ອນຂອງ</a:t>
            </a:r>
            <a:r>
              <a:rPr lang="lo-LA" sz="1600" dirty="0"/>
              <a:t>ຄວາມສໍາພັນກັບ</a:t>
            </a:r>
            <a:r>
              <a:rPr lang="lo" sz="1600" dirty="0"/>
              <a:t>ລູກຄ້າຂອງທ່ານ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o" sz="1600" dirty="0"/>
              <a:t>ກໍານົດຍຸດທະສາດການຕະຫຼາດແລະແຜນການດໍາເນີນການ</a:t>
            </a:r>
            <a:r>
              <a:rPr lang="lo-LA" sz="1600" dirty="0"/>
              <a:t>ທາງການ</a:t>
            </a:r>
            <a:r>
              <a:rPr lang="lo" sz="1600" dirty="0"/>
              <a:t>ຕະຫຼາດຕາມແມ່ແບບທີ່ນໍາສະເຫນີຂອງທ່ານ</a:t>
            </a:r>
          </a:p>
        </p:txBody>
      </p:sp>
    </p:spTree>
    <p:extLst>
      <p:ext uri="{BB962C8B-B14F-4D97-AF65-F5344CB8AC3E}">
        <p14:creationId xmlns:p14="http://schemas.microsoft.com/office/powerpoint/2010/main" val="2513479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E 3,496 BESTEN BILDER, STOCK-FOTOS UND -VEKTORGRAFIKEN ZU „Any Questions“  | Adobe Stock">
            <a:extLst>
              <a:ext uri="{FF2B5EF4-FFF2-40B4-BE49-F238E27FC236}">
                <a16:creationId xmlns:a16="http://schemas.microsoft.com/office/drawing/2014/main" xmlns="" id="{19F20ABD-C3DA-492F-B822-C9046AC3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70" y="2206962"/>
            <a:ext cx="6517532" cy="24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35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o" sz="96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Georgia"/>
              </a:rPr>
              <a:t>ENCORE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61867"/>
          </a:xfrm>
        </p:spPr>
        <p:txBody>
          <a:bodyPr>
            <a:normAutofit/>
          </a:bodyPr>
          <a:lstStyle/>
          <a:p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ສູນຄວາມຮູ້</a:t>
            </a:r>
            <a:r>
              <a:rPr lang="lo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ດ້ານ</a:t>
            </a:r>
            <a:r>
              <a:rPr lang="lo-L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ການເປັນຜູ້ປະກອບກິດຈະການ</a:t>
            </a:r>
            <a:r>
              <a:rPr lang="lo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ເພື່ອສົ່ງເສີມ</a:t>
            </a:r>
            <a:r>
              <a:rPr lang="lo-L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ການເປັນຜູ້ປະກອບກິດຈະການ</a:t>
            </a:r>
            <a:r>
              <a:rPr lang="lo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ດ້ານ</a:t>
            </a:r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ນະວັດຕະກໍາໃນການສຶກສາ ແລະ</a:t>
            </a:r>
            <a:r>
              <a:rPr lang="lo-LA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o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ການຄົ້ນຄວ້າ</a:t>
            </a:r>
            <a:r>
              <a:rPr lang="lo-LA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ວິໄຈ</a:t>
            </a:r>
            <a:endParaRPr lang="lo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endParaRPr lang="de-AT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lo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ອ້າງອີງໂຄງການ: 617589-EPP-1-2020-1-AT-EPPKA2-CBHE-JP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2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o" dirty="0"/>
              <a:t>ຄວາມສໍາພັນ</a:t>
            </a:r>
            <a:r>
              <a:rPr lang="lo-LA" dirty="0"/>
              <a:t>ກັບ</a:t>
            </a:r>
            <a:r>
              <a:rPr lang="lo" dirty="0"/>
              <a:t>ລູກຄ້າໃນ</a:t>
            </a:r>
            <a:r>
              <a:rPr lang="lo-LA" dirty="0"/>
              <a:t>ແຜນວາດ</a:t>
            </a:r>
            <a:r>
              <a:rPr lang="lo" dirty="0"/>
              <a:t>ແບບ</a:t>
            </a:r>
            <a:r>
              <a:rPr lang="lo-LA" dirty="0"/>
              <a:t>ຈໍາລອງ</a:t>
            </a:r>
            <a:r>
              <a:rPr lang="lo" dirty="0"/>
              <a:t>ທຸລະກິດ</a:t>
            </a:r>
            <a:endParaRPr lang="de-AT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xmlns="" id="{715B3396-0C45-4091-9DC9-E0152D9FFE29}"/>
              </a:ext>
            </a:extLst>
          </p:cNvPr>
          <p:cNvSpPr txBox="1">
            <a:spLocks/>
          </p:cNvSpPr>
          <p:nvPr/>
        </p:nvSpPr>
        <p:spPr>
          <a:xfrm>
            <a:off x="2768548" y="3681991"/>
            <a:ext cx="1384977" cy="23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e-DE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71EB46C2-D68C-4900-A94B-FBCEAD0A47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6" y="2584432"/>
            <a:ext cx="6499944" cy="314153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0" name="Herz 9">
            <a:extLst>
              <a:ext uri="{FF2B5EF4-FFF2-40B4-BE49-F238E27FC236}">
                <a16:creationId xmlns:a16="http://schemas.microsoft.com/office/drawing/2014/main" xmlns="" id="{0694E071-624C-4471-8933-CD3E2A4B5161}"/>
              </a:ext>
            </a:extLst>
          </p:cNvPr>
          <p:cNvSpPr/>
          <p:nvPr/>
        </p:nvSpPr>
        <p:spPr>
          <a:xfrm>
            <a:off x="4661451" y="2733260"/>
            <a:ext cx="536714" cy="487017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692AF05B-18BD-47B9-BC5B-257BF7751C60}"/>
              </a:ext>
            </a:extLst>
          </p:cNvPr>
          <p:cNvSpPr txBox="1"/>
          <p:nvPr/>
        </p:nvSpPr>
        <p:spPr>
          <a:xfrm>
            <a:off x="1505655" y="5725968"/>
            <a:ext cx="6311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ການ</a:t>
            </a:r>
            <a:r>
              <a:rPr lang="lo-LA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ຈັດການ</a:t>
            </a:r>
            <a:r>
              <a:rPr lang="lo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ຄວາມສໍາພັນ</a:t>
            </a:r>
            <a:r>
              <a:rPr lang="lo-LA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ບ</a:t>
            </a:r>
            <a:r>
              <a:rPr lang="lo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ລູກຄ້າກ່ຽວຂ້ອງກັບວິທີທີ່ພົວພັນກັບລູກຄ້າເພື່ອສົ່ງ</a:t>
            </a:r>
            <a:r>
              <a:rPr lang="lo-LA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ມອບ</a:t>
            </a:r>
            <a:r>
              <a:rPr lang="lo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ປະສົບການ</a:t>
            </a:r>
            <a:r>
              <a:rPr lang="lo-LA" dirty="0">
                <a:solidFill>
                  <a:srgbClr val="272727"/>
                </a:solidFill>
                <a:latin typeface="Expressway Rg" panose="020B0604020200020204"/>
              </a:rPr>
              <a:t>ໃຫ້</a:t>
            </a:r>
            <a:r>
              <a:rPr lang="lo" b="0" i="0" dirty="0">
                <a:solidFill>
                  <a:srgbClr val="272727"/>
                </a:solidFill>
                <a:effectLst/>
                <a:latin typeface="Expressway Rg" panose="020B0604020200020204"/>
              </a:rPr>
              <a:t>ລູກຄ້າ.</a:t>
            </a:r>
            <a:endParaRPr lang="de-AT" dirty="0">
              <a:latin typeface="Expressway Rg" panose="020B0604020200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1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45" y="930349"/>
            <a:ext cx="7886700" cy="793377"/>
          </a:xfrm>
        </p:spPr>
        <p:txBody>
          <a:bodyPr>
            <a:normAutofit/>
          </a:bodyPr>
          <a:lstStyle/>
          <a:p>
            <a:pPr algn="ctr"/>
            <a:r>
              <a:rPr lang="lo-LA" sz="4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ຊ້າຍ </a:t>
            </a:r>
            <a:r>
              <a:rPr lang="de-DE" sz="4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vs. </a:t>
            </a:r>
            <a:r>
              <a:rPr lang="lo-LA" sz="4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ຂວາ</a:t>
            </a:r>
            <a:endParaRPr lang="de-AT" sz="4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xmlns="" id="{72486011-8A34-4C58-B026-19D655114B76}"/>
              </a:ext>
            </a:extLst>
          </p:cNvPr>
          <p:cNvCxnSpPr>
            <a:cxnSpLocks/>
          </p:cNvCxnSpPr>
          <p:nvPr/>
        </p:nvCxnSpPr>
        <p:spPr>
          <a:xfrm>
            <a:off x="4505693" y="1562545"/>
            <a:ext cx="0" cy="4623801"/>
          </a:xfrm>
          <a:prstGeom prst="line">
            <a:avLst/>
          </a:prstGeom>
          <a:ln w="38100">
            <a:solidFill>
              <a:srgbClr val="18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9D04624B-3D30-482E-BB73-68F0AE4075B5}"/>
              </a:ext>
            </a:extLst>
          </p:cNvPr>
          <p:cNvSpPr txBox="1"/>
          <p:nvPr/>
        </p:nvSpPr>
        <p:spPr>
          <a:xfrm>
            <a:off x="126453" y="3121782"/>
            <a:ext cx="1227702" cy="523220"/>
          </a:xfrm>
          <a:prstGeom prst="rect">
            <a:avLst/>
          </a:prstGeom>
          <a:noFill/>
          <a:ln w="12700">
            <a:solidFill>
              <a:srgbClr val="189BB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ea typeface="+mn-ea"/>
                <a:cs typeface="Phetsarath OT" panose="02000500000000000000" pitchFamily="2" charset="0"/>
              </a:rPr>
              <a:t>ຊ້າຍ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ea typeface="+mn-ea"/>
                <a:cs typeface="Phetsarath OT" panose="02000500000000000000" pitchFamily="2" charset="0"/>
              </a:rPr>
              <a:t>=</a:t>
            </a:r>
            <a:r>
              <a:rPr kumimoji="0" lang="lo-L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ea typeface="+mn-ea"/>
                <a:cs typeface="Phetsarath OT" panose="02000500000000000000" pitchFamily="2" charset="0"/>
              </a:rPr>
              <a:t>ປະສິດທິພາບ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00000" pitchFamily="2" charset="0"/>
              <a:ea typeface="+mn-ea"/>
              <a:cs typeface="Phetsarath OT" panose="02000500000000000000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EF643F3-C98E-4A48-9A86-905CF962DD76}"/>
              </a:ext>
            </a:extLst>
          </p:cNvPr>
          <p:cNvSpPr txBox="1"/>
          <p:nvPr/>
        </p:nvSpPr>
        <p:spPr>
          <a:xfrm>
            <a:off x="7743214" y="3122579"/>
            <a:ext cx="1040863" cy="646331"/>
          </a:xfrm>
          <a:prstGeom prst="rect">
            <a:avLst/>
          </a:prstGeom>
          <a:noFill/>
          <a:ln w="12700">
            <a:solidFill>
              <a:srgbClr val="189BB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ea typeface="+mn-ea"/>
                <a:cs typeface="Phetsarath OT" panose="02000500000000000000" pitchFamily="2" charset="0"/>
              </a:rPr>
              <a:t>ຂວາ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ea typeface="+mn-ea"/>
                <a:cs typeface="Phetsarath OT" panose="02000500000000000000" pitchFamily="2" charset="0"/>
              </a:rPr>
              <a:t>=</a:t>
            </a:r>
            <a:r>
              <a:rPr kumimoji="0" lang="lo-L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ea typeface="+mn-ea"/>
                <a:cs typeface="Phetsarath OT" panose="02000500000000000000" pitchFamily="2" charset="0"/>
              </a:rPr>
              <a:t>ຄຸນຄ່າ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00000" pitchFamily="2" charset="0"/>
              <a:ea typeface="+mn-ea"/>
              <a:cs typeface="Phetsarath OT" panose="020005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623280-2D88-1A16-8C0A-94700319E018}"/>
              </a:ext>
            </a:extLst>
          </p:cNvPr>
          <p:cNvGrpSpPr/>
          <p:nvPr/>
        </p:nvGrpSpPr>
        <p:grpSpPr>
          <a:xfrm>
            <a:off x="1371601" y="1802350"/>
            <a:ext cx="6371613" cy="4087033"/>
            <a:chOff x="875269" y="693642"/>
            <a:chExt cx="10530017" cy="5843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4067F6-EE34-B451-1D59-8297D9A932C7}"/>
                </a:ext>
              </a:extLst>
            </p:cNvPr>
            <p:cNvSpPr txBox="1"/>
            <p:nvPr/>
          </p:nvSpPr>
          <p:spPr>
            <a:xfrm>
              <a:off x="889687" y="729047"/>
              <a:ext cx="2094470" cy="4124206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Key </a:t>
              </a:r>
              <a:endParaRPr kumimoji="0" lang="lo-LA" altLang="zh-CN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Partners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905159A-7B0B-C758-4A5B-D0D48EE47D8C}"/>
                </a:ext>
              </a:extLst>
            </p:cNvPr>
            <p:cNvSpPr txBox="1"/>
            <p:nvPr/>
          </p:nvSpPr>
          <p:spPr>
            <a:xfrm>
              <a:off x="2982098" y="729049"/>
              <a:ext cx="2094470" cy="2185214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Key </a:t>
              </a:r>
              <a:endParaRPr kumimoji="0" lang="lo-LA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Activities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7CA553-8C79-4451-87B2-6F585414436A}"/>
                </a:ext>
              </a:extLst>
            </p:cNvPr>
            <p:cNvSpPr txBox="1"/>
            <p:nvPr/>
          </p:nvSpPr>
          <p:spPr>
            <a:xfrm>
              <a:off x="2986216" y="2920316"/>
              <a:ext cx="2094470" cy="1935889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Key</a:t>
              </a:r>
              <a:endParaRPr kumimoji="0" lang="lo-LA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Resources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5B87953-A483-D6ED-54BC-A824A068F8A3}"/>
                </a:ext>
              </a:extLst>
            </p:cNvPr>
            <p:cNvSpPr txBox="1"/>
            <p:nvPr/>
          </p:nvSpPr>
          <p:spPr>
            <a:xfrm>
              <a:off x="5088925" y="739345"/>
              <a:ext cx="2094470" cy="4124206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Value </a:t>
              </a:r>
              <a:endParaRPr kumimoji="0" lang="lo-LA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Propositions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C1B5F29-AAB9-45AD-3C50-EE6B8025A875}"/>
                </a:ext>
              </a:extLst>
            </p:cNvPr>
            <p:cNvSpPr txBox="1"/>
            <p:nvPr/>
          </p:nvSpPr>
          <p:spPr>
            <a:xfrm>
              <a:off x="7193693" y="726989"/>
              <a:ext cx="2094470" cy="2185214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Customer </a:t>
              </a:r>
              <a:endParaRPr kumimoji="0" lang="lo-LA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Relationships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7A02E42-12DE-E453-133C-28F08E5FB086}"/>
                </a:ext>
              </a:extLst>
            </p:cNvPr>
            <p:cNvSpPr txBox="1"/>
            <p:nvPr/>
          </p:nvSpPr>
          <p:spPr>
            <a:xfrm>
              <a:off x="7185457" y="2918255"/>
              <a:ext cx="2094470" cy="1969770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Channels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C0C0589-184F-A2A4-2FF8-C655CA8E7ED0}"/>
                </a:ext>
              </a:extLst>
            </p:cNvPr>
            <p:cNvSpPr txBox="1"/>
            <p:nvPr/>
          </p:nvSpPr>
          <p:spPr>
            <a:xfrm>
              <a:off x="9300520" y="731106"/>
              <a:ext cx="2094470" cy="4124206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Customer</a:t>
              </a:r>
              <a:endParaRPr kumimoji="0" lang="lo-LA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 Segments</a:t>
              </a: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72F569E-C69E-BA14-A8CB-DC30365D150F}"/>
                </a:ext>
              </a:extLst>
            </p:cNvPr>
            <p:cNvSpPr txBox="1"/>
            <p:nvPr/>
          </p:nvSpPr>
          <p:spPr>
            <a:xfrm>
              <a:off x="6060988" y="4874738"/>
              <a:ext cx="5344298" cy="1661985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Revenue</a:t>
              </a:r>
              <a:endParaRPr kumimoji="0" lang="lo-LA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 Streams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D1E679B-15CA-3511-B0E8-198FCB10FEB1}"/>
                </a:ext>
              </a:extLst>
            </p:cNvPr>
            <p:cNvSpPr txBox="1"/>
            <p:nvPr/>
          </p:nvSpPr>
          <p:spPr>
            <a:xfrm>
              <a:off x="875270" y="4862716"/>
              <a:ext cx="5179541" cy="1667830"/>
            </a:xfrm>
            <a:prstGeom prst="rect">
              <a:avLst/>
            </a:prstGeom>
            <a:noFill/>
            <a:ln w="12700">
              <a:solidFill>
                <a:srgbClr val="BA6030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Cost </a:t>
              </a:r>
              <a:endParaRPr kumimoji="0" lang="lo-LA" altLang="zh-CN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Mincho Demibold" pitchFamily="18" charset="-128"/>
                <a:ea typeface="Yu Mincho Demibold" pitchFamily="18" charset="-128"/>
                <a:cs typeface="DokChampa" panose="020B0604020202020204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Mincho Demibold" pitchFamily="18" charset="-128"/>
                  <a:ea typeface="Yu Mincho Demibold" pitchFamily="18" charset="-128"/>
                  <a:cs typeface="+mn-cs"/>
                </a:rPr>
                <a:t>Structure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xmlns="" id="{A526A06A-8D69-E7A7-6021-80CA6D726912}"/>
                </a:ext>
              </a:extLst>
            </p:cNvPr>
            <p:cNvSpPr/>
            <p:nvPr/>
          </p:nvSpPr>
          <p:spPr>
            <a:xfrm rot="2700000">
              <a:off x="1915258" y="780869"/>
              <a:ext cx="253390" cy="38445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843C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9" name="Graphic 18">
              <a:extLst>
                <a:ext uri="{FF2B5EF4-FFF2-40B4-BE49-F238E27FC236}">
                  <a16:creationId xmlns:a16="http://schemas.microsoft.com/office/drawing/2014/main" xmlns="" id="{84ACB722-2B39-BE3E-D697-B68169F4900F}"/>
                </a:ext>
              </a:extLst>
            </p:cNvPr>
            <p:cNvGrpSpPr/>
            <p:nvPr/>
          </p:nvGrpSpPr>
          <p:grpSpPr>
            <a:xfrm>
              <a:off x="4150394" y="693642"/>
              <a:ext cx="433964" cy="443179"/>
              <a:chOff x="733697" y="2750274"/>
              <a:chExt cx="4308285" cy="3686701"/>
            </a:xfrm>
            <a:solidFill>
              <a:srgbClr val="A06850"/>
            </a:solidFill>
          </p:grpSpPr>
          <p:sp>
            <p:nvSpPr>
              <p:cNvPr id="56" name="Freeform: Shape 34">
                <a:extLst>
                  <a:ext uri="{FF2B5EF4-FFF2-40B4-BE49-F238E27FC236}">
                    <a16:creationId xmlns:a16="http://schemas.microsoft.com/office/drawing/2014/main" xmlns="" id="{BB7A8670-6D81-7430-5EE5-76462EBFA809}"/>
                  </a:ext>
                </a:extLst>
              </p:cNvPr>
              <p:cNvSpPr/>
              <p:nvPr/>
            </p:nvSpPr>
            <p:spPr>
              <a:xfrm>
                <a:off x="3863029" y="3060295"/>
                <a:ext cx="1178953" cy="951895"/>
              </a:xfrm>
              <a:custGeom>
                <a:avLst/>
                <a:gdLst>
                  <a:gd name="connsiteX0" fmla="*/ 1168036 w 1178952"/>
                  <a:gd name="connsiteY0" fmla="*/ 389928 h 951895"/>
                  <a:gd name="connsiteX1" fmla="*/ 1054508 w 1178952"/>
                  <a:gd name="connsiteY1" fmla="*/ 596463 h 951895"/>
                  <a:gd name="connsiteX2" fmla="*/ 807364 w 1178952"/>
                  <a:gd name="connsiteY2" fmla="*/ 785968 h 951895"/>
                  <a:gd name="connsiteX3" fmla="*/ 389054 w 1178952"/>
                  <a:gd name="connsiteY3" fmla="*/ 906920 h 951895"/>
                  <a:gd name="connsiteX4" fmla="*/ 129685 w 1178952"/>
                  <a:gd name="connsiteY4" fmla="*/ 943162 h 951895"/>
                  <a:gd name="connsiteX5" fmla="*/ 0 w 1178952"/>
                  <a:gd name="connsiteY5" fmla="*/ 951895 h 951895"/>
                  <a:gd name="connsiteX6" fmla="*/ 92133 w 1178952"/>
                  <a:gd name="connsiteY6" fmla="*/ 918273 h 951895"/>
                  <a:gd name="connsiteX7" fmla="*/ 489920 w 1178952"/>
                  <a:gd name="connsiteY7" fmla="*/ 746233 h 951895"/>
                  <a:gd name="connsiteX8" fmla="*/ 806054 w 1178952"/>
                  <a:gd name="connsiteY8" fmla="*/ 468961 h 951895"/>
                  <a:gd name="connsiteX9" fmla="*/ 880721 w 1178952"/>
                  <a:gd name="connsiteY9" fmla="*/ 269413 h 951895"/>
                  <a:gd name="connsiteX10" fmla="*/ 826140 w 1178952"/>
                  <a:gd name="connsiteY10" fmla="*/ 97373 h 951895"/>
                  <a:gd name="connsiteX11" fmla="*/ 748416 w 1178952"/>
                  <a:gd name="connsiteY11" fmla="*/ 0 h 951895"/>
                  <a:gd name="connsiteX12" fmla="*/ 867622 w 1178952"/>
                  <a:gd name="connsiteY12" fmla="*/ 11353 h 951895"/>
                  <a:gd name="connsiteX13" fmla="*/ 1074157 w 1178952"/>
                  <a:gd name="connsiteY13" fmla="*/ 86893 h 951895"/>
                  <a:gd name="connsiteX14" fmla="*/ 1181136 w 1178952"/>
                  <a:gd name="connsiteY14" fmla="*/ 260680 h 951895"/>
                  <a:gd name="connsiteX15" fmla="*/ 1168036 w 1178952"/>
                  <a:gd name="connsiteY15" fmla="*/ 389928 h 95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8952" h="951895">
                    <a:moveTo>
                      <a:pt x="1168036" y="389928"/>
                    </a:moveTo>
                    <a:cubicBezTo>
                      <a:pt x="1146640" y="467651"/>
                      <a:pt x="1103849" y="533585"/>
                      <a:pt x="1054508" y="596463"/>
                    </a:cubicBezTo>
                    <a:cubicBezTo>
                      <a:pt x="988573" y="681173"/>
                      <a:pt x="904300" y="741867"/>
                      <a:pt x="807364" y="785968"/>
                    </a:cubicBezTo>
                    <a:cubicBezTo>
                      <a:pt x="673750" y="846663"/>
                      <a:pt x="533148" y="883341"/>
                      <a:pt x="389054" y="906920"/>
                    </a:cubicBezTo>
                    <a:cubicBezTo>
                      <a:pt x="303034" y="921330"/>
                      <a:pt x="216141" y="932246"/>
                      <a:pt x="129685" y="943162"/>
                    </a:cubicBezTo>
                    <a:cubicBezTo>
                      <a:pt x="86893" y="948402"/>
                      <a:pt x="43665" y="950585"/>
                      <a:pt x="0" y="951895"/>
                    </a:cubicBezTo>
                    <a:cubicBezTo>
                      <a:pt x="30565" y="940542"/>
                      <a:pt x="61131" y="929626"/>
                      <a:pt x="92133" y="918273"/>
                    </a:cubicBezTo>
                    <a:cubicBezTo>
                      <a:pt x="228367" y="869368"/>
                      <a:pt x="362855" y="816534"/>
                      <a:pt x="489920" y="746233"/>
                    </a:cubicBezTo>
                    <a:cubicBezTo>
                      <a:pt x="615238" y="676806"/>
                      <a:pt x="724401" y="588166"/>
                      <a:pt x="806054" y="468961"/>
                    </a:cubicBezTo>
                    <a:cubicBezTo>
                      <a:pt x="847099" y="408704"/>
                      <a:pt x="874171" y="342770"/>
                      <a:pt x="880721" y="269413"/>
                    </a:cubicBezTo>
                    <a:cubicBezTo>
                      <a:pt x="886398" y="204352"/>
                      <a:pt x="865875" y="148024"/>
                      <a:pt x="826140" y="97373"/>
                    </a:cubicBezTo>
                    <a:cubicBezTo>
                      <a:pt x="805618" y="71610"/>
                      <a:pt x="755403" y="9606"/>
                      <a:pt x="748416" y="0"/>
                    </a:cubicBezTo>
                    <a:cubicBezTo>
                      <a:pt x="791208" y="3930"/>
                      <a:pt x="830070" y="5676"/>
                      <a:pt x="867622" y="11353"/>
                    </a:cubicBezTo>
                    <a:cubicBezTo>
                      <a:pt x="941415" y="22269"/>
                      <a:pt x="1011716" y="44538"/>
                      <a:pt x="1074157" y="86893"/>
                    </a:cubicBezTo>
                    <a:cubicBezTo>
                      <a:pt x="1136161" y="128375"/>
                      <a:pt x="1176333" y="183829"/>
                      <a:pt x="1181136" y="260680"/>
                    </a:cubicBezTo>
                    <a:cubicBezTo>
                      <a:pt x="1184629" y="317007"/>
                      <a:pt x="1175459" y="362855"/>
                      <a:pt x="1168036" y="389928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35">
                <a:extLst>
                  <a:ext uri="{FF2B5EF4-FFF2-40B4-BE49-F238E27FC236}">
                    <a16:creationId xmlns:a16="http://schemas.microsoft.com/office/drawing/2014/main" xmlns="" id="{1B44E7A9-BC36-A3F3-7BA6-E4EA0869000B}"/>
                  </a:ext>
                </a:extLst>
              </p:cNvPr>
              <p:cNvSpPr/>
              <p:nvPr/>
            </p:nvSpPr>
            <p:spPr>
              <a:xfrm>
                <a:off x="2733565" y="3644095"/>
                <a:ext cx="1371078" cy="799068"/>
              </a:xfrm>
              <a:custGeom>
                <a:avLst/>
                <a:gdLst>
                  <a:gd name="connsiteX0" fmla="*/ 58364 w 1371078"/>
                  <a:gd name="connsiteY0" fmla="*/ 801688 h 799067"/>
                  <a:gd name="connsiteX1" fmla="*/ 38278 w 1371078"/>
                  <a:gd name="connsiteY1" fmla="*/ 790335 h 799067"/>
                  <a:gd name="connsiteX2" fmla="*/ 9459 w 1371078"/>
                  <a:gd name="connsiteY2" fmla="*/ 753656 h 799067"/>
                  <a:gd name="connsiteX3" fmla="*/ 289 w 1371078"/>
                  <a:gd name="connsiteY3" fmla="*/ 694272 h 799067"/>
                  <a:gd name="connsiteX4" fmla="*/ 160103 w 1371078"/>
                  <a:gd name="connsiteY4" fmla="*/ 455862 h 799067"/>
                  <a:gd name="connsiteX5" fmla="*/ 416853 w 1371078"/>
                  <a:gd name="connsiteY5" fmla="*/ 314824 h 799067"/>
                  <a:gd name="connsiteX6" fmla="*/ 807217 w 1371078"/>
                  <a:gd name="connsiteY6" fmla="*/ 196929 h 799067"/>
                  <a:gd name="connsiteX7" fmla="*/ 1183608 w 1371078"/>
                  <a:gd name="connsiteY7" fmla="*/ 84710 h 799067"/>
                  <a:gd name="connsiteX8" fmla="*/ 1353028 w 1371078"/>
                  <a:gd name="connsiteY8" fmla="*/ 7423 h 799067"/>
                  <a:gd name="connsiteX9" fmla="*/ 1371804 w 1371078"/>
                  <a:gd name="connsiteY9" fmla="*/ 0 h 799067"/>
                  <a:gd name="connsiteX10" fmla="*/ 1374861 w 1371078"/>
                  <a:gd name="connsiteY10" fmla="*/ 4803 h 799067"/>
                  <a:gd name="connsiteX11" fmla="*/ 1360888 w 1371078"/>
                  <a:gd name="connsiteY11" fmla="*/ 17029 h 799067"/>
                  <a:gd name="connsiteX12" fmla="*/ 1071826 w 1371078"/>
                  <a:gd name="connsiteY12" fmla="*/ 167237 h 799067"/>
                  <a:gd name="connsiteX13" fmla="*/ 701985 w 1371078"/>
                  <a:gd name="connsiteY13" fmla="*/ 309584 h 799067"/>
                  <a:gd name="connsiteX14" fmla="*/ 250053 w 1371078"/>
                  <a:gd name="connsiteY14" fmla="*/ 511316 h 799067"/>
                  <a:gd name="connsiteX15" fmla="*/ 53561 w 1371078"/>
                  <a:gd name="connsiteY15" fmla="*/ 694709 h 799067"/>
                  <a:gd name="connsiteX16" fmla="*/ 58364 w 1371078"/>
                  <a:gd name="connsiteY16" fmla="*/ 801688 h 79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078" h="799067">
                    <a:moveTo>
                      <a:pt x="58364" y="801688"/>
                    </a:moveTo>
                    <a:cubicBezTo>
                      <a:pt x="51377" y="798195"/>
                      <a:pt x="43081" y="795575"/>
                      <a:pt x="38278" y="790335"/>
                    </a:cubicBezTo>
                    <a:cubicBezTo>
                      <a:pt x="27362" y="778982"/>
                      <a:pt x="15136" y="767629"/>
                      <a:pt x="9459" y="753656"/>
                    </a:cubicBezTo>
                    <a:cubicBezTo>
                      <a:pt x="5093" y="743177"/>
                      <a:pt x="-1457" y="706935"/>
                      <a:pt x="289" y="694272"/>
                    </a:cubicBezTo>
                    <a:cubicBezTo>
                      <a:pt x="15572" y="587730"/>
                      <a:pt x="77576" y="523979"/>
                      <a:pt x="160103" y="455862"/>
                    </a:cubicBezTo>
                    <a:cubicBezTo>
                      <a:pt x="236517" y="392548"/>
                      <a:pt x="324720" y="350193"/>
                      <a:pt x="416853" y="314824"/>
                    </a:cubicBezTo>
                    <a:cubicBezTo>
                      <a:pt x="543918" y="265919"/>
                      <a:pt x="676222" y="233607"/>
                      <a:pt x="807217" y="196929"/>
                    </a:cubicBezTo>
                    <a:cubicBezTo>
                      <a:pt x="933409" y="161560"/>
                      <a:pt x="1059164" y="125755"/>
                      <a:pt x="1183608" y="84710"/>
                    </a:cubicBezTo>
                    <a:cubicBezTo>
                      <a:pt x="1242120" y="65497"/>
                      <a:pt x="1296701" y="33622"/>
                      <a:pt x="1353028" y="7423"/>
                    </a:cubicBezTo>
                    <a:cubicBezTo>
                      <a:pt x="1359141" y="4803"/>
                      <a:pt x="1365691" y="2620"/>
                      <a:pt x="1371804" y="0"/>
                    </a:cubicBezTo>
                    <a:cubicBezTo>
                      <a:pt x="1372678" y="1747"/>
                      <a:pt x="1373988" y="3493"/>
                      <a:pt x="1374861" y="4803"/>
                    </a:cubicBezTo>
                    <a:cubicBezTo>
                      <a:pt x="1370494" y="8733"/>
                      <a:pt x="1366128" y="13536"/>
                      <a:pt x="1360888" y="17029"/>
                    </a:cubicBezTo>
                    <a:cubicBezTo>
                      <a:pt x="1271375" y="79907"/>
                      <a:pt x="1173129" y="127065"/>
                      <a:pt x="1071826" y="167237"/>
                    </a:cubicBezTo>
                    <a:cubicBezTo>
                      <a:pt x="949128" y="216141"/>
                      <a:pt x="825120" y="261990"/>
                      <a:pt x="701985" y="309584"/>
                    </a:cubicBezTo>
                    <a:cubicBezTo>
                      <a:pt x="548284" y="369405"/>
                      <a:pt x="390654" y="424423"/>
                      <a:pt x="250053" y="511316"/>
                    </a:cubicBezTo>
                    <a:cubicBezTo>
                      <a:pt x="107268" y="608689"/>
                      <a:pt x="68843" y="647987"/>
                      <a:pt x="53561" y="694709"/>
                    </a:cubicBezTo>
                    <a:cubicBezTo>
                      <a:pt x="42644" y="730077"/>
                      <a:pt x="45701" y="767629"/>
                      <a:pt x="58364" y="801688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36">
                <a:extLst>
                  <a:ext uri="{FF2B5EF4-FFF2-40B4-BE49-F238E27FC236}">
                    <a16:creationId xmlns:a16="http://schemas.microsoft.com/office/drawing/2014/main" xmlns="" id="{742767CC-362C-18C4-BE70-2D76D985F798}"/>
                  </a:ext>
                </a:extLst>
              </p:cNvPr>
              <p:cNvSpPr/>
              <p:nvPr/>
            </p:nvSpPr>
            <p:spPr>
              <a:xfrm>
                <a:off x="3487074" y="4961435"/>
                <a:ext cx="375518" cy="366785"/>
              </a:xfrm>
              <a:custGeom>
                <a:avLst/>
                <a:gdLst>
                  <a:gd name="connsiteX0" fmla="*/ 0 w 375518"/>
                  <a:gd name="connsiteY0" fmla="*/ 368562 h 366785"/>
                  <a:gd name="connsiteX1" fmla="*/ 135798 w 375518"/>
                  <a:gd name="connsiteY1" fmla="*/ 128842 h 366785"/>
                  <a:gd name="connsiteX2" fmla="*/ 308711 w 375518"/>
                  <a:gd name="connsiteY2" fmla="*/ 7453 h 366785"/>
                  <a:gd name="connsiteX3" fmla="*/ 347136 w 375518"/>
                  <a:gd name="connsiteY3" fmla="*/ 30 h 366785"/>
                  <a:gd name="connsiteX4" fmla="*/ 379011 w 375518"/>
                  <a:gd name="connsiteY4" fmla="*/ 41949 h 366785"/>
                  <a:gd name="connsiteX5" fmla="*/ 362856 w 375518"/>
                  <a:gd name="connsiteY5" fmla="*/ 102643 h 366785"/>
                  <a:gd name="connsiteX6" fmla="*/ 321810 w 375518"/>
                  <a:gd name="connsiteY6" fmla="*/ 170324 h 366785"/>
                  <a:gd name="connsiteX7" fmla="*/ 234481 w 375518"/>
                  <a:gd name="connsiteY7" fmla="*/ 251104 h 366785"/>
                  <a:gd name="connsiteX8" fmla="*/ 8733 w 375518"/>
                  <a:gd name="connsiteY8" fmla="*/ 368126 h 366785"/>
                  <a:gd name="connsiteX9" fmla="*/ 0 w 375518"/>
                  <a:gd name="connsiteY9" fmla="*/ 368562 h 36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518" h="366785">
                    <a:moveTo>
                      <a:pt x="0" y="368562"/>
                    </a:moveTo>
                    <a:cubicBezTo>
                      <a:pt x="16593" y="270753"/>
                      <a:pt x="64624" y="193029"/>
                      <a:pt x="135798" y="128842"/>
                    </a:cubicBezTo>
                    <a:cubicBezTo>
                      <a:pt x="189506" y="80374"/>
                      <a:pt x="244960" y="40202"/>
                      <a:pt x="308711" y="7453"/>
                    </a:cubicBezTo>
                    <a:cubicBezTo>
                      <a:pt x="315261" y="3960"/>
                      <a:pt x="338840" y="-406"/>
                      <a:pt x="347136" y="30"/>
                    </a:cubicBezTo>
                    <a:cubicBezTo>
                      <a:pt x="352376" y="467"/>
                      <a:pt x="381631" y="18806"/>
                      <a:pt x="379011" y="41949"/>
                    </a:cubicBezTo>
                    <a:cubicBezTo>
                      <a:pt x="376828" y="62471"/>
                      <a:pt x="371589" y="83867"/>
                      <a:pt x="362856" y="102643"/>
                    </a:cubicBezTo>
                    <a:cubicBezTo>
                      <a:pt x="351939" y="126222"/>
                      <a:pt x="336657" y="148054"/>
                      <a:pt x="321810" y="170324"/>
                    </a:cubicBezTo>
                    <a:cubicBezTo>
                      <a:pt x="299541" y="198706"/>
                      <a:pt x="257186" y="232328"/>
                      <a:pt x="234481" y="251104"/>
                    </a:cubicBezTo>
                    <a:cubicBezTo>
                      <a:pt x="164617" y="300445"/>
                      <a:pt x="91260" y="343673"/>
                      <a:pt x="8733" y="368126"/>
                    </a:cubicBezTo>
                    <a:cubicBezTo>
                      <a:pt x="6550" y="368126"/>
                      <a:pt x="4366" y="368126"/>
                      <a:pt x="0" y="368562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37">
                <a:extLst>
                  <a:ext uri="{FF2B5EF4-FFF2-40B4-BE49-F238E27FC236}">
                    <a16:creationId xmlns:a16="http://schemas.microsoft.com/office/drawing/2014/main" xmlns="" id="{E0201BF5-061C-2F91-EFDE-7020A94D90E7}"/>
                  </a:ext>
                </a:extLst>
              </p:cNvPr>
              <p:cNvSpPr/>
              <p:nvPr/>
            </p:nvSpPr>
            <p:spPr>
              <a:xfrm>
                <a:off x="2363293" y="2750274"/>
                <a:ext cx="2205078" cy="1759696"/>
              </a:xfrm>
              <a:custGeom>
                <a:avLst/>
                <a:gdLst>
                  <a:gd name="connsiteX0" fmla="*/ 1415463 w 2205077"/>
                  <a:gd name="connsiteY0" fmla="*/ 947529 h 1759695"/>
                  <a:gd name="connsiteX1" fmla="*/ 1830716 w 2205077"/>
                  <a:gd name="connsiteY1" fmla="*/ 776799 h 1759695"/>
                  <a:gd name="connsiteX2" fmla="*/ 2128511 w 2205077"/>
                  <a:gd name="connsiteY2" fmla="*/ 519612 h 1759695"/>
                  <a:gd name="connsiteX3" fmla="*/ 2195755 w 2205077"/>
                  <a:gd name="connsiteY3" fmla="*/ 351066 h 1759695"/>
                  <a:gd name="connsiteX4" fmla="*/ 2164316 w 2205077"/>
                  <a:gd name="connsiteY4" fmla="*/ 141911 h 1759695"/>
                  <a:gd name="connsiteX5" fmla="*/ 2056464 w 2205077"/>
                  <a:gd name="connsiteY5" fmla="*/ 51961 h 1759695"/>
                  <a:gd name="connsiteX6" fmla="*/ 1948611 w 2205077"/>
                  <a:gd name="connsiteY6" fmla="*/ 0 h 1759695"/>
                  <a:gd name="connsiteX7" fmla="*/ 1945555 w 2205077"/>
                  <a:gd name="connsiteY7" fmla="*/ 5240 h 1759695"/>
                  <a:gd name="connsiteX8" fmla="*/ 1975684 w 2205077"/>
                  <a:gd name="connsiteY8" fmla="*/ 41045 h 1759695"/>
                  <a:gd name="connsiteX9" fmla="*/ 2040744 w 2205077"/>
                  <a:gd name="connsiteY9" fmla="*/ 181646 h 1759695"/>
                  <a:gd name="connsiteX10" fmla="*/ 2020658 w 2205077"/>
                  <a:gd name="connsiteY10" fmla="*/ 344080 h 1759695"/>
                  <a:gd name="connsiteX11" fmla="*/ 1925469 w 2205077"/>
                  <a:gd name="connsiteY11" fmla="*/ 502146 h 1759695"/>
                  <a:gd name="connsiteX12" fmla="*/ 1741203 w 2205077"/>
                  <a:gd name="connsiteY12" fmla="*/ 628338 h 1759695"/>
                  <a:gd name="connsiteX13" fmla="*/ 1356952 w 2205077"/>
                  <a:gd name="connsiteY13" fmla="*/ 773742 h 1759695"/>
                  <a:gd name="connsiteX14" fmla="*/ 893667 w 2205077"/>
                  <a:gd name="connsiteY14" fmla="*/ 870678 h 1759695"/>
                  <a:gd name="connsiteX15" fmla="*/ 351349 w 2205077"/>
                  <a:gd name="connsiteY15" fmla="*/ 1027872 h 1759695"/>
                  <a:gd name="connsiteX16" fmla="*/ 160533 w 2205077"/>
                  <a:gd name="connsiteY16" fmla="*/ 1165853 h 1759695"/>
                  <a:gd name="connsiteX17" fmla="*/ 720 w 2205077"/>
                  <a:gd name="connsiteY17" fmla="*/ 1582416 h 1759695"/>
                  <a:gd name="connsiteX18" fmla="*/ 171449 w 2205077"/>
                  <a:gd name="connsiteY18" fmla="*/ 1762316 h 1759695"/>
                  <a:gd name="connsiteX19" fmla="*/ 143940 w 2205077"/>
                  <a:gd name="connsiteY19" fmla="*/ 1709918 h 1759695"/>
                  <a:gd name="connsiteX20" fmla="*/ 133024 w 2205077"/>
                  <a:gd name="connsiteY20" fmla="*/ 1504256 h 1759695"/>
                  <a:gd name="connsiteX21" fmla="*/ 246990 w 2205077"/>
                  <a:gd name="connsiteY21" fmla="*/ 1282875 h 1759695"/>
                  <a:gd name="connsiteX22" fmla="*/ 343489 w 2205077"/>
                  <a:gd name="connsiteY22" fmla="*/ 1197729 h 1759695"/>
                  <a:gd name="connsiteX23" fmla="*/ 574913 w 2205077"/>
                  <a:gd name="connsiteY23" fmla="*/ 1109089 h 1759695"/>
                  <a:gd name="connsiteX24" fmla="*/ 944755 w 2205077"/>
                  <a:gd name="connsiteY24" fmla="*/ 1042281 h 1759695"/>
                  <a:gd name="connsiteX25" fmla="*/ 1415463 w 2205077"/>
                  <a:gd name="connsiteY25" fmla="*/ 947529 h 175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05077" h="1759695">
                    <a:moveTo>
                      <a:pt x="1415463" y="947529"/>
                    </a:moveTo>
                    <a:cubicBezTo>
                      <a:pt x="1560867" y="908230"/>
                      <a:pt x="1699721" y="853649"/>
                      <a:pt x="1830716" y="776799"/>
                    </a:cubicBezTo>
                    <a:cubicBezTo>
                      <a:pt x="1975247" y="692089"/>
                      <a:pt x="2042927" y="648424"/>
                      <a:pt x="2128511" y="519612"/>
                    </a:cubicBezTo>
                    <a:cubicBezTo>
                      <a:pt x="2162133" y="469398"/>
                      <a:pt x="2177415" y="408704"/>
                      <a:pt x="2195755" y="351066"/>
                    </a:cubicBezTo>
                    <a:cubicBezTo>
                      <a:pt x="2219770" y="277709"/>
                      <a:pt x="2213657" y="205662"/>
                      <a:pt x="2164316" y="141911"/>
                    </a:cubicBezTo>
                    <a:cubicBezTo>
                      <a:pt x="2135061" y="103922"/>
                      <a:pt x="2098382" y="74230"/>
                      <a:pt x="2056464" y="51961"/>
                    </a:cubicBezTo>
                    <a:cubicBezTo>
                      <a:pt x="2021532" y="33185"/>
                      <a:pt x="1984853" y="17029"/>
                      <a:pt x="1948611" y="0"/>
                    </a:cubicBezTo>
                    <a:cubicBezTo>
                      <a:pt x="1947738" y="1747"/>
                      <a:pt x="1946428" y="3493"/>
                      <a:pt x="1945555" y="5240"/>
                    </a:cubicBezTo>
                    <a:cubicBezTo>
                      <a:pt x="1955598" y="17466"/>
                      <a:pt x="1964767" y="30129"/>
                      <a:pt x="1975684" y="41045"/>
                    </a:cubicBezTo>
                    <a:cubicBezTo>
                      <a:pt x="2014982" y="79907"/>
                      <a:pt x="2035068" y="127502"/>
                      <a:pt x="2040744" y="181646"/>
                    </a:cubicBezTo>
                    <a:cubicBezTo>
                      <a:pt x="2046857" y="237100"/>
                      <a:pt x="2038561" y="291245"/>
                      <a:pt x="2020658" y="344080"/>
                    </a:cubicBezTo>
                    <a:cubicBezTo>
                      <a:pt x="2000136" y="403464"/>
                      <a:pt x="1973064" y="459355"/>
                      <a:pt x="1925469" y="502146"/>
                    </a:cubicBezTo>
                    <a:cubicBezTo>
                      <a:pt x="1869578" y="552361"/>
                      <a:pt x="1807137" y="593406"/>
                      <a:pt x="1741203" y="628338"/>
                    </a:cubicBezTo>
                    <a:cubicBezTo>
                      <a:pt x="1619378" y="693399"/>
                      <a:pt x="1489693" y="737064"/>
                      <a:pt x="1356952" y="773742"/>
                    </a:cubicBezTo>
                    <a:cubicBezTo>
                      <a:pt x="1204561" y="815661"/>
                      <a:pt x="1048677" y="841423"/>
                      <a:pt x="893667" y="870678"/>
                    </a:cubicBezTo>
                    <a:cubicBezTo>
                      <a:pt x="708964" y="905610"/>
                      <a:pt x="522079" y="949712"/>
                      <a:pt x="351349" y="1027872"/>
                    </a:cubicBezTo>
                    <a:cubicBezTo>
                      <a:pt x="279302" y="1061057"/>
                      <a:pt x="217734" y="1110399"/>
                      <a:pt x="160533" y="1165853"/>
                    </a:cubicBezTo>
                    <a:cubicBezTo>
                      <a:pt x="43075" y="1279382"/>
                      <a:pt x="-6703" y="1421293"/>
                      <a:pt x="720" y="1582416"/>
                    </a:cubicBezTo>
                    <a:cubicBezTo>
                      <a:pt x="5086" y="1682409"/>
                      <a:pt x="69273" y="1748343"/>
                      <a:pt x="171449" y="1762316"/>
                    </a:cubicBezTo>
                    <a:cubicBezTo>
                      <a:pt x="164900" y="1742230"/>
                      <a:pt x="152237" y="1725201"/>
                      <a:pt x="143940" y="1709918"/>
                    </a:cubicBezTo>
                    <a:cubicBezTo>
                      <a:pt x="108572" y="1644421"/>
                      <a:pt x="120361" y="1574120"/>
                      <a:pt x="133024" y="1504256"/>
                    </a:cubicBezTo>
                    <a:cubicBezTo>
                      <a:pt x="148307" y="1419110"/>
                      <a:pt x="188915" y="1345753"/>
                      <a:pt x="246990" y="1282875"/>
                    </a:cubicBezTo>
                    <a:cubicBezTo>
                      <a:pt x="275809" y="1251436"/>
                      <a:pt x="307684" y="1219998"/>
                      <a:pt x="343489" y="1197729"/>
                    </a:cubicBezTo>
                    <a:cubicBezTo>
                      <a:pt x="414226" y="1153627"/>
                      <a:pt x="494133" y="1130048"/>
                      <a:pt x="574913" y="1109089"/>
                    </a:cubicBezTo>
                    <a:cubicBezTo>
                      <a:pt x="696738" y="1077650"/>
                      <a:pt x="821183" y="1061057"/>
                      <a:pt x="944755" y="1042281"/>
                    </a:cubicBezTo>
                    <a:cubicBezTo>
                      <a:pt x="1103695" y="1018702"/>
                      <a:pt x="1260889" y="989447"/>
                      <a:pt x="1415463" y="947529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38">
                <a:extLst>
                  <a:ext uri="{FF2B5EF4-FFF2-40B4-BE49-F238E27FC236}">
                    <a16:creationId xmlns:a16="http://schemas.microsoft.com/office/drawing/2014/main" xmlns="" id="{DA1095D8-8DA9-10A1-A753-D9392E721412}"/>
                  </a:ext>
                </a:extLst>
              </p:cNvPr>
              <p:cNvSpPr/>
              <p:nvPr/>
            </p:nvSpPr>
            <p:spPr>
              <a:xfrm>
                <a:off x="3198886" y="3155048"/>
                <a:ext cx="1432209" cy="956262"/>
              </a:xfrm>
              <a:custGeom>
                <a:avLst/>
                <a:gdLst>
                  <a:gd name="connsiteX0" fmla="*/ 1429589 w 1432209"/>
                  <a:gd name="connsiteY0" fmla="*/ 86020 h 956261"/>
                  <a:gd name="connsiteX1" fmla="*/ 1378938 w 1432209"/>
                  <a:gd name="connsiteY1" fmla="*/ 0 h 956261"/>
                  <a:gd name="connsiteX2" fmla="*/ 1323484 w 1432209"/>
                  <a:gd name="connsiteY2" fmla="*/ 164180 h 956261"/>
                  <a:gd name="connsiteX3" fmla="*/ 992503 w 1432209"/>
                  <a:gd name="connsiteY3" fmla="*/ 500400 h 956261"/>
                  <a:gd name="connsiteX4" fmla="*/ 731824 w 1432209"/>
                  <a:gd name="connsiteY4" fmla="*/ 636634 h 956261"/>
                  <a:gd name="connsiteX5" fmla="*/ 395167 w 1432209"/>
                  <a:gd name="connsiteY5" fmla="*/ 785532 h 956261"/>
                  <a:gd name="connsiteX6" fmla="*/ 150207 w 1432209"/>
                  <a:gd name="connsiteY6" fmla="*/ 868495 h 956261"/>
                  <a:gd name="connsiteX7" fmla="*/ 19213 w 1432209"/>
                  <a:gd name="connsiteY7" fmla="*/ 935739 h 956261"/>
                  <a:gd name="connsiteX8" fmla="*/ 0 w 1432209"/>
                  <a:gd name="connsiteY8" fmla="*/ 956698 h 956261"/>
                  <a:gd name="connsiteX9" fmla="*/ 407830 w 1432209"/>
                  <a:gd name="connsiteY9" fmla="*/ 876355 h 956261"/>
                  <a:gd name="connsiteX10" fmla="*/ 882905 w 1432209"/>
                  <a:gd name="connsiteY10" fmla="*/ 737937 h 956261"/>
                  <a:gd name="connsiteX11" fmla="*/ 1207772 w 1432209"/>
                  <a:gd name="connsiteY11" fmla="*/ 563277 h 956261"/>
                  <a:gd name="connsiteX12" fmla="*/ 1402080 w 1432209"/>
                  <a:gd name="connsiteY12" fmla="*/ 316134 h 956261"/>
                  <a:gd name="connsiteX13" fmla="*/ 1429589 w 1432209"/>
                  <a:gd name="connsiteY13" fmla="*/ 86020 h 95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32209" h="956261">
                    <a:moveTo>
                      <a:pt x="1429589" y="86020"/>
                    </a:moveTo>
                    <a:cubicBezTo>
                      <a:pt x="1423040" y="52398"/>
                      <a:pt x="1407757" y="23142"/>
                      <a:pt x="1378938" y="0"/>
                    </a:cubicBezTo>
                    <a:cubicBezTo>
                      <a:pt x="1374571" y="15719"/>
                      <a:pt x="1362782" y="98683"/>
                      <a:pt x="1323484" y="164180"/>
                    </a:cubicBezTo>
                    <a:cubicBezTo>
                      <a:pt x="1220434" y="335783"/>
                      <a:pt x="1066734" y="452369"/>
                      <a:pt x="992503" y="500400"/>
                    </a:cubicBezTo>
                    <a:cubicBezTo>
                      <a:pt x="909977" y="553671"/>
                      <a:pt x="820900" y="596026"/>
                      <a:pt x="731824" y="636634"/>
                    </a:cubicBezTo>
                    <a:cubicBezTo>
                      <a:pt x="620042" y="687286"/>
                      <a:pt x="508696" y="739247"/>
                      <a:pt x="395167" y="785532"/>
                    </a:cubicBezTo>
                    <a:cubicBezTo>
                      <a:pt x="315261" y="817844"/>
                      <a:pt x="231861" y="840113"/>
                      <a:pt x="150207" y="868495"/>
                    </a:cubicBezTo>
                    <a:cubicBezTo>
                      <a:pt x="103486" y="884651"/>
                      <a:pt x="58511" y="905174"/>
                      <a:pt x="19213" y="935739"/>
                    </a:cubicBezTo>
                    <a:cubicBezTo>
                      <a:pt x="11790" y="941415"/>
                      <a:pt x="6113" y="949712"/>
                      <a:pt x="0" y="956698"/>
                    </a:cubicBezTo>
                    <a:cubicBezTo>
                      <a:pt x="51961" y="949275"/>
                      <a:pt x="276399" y="905610"/>
                      <a:pt x="407830" y="876355"/>
                    </a:cubicBezTo>
                    <a:cubicBezTo>
                      <a:pt x="568954" y="840550"/>
                      <a:pt x="728767" y="797758"/>
                      <a:pt x="882905" y="737937"/>
                    </a:cubicBezTo>
                    <a:cubicBezTo>
                      <a:pt x="998180" y="693399"/>
                      <a:pt x="1109089" y="639691"/>
                      <a:pt x="1207772" y="563277"/>
                    </a:cubicBezTo>
                    <a:cubicBezTo>
                      <a:pt x="1293355" y="497343"/>
                      <a:pt x="1363219" y="418310"/>
                      <a:pt x="1402080" y="316134"/>
                    </a:cubicBezTo>
                    <a:cubicBezTo>
                      <a:pt x="1430026" y="242340"/>
                      <a:pt x="1445309" y="165927"/>
                      <a:pt x="1429589" y="86020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39">
                <a:extLst>
                  <a:ext uri="{FF2B5EF4-FFF2-40B4-BE49-F238E27FC236}">
                    <a16:creationId xmlns:a16="http://schemas.microsoft.com/office/drawing/2014/main" xmlns="" id="{347A185D-D3BD-432C-A5B3-A9B1EC3CC2F7}"/>
                  </a:ext>
                </a:extLst>
              </p:cNvPr>
              <p:cNvSpPr/>
              <p:nvPr/>
            </p:nvSpPr>
            <p:spPr>
              <a:xfrm>
                <a:off x="1747028" y="5096826"/>
                <a:ext cx="441016" cy="52398"/>
              </a:xfrm>
              <a:custGeom>
                <a:avLst/>
                <a:gdLst>
                  <a:gd name="connsiteX0" fmla="*/ 343206 w 441015"/>
                  <a:gd name="connsiteY0" fmla="*/ 54581 h 52397"/>
                  <a:gd name="connsiteX1" fmla="*/ 444072 w 441015"/>
                  <a:gd name="connsiteY1" fmla="*/ 49778 h 52397"/>
                  <a:gd name="connsiteX2" fmla="*/ 374645 w 441015"/>
                  <a:gd name="connsiteY2" fmla="*/ 24889 h 52397"/>
                  <a:gd name="connsiteX3" fmla="*/ 226184 w 441015"/>
                  <a:gd name="connsiteY3" fmla="*/ 9606 h 52397"/>
                  <a:gd name="connsiteX4" fmla="*/ 0 w 441015"/>
                  <a:gd name="connsiteY4" fmla="*/ 0 h 52397"/>
                  <a:gd name="connsiteX5" fmla="*/ 24016 w 441015"/>
                  <a:gd name="connsiteY5" fmla="*/ 54581 h 52397"/>
                  <a:gd name="connsiteX6" fmla="*/ 343206 w 441015"/>
                  <a:gd name="connsiteY6" fmla="*/ 54581 h 5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015" h="52397">
                    <a:moveTo>
                      <a:pt x="343206" y="54581"/>
                    </a:moveTo>
                    <a:cubicBezTo>
                      <a:pt x="376828" y="55018"/>
                      <a:pt x="410450" y="51525"/>
                      <a:pt x="444072" y="49778"/>
                    </a:cubicBezTo>
                    <a:cubicBezTo>
                      <a:pt x="444509" y="47595"/>
                      <a:pt x="398661" y="27945"/>
                      <a:pt x="374645" y="24889"/>
                    </a:cubicBezTo>
                    <a:cubicBezTo>
                      <a:pt x="325304" y="17903"/>
                      <a:pt x="275526" y="12663"/>
                      <a:pt x="226184" y="9606"/>
                    </a:cubicBezTo>
                    <a:cubicBezTo>
                      <a:pt x="151081" y="5240"/>
                      <a:pt x="75977" y="3056"/>
                      <a:pt x="0" y="0"/>
                    </a:cubicBezTo>
                    <a:cubicBezTo>
                      <a:pt x="6550" y="27509"/>
                      <a:pt x="15283" y="41045"/>
                      <a:pt x="24016" y="54581"/>
                    </a:cubicBezTo>
                    <a:cubicBezTo>
                      <a:pt x="127065" y="56764"/>
                      <a:pt x="239720" y="53271"/>
                      <a:pt x="343206" y="54581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40">
                <a:extLst>
                  <a:ext uri="{FF2B5EF4-FFF2-40B4-BE49-F238E27FC236}">
                    <a16:creationId xmlns:a16="http://schemas.microsoft.com/office/drawing/2014/main" xmlns="" id="{4F0584F9-484E-9F0B-646A-EDF551A8DA2C}"/>
                  </a:ext>
                </a:extLst>
              </p:cNvPr>
              <p:cNvSpPr/>
              <p:nvPr/>
            </p:nvSpPr>
            <p:spPr>
              <a:xfrm>
                <a:off x="1945267" y="5496797"/>
                <a:ext cx="410450" cy="61131"/>
              </a:xfrm>
              <a:custGeom>
                <a:avLst/>
                <a:gdLst>
                  <a:gd name="connsiteX0" fmla="*/ 395604 w 410450"/>
                  <a:gd name="connsiteY0" fmla="*/ 26635 h 61130"/>
                  <a:gd name="connsiteX1" fmla="*/ 412633 w 410450"/>
                  <a:gd name="connsiteY1" fmla="*/ 16593 h 61130"/>
                  <a:gd name="connsiteX2" fmla="*/ 0 w 410450"/>
                  <a:gd name="connsiteY2" fmla="*/ 0 h 61130"/>
                  <a:gd name="connsiteX3" fmla="*/ 29692 w 410450"/>
                  <a:gd name="connsiteY3" fmla="*/ 63314 h 61130"/>
                  <a:gd name="connsiteX4" fmla="*/ 279455 w 410450"/>
                  <a:gd name="connsiteY4" fmla="*/ 49778 h 61130"/>
                  <a:gd name="connsiteX5" fmla="*/ 395604 w 410450"/>
                  <a:gd name="connsiteY5" fmla="*/ 26635 h 6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450" h="61130">
                    <a:moveTo>
                      <a:pt x="395604" y="26635"/>
                    </a:moveTo>
                    <a:cubicBezTo>
                      <a:pt x="401717" y="24016"/>
                      <a:pt x="406957" y="20086"/>
                      <a:pt x="412633" y="16593"/>
                    </a:cubicBezTo>
                    <a:cubicBezTo>
                      <a:pt x="412197" y="15283"/>
                      <a:pt x="131431" y="4366"/>
                      <a:pt x="0" y="0"/>
                    </a:cubicBezTo>
                    <a:cubicBezTo>
                      <a:pt x="9606" y="28382"/>
                      <a:pt x="17029" y="48468"/>
                      <a:pt x="29692" y="63314"/>
                    </a:cubicBezTo>
                    <a:cubicBezTo>
                      <a:pt x="100866" y="61131"/>
                      <a:pt x="208282" y="53708"/>
                      <a:pt x="279455" y="49778"/>
                    </a:cubicBezTo>
                    <a:cubicBezTo>
                      <a:pt x="318754" y="47595"/>
                      <a:pt x="358489" y="43228"/>
                      <a:pt x="395604" y="26635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41">
                <a:extLst>
                  <a:ext uri="{FF2B5EF4-FFF2-40B4-BE49-F238E27FC236}">
                    <a16:creationId xmlns:a16="http://schemas.microsoft.com/office/drawing/2014/main" xmlns="" id="{016A0AE5-7864-00E8-A2B3-409BF7C4052A}"/>
                  </a:ext>
                </a:extLst>
              </p:cNvPr>
              <p:cNvSpPr/>
              <p:nvPr/>
            </p:nvSpPr>
            <p:spPr>
              <a:xfrm>
                <a:off x="1789383" y="5192452"/>
                <a:ext cx="379885" cy="52398"/>
              </a:xfrm>
              <a:custGeom>
                <a:avLst/>
                <a:gdLst>
                  <a:gd name="connsiteX0" fmla="*/ 351066 w 379884"/>
                  <a:gd name="connsiteY0" fmla="*/ 44538 h 52397"/>
                  <a:gd name="connsiteX1" fmla="*/ 380321 w 379884"/>
                  <a:gd name="connsiteY1" fmla="*/ 31875 h 52397"/>
                  <a:gd name="connsiteX2" fmla="*/ 379011 w 379884"/>
                  <a:gd name="connsiteY2" fmla="*/ 25326 h 52397"/>
                  <a:gd name="connsiteX3" fmla="*/ 873 w 379884"/>
                  <a:gd name="connsiteY3" fmla="*/ 0 h 52397"/>
                  <a:gd name="connsiteX4" fmla="*/ 0 w 379884"/>
                  <a:gd name="connsiteY4" fmla="*/ 5676 h 52397"/>
                  <a:gd name="connsiteX5" fmla="*/ 24016 w 379884"/>
                  <a:gd name="connsiteY5" fmla="*/ 41045 h 52397"/>
                  <a:gd name="connsiteX6" fmla="*/ 37988 w 379884"/>
                  <a:gd name="connsiteY6" fmla="*/ 47595 h 52397"/>
                  <a:gd name="connsiteX7" fmla="*/ 219634 w 379884"/>
                  <a:gd name="connsiteY7" fmla="*/ 55018 h 52397"/>
                  <a:gd name="connsiteX8" fmla="*/ 351066 w 379884"/>
                  <a:gd name="connsiteY8" fmla="*/ 44538 h 5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884" h="52397">
                    <a:moveTo>
                      <a:pt x="351066" y="44538"/>
                    </a:moveTo>
                    <a:cubicBezTo>
                      <a:pt x="361109" y="41045"/>
                      <a:pt x="370278" y="36242"/>
                      <a:pt x="380321" y="31875"/>
                    </a:cubicBezTo>
                    <a:cubicBezTo>
                      <a:pt x="379885" y="29692"/>
                      <a:pt x="379448" y="27509"/>
                      <a:pt x="379011" y="25326"/>
                    </a:cubicBezTo>
                    <a:cubicBezTo>
                      <a:pt x="252820" y="17029"/>
                      <a:pt x="127065" y="8296"/>
                      <a:pt x="873" y="0"/>
                    </a:cubicBezTo>
                    <a:cubicBezTo>
                      <a:pt x="437" y="1747"/>
                      <a:pt x="437" y="3930"/>
                      <a:pt x="0" y="5676"/>
                    </a:cubicBezTo>
                    <a:cubicBezTo>
                      <a:pt x="7860" y="17466"/>
                      <a:pt x="15283" y="29692"/>
                      <a:pt x="24016" y="41045"/>
                    </a:cubicBezTo>
                    <a:cubicBezTo>
                      <a:pt x="26636" y="44538"/>
                      <a:pt x="33185" y="47595"/>
                      <a:pt x="37988" y="47595"/>
                    </a:cubicBezTo>
                    <a:cubicBezTo>
                      <a:pt x="98683" y="50651"/>
                      <a:pt x="158940" y="53708"/>
                      <a:pt x="219634" y="55018"/>
                    </a:cubicBezTo>
                    <a:cubicBezTo>
                      <a:pt x="263299" y="56328"/>
                      <a:pt x="308274" y="58511"/>
                      <a:pt x="351066" y="44538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42">
                <a:extLst>
                  <a:ext uri="{FF2B5EF4-FFF2-40B4-BE49-F238E27FC236}">
                    <a16:creationId xmlns:a16="http://schemas.microsoft.com/office/drawing/2014/main" xmlns="" id="{3326B77C-3853-6739-966D-6187B3363EED}"/>
                  </a:ext>
                </a:extLst>
              </p:cNvPr>
              <p:cNvSpPr/>
              <p:nvPr/>
            </p:nvSpPr>
            <p:spPr>
              <a:xfrm>
                <a:off x="1843527" y="5285022"/>
                <a:ext cx="349319" cy="56764"/>
              </a:xfrm>
              <a:custGeom>
                <a:avLst/>
                <a:gdLst>
                  <a:gd name="connsiteX0" fmla="*/ 192562 w 349319"/>
                  <a:gd name="connsiteY0" fmla="*/ 57201 h 56764"/>
                  <a:gd name="connsiteX1" fmla="*/ 307838 w 349319"/>
                  <a:gd name="connsiteY1" fmla="*/ 51961 h 56764"/>
                  <a:gd name="connsiteX2" fmla="*/ 351939 w 349319"/>
                  <a:gd name="connsiteY2" fmla="*/ 28819 h 56764"/>
                  <a:gd name="connsiteX3" fmla="*/ 0 w 349319"/>
                  <a:gd name="connsiteY3" fmla="*/ 0 h 56764"/>
                  <a:gd name="connsiteX4" fmla="*/ 27072 w 349319"/>
                  <a:gd name="connsiteY4" fmla="*/ 56764 h 56764"/>
                  <a:gd name="connsiteX5" fmla="*/ 192562 w 349319"/>
                  <a:gd name="connsiteY5" fmla="*/ 57201 h 5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19" h="56764">
                    <a:moveTo>
                      <a:pt x="192562" y="57201"/>
                    </a:moveTo>
                    <a:cubicBezTo>
                      <a:pt x="230987" y="56764"/>
                      <a:pt x="269849" y="55454"/>
                      <a:pt x="307838" y="51961"/>
                    </a:cubicBezTo>
                    <a:cubicBezTo>
                      <a:pt x="323120" y="50651"/>
                      <a:pt x="339713" y="44975"/>
                      <a:pt x="351939" y="28819"/>
                    </a:cubicBezTo>
                    <a:cubicBezTo>
                      <a:pt x="233607" y="6986"/>
                      <a:pt x="117022" y="3057"/>
                      <a:pt x="0" y="0"/>
                    </a:cubicBezTo>
                    <a:cubicBezTo>
                      <a:pt x="6550" y="17029"/>
                      <a:pt x="22269" y="56764"/>
                      <a:pt x="27072" y="56764"/>
                    </a:cubicBezTo>
                    <a:cubicBezTo>
                      <a:pt x="81217" y="58511"/>
                      <a:pt x="138854" y="57638"/>
                      <a:pt x="192562" y="57201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43">
                <a:extLst>
                  <a:ext uri="{FF2B5EF4-FFF2-40B4-BE49-F238E27FC236}">
                    <a16:creationId xmlns:a16="http://schemas.microsoft.com/office/drawing/2014/main" xmlns="" id="{BB293715-4624-2B93-7177-09E592DFBF18}"/>
                  </a:ext>
                </a:extLst>
              </p:cNvPr>
              <p:cNvSpPr/>
              <p:nvPr/>
            </p:nvSpPr>
            <p:spPr>
              <a:xfrm>
                <a:off x="1892869" y="5381521"/>
                <a:ext cx="362419" cy="61131"/>
              </a:xfrm>
              <a:custGeom>
                <a:avLst/>
                <a:gdLst>
                  <a:gd name="connsiteX0" fmla="*/ 362419 w 362418"/>
                  <a:gd name="connsiteY0" fmla="*/ 45412 h 61130"/>
                  <a:gd name="connsiteX1" fmla="*/ 321810 w 362418"/>
                  <a:gd name="connsiteY1" fmla="*/ 26636 h 61130"/>
                  <a:gd name="connsiteX2" fmla="*/ 210028 w 362418"/>
                  <a:gd name="connsiteY2" fmla="*/ 16593 h 61130"/>
                  <a:gd name="connsiteX3" fmla="*/ 0 w 362418"/>
                  <a:gd name="connsiteY3" fmla="*/ 0 h 61130"/>
                  <a:gd name="connsiteX4" fmla="*/ 23142 w 362418"/>
                  <a:gd name="connsiteY4" fmla="*/ 54581 h 61130"/>
                  <a:gd name="connsiteX5" fmla="*/ 362419 w 362418"/>
                  <a:gd name="connsiteY5" fmla="*/ 45412 h 6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418" h="61130">
                    <a:moveTo>
                      <a:pt x="362419" y="45412"/>
                    </a:moveTo>
                    <a:cubicBezTo>
                      <a:pt x="349319" y="37115"/>
                      <a:pt x="335783" y="28382"/>
                      <a:pt x="321810" y="26636"/>
                    </a:cubicBezTo>
                    <a:cubicBezTo>
                      <a:pt x="284695" y="21832"/>
                      <a:pt x="247580" y="18339"/>
                      <a:pt x="210028" y="16593"/>
                    </a:cubicBezTo>
                    <a:cubicBezTo>
                      <a:pt x="160687" y="13973"/>
                      <a:pt x="23142" y="4803"/>
                      <a:pt x="0" y="0"/>
                    </a:cubicBezTo>
                    <a:cubicBezTo>
                      <a:pt x="7860" y="18776"/>
                      <a:pt x="14846" y="35369"/>
                      <a:pt x="23142" y="54581"/>
                    </a:cubicBezTo>
                    <a:cubicBezTo>
                      <a:pt x="134488" y="67244"/>
                      <a:pt x="248017" y="60694"/>
                      <a:pt x="362419" y="45412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44">
                <a:extLst>
                  <a:ext uri="{FF2B5EF4-FFF2-40B4-BE49-F238E27FC236}">
                    <a16:creationId xmlns:a16="http://schemas.microsoft.com/office/drawing/2014/main" xmlns="" id="{73B09015-EF29-53D7-B499-56325265AE0C}"/>
                  </a:ext>
                </a:extLst>
              </p:cNvPr>
              <p:cNvSpPr/>
              <p:nvPr/>
            </p:nvSpPr>
            <p:spPr>
              <a:xfrm>
                <a:off x="1701616" y="4988101"/>
                <a:ext cx="480314" cy="65497"/>
              </a:xfrm>
              <a:custGeom>
                <a:avLst/>
                <a:gdLst>
                  <a:gd name="connsiteX0" fmla="*/ 181646 w 480313"/>
                  <a:gd name="connsiteY0" fmla="*/ 61567 h 65497"/>
                  <a:gd name="connsiteX1" fmla="*/ 369842 w 480313"/>
                  <a:gd name="connsiteY1" fmla="*/ 65497 h 65497"/>
                  <a:gd name="connsiteX2" fmla="*/ 480751 w 480313"/>
                  <a:gd name="connsiteY2" fmla="*/ 55018 h 65497"/>
                  <a:gd name="connsiteX3" fmla="*/ 480314 w 480313"/>
                  <a:gd name="connsiteY3" fmla="*/ 47158 h 65497"/>
                  <a:gd name="connsiteX4" fmla="*/ 0 w 480313"/>
                  <a:gd name="connsiteY4" fmla="*/ 0 h 65497"/>
                  <a:gd name="connsiteX5" fmla="*/ 12226 w 480313"/>
                  <a:gd name="connsiteY5" fmla="*/ 41045 h 65497"/>
                  <a:gd name="connsiteX6" fmla="*/ 44975 w 480313"/>
                  <a:gd name="connsiteY6" fmla="*/ 61567 h 65497"/>
                  <a:gd name="connsiteX7" fmla="*/ 181646 w 480313"/>
                  <a:gd name="connsiteY7" fmla="*/ 61567 h 6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13" h="65497">
                    <a:moveTo>
                      <a:pt x="181646" y="61567"/>
                    </a:moveTo>
                    <a:cubicBezTo>
                      <a:pt x="244523" y="62441"/>
                      <a:pt x="307401" y="65934"/>
                      <a:pt x="369842" y="65497"/>
                    </a:cubicBezTo>
                    <a:cubicBezTo>
                      <a:pt x="406957" y="65061"/>
                      <a:pt x="444072" y="58948"/>
                      <a:pt x="480751" y="55018"/>
                    </a:cubicBezTo>
                    <a:cubicBezTo>
                      <a:pt x="480751" y="52398"/>
                      <a:pt x="480314" y="49778"/>
                      <a:pt x="480314" y="47158"/>
                    </a:cubicBezTo>
                    <a:cubicBezTo>
                      <a:pt x="323557" y="18776"/>
                      <a:pt x="162434" y="32749"/>
                      <a:pt x="0" y="0"/>
                    </a:cubicBezTo>
                    <a:cubicBezTo>
                      <a:pt x="5240" y="16593"/>
                      <a:pt x="9170" y="28819"/>
                      <a:pt x="12226" y="41045"/>
                    </a:cubicBezTo>
                    <a:cubicBezTo>
                      <a:pt x="16593" y="58511"/>
                      <a:pt x="26199" y="62441"/>
                      <a:pt x="44975" y="61567"/>
                    </a:cubicBezTo>
                    <a:cubicBezTo>
                      <a:pt x="90823" y="59384"/>
                      <a:pt x="136235" y="60694"/>
                      <a:pt x="181646" y="61567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45">
                <a:extLst>
                  <a:ext uri="{FF2B5EF4-FFF2-40B4-BE49-F238E27FC236}">
                    <a16:creationId xmlns:a16="http://schemas.microsoft.com/office/drawing/2014/main" xmlns="" id="{3E5780AE-CC42-E7C3-2F6B-2D5E9E3A4DC3}"/>
                  </a:ext>
                </a:extLst>
              </p:cNvPr>
              <p:cNvSpPr/>
              <p:nvPr/>
            </p:nvSpPr>
            <p:spPr>
              <a:xfrm>
                <a:off x="1651402" y="4797722"/>
                <a:ext cx="449749" cy="74230"/>
              </a:xfrm>
              <a:custGeom>
                <a:avLst/>
                <a:gdLst>
                  <a:gd name="connsiteX0" fmla="*/ 429226 w 449748"/>
                  <a:gd name="connsiteY0" fmla="*/ 75104 h 74230"/>
                  <a:gd name="connsiteX1" fmla="*/ 449749 w 449748"/>
                  <a:gd name="connsiteY1" fmla="*/ 75104 h 74230"/>
                  <a:gd name="connsiteX2" fmla="*/ 279455 w 449748"/>
                  <a:gd name="connsiteY2" fmla="*/ 41918 h 74230"/>
                  <a:gd name="connsiteX3" fmla="*/ 92133 w 449748"/>
                  <a:gd name="connsiteY3" fmla="*/ 13973 h 74230"/>
                  <a:gd name="connsiteX4" fmla="*/ 0 w 449748"/>
                  <a:gd name="connsiteY4" fmla="*/ 0 h 74230"/>
                  <a:gd name="connsiteX5" fmla="*/ 10480 w 449748"/>
                  <a:gd name="connsiteY5" fmla="*/ 55454 h 74230"/>
                  <a:gd name="connsiteX6" fmla="*/ 196929 w 449748"/>
                  <a:gd name="connsiteY6" fmla="*/ 74230 h 74230"/>
                  <a:gd name="connsiteX7" fmla="*/ 429226 w 449748"/>
                  <a:gd name="connsiteY7" fmla="*/ 75104 h 7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748" h="74230">
                    <a:moveTo>
                      <a:pt x="429226" y="75104"/>
                    </a:moveTo>
                    <a:cubicBezTo>
                      <a:pt x="435339" y="75104"/>
                      <a:pt x="441452" y="75104"/>
                      <a:pt x="449749" y="75104"/>
                    </a:cubicBezTo>
                    <a:cubicBezTo>
                      <a:pt x="444072" y="56328"/>
                      <a:pt x="306964" y="45411"/>
                      <a:pt x="279455" y="41918"/>
                    </a:cubicBezTo>
                    <a:cubicBezTo>
                      <a:pt x="216578" y="34932"/>
                      <a:pt x="154574" y="23579"/>
                      <a:pt x="92133" y="13973"/>
                    </a:cubicBezTo>
                    <a:cubicBezTo>
                      <a:pt x="62004" y="9170"/>
                      <a:pt x="31875" y="4803"/>
                      <a:pt x="0" y="0"/>
                    </a:cubicBezTo>
                    <a:cubicBezTo>
                      <a:pt x="0" y="14410"/>
                      <a:pt x="1747" y="51088"/>
                      <a:pt x="10480" y="55454"/>
                    </a:cubicBezTo>
                    <a:cubicBezTo>
                      <a:pt x="39298" y="69427"/>
                      <a:pt x="136671" y="71610"/>
                      <a:pt x="196929" y="74230"/>
                    </a:cubicBezTo>
                    <a:cubicBezTo>
                      <a:pt x="274216" y="77724"/>
                      <a:pt x="351939" y="75104"/>
                      <a:pt x="429226" y="75104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46">
                <a:extLst>
                  <a:ext uri="{FF2B5EF4-FFF2-40B4-BE49-F238E27FC236}">
                    <a16:creationId xmlns:a16="http://schemas.microsoft.com/office/drawing/2014/main" xmlns="" id="{59D86308-0268-4216-2F83-5FCF46154D74}"/>
                  </a:ext>
                </a:extLst>
              </p:cNvPr>
              <p:cNvSpPr/>
              <p:nvPr/>
            </p:nvSpPr>
            <p:spPr>
              <a:xfrm>
                <a:off x="1683277" y="4902081"/>
                <a:ext cx="458482" cy="61131"/>
              </a:xfrm>
              <a:custGeom>
                <a:avLst/>
                <a:gdLst>
                  <a:gd name="connsiteX0" fmla="*/ 155884 w 458481"/>
                  <a:gd name="connsiteY0" fmla="*/ 58074 h 61130"/>
                  <a:gd name="connsiteX1" fmla="*/ 455425 w 458481"/>
                  <a:gd name="connsiteY1" fmla="*/ 53271 h 61130"/>
                  <a:gd name="connsiteX2" fmla="*/ 462411 w 458481"/>
                  <a:gd name="connsiteY2" fmla="*/ 48905 h 61130"/>
                  <a:gd name="connsiteX3" fmla="*/ 414380 w 458481"/>
                  <a:gd name="connsiteY3" fmla="*/ 33622 h 61130"/>
                  <a:gd name="connsiteX4" fmla="*/ 205662 w 458481"/>
                  <a:gd name="connsiteY4" fmla="*/ 13099 h 61130"/>
                  <a:gd name="connsiteX5" fmla="*/ 93006 w 458481"/>
                  <a:gd name="connsiteY5" fmla="*/ 7423 h 61130"/>
                  <a:gd name="connsiteX6" fmla="*/ 0 w 458481"/>
                  <a:gd name="connsiteY6" fmla="*/ 0 h 61130"/>
                  <a:gd name="connsiteX7" fmla="*/ 10480 w 458481"/>
                  <a:gd name="connsiteY7" fmla="*/ 53708 h 61130"/>
                  <a:gd name="connsiteX8" fmla="*/ 155884 w 458481"/>
                  <a:gd name="connsiteY8" fmla="*/ 58074 h 6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481" h="61130">
                    <a:moveTo>
                      <a:pt x="155884" y="58074"/>
                    </a:moveTo>
                    <a:cubicBezTo>
                      <a:pt x="255876" y="57638"/>
                      <a:pt x="355869" y="55018"/>
                      <a:pt x="455425" y="53271"/>
                    </a:cubicBezTo>
                    <a:cubicBezTo>
                      <a:pt x="456735" y="53271"/>
                      <a:pt x="458045" y="51961"/>
                      <a:pt x="462411" y="48905"/>
                    </a:cubicBezTo>
                    <a:cubicBezTo>
                      <a:pt x="444509" y="43228"/>
                      <a:pt x="429663" y="37115"/>
                      <a:pt x="414380" y="33622"/>
                    </a:cubicBezTo>
                    <a:cubicBezTo>
                      <a:pt x="345826" y="17029"/>
                      <a:pt x="275962" y="15283"/>
                      <a:pt x="205662" y="13099"/>
                    </a:cubicBezTo>
                    <a:cubicBezTo>
                      <a:pt x="168110" y="11790"/>
                      <a:pt x="130558" y="9606"/>
                      <a:pt x="93006" y="7423"/>
                    </a:cubicBezTo>
                    <a:cubicBezTo>
                      <a:pt x="62441" y="5677"/>
                      <a:pt x="31875" y="2620"/>
                      <a:pt x="0" y="0"/>
                    </a:cubicBezTo>
                    <a:cubicBezTo>
                      <a:pt x="437" y="31002"/>
                      <a:pt x="3930" y="39298"/>
                      <a:pt x="10480" y="53708"/>
                    </a:cubicBezTo>
                    <a:cubicBezTo>
                      <a:pt x="54581" y="67681"/>
                      <a:pt x="110472" y="58511"/>
                      <a:pt x="155884" y="58074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49">
                <a:extLst>
                  <a:ext uri="{FF2B5EF4-FFF2-40B4-BE49-F238E27FC236}">
                    <a16:creationId xmlns:a16="http://schemas.microsoft.com/office/drawing/2014/main" xmlns="" id="{D4B766D5-1069-49D7-7D59-1A44FCF1F009}"/>
                  </a:ext>
                </a:extLst>
              </p:cNvPr>
              <p:cNvSpPr/>
              <p:nvPr/>
            </p:nvSpPr>
            <p:spPr>
              <a:xfrm>
                <a:off x="1626513" y="4712138"/>
                <a:ext cx="541445" cy="69864"/>
              </a:xfrm>
              <a:custGeom>
                <a:avLst/>
                <a:gdLst>
                  <a:gd name="connsiteX0" fmla="*/ 336656 w 541444"/>
                  <a:gd name="connsiteY0" fmla="*/ 71174 h 69863"/>
                  <a:gd name="connsiteX1" fmla="*/ 542755 w 541444"/>
                  <a:gd name="connsiteY1" fmla="*/ 71611 h 69863"/>
                  <a:gd name="connsiteX2" fmla="*/ 537952 w 541444"/>
                  <a:gd name="connsiteY2" fmla="*/ 65934 h 69863"/>
                  <a:gd name="connsiteX3" fmla="*/ 507823 w 541444"/>
                  <a:gd name="connsiteY3" fmla="*/ 55454 h 69863"/>
                  <a:gd name="connsiteX4" fmla="*/ 273342 w 541444"/>
                  <a:gd name="connsiteY4" fmla="*/ 24452 h 69863"/>
                  <a:gd name="connsiteX5" fmla="*/ 139291 w 541444"/>
                  <a:gd name="connsiteY5" fmla="*/ 14846 h 69863"/>
                  <a:gd name="connsiteX6" fmla="*/ 0 w 541444"/>
                  <a:gd name="connsiteY6" fmla="*/ 0 h 69863"/>
                  <a:gd name="connsiteX7" fmla="*/ 8733 w 541444"/>
                  <a:gd name="connsiteY7" fmla="*/ 35805 h 69863"/>
                  <a:gd name="connsiteX8" fmla="*/ 21396 w 541444"/>
                  <a:gd name="connsiteY8" fmla="*/ 49778 h 69863"/>
                  <a:gd name="connsiteX9" fmla="*/ 239284 w 541444"/>
                  <a:gd name="connsiteY9" fmla="*/ 66807 h 69863"/>
                  <a:gd name="connsiteX10" fmla="*/ 336656 w 541444"/>
                  <a:gd name="connsiteY10" fmla="*/ 71174 h 6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1444" h="69863">
                    <a:moveTo>
                      <a:pt x="336656" y="71174"/>
                    </a:moveTo>
                    <a:cubicBezTo>
                      <a:pt x="404337" y="72047"/>
                      <a:pt x="472454" y="71611"/>
                      <a:pt x="542755" y="71611"/>
                    </a:cubicBezTo>
                    <a:cubicBezTo>
                      <a:pt x="539698" y="68117"/>
                      <a:pt x="539262" y="66371"/>
                      <a:pt x="537952" y="65934"/>
                    </a:cubicBezTo>
                    <a:cubicBezTo>
                      <a:pt x="527909" y="62441"/>
                      <a:pt x="517866" y="58511"/>
                      <a:pt x="507823" y="55454"/>
                    </a:cubicBezTo>
                    <a:cubicBezTo>
                      <a:pt x="431409" y="33185"/>
                      <a:pt x="352376" y="30129"/>
                      <a:pt x="273342" y="24452"/>
                    </a:cubicBezTo>
                    <a:cubicBezTo>
                      <a:pt x="228804" y="21396"/>
                      <a:pt x="183829" y="19213"/>
                      <a:pt x="139291" y="14846"/>
                    </a:cubicBezTo>
                    <a:cubicBezTo>
                      <a:pt x="99119" y="10916"/>
                      <a:pt x="41918" y="5240"/>
                      <a:pt x="0" y="0"/>
                    </a:cubicBezTo>
                    <a:cubicBezTo>
                      <a:pt x="0" y="11353"/>
                      <a:pt x="9170" y="23579"/>
                      <a:pt x="8733" y="35805"/>
                    </a:cubicBezTo>
                    <a:cubicBezTo>
                      <a:pt x="8296" y="44975"/>
                      <a:pt x="12226" y="48905"/>
                      <a:pt x="21396" y="49778"/>
                    </a:cubicBezTo>
                    <a:cubicBezTo>
                      <a:pt x="91260" y="55454"/>
                      <a:pt x="169857" y="61568"/>
                      <a:pt x="239284" y="66807"/>
                    </a:cubicBezTo>
                    <a:cubicBezTo>
                      <a:pt x="271596" y="68991"/>
                      <a:pt x="303908" y="70737"/>
                      <a:pt x="336656" y="71174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51">
                <a:extLst>
                  <a:ext uri="{FF2B5EF4-FFF2-40B4-BE49-F238E27FC236}">
                    <a16:creationId xmlns:a16="http://schemas.microsoft.com/office/drawing/2014/main" xmlns="" id="{217DE44F-D95D-8CA6-D839-96E0D4C99B1E}"/>
                  </a:ext>
                </a:extLst>
              </p:cNvPr>
              <p:cNvSpPr/>
              <p:nvPr/>
            </p:nvSpPr>
            <p:spPr>
              <a:xfrm>
                <a:off x="1998973" y="5601528"/>
                <a:ext cx="392984" cy="43665"/>
              </a:xfrm>
              <a:custGeom>
                <a:avLst/>
                <a:gdLst>
                  <a:gd name="connsiteX0" fmla="*/ 308276 w 392984"/>
                  <a:gd name="connsiteY0" fmla="*/ 36307 h 43664"/>
                  <a:gd name="connsiteX1" fmla="*/ 393422 w 392984"/>
                  <a:gd name="connsiteY1" fmla="*/ 4868 h 43664"/>
                  <a:gd name="connsiteX2" fmla="*/ 1 w 392984"/>
                  <a:gd name="connsiteY2" fmla="*/ 938 h 43664"/>
                  <a:gd name="connsiteX3" fmla="*/ 15284 w 392984"/>
                  <a:gd name="connsiteY3" fmla="*/ 42420 h 43664"/>
                  <a:gd name="connsiteX4" fmla="*/ 29694 w 392984"/>
                  <a:gd name="connsiteY4" fmla="*/ 42857 h 43664"/>
                  <a:gd name="connsiteX5" fmla="*/ 308276 w 392984"/>
                  <a:gd name="connsiteY5" fmla="*/ 36307 h 4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984" h="43664">
                    <a:moveTo>
                      <a:pt x="308276" y="36307"/>
                    </a:moveTo>
                    <a:cubicBezTo>
                      <a:pt x="336658" y="31940"/>
                      <a:pt x="365040" y="24954"/>
                      <a:pt x="393422" y="4868"/>
                    </a:cubicBezTo>
                    <a:cubicBezTo>
                      <a:pt x="385126" y="3122"/>
                      <a:pt x="-872" y="-2118"/>
                      <a:pt x="1" y="938"/>
                    </a:cubicBezTo>
                    <a:cubicBezTo>
                      <a:pt x="4805" y="19714"/>
                      <a:pt x="10044" y="31067"/>
                      <a:pt x="15284" y="42420"/>
                    </a:cubicBezTo>
                    <a:cubicBezTo>
                      <a:pt x="14848" y="42420"/>
                      <a:pt x="27947" y="42857"/>
                      <a:pt x="29694" y="42857"/>
                    </a:cubicBezTo>
                    <a:cubicBezTo>
                      <a:pt x="122700" y="45040"/>
                      <a:pt x="215706" y="50716"/>
                      <a:pt x="308276" y="36307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52">
                <a:extLst>
                  <a:ext uri="{FF2B5EF4-FFF2-40B4-BE49-F238E27FC236}">
                    <a16:creationId xmlns:a16="http://schemas.microsoft.com/office/drawing/2014/main" xmlns="" id="{F2AE3D6D-C930-BD8A-9F82-C6B65FB5488A}"/>
                  </a:ext>
                </a:extLst>
              </p:cNvPr>
              <p:cNvSpPr/>
              <p:nvPr/>
            </p:nvSpPr>
            <p:spPr>
              <a:xfrm>
                <a:off x="2038518" y="5860089"/>
                <a:ext cx="720471" cy="100429"/>
              </a:xfrm>
              <a:custGeom>
                <a:avLst/>
                <a:gdLst>
                  <a:gd name="connsiteX0" fmla="*/ 25517 w 720470"/>
                  <a:gd name="connsiteY0" fmla="*/ 62004 h 100429"/>
                  <a:gd name="connsiteX1" fmla="*/ 31630 w 720470"/>
                  <a:gd name="connsiteY1" fmla="*/ 64187 h 100429"/>
                  <a:gd name="connsiteX2" fmla="*/ 180964 w 720470"/>
                  <a:gd name="connsiteY2" fmla="*/ 87766 h 100429"/>
                  <a:gd name="connsiteX3" fmla="*/ 360427 w 720470"/>
                  <a:gd name="connsiteY3" fmla="*/ 99992 h 100429"/>
                  <a:gd name="connsiteX4" fmla="*/ 661278 w 720470"/>
                  <a:gd name="connsiteY4" fmla="*/ 87766 h 100429"/>
                  <a:gd name="connsiteX5" fmla="*/ 722845 w 720470"/>
                  <a:gd name="connsiteY5" fmla="*/ 59821 h 100429"/>
                  <a:gd name="connsiteX6" fmla="*/ 191 w 720470"/>
                  <a:gd name="connsiteY6" fmla="*/ 0 h 100429"/>
                  <a:gd name="connsiteX7" fmla="*/ 25517 w 720470"/>
                  <a:gd name="connsiteY7" fmla="*/ 62004 h 10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0470" h="100429">
                    <a:moveTo>
                      <a:pt x="25517" y="62004"/>
                    </a:moveTo>
                    <a:cubicBezTo>
                      <a:pt x="26390" y="63314"/>
                      <a:pt x="29447" y="64187"/>
                      <a:pt x="31630" y="64187"/>
                    </a:cubicBezTo>
                    <a:cubicBezTo>
                      <a:pt x="81408" y="72047"/>
                      <a:pt x="130749" y="82527"/>
                      <a:pt x="180964" y="87766"/>
                    </a:cubicBezTo>
                    <a:cubicBezTo>
                      <a:pt x="240785" y="94316"/>
                      <a:pt x="300606" y="97373"/>
                      <a:pt x="360427" y="99992"/>
                    </a:cubicBezTo>
                    <a:cubicBezTo>
                      <a:pt x="460856" y="104359"/>
                      <a:pt x="561285" y="101303"/>
                      <a:pt x="661278" y="87766"/>
                    </a:cubicBezTo>
                    <a:cubicBezTo>
                      <a:pt x="682674" y="84710"/>
                      <a:pt x="704506" y="79907"/>
                      <a:pt x="722845" y="59821"/>
                    </a:cubicBezTo>
                    <a:cubicBezTo>
                      <a:pt x="478322" y="56764"/>
                      <a:pt x="237728" y="50215"/>
                      <a:pt x="191" y="0"/>
                    </a:cubicBezTo>
                    <a:cubicBezTo>
                      <a:pt x="-1992" y="2183"/>
                      <a:pt x="15037" y="43228"/>
                      <a:pt x="25517" y="62004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53">
                <a:extLst>
                  <a:ext uri="{FF2B5EF4-FFF2-40B4-BE49-F238E27FC236}">
                    <a16:creationId xmlns:a16="http://schemas.microsoft.com/office/drawing/2014/main" xmlns="" id="{9C4AA1EA-A0D4-59BF-D0E5-1719905AF8C2}"/>
                  </a:ext>
                </a:extLst>
              </p:cNvPr>
              <p:cNvSpPr/>
              <p:nvPr/>
            </p:nvSpPr>
            <p:spPr>
              <a:xfrm>
                <a:off x="2033033" y="5682809"/>
                <a:ext cx="344953" cy="61131"/>
              </a:xfrm>
              <a:custGeom>
                <a:avLst/>
                <a:gdLst>
                  <a:gd name="connsiteX0" fmla="*/ 234044 w 344952"/>
                  <a:gd name="connsiteY0" fmla="*/ 58948 h 61130"/>
                  <a:gd name="connsiteX1" fmla="*/ 331417 w 344952"/>
                  <a:gd name="connsiteY1" fmla="*/ 36679 h 61130"/>
                  <a:gd name="connsiteX2" fmla="*/ 348883 w 344952"/>
                  <a:gd name="connsiteY2" fmla="*/ 27072 h 61130"/>
                  <a:gd name="connsiteX3" fmla="*/ 0 w 344952"/>
                  <a:gd name="connsiteY3" fmla="*/ 0 h 61130"/>
                  <a:gd name="connsiteX4" fmla="*/ 14410 w 344952"/>
                  <a:gd name="connsiteY4" fmla="*/ 52398 h 61130"/>
                  <a:gd name="connsiteX5" fmla="*/ 234044 w 344952"/>
                  <a:gd name="connsiteY5" fmla="*/ 58948 h 6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952" h="61130">
                    <a:moveTo>
                      <a:pt x="234044" y="58948"/>
                    </a:moveTo>
                    <a:cubicBezTo>
                      <a:pt x="266793" y="55891"/>
                      <a:pt x="299105" y="44538"/>
                      <a:pt x="331417" y="36679"/>
                    </a:cubicBezTo>
                    <a:cubicBezTo>
                      <a:pt x="337530" y="34932"/>
                      <a:pt x="343206" y="30129"/>
                      <a:pt x="348883" y="27072"/>
                    </a:cubicBezTo>
                    <a:cubicBezTo>
                      <a:pt x="348446" y="25326"/>
                      <a:pt x="113529" y="7423"/>
                      <a:pt x="0" y="0"/>
                    </a:cubicBezTo>
                    <a:cubicBezTo>
                      <a:pt x="0" y="11353"/>
                      <a:pt x="6550" y="43665"/>
                      <a:pt x="14410" y="52398"/>
                    </a:cubicBezTo>
                    <a:cubicBezTo>
                      <a:pt x="82527" y="66808"/>
                      <a:pt x="165053" y="65061"/>
                      <a:pt x="234044" y="58948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54">
                <a:extLst>
                  <a:ext uri="{FF2B5EF4-FFF2-40B4-BE49-F238E27FC236}">
                    <a16:creationId xmlns:a16="http://schemas.microsoft.com/office/drawing/2014/main" xmlns="" id="{25948A0C-7D09-D6C0-BF2D-D8F06D143859}"/>
                  </a:ext>
                </a:extLst>
              </p:cNvPr>
              <p:cNvSpPr/>
              <p:nvPr/>
            </p:nvSpPr>
            <p:spPr>
              <a:xfrm>
                <a:off x="2053854" y="5771348"/>
                <a:ext cx="371152" cy="61131"/>
              </a:xfrm>
              <a:custGeom>
                <a:avLst/>
                <a:gdLst>
                  <a:gd name="connsiteX0" fmla="*/ 26337 w 371151"/>
                  <a:gd name="connsiteY0" fmla="*/ 1848 h 61130"/>
                  <a:gd name="connsiteX1" fmla="*/ 1448 w 371151"/>
                  <a:gd name="connsiteY1" fmla="*/ 1848 h 61130"/>
                  <a:gd name="connsiteX2" fmla="*/ 7124 w 371151"/>
                  <a:gd name="connsiteY2" fmla="*/ 37653 h 61130"/>
                  <a:gd name="connsiteX3" fmla="*/ 307975 w 371151"/>
                  <a:gd name="connsiteY3" fmla="*/ 58175 h 61130"/>
                  <a:gd name="connsiteX4" fmla="*/ 373910 w 371151"/>
                  <a:gd name="connsiteY4" fmla="*/ 35906 h 61130"/>
                  <a:gd name="connsiteX5" fmla="*/ 153402 w 371151"/>
                  <a:gd name="connsiteY5" fmla="*/ 10144 h 61130"/>
                  <a:gd name="connsiteX6" fmla="*/ 26337 w 371151"/>
                  <a:gd name="connsiteY6" fmla="*/ 1848 h 6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151" h="61130">
                    <a:moveTo>
                      <a:pt x="26337" y="1848"/>
                    </a:moveTo>
                    <a:cubicBezTo>
                      <a:pt x="19787" y="1411"/>
                      <a:pt x="3194" y="-2082"/>
                      <a:pt x="1448" y="1848"/>
                    </a:cubicBezTo>
                    <a:cubicBezTo>
                      <a:pt x="-2482" y="12327"/>
                      <a:pt x="2321" y="24553"/>
                      <a:pt x="7124" y="37653"/>
                    </a:cubicBezTo>
                    <a:cubicBezTo>
                      <a:pt x="10617" y="46386"/>
                      <a:pt x="219336" y="69528"/>
                      <a:pt x="307975" y="58175"/>
                    </a:cubicBezTo>
                    <a:cubicBezTo>
                      <a:pt x="330681" y="55119"/>
                      <a:pt x="374346" y="37653"/>
                      <a:pt x="373910" y="35906"/>
                    </a:cubicBezTo>
                    <a:cubicBezTo>
                      <a:pt x="372163" y="35033"/>
                      <a:pt x="225449" y="14074"/>
                      <a:pt x="153402" y="10144"/>
                    </a:cubicBezTo>
                    <a:cubicBezTo>
                      <a:pt x="111483" y="7961"/>
                      <a:pt x="69128" y="4031"/>
                      <a:pt x="26337" y="1848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55">
                <a:extLst>
                  <a:ext uri="{FF2B5EF4-FFF2-40B4-BE49-F238E27FC236}">
                    <a16:creationId xmlns:a16="http://schemas.microsoft.com/office/drawing/2014/main" xmlns="" id="{C54F266F-6D31-75F2-B969-A32D9B0446EB}"/>
                  </a:ext>
                </a:extLst>
              </p:cNvPr>
              <p:cNvSpPr/>
              <p:nvPr/>
            </p:nvSpPr>
            <p:spPr>
              <a:xfrm>
                <a:off x="1287358" y="4279961"/>
                <a:ext cx="2768355" cy="1790261"/>
              </a:xfrm>
              <a:custGeom>
                <a:avLst/>
                <a:gdLst>
                  <a:gd name="connsiteX0" fmla="*/ 2454283 w 2768355"/>
                  <a:gd name="connsiteY0" fmla="*/ 1124266 h 1790261"/>
                  <a:gd name="connsiteX1" fmla="*/ 2685271 w 2768355"/>
                  <a:gd name="connsiteY1" fmla="*/ 922097 h 1790261"/>
                  <a:gd name="connsiteX2" fmla="*/ 2768234 w 2768355"/>
                  <a:gd name="connsiteY2" fmla="*/ 670587 h 1790261"/>
                  <a:gd name="connsiteX3" fmla="*/ 2666058 w 2768355"/>
                  <a:gd name="connsiteY3" fmla="*/ 483265 h 1790261"/>
                  <a:gd name="connsiteX4" fmla="*/ 2494892 w 2768355"/>
                  <a:gd name="connsiteY4" fmla="*/ 421697 h 1790261"/>
                  <a:gd name="connsiteX5" fmla="*/ 2376123 w 2768355"/>
                  <a:gd name="connsiteY5" fmla="*/ 485885 h 1790261"/>
                  <a:gd name="connsiteX6" fmla="*/ 2337261 w 2768355"/>
                  <a:gd name="connsiteY6" fmla="*/ 561425 h 1790261"/>
                  <a:gd name="connsiteX7" fmla="*/ 2280497 w 2768355"/>
                  <a:gd name="connsiteY7" fmla="*/ 645699 h 1790261"/>
                  <a:gd name="connsiteX8" fmla="*/ 2294906 w 2768355"/>
                  <a:gd name="connsiteY8" fmla="*/ 594174 h 1790261"/>
                  <a:gd name="connsiteX9" fmla="*/ 2335078 w 2768355"/>
                  <a:gd name="connsiteY9" fmla="*/ 440037 h 1790261"/>
                  <a:gd name="connsiteX10" fmla="*/ 2291850 w 2768355"/>
                  <a:gd name="connsiteY10" fmla="*/ 367116 h 1790261"/>
                  <a:gd name="connsiteX11" fmla="*/ 2253861 w 2768355"/>
                  <a:gd name="connsiteY11" fmla="*/ 348340 h 1790261"/>
                  <a:gd name="connsiteX12" fmla="*/ 2315866 w 2768355"/>
                  <a:gd name="connsiteY12" fmla="*/ 321705 h 1790261"/>
                  <a:gd name="connsiteX13" fmla="*/ 2418041 w 2768355"/>
                  <a:gd name="connsiteY13" fmla="*/ 281097 h 1790261"/>
                  <a:gd name="connsiteX14" fmla="*/ 2459523 w 2768355"/>
                  <a:gd name="connsiteY14" fmla="*/ 241361 h 1790261"/>
                  <a:gd name="connsiteX15" fmla="*/ 2428958 w 2768355"/>
                  <a:gd name="connsiteY15" fmla="*/ 155778 h 1790261"/>
                  <a:gd name="connsiteX16" fmla="*/ 2333332 w 2768355"/>
                  <a:gd name="connsiteY16" fmla="*/ 107747 h 1790261"/>
                  <a:gd name="connsiteX17" fmla="*/ 1921135 w 2768355"/>
                  <a:gd name="connsiteY17" fmla="*/ 23910 h 1790261"/>
                  <a:gd name="connsiteX18" fmla="*/ 1668752 w 2768355"/>
                  <a:gd name="connsiteY18" fmla="*/ 15614 h 1790261"/>
                  <a:gd name="connsiteX19" fmla="*/ 1576182 w 2768355"/>
                  <a:gd name="connsiteY19" fmla="*/ 57969 h 1790261"/>
                  <a:gd name="connsiteX20" fmla="*/ 1556969 w 2768355"/>
                  <a:gd name="connsiteY20" fmla="*/ 91154 h 1790261"/>
                  <a:gd name="connsiteX21" fmla="*/ 1566139 w 2768355"/>
                  <a:gd name="connsiteY21" fmla="*/ 105564 h 1790261"/>
                  <a:gd name="connsiteX22" fmla="*/ 1629453 w 2768355"/>
                  <a:gd name="connsiteY22" fmla="*/ 112550 h 1790261"/>
                  <a:gd name="connsiteX23" fmla="*/ 1921135 w 2768355"/>
                  <a:gd name="connsiteY23" fmla="*/ 135256 h 1790261"/>
                  <a:gd name="connsiteX24" fmla="*/ 2163912 w 2768355"/>
                  <a:gd name="connsiteY24" fmla="*/ 144425 h 1790261"/>
                  <a:gd name="connsiteX25" fmla="*/ 2044270 w 2768355"/>
                  <a:gd name="connsiteY25" fmla="*/ 119100 h 1790261"/>
                  <a:gd name="connsiteX26" fmla="*/ 1922445 w 2768355"/>
                  <a:gd name="connsiteY26" fmla="*/ 104254 h 1790261"/>
                  <a:gd name="connsiteX27" fmla="*/ 1800183 w 2768355"/>
                  <a:gd name="connsiteY27" fmla="*/ 93337 h 1790261"/>
                  <a:gd name="connsiteX28" fmla="*/ 1681414 w 2768355"/>
                  <a:gd name="connsiteY28" fmla="*/ 78491 h 1790261"/>
                  <a:gd name="connsiteX29" fmla="*/ 1682288 w 2768355"/>
                  <a:gd name="connsiteY29" fmla="*/ 73688 h 1790261"/>
                  <a:gd name="connsiteX30" fmla="*/ 1710670 w 2768355"/>
                  <a:gd name="connsiteY30" fmla="*/ 75435 h 1790261"/>
                  <a:gd name="connsiteX31" fmla="*/ 2044706 w 2768355"/>
                  <a:gd name="connsiteY31" fmla="*/ 96394 h 1790261"/>
                  <a:gd name="connsiteX32" fmla="*/ 2246002 w 2768355"/>
                  <a:gd name="connsiteY32" fmla="*/ 152722 h 1790261"/>
                  <a:gd name="connsiteX33" fmla="*/ 2277004 w 2768355"/>
                  <a:gd name="connsiteY33" fmla="*/ 170624 h 1790261"/>
                  <a:gd name="connsiteX34" fmla="*/ 2266524 w 2768355"/>
                  <a:gd name="connsiteY34" fmla="*/ 178921 h 1790261"/>
                  <a:gd name="connsiteX35" fmla="*/ 2233339 w 2768355"/>
                  <a:gd name="connsiteY35" fmla="*/ 199006 h 1790261"/>
                  <a:gd name="connsiteX36" fmla="*/ 1956503 w 2768355"/>
                  <a:gd name="connsiteY36" fmla="*/ 276293 h 1790261"/>
                  <a:gd name="connsiteX37" fmla="*/ 1618973 w 2768355"/>
                  <a:gd name="connsiteY37" fmla="*/ 296379 h 1790261"/>
                  <a:gd name="connsiteX38" fmla="*/ 1128617 w 2768355"/>
                  <a:gd name="connsiteY38" fmla="*/ 287646 h 1790261"/>
                  <a:gd name="connsiteX39" fmla="*/ 598088 w 2768355"/>
                  <a:gd name="connsiteY39" fmla="*/ 273673 h 1790261"/>
                  <a:gd name="connsiteX40" fmla="*/ 347888 w 2768355"/>
                  <a:gd name="connsiteY40" fmla="*/ 235248 h 1790261"/>
                  <a:gd name="connsiteX41" fmla="*/ 263615 w 2768355"/>
                  <a:gd name="connsiteY41" fmla="*/ 202936 h 1790261"/>
                  <a:gd name="connsiteX42" fmla="*/ 235669 w 2768355"/>
                  <a:gd name="connsiteY42" fmla="*/ 160581 h 1790261"/>
                  <a:gd name="connsiteX43" fmla="*/ 246585 w 2768355"/>
                  <a:gd name="connsiteY43" fmla="*/ 130016 h 1790261"/>
                  <a:gd name="connsiteX44" fmla="*/ 274531 w 2768355"/>
                  <a:gd name="connsiteY44" fmla="*/ 144862 h 1790261"/>
                  <a:gd name="connsiteX45" fmla="*/ 359241 w 2768355"/>
                  <a:gd name="connsiteY45" fmla="*/ 169751 h 1790261"/>
                  <a:gd name="connsiteX46" fmla="*/ 613371 w 2768355"/>
                  <a:gd name="connsiteY46" fmla="*/ 124339 h 1790261"/>
                  <a:gd name="connsiteX47" fmla="*/ 887586 w 2768355"/>
                  <a:gd name="connsiteY47" fmla="*/ 113423 h 1790261"/>
                  <a:gd name="connsiteX48" fmla="*/ 1023821 w 2768355"/>
                  <a:gd name="connsiteY48" fmla="*/ 106000 h 1790261"/>
                  <a:gd name="connsiteX49" fmla="*/ 1036484 w 2768355"/>
                  <a:gd name="connsiteY49" fmla="*/ 97267 h 1790261"/>
                  <a:gd name="connsiteX50" fmla="*/ 1023821 w 2768355"/>
                  <a:gd name="connsiteY50" fmla="*/ 23037 h 1790261"/>
                  <a:gd name="connsiteX51" fmla="*/ 988889 w 2768355"/>
                  <a:gd name="connsiteY51" fmla="*/ 331 h 1790261"/>
                  <a:gd name="connsiteX52" fmla="*/ 940421 w 2768355"/>
                  <a:gd name="connsiteY52" fmla="*/ 6881 h 1790261"/>
                  <a:gd name="connsiteX53" fmla="*/ 694151 w 2768355"/>
                  <a:gd name="connsiteY53" fmla="*/ 27840 h 1790261"/>
                  <a:gd name="connsiteX54" fmla="*/ 330422 w 2768355"/>
                  <a:gd name="connsiteY54" fmla="*/ 57969 h 1790261"/>
                  <a:gd name="connsiteX55" fmla="*/ 101618 w 2768355"/>
                  <a:gd name="connsiteY55" fmla="*/ 102507 h 1790261"/>
                  <a:gd name="connsiteX56" fmla="*/ 18655 w 2768355"/>
                  <a:gd name="connsiteY56" fmla="*/ 151412 h 1790261"/>
                  <a:gd name="connsiteX57" fmla="*/ 10358 w 2768355"/>
                  <a:gd name="connsiteY57" fmla="*/ 223459 h 1790261"/>
                  <a:gd name="connsiteX58" fmla="*/ 57516 w 2768355"/>
                  <a:gd name="connsiteY58" fmla="*/ 278040 h 1790261"/>
                  <a:gd name="connsiteX59" fmla="*/ 135677 w 2768355"/>
                  <a:gd name="connsiteY59" fmla="*/ 354454 h 1790261"/>
                  <a:gd name="connsiteX60" fmla="*/ 233486 w 2768355"/>
                  <a:gd name="connsiteY60" fmla="*/ 528677 h 1790261"/>
                  <a:gd name="connsiteX61" fmla="*/ 464473 w 2768355"/>
                  <a:gd name="connsiteY61" fmla="*/ 1033443 h 1790261"/>
                  <a:gd name="connsiteX62" fmla="*/ 591538 w 2768355"/>
                  <a:gd name="connsiteY62" fmla="*/ 1317265 h 1790261"/>
                  <a:gd name="connsiteX63" fmla="*/ 655289 w 2768355"/>
                  <a:gd name="connsiteY63" fmla="*/ 1584494 h 1790261"/>
                  <a:gd name="connsiteX64" fmla="*/ 767944 w 2768355"/>
                  <a:gd name="connsiteY64" fmla="*/ 1728152 h 1790261"/>
                  <a:gd name="connsiteX65" fmla="*/ 1110714 w 2768355"/>
                  <a:gd name="connsiteY65" fmla="*/ 1788846 h 1790261"/>
                  <a:gd name="connsiteX66" fmla="*/ 1512431 w 2768355"/>
                  <a:gd name="connsiteY66" fmla="*/ 1770070 h 1790261"/>
                  <a:gd name="connsiteX67" fmla="*/ 1759575 w 2768355"/>
                  <a:gd name="connsiteY67" fmla="*/ 1721602 h 1790261"/>
                  <a:gd name="connsiteX68" fmla="*/ 1775731 w 2768355"/>
                  <a:gd name="connsiteY68" fmla="*/ 1711559 h 1790261"/>
                  <a:gd name="connsiteX69" fmla="*/ 1846031 w 2768355"/>
                  <a:gd name="connsiteY69" fmla="*/ 1543449 h 1790261"/>
                  <a:gd name="connsiteX70" fmla="*/ 1872667 w 2768355"/>
                  <a:gd name="connsiteY70" fmla="*/ 1519870 h 1790261"/>
                  <a:gd name="connsiteX71" fmla="*/ 1982266 w 2768355"/>
                  <a:gd name="connsiteY71" fmla="*/ 1474459 h 1790261"/>
                  <a:gd name="connsiteX72" fmla="*/ 2053439 w 2768355"/>
                  <a:gd name="connsiteY72" fmla="*/ 1391495 h 1790261"/>
                  <a:gd name="connsiteX73" fmla="*/ 2154742 w 2768355"/>
                  <a:gd name="connsiteY73" fmla="*/ 1296742 h 1790261"/>
                  <a:gd name="connsiteX74" fmla="*/ 2454283 w 2768355"/>
                  <a:gd name="connsiteY74" fmla="*/ 1124266 h 1790261"/>
                  <a:gd name="connsiteX75" fmla="*/ 96378 w 2768355"/>
                  <a:gd name="connsiteY75" fmla="*/ 180667 h 1790261"/>
                  <a:gd name="connsiteX76" fmla="*/ 99435 w 2768355"/>
                  <a:gd name="connsiteY76" fmla="*/ 147919 h 1790261"/>
                  <a:gd name="connsiteX77" fmla="*/ 128253 w 2768355"/>
                  <a:gd name="connsiteY77" fmla="*/ 157088 h 1790261"/>
                  <a:gd name="connsiteX78" fmla="*/ 410329 w 2768355"/>
                  <a:gd name="connsiteY78" fmla="*/ 284153 h 1790261"/>
                  <a:gd name="connsiteX79" fmla="*/ 525168 w 2768355"/>
                  <a:gd name="connsiteY79" fmla="*/ 298999 h 1790261"/>
                  <a:gd name="connsiteX80" fmla="*/ 470586 w 2768355"/>
                  <a:gd name="connsiteY80" fmla="*/ 308605 h 1790261"/>
                  <a:gd name="connsiteX81" fmla="*/ 191131 w 2768355"/>
                  <a:gd name="connsiteY81" fmla="*/ 278913 h 1790261"/>
                  <a:gd name="connsiteX82" fmla="*/ 96378 w 2768355"/>
                  <a:gd name="connsiteY82" fmla="*/ 180667 h 1790261"/>
                  <a:gd name="connsiteX83" fmla="*/ 347451 w 2768355"/>
                  <a:gd name="connsiteY83" fmla="*/ 467546 h 1790261"/>
                  <a:gd name="connsiteX84" fmla="*/ 338718 w 2768355"/>
                  <a:gd name="connsiteY84" fmla="*/ 431740 h 1790261"/>
                  <a:gd name="connsiteX85" fmla="*/ 478009 w 2768355"/>
                  <a:gd name="connsiteY85" fmla="*/ 446587 h 1790261"/>
                  <a:gd name="connsiteX86" fmla="*/ 612061 w 2768355"/>
                  <a:gd name="connsiteY86" fmla="*/ 456193 h 1790261"/>
                  <a:gd name="connsiteX87" fmla="*/ 846541 w 2768355"/>
                  <a:gd name="connsiteY87" fmla="*/ 487195 h 1790261"/>
                  <a:gd name="connsiteX88" fmla="*/ 876670 w 2768355"/>
                  <a:gd name="connsiteY88" fmla="*/ 497674 h 1790261"/>
                  <a:gd name="connsiteX89" fmla="*/ 881473 w 2768355"/>
                  <a:gd name="connsiteY89" fmla="*/ 503351 h 1790261"/>
                  <a:gd name="connsiteX90" fmla="*/ 675375 w 2768355"/>
                  <a:gd name="connsiteY90" fmla="*/ 502914 h 1790261"/>
                  <a:gd name="connsiteX91" fmla="*/ 578002 w 2768355"/>
                  <a:gd name="connsiteY91" fmla="*/ 498111 h 1790261"/>
                  <a:gd name="connsiteX92" fmla="*/ 360114 w 2768355"/>
                  <a:gd name="connsiteY92" fmla="*/ 481082 h 1790261"/>
                  <a:gd name="connsiteX93" fmla="*/ 347451 w 2768355"/>
                  <a:gd name="connsiteY93" fmla="*/ 467546 h 1790261"/>
                  <a:gd name="connsiteX94" fmla="*/ 363607 w 2768355"/>
                  <a:gd name="connsiteY94" fmla="*/ 517760 h 1790261"/>
                  <a:gd name="connsiteX95" fmla="*/ 455740 w 2768355"/>
                  <a:gd name="connsiteY95" fmla="*/ 531733 h 1790261"/>
                  <a:gd name="connsiteX96" fmla="*/ 643063 w 2768355"/>
                  <a:gd name="connsiteY96" fmla="*/ 559679 h 1790261"/>
                  <a:gd name="connsiteX97" fmla="*/ 813356 w 2768355"/>
                  <a:gd name="connsiteY97" fmla="*/ 592864 h 1790261"/>
                  <a:gd name="connsiteX98" fmla="*/ 792833 w 2768355"/>
                  <a:gd name="connsiteY98" fmla="*/ 592864 h 1790261"/>
                  <a:gd name="connsiteX99" fmla="*/ 560099 w 2768355"/>
                  <a:gd name="connsiteY99" fmla="*/ 591991 h 1790261"/>
                  <a:gd name="connsiteX100" fmla="*/ 373650 w 2768355"/>
                  <a:gd name="connsiteY100" fmla="*/ 573215 h 1790261"/>
                  <a:gd name="connsiteX101" fmla="*/ 363607 w 2768355"/>
                  <a:gd name="connsiteY101" fmla="*/ 517760 h 1790261"/>
                  <a:gd name="connsiteX102" fmla="*/ 396356 w 2768355"/>
                  <a:gd name="connsiteY102" fmla="*/ 621683 h 1790261"/>
                  <a:gd name="connsiteX103" fmla="*/ 489362 w 2768355"/>
                  <a:gd name="connsiteY103" fmla="*/ 629106 h 1790261"/>
                  <a:gd name="connsiteX104" fmla="*/ 602018 w 2768355"/>
                  <a:gd name="connsiteY104" fmla="*/ 634782 h 1790261"/>
                  <a:gd name="connsiteX105" fmla="*/ 810736 w 2768355"/>
                  <a:gd name="connsiteY105" fmla="*/ 655305 h 1790261"/>
                  <a:gd name="connsiteX106" fmla="*/ 858767 w 2768355"/>
                  <a:gd name="connsiteY106" fmla="*/ 670587 h 1790261"/>
                  <a:gd name="connsiteX107" fmla="*/ 851781 w 2768355"/>
                  <a:gd name="connsiteY107" fmla="*/ 674954 h 1790261"/>
                  <a:gd name="connsiteX108" fmla="*/ 552240 w 2768355"/>
                  <a:gd name="connsiteY108" fmla="*/ 679757 h 1790261"/>
                  <a:gd name="connsiteX109" fmla="*/ 407272 w 2768355"/>
                  <a:gd name="connsiteY109" fmla="*/ 674954 h 1790261"/>
                  <a:gd name="connsiteX110" fmla="*/ 396356 w 2768355"/>
                  <a:gd name="connsiteY110" fmla="*/ 621683 h 1790261"/>
                  <a:gd name="connsiteX111" fmla="*/ 426921 w 2768355"/>
                  <a:gd name="connsiteY111" fmla="*/ 749184 h 1790261"/>
                  <a:gd name="connsiteX112" fmla="*/ 414695 w 2768355"/>
                  <a:gd name="connsiteY112" fmla="*/ 708139 h 1790261"/>
                  <a:gd name="connsiteX113" fmla="*/ 895009 w 2768355"/>
                  <a:gd name="connsiteY113" fmla="*/ 755297 h 1790261"/>
                  <a:gd name="connsiteX114" fmla="*/ 895446 w 2768355"/>
                  <a:gd name="connsiteY114" fmla="*/ 763157 h 1790261"/>
                  <a:gd name="connsiteX115" fmla="*/ 784537 w 2768355"/>
                  <a:gd name="connsiteY115" fmla="*/ 773637 h 1790261"/>
                  <a:gd name="connsiteX116" fmla="*/ 596341 w 2768355"/>
                  <a:gd name="connsiteY116" fmla="*/ 769707 h 1790261"/>
                  <a:gd name="connsiteX117" fmla="*/ 460107 w 2768355"/>
                  <a:gd name="connsiteY117" fmla="*/ 769707 h 1790261"/>
                  <a:gd name="connsiteX118" fmla="*/ 426921 w 2768355"/>
                  <a:gd name="connsiteY118" fmla="*/ 749184 h 1790261"/>
                  <a:gd name="connsiteX119" fmla="*/ 459670 w 2768355"/>
                  <a:gd name="connsiteY119" fmla="*/ 816865 h 1790261"/>
                  <a:gd name="connsiteX120" fmla="*/ 685854 w 2768355"/>
                  <a:gd name="connsiteY120" fmla="*/ 826471 h 1790261"/>
                  <a:gd name="connsiteX121" fmla="*/ 834315 w 2768355"/>
                  <a:gd name="connsiteY121" fmla="*/ 841754 h 1790261"/>
                  <a:gd name="connsiteX122" fmla="*/ 903742 w 2768355"/>
                  <a:gd name="connsiteY122" fmla="*/ 866643 h 1790261"/>
                  <a:gd name="connsiteX123" fmla="*/ 802876 w 2768355"/>
                  <a:gd name="connsiteY123" fmla="*/ 871446 h 1790261"/>
                  <a:gd name="connsiteX124" fmla="*/ 483249 w 2768355"/>
                  <a:gd name="connsiteY124" fmla="*/ 871446 h 1790261"/>
                  <a:gd name="connsiteX125" fmla="*/ 459670 w 2768355"/>
                  <a:gd name="connsiteY125" fmla="*/ 816865 h 1790261"/>
                  <a:gd name="connsiteX126" fmla="*/ 526041 w 2768355"/>
                  <a:gd name="connsiteY126" fmla="*/ 953536 h 1790261"/>
                  <a:gd name="connsiteX127" fmla="*/ 502025 w 2768355"/>
                  <a:gd name="connsiteY127" fmla="*/ 918167 h 1790261"/>
                  <a:gd name="connsiteX128" fmla="*/ 502898 w 2768355"/>
                  <a:gd name="connsiteY128" fmla="*/ 912491 h 1790261"/>
                  <a:gd name="connsiteX129" fmla="*/ 881036 w 2768355"/>
                  <a:gd name="connsiteY129" fmla="*/ 937817 h 1790261"/>
                  <a:gd name="connsiteX130" fmla="*/ 882346 w 2768355"/>
                  <a:gd name="connsiteY130" fmla="*/ 944366 h 1790261"/>
                  <a:gd name="connsiteX131" fmla="*/ 853091 w 2768355"/>
                  <a:gd name="connsiteY131" fmla="*/ 957029 h 1790261"/>
                  <a:gd name="connsiteX132" fmla="*/ 721223 w 2768355"/>
                  <a:gd name="connsiteY132" fmla="*/ 967509 h 1790261"/>
                  <a:gd name="connsiteX133" fmla="*/ 539577 w 2768355"/>
                  <a:gd name="connsiteY133" fmla="*/ 960086 h 1790261"/>
                  <a:gd name="connsiteX134" fmla="*/ 526041 w 2768355"/>
                  <a:gd name="connsiteY134" fmla="*/ 953536 h 1790261"/>
                  <a:gd name="connsiteX135" fmla="*/ 583679 w 2768355"/>
                  <a:gd name="connsiteY135" fmla="*/ 1062262 h 1790261"/>
                  <a:gd name="connsiteX136" fmla="*/ 556606 w 2768355"/>
                  <a:gd name="connsiteY136" fmla="*/ 1005497 h 1790261"/>
                  <a:gd name="connsiteX137" fmla="*/ 908545 w 2768355"/>
                  <a:gd name="connsiteY137" fmla="*/ 1034316 h 1790261"/>
                  <a:gd name="connsiteX138" fmla="*/ 864444 w 2768355"/>
                  <a:gd name="connsiteY138" fmla="*/ 1057459 h 1790261"/>
                  <a:gd name="connsiteX139" fmla="*/ 749169 w 2768355"/>
                  <a:gd name="connsiteY139" fmla="*/ 1062698 h 1790261"/>
                  <a:gd name="connsiteX140" fmla="*/ 583679 w 2768355"/>
                  <a:gd name="connsiteY140" fmla="*/ 1062262 h 1790261"/>
                  <a:gd name="connsiteX141" fmla="*/ 628217 w 2768355"/>
                  <a:gd name="connsiteY141" fmla="*/ 1156141 h 1790261"/>
                  <a:gd name="connsiteX142" fmla="*/ 605074 w 2768355"/>
                  <a:gd name="connsiteY142" fmla="*/ 1101560 h 1790261"/>
                  <a:gd name="connsiteX143" fmla="*/ 815103 w 2768355"/>
                  <a:gd name="connsiteY143" fmla="*/ 1118153 h 1790261"/>
                  <a:gd name="connsiteX144" fmla="*/ 926885 w 2768355"/>
                  <a:gd name="connsiteY144" fmla="*/ 1128196 h 1790261"/>
                  <a:gd name="connsiteX145" fmla="*/ 967493 w 2768355"/>
                  <a:gd name="connsiteY145" fmla="*/ 1146972 h 1790261"/>
                  <a:gd name="connsiteX146" fmla="*/ 628217 w 2768355"/>
                  <a:gd name="connsiteY146" fmla="*/ 1156141 h 1790261"/>
                  <a:gd name="connsiteX147" fmla="*/ 687601 w 2768355"/>
                  <a:gd name="connsiteY147" fmla="*/ 1280150 h 1790261"/>
                  <a:gd name="connsiteX148" fmla="*/ 657909 w 2768355"/>
                  <a:gd name="connsiteY148" fmla="*/ 1216836 h 1790261"/>
                  <a:gd name="connsiteX149" fmla="*/ 1070542 w 2768355"/>
                  <a:gd name="connsiteY149" fmla="*/ 1233428 h 1790261"/>
                  <a:gd name="connsiteX150" fmla="*/ 1053513 w 2768355"/>
                  <a:gd name="connsiteY150" fmla="*/ 1243471 h 1790261"/>
                  <a:gd name="connsiteX151" fmla="*/ 936928 w 2768355"/>
                  <a:gd name="connsiteY151" fmla="*/ 1266614 h 1790261"/>
                  <a:gd name="connsiteX152" fmla="*/ 687601 w 2768355"/>
                  <a:gd name="connsiteY152" fmla="*/ 1280150 h 1790261"/>
                  <a:gd name="connsiteX153" fmla="*/ 726899 w 2768355"/>
                  <a:gd name="connsiteY153" fmla="*/ 1363550 h 1790261"/>
                  <a:gd name="connsiteX154" fmla="*/ 711617 w 2768355"/>
                  <a:gd name="connsiteY154" fmla="*/ 1322068 h 1790261"/>
                  <a:gd name="connsiteX155" fmla="*/ 1105038 w 2768355"/>
                  <a:gd name="connsiteY155" fmla="*/ 1325998 h 1790261"/>
                  <a:gd name="connsiteX156" fmla="*/ 1019891 w 2768355"/>
                  <a:gd name="connsiteY156" fmla="*/ 1357437 h 1790261"/>
                  <a:gd name="connsiteX157" fmla="*/ 740872 w 2768355"/>
                  <a:gd name="connsiteY157" fmla="*/ 1363550 h 1790261"/>
                  <a:gd name="connsiteX158" fmla="*/ 726899 w 2768355"/>
                  <a:gd name="connsiteY158" fmla="*/ 1363550 h 1790261"/>
                  <a:gd name="connsiteX159" fmla="*/ 1094558 w 2768355"/>
                  <a:gd name="connsiteY159" fmla="*/ 1429484 h 1790261"/>
                  <a:gd name="connsiteX160" fmla="*/ 1077092 w 2768355"/>
                  <a:gd name="connsiteY160" fmla="*/ 1439090 h 1790261"/>
                  <a:gd name="connsiteX161" fmla="*/ 979719 w 2768355"/>
                  <a:gd name="connsiteY161" fmla="*/ 1461359 h 1790261"/>
                  <a:gd name="connsiteX162" fmla="*/ 760085 w 2768355"/>
                  <a:gd name="connsiteY162" fmla="*/ 1454373 h 1790261"/>
                  <a:gd name="connsiteX163" fmla="*/ 745675 w 2768355"/>
                  <a:gd name="connsiteY163" fmla="*/ 1401975 h 1790261"/>
                  <a:gd name="connsiteX164" fmla="*/ 1094558 w 2768355"/>
                  <a:gd name="connsiteY164" fmla="*/ 1429484 h 1790261"/>
                  <a:gd name="connsiteX165" fmla="*/ 1140843 w 2768355"/>
                  <a:gd name="connsiteY165" fmla="*/ 1527293 h 1790261"/>
                  <a:gd name="connsiteX166" fmla="*/ 1074909 w 2768355"/>
                  <a:gd name="connsiteY166" fmla="*/ 1549562 h 1790261"/>
                  <a:gd name="connsiteX167" fmla="*/ 774057 w 2768355"/>
                  <a:gd name="connsiteY167" fmla="*/ 1529040 h 1790261"/>
                  <a:gd name="connsiteX168" fmla="*/ 768381 w 2768355"/>
                  <a:gd name="connsiteY168" fmla="*/ 1493234 h 1790261"/>
                  <a:gd name="connsiteX169" fmla="*/ 793270 w 2768355"/>
                  <a:gd name="connsiteY169" fmla="*/ 1493234 h 1790261"/>
                  <a:gd name="connsiteX170" fmla="*/ 920772 w 2768355"/>
                  <a:gd name="connsiteY170" fmla="*/ 1501531 h 1790261"/>
                  <a:gd name="connsiteX171" fmla="*/ 1140843 w 2768355"/>
                  <a:gd name="connsiteY171" fmla="*/ 1527293 h 1790261"/>
                  <a:gd name="connsiteX172" fmla="*/ 1412438 w 2768355"/>
                  <a:gd name="connsiteY172" fmla="*/ 1668331 h 1790261"/>
                  <a:gd name="connsiteX173" fmla="*/ 1111587 w 2768355"/>
                  <a:gd name="connsiteY173" fmla="*/ 1680557 h 1790261"/>
                  <a:gd name="connsiteX174" fmla="*/ 932124 w 2768355"/>
                  <a:gd name="connsiteY174" fmla="*/ 1668331 h 1790261"/>
                  <a:gd name="connsiteX175" fmla="*/ 782790 w 2768355"/>
                  <a:gd name="connsiteY175" fmla="*/ 1644752 h 1790261"/>
                  <a:gd name="connsiteX176" fmla="*/ 776677 w 2768355"/>
                  <a:gd name="connsiteY176" fmla="*/ 1642568 h 1790261"/>
                  <a:gd name="connsiteX177" fmla="*/ 751352 w 2768355"/>
                  <a:gd name="connsiteY177" fmla="*/ 1581001 h 1790261"/>
                  <a:gd name="connsiteX178" fmla="*/ 1474006 w 2768355"/>
                  <a:gd name="connsiteY178" fmla="*/ 1640822 h 1790261"/>
                  <a:gd name="connsiteX179" fmla="*/ 1412438 w 2768355"/>
                  <a:gd name="connsiteY179" fmla="*/ 1668331 h 1790261"/>
                  <a:gd name="connsiteX180" fmla="*/ 1831185 w 2768355"/>
                  <a:gd name="connsiteY180" fmla="*/ 400302 h 1790261"/>
                  <a:gd name="connsiteX181" fmla="*/ 1575745 w 2768355"/>
                  <a:gd name="connsiteY181" fmla="*/ 429557 h 1790261"/>
                  <a:gd name="connsiteX182" fmla="*/ 1210270 w 2768355"/>
                  <a:gd name="connsiteY182" fmla="*/ 438727 h 1790261"/>
                  <a:gd name="connsiteX183" fmla="*/ 1033427 w 2768355"/>
                  <a:gd name="connsiteY183" fmla="*/ 434360 h 1790261"/>
                  <a:gd name="connsiteX184" fmla="*/ 796327 w 2768355"/>
                  <a:gd name="connsiteY184" fmla="*/ 421261 h 1790261"/>
                  <a:gd name="connsiteX185" fmla="*/ 571452 w 2768355"/>
                  <a:gd name="connsiteY185" fmla="*/ 403795 h 1790261"/>
                  <a:gd name="connsiteX186" fmla="*/ 291560 w 2768355"/>
                  <a:gd name="connsiteY186" fmla="*/ 369736 h 1790261"/>
                  <a:gd name="connsiteX187" fmla="*/ 211217 w 2768355"/>
                  <a:gd name="connsiteY187" fmla="*/ 332621 h 1790261"/>
                  <a:gd name="connsiteX188" fmla="*/ 176722 w 2768355"/>
                  <a:gd name="connsiteY188" fmla="*/ 291576 h 1790261"/>
                  <a:gd name="connsiteX189" fmla="*/ 284574 w 2768355"/>
                  <a:gd name="connsiteY189" fmla="*/ 319522 h 1790261"/>
                  <a:gd name="connsiteX190" fmla="*/ 594158 w 2768355"/>
                  <a:gd name="connsiteY190" fmla="*/ 369300 h 1790261"/>
                  <a:gd name="connsiteX191" fmla="*/ 1022074 w 2768355"/>
                  <a:gd name="connsiteY191" fmla="*/ 396372 h 1790261"/>
                  <a:gd name="connsiteX192" fmla="*/ 1463526 w 2768355"/>
                  <a:gd name="connsiteY192" fmla="*/ 398555 h 1790261"/>
                  <a:gd name="connsiteX193" fmla="*/ 1850834 w 2768355"/>
                  <a:gd name="connsiteY193" fmla="*/ 385456 h 1790261"/>
                  <a:gd name="connsiteX194" fmla="*/ 1895372 w 2768355"/>
                  <a:gd name="connsiteY194" fmla="*/ 381962 h 1790261"/>
                  <a:gd name="connsiteX195" fmla="*/ 1896246 w 2768355"/>
                  <a:gd name="connsiteY195" fmla="*/ 386766 h 1790261"/>
                  <a:gd name="connsiteX196" fmla="*/ 1831185 w 2768355"/>
                  <a:gd name="connsiteY196" fmla="*/ 400302 h 1790261"/>
                  <a:gd name="connsiteX197" fmla="*/ 1979209 w 2768355"/>
                  <a:gd name="connsiteY197" fmla="*/ 1325998 h 1790261"/>
                  <a:gd name="connsiteX198" fmla="*/ 1931614 w 2768355"/>
                  <a:gd name="connsiteY198" fmla="*/ 1382762 h 1790261"/>
                  <a:gd name="connsiteX199" fmla="*/ 1925065 w 2768355"/>
                  <a:gd name="connsiteY199" fmla="*/ 1388875 h 1790261"/>
                  <a:gd name="connsiteX200" fmla="*/ 1920698 w 2768355"/>
                  <a:gd name="connsiteY200" fmla="*/ 1386692 h 1790261"/>
                  <a:gd name="connsiteX201" fmla="*/ 1974406 w 2768355"/>
                  <a:gd name="connsiteY201" fmla="*/ 1259191 h 1790261"/>
                  <a:gd name="connsiteX202" fmla="*/ 2132036 w 2768355"/>
                  <a:gd name="connsiteY202" fmla="*/ 965762 h 1790261"/>
                  <a:gd name="connsiteX203" fmla="*/ 2230719 w 2768355"/>
                  <a:gd name="connsiteY203" fmla="*/ 768834 h 1790261"/>
                  <a:gd name="connsiteX204" fmla="*/ 2248185 w 2768355"/>
                  <a:gd name="connsiteY204" fmla="*/ 753551 h 1790261"/>
                  <a:gd name="connsiteX205" fmla="*/ 2328528 w 2768355"/>
                  <a:gd name="connsiteY205" fmla="*/ 706393 h 1790261"/>
                  <a:gd name="connsiteX206" fmla="*/ 2416295 w 2768355"/>
                  <a:gd name="connsiteY206" fmla="*/ 617753 h 1790261"/>
                  <a:gd name="connsiteX207" fmla="*/ 2586588 w 2768355"/>
                  <a:gd name="connsiteY207" fmla="*/ 578891 h 1790261"/>
                  <a:gd name="connsiteX208" fmla="*/ 2672608 w 2768355"/>
                  <a:gd name="connsiteY208" fmla="*/ 688927 h 1790261"/>
                  <a:gd name="connsiteX209" fmla="*/ 2604927 w 2768355"/>
                  <a:gd name="connsiteY209" fmla="*/ 875813 h 1790261"/>
                  <a:gd name="connsiteX210" fmla="*/ 2443367 w 2768355"/>
                  <a:gd name="connsiteY210" fmla="*/ 1019907 h 1790261"/>
                  <a:gd name="connsiteX211" fmla="*/ 2306696 w 2768355"/>
                  <a:gd name="connsiteY211" fmla="*/ 1106363 h 1790261"/>
                  <a:gd name="connsiteX212" fmla="*/ 1979209 w 2768355"/>
                  <a:gd name="connsiteY212" fmla="*/ 1325998 h 179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2768355" h="1790261">
                    <a:moveTo>
                      <a:pt x="2454283" y="1124266"/>
                    </a:moveTo>
                    <a:cubicBezTo>
                      <a:pt x="2540303" y="1067502"/>
                      <a:pt x="2621083" y="1003751"/>
                      <a:pt x="2685271" y="922097"/>
                    </a:cubicBezTo>
                    <a:cubicBezTo>
                      <a:pt x="2742908" y="848740"/>
                      <a:pt x="2781770" y="767960"/>
                      <a:pt x="2768234" y="670587"/>
                    </a:cubicBezTo>
                    <a:cubicBezTo>
                      <a:pt x="2757754" y="595047"/>
                      <a:pt x="2725006" y="531733"/>
                      <a:pt x="2666058" y="483265"/>
                    </a:cubicBezTo>
                    <a:cubicBezTo>
                      <a:pt x="2616280" y="442657"/>
                      <a:pt x="2557333" y="425191"/>
                      <a:pt x="2494892" y="421697"/>
                    </a:cubicBezTo>
                    <a:cubicBezTo>
                      <a:pt x="2443367" y="418641"/>
                      <a:pt x="2401449" y="439163"/>
                      <a:pt x="2376123" y="485885"/>
                    </a:cubicBezTo>
                    <a:cubicBezTo>
                      <a:pt x="2362587" y="510337"/>
                      <a:pt x="2349487" y="536100"/>
                      <a:pt x="2337261" y="561425"/>
                    </a:cubicBezTo>
                    <a:cubicBezTo>
                      <a:pt x="2319359" y="592864"/>
                      <a:pt x="2281807" y="646572"/>
                      <a:pt x="2280497" y="645699"/>
                    </a:cubicBezTo>
                    <a:cubicBezTo>
                      <a:pt x="2287047" y="622119"/>
                      <a:pt x="2288793" y="618190"/>
                      <a:pt x="2294906" y="594174"/>
                    </a:cubicBezTo>
                    <a:cubicBezTo>
                      <a:pt x="2308443" y="543086"/>
                      <a:pt x="2323288" y="491998"/>
                      <a:pt x="2335078" y="440037"/>
                    </a:cubicBezTo>
                    <a:cubicBezTo>
                      <a:pt x="2346868" y="386766"/>
                      <a:pt x="2330275" y="380652"/>
                      <a:pt x="2291850" y="367116"/>
                    </a:cubicBezTo>
                    <a:cubicBezTo>
                      <a:pt x="2277004" y="361877"/>
                      <a:pt x="2264778" y="355763"/>
                      <a:pt x="2253861" y="348340"/>
                    </a:cubicBezTo>
                    <a:cubicBezTo>
                      <a:pt x="2275257" y="337861"/>
                      <a:pt x="2298836" y="328255"/>
                      <a:pt x="2315866" y="321705"/>
                    </a:cubicBezTo>
                    <a:cubicBezTo>
                      <a:pt x="2352544" y="307295"/>
                      <a:pt x="2381800" y="295943"/>
                      <a:pt x="2418041" y="281097"/>
                    </a:cubicBezTo>
                    <a:cubicBezTo>
                      <a:pt x="2436381" y="273673"/>
                      <a:pt x="2451663" y="261011"/>
                      <a:pt x="2459523" y="241361"/>
                    </a:cubicBezTo>
                    <a:cubicBezTo>
                      <a:pt x="2472622" y="209049"/>
                      <a:pt x="2463890" y="178484"/>
                      <a:pt x="2428958" y="155778"/>
                    </a:cubicBezTo>
                    <a:cubicBezTo>
                      <a:pt x="2398829" y="136566"/>
                      <a:pt x="2366517" y="119973"/>
                      <a:pt x="2333332" y="107747"/>
                    </a:cubicBezTo>
                    <a:cubicBezTo>
                      <a:pt x="2200590" y="58405"/>
                      <a:pt x="2061736" y="34826"/>
                      <a:pt x="1921135" y="23910"/>
                    </a:cubicBezTo>
                    <a:cubicBezTo>
                      <a:pt x="1837298" y="17360"/>
                      <a:pt x="1752588" y="19980"/>
                      <a:pt x="1668752" y="15614"/>
                    </a:cubicBezTo>
                    <a:cubicBezTo>
                      <a:pt x="1629016" y="13431"/>
                      <a:pt x="1601071" y="31770"/>
                      <a:pt x="1576182" y="57969"/>
                    </a:cubicBezTo>
                    <a:cubicBezTo>
                      <a:pt x="1567449" y="67138"/>
                      <a:pt x="1562209" y="79365"/>
                      <a:pt x="1556969" y="91154"/>
                    </a:cubicBezTo>
                    <a:cubicBezTo>
                      <a:pt x="1553040" y="99450"/>
                      <a:pt x="1556096" y="104690"/>
                      <a:pt x="1566139" y="105564"/>
                    </a:cubicBezTo>
                    <a:cubicBezTo>
                      <a:pt x="1587535" y="107310"/>
                      <a:pt x="1608494" y="110803"/>
                      <a:pt x="1629453" y="112550"/>
                    </a:cubicBezTo>
                    <a:cubicBezTo>
                      <a:pt x="1726826" y="120410"/>
                      <a:pt x="1823762" y="129143"/>
                      <a:pt x="1921135" y="135256"/>
                    </a:cubicBezTo>
                    <a:cubicBezTo>
                      <a:pt x="2001915" y="140059"/>
                      <a:pt x="2082695" y="141369"/>
                      <a:pt x="2163912" y="144425"/>
                    </a:cubicBezTo>
                    <a:cubicBezTo>
                      <a:pt x="2124613" y="133509"/>
                      <a:pt x="2084442" y="125213"/>
                      <a:pt x="2044270" y="119100"/>
                    </a:cubicBezTo>
                    <a:cubicBezTo>
                      <a:pt x="2003661" y="112987"/>
                      <a:pt x="1963053" y="108620"/>
                      <a:pt x="1922445" y="104254"/>
                    </a:cubicBezTo>
                    <a:cubicBezTo>
                      <a:pt x="1881836" y="99887"/>
                      <a:pt x="1840791" y="97704"/>
                      <a:pt x="1800183" y="93337"/>
                    </a:cubicBezTo>
                    <a:cubicBezTo>
                      <a:pt x="1760448" y="88971"/>
                      <a:pt x="1721149" y="83294"/>
                      <a:pt x="1681414" y="78491"/>
                    </a:cubicBezTo>
                    <a:cubicBezTo>
                      <a:pt x="1681851" y="76745"/>
                      <a:pt x="1681851" y="74998"/>
                      <a:pt x="1682288" y="73688"/>
                    </a:cubicBezTo>
                    <a:cubicBezTo>
                      <a:pt x="1691894" y="74125"/>
                      <a:pt x="1701063" y="75435"/>
                      <a:pt x="1710670" y="75435"/>
                    </a:cubicBezTo>
                    <a:cubicBezTo>
                      <a:pt x="1822452" y="75871"/>
                      <a:pt x="1933798" y="81111"/>
                      <a:pt x="2044706" y="96394"/>
                    </a:cubicBezTo>
                    <a:cubicBezTo>
                      <a:pt x="2114134" y="106000"/>
                      <a:pt x="2182688" y="120846"/>
                      <a:pt x="2246002" y="152722"/>
                    </a:cubicBezTo>
                    <a:cubicBezTo>
                      <a:pt x="2256045" y="157961"/>
                      <a:pt x="2265651" y="163638"/>
                      <a:pt x="2277004" y="170624"/>
                    </a:cubicBezTo>
                    <a:cubicBezTo>
                      <a:pt x="2271764" y="174991"/>
                      <a:pt x="2269144" y="177174"/>
                      <a:pt x="2266524" y="178921"/>
                    </a:cubicBezTo>
                    <a:cubicBezTo>
                      <a:pt x="2255608" y="185907"/>
                      <a:pt x="2244692" y="192893"/>
                      <a:pt x="2233339" y="199006"/>
                    </a:cubicBezTo>
                    <a:cubicBezTo>
                      <a:pt x="2146446" y="244418"/>
                      <a:pt x="2052129" y="263194"/>
                      <a:pt x="1956503" y="276293"/>
                    </a:cubicBezTo>
                    <a:cubicBezTo>
                      <a:pt x="1844721" y="291576"/>
                      <a:pt x="1731629" y="297252"/>
                      <a:pt x="1618973" y="296379"/>
                    </a:cubicBezTo>
                    <a:cubicBezTo>
                      <a:pt x="1455667" y="295069"/>
                      <a:pt x="1291923" y="289393"/>
                      <a:pt x="1128617" y="287646"/>
                    </a:cubicBezTo>
                    <a:cubicBezTo>
                      <a:pt x="951774" y="285463"/>
                      <a:pt x="774931" y="287646"/>
                      <a:pt x="598088" y="273673"/>
                    </a:cubicBezTo>
                    <a:cubicBezTo>
                      <a:pt x="513378" y="267124"/>
                      <a:pt x="429541" y="256644"/>
                      <a:pt x="347888" y="235248"/>
                    </a:cubicBezTo>
                    <a:cubicBezTo>
                      <a:pt x="319069" y="227825"/>
                      <a:pt x="290687" y="215599"/>
                      <a:pt x="263615" y="202936"/>
                    </a:cubicBezTo>
                    <a:cubicBezTo>
                      <a:pt x="247022" y="195077"/>
                      <a:pt x="233486" y="181104"/>
                      <a:pt x="235669" y="160581"/>
                    </a:cubicBezTo>
                    <a:cubicBezTo>
                      <a:pt x="236542" y="150102"/>
                      <a:pt x="242656" y="140059"/>
                      <a:pt x="246585" y="130016"/>
                    </a:cubicBezTo>
                    <a:cubicBezTo>
                      <a:pt x="250515" y="119536"/>
                      <a:pt x="268418" y="131762"/>
                      <a:pt x="274531" y="144862"/>
                    </a:cubicBezTo>
                    <a:cubicBezTo>
                      <a:pt x="296800" y="176737"/>
                      <a:pt x="325619" y="180231"/>
                      <a:pt x="359241" y="169751"/>
                    </a:cubicBezTo>
                    <a:cubicBezTo>
                      <a:pt x="442204" y="143989"/>
                      <a:pt x="526914" y="128706"/>
                      <a:pt x="613371" y="124339"/>
                    </a:cubicBezTo>
                    <a:cubicBezTo>
                      <a:pt x="704630" y="119536"/>
                      <a:pt x="796327" y="117353"/>
                      <a:pt x="887586" y="113423"/>
                    </a:cubicBezTo>
                    <a:cubicBezTo>
                      <a:pt x="932998" y="111677"/>
                      <a:pt x="978409" y="109057"/>
                      <a:pt x="1023821" y="106000"/>
                    </a:cubicBezTo>
                    <a:cubicBezTo>
                      <a:pt x="1028624" y="105564"/>
                      <a:pt x="1036920" y="99887"/>
                      <a:pt x="1036484" y="97267"/>
                    </a:cubicBezTo>
                    <a:cubicBezTo>
                      <a:pt x="1033427" y="72378"/>
                      <a:pt x="1029934" y="47489"/>
                      <a:pt x="1023821" y="23037"/>
                    </a:cubicBezTo>
                    <a:cubicBezTo>
                      <a:pt x="1019891" y="6881"/>
                      <a:pt x="1006791" y="-1852"/>
                      <a:pt x="988889" y="331"/>
                    </a:cubicBezTo>
                    <a:cubicBezTo>
                      <a:pt x="972733" y="2514"/>
                      <a:pt x="956577" y="5571"/>
                      <a:pt x="940421" y="6881"/>
                    </a:cubicBezTo>
                    <a:cubicBezTo>
                      <a:pt x="858331" y="13867"/>
                      <a:pt x="776241" y="20854"/>
                      <a:pt x="694151" y="27840"/>
                    </a:cubicBezTo>
                    <a:cubicBezTo>
                      <a:pt x="572762" y="37883"/>
                      <a:pt x="451374" y="47053"/>
                      <a:pt x="330422" y="57969"/>
                    </a:cubicBezTo>
                    <a:cubicBezTo>
                      <a:pt x="252698" y="64955"/>
                      <a:pt x="176285" y="79365"/>
                      <a:pt x="101618" y="102507"/>
                    </a:cubicBezTo>
                    <a:cubicBezTo>
                      <a:pt x="70179" y="112113"/>
                      <a:pt x="41360" y="126523"/>
                      <a:pt x="18655" y="151412"/>
                    </a:cubicBezTo>
                    <a:cubicBezTo>
                      <a:pt x="-1868" y="174118"/>
                      <a:pt x="-6671" y="197697"/>
                      <a:pt x="10358" y="223459"/>
                    </a:cubicBezTo>
                    <a:cubicBezTo>
                      <a:pt x="23458" y="243108"/>
                      <a:pt x="40487" y="261011"/>
                      <a:pt x="57516" y="278040"/>
                    </a:cubicBezTo>
                    <a:cubicBezTo>
                      <a:pt x="82842" y="304239"/>
                      <a:pt x="112534" y="326945"/>
                      <a:pt x="135677" y="354454"/>
                    </a:cubicBezTo>
                    <a:cubicBezTo>
                      <a:pt x="178905" y="405978"/>
                      <a:pt x="205540" y="467982"/>
                      <a:pt x="233486" y="528677"/>
                    </a:cubicBezTo>
                    <a:cubicBezTo>
                      <a:pt x="310336" y="696786"/>
                      <a:pt x="387623" y="864896"/>
                      <a:pt x="464473" y="1033443"/>
                    </a:cubicBezTo>
                    <a:cubicBezTo>
                      <a:pt x="507265" y="1127759"/>
                      <a:pt x="550930" y="1221639"/>
                      <a:pt x="591538" y="1317265"/>
                    </a:cubicBezTo>
                    <a:cubicBezTo>
                      <a:pt x="627780" y="1402411"/>
                      <a:pt x="643936" y="1492798"/>
                      <a:pt x="655289" y="1584494"/>
                    </a:cubicBezTo>
                    <a:cubicBezTo>
                      <a:pt x="664022" y="1655231"/>
                      <a:pt x="700700" y="1701953"/>
                      <a:pt x="767944" y="1728152"/>
                    </a:cubicBezTo>
                    <a:cubicBezTo>
                      <a:pt x="878417" y="1770943"/>
                      <a:pt x="993692" y="1784479"/>
                      <a:pt x="1110714" y="1788846"/>
                    </a:cubicBezTo>
                    <a:cubicBezTo>
                      <a:pt x="1244765" y="1793649"/>
                      <a:pt x="1378816" y="1787973"/>
                      <a:pt x="1512431" y="1770070"/>
                    </a:cubicBezTo>
                    <a:cubicBezTo>
                      <a:pt x="1595831" y="1758717"/>
                      <a:pt x="1678358" y="1744308"/>
                      <a:pt x="1759575" y="1721602"/>
                    </a:cubicBezTo>
                    <a:cubicBezTo>
                      <a:pt x="1765688" y="1719855"/>
                      <a:pt x="1772674" y="1716362"/>
                      <a:pt x="1775731" y="1711559"/>
                    </a:cubicBezTo>
                    <a:cubicBezTo>
                      <a:pt x="1807169" y="1658725"/>
                      <a:pt x="1836861" y="1605017"/>
                      <a:pt x="1846031" y="1543449"/>
                    </a:cubicBezTo>
                    <a:cubicBezTo>
                      <a:pt x="1849088" y="1524673"/>
                      <a:pt x="1857384" y="1520743"/>
                      <a:pt x="1872667" y="1519870"/>
                    </a:cubicBezTo>
                    <a:cubicBezTo>
                      <a:pt x="1914585" y="1517687"/>
                      <a:pt x="1952573" y="1503714"/>
                      <a:pt x="1982266" y="1474459"/>
                    </a:cubicBezTo>
                    <a:cubicBezTo>
                      <a:pt x="2008028" y="1449133"/>
                      <a:pt x="2031170" y="1420314"/>
                      <a:pt x="2053439" y="1391495"/>
                    </a:cubicBezTo>
                    <a:cubicBezTo>
                      <a:pt x="2082258" y="1354380"/>
                      <a:pt x="2111514" y="1326871"/>
                      <a:pt x="2154742" y="1296742"/>
                    </a:cubicBezTo>
                    <a:cubicBezTo>
                      <a:pt x="2191857" y="1268360"/>
                      <a:pt x="2395772" y="1162691"/>
                      <a:pt x="2454283" y="1124266"/>
                    </a:cubicBezTo>
                    <a:close/>
                    <a:moveTo>
                      <a:pt x="96378" y="180667"/>
                    </a:moveTo>
                    <a:cubicBezTo>
                      <a:pt x="95941" y="179794"/>
                      <a:pt x="93758" y="152722"/>
                      <a:pt x="99435" y="147919"/>
                    </a:cubicBezTo>
                    <a:cubicBezTo>
                      <a:pt x="109478" y="139186"/>
                      <a:pt x="119520" y="149665"/>
                      <a:pt x="128253" y="157088"/>
                    </a:cubicBezTo>
                    <a:cubicBezTo>
                      <a:pt x="209034" y="228262"/>
                      <a:pt x="303350" y="270617"/>
                      <a:pt x="410329" y="284153"/>
                    </a:cubicBezTo>
                    <a:cubicBezTo>
                      <a:pt x="444824" y="288519"/>
                      <a:pt x="525168" y="297252"/>
                      <a:pt x="525168" y="298999"/>
                    </a:cubicBezTo>
                    <a:cubicBezTo>
                      <a:pt x="506828" y="302492"/>
                      <a:pt x="488926" y="307732"/>
                      <a:pt x="470586" y="308605"/>
                    </a:cubicBezTo>
                    <a:cubicBezTo>
                      <a:pt x="376270" y="312535"/>
                      <a:pt x="282391" y="306422"/>
                      <a:pt x="191131" y="278913"/>
                    </a:cubicBezTo>
                    <a:cubicBezTo>
                      <a:pt x="141790" y="264067"/>
                      <a:pt x="111224" y="229572"/>
                      <a:pt x="96378" y="180667"/>
                    </a:cubicBezTo>
                    <a:close/>
                    <a:moveTo>
                      <a:pt x="347451" y="467546"/>
                    </a:moveTo>
                    <a:cubicBezTo>
                      <a:pt x="347888" y="455320"/>
                      <a:pt x="338718" y="443093"/>
                      <a:pt x="338718" y="431740"/>
                    </a:cubicBezTo>
                    <a:cubicBezTo>
                      <a:pt x="380637" y="436980"/>
                      <a:pt x="437838" y="443093"/>
                      <a:pt x="478009" y="446587"/>
                    </a:cubicBezTo>
                    <a:cubicBezTo>
                      <a:pt x="522548" y="450953"/>
                      <a:pt x="567522" y="453136"/>
                      <a:pt x="612061" y="456193"/>
                    </a:cubicBezTo>
                    <a:cubicBezTo>
                      <a:pt x="690658" y="461869"/>
                      <a:pt x="769691" y="464926"/>
                      <a:pt x="846541" y="487195"/>
                    </a:cubicBezTo>
                    <a:cubicBezTo>
                      <a:pt x="856584" y="490251"/>
                      <a:pt x="866627" y="494181"/>
                      <a:pt x="876670" y="497674"/>
                    </a:cubicBezTo>
                    <a:cubicBezTo>
                      <a:pt x="877980" y="498111"/>
                      <a:pt x="878853" y="499858"/>
                      <a:pt x="881473" y="503351"/>
                    </a:cubicBezTo>
                    <a:cubicBezTo>
                      <a:pt x="811173" y="503351"/>
                      <a:pt x="743492" y="503788"/>
                      <a:pt x="675375" y="502914"/>
                    </a:cubicBezTo>
                    <a:cubicBezTo>
                      <a:pt x="643063" y="502478"/>
                      <a:pt x="610314" y="500294"/>
                      <a:pt x="578002" y="498111"/>
                    </a:cubicBezTo>
                    <a:cubicBezTo>
                      <a:pt x="508138" y="492871"/>
                      <a:pt x="429541" y="486758"/>
                      <a:pt x="360114" y="481082"/>
                    </a:cubicBezTo>
                    <a:cubicBezTo>
                      <a:pt x="350944" y="480645"/>
                      <a:pt x="347015" y="477152"/>
                      <a:pt x="347451" y="467546"/>
                    </a:cubicBezTo>
                    <a:close/>
                    <a:moveTo>
                      <a:pt x="363607" y="517760"/>
                    </a:moveTo>
                    <a:cubicBezTo>
                      <a:pt x="395483" y="522563"/>
                      <a:pt x="425612" y="527367"/>
                      <a:pt x="455740" y="531733"/>
                    </a:cubicBezTo>
                    <a:cubicBezTo>
                      <a:pt x="518181" y="541339"/>
                      <a:pt x="580622" y="552692"/>
                      <a:pt x="643063" y="559679"/>
                    </a:cubicBezTo>
                    <a:cubicBezTo>
                      <a:pt x="670572" y="562735"/>
                      <a:pt x="807679" y="574088"/>
                      <a:pt x="813356" y="592864"/>
                    </a:cubicBezTo>
                    <a:cubicBezTo>
                      <a:pt x="805060" y="592864"/>
                      <a:pt x="798946" y="592864"/>
                      <a:pt x="792833" y="592864"/>
                    </a:cubicBezTo>
                    <a:cubicBezTo>
                      <a:pt x="715110" y="592864"/>
                      <a:pt x="637823" y="595484"/>
                      <a:pt x="560099" y="591991"/>
                    </a:cubicBezTo>
                    <a:cubicBezTo>
                      <a:pt x="499842" y="589371"/>
                      <a:pt x="402469" y="586751"/>
                      <a:pt x="373650" y="573215"/>
                    </a:cubicBezTo>
                    <a:cubicBezTo>
                      <a:pt x="365354" y="568848"/>
                      <a:pt x="363607" y="532170"/>
                      <a:pt x="363607" y="517760"/>
                    </a:cubicBezTo>
                    <a:close/>
                    <a:moveTo>
                      <a:pt x="396356" y="621683"/>
                    </a:moveTo>
                    <a:cubicBezTo>
                      <a:pt x="427795" y="624303"/>
                      <a:pt x="458797" y="627359"/>
                      <a:pt x="489362" y="629106"/>
                    </a:cubicBezTo>
                    <a:cubicBezTo>
                      <a:pt x="526914" y="631289"/>
                      <a:pt x="564466" y="633472"/>
                      <a:pt x="602018" y="634782"/>
                    </a:cubicBezTo>
                    <a:cubicBezTo>
                      <a:pt x="671882" y="636966"/>
                      <a:pt x="742182" y="638712"/>
                      <a:pt x="810736" y="655305"/>
                    </a:cubicBezTo>
                    <a:cubicBezTo>
                      <a:pt x="826019" y="658798"/>
                      <a:pt x="840865" y="664911"/>
                      <a:pt x="858767" y="670587"/>
                    </a:cubicBezTo>
                    <a:cubicBezTo>
                      <a:pt x="853964" y="673644"/>
                      <a:pt x="853091" y="674954"/>
                      <a:pt x="851781" y="674954"/>
                    </a:cubicBezTo>
                    <a:cubicBezTo>
                      <a:pt x="751788" y="676701"/>
                      <a:pt x="651796" y="679320"/>
                      <a:pt x="552240" y="679757"/>
                    </a:cubicBezTo>
                    <a:cubicBezTo>
                      <a:pt x="506828" y="680194"/>
                      <a:pt x="450937" y="689363"/>
                      <a:pt x="407272" y="674954"/>
                    </a:cubicBezTo>
                    <a:cubicBezTo>
                      <a:pt x="400286" y="660981"/>
                      <a:pt x="397229" y="652685"/>
                      <a:pt x="396356" y="621683"/>
                    </a:cubicBezTo>
                    <a:close/>
                    <a:moveTo>
                      <a:pt x="426921" y="749184"/>
                    </a:moveTo>
                    <a:cubicBezTo>
                      <a:pt x="423865" y="736958"/>
                      <a:pt x="419498" y="724732"/>
                      <a:pt x="414695" y="708139"/>
                    </a:cubicBezTo>
                    <a:cubicBezTo>
                      <a:pt x="577129" y="740888"/>
                      <a:pt x="738252" y="726915"/>
                      <a:pt x="895009" y="755297"/>
                    </a:cubicBezTo>
                    <a:cubicBezTo>
                      <a:pt x="895009" y="757917"/>
                      <a:pt x="895446" y="760537"/>
                      <a:pt x="895446" y="763157"/>
                    </a:cubicBezTo>
                    <a:cubicBezTo>
                      <a:pt x="858331" y="766650"/>
                      <a:pt x="821652" y="773200"/>
                      <a:pt x="784537" y="773637"/>
                    </a:cubicBezTo>
                    <a:cubicBezTo>
                      <a:pt x="721660" y="774510"/>
                      <a:pt x="658782" y="771017"/>
                      <a:pt x="596341" y="769707"/>
                    </a:cubicBezTo>
                    <a:cubicBezTo>
                      <a:pt x="550930" y="768834"/>
                      <a:pt x="505518" y="767524"/>
                      <a:pt x="460107" y="769707"/>
                    </a:cubicBezTo>
                    <a:cubicBezTo>
                      <a:pt x="440894" y="770580"/>
                      <a:pt x="431288" y="766650"/>
                      <a:pt x="426921" y="749184"/>
                    </a:cubicBezTo>
                    <a:close/>
                    <a:moveTo>
                      <a:pt x="459670" y="816865"/>
                    </a:moveTo>
                    <a:cubicBezTo>
                      <a:pt x="536084" y="819921"/>
                      <a:pt x="610751" y="821668"/>
                      <a:pt x="685854" y="826471"/>
                    </a:cubicBezTo>
                    <a:cubicBezTo>
                      <a:pt x="735632" y="829528"/>
                      <a:pt x="784974" y="834768"/>
                      <a:pt x="834315" y="841754"/>
                    </a:cubicBezTo>
                    <a:cubicBezTo>
                      <a:pt x="858331" y="844810"/>
                      <a:pt x="904179" y="864460"/>
                      <a:pt x="903742" y="866643"/>
                    </a:cubicBezTo>
                    <a:cubicBezTo>
                      <a:pt x="870120" y="868390"/>
                      <a:pt x="836498" y="871883"/>
                      <a:pt x="802876" y="871446"/>
                    </a:cubicBezTo>
                    <a:cubicBezTo>
                      <a:pt x="699827" y="870573"/>
                      <a:pt x="586735" y="873629"/>
                      <a:pt x="483249" y="871446"/>
                    </a:cubicBezTo>
                    <a:cubicBezTo>
                      <a:pt x="474953" y="857473"/>
                      <a:pt x="466220" y="844374"/>
                      <a:pt x="459670" y="816865"/>
                    </a:cubicBezTo>
                    <a:close/>
                    <a:moveTo>
                      <a:pt x="526041" y="953536"/>
                    </a:moveTo>
                    <a:cubicBezTo>
                      <a:pt x="517308" y="942183"/>
                      <a:pt x="509885" y="929957"/>
                      <a:pt x="502025" y="918167"/>
                    </a:cubicBezTo>
                    <a:cubicBezTo>
                      <a:pt x="502462" y="916421"/>
                      <a:pt x="502462" y="914238"/>
                      <a:pt x="502898" y="912491"/>
                    </a:cubicBezTo>
                    <a:cubicBezTo>
                      <a:pt x="629090" y="920788"/>
                      <a:pt x="754845" y="929520"/>
                      <a:pt x="881036" y="937817"/>
                    </a:cubicBezTo>
                    <a:cubicBezTo>
                      <a:pt x="881473" y="940000"/>
                      <a:pt x="881910" y="942183"/>
                      <a:pt x="882346" y="944366"/>
                    </a:cubicBezTo>
                    <a:cubicBezTo>
                      <a:pt x="872740" y="948733"/>
                      <a:pt x="863134" y="953536"/>
                      <a:pt x="853091" y="957029"/>
                    </a:cubicBezTo>
                    <a:cubicBezTo>
                      <a:pt x="810299" y="971002"/>
                      <a:pt x="765324" y="968819"/>
                      <a:pt x="721223" y="967509"/>
                    </a:cubicBezTo>
                    <a:cubicBezTo>
                      <a:pt x="660529" y="966199"/>
                      <a:pt x="600271" y="963143"/>
                      <a:pt x="539577" y="960086"/>
                    </a:cubicBezTo>
                    <a:cubicBezTo>
                      <a:pt x="535210" y="960086"/>
                      <a:pt x="529097" y="957029"/>
                      <a:pt x="526041" y="953536"/>
                    </a:cubicBezTo>
                    <a:close/>
                    <a:moveTo>
                      <a:pt x="583679" y="1062262"/>
                    </a:moveTo>
                    <a:cubicBezTo>
                      <a:pt x="578875" y="1062262"/>
                      <a:pt x="563156" y="1022527"/>
                      <a:pt x="556606" y="1005497"/>
                    </a:cubicBezTo>
                    <a:cubicBezTo>
                      <a:pt x="673628" y="1008554"/>
                      <a:pt x="789777" y="1012484"/>
                      <a:pt x="908545" y="1034316"/>
                    </a:cubicBezTo>
                    <a:cubicBezTo>
                      <a:pt x="895883" y="1050472"/>
                      <a:pt x="879727" y="1055712"/>
                      <a:pt x="864444" y="1057459"/>
                    </a:cubicBezTo>
                    <a:cubicBezTo>
                      <a:pt x="826019" y="1060952"/>
                      <a:pt x="787594" y="1062262"/>
                      <a:pt x="749169" y="1062698"/>
                    </a:cubicBezTo>
                    <a:cubicBezTo>
                      <a:pt x="695024" y="1062698"/>
                      <a:pt x="637386" y="1063572"/>
                      <a:pt x="583679" y="1062262"/>
                    </a:cubicBezTo>
                    <a:close/>
                    <a:moveTo>
                      <a:pt x="628217" y="1156141"/>
                    </a:moveTo>
                    <a:cubicBezTo>
                      <a:pt x="619920" y="1136929"/>
                      <a:pt x="612934" y="1120336"/>
                      <a:pt x="605074" y="1101560"/>
                    </a:cubicBezTo>
                    <a:cubicBezTo>
                      <a:pt x="628653" y="1106363"/>
                      <a:pt x="766198" y="1115970"/>
                      <a:pt x="815103" y="1118153"/>
                    </a:cubicBezTo>
                    <a:cubicBezTo>
                      <a:pt x="852654" y="1119899"/>
                      <a:pt x="889769" y="1123393"/>
                      <a:pt x="926885" y="1128196"/>
                    </a:cubicBezTo>
                    <a:cubicBezTo>
                      <a:pt x="941294" y="1129942"/>
                      <a:pt x="954394" y="1138675"/>
                      <a:pt x="967493" y="1146972"/>
                    </a:cubicBezTo>
                    <a:cubicBezTo>
                      <a:pt x="853528" y="1162254"/>
                      <a:pt x="739999" y="1168804"/>
                      <a:pt x="628217" y="1156141"/>
                    </a:cubicBezTo>
                    <a:close/>
                    <a:moveTo>
                      <a:pt x="687601" y="1280150"/>
                    </a:moveTo>
                    <a:cubicBezTo>
                      <a:pt x="675375" y="1265304"/>
                      <a:pt x="667515" y="1245654"/>
                      <a:pt x="657909" y="1216836"/>
                    </a:cubicBezTo>
                    <a:cubicBezTo>
                      <a:pt x="789340" y="1221202"/>
                      <a:pt x="1069669" y="1232118"/>
                      <a:pt x="1070542" y="1233428"/>
                    </a:cubicBezTo>
                    <a:cubicBezTo>
                      <a:pt x="1064866" y="1236921"/>
                      <a:pt x="1059626" y="1240851"/>
                      <a:pt x="1053513" y="1243471"/>
                    </a:cubicBezTo>
                    <a:cubicBezTo>
                      <a:pt x="1016398" y="1260064"/>
                      <a:pt x="976663" y="1264430"/>
                      <a:pt x="936928" y="1266614"/>
                    </a:cubicBezTo>
                    <a:cubicBezTo>
                      <a:pt x="865754" y="1270543"/>
                      <a:pt x="758775" y="1277966"/>
                      <a:pt x="687601" y="1280150"/>
                    </a:cubicBezTo>
                    <a:close/>
                    <a:moveTo>
                      <a:pt x="726899" y="1363550"/>
                    </a:moveTo>
                    <a:cubicBezTo>
                      <a:pt x="721660" y="1352197"/>
                      <a:pt x="716420" y="1340844"/>
                      <a:pt x="711617" y="1322068"/>
                    </a:cubicBezTo>
                    <a:cubicBezTo>
                      <a:pt x="710743" y="1319012"/>
                      <a:pt x="1097178" y="1324688"/>
                      <a:pt x="1105038" y="1325998"/>
                    </a:cubicBezTo>
                    <a:cubicBezTo>
                      <a:pt x="1076655" y="1346084"/>
                      <a:pt x="1048273" y="1353070"/>
                      <a:pt x="1019891" y="1357437"/>
                    </a:cubicBezTo>
                    <a:cubicBezTo>
                      <a:pt x="927321" y="1371846"/>
                      <a:pt x="834315" y="1366170"/>
                      <a:pt x="740872" y="1363550"/>
                    </a:cubicBezTo>
                    <a:cubicBezTo>
                      <a:pt x="739562" y="1363986"/>
                      <a:pt x="726026" y="1363550"/>
                      <a:pt x="726899" y="1363550"/>
                    </a:cubicBezTo>
                    <a:close/>
                    <a:moveTo>
                      <a:pt x="1094558" y="1429484"/>
                    </a:moveTo>
                    <a:cubicBezTo>
                      <a:pt x="1088881" y="1432977"/>
                      <a:pt x="1083205" y="1437780"/>
                      <a:pt x="1077092" y="1439090"/>
                    </a:cubicBezTo>
                    <a:cubicBezTo>
                      <a:pt x="1044780" y="1447386"/>
                      <a:pt x="1012468" y="1458739"/>
                      <a:pt x="979719" y="1461359"/>
                    </a:cubicBezTo>
                    <a:cubicBezTo>
                      <a:pt x="911165" y="1467472"/>
                      <a:pt x="828202" y="1469656"/>
                      <a:pt x="760085" y="1454373"/>
                    </a:cubicBezTo>
                    <a:cubicBezTo>
                      <a:pt x="752662" y="1445640"/>
                      <a:pt x="745675" y="1413328"/>
                      <a:pt x="745675" y="1401975"/>
                    </a:cubicBezTo>
                    <a:cubicBezTo>
                      <a:pt x="859204" y="1409835"/>
                      <a:pt x="1094121" y="1427737"/>
                      <a:pt x="1094558" y="1429484"/>
                    </a:cubicBezTo>
                    <a:close/>
                    <a:moveTo>
                      <a:pt x="1140843" y="1527293"/>
                    </a:moveTo>
                    <a:cubicBezTo>
                      <a:pt x="1141279" y="1529040"/>
                      <a:pt x="1097614" y="1546506"/>
                      <a:pt x="1074909" y="1549562"/>
                    </a:cubicBezTo>
                    <a:cubicBezTo>
                      <a:pt x="986269" y="1561352"/>
                      <a:pt x="777551" y="1537773"/>
                      <a:pt x="774057" y="1529040"/>
                    </a:cubicBezTo>
                    <a:cubicBezTo>
                      <a:pt x="768818" y="1515940"/>
                      <a:pt x="764015" y="1503714"/>
                      <a:pt x="768381" y="1493234"/>
                    </a:cubicBezTo>
                    <a:cubicBezTo>
                      <a:pt x="769691" y="1489305"/>
                      <a:pt x="786284" y="1492798"/>
                      <a:pt x="793270" y="1493234"/>
                    </a:cubicBezTo>
                    <a:cubicBezTo>
                      <a:pt x="835625" y="1495418"/>
                      <a:pt x="878417" y="1499348"/>
                      <a:pt x="920772" y="1501531"/>
                    </a:cubicBezTo>
                    <a:cubicBezTo>
                      <a:pt x="992382" y="1505461"/>
                      <a:pt x="1139096" y="1526420"/>
                      <a:pt x="1140843" y="1527293"/>
                    </a:cubicBezTo>
                    <a:close/>
                    <a:moveTo>
                      <a:pt x="1412438" y="1668331"/>
                    </a:moveTo>
                    <a:cubicBezTo>
                      <a:pt x="1312446" y="1681867"/>
                      <a:pt x="1212453" y="1684923"/>
                      <a:pt x="1111587" y="1680557"/>
                    </a:cubicBezTo>
                    <a:cubicBezTo>
                      <a:pt x="1051766" y="1677937"/>
                      <a:pt x="991509" y="1674444"/>
                      <a:pt x="932124" y="1668331"/>
                    </a:cubicBezTo>
                    <a:cubicBezTo>
                      <a:pt x="881910" y="1663091"/>
                      <a:pt x="832569" y="1653048"/>
                      <a:pt x="782790" y="1644752"/>
                    </a:cubicBezTo>
                    <a:cubicBezTo>
                      <a:pt x="780607" y="1644315"/>
                      <a:pt x="777551" y="1643878"/>
                      <a:pt x="776677" y="1642568"/>
                    </a:cubicBezTo>
                    <a:cubicBezTo>
                      <a:pt x="766198" y="1623793"/>
                      <a:pt x="749169" y="1582747"/>
                      <a:pt x="751352" y="1581001"/>
                    </a:cubicBezTo>
                    <a:cubicBezTo>
                      <a:pt x="988452" y="1631216"/>
                      <a:pt x="1229483" y="1637765"/>
                      <a:pt x="1474006" y="1640822"/>
                    </a:cubicBezTo>
                    <a:cubicBezTo>
                      <a:pt x="1455667" y="1660471"/>
                      <a:pt x="1433834" y="1665274"/>
                      <a:pt x="1412438" y="1668331"/>
                    </a:cubicBezTo>
                    <a:close/>
                    <a:moveTo>
                      <a:pt x="1831185" y="400302"/>
                    </a:moveTo>
                    <a:cubicBezTo>
                      <a:pt x="1746038" y="410781"/>
                      <a:pt x="1661328" y="424754"/>
                      <a:pt x="1575745" y="429557"/>
                    </a:cubicBezTo>
                    <a:cubicBezTo>
                      <a:pt x="1454357" y="436544"/>
                      <a:pt x="1332095" y="436980"/>
                      <a:pt x="1210270" y="438727"/>
                    </a:cubicBezTo>
                    <a:cubicBezTo>
                      <a:pt x="1151322" y="439600"/>
                      <a:pt x="1092375" y="436980"/>
                      <a:pt x="1033427" y="434360"/>
                    </a:cubicBezTo>
                    <a:cubicBezTo>
                      <a:pt x="954394" y="430867"/>
                      <a:pt x="875360" y="426501"/>
                      <a:pt x="796327" y="421261"/>
                    </a:cubicBezTo>
                    <a:cubicBezTo>
                      <a:pt x="721223" y="416458"/>
                      <a:pt x="646556" y="410781"/>
                      <a:pt x="571452" y="403795"/>
                    </a:cubicBezTo>
                    <a:cubicBezTo>
                      <a:pt x="478009" y="395062"/>
                      <a:pt x="383257" y="393752"/>
                      <a:pt x="291560" y="369736"/>
                    </a:cubicBezTo>
                    <a:cubicBezTo>
                      <a:pt x="263615" y="362313"/>
                      <a:pt x="236106" y="350524"/>
                      <a:pt x="211217" y="332621"/>
                    </a:cubicBezTo>
                    <a:cubicBezTo>
                      <a:pt x="203357" y="326945"/>
                      <a:pt x="175412" y="293323"/>
                      <a:pt x="176722" y="291576"/>
                    </a:cubicBezTo>
                    <a:cubicBezTo>
                      <a:pt x="209470" y="299872"/>
                      <a:pt x="251825" y="311662"/>
                      <a:pt x="284574" y="319522"/>
                    </a:cubicBezTo>
                    <a:cubicBezTo>
                      <a:pt x="386750" y="342664"/>
                      <a:pt x="490236" y="357947"/>
                      <a:pt x="594158" y="369300"/>
                    </a:cubicBezTo>
                    <a:cubicBezTo>
                      <a:pt x="736506" y="385019"/>
                      <a:pt x="879290" y="394189"/>
                      <a:pt x="1022074" y="396372"/>
                    </a:cubicBezTo>
                    <a:cubicBezTo>
                      <a:pt x="1169225" y="398118"/>
                      <a:pt x="1316376" y="400302"/>
                      <a:pt x="1463526" y="398555"/>
                    </a:cubicBezTo>
                    <a:cubicBezTo>
                      <a:pt x="1592775" y="396809"/>
                      <a:pt x="1721586" y="390259"/>
                      <a:pt x="1850834" y="385456"/>
                    </a:cubicBezTo>
                    <a:cubicBezTo>
                      <a:pt x="1865680" y="385019"/>
                      <a:pt x="1880526" y="383272"/>
                      <a:pt x="1895372" y="381962"/>
                    </a:cubicBezTo>
                    <a:cubicBezTo>
                      <a:pt x="1895809" y="383709"/>
                      <a:pt x="1895809" y="385456"/>
                      <a:pt x="1896246" y="386766"/>
                    </a:cubicBezTo>
                    <a:cubicBezTo>
                      <a:pt x="1875287" y="391569"/>
                      <a:pt x="1853454" y="397245"/>
                      <a:pt x="1831185" y="400302"/>
                    </a:cubicBezTo>
                    <a:close/>
                    <a:moveTo>
                      <a:pt x="1979209" y="1325998"/>
                    </a:moveTo>
                    <a:cubicBezTo>
                      <a:pt x="1963053" y="1344774"/>
                      <a:pt x="1947334" y="1363986"/>
                      <a:pt x="1931614" y="1382762"/>
                    </a:cubicBezTo>
                    <a:cubicBezTo>
                      <a:pt x="1929868" y="1384945"/>
                      <a:pt x="1927248" y="1386692"/>
                      <a:pt x="1925065" y="1388875"/>
                    </a:cubicBezTo>
                    <a:cubicBezTo>
                      <a:pt x="1923754" y="1388002"/>
                      <a:pt x="1922008" y="1387129"/>
                      <a:pt x="1920698" y="1386692"/>
                    </a:cubicBezTo>
                    <a:cubicBezTo>
                      <a:pt x="1938601" y="1343900"/>
                      <a:pt x="1953447" y="1299799"/>
                      <a:pt x="1974406" y="1259191"/>
                    </a:cubicBezTo>
                    <a:cubicBezTo>
                      <a:pt x="2025494" y="1160508"/>
                      <a:pt x="2080512" y="1064008"/>
                      <a:pt x="2132036" y="965762"/>
                    </a:cubicBezTo>
                    <a:cubicBezTo>
                      <a:pt x="2166095" y="900701"/>
                      <a:pt x="2197534" y="834331"/>
                      <a:pt x="2230719" y="768834"/>
                    </a:cubicBezTo>
                    <a:cubicBezTo>
                      <a:pt x="2234212" y="762284"/>
                      <a:pt x="2241198" y="755734"/>
                      <a:pt x="2248185" y="753551"/>
                    </a:cubicBezTo>
                    <a:cubicBezTo>
                      <a:pt x="2279187" y="744381"/>
                      <a:pt x="2305822" y="728662"/>
                      <a:pt x="2328528" y="706393"/>
                    </a:cubicBezTo>
                    <a:cubicBezTo>
                      <a:pt x="2358220" y="677137"/>
                      <a:pt x="2385729" y="645699"/>
                      <a:pt x="2416295" y="617753"/>
                    </a:cubicBezTo>
                    <a:cubicBezTo>
                      <a:pt x="2465199" y="573215"/>
                      <a:pt x="2525457" y="561862"/>
                      <a:pt x="2586588" y="578891"/>
                    </a:cubicBezTo>
                    <a:cubicBezTo>
                      <a:pt x="2634619" y="591991"/>
                      <a:pt x="2670424" y="638275"/>
                      <a:pt x="2672608" y="688927"/>
                    </a:cubicBezTo>
                    <a:cubicBezTo>
                      <a:pt x="2676101" y="764904"/>
                      <a:pt x="2654269" y="822978"/>
                      <a:pt x="2604927" y="875813"/>
                    </a:cubicBezTo>
                    <a:cubicBezTo>
                      <a:pt x="2552529" y="931704"/>
                      <a:pt x="2503188" y="973185"/>
                      <a:pt x="2443367" y="1019907"/>
                    </a:cubicBezTo>
                    <a:cubicBezTo>
                      <a:pt x="2408435" y="1047416"/>
                      <a:pt x="2350361" y="1078855"/>
                      <a:pt x="2306696" y="1106363"/>
                    </a:cubicBezTo>
                    <a:cubicBezTo>
                      <a:pt x="2301019" y="1111166"/>
                      <a:pt x="2065229" y="1226442"/>
                      <a:pt x="1979209" y="1325998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56">
                <a:extLst>
                  <a:ext uri="{FF2B5EF4-FFF2-40B4-BE49-F238E27FC236}">
                    <a16:creationId xmlns:a16="http://schemas.microsoft.com/office/drawing/2014/main" xmlns="" id="{B6128767-3DFE-C970-6FB7-AF5BD5B3B3B1}"/>
                  </a:ext>
                </a:extLst>
              </p:cNvPr>
              <p:cNvSpPr/>
              <p:nvPr/>
            </p:nvSpPr>
            <p:spPr>
              <a:xfrm>
                <a:off x="733697" y="5502546"/>
                <a:ext cx="3624187" cy="934429"/>
              </a:xfrm>
              <a:custGeom>
                <a:avLst/>
                <a:gdLst>
                  <a:gd name="connsiteX0" fmla="*/ 3528866 w 3624187"/>
                  <a:gd name="connsiteY0" fmla="*/ 206026 h 934429"/>
                  <a:gd name="connsiteX1" fmla="*/ 3376039 w 3624187"/>
                  <a:gd name="connsiteY1" fmla="*/ 128739 h 934429"/>
                  <a:gd name="connsiteX2" fmla="*/ 3067764 w 3624187"/>
                  <a:gd name="connsiteY2" fmla="*/ 42283 h 934429"/>
                  <a:gd name="connsiteX3" fmla="*/ 2883498 w 3624187"/>
                  <a:gd name="connsiteY3" fmla="*/ 21760 h 934429"/>
                  <a:gd name="connsiteX4" fmla="*/ 2744208 w 3624187"/>
                  <a:gd name="connsiteY4" fmla="*/ 101230 h 934429"/>
                  <a:gd name="connsiteX5" fmla="*/ 2792676 w 3624187"/>
                  <a:gd name="connsiteY5" fmla="*/ 177644 h 934429"/>
                  <a:gd name="connsiteX6" fmla="*/ 2883062 w 3624187"/>
                  <a:gd name="connsiteY6" fmla="*/ 182447 h 934429"/>
                  <a:gd name="connsiteX7" fmla="*/ 3107500 w 3624187"/>
                  <a:gd name="connsiteY7" fmla="*/ 244451 h 934429"/>
                  <a:gd name="connsiteX8" fmla="*/ 3171687 w 3624187"/>
                  <a:gd name="connsiteY8" fmla="*/ 275890 h 934429"/>
                  <a:gd name="connsiteX9" fmla="*/ 3015803 w 3624187"/>
                  <a:gd name="connsiteY9" fmla="*/ 278946 h 934429"/>
                  <a:gd name="connsiteX10" fmla="*/ 2800972 w 3624187"/>
                  <a:gd name="connsiteY10" fmla="*/ 232661 h 934429"/>
                  <a:gd name="connsiteX11" fmla="*/ 2584831 w 3624187"/>
                  <a:gd name="connsiteY11" fmla="*/ 269777 h 934429"/>
                  <a:gd name="connsiteX12" fmla="*/ 2613649 w 3624187"/>
                  <a:gd name="connsiteY12" fmla="*/ 279383 h 934429"/>
                  <a:gd name="connsiteX13" fmla="*/ 2851187 w 3624187"/>
                  <a:gd name="connsiteY13" fmla="*/ 323048 h 934429"/>
                  <a:gd name="connsiteX14" fmla="*/ 3041129 w 3624187"/>
                  <a:gd name="connsiteY14" fmla="*/ 385052 h 934429"/>
                  <a:gd name="connsiteX15" fmla="*/ 2798352 w 3624187"/>
                  <a:gd name="connsiteY15" fmla="*/ 380249 h 934429"/>
                  <a:gd name="connsiteX16" fmla="*/ 2649891 w 3624187"/>
                  <a:gd name="connsiteY16" fmla="*/ 381996 h 934429"/>
                  <a:gd name="connsiteX17" fmla="*/ 2582211 w 3624187"/>
                  <a:gd name="connsiteY17" fmla="*/ 424351 h 934429"/>
                  <a:gd name="connsiteX18" fmla="*/ 2853806 w 3624187"/>
                  <a:gd name="connsiteY18" fmla="*/ 494651 h 934429"/>
                  <a:gd name="connsiteX19" fmla="*/ 2710586 w 3624187"/>
                  <a:gd name="connsiteY19" fmla="*/ 516483 h 934429"/>
                  <a:gd name="connsiteX20" fmla="*/ 2564308 w 3624187"/>
                  <a:gd name="connsiteY20" fmla="*/ 520850 h 934429"/>
                  <a:gd name="connsiteX21" fmla="*/ 2484401 w 3624187"/>
                  <a:gd name="connsiteY21" fmla="*/ 553599 h 934429"/>
                  <a:gd name="connsiteX22" fmla="*/ 2660807 w 3624187"/>
                  <a:gd name="connsiteY22" fmla="*/ 574558 h 934429"/>
                  <a:gd name="connsiteX23" fmla="*/ 2734165 w 3624187"/>
                  <a:gd name="connsiteY23" fmla="*/ 571065 h 934429"/>
                  <a:gd name="connsiteX24" fmla="*/ 2682640 w 3624187"/>
                  <a:gd name="connsiteY24" fmla="*/ 621279 h 934429"/>
                  <a:gd name="connsiteX25" fmla="*/ 2589197 w 3624187"/>
                  <a:gd name="connsiteY25" fmla="*/ 629576 h 934429"/>
                  <a:gd name="connsiteX26" fmla="*/ 2871709 w 3624187"/>
                  <a:gd name="connsiteY26" fmla="*/ 612546 h 934429"/>
                  <a:gd name="connsiteX27" fmla="*/ 3251594 w 3624187"/>
                  <a:gd name="connsiteY27" fmla="*/ 501637 h 934429"/>
                  <a:gd name="connsiteX28" fmla="*/ 3434987 w 3624187"/>
                  <a:gd name="connsiteY28" fmla="*/ 386362 h 934429"/>
                  <a:gd name="connsiteX29" fmla="*/ 3422324 w 3624187"/>
                  <a:gd name="connsiteY29" fmla="*/ 238775 h 934429"/>
                  <a:gd name="connsiteX30" fmla="*/ 3455946 w 3624187"/>
                  <a:gd name="connsiteY30" fmla="*/ 268030 h 934429"/>
                  <a:gd name="connsiteX31" fmla="*/ 3495244 w 3624187"/>
                  <a:gd name="connsiteY31" fmla="*/ 353177 h 934429"/>
                  <a:gd name="connsiteX32" fmla="*/ 3422324 w 3624187"/>
                  <a:gd name="connsiteY32" fmla="*/ 488975 h 934429"/>
                  <a:gd name="connsiteX33" fmla="*/ 3227141 w 3624187"/>
                  <a:gd name="connsiteY33" fmla="*/ 581544 h 934429"/>
                  <a:gd name="connsiteX34" fmla="*/ 2097967 w 3624187"/>
                  <a:gd name="connsiteY34" fmla="*/ 815588 h 934429"/>
                  <a:gd name="connsiteX35" fmla="*/ 1143889 w 3624187"/>
                  <a:gd name="connsiteY35" fmla="*/ 774980 h 934429"/>
                  <a:gd name="connsiteX36" fmla="*/ 491098 w 3624187"/>
                  <a:gd name="connsiteY36" fmla="*/ 635252 h 934429"/>
                  <a:gd name="connsiteX37" fmla="*/ 199417 w 3624187"/>
                  <a:gd name="connsiteY37" fmla="*/ 492031 h 934429"/>
                  <a:gd name="connsiteX38" fmla="*/ 161865 w 3624187"/>
                  <a:gd name="connsiteY38" fmla="*/ 288553 h 934429"/>
                  <a:gd name="connsiteX39" fmla="*/ 211643 w 3624187"/>
                  <a:gd name="connsiteY39" fmla="*/ 247071 h 934429"/>
                  <a:gd name="connsiteX40" fmla="*/ 198107 w 3624187"/>
                  <a:gd name="connsiteY40" fmla="*/ 373263 h 934429"/>
                  <a:gd name="connsiteX41" fmla="*/ 407262 w 3624187"/>
                  <a:gd name="connsiteY41" fmla="*/ 512990 h 934429"/>
                  <a:gd name="connsiteX42" fmla="*/ 773173 w 3624187"/>
                  <a:gd name="connsiteY42" fmla="*/ 621716 h 934429"/>
                  <a:gd name="connsiteX43" fmla="*/ 1040839 w 3624187"/>
                  <a:gd name="connsiteY43" fmla="*/ 636562 h 934429"/>
                  <a:gd name="connsiteX44" fmla="*/ 975342 w 3624187"/>
                  <a:gd name="connsiteY44" fmla="*/ 632195 h 934429"/>
                  <a:gd name="connsiteX45" fmla="*/ 930804 w 3624187"/>
                  <a:gd name="connsiteY45" fmla="*/ 624773 h 934429"/>
                  <a:gd name="connsiteX46" fmla="*/ 863560 w 3624187"/>
                  <a:gd name="connsiteY46" fmla="*/ 581544 h 934429"/>
                  <a:gd name="connsiteX47" fmla="*/ 1153058 w 3624187"/>
                  <a:gd name="connsiteY47" fmla="*/ 567571 h 934429"/>
                  <a:gd name="connsiteX48" fmla="*/ 1083631 w 3624187"/>
                  <a:gd name="connsiteY48" fmla="*/ 531766 h 934429"/>
                  <a:gd name="connsiteX49" fmla="*/ 838234 w 3624187"/>
                  <a:gd name="connsiteY49" fmla="*/ 520850 h 934429"/>
                  <a:gd name="connsiteX50" fmla="*/ 761384 w 3624187"/>
                  <a:gd name="connsiteY50" fmla="*/ 494214 h 934429"/>
                  <a:gd name="connsiteX51" fmla="*/ 1043459 w 3624187"/>
                  <a:gd name="connsiteY51" fmla="*/ 431774 h 934429"/>
                  <a:gd name="connsiteX52" fmla="*/ 968792 w 3624187"/>
                  <a:gd name="connsiteY52" fmla="*/ 386799 h 934429"/>
                  <a:gd name="connsiteX53" fmla="*/ 654842 w 3624187"/>
                  <a:gd name="connsiteY53" fmla="*/ 405575 h 934429"/>
                  <a:gd name="connsiteX54" fmla="*/ 569695 w 3624187"/>
                  <a:gd name="connsiteY54" fmla="*/ 378066 h 934429"/>
                  <a:gd name="connsiteX55" fmla="*/ 764877 w 3624187"/>
                  <a:gd name="connsiteY55" fmla="*/ 340077 h 934429"/>
                  <a:gd name="connsiteX56" fmla="*/ 962679 w 3624187"/>
                  <a:gd name="connsiteY56" fmla="*/ 299906 h 934429"/>
                  <a:gd name="connsiteX57" fmla="*/ 1042149 w 3624187"/>
                  <a:gd name="connsiteY57" fmla="*/ 278510 h 934429"/>
                  <a:gd name="connsiteX58" fmla="*/ 891069 w 3624187"/>
                  <a:gd name="connsiteY58" fmla="*/ 233098 h 934429"/>
                  <a:gd name="connsiteX59" fmla="*/ 512057 w 3624187"/>
                  <a:gd name="connsiteY59" fmla="*/ 294229 h 934429"/>
                  <a:gd name="connsiteX60" fmla="*/ 421234 w 3624187"/>
                  <a:gd name="connsiteY60" fmla="*/ 269340 h 934429"/>
                  <a:gd name="connsiteX61" fmla="*/ 823388 w 3624187"/>
                  <a:gd name="connsiteY61" fmla="*/ 178954 h 934429"/>
                  <a:gd name="connsiteX62" fmla="*/ 1039529 w 3624187"/>
                  <a:gd name="connsiteY62" fmla="*/ 161488 h 934429"/>
                  <a:gd name="connsiteX63" fmla="*/ 1103717 w 3624187"/>
                  <a:gd name="connsiteY63" fmla="*/ 156685 h 934429"/>
                  <a:gd name="connsiteX64" fmla="*/ 1078391 w 3624187"/>
                  <a:gd name="connsiteY64" fmla="*/ 61495 h 934429"/>
                  <a:gd name="connsiteX65" fmla="*/ 1028177 w 3624187"/>
                  <a:gd name="connsiteY65" fmla="*/ 5604 h 934429"/>
                  <a:gd name="connsiteX66" fmla="*/ 791076 w 3624187"/>
                  <a:gd name="connsiteY66" fmla="*/ 13027 h 934429"/>
                  <a:gd name="connsiteX67" fmla="*/ 545679 w 3624187"/>
                  <a:gd name="connsiteY67" fmla="*/ 52762 h 934429"/>
                  <a:gd name="connsiteX68" fmla="*/ 185444 w 3624187"/>
                  <a:gd name="connsiteY68" fmla="*/ 163671 h 934429"/>
                  <a:gd name="connsiteX69" fmla="*/ 57506 w 3624187"/>
                  <a:gd name="connsiteY69" fmla="*/ 251438 h 934429"/>
                  <a:gd name="connsiteX70" fmla="*/ 64492 w 3624187"/>
                  <a:gd name="connsiteY70" fmla="*/ 544866 h 934429"/>
                  <a:gd name="connsiteX71" fmla="*/ 198107 w 3624187"/>
                  <a:gd name="connsiteY71" fmla="*/ 637435 h 934429"/>
                  <a:gd name="connsiteX72" fmla="*/ 426474 w 3624187"/>
                  <a:gd name="connsiteY72" fmla="*/ 731315 h 934429"/>
                  <a:gd name="connsiteX73" fmla="*/ 1987058 w 3624187"/>
                  <a:gd name="connsiteY73" fmla="*/ 938723 h 934429"/>
                  <a:gd name="connsiteX74" fmla="*/ 2912754 w 3624187"/>
                  <a:gd name="connsiteY74" fmla="*/ 802052 h 934429"/>
                  <a:gd name="connsiteX75" fmla="*/ 3378222 w 3624187"/>
                  <a:gd name="connsiteY75" fmla="*/ 655775 h 934429"/>
                  <a:gd name="connsiteX76" fmla="*/ 3555065 w 3624187"/>
                  <a:gd name="connsiteY76" fmla="*/ 547486 h 934429"/>
                  <a:gd name="connsiteX77" fmla="*/ 3625802 w 3624187"/>
                  <a:gd name="connsiteY77" fmla="*/ 409941 h 934429"/>
                  <a:gd name="connsiteX78" fmla="*/ 3528866 w 3624187"/>
                  <a:gd name="connsiteY78" fmla="*/ 206026 h 93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624187" h="934429">
                    <a:moveTo>
                      <a:pt x="3528866" y="206026"/>
                    </a:moveTo>
                    <a:cubicBezTo>
                      <a:pt x="3483454" y="170221"/>
                      <a:pt x="3429747" y="149262"/>
                      <a:pt x="3376039" y="128739"/>
                    </a:cubicBezTo>
                    <a:cubicBezTo>
                      <a:pt x="3276046" y="90314"/>
                      <a:pt x="3172560" y="62805"/>
                      <a:pt x="3067764" y="42283"/>
                    </a:cubicBezTo>
                    <a:cubicBezTo>
                      <a:pt x="3007943" y="30493"/>
                      <a:pt x="2943756" y="13464"/>
                      <a:pt x="2883498" y="21760"/>
                    </a:cubicBezTo>
                    <a:cubicBezTo>
                      <a:pt x="2838524" y="27873"/>
                      <a:pt x="2766477" y="61495"/>
                      <a:pt x="2744208" y="101230"/>
                    </a:cubicBezTo>
                    <a:cubicBezTo>
                      <a:pt x="2721938" y="140529"/>
                      <a:pt x="2747701" y="172404"/>
                      <a:pt x="2792676" y="177644"/>
                    </a:cubicBezTo>
                    <a:cubicBezTo>
                      <a:pt x="2822804" y="181137"/>
                      <a:pt x="2853370" y="178080"/>
                      <a:pt x="2883062" y="182447"/>
                    </a:cubicBezTo>
                    <a:cubicBezTo>
                      <a:pt x="2959912" y="194673"/>
                      <a:pt x="3035889" y="212576"/>
                      <a:pt x="3107500" y="244451"/>
                    </a:cubicBezTo>
                    <a:cubicBezTo>
                      <a:pt x="3129332" y="254057"/>
                      <a:pt x="3150291" y="265410"/>
                      <a:pt x="3171687" y="275890"/>
                    </a:cubicBezTo>
                    <a:cubicBezTo>
                      <a:pt x="3165137" y="281130"/>
                      <a:pt x="3061652" y="288116"/>
                      <a:pt x="3015803" y="278946"/>
                    </a:cubicBezTo>
                    <a:cubicBezTo>
                      <a:pt x="2944193" y="264100"/>
                      <a:pt x="2873019" y="245761"/>
                      <a:pt x="2800972" y="232661"/>
                    </a:cubicBezTo>
                    <a:cubicBezTo>
                      <a:pt x="2726305" y="219125"/>
                      <a:pt x="2651638" y="216069"/>
                      <a:pt x="2584831" y="269777"/>
                    </a:cubicBezTo>
                    <a:cubicBezTo>
                      <a:pt x="2595747" y="273707"/>
                      <a:pt x="2604480" y="277637"/>
                      <a:pt x="2613649" y="279383"/>
                    </a:cubicBezTo>
                    <a:cubicBezTo>
                      <a:pt x="2692683" y="294229"/>
                      <a:pt x="2771716" y="309075"/>
                      <a:pt x="2851187" y="323048"/>
                    </a:cubicBezTo>
                    <a:cubicBezTo>
                      <a:pt x="2907514" y="332654"/>
                      <a:pt x="3032396" y="379812"/>
                      <a:pt x="3041129" y="385052"/>
                    </a:cubicBezTo>
                    <a:cubicBezTo>
                      <a:pt x="3040692" y="386799"/>
                      <a:pt x="2855990" y="386799"/>
                      <a:pt x="2798352" y="380249"/>
                    </a:cubicBezTo>
                    <a:cubicBezTo>
                      <a:pt x="2748574" y="374572"/>
                      <a:pt x="2699233" y="367586"/>
                      <a:pt x="2649891" y="381996"/>
                    </a:cubicBezTo>
                    <a:cubicBezTo>
                      <a:pt x="2624129" y="389419"/>
                      <a:pt x="2601860" y="402518"/>
                      <a:pt x="2582211" y="424351"/>
                    </a:cubicBezTo>
                    <a:cubicBezTo>
                      <a:pt x="2673034" y="452296"/>
                      <a:pt x="2768223" y="454916"/>
                      <a:pt x="2853806" y="494651"/>
                    </a:cubicBezTo>
                    <a:cubicBezTo>
                      <a:pt x="2844637" y="499891"/>
                      <a:pt x="2749011" y="514737"/>
                      <a:pt x="2710586" y="516483"/>
                    </a:cubicBezTo>
                    <a:cubicBezTo>
                      <a:pt x="2661681" y="518667"/>
                      <a:pt x="2612776" y="517794"/>
                      <a:pt x="2564308" y="520850"/>
                    </a:cubicBezTo>
                    <a:cubicBezTo>
                      <a:pt x="2535053" y="522597"/>
                      <a:pt x="2507544" y="532203"/>
                      <a:pt x="2484401" y="553599"/>
                    </a:cubicBezTo>
                    <a:cubicBezTo>
                      <a:pt x="2500557" y="568881"/>
                      <a:pt x="2620636" y="576304"/>
                      <a:pt x="2660807" y="574558"/>
                    </a:cubicBezTo>
                    <a:cubicBezTo>
                      <a:pt x="2685260" y="573685"/>
                      <a:pt x="2709276" y="572375"/>
                      <a:pt x="2734165" y="571065"/>
                    </a:cubicBezTo>
                    <a:cubicBezTo>
                      <a:pt x="2731108" y="599884"/>
                      <a:pt x="2713642" y="617349"/>
                      <a:pt x="2682640" y="621279"/>
                    </a:cubicBezTo>
                    <a:cubicBezTo>
                      <a:pt x="2651638" y="625209"/>
                      <a:pt x="2620199" y="626956"/>
                      <a:pt x="2589197" y="629576"/>
                    </a:cubicBezTo>
                    <a:cubicBezTo>
                      <a:pt x="2684387" y="636562"/>
                      <a:pt x="2778266" y="628266"/>
                      <a:pt x="2871709" y="612546"/>
                    </a:cubicBezTo>
                    <a:cubicBezTo>
                      <a:pt x="2992661" y="592024"/>
                      <a:pt x="3138938" y="546612"/>
                      <a:pt x="3251594" y="501637"/>
                    </a:cubicBezTo>
                    <a:cubicBezTo>
                      <a:pt x="3332811" y="469325"/>
                      <a:pt x="3375602" y="461029"/>
                      <a:pt x="3434987" y="386362"/>
                    </a:cubicBezTo>
                    <a:cubicBezTo>
                      <a:pt x="3469482" y="343134"/>
                      <a:pt x="3420140" y="240085"/>
                      <a:pt x="3422324" y="238775"/>
                    </a:cubicBezTo>
                    <a:cubicBezTo>
                      <a:pt x="3433676" y="248381"/>
                      <a:pt x="3445903" y="257114"/>
                      <a:pt x="3455946" y="268030"/>
                    </a:cubicBezTo>
                    <a:cubicBezTo>
                      <a:pt x="3477341" y="292046"/>
                      <a:pt x="3492624" y="322175"/>
                      <a:pt x="3495244" y="353177"/>
                    </a:cubicBezTo>
                    <a:cubicBezTo>
                      <a:pt x="3498737" y="396405"/>
                      <a:pt x="3464242" y="464085"/>
                      <a:pt x="3422324" y="488975"/>
                    </a:cubicBezTo>
                    <a:cubicBezTo>
                      <a:pt x="3360319" y="526090"/>
                      <a:pt x="3293076" y="552725"/>
                      <a:pt x="3227141" y="581544"/>
                    </a:cubicBezTo>
                    <a:cubicBezTo>
                      <a:pt x="2944193" y="704679"/>
                      <a:pt x="2422397" y="792009"/>
                      <a:pt x="2097967" y="815588"/>
                    </a:cubicBezTo>
                    <a:cubicBezTo>
                      <a:pt x="1810215" y="836111"/>
                      <a:pt x="1469629" y="823448"/>
                      <a:pt x="1143889" y="774980"/>
                    </a:cubicBezTo>
                    <a:cubicBezTo>
                      <a:pt x="1078828" y="765373"/>
                      <a:pt x="665758" y="691143"/>
                      <a:pt x="491098" y="635252"/>
                    </a:cubicBezTo>
                    <a:cubicBezTo>
                      <a:pt x="412938" y="610363"/>
                      <a:pt x="266224" y="540499"/>
                      <a:pt x="199417" y="492031"/>
                    </a:cubicBezTo>
                    <a:cubicBezTo>
                      <a:pt x="134792" y="445310"/>
                      <a:pt x="118636" y="355797"/>
                      <a:pt x="161865" y="288553"/>
                    </a:cubicBezTo>
                    <a:cubicBezTo>
                      <a:pt x="173654" y="270213"/>
                      <a:pt x="187627" y="254057"/>
                      <a:pt x="211643" y="247071"/>
                    </a:cubicBezTo>
                    <a:cubicBezTo>
                      <a:pt x="210769" y="253184"/>
                      <a:pt x="151822" y="330908"/>
                      <a:pt x="198107" y="373263"/>
                    </a:cubicBezTo>
                    <a:cubicBezTo>
                      <a:pt x="260984" y="431337"/>
                      <a:pt x="330411" y="477185"/>
                      <a:pt x="407262" y="512990"/>
                    </a:cubicBezTo>
                    <a:cubicBezTo>
                      <a:pt x="523847" y="567571"/>
                      <a:pt x="646109" y="601630"/>
                      <a:pt x="773173" y="621716"/>
                    </a:cubicBezTo>
                    <a:cubicBezTo>
                      <a:pt x="862250" y="635689"/>
                      <a:pt x="951326" y="641365"/>
                      <a:pt x="1040839" y="636562"/>
                    </a:cubicBezTo>
                    <a:cubicBezTo>
                      <a:pt x="1019007" y="634815"/>
                      <a:pt x="997174" y="633942"/>
                      <a:pt x="975342" y="632195"/>
                    </a:cubicBezTo>
                    <a:cubicBezTo>
                      <a:pt x="960496" y="630886"/>
                      <a:pt x="945213" y="629139"/>
                      <a:pt x="930804" y="624773"/>
                    </a:cubicBezTo>
                    <a:cubicBezTo>
                      <a:pt x="909408" y="618659"/>
                      <a:pt x="866180" y="607307"/>
                      <a:pt x="863560" y="581544"/>
                    </a:cubicBezTo>
                    <a:cubicBezTo>
                      <a:pt x="870983" y="581108"/>
                      <a:pt x="1081448" y="583291"/>
                      <a:pt x="1153058" y="567571"/>
                    </a:cubicBezTo>
                    <a:cubicBezTo>
                      <a:pt x="1136902" y="549669"/>
                      <a:pt x="1105027" y="533949"/>
                      <a:pt x="1083631" y="531766"/>
                    </a:cubicBezTo>
                    <a:cubicBezTo>
                      <a:pt x="1042586" y="527400"/>
                      <a:pt x="878843" y="523033"/>
                      <a:pt x="838234" y="520850"/>
                    </a:cubicBezTo>
                    <a:cubicBezTo>
                      <a:pt x="815965" y="519540"/>
                      <a:pt x="783216" y="508624"/>
                      <a:pt x="761384" y="494214"/>
                    </a:cubicBezTo>
                    <a:cubicBezTo>
                      <a:pt x="875786" y="462776"/>
                      <a:pt x="953073" y="459282"/>
                      <a:pt x="1043459" y="431774"/>
                    </a:cubicBezTo>
                    <a:cubicBezTo>
                      <a:pt x="1022500" y="406448"/>
                      <a:pt x="997174" y="393349"/>
                      <a:pt x="968792" y="386799"/>
                    </a:cubicBezTo>
                    <a:cubicBezTo>
                      <a:pt x="913338" y="373263"/>
                      <a:pt x="704620" y="402955"/>
                      <a:pt x="654842" y="405575"/>
                    </a:cubicBezTo>
                    <a:cubicBezTo>
                      <a:pt x="632572" y="406885"/>
                      <a:pt x="569695" y="379812"/>
                      <a:pt x="569695" y="378066"/>
                    </a:cubicBezTo>
                    <a:cubicBezTo>
                      <a:pt x="578428" y="373263"/>
                      <a:pt x="715972" y="348373"/>
                      <a:pt x="764877" y="340077"/>
                    </a:cubicBezTo>
                    <a:cubicBezTo>
                      <a:pt x="834304" y="328288"/>
                      <a:pt x="893252" y="312568"/>
                      <a:pt x="962679" y="299906"/>
                    </a:cubicBezTo>
                    <a:cubicBezTo>
                      <a:pt x="989751" y="295102"/>
                      <a:pt x="1015514" y="285933"/>
                      <a:pt x="1042149" y="278510"/>
                    </a:cubicBezTo>
                    <a:cubicBezTo>
                      <a:pt x="996301" y="240958"/>
                      <a:pt x="945213" y="226985"/>
                      <a:pt x="891069" y="233098"/>
                    </a:cubicBezTo>
                    <a:cubicBezTo>
                      <a:pt x="832994" y="239648"/>
                      <a:pt x="582358" y="296412"/>
                      <a:pt x="512057" y="294229"/>
                    </a:cubicBezTo>
                    <a:cubicBezTo>
                      <a:pt x="493718" y="293792"/>
                      <a:pt x="421671" y="271087"/>
                      <a:pt x="421234" y="269340"/>
                    </a:cubicBezTo>
                    <a:cubicBezTo>
                      <a:pt x="426037" y="266720"/>
                      <a:pt x="700690" y="192490"/>
                      <a:pt x="823388" y="178954"/>
                    </a:cubicBezTo>
                    <a:cubicBezTo>
                      <a:pt x="895435" y="171094"/>
                      <a:pt x="967482" y="167164"/>
                      <a:pt x="1039529" y="161488"/>
                    </a:cubicBezTo>
                    <a:cubicBezTo>
                      <a:pt x="1060489" y="159741"/>
                      <a:pt x="1081884" y="158431"/>
                      <a:pt x="1103717" y="156685"/>
                    </a:cubicBezTo>
                    <a:cubicBezTo>
                      <a:pt x="1103280" y="122189"/>
                      <a:pt x="1096730" y="99483"/>
                      <a:pt x="1078391" y="61495"/>
                    </a:cubicBezTo>
                    <a:cubicBezTo>
                      <a:pt x="1056122" y="15210"/>
                      <a:pt x="1056995" y="13027"/>
                      <a:pt x="1028177" y="5604"/>
                    </a:cubicBezTo>
                    <a:cubicBezTo>
                      <a:pt x="974905" y="-7932"/>
                      <a:pt x="845657" y="6477"/>
                      <a:pt x="791076" y="13027"/>
                    </a:cubicBezTo>
                    <a:cubicBezTo>
                      <a:pt x="708986" y="23070"/>
                      <a:pt x="626896" y="36606"/>
                      <a:pt x="545679" y="52762"/>
                    </a:cubicBezTo>
                    <a:cubicBezTo>
                      <a:pt x="421671" y="77214"/>
                      <a:pt x="300719" y="110836"/>
                      <a:pt x="185444" y="163671"/>
                    </a:cubicBezTo>
                    <a:cubicBezTo>
                      <a:pt x="137849" y="185503"/>
                      <a:pt x="91128" y="208646"/>
                      <a:pt x="57506" y="251438"/>
                    </a:cubicBezTo>
                    <a:cubicBezTo>
                      <a:pt x="-22838" y="354487"/>
                      <a:pt x="-17598" y="456663"/>
                      <a:pt x="64492" y="544866"/>
                    </a:cubicBezTo>
                    <a:cubicBezTo>
                      <a:pt x="102044" y="585037"/>
                      <a:pt x="147892" y="615603"/>
                      <a:pt x="198107" y="637435"/>
                    </a:cubicBezTo>
                    <a:cubicBezTo>
                      <a:pt x="273647" y="670621"/>
                      <a:pt x="348751" y="704243"/>
                      <a:pt x="426474" y="731315"/>
                    </a:cubicBezTo>
                    <a:cubicBezTo>
                      <a:pt x="697633" y="825194"/>
                      <a:pt x="1221175" y="938723"/>
                      <a:pt x="1987058" y="938723"/>
                    </a:cubicBezTo>
                    <a:cubicBezTo>
                      <a:pt x="2327644" y="938723"/>
                      <a:pt x="2829354" y="823448"/>
                      <a:pt x="2912754" y="802052"/>
                    </a:cubicBezTo>
                    <a:cubicBezTo>
                      <a:pt x="3057722" y="764500"/>
                      <a:pt x="3239368" y="711666"/>
                      <a:pt x="3378222" y="655775"/>
                    </a:cubicBezTo>
                    <a:cubicBezTo>
                      <a:pt x="3442846" y="629576"/>
                      <a:pt x="3503977" y="596390"/>
                      <a:pt x="3555065" y="547486"/>
                    </a:cubicBezTo>
                    <a:cubicBezTo>
                      <a:pt x="3594363" y="509497"/>
                      <a:pt x="3621435" y="464959"/>
                      <a:pt x="3625802" y="409941"/>
                    </a:cubicBezTo>
                    <a:cubicBezTo>
                      <a:pt x="3631479" y="323485"/>
                      <a:pt x="3593490" y="257114"/>
                      <a:pt x="3528866" y="206026"/>
                    </a:cubicBezTo>
                    <a:close/>
                  </a:path>
                </a:pathLst>
              </a:custGeom>
              <a:grpFill/>
              <a:ln w="4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" name="Graphic 79">
              <a:extLst>
                <a:ext uri="{FF2B5EF4-FFF2-40B4-BE49-F238E27FC236}">
                  <a16:creationId xmlns:a16="http://schemas.microsoft.com/office/drawing/2014/main" xmlns="" id="{ED511E52-3769-0D0D-3742-E1B9B40C3AF1}"/>
                </a:ext>
              </a:extLst>
            </p:cNvPr>
            <p:cNvSpPr/>
            <p:nvPr/>
          </p:nvSpPr>
          <p:spPr>
            <a:xfrm>
              <a:off x="6414753" y="786552"/>
              <a:ext cx="387641" cy="350270"/>
            </a:xfrm>
            <a:custGeom>
              <a:avLst/>
              <a:gdLst>
                <a:gd name="connsiteX0" fmla="*/ 279030 w 847725"/>
                <a:gd name="connsiteY0" fmla="*/ 248466 h 695325"/>
                <a:gd name="connsiteX1" fmla="*/ 567638 w 847725"/>
                <a:gd name="connsiteY1" fmla="*/ 248466 h 695325"/>
                <a:gd name="connsiteX2" fmla="*/ 475245 w 847725"/>
                <a:gd name="connsiteY2" fmla="*/ 88446 h 695325"/>
                <a:gd name="connsiteX3" fmla="*/ 483818 w 847725"/>
                <a:gd name="connsiteY3" fmla="*/ 6531 h 695325"/>
                <a:gd name="connsiteX4" fmla="*/ 558113 w 847725"/>
                <a:gd name="connsiteY4" fmla="*/ 40821 h 695325"/>
                <a:gd name="connsiteX5" fmla="*/ 668603 w 847725"/>
                <a:gd name="connsiteY5" fmla="*/ 232274 h 695325"/>
                <a:gd name="connsiteX6" fmla="*/ 700035 w 847725"/>
                <a:gd name="connsiteY6" fmla="*/ 250371 h 695325"/>
                <a:gd name="connsiteX7" fmla="*/ 776235 w 847725"/>
                <a:gd name="connsiteY7" fmla="*/ 250371 h 695325"/>
                <a:gd name="connsiteX8" fmla="*/ 849578 w 847725"/>
                <a:gd name="connsiteY8" fmla="*/ 302759 h 695325"/>
                <a:gd name="connsiteX9" fmla="*/ 821955 w 847725"/>
                <a:gd name="connsiteY9" fmla="*/ 390389 h 695325"/>
                <a:gd name="connsiteX10" fmla="*/ 804810 w 847725"/>
                <a:gd name="connsiteY10" fmla="*/ 416106 h 695325"/>
                <a:gd name="connsiteX11" fmla="*/ 752423 w 847725"/>
                <a:gd name="connsiteY11" fmla="*/ 603749 h 695325"/>
                <a:gd name="connsiteX12" fmla="*/ 625740 w 847725"/>
                <a:gd name="connsiteY12" fmla="*/ 699951 h 695325"/>
                <a:gd name="connsiteX13" fmla="*/ 235215 w 847725"/>
                <a:gd name="connsiteY13" fmla="*/ 699951 h 695325"/>
                <a:gd name="connsiteX14" fmla="*/ 110438 w 847725"/>
                <a:gd name="connsiteY14" fmla="*/ 603749 h 695325"/>
                <a:gd name="connsiteX15" fmla="*/ 60908 w 847725"/>
                <a:gd name="connsiteY15" fmla="*/ 418011 h 695325"/>
                <a:gd name="connsiteX16" fmla="*/ 44715 w 847725"/>
                <a:gd name="connsiteY16" fmla="*/ 398009 h 695325"/>
                <a:gd name="connsiteX17" fmla="*/ 1853 w 847725"/>
                <a:gd name="connsiteY17" fmla="*/ 311331 h 695325"/>
                <a:gd name="connsiteX18" fmla="*/ 79005 w 847725"/>
                <a:gd name="connsiteY18" fmla="*/ 251324 h 695325"/>
                <a:gd name="connsiteX19" fmla="*/ 162825 w 847725"/>
                <a:gd name="connsiteY19" fmla="*/ 246561 h 695325"/>
                <a:gd name="connsiteX20" fmla="*/ 206640 w 847725"/>
                <a:gd name="connsiteY20" fmla="*/ 177029 h 695325"/>
                <a:gd name="connsiteX21" fmla="*/ 289508 w 847725"/>
                <a:gd name="connsiteY21" fmla="*/ 33201 h 695325"/>
                <a:gd name="connsiteX22" fmla="*/ 359040 w 847725"/>
                <a:gd name="connsiteY22" fmla="*/ 8436 h 695325"/>
                <a:gd name="connsiteX23" fmla="*/ 372375 w 847725"/>
                <a:gd name="connsiteY23" fmla="*/ 80826 h 695325"/>
                <a:gd name="connsiteX24" fmla="*/ 278078 w 847725"/>
                <a:gd name="connsiteY24" fmla="*/ 245609 h 695325"/>
                <a:gd name="connsiteX25" fmla="*/ 279030 w 847725"/>
                <a:gd name="connsiteY25" fmla="*/ 248466 h 695325"/>
                <a:gd name="connsiteX26" fmla="*/ 304748 w 847725"/>
                <a:gd name="connsiteY26" fmla="*/ 584699 h 695325"/>
                <a:gd name="connsiteX27" fmla="*/ 251408 w 847725"/>
                <a:gd name="connsiteY27" fmla="*/ 411344 h 695325"/>
                <a:gd name="connsiteX28" fmla="*/ 208545 w 847725"/>
                <a:gd name="connsiteY28" fmla="*/ 398009 h 695325"/>
                <a:gd name="connsiteX29" fmla="*/ 188543 w 847725"/>
                <a:gd name="connsiteY29" fmla="*/ 436109 h 695325"/>
                <a:gd name="connsiteX30" fmla="*/ 197115 w 847725"/>
                <a:gd name="connsiteY30" fmla="*/ 465636 h 695325"/>
                <a:gd name="connsiteX31" fmla="*/ 231405 w 847725"/>
                <a:gd name="connsiteY31" fmla="*/ 586604 h 695325"/>
                <a:gd name="connsiteX32" fmla="*/ 274268 w 847725"/>
                <a:gd name="connsiteY32" fmla="*/ 610416 h 695325"/>
                <a:gd name="connsiteX33" fmla="*/ 304748 w 847725"/>
                <a:gd name="connsiteY33" fmla="*/ 584699 h 695325"/>
                <a:gd name="connsiteX34" fmla="*/ 462863 w 847725"/>
                <a:gd name="connsiteY34" fmla="*/ 505641 h 695325"/>
                <a:gd name="connsiteX35" fmla="*/ 462863 w 847725"/>
                <a:gd name="connsiteY35" fmla="*/ 427536 h 695325"/>
                <a:gd name="connsiteX36" fmla="*/ 428573 w 847725"/>
                <a:gd name="connsiteY36" fmla="*/ 393246 h 695325"/>
                <a:gd name="connsiteX37" fmla="*/ 393330 w 847725"/>
                <a:gd name="connsiteY37" fmla="*/ 425631 h 695325"/>
                <a:gd name="connsiteX38" fmla="*/ 392378 w 847725"/>
                <a:gd name="connsiteY38" fmla="*/ 579936 h 695325"/>
                <a:gd name="connsiteX39" fmla="*/ 426668 w 847725"/>
                <a:gd name="connsiteY39" fmla="*/ 615179 h 695325"/>
                <a:gd name="connsiteX40" fmla="*/ 461910 w 847725"/>
                <a:gd name="connsiteY40" fmla="*/ 578984 h 695325"/>
                <a:gd name="connsiteX41" fmla="*/ 462863 w 847725"/>
                <a:gd name="connsiteY41" fmla="*/ 505641 h 695325"/>
                <a:gd name="connsiteX42" fmla="*/ 672413 w 847725"/>
                <a:gd name="connsiteY42" fmla="*/ 429441 h 695325"/>
                <a:gd name="connsiteX43" fmla="*/ 642885 w 847725"/>
                <a:gd name="connsiteY43" fmla="*/ 396104 h 695325"/>
                <a:gd name="connsiteX44" fmla="*/ 601928 w 847725"/>
                <a:gd name="connsiteY44" fmla="*/ 419916 h 695325"/>
                <a:gd name="connsiteX45" fmla="*/ 560970 w 847725"/>
                <a:gd name="connsiteY45" fmla="*/ 562791 h 695325"/>
                <a:gd name="connsiteX46" fmla="*/ 583830 w 847725"/>
                <a:gd name="connsiteY46" fmla="*/ 609464 h 695325"/>
                <a:gd name="connsiteX47" fmla="*/ 629550 w 847725"/>
                <a:gd name="connsiteY47" fmla="*/ 579936 h 695325"/>
                <a:gd name="connsiteX48" fmla="*/ 658125 w 847725"/>
                <a:gd name="connsiteY48" fmla="*/ 479924 h 695325"/>
                <a:gd name="connsiteX49" fmla="*/ 672413 w 847725"/>
                <a:gd name="connsiteY49" fmla="*/ 429441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47725" h="695325">
                  <a:moveTo>
                    <a:pt x="279030" y="248466"/>
                  </a:moveTo>
                  <a:cubicBezTo>
                    <a:pt x="374280" y="248466"/>
                    <a:pt x="469530" y="248466"/>
                    <a:pt x="567638" y="248466"/>
                  </a:cubicBezTo>
                  <a:cubicBezTo>
                    <a:pt x="536205" y="193221"/>
                    <a:pt x="505725" y="140834"/>
                    <a:pt x="475245" y="88446"/>
                  </a:cubicBezTo>
                  <a:cubicBezTo>
                    <a:pt x="453338" y="49394"/>
                    <a:pt x="456195" y="21771"/>
                    <a:pt x="483818" y="6531"/>
                  </a:cubicBezTo>
                  <a:cubicBezTo>
                    <a:pt x="511440" y="-8709"/>
                    <a:pt x="535253" y="2721"/>
                    <a:pt x="558113" y="40821"/>
                  </a:cubicBezTo>
                  <a:cubicBezTo>
                    <a:pt x="595260" y="104639"/>
                    <a:pt x="632408" y="168456"/>
                    <a:pt x="668603" y="232274"/>
                  </a:cubicBezTo>
                  <a:cubicBezTo>
                    <a:pt x="676223" y="245609"/>
                    <a:pt x="684795" y="251324"/>
                    <a:pt x="700035" y="250371"/>
                  </a:cubicBezTo>
                  <a:cubicBezTo>
                    <a:pt x="725753" y="249419"/>
                    <a:pt x="750518" y="249419"/>
                    <a:pt x="776235" y="250371"/>
                  </a:cubicBezTo>
                  <a:cubicBezTo>
                    <a:pt x="813383" y="250371"/>
                    <a:pt x="839100" y="269421"/>
                    <a:pt x="849578" y="302759"/>
                  </a:cubicBezTo>
                  <a:cubicBezTo>
                    <a:pt x="860055" y="335144"/>
                    <a:pt x="848625" y="368481"/>
                    <a:pt x="821955" y="390389"/>
                  </a:cubicBezTo>
                  <a:cubicBezTo>
                    <a:pt x="814335" y="396104"/>
                    <a:pt x="807668" y="406581"/>
                    <a:pt x="804810" y="416106"/>
                  </a:cubicBezTo>
                  <a:cubicBezTo>
                    <a:pt x="786713" y="478019"/>
                    <a:pt x="770520" y="540884"/>
                    <a:pt x="752423" y="603749"/>
                  </a:cubicBezTo>
                  <a:cubicBezTo>
                    <a:pt x="736230" y="660899"/>
                    <a:pt x="684795" y="699951"/>
                    <a:pt x="625740" y="699951"/>
                  </a:cubicBezTo>
                  <a:cubicBezTo>
                    <a:pt x="495248" y="700904"/>
                    <a:pt x="365708" y="700904"/>
                    <a:pt x="235215" y="699951"/>
                  </a:cubicBezTo>
                  <a:cubicBezTo>
                    <a:pt x="177113" y="699951"/>
                    <a:pt x="125678" y="659946"/>
                    <a:pt x="110438" y="603749"/>
                  </a:cubicBezTo>
                  <a:cubicBezTo>
                    <a:pt x="93293" y="541836"/>
                    <a:pt x="78053" y="479924"/>
                    <a:pt x="60908" y="418011"/>
                  </a:cubicBezTo>
                  <a:cubicBezTo>
                    <a:pt x="59003" y="410391"/>
                    <a:pt x="52335" y="401819"/>
                    <a:pt x="44715" y="398009"/>
                  </a:cubicBezTo>
                  <a:cubicBezTo>
                    <a:pt x="10425" y="378959"/>
                    <a:pt x="-5767" y="346574"/>
                    <a:pt x="1853" y="311331"/>
                  </a:cubicBezTo>
                  <a:cubicBezTo>
                    <a:pt x="11378" y="272279"/>
                    <a:pt x="38048" y="252276"/>
                    <a:pt x="79005" y="251324"/>
                  </a:cubicBezTo>
                  <a:cubicBezTo>
                    <a:pt x="107580" y="251324"/>
                    <a:pt x="140918" y="258944"/>
                    <a:pt x="162825" y="246561"/>
                  </a:cubicBezTo>
                  <a:cubicBezTo>
                    <a:pt x="183780" y="234179"/>
                    <a:pt x="192353" y="200841"/>
                    <a:pt x="206640" y="177029"/>
                  </a:cubicBezTo>
                  <a:cubicBezTo>
                    <a:pt x="234263" y="129404"/>
                    <a:pt x="261885" y="80826"/>
                    <a:pt x="289508" y="33201"/>
                  </a:cubicBezTo>
                  <a:cubicBezTo>
                    <a:pt x="306653" y="3674"/>
                    <a:pt x="334275" y="-5851"/>
                    <a:pt x="359040" y="8436"/>
                  </a:cubicBezTo>
                  <a:cubicBezTo>
                    <a:pt x="384758" y="23676"/>
                    <a:pt x="389520" y="50346"/>
                    <a:pt x="372375" y="80826"/>
                  </a:cubicBezTo>
                  <a:cubicBezTo>
                    <a:pt x="340943" y="136071"/>
                    <a:pt x="309510" y="191316"/>
                    <a:pt x="278078" y="245609"/>
                  </a:cubicBezTo>
                  <a:cubicBezTo>
                    <a:pt x="279030" y="244656"/>
                    <a:pt x="279030" y="244656"/>
                    <a:pt x="279030" y="248466"/>
                  </a:cubicBezTo>
                  <a:close/>
                  <a:moveTo>
                    <a:pt x="304748" y="584699"/>
                  </a:moveTo>
                  <a:cubicBezTo>
                    <a:pt x="285698" y="522786"/>
                    <a:pt x="270458" y="466589"/>
                    <a:pt x="251408" y="411344"/>
                  </a:cubicBezTo>
                  <a:cubicBezTo>
                    <a:pt x="245693" y="394199"/>
                    <a:pt x="225690" y="391341"/>
                    <a:pt x="208545" y="398009"/>
                  </a:cubicBezTo>
                  <a:cubicBezTo>
                    <a:pt x="191400" y="404676"/>
                    <a:pt x="184733" y="418011"/>
                    <a:pt x="188543" y="436109"/>
                  </a:cubicBezTo>
                  <a:cubicBezTo>
                    <a:pt x="190448" y="446586"/>
                    <a:pt x="194258" y="456111"/>
                    <a:pt x="197115" y="465636"/>
                  </a:cubicBezTo>
                  <a:cubicBezTo>
                    <a:pt x="208545" y="505641"/>
                    <a:pt x="219975" y="546599"/>
                    <a:pt x="231405" y="586604"/>
                  </a:cubicBezTo>
                  <a:cubicBezTo>
                    <a:pt x="238073" y="607559"/>
                    <a:pt x="254265" y="616131"/>
                    <a:pt x="274268" y="610416"/>
                  </a:cubicBezTo>
                  <a:cubicBezTo>
                    <a:pt x="285698" y="605654"/>
                    <a:pt x="295223" y="593271"/>
                    <a:pt x="304748" y="584699"/>
                  </a:cubicBezTo>
                  <a:close/>
                  <a:moveTo>
                    <a:pt x="462863" y="505641"/>
                  </a:moveTo>
                  <a:cubicBezTo>
                    <a:pt x="462863" y="479924"/>
                    <a:pt x="462863" y="453254"/>
                    <a:pt x="462863" y="427536"/>
                  </a:cubicBezTo>
                  <a:cubicBezTo>
                    <a:pt x="461910" y="406581"/>
                    <a:pt x="449528" y="393246"/>
                    <a:pt x="428573" y="393246"/>
                  </a:cubicBezTo>
                  <a:cubicBezTo>
                    <a:pt x="408570" y="393246"/>
                    <a:pt x="393330" y="405629"/>
                    <a:pt x="393330" y="425631"/>
                  </a:cubicBezTo>
                  <a:cubicBezTo>
                    <a:pt x="391425" y="477066"/>
                    <a:pt x="391425" y="528501"/>
                    <a:pt x="392378" y="579936"/>
                  </a:cubicBezTo>
                  <a:cubicBezTo>
                    <a:pt x="392378" y="600891"/>
                    <a:pt x="407618" y="614226"/>
                    <a:pt x="426668" y="615179"/>
                  </a:cubicBezTo>
                  <a:cubicBezTo>
                    <a:pt x="446670" y="615179"/>
                    <a:pt x="461910" y="600891"/>
                    <a:pt x="461910" y="578984"/>
                  </a:cubicBezTo>
                  <a:cubicBezTo>
                    <a:pt x="462863" y="554219"/>
                    <a:pt x="462863" y="530406"/>
                    <a:pt x="462863" y="505641"/>
                  </a:cubicBezTo>
                  <a:close/>
                  <a:moveTo>
                    <a:pt x="672413" y="429441"/>
                  </a:moveTo>
                  <a:cubicBezTo>
                    <a:pt x="669555" y="410391"/>
                    <a:pt x="660983" y="398961"/>
                    <a:pt x="642885" y="396104"/>
                  </a:cubicBezTo>
                  <a:cubicBezTo>
                    <a:pt x="622883" y="393246"/>
                    <a:pt x="608595" y="400866"/>
                    <a:pt x="601928" y="419916"/>
                  </a:cubicBezTo>
                  <a:cubicBezTo>
                    <a:pt x="587640" y="467541"/>
                    <a:pt x="574305" y="515166"/>
                    <a:pt x="560970" y="562791"/>
                  </a:cubicBezTo>
                  <a:cubicBezTo>
                    <a:pt x="554303" y="587556"/>
                    <a:pt x="562875" y="604701"/>
                    <a:pt x="583830" y="609464"/>
                  </a:cubicBezTo>
                  <a:cubicBezTo>
                    <a:pt x="605738" y="615179"/>
                    <a:pt x="622883" y="604701"/>
                    <a:pt x="629550" y="579936"/>
                  </a:cubicBezTo>
                  <a:cubicBezTo>
                    <a:pt x="639075" y="546599"/>
                    <a:pt x="648600" y="513261"/>
                    <a:pt x="658125" y="479924"/>
                  </a:cubicBezTo>
                  <a:cubicBezTo>
                    <a:pt x="662888" y="463731"/>
                    <a:pt x="667650" y="446586"/>
                    <a:pt x="672413" y="429441"/>
                  </a:cubicBezTo>
                  <a:close/>
                </a:path>
              </a:pathLst>
            </a:custGeom>
            <a:solidFill>
              <a:srgbClr val="A068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Heart 17">
              <a:extLst>
                <a:ext uri="{FF2B5EF4-FFF2-40B4-BE49-F238E27FC236}">
                  <a16:creationId xmlns:a16="http://schemas.microsoft.com/office/drawing/2014/main" xmlns="" id="{78FDEAC5-B5EE-0CF6-76B4-7C533EFACE23}"/>
                </a:ext>
              </a:extLst>
            </p:cNvPr>
            <p:cNvSpPr/>
            <p:nvPr/>
          </p:nvSpPr>
          <p:spPr>
            <a:xfrm>
              <a:off x="8919089" y="849573"/>
              <a:ext cx="364524" cy="352169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rgbClr val="843C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Donut 24">
              <a:extLst>
                <a:ext uri="{FF2B5EF4-FFF2-40B4-BE49-F238E27FC236}">
                  <a16:creationId xmlns:a16="http://schemas.microsoft.com/office/drawing/2014/main" xmlns="" id="{C6613E69-4F1E-CAA8-D63D-1071BD543088}"/>
                </a:ext>
              </a:extLst>
            </p:cNvPr>
            <p:cNvSpPr/>
            <p:nvPr/>
          </p:nvSpPr>
          <p:spPr>
            <a:xfrm>
              <a:off x="10897109" y="841849"/>
              <a:ext cx="358346" cy="408629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rgbClr val="8C22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23" name="Graphic 3">
              <a:extLst>
                <a:ext uri="{FF2B5EF4-FFF2-40B4-BE49-F238E27FC236}">
                  <a16:creationId xmlns:a16="http://schemas.microsoft.com/office/drawing/2014/main" xmlns="" id="{F0372C21-93D9-5655-9C77-ED1D52FA838C}"/>
                </a:ext>
              </a:extLst>
            </p:cNvPr>
            <p:cNvGrpSpPr/>
            <p:nvPr/>
          </p:nvGrpSpPr>
          <p:grpSpPr>
            <a:xfrm>
              <a:off x="4065373" y="3003961"/>
              <a:ext cx="389238" cy="338542"/>
              <a:chOff x="564614" y="1241658"/>
              <a:chExt cx="1797856" cy="1852863"/>
            </a:xfrm>
            <a:solidFill>
              <a:srgbClr val="A06850"/>
            </a:solidFill>
          </p:grpSpPr>
          <p:sp>
            <p:nvSpPr>
              <p:cNvPr id="50" name="Freeform: Shape 127">
                <a:extLst>
                  <a:ext uri="{FF2B5EF4-FFF2-40B4-BE49-F238E27FC236}">
                    <a16:creationId xmlns:a16="http://schemas.microsoft.com/office/drawing/2014/main" xmlns="" id="{1014357B-D966-EC51-7FD8-88151A417E7B}"/>
                  </a:ext>
                </a:extLst>
              </p:cNvPr>
              <p:cNvSpPr/>
              <p:nvPr/>
            </p:nvSpPr>
            <p:spPr>
              <a:xfrm>
                <a:off x="564614" y="1607320"/>
                <a:ext cx="791809" cy="848264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128">
                <a:extLst>
                  <a:ext uri="{FF2B5EF4-FFF2-40B4-BE49-F238E27FC236}">
                    <a16:creationId xmlns:a16="http://schemas.microsoft.com/office/drawing/2014/main" xmlns="" id="{98C00F17-A50E-C6CB-6B5F-323559CBC6BF}"/>
                  </a:ext>
                </a:extLst>
              </p:cNvPr>
              <p:cNvSpPr/>
              <p:nvPr/>
            </p:nvSpPr>
            <p:spPr>
              <a:xfrm>
                <a:off x="1745904" y="2483559"/>
                <a:ext cx="413999" cy="609418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129">
                <a:extLst>
                  <a:ext uri="{FF2B5EF4-FFF2-40B4-BE49-F238E27FC236}">
                    <a16:creationId xmlns:a16="http://schemas.microsoft.com/office/drawing/2014/main" xmlns="" id="{AD233965-5631-9D81-665D-5A880A846981}"/>
                  </a:ext>
                </a:extLst>
              </p:cNvPr>
              <p:cNvSpPr/>
              <p:nvPr/>
            </p:nvSpPr>
            <p:spPr>
              <a:xfrm>
                <a:off x="646835" y="1445034"/>
                <a:ext cx="790362" cy="858397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130">
                <a:extLst>
                  <a:ext uri="{FF2B5EF4-FFF2-40B4-BE49-F238E27FC236}">
                    <a16:creationId xmlns:a16="http://schemas.microsoft.com/office/drawing/2014/main" xmlns="" id="{D593EC04-AB92-7F69-3404-2DF43DCBE266}"/>
                  </a:ext>
                </a:extLst>
              </p:cNvPr>
              <p:cNvSpPr/>
              <p:nvPr/>
            </p:nvSpPr>
            <p:spPr>
              <a:xfrm>
                <a:off x="1716574" y="1255866"/>
                <a:ext cx="366230" cy="898928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131">
                <a:extLst>
                  <a:ext uri="{FF2B5EF4-FFF2-40B4-BE49-F238E27FC236}">
                    <a16:creationId xmlns:a16="http://schemas.microsoft.com/office/drawing/2014/main" xmlns="" id="{ED1C7A7F-54E1-53F2-32F8-0FEAE75B0F0D}"/>
                  </a:ext>
                </a:extLst>
              </p:cNvPr>
              <p:cNvSpPr/>
              <p:nvPr/>
            </p:nvSpPr>
            <p:spPr>
              <a:xfrm>
                <a:off x="1996404" y="1241624"/>
                <a:ext cx="364782" cy="903271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132">
                <a:extLst>
                  <a:ext uri="{FF2B5EF4-FFF2-40B4-BE49-F238E27FC236}">
                    <a16:creationId xmlns:a16="http://schemas.microsoft.com/office/drawing/2014/main" xmlns="" id="{FF4D016C-8B7F-75B4-B140-F45F7BC68DA7}"/>
                  </a:ext>
                </a:extLst>
              </p:cNvPr>
              <p:cNvSpPr/>
              <p:nvPr/>
            </p:nvSpPr>
            <p:spPr>
              <a:xfrm>
                <a:off x="1599612" y="2464952"/>
                <a:ext cx="411104" cy="610866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AE1D40F7-3185-9714-EC0E-BF47C8E2CFA9}"/>
                </a:ext>
              </a:extLst>
            </p:cNvPr>
            <p:cNvSpPr/>
            <p:nvPr/>
          </p:nvSpPr>
          <p:spPr>
            <a:xfrm>
              <a:off x="7726795" y="5003116"/>
              <a:ext cx="505898" cy="2833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rgbClr val="BA603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xmlns="" id="{B516FEDD-950E-20CB-E17B-1EA5362380FA}"/>
                </a:ext>
              </a:extLst>
            </p:cNvPr>
            <p:cNvSpPr/>
            <p:nvPr/>
          </p:nvSpPr>
          <p:spPr>
            <a:xfrm>
              <a:off x="2533133" y="4870199"/>
              <a:ext cx="430433" cy="44464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rgbClr val="BA603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xmlns="" id="{5E8C21A1-7CB1-6644-91ED-3875F1DD96EA}"/>
                </a:ext>
              </a:extLst>
            </p:cNvPr>
            <p:cNvSpPr/>
            <p:nvPr/>
          </p:nvSpPr>
          <p:spPr>
            <a:xfrm>
              <a:off x="8507626" y="2910895"/>
              <a:ext cx="364525" cy="320397"/>
            </a:xfrm>
            <a:prstGeom prst="ellipse">
              <a:avLst/>
            </a:prstGeom>
            <a:solidFill>
              <a:srgbClr val="843C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" name="Round Same Side Corner Rectangle 11">
              <a:extLst>
                <a:ext uri="{FF2B5EF4-FFF2-40B4-BE49-F238E27FC236}">
                  <a16:creationId xmlns:a16="http://schemas.microsoft.com/office/drawing/2014/main" xmlns="" id="{0169F9BD-8D1E-D49B-BCC9-A6889146836C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8582391" y="2978785"/>
              <a:ext cx="274052" cy="23275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52C0E75-433A-AB13-80E2-35391BEE3625}"/>
                </a:ext>
              </a:extLst>
            </p:cNvPr>
            <p:cNvSpPr txBox="1"/>
            <p:nvPr/>
          </p:nvSpPr>
          <p:spPr>
            <a:xfrm>
              <a:off x="9273745" y="4479324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85020D0-82BC-5641-5753-9628D3E6D57A}"/>
                </a:ext>
              </a:extLst>
            </p:cNvPr>
            <p:cNvSpPr txBox="1"/>
            <p:nvPr/>
          </p:nvSpPr>
          <p:spPr>
            <a:xfrm>
              <a:off x="7189573" y="2524897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4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602745C-5EFF-74DC-C3E2-5F749E48FC86}"/>
                </a:ext>
              </a:extLst>
            </p:cNvPr>
            <p:cNvSpPr txBox="1"/>
            <p:nvPr/>
          </p:nvSpPr>
          <p:spPr>
            <a:xfrm>
              <a:off x="7189572" y="4452552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3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5064602-4816-C1A6-2E79-15FD7C59FA23}"/>
                </a:ext>
              </a:extLst>
            </p:cNvPr>
            <p:cNvSpPr txBox="1"/>
            <p:nvPr/>
          </p:nvSpPr>
          <p:spPr>
            <a:xfrm>
              <a:off x="5095103" y="4483443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27EC6BF-2A52-22D3-5598-A884B5151B40}"/>
                </a:ext>
              </a:extLst>
            </p:cNvPr>
            <p:cNvSpPr txBox="1"/>
            <p:nvPr/>
          </p:nvSpPr>
          <p:spPr>
            <a:xfrm>
              <a:off x="3000632" y="4458729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6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09D5242-C3E9-4A33-5577-C9EF8B12AF73}"/>
                </a:ext>
              </a:extLst>
            </p:cNvPr>
            <p:cNvSpPr txBox="1"/>
            <p:nvPr/>
          </p:nvSpPr>
          <p:spPr>
            <a:xfrm>
              <a:off x="2988275" y="2531076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Times New Roman" pitchFamily="18" charset="0"/>
                </a:rPr>
                <a:t>7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E6CF812-22EE-7442-64BC-8F8952532464}"/>
                </a:ext>
              </a:extLst>
            </p:cNvPr>
            <p:cNvSpPr txBox="1"/>
            <p:nvPr/>
          </p:nvSpPr>
          <p:spPr>
            <a:xfrm>
              <a:off x="887628" y="4458730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8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60718F7-67B5-8640-C10A-BEB5F5633ECC}"/>
                </a:ext>
              </a:extLst>
            </p:cNvPr>
            <p:cNvSpPr txBox="1"/>
            <p:nvPr/>
          </p:nvSpPr>
          <p:spPr>
            <a:xfrm>
              <a:off x="875269" y="6126891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9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A757AE7-2919-7ED1-E336-5F5C30327533}"/>
                </a:ext>
              </a:extLst>
            </p:cNvPr>
            <p:cNvSpPr txBox="1"/>
            <p:nvPr/>
          </p:nvSpPr>
          <p:spPr>
            <a:xfrm>
              <a:off x="6108356" y="6151605"/>
              <a:ext cx="624016" cy="38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 Condensed Extra Bold" pitchFamily="34" charset="0"/>
                  <a:cs typeface="+mn-cs"/>
                </a:rPr>
                <a:t>5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E7915D5-C7BA-2326-C837-D245C664A942}"/>
                </a:ext>
              </a:extLst>
            </p:cNvPr>
            <p:cNvSpPr txBox="1"/>
            <p:nvPr/>
          </p:nvSpPr>
          <p:spPr>
            <a:xfrm>
              <a:off x="9842158" y="2675238"/>
              <a:ext cx="1233568" cy="92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ລູກຄ້າ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319E686-686F-B2BE-0FF8-AFBE8B8523BD}"/>
                </a:ext>
              </a:extLst>
            </p:cNvPr>
            <p:cNvSpPr txBox="1"/>
            <p:nvPr/>
          </p:nvSpPr>
          <p:spPr>
            <a:xfrm>
              <a:off x="7241059" y="3742038"/>
              <a:ext cx="203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ຊ່ອງທາງການສື່ສານ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ECB3A89-5DFB-99BD-54A4-9B25FAD3B742}"/>
                </a:ext>
              </a:extLst>
            </p:cNvPr>
            <p:cNvSpPr txBox="1"/>
            <p:nvPr/>
          </p:nvSpPr>
          <p:spPr>
            <a:xfrm>
              <a:off x="7220464" y="1719649"/>
              <a:ext cx="2038865" cy="74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ຄວາມສໍາພັນກັບລູກຄ້າ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AF12DF0-465D-1C87-1EC5-8341013A1A39}"/>
                </a:ext>
              </a:extLst>
            </p:cNvPr>
            <p:cNvSpPr txBox="1"/>
            <p:nvPr/>
          </p:nvSpPr>
          <p:spPr>
            <a:xfrm>
              <a:off x="5105400" y="2261287"/>
              <a:ext cx="203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ຄຸນຄ່າທີມອບໃຫ້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E8A9015-F00C-F186-4659-6447B064F91B}"/>
                </a:ext>
              </a:extLst>
            </p:cNvPr>
            <p:cNvSpPr txBox="1"/>
            <p:nvPr/>
          </p:nvSpPr>
          <p:spPr>
            <a:xfrm>
              <a:off x="3017107" y="1729947"/>
              <a:ext cx="2038865" cy="74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ກິດຈະກໍາການດຳເນີນການ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C504009-354C-2848-8F52-57CB104E223F}"/>
                </a:ext>
              </a:extLst>
            </p:cNvPr>
            <p:cNvSpPr txBox="1"/>
            <p:nvPr/>
          </p:nvSpPr>
          <p:spPr>
            <a:xfrm>
              <a:off x="885567" y="2749378"/>
              <a:ext cx="203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ຄູ່ຮ່ວມທຸລະກິດ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9A13279-C8CA-D8E8-134D-A2C17F7C0C09}"/>
                </a:ext>
              </a:extLst>
            </p:cNvPr>
            <p:cNvSpPr txBox="1"/>
            <p:nvPr/>
          </p:nvSpPr>
          <p:spPr>
            <a:xfrm>
              <a:off x="2980374" y="3880818"/>
              <a:ext cx="2038865" cy="39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ຊັບພະຍາກອນ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B3CD2B8-38AE-BD45-8C58-2E7D7FE8B0FA}"/>
                </a:ext>
              </a:extLst>
            </p:cNvPr>
            <p:cNvSpPr txBox="1"/>
            <p:nvPr/>
          </p:nvSpPr>
          <p:spPr>
            <a:xfrm>
              <a:off x="2250989" y="5535827"/>
              <a:ext cx="203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ຕົ້ນທຶນທຸລະກິດ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C0EB362-52D8-AF59-F41C-530FE25C779D}"/>
                </a:ext>
              </a:extLst>
            </p:cNvPr>
            <p:cNvSpPr txBox="1"/>
            <p:nvPr/>
          </p:nvSpPr>
          <p:spPr>
            <a:xfrm>
              <a:off x="7830065" y="5585254"/>
              <a:ext cx="203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hetsarath OT" pitchFamily="2" charset="2"/>
                  <a:ea typeface="Phetsarath OT" pitchFamily="2" charset="2"/>
                  <a:cs typeface="Phetsarath OT" pitchFamily="2" charset="2"/>
                </a:rPr>
                <a:t>ລາຍໄດ້ທຸລະກິດ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hetsarath OT" pitchFamily="2" charset="2"/>
                <a:ea typeface="Phetsarath OT" pitchFamily="2" charset="2"/>
                <a:cs typeface="Phetsarath OT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7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B79FA8-E82A-4CD3-9F41-68C0BC0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ຄວາມສໍາພັນ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ລູກຄ້າໃນ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ແຜນວາດ</a:t>
            </a:r>
            <a:r>
              <a:rPr lang="lo" dirty="0">
                <a:latin typeface="Phetsarath OT" panose="02000500000000020004" pitchFamily="2" charset="0"/>
                <a:cs typeface="Phetsarath OT" panose="02000500000000020004" pitchFamily="2" charset="0"/>
              </a:rPr>
              <a:t>ແບບ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ຈໍາລອງ</a:t>
            </a:r>
            <a:r>
              <a:rPr lang="lo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ທຸລະກິດ</a:t>
            </a:r>
            <a:endParaRPr lang="de-AT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57EE8A4-69AB-4B6D-80AB-38B692C3A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054" y="3660432"/>
            <a:ext cx="8601048" cy="28113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4000"/>
              </a:lnSpc>
              <a:buNone/>
            </a:pPr>
            <a:r>
              <a:rPr lang="lo" sz="1400" b="1" dirty="0"/>
              <a:t>4</a:t>
            </a:r>
          </a:p>
          <a:p>
            <a:pPr marL="0" indent="0" algn="ctr">
              <a:lnSpc>
                <a:spcPct val="134000"/>
              </a:lnSpc>
              <a:buNone/>
            </a:pPr>
            <a:r>
              <a:rPr lang="lo" sz="1400" dirty="0"/>
              <a:t>ໂດຍລວມ, ການສ້າງຂໍ້ຕົກລົງຂອງຄວາມສໍາພັນ</a:t>
            </a:r>
            <a:r>
              <a:rPr lang="lo-LA" sz="1400" dirty="0"/>
              <a:t>ໃນ</a:t>
            </a:r>
            <a:r>
              <a:rPr lang="lo" sz="1400" dirty="0"/>
              <a:t>ອົງການ</a:t>
            </a:r>
            <a:r>
              <a:rPr lang="lo-LA" sz="1400" dirty="0"/>
              <a:t>ໂດຍ</a:t>
            </a:r>
            <a:r>
              <a:rPr lang="lo" sz="1400" dirty="0"/>
              <a:t>ທໍາມະຊາດ/EKC ຈະພັດທະນາສ່ວນ</a:t>
            </a:r>
            <a:r>
              <a:rPr lang="lo-LA" sz="1400" dirty="0"/>
              <a:t>ຕະຫລາດ</a:t>
            </a:r>
            <a:r>
              <a:rPr lang="lo" sz="1400" dirty="0"/>
              <a:t>ຕ່າງໆ/ພາກສ່ວນ</a:t>
            </a:r>
            <a:r>
              <a:rPr lang="lo-LA" sz="1400" dirty="0"/>
              <a:t>ທີ່</a:t>
            </a:r>
            <a:r>
              <a:rPr lang="lo" sz="1400" dirty="0"/>
              <a:t>ກ່ຽວຂ້ອງ.</a:t>
            </a:r>
          </a:p>
          <a:p>
            <a:pPr marL="0" indent="0" algn="ctr">
              <a:lnSpc>
                <a:spcPct val="134000"/>
              </a:lnSpc>
              <a:buNone/>
            </a:pPr>
            <a:r>
              <a:rPr lang="lo" sz="1400" dirty="0"/>
              <a:t>ຄວາມສໍາພັນ</a:t>
            </a:r>
            <a:r>
              <a:rPr lang="lo-LA" sz="1400" dirty="0"/>
              <a:t>ກັບ</a:t>
            </a:r>
            <a:r>
              <a:rPr lang="lo" sz="1400" dirty="0"/>
              <a:t>ລູກຄ້າທີ່ອົງການເລືອກແມ່ນອີງໃສ່ແບບ</a:t>
            </a:r>
            <a:r>
              <a:rPr lang="lo-LA" sz="1400" dirty="0"/>
              <a:t>ຈໍາລອງ</a:t>
            </a:r>
            <a:r>
              <a:rPr lang="lo" sz="1400" dirty="0"/>
              <a:t>ທຸລະ</a:t>
            </a:r>
            <a:r>
              <a:rPr lang="lo" sz="1600" dirty="0"/>
              <a:t>ກິດ</a:t>
            </a:r>
            <a:r>
              <a:rPr lang="lo" sz="1400" dirty="0"/>
              <a:t>ຂອງບໍລິສັດ</a:t>
            </a:r>
            <a:r>
              <a:rPr lang="lo-LA" sz="1400" dirty="0"/>
              <a:t> </a:t>
            </a:r>
            <a:r>
              <a:rPr lang="lo" sz="1400" dirty="0"/>
              <a:t>ແລະ</a:t>
            </a:r>
            <a:r>
              <a:rPr lang="lo-LA" sz="1400" dirty="0"/>
              <a:t> </a:t>
            </a:r>
            <a:r>
              <a:rPr lang="lo" sz="1400" dirty="0"/>
              <a:t>ມີຜົນກະທົບຢ່າງຫຼວງຫຼາຍຕໍ່ປະສົບການຂອງລູກຄ້າໂດຍລວມ.</a:t>
            </a:r>
          </a:p>
          <a:p>
            <a:pPr marL="0" indent="0" algn="ctr">
              <a:lnSpc>
                <a:spcPct val="134000"/>
              </a:lnSpc>
              <a:buNone/>
            </a:pPr>
            <a:r>
              <a:rPr lang="lo" sz="1400" dirty="0"/>
              <a:t>ການພົວພັນ</a:t>
            </a:r>
            <a:r>
              <a:rPr lang="lo-LA" sz="1400" dirty="0"/>
              <a:t>ກັບ</a:t>
            </a:r>
            <a:r>
              <a:rPr lang="lo" sz="1400" dirty="0"/>
              <a:t>ລູກຄ້າບໍ່ພຽງແຕ່ກ່ຽວ</a:t>
            </a:r>
            <a:r>
              <a:rPr lang="lo-LA" sz="1400" dirty="0"/>
              <a:t>ຂ້ອງ</a:t>
            </a:r>
            <a:r>
              <a:rPr lang="lo" sz="1400" dirty="0"/>
              <a:t>ກັບພະແນກບໍລິການລູກຄ້າເທົ່ານັ້ນ. </a:t>
            </a:r>
            <a:r>
              <a:rPr lang="lo-LA" sz="1400" dirty="0"/>
              <a:t>ຍັງລວມເຖິງ</a:t>
            </a:r>
            <a:r>
              <a:rPr lang="lo" sz="1400" dirty="0"/>
              <a:t>ທີມງານ</a:t>
            </a:r>
            <a:r>
              <a:rPr lang="lo-LA" sz="1400" dirty="0"/>
              <a:t>ຝ່າຍ</a:t>
            </a:r>
            <a:r>
              <a:rPr lang="lo" sz="1400" dirty="0"/>
              <a:t>ຂາຍ, ທີມການຕະຫຼາດ, ທີມງານບໍລິການລູກຄ້າ, ການສະຫນັບສະຫນູນລູກຄ້າ, ຄວາມສໍາເລັດຂອງລູກຄ້າ ແລະ</a:t>
            </a:r>
            <a:r>
              <a:rPr lang="lo-LA" sz="1400" dirty="0"/>
              <a:t> </a:t>
            </a:r>
            <a:r>
              <a:rPr lang="lo" sz="1400" dirty="0"/>
              <a:t>ການພັດທະນາຜະລິດຕະພັນທັງຫມົດມີບົດບາດສໍາຄັນໃນການສ້າງຄວາມສໍາພັນ</a:t>
            </a:r>
            <a:r>
              <a:rPr lang="lo-LA" sz="1400" dirty="0"/>
              <a:t>ກັບ</a:t>
            </a:r>
            <a:r>
              <a:rPr lang="lo" sz="1400" dirty="0"/>
              <a:t>ລູກຄ້າທີ່ປະສົບຜົນສໍາເລັດ.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DD16F75-6907-42BE-9EA5-CF4AA431BF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635" y="2624090"/>
            <a:ext cx="1034926" cy="10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57EE8A4-69AB-4B6D-80AB-38B692C3A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957" y="3659016"/>
            <a:ext cx="8010281" cy="2811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o" sz="1600" b="1" dirty="0"/>
              <a:t>4</a:t>
            </a:r>
          </a:p>
          <a:p>
            <a:pPr marL="0" indent="0" algn="ctr">
              <a:buNone/>
            </a:pPr>
            <a:r>
              <a:rPr lang="lo-LA" sz="1600" b="1" dirty="0"/>
              <a:t>ຄວາມສໍາພັນກັບລູກຄ້າ</a:t>
            </a:r>
          </a:p>
          <a:p>
            <a:pPr marL="0" indent="0" algn="ctr">
              <a:buNone/>
            </a:pPr>
            <a:r>
              <a:rPr lang="lo" sz="1600" b="1" dirty="0"/>
              <a:t>ຄໍາຖາມທີ່ຈະ ເປັນ ຖາມ</a:t>
            </a:r>
            <a:endParaRPr lang="de-DE" sz="1600" b="1" dirty="0"/>
          </a:p>
          <a:p>
            <a:pPr marL="0" indent="0" algn="ctr" fontAlgn="base">
              <a:buNone/>
            </a:pPr>
            <a:r>
              <a:rPr lang="lo" sz="1600" dirty="0"/>
              <a:t>ປະເພດຂອງຄວາມສໍາພັນໃດທີ່ແຕ່ລະສ່ວນ</a:t>
            </a:r>
            <a:r>
              <a:rPr lang="lo-LA" sz="1600" dirty="0"/>
              <a:t>ແບ່ງ</a:t>
            </a:r>
            <a:r>
              <a:rPr lang="lo" sz="1600" dirty="0"/>
              <a:t>ລູກຄ້າຂອງພວກເຮົາຄາດຫວັງວ່າພວກເຮົາຈະສ້າງ</a:t>
            </a:r>
            <a:r>
              <a:rPr lang="lo-LA" sz="1600" dirty="0"/>
              <a:t> </a:t>
            </a:r>
            <a:r>
              <a:rPr lang="lo" sz="1600" dirty="0"/>
              <a:t>ແລະ</a:t>
            </a:r>
            <a:r>
              <a:rPr lang="lo-LA" sz="1600" dirty="0"/>
              <a:t> </a:t>
            </a:r>
            <a:r>
              <a:rPr lang="lo" sz="1600" dirty="0"/>
              <a:t>ຮັກສາ</a:t>
            </a:r>
            <a:r>
              <a:rPr lang="lo-LA" sz="1600" dirty="0"/>
              <a:t>ໄວ້</a:t>
            </a:r>
            <a:r>
              <a:rPr lang="lo" sz="1600" dirty="0"/>
              <a:t>ກັບພວກເຂົາ?</a:t>
            </a:r>
          </a:p>
          <a:p>
            <a:pPr marL="0" indent="0" algn="ctr" fontAlgn="base">
              <a:buNone/>
            </a:pPr>
            <a:r>
              <a:rPr lang="lo" sz="1600" dirty="0"/>
              <a:t>ພວກ​ເຮົາ​ໄດ້​ສ້າງ​​ອັນ​ໃດ​ຂຶ້ນ?</a:t>
            </a:r>
          </a:p>
          <a:p>
            <a:pPr marL="0" indent="0" algn="ctr" fontAlgn="base">
              <a:buNone/>
            </a:pPr>
            <a:r>
              <a:rPr lang="lo" sz="1600" dirty="0"/>
              <a:t>ເຂົາເຈົ້າມີຄ່າໃຊ້ຈ່າຍເທົ່າໃດ?</a:t>
            </a:r>
          </a:p>
          <a:p>
            <a:pPr marL="0" indent="0" algn="ctr" fontAlgn="base">
              <a:buNone/>
            </a:pPr>
            <a:r>
              <a:rPr lang="lo" sz="1600" dirty="0"/>
              <a:t>ພວກເຂົາເຈົ້າປະສົມປະສານກັບສ່ວນທີ່ເຫຼືອຂອງແບບ</a:t>
            </a:r>
            <a:r>
              <a:rPr lang="lo-LA" sz="1600" dirty="0"/>
              <a:t>ຈໍາລອງ</a:t>
            </a:r>
            <a:r>
              <a:rPr lang="lo" sz="1600" dirty="0"/>
              <a:t>ທຸລະກິດຂອງພວກເຮົາ</a:t>
            </a:r>
            <a:r>
              <a:rPr lang="lo" sz="1400" dirty="0"/>
              <a:t>ແນວໃດ?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DD16F75-6907-42BE-9EA5-CF4AA431BF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635" y="2624090"/>
            <a:ext cx="1034926" cy="103492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xmlns="" id="{9396761A-F4E9-92A6-D03A-A3060260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>
            <a:normAutofit fontScale="90000"/>
          </a:bodyPr>
          <a:lstStyle/>
          <a:p>
            <a:r>
              <a:rPr lang="lo" dirty="0"/>
              <a:t>ຄວາມສໍາພັນ</a:t>
            </a:r>
            <a:r>
              <a:rPr lang="lo-LA" dirty="0"/>
              <a:t>ກັບ</a:t>
            </a:r>
            <a:r>
              <a:rPr lang="lo" dirty="0"/>
              <a:t>ລູກຄ້າໃນ</a:t>
            </a:r>
            <a:r>
              <a:rPr lang="lo-LA" dirty="0"/>
              <a:t>ແຜນວາດ</a:t>
            </a:r>
            <a:r>
              <a:rPr lang="lo" dirty="0"/>
              <a:t>ແບບ</a:t>
            </a:r>
            <a:r>
              <a:rPr lang="lo-LA" dirty="0"/>
              <a:t>ຈໍາລອງ</a:t>
            </a:r>
            <a:r>
              <a:rPr lang="lo" dirty="0"/>
              <a:t>ທຸລະກິດ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391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Phetsarath OT"/>
      </a:majorFont>
      <a:minorFont>
        <a:latin typeface="Times New Roman"/>
        <a:ea typeface=""/>
        <a:cs typeface="Phetsarath O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cca9a1c-ea03-4f56-8ded-6c285728d794"/>
    <ds:schemaRef ds:uri="http://schemas.microsoft.com/office/2006/metadata/properties"/>
    <ds:schemaRef ds:uri="http://purl.org/dc/terms/"/>
    <ds:schemaRef ds:uri="http://schemas.openxmlformats.org/package/2006/metadata/core-properties"/>
    <ds:schemaRef ds:uri="9e7cb493-a9cd-49cd-846c-930d19753e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82A9A-1EE9-4A68-AD3F-0D88280B36D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</TotalTime>
  <Words>8768</Words>
  <Application>Microsoft Office PowerPoint</Application>
  <PresentationFormat>On-screen Show (4:3)</PresentationFormat>
  <Paragraphs>555</Paragraphs>
  <Slides>54</Slides>
  <Notes>10</Notes>
  <HiddenSlides>1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맑은 고딕</vt:lpstr>
      <vt:lpstr>MS PGothic</vt:lpstr>
      <vt:lpstr>Arial</vt:lpstr>
      <vt:lpstr>Calibri</vt:lpstr>
      <vt:lpstr>Calibri Light</vt:lpstr>
      <vt:lpstr>DokChampa</vt:lpstr>
      <vt:lpstr>Expressway Rg</vt:lpstr>
      <vt:lpstr>Georgia</vt:lpstr>
      <vt:lpstr>Helvetica Neue Medium</vt:lpstr>
      <vt:lpstr>HelveticaNeue</vt:lpstr>
      <vt:lpstr>MentiText</vt:lpstr>
      <vt:lpstr>Phetsarath OT</vt:lpstr>
      <vt:lpstr>Times New Roman</vt:lpstr>
      <vt:lpstr>Tw Cen MT Condensed Extra Bold</vt:lpstr>
      <vt:lpstr>Wingdings</vt:lpstr>
      <vt:lpstr>Yu Mincho Demibold</vt:lpstr>
      <vt:lpstr>等线</vt:lpstr>
      <vt:lpstr>Office Theme</vt:lpstr>
      <vt:lpstr>1_Office Theme</vt:lpstr>
      <vt:lpstr>ENCORE  ສູນຄວາມຮູ້ດ້ານການເປັນຜູ້ປະກອບກິດຈະການເພື່ອສົ່ງເສີມການປະຕິບັດການເປັນຜູ້ປະກອບກິດຈະການດ້ານນະວັດຕະກໍາໃນການສຶກສາ ແລະ ການຄົ້ນຄວ້າວິໄຈ </vt:lpstr>
      <vt:lpstr>ການສ້າງຄວາມສໍາພັນກັບລູກຄ້າ ແລະການວາງແຜນຍຸດ​ທະ​ສາດທາງການຕະຫຼາດ ແລະ ຊ່ອງທາງທາງການຕະຫຼາດ</vt:lpstr>
      <vt:lpstr>ເນື້ອໃນຂອງບົດຮຽນ</vt:lpstr>
      <vt:lpstr>ຈຸດປະສົງ </vt:lpstr>
      <vt:lpstr>ການສ້າງຄວາມສໍາພັນກັບລູກຄ້າ </vt:lpstr>
      <vt:lpstr>ຄວາມສໍາພັນກັບລູກຄ້າໃນແຜນວາດແບບຈໍາລອງທຸລະກິດ</vt:lpstr>
      <vt:lpstr>ຊ້າຍ vs. ຂວາ</vt:lpstr>
      <vt:lpstr>ຄວາມສໍາພັນກັບລູກຄ້າໃນແຜນວາດແບບຈໍາລອງທຸລະກິດ</vt:lpstr>
      <vt:lpstr>ຄວາມສໍາພັນກັບລູກຄ້າໃນແຜນວາດແບບຈໍາລອງທຸລະກິດ</vt:lpstr>
      <vt:lpstr>ປະເພດຂອງຄວາມ​ສໍາ​ພັນກັບລູກຄ້າ (1​)</vt:lpstr>
      <vt:lpstr>ປະເພດຂອງຄວາມ​ສໍາ​ພັນກັບລູກຄ້າ (2​)</vt:lpstr>
      <vt:lpstr>ການສ້າງຄວາມສໍາພັນຜ່ານການໃຫ້ຄໍາສັນຍາ</vt:lpstr>
      <vt:lpstr>ຈາກຄົນແປກຫນ້າ ກັບ ຄວາມສໍາພັນ</vt:lpstr>
      <vt:lpstr>ການ​ພົວ​ພັນກັບລູກ​ຄ້າ - ສິ່ງ​ທີ່ຄວນພິ​ຈາ​ລະ​ນາ</vt:lpstr>
      <vt:lpstr>ແຮງຈູງໃຈສໍາລັບຄວາມສໍາພັນກັບລູກຄ້າ</vt:lpstr>
      <vt:lpstr>PowerPoint Presentation</vt:lpstr>
      <vt:lpstr>PowerPoint Presentation</vt:lpstr>
      <vt:lpstr>PowerPoint Presentation</vt:lpstr>
      <vt:lpstr>ການຈັບຄູ່ກັບກຸ່ມລູກຄ້າ/ບຸກຄົນ</vt:lpstr>
      <vt:lpstr>ການວາງແຜນຍຸດທະສາດການຕະຫຼາດແລະ ຊ່ອງທາງ</vt:lpstr>
      <vt:lpstr>ການວາງແຜນຍຸດທະສາດການຕະຫຼາດ</vt:lpstr>
      <vt:lpstr>ຍຸດທະສາດການຕະຫຼາດ – ຮູ້ຈັກກຸ່ມເປົ້າ​ຫມາຍ/ພາກສ່ວນກ່ຽວຂ້ອງຫລັກ </vt:lpstr>
      <vt:lpstr>ການຄາດເດົາຢ່າງມີການສຶກສາກ່ຽວກັບຜູ້ມີສ່ວນໄດ້ສ່ວນເສຍ/ກຸ່ມເປົ້າໝາຍຫຼັກ</vt:lpstr>
      <vt:lpstr>ຄຳຖາມແນະນຳສໍາລັບການສ້າງສ່ວນປະສົມການຕະຫຼາດ ສໍາລັບ EKCs</vt:lpstr>
      <vt:lpstr>ຈຸດປະສົງທາງການຕະຫລາດ </vt:lpstr>
      <vt:lpstr>ຈຸດປະສົງຂອງໂຄງການ ENCORE</vt:lpstr>
      <vt:lpstr>ຈຸດປະສົງທາງການຕະຫລາດ </vt:lpstr>
      <vt:lpstr>ຈຸດປະສົງທາງການຕະຫຼາດ – ວິທີແບບ SMART </vt:lpstr>
      <vt:lpstr>ຕົວຢ່າງຂອງເປົ້າ​ຫມາຍ SMART</vt:lpstr>
      <vt:lpstr>ຊ່ອງທາງການຕະຫຼາດເນື້ອຫາ</vt:lpstr>
      <vt:lpstr>ສ່ວນປະສົມການຕະຫຼາດອອນລາຍ ແລະ ອອບລາຍທີ່ໝາະສົມກັບຈຸດປະສົງຂອງທ່ານ</vt:lpstr>
      <vt:lpstr>PowerPoint Presentation</vt:lpstr>
      <vt:lpstr>ການເພີ່ມປະສິດທິພາບເວັບໄຊທ໌ຜ່ານເນື້ອໃນທີ່ດີ</vt:lpstr>
      <vt:lpstr>ແຟຣັດຟອມສື່​ສັງຄົມທີ່ຈະແຊຂອງຂໍ້ຄວາມທ່ານ</vt:lpstr>
      <vt:lpstr>ແຟຣັດຟອມສື່​ສັງຄົມທີ່ຈະແຊຂອງຂໍ້ຄວາມທ່ານ</vt:lpstr>
      <vt:lpstr>ການຕະຫຼາດຢ່າງມີເຫດຜົນ</vt:lpstr>
      <vt:lpstr>ການຕະຫຼາດຢ່າງມີເຫດຜົນ</vt:lpstr>
      <vt:lpstr>ບາງເຄື່ອງມືອອນລາຍທີ່ມີປະໂຫຍດ </vt:lpstr>
      <vt:lpstr>PowerPoint Presentation</vt:lpstr>
      <vt:lpstr>ສື່​ສິ່ງພິມແບບດັ້ງເດີມ</vt:lpstr>
      <vt:lpstr>ສ້າງຄວາມຮ່ວມມືກັບອົງກອນອຶ່ນໆ</vt:lpstr>
      <vt:lpstr>ສ້າງຄວາມຮ່ວມມືກັບອົງກອນອຶ່ນໆ</vt:lpstr>
      <vt:lpstr>ກິດຈະກຳພິເສດສ້າງການເບິ່ງເຫັນ</vt:lpstr>
      <vt:lpstr>ກິດຈະກໍາພິເສດທີ່ທ່ານສາ​ມາດຈັດຕັ້ງໄດ້</vt:lpstr>
      <vt:lpstr>ເຫດການ ພິເສດ ເຈົ້າ ສາ​ມາດ ຈັດຕັ້ງ</vt:lpstr>
      <vt:lpstr>PowerPoint Presentation</vt:lpstr>
      <vt:lpstr>ເລື່ອງທີ່ ມີມູນຄ່າ ບອກ</vt:lpstr>
      <vt:lpstr>ຕົວຢ່າງ ຂອງ ການເລົ່າເລື່ອງ</vt:lpstr>
      <vt:lpstr>ການວາງແຜນ </vt:lpstr>
      <vt:lpstr>ການວາງແຜນການປະຕິບັດງານທາງການຕະຫຼາດ</vt:lpstr>
      <vt:lpstr>ການວາງແຜນການປະຕິບັດງານທາງການຕະຫຼາດ</vt:lpstr>
      <vt:lpstr>ການເຮັດວຽກເປັນກຸ່ມສໍາລັບແຕ່ລະສູນ EKC</vt:lpstr>
      <vt:lpstr>PowerPoint Presentation</vt:lpstr>
      <vt:lpstr>ENCORE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Kevin</cp:lastModifiedBy>
  <cp:revision>239</cp:revision>
  <cp:lastPrinted>2021-11-24T16:26:13Z</cp:lastPrinted>
  <dcterms:created xsi:type="dcterms:W3CDTF">2021-06-04T16:06:26Z</dcterms:created>
  <dcterms:modified xsi:type="dcterms:W3CDTF">2022-11-13T12:47:01Z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