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330" r:id="rId7"/>
    <p:sldId id="279" r:id="rId8"/>
    <p:sldId id="332" r:id="rId9"/>
    <p:sldId id="333" r:id="rId10"/>
    <p:sldId id="334" r:id="rId11"/>
    <p:sldId id="331" r:id="rId12"/>
    <p:sldId id="33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E4522-5C2A-458B-B594-BC69F238709A}" v="104" dt="2021-11-10T12:55:15.693"/>
    <p1510:client id="{F3967E47-6160-453D-A0F5-12527E361805}" v="12" dt="2021-11-10T12:56:4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.Holmberg" userId="S::eva.holmberg_haaga-helia.fi#ext#@fhjoanneum.onmicrosoft.com::9ad7d6d4-6873-4024-b94d-3046a54cff43" providerId="AD" clId="Web-{9DAE4522-5C2A-458B-B594-BC69F238709A}"/>
    <pc:docChg chg="modSld">
      <pc:chgData name="Eva.Holmberg" userId="S::eva.holmberg_haaga-helia.fi#ext#@fhjoanneum.onmicrosoft.com::9ad7d6d4-6873-4024-b94d-3046a54cff43" providerId="AD" clId="Web-{9DAE4522-5C2A-458B-B594-BC69F238709A}" dt="2021-11-10T12:55:15.693" v="99" actId="14100"/>
      <pc:docMkLst>
        <pc:docMk/>
      </pc:docMkLst>
      <pc:sldChg chg="modSp">
        <pc:chgData name="Eva.Holmberg" userId="S::eva.holmberg_haaga-helia.fi#ext#@fhjoanneum.onmicrosoft.com::9ad7d6d4-6873-4024-b94d-3046a54cff43" providerId="AD" clId="Web-{9DAE4522-5C2A-458B-B594-BC69F238709A}" dt="2021-11-10T12:51:15.921" v="1" actId="20577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07.968" v="0" actId="20577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15.921" v="1" actId="20577"/>
          <ac:spMkLst>
            <pc:docMk/>
            <pc:sldMk cId="3428650289" sldId="256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22.109" v="4" actId="20577"/>
        <pc:sldMkLst>
          <pc:docMk/>
          <pc:sldMk cId="1278651214" sldId="257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20.484" v="2" actId="20577"/>
          <ac:spMkLst>
            <pc:docMk/>
            <pc:sldMk cId="1278651214" sldId="257"/>
            <ac:spMk id="4" creationId="{87A597A3-9C44-455B-B4B5-E4EBB023C296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22.109" v="4" actId="20577"/>
          <ac:spMkLst>
            <pc:docMk/>
            <pc:sldMk cId="1278651214" sldId="257"/>
            <ac:spMk id="5" creationId="{C8E46CAB-D8E8-4495-B8CF-5DC57B20290B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5:15.693" v="99" actId="14100"/>
        <pc:sldMkLst>
          <pc:docMk/>
          <pc:sldMk cId="2578560688" sldId="258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3:20.409" v="23" actId="20577"/>
          <ac:spMkLst>
            <pc:docMk/>
            <pc:sldMk cId="2578560688" sldId="258"/>
            <ac:spMk id="7" creationId="{BBFB8E0B-A934-4E28-A0CA-676610CAA7A9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5:15.693" v="99" actId="14100"/>
          <ac:spMkLst>
            <pc:docMk/>
            <pc:sldMk cId="2578560688" sldId="258"/>
            <ac:spMk id="8" creationId="{7B6C1527-C2BD-4293-A82E-3681CA8CE68A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45.453" v="12" actId="20577"/>
        <pc:sldMkLst>
          <pc:docMk/>
          <pc:sldMk cId="37073666" sldId="279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45.453" v="12" actId="20577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40.750" v="10" actId="20577"/>
          <ac:spMkLst>
            <pc:docMk/>
            <pc:sldMk cId="37073666" sldId="279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35.234" v="8" actId="20577"/>
        <pc:sldMkLst>
          <pc:docMk/>
          <pc:sldMk cId="262003301" sldId="330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34.406" v="5" actId="20577"/>
          <ac:spMkLst>
            <pc:docMk/>
            <pc:sldMk cId="262003301" sldId="330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35.234" v="8" actId="20577"/>
          <ac:spMkLst>
            <pc:docMk/>
            <pc:sldMk cId="262003301" sldId="330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2:00.672" v="15" actId="20577"/>
        <pc:sldMkLst>
          <pc:docMk/>
          <pc:sldMk cId="3580824949" sldId="331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2:00.672" v="15" actId="20577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54.766" v="14" actId="20577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Holmberg Eva" userId="1308ae25-c7d5-476a-99ba-0bfb569d8f2b" providerId="ADAL" clId="{4D574FA1-A191-4F2F-B902-9BC25EC0A993}"/>
    <pc:docChg chg="custSel addSld modSld">
      <pc:chgData name="Holmberg Eva" userId="1308ae25-c7d5-476a-99ba-0bfb569d8f2b" providerId="ADAL" clId="{4D574FA1-A191-4F2F-B902-9BC25EC0A993}" dt="2021-10-05T07:19:14.361" v="749" actId="20577"/>
      <pc:docMkLst>
        <pc:docMk/>
      </pc:docMkLst>
      <pc:sldChg chg="modSp">
        <pc:chgData name="Holmberg Eva" userId="1308ae25-c7d5-476a-99ba-0bfb569d8f2b" providerId="ADAL" clId="{4D574FA1-A191-4F2F-B902-9BC25EC0A993}" dt="2021-10-04T12:50:23.695" v="6"/>
        <pc:sldMkLst>
          <pc:docMk/>
          <pc:sldMk cId="3428650289" sldId="256"/>
        </pc:sldMkLst>
        <pc:spChg chg="mod">
          <ac:chgData name="Holmberg Eva" userId="1308ae25-c7d5-476a-99ba-0bfb569d8f2b" providerId="ADAL" clId="{4D574FA1-A191-4F2F-B902-9BC25EC0A993}" dt="2021-10-04T12:49:30.382" v="0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0:23.695" v="6"/>
          <ac:spMkLst>
            <pc:docMk/>
            <pc:sldMk cId="3428650289" sldId="256"/>
            <ac:spMk id="3" creationId="{00000000-0000-0000-0000-000000000000}"/>
          </ac:spMkLst>
        </pc:spChg>
      </pc:sldChg>
      <pc:sldChg chg="addSp delSp modSp">
        <pc:chgData name="Holmberg Eva" userId="1308ae25-c7d5-476a-99ba-0bfb569d8f2b" providerId="ADAL" clId="{4D574FA1-A191-4F2F-B902-9BC25EC0A993}" dt="2021-10-04T12:50:56.744" v="42" actId="27636"/>
        <pc:sldMkLst>
          <pc:docMk/>
          <pc:sldMk cId="1278651214" sldId="257"/>
        </pc:sldMkLst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2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3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2:50:44.752" v="36" actId="20577"/>
          <ac:spMkLst>
            <pc:docMk/>
            <pc:sldMk cId="1278651214" sldId="257"/>
            <ac:spMk id="4" creationId="{87A597A3-9C44-455B-B4B5-E4EBB023C296}"/>
          </ac:spMkLst>
        </pc:spChg>
        <pc:spChg chg="add mod">
          <ac:chgData name="Holmberg Eva" userId="1308ae25-c7d5-476a-99ba-0bfb569d8f2b" providerId="ADAL" clId="{4D574FA1-A191-4F2F-B902-9BC25EC0A993}" dt="2021-10-04T12:50:56.744" v="42" actId="27636"/>
          <ac:spMkLst>
            <pc:docMk/>
            <pc:sldMk cId="1278651214" sldId="257"/>
            <ac:spMk id="5" creationId="{C8E46CAB-D8E8-4495-B8CF-5DC57B20290B}"/>
          </ac:spMkLst>
        </pc:spChg>
      </pc:sldChg>
      <pc:sldChg chg="addSp delSp modSp">
        <pc:chgData name="Holmberg Eva" userId="1308ae25-c7d5-476a-99ba-0bfb569d8f2b" providerId="ADAL" clId="{4D574FA1-A191-4F2F-B902-9BC25EC0A993}" dt="2021-10-05T07:19:14.361" v="749" actId="20577"/>
        <pc:sldMkLst>
          <pc:docMk/>
          <pc:sldMk cId="2578560688" sldId="258"/>
        </pc:sldMkLst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2" creationId="{A44AA367-237C-4ADC-96CB-B66AF341B233}"/>
          </ac:spMkLst>
        </pc:spChg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3" creationId="{EFA1E524-EBF9-4DAF-BF5A-505580AD874F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4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5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6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3:00:31.537" v="249" actId="1076"/>
          <ac:spMkLst>
            <pc:docMk/>
            <pc:sldMk cId="2578560688" sldId="258"/>
            <ac:spMk id="7" creationId="{BBFB8E0B-A934-4E28-A0CA-676610CAA7A9}"/>
          </ac:spMkLst>
        </pc:spChg>
        <pc:spChg chg="add mod">
          <ac:chgData name="Holmberg Eva" userId="1308ae25-c7d5-476a-99ba-0bfb569d8f2b" providerId="ADAL" clId="{4D574FA1-A191-4F2F-B902-9BC25EC0A993}" dt="2021-10-05T07:19:14.361" v="749" actId="20577"/>
          <ac:spMkLst>
            <pc:docMk/>
            <pc:sldMk cId="2578560688" sldId="258"/>
            <ac:spMk id="8" creationId="{7B6C1527-C2BD-4293-A82E-3681CA8CE68A}"/>
          </ac:spMkLst>
        </pc:spChg>
      </pc:sldChg>
      <pc:sldChg chg="modSp add">
        <pc:chgData name="Holmberg Eva" userId="1308ae25-c7d5-476a-99ba-0bfb569d8f2b" providerId="ADAL" clId="{4D574FA1-A191-4F2F-B902-9BC25EC0A993}" dt="2021-10-04T13:04:38.662" v="326" actId="27636"/>
        <pc:sldMkLst>
          <pc:docMk/>
          <pc:sldMk cId="37073666" sldId="279"/>
        </pc:sldMkLst>
        <pc:spChg chg="mod">
          <ac:chgData name="Holmberg Eva" userId="1308ae25-c7d5-476a-99ba-0bfb569d8f2b" providerId="ADAL" clId="{4D574FA1-A191-4F2F-B902-9BC25EC0A993}" dt="2021-10-04T13:04:32.573" v="322" actId="1076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3:04:38.662" v="326" actId="27636"/>
          <ac:spMkLst>
            <pc:docMk/>
            <pc:sldMk cId="37073666" sldId="279"/>
            <ac:spMk id="3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2:11.980" v="47" actId="1076"/>
        <pc:sldMkLst>
          <pc:docMk/>
          <pc:sldMk cId="262003301" sldId="330"/>
        </pc:sldMkLst>
        <pc:spChg chg="mod">
          <ac:chgData name="Holmberg Eva" userId="1308ae25-c7d5-476a-99ba-0bfb569d8f2b" providerId="ADAL" clId="{4D574FA1-A191-4F2F-B902-9BC25EC0A993}" dt="2021-10-04T12:52:11.980" v="47" actId="1076"/>
          <ac:spMkLst>
            <pc:docMk/>
            <pc:sldMk cId="262003301" sldId="330"/>
            <ac:spMk id="2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4:19.407" v="56" actId="14100"/>
        <pc:sldMkLst>
          <pc:docMk/>
          <pc:sldMk cId="3580824949" sldId="331"/>
        </pc:sldMkLst>
        <pc:spChg chg="mod">
          <ac:chgData name="Holmberg Eva" userId="1308ae25-c7d5-476a-99ba-0bfb569d8f2b" providerId="ADAL" clId="{4D574FA1-A191-4F2F-B902-9BC25EC0A993}" dt="2021-10-04T12:54:11.212" v="55" actId="14100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4:19.407" v="56" actId="14100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Eva.Holmberg" userId="S::eva.holmberg_haaga-helia.fi#ext#@fhjoanneum.onmicrosoft.com::9ad7d6d4-6873-4024-b94d-3046a54cff43" providerId="AD" clId="Web-{F3967E47-6160-453D-A0F5-12527E361805}"/>
    <pc:docChg chg="modSld">
      <pc:chgData name="Eva.Holmberg" userId="S::eva.holmberg_haaga-helia.fi#ext#@fhjoanneum.onmicrosoft.com::9ad7d6d4-6873-4024-b94d-3046a54cff43" providerId="AD" clId="Web-{F3967E47-6160-453D-A0F5-12527E361805}" dt="2021-11-10T12:56:46.256" v="14" actId="1076"/>
      <pc:docMkLst>
        <pc:docMk/>
      </pc:docMkLst>
      <pc:sldChg chg="modSp">
        <pc:chgData name="Eva.Holmberg" userId="S::eva.holmberg_haaga-helia.fi#ext#@fhjoanneum.onmicrosoft.com::9ad7d6d4-6873-4024-b94d-3046a54cff43" providerId="AD" clId="Web-{F3967E47-6160-453D-A0F5-12527E361805}" dt="2021-11-10T12:56:46.256" v="14" actId="1076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F3967E47-6160-453D-A0F5-12527E361805}" dt="2021-11-10T12:56:46.256" v="14" actId="1076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F3967E47-6160-453D-A0F5-12527E361805}" dt="2021-11-10T12:56:43.725" v="13" actId="20577"/>
          <ac:spMkLst>
            <pc:docMk/>
            <pc:sldMk cId="3428650289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lo-LA" sz="4000" dirty="0">
                <a:latin typeface="Phetsarath OT" panose="02000500000000000000" pitchFamily="2" charset="0"/>
                <a:cs typeface="Phetsarath OT" panose="02000500000000000000" pitchFamily="2" charset="0"/>
              </a:rPr>
              <a:t>ໂຄງການ</a:t>
            </a:r>
            <a:r>
              <a:rPr lang="lo-LA" sz="4000" i="1" dirty="0">
                <a:solidFill>
                  <a:schemeClr val="accent1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de-DE" sz="4000" dirty="0" smtClean="0">
                <a:latin typeface="Expressway Rg"/>
              </a:rPr>
              <a:t>ENCORE</a:t>
            </a:r>
            <a:endParaRPr lang="en-US" sz="4000" dirty="0">
              <a:latin typeface="Expressway Rg"/>
            </a:endParaRPr>
          </a:p>
          <a:p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ສູນຄວາມຮູ້ດ້ານການ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ເປັນຜູ້ປະກອບກິດຈະການເພື່ອ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ສົ່ງເສີມການ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ເປັນຜູ້ປະກອບກິດຈະການດ້ານ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ນະວັດຕະກໍາໃນການສຶກສາ ແລະ</a:t>
            </a:r>
            <a:r>
              <a:rPr lang="en-US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lo-LA" sz="28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ການຄົ້ນຄວ້າວິໄຈ</a:t>
            </a:r>
            <a:r>
              <a:rPr lang="de-AT" sz="2800" dirty="0" smtClean="0">
                <a:solidFill>
                  <a:schemeClr val="accent1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/>
            </a:r>
            <a:br>
              <a:rPr lang="de-AT" sz="2800" dirty="0" smtClean="0">
                <a:solidFill>
                  <a:schemeClr val="accent1">
                    <a:lumMod val="50000"/>
                  </a:schemeClr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</a:b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lo-LA" sz="2800" dirty="0" smtClean="0">
                <a:solidFill>
                  <a:srgbClr val="0070C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sz="2800" dirty="0" smtClean="0">
                <a:solidFill>
                  <a:srgbClr val="0070C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sz="2800" dirty="0" smtClean="0">
                <a:solidFill>
                  <a:srgbClr val="0070C0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lo-LA" sz="1600" b="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</a:t>
            </a:r>
            <a:r>
              <a:rPr lang="lo-LA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ກັງເຕ</a:t>
            </a:r>
            <a:r>
              <a:rPr lang="de-DE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 </a:t>
            </a:r>
            <a:r>
              <a:rPr lang="en-US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9 </a:t>
            </a:r>
            <a:r>
              <a:rPr lang="lo-LA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ພຶດສະພາ</a:t>
            </a:r>
            <a:r>
              <a:rPr lang="de-DE" sz="1600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2022</a:t>
            </a:r>
            <a:endParaRPr lang="de-DE" sz="16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lo-LA" b="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ໄລຍະເວລາ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en-US" b="0" dirty="0">
                <a:latin typeface="Expressway Rg"/>
              </a:rPr>
              <a:t>15.01.2021 - 14.01.2024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ຄູ່ຮ່ວມໂຄງການ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Joanneum / 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ປະເທດອັກຊັງຕິນ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ອາລີກັງເຕ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ປະເທດແອັດສະປາຍ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ວິທະຍາສາດ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 Haaga-Helia UAS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ປະເທດຟິນແລນ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Royal University of Bhutan (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ວິທະຍາໄລບໍລິຫານທຸລະກິດ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Gedu)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Royal Thimphu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ປະເທດປູຕານ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Tribhuvan University (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ສະຖາບັນການສຶກສາການຄຸ້ມຄອງວິກິດການ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)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ປະເທດເນປານ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ວິທະຍາໄລນານາຊາດ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Global College International 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ປະເທດເນປານ </a:t>
            </a:r>
            <a:endParaRPr lang="fi-FI" sz="20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ສຸພານຸວົງ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  <a:p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ມະຫາວິທະຍາໄລ ແຫ່ງຊາດ 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/ 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ປະເທດລາວ</a:t>
            </a:r>
            <a:r>
              <a:rPr lang="fi-FI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ຄໍານິຍາມ</a:t>
            </a:r>
            <a:endParaRPr lang="en-US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>
              <a:tabLst>
                <a:tab pos="1617663" algn="l"/>
              </a:tabLst>
              <a:defRPr/>
            </a:pPr>
            <a:endParaRPr lang="en-GB" sz="38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28650" y="2460471"/>
            <a:ext cx="7549192" cy="308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lvl="2">
              <a:defRPr/>
            </a:pP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ສ້າງຜະລິດຕະພັນ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, </a:t>
            </a:r>
            <a:r>
              <a:rPr lang="lo-LA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ບໍລິການ ແລະ ພຶດຕິກໍາທາງທຸລະ</a:t>
            </a:r>
            <a:r>
              <a:rPr lang="lo-LA" b="1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ກິດ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ໃຫມ່ໆ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ເຊີ່ງເປັນ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ສ່ວນຫນຶ່ງ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ຂອງການ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ຕອບສະໜອງ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ຄວາມ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ຕ້ອງການຂອງ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ສັງຄົມຍັງ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ຫມາຍເຖິງ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ການປ່ຽນແປງ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r>
              <a:rPr lang="lo-LA" i="1" dirty="0">
                <a:latin typeface="Phetsarath OT" panose="02000500000000000000" pitchFamily="2" charset="0"/>
                <a:cs typeface="Phetsarath OT" panose="02000500000000000000" pitchFamily="2" charset="0"/>
              </a:rPr>
              <a:t>ແບບຍືນຍົງ 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(</a:t>
            </a:r>
            <a:r>
              <a:rPr lang="en-US" dirty="0" err="1">
                <a:latin typeface="Phetsarath OT" panose="02000500000000000000" pitchFamily="2" charset="0"/>
                <a:cs typeface="Phetsarath OT" panose="02000500000000000000" pitchFamily="2" charset="0"/>
              </a:rPr>
              <a:t>Dacin</a:t>
            </a:r>
            <a:r>
              <a:rPr lang="en-US" dirty="0">
                <a:latin typeface="Phetsarath OT" panose="02000500000000000000" pitchFamily="2" charset="0"/>
                <a:cs typeface="Phetsarath OT" panose="02000500000000000000" pitchFamily="2" charset="0"/>
              </a:rPr>
              <a:t> et al., 2010)</a:t>
            </a:r>
            <a:endParaRPr lang="es-ES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34988" lvl="2">
              <a:buFont typeface="Arial" panose="020B0604020202020204" pitchFamily="34" charset="0"/>
              <a:buNone/>
              <a:defRPr/>
            </a:pPr>
            <a:endParaRPr lang="es-ES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534988" lvl="2">
              <a:defRPr/>
            </a:pP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ຜູ້ປະກອບກິດຈະການທາງ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ສັງຄົມໃນຮູບແບບທີ່ສ້າງສັນເຊັ່ນ ການສ້າງຄຸນຄ່າທາງສັງຄົມ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ຈາກກິດຈະກຳທີ່ສາມາດເກີດຂື້ນໄດ້</a:t>
            </a:r>
            <a:r>
              <a:rPr lang="lo-LA" b="1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ທັງພາຍໃນ ແລະ ພາຍນອກອົງກອນທີ່ສະແຫວງຫາຜົນກຳໄລ</a:t>
            </a:r>
            <a:r>
              <a:rPr lang="lo-LA" i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ທັງໃນພາກລັດ ແລະ ເອກະຊົນ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r>
              <a:rPr lang="es-ES" dirty="0">
                <a:latin typeface="Phetsarath OT" panose="02000500000000000000" pitchFamily="2" charset="0"/>
                <a:cs typeface="Phetsarath OT" panose="02000500000000000000" pitchFamily="2" charset="0"/>
              </a:rPr>
              <a:t>(Austin et al., 2006)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 </a:t>
            </a:r>
            <a:endParaRPr lang="es-ES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540"/>
            <a:ext cx="8515350" cy="588522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1908287" y="716141"/>
            <a:ext cx="4698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o-LA" sz="2400" b="1" dirty="0" smtClean="0">
                <a:solidFill>
                  <a:schemeClr val="tx1"/>
                </a:solidFill>
                <a:latin typeface="Phetsarath OT" panose="02000500000000000000" pitchFamily="2" charset="0"/>
                <a:cs typeface="Phetsarath OT" panose="02000500000000000000" pitchFamily="2" charset="0"/>
              </a:rPr>
              <a:t>ເປົ້າໝາຍການພັດທະນາແບບຍຶນຍົງ</a:t>
            </a:r>
            <a:endParaRPr lang="de-DE" sz="2400" b="1" dirty="0">
              <a:solidFill>
                <a:schemeClr val="tx1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525" y="1631764"/>
            <a:ext cx="7900329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o-LA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ຂໍ້ມຸນບາງສ່ວນ</a:t>
            </a:r>
            <a:r>
              <a:rPr lang="en-GB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marL="285750" indent="-285750"/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ສະເລ່ຍ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ທົ່ວ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ໂລກຜູ້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ໃຫຍ່ທີ່ມີອາຍຸລະຫວ່າງ 8 ຫາ 64 ປີທີ່ຢູ່ໃນ</a:t>
            </a:r>
            <a:r>
              <a:rPr lang="lo-LA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ຂະບວນການສ້າງບໍລິສັດສັງຄົມແມ່ນ 3,2%</a:t>
            </a:r>
            <a:endParaRPr lang="es-ES" sz="24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85750" indent="-285750"/>
            <a:r>
              <a:rPr lang="es-ES" sz="24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7,6% 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ຫາວິທີລິເລີ່ມໂດຍມີເປົ້າໝາຍເຊີງການຄ້າ</a:t>
            </a:r>
          </a:p>
          <a:p>
            <a:pPr marL="285750" indent="-285750"/>
            <a:r>
              <a:rPr lang="es-ES" sz="2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1% 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ຂອງຊາວແອັດສະປາຍໃນລະຫວ່າງອາຍຸ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18 ແລະ 64 ປີເລີ່ມຕົ້ນການລິເລີ່ມການ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sz="24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</a:p>
          <a:p>
            <a:pPr marL="285750" indent="-285750"/>
            <a:r>
              <a:rPr lang="es-ES" sz="24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0,7% </a:t>
            </a:r>
            <a:r>
              <a:rPr lang="lo-LA" sz="2400" dirty="0">
                <a:latin typeface="Phetsarath OT" panose="02000500000000000000" pitchFamily="2" charset="0"/>
                <a:cs typeface="Phetsarath OT" panose="02000500000000000000" pitchFamily="2" charset="0"/>
              </a:rPr>
              <a:t>ຂອງປະຊາກອນມີໂຄງການທີ່ຫມັ້ນຄົງ</a:t>
            </a:r>
            <a:endParaRPr lang="en-GB" sz="2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7900329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o-LA" sz="22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ໂປຣ</a:t>
            </a:r>
            <a:r>
              <a:rPr lang="lo-LA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ໄຟລ໌ຜູ້ປະກອບກິດຈະການທາງ</a:t>
            </a:r>
            <a:r>
              <a:rPr lang="lo-LA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r>
              <a:rPr lang="en-GB" sz="22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:</a:t>
            </a:r>
          </a:p>
          <a:p>
            <a:pPr marL="285750" indent="-285750"/>
            <a:r>
              <a:rPr lang="lo-LA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55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% ເປັນຜູ້ຊາຍ ແລະ 45</a:t>
            </a:r>
            <a:r>
              <a:rPr lang="lo-LA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% </a:t>
            </a:r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ເປັນ</a:t>
            </a:r>
            <a:r>
              <a:rPr lang="lo-LA" sz="2000" b="1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ຜູ້ຍິງ</a:t>
            </a:r>
            <a:endParaRPr lang="en-GB" sz="20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285750" indent="-285750"/>
            <a:r>
              <a:rPr lang="lo-LA" sz="2000" b="1" dirty="0">
                <a:latin typeface="Phetsarath OT" panose="02000500000000000000" pitchFamily="2" charset="0"/>
                <a:cs typeface="Phetsarath OT" panose="02000500000000000000" pitchFamily="2" charset="0"/>
              </a:rPr>
              <a:t>ຄົນອາຍຸ 18-34 ປີ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ມີຄວາມຕັ້ງໃຈທີ່ຈະຕັ້ງອົງກອນທີ່ມີເປົ້າໝາຍທາງສັງຄົມຫຼາຍ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ຂຶ້ນ</a:t>
            </a:r>
          </a:p>
          <a:p>
            <a:pPr marL="285750" indent="-285750"/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ລະດັບ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ການສຶກສາ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ຂອງຜູ້ປະກອບກິດຈະການທາງ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ແຕກຕ່າງ</a:t>
            </a:r>
            <a:r>
              <a:rPr lang="lo-LA" sz="20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ກັນລະຫວ່າງ</a:t>
            </a:r>
            <a:r>
              <a:rPr lang="lo-LA" sz="2000" dirty="0">
                <a:latin typeface="Phetsarath OT" panose="02000500000000000000" pitchFamily="2" charset="0"/>
                <a:cs typeface="Phetsarath OT" panose="02000500000000000000" pitchFamily="2" charset="0"/>
              </a:rPr>
              <a:t>ພາກພື້ນ:</a:t>
            </a:r>
            <a:endParaRPr lang="en-GB" sz="20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742950" lvl="1" indent="-285750"/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ໃນຂົງເຂດອາຟຼິກາໃຕ້ຊາຫາຣາ 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ຜູ້ປະກອບກິດຈະການທາງ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ສັງຄົມມີຮູບແບບໜ້ອຍກວ່າຂົງເຂດອື່ນໆຂອງໂລກ</a:t>
            </a:r>
            <a:endParaRPr lang="en-GB" sz="1800" dirty="0" smtClean="0">
              <a:latin typeface="Phetsarath OT" panose="02000500000000000000" pitchFamily="2" charset="0"/>
              <a:cs typeface="Phetsarath OT" panose="02000500000000000000" pitchFamily="2" charset="0"/>
            </a:endParaRPr>
          </a:p>
          <a:p>
            <a:pPr marL="742950" lvl="1" indent="-285750"/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ອາ​ເມ​ລິ​ກາ ແລະ ອົດ​ສະ​ຕາ​ລີ 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ມີຜູ້​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ປະ​ກອບ​ການ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​ທາງສັງ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​ຄົມ​ທີ່​ມີ​ລະ​ດັບ​ການ​ສຶກ​ສາ​ສູງ​ທີ່​ສຸດ (62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%)</a:t>
            </a:r>
          </a:p>
          <a:p>
            <a:pPr marL="742950" lvl="1" indent="-285750"/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ໃນເອີຣົບ 50% 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ຂອງຜູ້ປະກອບກິດຈະການມີ</a:t>
            </a:r>
            <a:r>
              <a:rPr lang="lo-LA" sz="18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ລະດັບການສຶກ</a:t>
            </a:r>
            <a:r>
              <a:rPr lang="lo-LA" sz="18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ສາຊັ້ນສູງ.</a:t>
            </a:r>
            <a:endParaRPr lang="en-GB" sz="2200" b="1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71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405354"/>
            <a:ext cx="5660262" cy="1440700"/>
          </a:xfrm>
        </p:spPr>
        <p:txBody>
          <a:bodyPr anchor="t">
            <a:normAutofit/>
          </a:bodyPr>
          <a:lstStyle/>
          <a:p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ປັດໄຈ</a:t>
            </a:r>
            <a:r>
              <a:rPr lang="lo-LA" sz="3200" dirty="0">
                <a:latin typeface="Phetsarath OT" panose="02000500000000000000" pitchFamily="2" charset="0"/>
                <a:cs typeface="Phetsarath OT" panose="02000500000000000000" pitchFamily="2" charset="0"/>
              </a:rPr>
              <a:t>ທີ່ກໍານົດຄວາມສໍາ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ເລັດຂອງການ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sz="3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Picture 2" descr="RSC y Triple Bottom Line - CMI Business School">
            <a:extLst>
              <a:ext uri="{FF2B5EF4-FFF2-40B4-BE49-F238E27FC236}">
                <a16:creationId xmlns="" xmlns:a16="http://schemas.microsoft.com/office/drawing/2014/main" id="{24621077-A743-4349-A3F3-F73A82D1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9" y="2038748"/>
            <a:ext cx="4239741" cy="31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ustainability | Free Full-Text | Exploring Organizational Sustainability  of Industry 4.0 under the Triple Bottom Line: The Case of a Manufacturing  Company">
            <a:extLst>
              <a:ext uri="{FF2B5EF4-FFF2-40B4-BE49-F238E27FC236}">
                <a16:creationId xmlns="" xmlns:a16="http://schemas.microsoft.com/office/drawing/2014/main" id="{D59ED46C-281C-49DF-BD98-7E5E4BD8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" y="1990359"/>
            <a:ext cx="3648019" cy="327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1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4"/>
            <a:ext cx="5660262" cy="1440700"/>
          </a:xfrm>
        </p:spPr>
        <p:txBody>
          <a:bodyPr anchor="t">
            <a:normAutofit/>
          </a:bodyPr>
          <a:lstStyle/>
          <a:p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ຜູ້ປະກອບກິດຈະການທາງ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 ທຽບກັບ 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ຜູ້ປະກອບກິດຈະການແບບ</a:t>
            </a:r>
            <a:r>
              <a:rPr lang="lo-LA" sz="3200" dirty="0">
                <a:latin typeface="Phetsarath OT" panose="02000500000000000000" pitchFamily="2" charset="0"/>
                <a:cs typeface="Phetsarath OT" panose="02000500000000000000" pitchFamily="2" charset="0"/>
              </a:rPr>
              <a:t>ດັ້ງເດີມ</a:t>
            </a:r>
            <a:endParaRPr lang="de-DE" sz="3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Picture 2" descr="Emprendimiento social vs tradicional - Sonora Star">
            <a:extLst>
              <a:ext uri="{FF2B5EF4-FFF2-40B4-BE49-F238E27FC236}">
                <a16:creationId xmlns="" xmlns:a16="http://schemas.microsoft.com/office/drawing/2014/main" id="{35A3D9BA-0C6A-4F8F-8F0F-DFE4ED94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2" y="1292287"/>
            <a:ext cx="3409808" cy="48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2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6622" y="568584"/>
            <a:ext cx="7358970" cy="1571897"/>
          </a:xfrm>
        </p:spPr>
        <p:txBody>
          <a:bodyPr anchor="t">
            <a:normAutofit/>
          </a:bodyPr>
          <a:lstStyle/>
          <a:p>
            <a:r>
              <a:rPr lang="lo-LA" sz="32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ລະບົບ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ນິເວດ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ຂອງຜູ້ປະກອບກິດຈະການທາງ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sz="3200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F7EA6C5-0E5B-4A61-8AF3-617D853F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8990" r="17713" b="7980"/>
          <a:stretch/>
        </p:blipFill>
        <p:spPr>
          <a:xfrm>
            <a:off x="1553843" y="1354533"/>
            <a:ext cx="5612499" cy="44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289" y="405353"/>
            <a:ext cx="7358970" cy="1571897"/>
          </a:xfrm>
        </p:spPr>
        <p:txBody>
          <a:bodyPr anchor="t">
            <a:normAutofit/>
          </a:bodyPr>
          <a:lstStyle/>
          <a:p>
            <a:r>
              <a:rPr lang="lo-LA" sz="3200" dirty="0">
                <a:latin typeface="Phetsarath OT" panose="02000500000000000000" pitchFamily="2" charset="0"/>
                <a:cs typeface="Phetsarath OT" panose="02000500000000000000" pitchFamily="2" charset="0"/>
              </a:rPr>
              <a:t>ລະບົບນິເວດ</a:t>
            </a:r>
            <a:r>
              <a:rPr lang="lo-LA" sz="3200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ຂອງຜູ້ປະກອບກິດຈະການທາງ</a:t>
            </a:r>
            <a:r>
              <a:rPr lang="lo-LA" sz="3200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ວັນທີ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ການ</a:t>
            </a:r>
            <a:r>
              <a:rPr lang="lo-LA" dirty="0" smtClean="0">
                <a:latin typeface="Phetsarath OT" panose="02000500000000000000" pitchFamily="2" charset="0"/>
                <a:cs typeface="Phetsarath OT" panose="02000500000000000000" pitchFamily="2" charset="0"/>
              </a:rPr>
              <a:t>ເປັນຜູ້ປະກອບກິດຈະການທາງ</a:t>
            </a:r>
            <a:r>
              <a:rPr lang="lo-LA" dirty="0">
                <a:latin typeface="Phetsarath OT" panose="02000500000000000000" pitchFamily="2" charset="0"/>
                <a:cs typeface="Phetsarath OT" panose="02000500000000000000" pitchFamily="2" charset="0"/>
              </a:rPr>
              <a:t>ສັງຄົມ</a:t>
            </a:r>
            <a:endParaRPr lang="de-DE" dirty="0"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8" y="1832634"/>
            <a:ext cx="8077830" cy="3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schemas.openxmlformats.org/package/2006/metadata/core-properties"/>
    <ds:schemaRef ds:uri="http://purl.org/dc/terms/"/>
    <ds:schemaRef ds:uri="9e7cb493-a9cd-49cd-846c-930d19753eb9"/>
    <ds:schemaRef ds:uri="http://purl.org/dc/dcmitype/"/>
    <ds:schemaRef ds:uri="4cca9a1c-ea03-4f56-8ded-6c285728d79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EF495-BC0A-4CCE-A7E7-6D5DA32C00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456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Expressway Rg</vt:lpstr>
      <vt:lpstr>Phetsarath OT</vt:lpstr>
      <vt:lpstr>Office Theme</vt:lpstr>
      <vt:lpstr>  ໂຄງການ ENCORE ສູນຄວາມຮູ້ດ້ານການເປັນຜູ້ປະກອບກິດຈະການເພື່ອສົ່ງເສີມການເປັນຜູ້ປະກອບກິດຈະການດ້ານນະວັດຕະກໍາໃນການສຶກສາ ແລະ ການຄົ້ນຄວ້າວິໄຈ  ການເປັນຜູ້ປະກອບກິດຈະການທາງສັງຄົມ ມະຫາວິທະຍາໄລ ອາລີກັງເຕ, ວັນທີ 9 ພຶດສະພາ 2022  </vt:lpstr>
      <vt:lpstr>ຄໍານິຍາມ</vt:lpstr>
      <vt:lpstr>PowerPoint Presentation</vt:lpstr>
      <vt:lpstr> </vt:lpstr>
      <vt:lpstr> </vt:lpstr>
      <vt:lpstr>ປັດໄຈທີ່ກໍານົດຄວາມສໍາເລັດຂອງການເປັນຜູ້ປະກອບກິດຈະການທາງສັງຄົມ</vt:lpstr>
      <vt:lpstr>ຜູ້ປະກອບກິດຈະການທາງສັງຄົມ ທຽບກັບ ຜູ້ປະກອບກິດຈະການແບບດັ້ງເດີມ</vt:lpstr>
      <vt:lpstr>ລະບົບນິເວດຂອງຜູ້ປະກອບກິດຈະການທາງສັງຄົມ</vt:lpstr>
      <vt:lpstr>ລະບົບນິເວດຂອງຜູ້ປະກອບກິດຈະການທາງສັງຄົມ</vt:lpstr>
      <vt:lpstr>ຄູ່ຮ່ວມໂຄງການ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56</cp:revision>
  <dcterms:created xsi:type="dcterms:W3CDTF">2021-06-04T16:06:26Z</dcterms:created>
  <dcterms:modified xsi:type="dcterms:W3CDTF">2022-11-13T03:50:34Z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