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67001" y="1524228"/>
            <a:ext cx="8057997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752" y="260604"/>
            <a:ext cx="1181100" cy="1071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936480" y="749808"/>
            <a:ext cx="1507235" cy="313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958071" y="0"/>
            <a:ext cx="3233902" cy="4989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923800"/>
            <a:ext cx="3148979" cy="4934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1084" y="79247"/>
            <a:ext cx="1138428" cy="1069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008107" y="457200"/>
            <a:ext cx="1345692" cy="3139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958071" y="0"/>
            <a:ext cx="3233902" cy="49895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1084" y="79247"/>
            <a:ext cx="1138428" cy="10698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008107" y="457200"/>
            <a:ext cx="1345692" cy="3139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37620" y="2052611"/>
            <a:ext cx="206819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5181" y="1710819"/>
            <a:ext cx="9676130" cy="3355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0" y="1599454"/>
            <a:ext cx="57912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o-LA" b="1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ໂຄງການ</a:t>
            </a:r>
            <a:r>
              <a:rPr lang="lo-LA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r>
              <a:rPr spc="-5" dirty="0" smtClean="0"/>
              <a:t>EN</a:t>
            </a:r>
            <a:r>
              <a:rPr spc="-40" dirty="0" smtClean="0"/>
              <a:t>C</a:t>
            </a:r>
            <a:r>
              <a:rPr spc="-5" dirty="0" smtClean="0"/>
              <a:t>OR</a:t>
            </a:r>
            <a:r>
              <a:rPr dirty="0" smtClean="0"/>
              <a:t>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267900" y="2739936"/>
            <a:ext cx="520763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o-LA" sz="3600" spc="-12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ເຝິກອົບຮົມ - ການວິເຄາະຕະຫຼາດ</a:t>
            </a:r>
            <a:endParaRPr sz="36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7627" y="4038600"/>
            <a:ext cx="3188141" cy="565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7365" algn="ctr">
              <a:lnSpc>
                <a:spcPct val="134600"/>
              </a:lnSpc>
              <a:spcBef>
                <a:spcPts val="100"/>
              </a:spcBef>
            </a:pPr>
            <a:r>
              <a:rPr lang="lo-LA" sz="13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ອາລີກັງເຕ</a:t>
            </a:r>
            <a:r>
              <a:rPr sz="13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endParaRPr lang="lo-LA" sz="1300" spc="-1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12700" marR="5080" indent="507365" algn="ctr">
              <a:lnSpc>
                <a:spcPct val="134600"/>
              </a:lnSpc>
              <a:spcBef>
                <a:spcPts val="100"/>
              </a:spcBef>
            </a:pPr>
            <a:r>
              <a:rPr sz="1300" spc="-5" dirty="0" smtClean="0">
                <a:latin typeface="Carlito"/>
                <a:cs typeface="Carlito"/>
              </a:rPr>
              <a:t>09</a:t>
            </a:r>
            <a:r>
              <a:rPr sz="1300" spc="-10" dirty="0" smtClean="0">
                <a:latin typeface="Carlito"/>
                <a:cs typeface="Carlito"/>
              </a:rPr>
              <a:t>.</a:t>
            </a:r>
            <a:r>
              <a:rPr sz="1300" spc="-5" dirty="0" smtClean="0">
                <a:latin typeface="Carlito"/>
                <a:cs typeface="Carlito"/>
              </a:rPr>
              <a:t>05</a:t>
            </a:r>
            <a:r>
              <a:rPr sz="1300" spc="-10" dirty="0" smtClean="0">
                <a:latin typeface="Carlito"/>
                <a:cs typeface="Carlito"/>
              </a:rPr>
              <a:t>.</a:t>
            </a:r>
            <a:r>
              <a:rPr sz="1300" spc="-5" dirty="0" smtClean="0">
                <a:latin typeface="Carlito"/>
                <a:cs typeface="Carlito"/>
              </a:rPr>
              <a:t>2022-11</a:t>
            </a:r>
            <a:r>
              <a:rPr sz="1300" spc="-10" dirty="0" smtClean="0">
                <a:latin typeface="Carlito"/>
                <a:cs typeface="Carlito"/>
              </a:rPr>
              <a:t>.</a:t>
            </a:r>
            <a:r>
              <a:rPr sz="1300" spc="-5" dirty="0" smtClean="0">
                <a:latin typeface="Carlito"/>
                <a:cs typeface="Carlito"/>
              </a:rPr>
              <a:t>05</a:t>
            </a:r>
            <a:r>
              <a:rPr sz="1300" spc="-10" dirty="0" smtClean="0">
                <a:latin typeface="Carlito"/>
                <a:cs typeface="Carlito"/>
              </a:rPr>
              <a:t>.</a:t>
            </a:r>
            <a:r>
              <a:rPr sz="1300" spc="-5" dirty="0" smtClean="0">
                <a:latin typeface="Carlito"/>
                <a:cs typeface="Carlito"/>
              </a:rPr>
              <a:t>2022</a:t>
            </a:r>
            <a:endParaRPr sz="13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5181" y="1288008"/>
            <a:ext cx="14592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10" dirty="0">
                <a:latin typeface="Trebuchet MS"/>
                <a:cs typeface="Trebuchet MS"/>
              </a:rPr>
              <a:t>P</a:t>
            </a:r>
            <a:r>
              <a:rPr sz="4000" spc="-225" dirty="0">
                <a:latin typeface="Trebuchet MS"/>
                <a:cs typeface="Trebuchet MS"/>
              </a:rPr>
              <a:t>E</a:t>
            </a:r>
            <a:r>
              <a:rPr sz="4000" spc="-145" dirty="0">
                <a:latin typeface="Trebuchet MS"/>
                <a:cs typeface="Trebuchet MS"/>
              </a:rPr>
              <a:t>S</a:t>
            </a:r>
            <a:r>
              <a:rPr sz="4000" spc="-320" dirty="0">
                <a:latin typeface="Trebuchet MS"/>
                <a:cs typeface="Trebuchet MS"/>
              </a:rPr>
              <a:t>TEL</a:t>
            </a:r>
            <a:endParaRPr sz="4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0600" y="1923008"/>
            <a:ext cx="9676130" cy="3355340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lang="lo-LA" spc="-125" dirty="0">
                <a:latin typeface="Phetsarath OT" panose="02000500000000000000" pitchFamily="2" charset="0"/>
                <a:cs typeface="Phetsarath OT" panose="02000500000000000000" pitchFamily="2" charset="0"/>
              </a:rPr>
              <a:t>ປະເມີນສະພາບແວດລ້ອມພາຍນອກຂອງທຸລະກິດໂດຍການແບ່ງໂອກາດ </a:t>
            </a:r>
            <a:r>
              <a:rPr lang="lo-LA" spc="-12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ແລະ ຄວາມ</a:t>
            </a:r>
            <a:r>
              <a:rPr lang="lo-LA" spc="-125" dirty="0">
                <a:latin typeface="Phetsarath OT" panose="02000500000000000000" pitchFamily="2" charset="0"/>
                <a:cs typeface="Phetsarath OT" panose="02000500000000000000" pitchFamily="2" charset="0"/>
              </a:rPr>
              <a:t>ສ່ຽງອອກເປັນ:</a:t>
            </a:r>
            <a:endParaRPr spc="-125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1614"/>
              </a:spcBef>
              <a:buFont typeface="Carlito"/>
              <a:buChar char="-"/>
              <a:tabLst>
                <a:tab pos="240665" algn="l"/>
                <a:tab pos="241300" algn="l"/>
              </a:tabLst>
            </a:pPr>
            <a:r>
              <a:rPr sz="2400" b="1" dirty="0" smtClean="0">
                <a:latin typeface="Carlito"/>
                <a:cs typeface="Carlito"/>
              </a:rPr>
              <a:t>P</a:t>
            </a:r>
            <a:r>
              <a:rPr sz="2400" b="1" spc="-15" dirty="0" smtClean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olitical</a:t>
            </a:r>
            <a:r>
              <a:rPr lang="en-US" sz="2400" spc="-5" dirty="0" smtClean="0">
                <a:latin typeface="Carlito"/>
                <a:cs typeface="Carlito"/>
              </a:rPr>
              <a:t> (</a:t>
            </a: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ທາງການເມືອງ</a:t>
            </a:r>
            <a:r>
              <a:rPr lang="en-US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endParaRPr sz="24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Carlito"/>
              <a:buChar char="-"/>
              <a:tabLst>
                <a:tab pos="240665" algn="l"/>
                <a:tab pos="241300" algn="l"/>
              </a:tabLst>
            </a:pPr>
            <a:r>
              <a:rPr sz="2400" b="1" dirty="0" smtClean="0">
                <a:latin typeface="Carlito"/>
                <a:cs typeface="Carlito"/>
              </a:rPr>
              <a:t>E</a:t>
            </a:r>
            <a:r>
              <a:rPr sz="2400" b="1" spc="-5" dirty="0" smtClean="0">
                <a:latin typeface="Carlito"/>
                <a:cs typeface="Carlito"/>
              </a:rPr>
              <a:t> </a:t>
            </a:r>
            <a:r>
              <a:rPr sz="2400" spc="-10" dirty="0" err="1" smtClean="0">
                <a:latin typeface="Carlito"/>
                <a:cs typeface="Carlito"/>
              </a:rPr>
              <a:t>conomic</a:t>
            </a:r>
            <a:r>
              <a:rPr lang="lo-LA" sz="2400" spc="-10" dirty="0" smtClean="0">
                <a:latin typeface="Carlito"/>
                <a:cs typeface="Carlito"/>
              </a:rPr>
              <a:t> </a:t>
            </a:r>
            <a:r>
              <a:rPr lang="en-US" sz="2400" spc="-10" dirty="0" smtClean="0">
                <a:latin typeface="Carlito"/>
                <a:cs typeface="Carlito"/>
              </a:rPr>
              <a:t>(</a:t>
            </a: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ທາງ</a:t>
            </a:r>
            <a:r>
              <a:rPr lang="lo-LA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ເສດຖະກິດ</a:t>
            </a:r>
            <a:r>
              <a:rPr lang="en-US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Carlito"/>
              <a:buChar char="-"/>
              <a:tabLst>
                <a:tab pos="240665" algn="l"/>
                <a:tab pos="241300" algn="l"/>
              </a:tabLst>
            </a:pPr>
            <a:r>
              <a:rPr sz="2400" b="1" dirty="0">
                <a:latin typeface="Carlito"/>
                <a:cs typeface="Carlito"/>
              </a:rPr>
              <a:t>S</a:t>
            </a:r>
            <a:r>
              <a:rPr sz="2400" b="1" spc="-5" dirty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ocial</a:t>
            </a:r>
            <a:r>
              <a:rPr lang="lo-LA" sz="2400" spc="-5" dirty="0">
                <a:latin typeface="Carlito"/>
                <a:cs typeface="Carlito"/>
              </a:rPr>
              <a:t> </a:t>
            </a:r>
            <a:r>
              <a:rPr lang="en-US" sz="2400" spc="-5" dirty="0" smtClean="0">
                <a:latin typeface="Carlito"/>
                <a:cs typeface="Carlito"/>
              </a:rPr>
              <a:t>(</a:t>
            </a: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ທາງສັງຄົມ</a:t>
            </a:r>
            <a:r>
              <a:rPr lang="en-US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Carlito"/>
              <a:buChar char="-"/>
              <a:tabLst>
                <a:tab pos="240665" algn="l"/>
                <a:tab pos="241300" algn="l"/>
              </a:tabLst>
            </a:pPr>
            <a:r>
              <a:rPr sz="2400" b="1" dirty="0">
                <a:latin typeface="Carlito"/>
                <a:cs typeface="Carlito"/>
              </a:rPr>
              <a:t>T</a:t>
            </a:r>
            <a:r>
              <a:rPr sz="2400" b="1" spc="-10" dirty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echnological</a:t>
            </a:r>
            <a:r>
              <a:rPr lang="lo-LA" sz="2400" spc="-5" dirty="0">
                <a:latin typeface="Carlito"/>
                <a:cs typeface="Carlito"/>
              </a:rPr>
              <a:t> </a:t>
            </a:r>
            <a:r>
              <a:rPr lang="en-US" sz="2400" spc="-5" dirty="0" smtClean="0">
                <a:latin typeface="Carlito"/>
                <a:cs typeface="Carlito"/>
              </a:rPr>
              <a:t>(</a:t>
            </a: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ທາງ</a:t>
            </a:r>
            <a:r>
              <a:rPr lang="lo-LA" sz="2400" spc="-5" dirty="0">
                <a:latin typeface="Phetsarath OT" panose="02000500000000000000" pitchFamily="2" charset="0"/>
                <a:cs typeface="Phetsarath OT" panose="02000500000000000000" pitchFamily="2" charset="0"/>
              </a:rPr>
              <a:t>ເທັກ</a:t>
            </a: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ໂນໂລຊີ</a:t>
            </a:r>
            <a:r>
              <a:rPr lang="en-US" sz="2400" spc="-5" dirty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Carlito"/>
              <a:buChar char="-"/>
              <a:tabLst>
                <a:tab pos="240665" algn="l"/>
                <a:tab pos="241300" algn="l"/>
              </a:tabLst>
            </a:pPr>
            <a:r>
              <a:rPr sz="2400" b="1" dirty="0">
                <a:latin typeface="Carlito"/>
                <a:cs typeface="Carlito"/>
              </a:rPr>
              <a:t>E</a:t>
            </a:r>
            <a:r>
              <a:rPr sz="2400" b="1" spc="-5" dirty="0">
                <a:latin typeface="Carlito"/>
                <a:cs typeface="Carlito"/>
              </a:rPr>
              <a:t> </a:t>
            </a:r>
            <a:r>
              <a:rPr sz="2400" spc="-15" dirty="0" err="1" smtClean="0">
                <a:latin typeface="Carlito"/>
                <a:cs typeface="Carlito"/>
              </a:rPr>
              <a:t>nvironmental</a:t>
            </a:r>
            <a:r>
              <a:rPr lang="lo-LA" sz="2400" spc="-15" dirty="0" smtClean="0">
                <a:latin typeface="Carlito"/>
                <a:cs typeface="Carlito"/>
              </a:rPr>
              <a:t> </a:t>
            </a:r>
            <a:r>
              <a:rPr lang="en-US" sz="2400" spc="-15" dirty="0" smtClean="0">
                <a:latin typeface="Carlito"/>
                <a:cs typeface="Carlito"/>
              </a:rPr>
              <a:t>(</a:t>
            </a: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ທາງ</a:t>
            </a:r>
            <a:r>
              <a:rPr lang="lo-LA" sz="24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ສິ່ງແວດລ້ອມ</a:t>
            </a:r>
            <a:r>
              <a:rPr lang="en-US" sz="24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Carlito"/>
              <a:buChar char="-"/>
              <a:tabLst>
                <a:tab pos="240665" algn="l"/>
                <a:tab pos="241300" algn="l"/>
              </a:tabLst>
            </a:pPr>
            <a:r>
              <a:rPr sz="2400" b="1" dirty="0">
                <a:latin typeface="Carlito"/>
                <a:cs typeface="Carlito"/>
              </a:rPr>
              <a:t>L</a:t>
            </a:r>
            <a:r>
              <a:rPr sz="2400" b="1" spc="-15" dirty="0">
                <a:latin typeface="Carlito"/>
                <a:cs typeface="Carlito"/>
              </a:rPr>
              <a:t> </a:t>
            </a:r>
            <a:r>
              <a:rPr sz="2400" spc="-15" dirty="0" err="1" smtClean="0">
                <a:latin typeface="Carlito"/>
                <a:cs typeface="Carlito"/>
              </a:rPr>
              <a:t>egal</a:t>
            </a:r>
            <a:r>
              <a:rPr lang="lo-LA" sz="2400" spc="-15" dirty="0" smtClean="0">
                <a:latin typeface="Carlito"/>
                <a:cs typeface="Carlito"/>
              </a:rPr>
              <a:t> </a:t>
            </a:r>
            <a:r>
              <a:rPr lang="en-US" sz="2400" spc="-15" dirty="0" smtClean="0">
                <a:latin typeface="Carlito"/>
                <a:cs typeface="Carlito"/>
              </a:rPr>
              <a:t>(</a:t>
            </a:r>
            <a:r>
              <a:rPr lang="lo-LA" sz="24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ທາງກົດໝາຍ</a:t>
            </a:r>
            <a:r>
              <a:rPr lang="en-US" sz="24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1500" y="2487466"/>
            <a:ext cx="3464933" cy="38157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572" y="1318602"/>
            <a:ext cx="1152482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5" dirty="0">
                <a:latin typeface="Trebuchet MS"/>
                <a:cs typeface="Trebuchet MS"/>
              </a:rPr>
              <a:t>Decision </a:t>
            </a:r>
            <a:r>
              <a:rPr sz="3600" spc="-180" dirty="0" smtClean="0">
                <a:latin typeface="Trebuchet MS"/>
                <a:cs typeface="Trebuchet MS"/>
              </a:rPr>
              <a:t>Canvas</a:t>
            </a:r>
            <a:r>
              <a:rPr lang="en-US" sz="3600" spc="-180" dirty="0" smtClean="0">
                <a:latin typeface="Trebuchet MS"/>
                <a:cs typeface="Trebuchet MS"/>
              </a:rPr>
              <a:t> </a:t>
            </a:r>
            <a:r>
              <a:rPr lang="en-US" sz="3600" spc="-18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(</a:t>
            </a:r>
            <a:r>
              <a:rPr lang="lo-LA" sz="3600" spc="-18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ແຜ່ນການຕັດສິນໃຈ</a:t>
            </a:r>
            <a:r>
              <a:rPr lang="en-US" sz="3600" spc="-18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r>
              <a:rPr sz="3600" spc="-18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r>
              <a:rPr sz="3600" spc="470" dirty="0">
                <a:latin typeface="Phetsarath OT" panose="02000500000000000000" pitchFamily="2" charset="0"/>
                <a:cs typeface="Phetsarath OT" panose="02000500000000000000" pitchFamily="2" charset="0"/>
              </a:rPr>
              <a:t>–</a:t>
            </a:r>
            <a:r>
              <a:rPr sz="3600" spc="-750" dirty="0"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r>
              <a:rPr lang="lo-LA" sz="3600" spc="-16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ຂ້າມຜ່ານສິ່ງກິດຂວາງ</a:t>
            </a:r>
            <a:endParaRPr sz="36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575" y="2329827"/>
            <a:ext cx="3861435" cy="2285882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8450" marR="5080" indent="-286385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lo-LA" sz="2000" spc="-5" dirty="0" smtClean="0">
                <a:solidFill>
                  <a:srgbClr val="151821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ສະແດງພາບຄຳຖາມທັງໝົດທີ່ຕ້ອງສົນທະນາກ່ອນເລີ່ມຂະບວນການຕັດສິນໃຈ ຫຼືໂຄງການ – ໃນເຈ້ຍໜ້າດຽວ!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99085" marR="111760" indent="-287020">
              <a:lnSpc>
                <a:spcPts val="2160"/>
              </a:lnSpc>
              <a:spcBef>
                <a:spcPts val="994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lo-LA" sz="2000" dirty="0" smtClean="0">
                <a:solidFill>
                  <a:srgbClr val="151821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ຮັບຮອງໃນການລະບຸວ່າຕ້ອງການຕັດສິນໃຈຫຼືບໍ່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99085" marR="192405" indent="-287020">
              <a:lnSpc>
                <a:spcPts val="2160"/>
              </a:lnSpc>
              <a:spcBef>
                <a:spcPts val="101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lo-LA" sz="2000" spc="-5" dirty="0" smtClean="0">
                <a:solidFill>
                  <a:srgbClr val="151821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ການ​ຄິດ​ຊ້າ – ຊ່ວຍ​ໃນການ​ຕັດ​ສິນ​ໃຈ​ທີ່​ດີ – ຄິດ​ກ່ຽວ​ກັບ​ຕົວ​ທ່ານ​ເອງ​!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57444" y="1825753"/>
            <a:ext cx="6371831" cy="4267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5139" y="1556740"/>
            <a:ext cx="31076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5" dirty="0">
                <a:latin typeface="Trebuchet MS"/>
                <a:cs typeface="Trebuchet MS"/>
              </a:rPr>
              <a:t>TAM </a:t>
            </a:r>
            <a:r>
              <a:rPr sz="4000" spc="95" dirty="0">
                <a:latin typeface="Trebuchet MS"/>
                <a:cs typeface="Trebuchet MS"/>
              </a:rPr>
              <a:t>SAM</a:t>
            </a:r>
            <a:r>
              <a:rPr sz="4000" spc="-595" dirty="0">
                <a:latin typeface="Trebuchet MS"/>
                <a:cs typeface="Trebuchet MS"/>
              </a:rPr>
              <a:t> </a:t>
            </a:r>
            <a:r>
              <a:rPr sz="4000" spc="110" dirty="0">
                <a:latin typeface="Trebuchet MS"/>
                <a:cs typeface="Trebuchet MS"/>
              </a:rPr>
              <a:t>SOM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04659" y="2796539"/>
            <a:ext cx="3499104" cy="3499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21599" y="2576131"/>
            <a:ext cx="4393565" cy="2443041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41300" marR="46990" indent="-229235" algn="just">
              <a:lnSpc>
                <a:spcPct val="91500"/>
              </a:lnSpc>
              <a:spcBef>
                <a:spcPts val="345"/>
              </a:spcBef>
              <a:buFont typeface="Carlito"/>
              <a:buChar char="-"/>
              <a:tabLst>
                <a:tab pos="241300" algn="l"/>
              </a:tabLst>
            </a:pPr>
            <a:r>
              <a:rPr sz="2400" b="1" spc="-50" dirty="0" smtClean="0">
                <a:solidFill>
                  <a:srgbClr val="4385D5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TAM:</a:t>
            </a:r>
            <a:r>
              <a:rPr lang="lo-LA" sz="2400" b="1" spc="-50" dirty="0" smtClean="0">
                <a:solidFill>
                  <a:srgbClr val="4385D5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ຕະຫຼາດທີ່ສາມາດລະບຸທີ່ຢູ່ໄດ້ທັງໝົດ =ຕະຫຼາດລວມສໍາລັບຜະລິດຕະພັນຂອງທ່ານ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marR="234950" indent="-229235" algn="just">
              <a:lnSpc>
                <a:spcPct val="90500"/>
              </a:lnSpc>
              <a:spcBef>
                <a:spcPts val="965"/>
              </a:spcBef>
              <a:buFont typeface="Carlito"/>
              <a:buChar char="-"/>
              <a:tabLst>
                <a:tab pos="241300" algn="l"/>
              </a:tabLst>
            </a:pPr>
            <a:r>
              <a:rPr sz="2400" b="1" spc="-10" dirty="0">
                <a:solidFill>
                  <a:srgbClr val="D0433E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SAM: </a:t>
            </a: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ຕະຫຼາດທີ່ສາມາດໃຫ້ບໍລິການໄດ້</a:t>
            </a:r>
            <a:r>
              <a:rPr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=  </a:t>
            </a: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ສ່ວນຂອງຕະຫຼາດທີ່ທ່ານສາມາດໄດ້ມາໂດຍອີງໃສ່ຮູບແບບທຸລະກິດຂອງທ່ານ</a:t>
            </a:r>
            <a:endParaRPr sz="20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0665" marR="5080" indent="-228600">
              <a:lnSpc>
                <a:spcPct val="90800"/>
              </a:lnSpc>
              <a:spcBef>
                <a:spcPts val="955"/>
              </a:spcBef>
              <a:buFont typeface="Carlito"/>
              <a:buChar char="-"/>
              <a:tabLst>
                <a:tab pos="240665" algn="l"/>
                <a:tab pos="241300" algn="l"/>
              </a:tabLst>
            </a:pPr>
            <a:r>
              <a:rPr sz="2400" b="1" dirty="0" smtClean="0">
                <a:solidFill>
                  <a:srgbClr val="A6CD4E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SOM: </a:t>
            </a: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ຕະຫຼາດທີ່ສາມາດຮັບໄດ້ = ອັດຕາສ່ວນຂອງ </a:t>
            </a:r>
            <a:r>
              <a:rPr lang="en-US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SAM </a:t>
            </a: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ທີ່ທ່ານສາມາດຈັບພາບໄດ້ຈິງ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8665" y="1795843"/>
            <a:ext cx="2298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10" dirty="0">
                <a:latin typeface="Trebuchet MS"/>
                <a:cs typeface="Trebuchet MS"/>
              </a:rPr>
              <a:t>BCG</a:t>
            </a:r>
            <a:r>
              <a:rPr sz="4000" spc="-385" dirty="0">
                <a:latin typeface="Trebuchet MS"/>
                <a:cs typeface="Trebuchet MS"/>
              </a:rPr>
              <a:t> </a:t>
            </a:r>
            <a:r>
              <a:rPr sz="4000" spc="-245" dirty="0">
                <a:latin typeface="Trebuchet MS"/>
                <a:cs typeface="Trebuchet MS"/>
              </a:rPr>
              <a:t>matrix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8666" y="2718142"/>
            <a:ext cx="4798695" cy="3388748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0665" marR="354330" indent="-228600">
              <a:lnSpc>
                <a:spcPts val="2160"/>
              </a:lnSpc>
              <a:spcBef>
                <a:spcPts val="375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ຜະລິດຕະພັນງົວເງິນສົດ </a:t>
            </a:r>
            <a:r>
              <a:rPr lang="en-US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(</a:t>
            </a:r>
            <a:r>
              <a:rPr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Cash </a:t>
            </a:r>
            <a:r>
              <a:rPr sz="20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cows</a:t>
            </a:r>
            <a:r>
              <a:rPr lang="en-US" sz="20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r>
              <a:rPr sz="20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: </a:t>
            </a: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ບໍ່ຕ້ອງຈ່າຍແພງ ແລະ ໃຫ້ຜົນຕອບແທນສູງ</a:t>
            </a:r>
            <a:endParaRPr lang="en-US" sz="20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0665" marR="354330" indent="-228600">
              <a:lnSpc>
                <a:spcPts val="2160"/>
              </a:lnSpc>
              <a:spcBef>
                <a:spcPts val="375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ຜະລິດຕະພັນດວງດາວ </a:t>
            </a:r>
            <a:r>
              <a:rPr lang="en-US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(</a:t>
            </a:r>
            <a:r>
              <a:rPr sz="20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Stars</a:t>
            </a:r>
            <a:r>
              <a:rPr lang="en-US" sz="20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r>
              <a:rPr sz="20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: </a:t>
            </a:r>
            <a:r>
              <a:rPr lang="lo-LA" sz="20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ຕ້ອງ​ການ​ການ​ລົງ​ທຶນ​ຂະໜາດ​ໃຫຍ່​​ເພື່ອ​ປ່ຽນ​ເປັນ​</a:t>
            </a: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 ຜະລິດຕະພັນທີ່ສ້າງເງິນ </a:t>
            </a:r>
          </a:p>
          <a:p>
            <a:pPr marL="240665" marR="354330" indent="-228600">
              <a:lnSpc>
                <a:spcPts val="2160"/>
              </a:lnSpc>
              <a:spcBef>
                <a:spcPts val="375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ຜະລິດຕະພັນໝາຍຖາມ </a:t>
            </a:r>
            <a:r>
              <a:rPr lang="en-US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(</a:t>
            </a:r>
            <a:r>
              <a:rPr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Question Marks</a:t>
            </a:r>
            <a:r>
              <a:rPr lang="en-US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r>
              <a:rPr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: </a:t>
            </a:r>
            <a:r>
              <a:rPr lang="lo-LA" sz="20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ສາມາດປ່ຽເປັນ</a:t>
            </a: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ຜະລິດຕະພັນທີ່ເປັນດາວເດັ່ນໄດ້ດ້ວຍການສົ່ງເສີມ ແລະ ລົງທຶນຫຼາຍ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0665" marR="5080" indent="-228600">
              <a:lnSpc>
                <a:spcPts val="2160"/>
              </a:lnSpc>
              <a:spcBef>
                <a:spcPts val="994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ຜະລິດຕະພັນໝາ </a:t>
            </a:r>
            <a:r>
              <a:rPr lang="en-US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(</a:t>
            </a:r>
            <a:r>
              <a:rPr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Dogs</a:t>
            </a:r>
            <a:r>
              <a:rPr lang="en-US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r>
              <a:rPr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: </a:t>
            </a: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ຄວນຖືໄວ້ເມື່ອມີມຸນຄ່າອຶ່ນນອກເໜືອຈາກການເງິນ ຕົວຢ່າງ: ໂຄງການເຮັດເອົາໜ້າ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03035" y="2732532"/>
            <a:ext cx="5897879" cy="304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663" y="1505216"/>
            <a:ext cx="554253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lo-LA" sz="4400" spc="-140" dirty="0">
                <a:latin typeface="Phetsarath OT" panose="02000500000000000000" pitchFamily="2" charset="0"/>
                <a:cs typeface="Phetsarath OT" panose="02000500000000000000" pitchFamily="2" charset="0"/>
              </a:rPr>
              <a:t>ການວິເຄາະຕະຫຼາດ</a:t>
            </a:r>
            <a:endParaRPr sz="4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2541384"/>
            <a:ext cx="4716145" cy="369396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4965" marR="242570" indent="-342900">
              <a:lnSpc>
                <a:spcPts val="211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lo-LA" sz="22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ອີງ​ຕາມ​ໂຄງ​ສ້າງ​ທີ່​ກໍາ​ນົດ​ໄວ້​ລ່ວງ​ຫນ້າ (ຮູບ​ແບບ​ການ​ປະ​ເມີນ​ຕະ​ຫຼາດ​)</a:t>
            </a:r>
            <a:endParaRPr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354965" marR="821690" indent="-342900">
              <a:lnSpc>
                <a:spcPts val="2110"/>
              </a:lnSpc>
              <a:spcBef>
                <a:spcPts val="10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lo-LA" sz="22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ການວິເຄາະສະພາບແວດລ້ອມມະຫາພາກ ແລະ ຈຸລະພາກຕາມຕົວຊີ້ວັດທີ່ກຳນົດໄວ້ລ່ວງໜ້າ</a:t>
            </a:r>
          </a:p>
          <a:p>
            <a:pPr marL="354965" marR="821690" indent="-342900">
              <a:lnSpc>
                <a:spcPts val="2110"/>
              </a:lnSpc>
              <a:spcBef>
                <a:spcPts val="10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lo-LA" sz="22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ບໍ່ມີວິທີການລວມ - ແຕ່ລະບໍລິສັດຈຳເປັນຕ້ອງຄົ້ນຫາຂະບວນການຂອງຕົນເອງ</a:t>
            </a:r>
          </a:p>
          <a:p>
            <a:pPr marL="354965" marR="821690" indent="-342900">
              <a:lnSpc>
                <a:spcPts val="2110"/>
              </a:lnSpc>
              <a:spcBef>
                <a:spcPts val="10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lo-LA" sz="22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ມັກຈະເຮັດໂດຍຜ່ານການໃຫ້ຄໍາປຶກສາ – ເປັນຫຍັງ? ລາຄາແພງ ແລະ ຊັບພະຍາກອນຫຼາຍເມື່ອເຮັດຢ່າງຖືກຕ້ອງ</a:t>
            </a:r>
            <a:endParaRPr sz="2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427978" y="2887726"/>
            <a:ext cx="4535805" cy="897890"/>
            <a:chOff x="6427978" y="2887726"/>
            <a:chExt cx="4535805" cy="897890"/>
          </a:xfrm>
        </p:grpSpPr>
        <p:sp>
          <p:nvSpPr>
            <p:cNvPr id="5" name="object 5"/>
            <p:cNvSpPr/>
            <p:nvPr/>
          </p:nvSpPr>
          <p:spPr>
            <a:xfrm>
              <a:off x="8695944" y="3517392"/>
              <a:ext cx="2261235" cy="261620"/>
            </a:xfrm>
            <a:custGeom>
              <a:avLst/>
              <a:gdLst/>
              <a:ahLst/>
              <a:cxnLst/>
              <a:rect l="l" t="t" r="r" b="b"/>
              <a:pathLst>
                <a:path w="2261234" h="261620">
                  <a:moveTo>
                    <a:pt x="0" y="0"/>
                  </a:moveTo>
                  <a:lnTo>
                    <a:pt x="0" y="130797"/>
                  </a:lnTo>
                  <a:lnTo>
                    <a:pt x="2260993" y="130797"/>
                  </a:lnTo>
                  <a:lnTo>
                    <a:pt x="2260993" y="261607"/>
                  </a:lnTo>
                </a:path>
                <a:path w="2261234" h="261620">
                  <a:moveTo>
                    <a:pt x="0" y="0"/>
                  </a:moveTo>
                  <a:lnTo>
                    <a:pt x="0" y="130797"/>
                  </a:lnTo>
                  <a:lnTo>
                    <a:pt x="753668" y="130797"/>
                  </a:lnTo>
                  <a:lnTo>
                    <a:pt x="753668" y="261607"/>
                  </a:lnTo>
                </a:path>
              </a:pathLst>
            </a:custGeom>
            <a:ln w="1270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34239" y="3517392"/>
              <a:ext cx="2261235" cy="261620"/>
            </a:xfrm>
            <a:custGeom>
              <a:avLst/>
              <a:gdLst/>
              <a:ahLst/>
              <a:cxnLst/>
              <a:rect l="l" t="t" r="r" b="b"/>
              <a:pathLst>
                <a:path w="2261234" h="261620">
                  <a:moveTo>
                    <a:pt x="2260993" y="0"/>
                  </a:moveTo>
                  <a:lnTo>
                    <a:pt x="2260993" y="130797"/>
                  </a:lnTo>
                  <a:lnTo>
                    <a:pt x="1507324" y="130797"/>
                  </a:lnTo>
                  <a:lnTo>
                    <a:pt x="1507324" y="261607"/>
                  </a:lnTo>
                </a:path>
                <a:path w="2261234" h="261620">
                  <a:moveTo>
                    <a:pt x="2260993" y="0"/>
                  </a:moveTo>
                  <a:lnTo>
                    <a:pt x="2260993" y="130797"/>
                  </a:lnTo>
                  <a:lnTo>
                    <a:pt x="0" y="130797"/>
                  </a:lnTo>
                  <a:lnTo>
                    <a:pt x="0" y="261607"/>
                  </a:lnTo>
                </a:path>
              </a:pathLst>
            </a:custGeom>
            <a:ln w="1270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72628" y="2894076"/>
              <a:ext cx="1245235" cy="623570"/>
            </a:xfrm>
            <a:custGeom>
              <a:avLst/>
              <a:gdLst/>
              <a:ahLst/>
              <a:cxnLst/>
              <a:rect l="l" t="t" r="r" b="b"/>
              <a:pathLst>
                <a:path w="1245234" h="623570">
                  <a:moveTo>
                    <a:pt x="1245107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1245107" y="623315"/>
                  </a:lnTo>
                  <a:lnTo>
                    <a:pt x="124510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072628" y="2894076"/>
              <a:ext cx="1245235" cy="623570"/>
            </a:xfrm>
            <a:custGeom>
              <a:avLst/>
              <a:gdLst/>
              <a:ahLst/>
              <a:cxnLst/>
              <a:rect l="l" t="t" r="r" b="b"/>
              <a:pathLst>
                <a:path w="1245234" h="623570">
                  <a:moveTo>
                    <a:pt x="0" y="0"/>
                  </a:moveTo>
                  <a:lnTo>
                    <a:pt x="1245107" y="0"/>
                  </a:lnTo>
                  <a:lnTo>
                    <a:pt x="1245107" y="623315"/>
                  </a:lnTo>
                  <a:lnTo>
                    <a:pt x="0" y="623315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072628" y="2894076"/>
            <a:ext cx="1245235" cy="40844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49530">
              <a:lnSpc>
                <a:spcPct val="100000"/>
              </a:lnSpc>
            </a:pPr>
            <a:r>
              <a:rPr lang="lo-LA" sz="1400" spc="-10" dirty="0">
                <a:solidFill>
                  <a:srgbClr val="FFFFFF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ການວິເຄາະຕະຫຼາດ</a:t>
            </a:r>
            <a:endParaRPr sz="1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804661" y="3771646"/>
            <a:ext cx="1259840" cy="636270"/>
            <a:chOff x="5804661" y="3771646"/>
            <a:chExt cx="1259840" cy="636270"/>
          </a:xfrm>
        </p:grpSpPr>
        <p:sp>
          <p:nvSpPr>
            <p:cNvPr id="11" name="object 11"/>
            <p:cNvSpPr/>
            <p:nvPr/>
          </p:nvSpPr>
          <p:spPr>
            <a:xfrm>
              <a:off x="5811011" y="3777996"/>
              <a:ext cx="1247140" cy="623570"/>
            </a:xfrm>
            <a:custGeom>
              <a:avLst/>
              <a:gdLst/>
              <a:ahLst/>
              <a:cxnLst/>
              <a:rect l="l" t="t" r="r" b="b"/>
              <a:pathLst>
                <a:path w="1247140" h="623570">
                  <a:moveTo>
                    <a:pt x="1246632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1246632" y="623315"/>
                  </a:lnTo>
                  <a:lnTo>
                    <a:pt x="1246632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11011" y="3777996"/>
              <a:ext cx="1247140" cy="623570"/>
            </a:xfrm>
            <a:custGeom>
              <a:avLst/>
              <a:gdLst/>
              <a:ahLst/>
              <a:cxnLst/>
              <a:rect l="l" t="t" r="r" b="b"/>
              <a:pathLst>
                <a:path w="1247140" h="623570">
                  <a:moveTo>
                    <a:pt x="0" y="0"/>
                  </a:moveTo>
                  <a:lnTo>
                    <a:pt x="1246632" y="0"/>
                  </a:lnTo>
                  <a:lnTo>
                    <a:pt x="1246632" y="623315"/>
                  </a:lnTo>
                  <a:lnTo>
                    <a:pt x="0" y="623315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839460" y="3733800"/>
            <a:ext cx="1247140" cy="68608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40360" marR="3175" indent="-328295">
              <a:lnSpc>
                <a:spcPts val="1540"/>
              </a:lnSpc>
              <a:spcBef>
                <a:spcPts val="850"/>
              </a:spcBef>
            </a:pPr>
            <a:r>
              <a:rPr lang="lo-LA" sz="1400" dirty="0">
                <a:solidFill>
                  <a:srgbClr val="FFFFFF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ການ</a:t>
            </a:r>
            <a:r>
              <a:rPr lang="lo-LA" sz="1400" dirty="0" smtClean="0">
                <a:solidFill>
                  <a:srgbClr val="FFFFFF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ວິເຄາະເສດຖະກິດ</a:t>
            </a:r>
            <a:r>
              <a:rPr lang="lo-LA" sz="1400" dirty="0">
                <a:solidFill>
                  <a:srgbClr val="FFFFFF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ມະຫາພາກ</a:t>
            </a:r>
            <a:endParaRPr sz="1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313421" y="3771646"/>
            <a:ext cx="1257935" cy="636270"/>
            <a:chOff x="7313421" y="3771646"/>
            <a:chExt cx="1257935" cy="636270"/>
          </a:xfrm>
        </p:grpSpPr>
        <p:sp>
          <p:nvSpPr>
            <p:cNvPr id="15" name="object 15"/>
            <p:cNvSpPr/>
            <p:nvPr/>
          </p:nvSpPr>
          <p:spPr>
            <a:xfrm>
              <a:off x="7319771" y="3777996"/>
              <a:ext cx="1245235" cy="623570"/>
            </a:xfrm>
            <a:custGeom>
              <a:avLst/>
              <a:gdLst/>
              <a:ahLst/>
              <a:cxnLst/>
              <a:rect l="l" t="t" r="r" b="b"/>
              <a:pathLst>
                <a:path w="1245234" h="623570">
                  <a:moveTo>
                    <a:pt x="1245107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1245107" y="623315"/>
                  </a:lnTo>
                  <a:lnTo>
                    <a:pt x="1245107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319771" y="3777996"/>
              <a:ext cx="1245235" cy="623570"/>
            </a:xfrm>
            <a:custGeom>
              <a:avLst/>
              <a:gdLst/>
              <a:ahLst/>
              <a:cxnLst/>
              <a:rect l="l" t="t" r="r" b="b"/>
              <a:pathLst>
                <a:path w="1245234" h="623570">
                  <a:moveTo>
                    <a:pt x="0" y="0"/>
                  </a:moveTo>
                  <a:lnTo>
                    <a:pt x="1245107" y="0"/>
                  </a:lnTo>
                  <a:lnTo>
                    <a:pt x="1245107" y="623315"/>
                  </a:lnTo>
                  <a:lnTo>
                    <a:pt x="0" y="623315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365365" y="3733800"/>
            <a:ext cx="1245235" cy="62357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25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1590">
              <a:lnSpc>
                <a:spcPct val="100000"/>
              </a:lnSpc>
            </a:pPr>
            <a:r>
              <a:rPr lang="lo-LA" sz="1400" spc="-5" dirty="0">
                <a:solidFill>
                  <a:srgbClr val="FFFFFF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ການວິເຄາະອຸດສາຫະກໍາ</a:t>
            </a:r>
            <a:endParaRPr sz="1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820657" y="3771646"/>
            <a:ext cx="1257935" cy="636270"/>
            <a:chOff x="8820657" y="3771646"/>
            <a:chExt cx="1257935" cy="636270"/>
          </a:xfrm>
        </p:grpSpPr>
        <p:sp>
          <p:nvSpPr>
            <p:cNvPr id="19" name="object 19"/>
            <p:cNvSpPr/>
            <p:nvPr/>
          </p:nvSpPr>
          <p:spPr>
            <a:xfrm>
              <a:off x="8827007" y="3777996"/>
              <a:ext cx="1245235" cy="623570"/>
            </a:xfrm>
            <a:custGeom>
              <a:avLst/>
              <a:gdLst/>
              <a:ahLst/>
              <a:cxnLst/>
              <a:rect l="l" t="t" r="r" b="b"/>
              <a:pathLst>
                <a:path w="1245234" h="623570">
                  <a:moveTo>
                    <a:pt x="1245107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1245107" y="623315"/>
                  </a:lnTo>
                  <a:lnTo>
                    <a:pt x="1245107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827007" y="3777996"/>
              <a:ext cx="1245235" cy="623570"/>
            </a:xfrm>
            <a:custGeom>
              <a:avLst/>
              <a:gdLst/>
              <a:ahLst/>
              <a:cxnLst/>
              <a:rect l="l" t="t" r="r" b="b"/>
              <a:pathLst>
                <a:path w="1245234" h="623570">
                  <a:moveTo>
                    <a:pt x="0" y="0"/>
                  </a:moveTo>
                  <a:lnTo>
                    <a:pt x="1245107" y="0"/>
                  </a:lnTo>
                  <a:lnTo>
                    <a:pt x="1245107" y="623315"/>
                  </a:lnTo>
                  <a:lnTo>
                    <a:pt x="0" y="623315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8827007" y="3777996"/>
            <a:ext cx="1245235" cy="49372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38455" marR="201930" indent="-129539">
              <a:lnSpc>
                <a:spcPts val="1540"/>
              </a:lnSpc>
              <a:spcBef>
                <a:spcPts val="850"/>
              </a:spcBef>
            </a:pPr>
            <a:r>
              <a:rPr lang="lo-LA" sz="1400" spc="-5" dirty="0">
                <a:solidFill>
                  <a:srgbClr val="FFFFFF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ການວິເຄາະຄູ່ແຂ່ງ</a:t>
            </a:r>
            <a:endParaRPr sz="1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0327893" y="3771646"/>
            <a:ext cx="1257935" cy="636270"/>
            <a:chOff x="10327893" y="3771646"/>
            <a:chExt cx="1257935" cy="636270"/>
          </a:xfrm>
        </p:grpSpPr>
        <p:sp>
          <p:nvSpPr>
            <p:cNvPr id="23" name="object 23"/>
            <p:cNvSpPr/>
            <p:nvPr/>
          </p:nvSpPr>
          <p:spPr>
            <a:xfrm>
              <a:off x="10334243" y="3777996"/>
              <a:ext cx="1245235" cy="623570"/>
            </a:xfrm>
            <a:custGeom>
              <a:avLst/>
              <a:gdLst/>
              <a:ahLst/>
              <a:cxnLst/>
              <a:rect l="l" t="t" r="r" b="b"/>
              <a:pathLst>
                <a:path w="1245234" h="623570">
                  <a:moveTo>
                    <a:pt x="1245107" y="0"/>
                  </a:moveTo>
                  <a:lnTo>
                    <a:pt x="0" y="0"/>
                  </a:lnTo>
                  <a:lnTo>
                    <a:pt x="0" y="623315"/>
                  </a:lnTo>
                  <a:lnTo>
                    <a:pt x="1245107" y="623315"/>
                  </a:lnTo>
                  <a:lnTo>
                    <a:pt x="1245107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>
                <a:latin typeface="Phetsarath OT" panose="02000500000000000000" pitchFamily="2" charset="0"/>
                <a:cs typeface="Phetsarath OT" panose="02000500000000000000" pitchFamily="2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10334243" y="3777996"/>
              <a:ext cx="1245235" cy="623570"/>
            </a:xfrm>
            <a:custGeom>
              <a:avLst/>
              <a:gdLst/>
              <a:ahLst/>
              <a:cxnLst/>
              <a:rect l="l" t="t" r="r" b="b"/>
              <a:pathLst>
                <a:path w="1245234" h="623570">
                  <a:moveTo>
                    <a:pt x="0" y="0"/>
                  </a:moveTo>
                  <a:lnTo>
                    <a:pt x="1245107" y="0"/>
                  </a:lnTo>
                  <a:lnTo>
                    <a:pt x="1245107" y="623315"/>
                  </a:lnTo>
                  <a:lnTo>
                    <a:pt x="0" y="623315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Phetsarath OT" panose="02000500000000000000" pitchFamily="2" charset="0"/>
                <a:cs typeface="Phetsarath OT" panose="02000500000000000000" pitchFamily="2" charset="0"/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0334243" y="3777996"/>
            <a:ext cx="1245235" cy="409086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25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38125">
              <a:lnSpc>
                <a:spcPct val="100000"/>
              </a:lnSpc>
            </a:pPr>
            <a:r>
              <a:rPr lang="lo-LA" sz="1400" spc="-10" dirty="0" smtClean="0">
                <a:solidFill>
                  <a:srgbClr val="FFFFFF"/>
                </a:solidFill>
                <a:latin typeface="Phetsarath OT" panose="02000500000000000000" pitchFamily="2" charset="0"/>
                <a:cs typeface="Phetsarath OT" panose="02000500000000000000" pitchFamily="2" charset="0"/>
              </a:rPr>
              <a:t>ລູກຄ້າ</a:t>
            </a:r>
            <a:endParaRPr sz="1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5139" y="1795843"/>
            <a:ext cx="46456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lo-LA" sz="4000" spc="-24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ກິດຈະກຳ</a:t>
            </a:r>
            <a:r>
              <a:rPr sz="4000" spc="-24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r>
              <a:rPr sz="2000" i="1" spc="-90" dirty="0">
                <a:latin typeface="Phetsarath OT" panose="02000500000000000000" pitchFamily="2" charset="0"/>
                <a:cs typeface="Phetsarath OT" panose="02000500000000000000" pitchFamily="2" charset="0"/>
              </a:rPr>
              <a:t>(1-1,5</a:t>
            </a:r>
            <a:r>
              <a:rPr sz="2000" i="1" spc="-215" dirty="0"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r>
              <a:rPr lang="lo-LA" sz="2000" i="1" spc="-75" dirty="0"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r>
              <a:rPr lang="lo-LA" sz="2000" i="1" spc="-7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ຊົ່ວໂມງ</a:t>
            </a:r>
            <a:r>
              <a:rPr sz="2000" i="1" spc="-7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)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4626" y="2610259"/>
            <a:ext cx="5933440" cy="2110193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85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ເຕົ້າໂຮມກັນຢູ່ໃນກຸ່ມທີມມະຫາວິທະຍາໄລຂອງທ່ານ</a:t>
            </a:r>
          </a:p>
          <a:p>
            <a:pPr marL="469900" indent="-457200">
              <a:lnSpc>
                <a:spcPct val="100000"/>
              </a:lnSpc>
              <a:spcBef>
                <a:spcPts val="85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ດຳເນີນການວິເຄາະຕະຫຼາດຂອງທ່ານ</a:t>
            </a:r>
            <a:endParaRPr lang="th-TH" sz="20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469900" indent="-457200">
              <a:lnSpc>
                <a:spcPct val="100000"/>
              </a:lnSpc>
              <a:spcBef>
                <a:spcPts val="85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ໃຊ້ຕາຕະລາງ </a:t>
            </a:r>
            <a:r>
              <a:rPr lang="en-US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Excel </a:t>
            </a: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ເພື່ອຂຽນການຄົ້ນພົບຂອງທ່ານ</a:t>
            </a:r>
          </a:p>
          <a:p>
            <a:pPr marL="469900" indent="-457200">
              <a:lnSpc>
                <a:spcPct val="100000"/>
              </a:lnSpc>
              <a:spcBef>
                <a:spcPts val="85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lo-LA" sz="2000" spc="-2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ຂຽນບົດສະຫຼຸບສັ້ນໆກ່ຽວກັບການຄົ້ນພົບຂອງທ່ານ</a:t>
            </a:r>
          </a:p>
          <a:p>
            <a:pPr marL="469900" indent="-457200">
              <a:lnSpc>
                <a:spcPct val="100000"/>
              </a:lnSpc>
              <a:spcBef>
                <a:spcPts val="85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lo-LA" sz="20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ນຳສະເໜີສັ້ນໆວ່າຜົນຂອງການວິເຄາະຂອງທ່ານແມ່ນຫຍັງ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518687" y="4688622"/>
            <a:ext cx="863600" cy="1043305"/>
            <a:chOff x="8518687" y="4688622"/>
            <a:chExt cx="863600" cy="1043305"/>
          </a:xfrm>
        </p:grpSpPr>
        <p:sp>
          <p:nvSpPr>
            <p:cNvPr id="5" name="object 5"/>
            <p:cNvSpPr/>
            <p:nvPr/>
          </p:nvSpPr>
          <p:spPr>
            <a:xfrm>
              <a:off x="8611903" y="5514434"/>
              <a:ext cx="207983" cy="2174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18678" y="5084787"/>
              <a:ext cx="708660" cy="642620"/>
            </a:xfrm>
            <a:custGeom>
              <a:avLst/>
              <a:gdLst/>
              <a:ahLst/>
              <a:cxnLst/>
              <a:rect l="l" t="t" r="r" b="b"/>
              <a:pathLst>
                <a:path w="708659" h="642620">
                  <a:moveTo>
                    <a:pt x="266204" y="181800"/>
                  </a:moveTo>
                  <a:lnTo>
                    <a:pt x="262509" y="139230"/>
                  </a:lnTo>
                  <a:lnTo>
                    <a:pt x="246621" y="93713"/>
                  </a:lnTo>
                  <a:lnTo>
                    <a:pt x="240677" y="84632"/>
                  </a:lnTo>
                  <a:lnTo>
                    <a:pt x="240677" y="163398"/>
                  </a:lnTo>
                  <a:lnTo>
                    <a:pt x="238607" y="209969"/>
                  </a:lnTo>
                  <a:lnTo>
                    <a:pt x="229222" y="255739"/>
                  </a:lnTo>
                  <a:lnTo>
                    <a:pt x="222554" y="285788"/>
                  </a:lnTo>
                  <a:lnTo>
                    <a:pt x="217589" y="316763"/>
                  </a:lnTo>
                  <a:lnTo>
                    <a:pt x="216103" y="349123"/>
                  </a:lnTo>
                  <a:lnTo>
                    <a:pt x="219938" y="383349"/>
                  </a:lnTo>
                  <a:lnTo>
                    <a:pt x="91046" y="418045"/>
                  </a:lnTo>
                  <a:lnTo>
                    <a:pt x="69100" y="374167"/>
                  </a:lnTo>
                  <a:lnTo>
                    <a:pt x="51396" y="329234"/>
                  </a:lnTo>
                  <a:lnTo>
                    <a:pt x="38023" y="283718"/>
                  </a:lnTo>
                  <a:lnTo>
                    <a:pt x="29095" y="238125"/>
                  </a:lnTo>
                  <a:lnTo>
                    <a:pt x="24701" y="192913"/>
                  </a:lnTo>
                  <a:lnTo>
                    <a:pt x="24930" y="148590"/>
                  </a:lnTo>
                  <a:lnTo>
                    <a:pt x="29870" y="105625"/>
                  </a:lnTo>
                  <a:lnTo>
                    <a:pt x="57162" y="53949"/>
                  </a:lnTo>
                  <a:lnTo>
                    <a:pt x="108851" y="26657"/>
                  </a:lnTo>
                  <a:lnTo>
                    <a:pt x="133324" y="24828"/>
                  </a:lnTo>
                  <a:lnTo>
                    <a:pt x="156768" y="30073"/>
                  </a:lnTo>
                  <a:lnTo>
                    <a:pt x="177723" y="41833"/>
                  </a:lnTo>
                  <a:lnTo>
                    <a:pt x="194691" y="59563"/>
                  </a:lnTo>
                  <a:lnTo>
                    <a:pt x="228384" y="113957"/>
                  </a:lnTo>
                  <a:lnTo>
                    <a:pt x="240677" y="163398"/>
                  </a:lnTo>
                  <a:lnTo>
                    <a:pt x="240677" y="84632"/>
                  </a:lnTo>
                  <a:lnTo>
                    <a:pt x="214426" y="44475"/>
                  </a:lnTo>
                  <a:lnTo>
                    <a:pt x="195414" y="24828"/>
                  </a:lnTo>
                  <a:lnTo>
                    <a:pt x="192481" y="21793"/>
                  </a:lnTo>
                  <a:lnTo>
                    <a:pt x="165468" y="6731"/>
                  </a:lnTo>
                  <a:lnTo>
                    <a:pt x="135293" y="0"/>
                  </a:lnTo>
                  <a:lnTo>
                    <a:pt x="103809" y="2324"/>
                  </a:lnTo>
                  <a:lnTo>
                    <a:pt x="39370" y="36614"/>
                  </a:lnTo>
                  <a:lnTo>
                    <a:pt x="5422" y="101244"/>
                  </a:lnTo>
                  <a:lnTo>
                    <a:pt x="88" y="147891"/>
                  </a:lnTo>
                  <a:lnTo>
                    <a:pt x="0" y="195986"/>
                  </a:lnTo>
                  <a:lnTo>
                    <a:pt x="5041" y="244970"/>
                  </a:lnTo>
                  <a:lnTo>
                    <a:pt x="15100" y="294284"/>
                  </a:lnTo>
                  <a:lnTo>
                    <a:pt x="30060" y="343395"/>
                  </a:lnTo>
                  <a:lnTo>
                    <a:pt x="49809" y="391744"/>
                  </a:lnTo>
                  <a:lnTo>
                    <a:pt x="74256" y="438772"/>
                  </a:lnTo>
                  <a:lnTo>
                    <a:pt x="79044" y="447027"/>
                  </a:lnTo>
                  <a:lnTo>
                    <a:pt x="186766" y="418045"/>
                  </a:lnTo>
                  <a:lnTo>
                    <a:pt x="249961" y="401040"/>
                  </a:lnTo>
                  <a:lnTo>
                    <a:pt x="246773" y="389039"/>
                  </a:lnTo>
                  <a:lnTo>
                    <a:pt x="241274" y="355460"/>
                  </a:lnTo>
                  <a:lnTo>
                    <a:pt x="241858" y="323570"/>
                  </a:lnTo>
                  <a:lnTo>
                    <a:pt x="246557" y="292493"/>
                  </a:lnTo>
                  <a:lnTo>
                    <a:pt x="253428" y="261366"/>
                  </a:lnTo>
                  <a:lnTo>
                    <a:pt x="261810" y="222250"/>
                  </a:lnTo>
                  <a:lnTo>
                    <a:pt x="266204" y="181800"/>
                  </a:lnTo>
                  <a:close/>
                </a:path>
                <a:path w="708659" h="642620">
                  <a:moveTo>
                    <a:pt x="421220" y="614934"/>
                  </a:moveTo>
                  <a:lnTo>
                    <a:pt x="403809" y="611746"/>
                  </a:lnTo>
                  <a:lnTo>
                    <a:pt x="386727" y="607250"/>
                  </a:lnTo>
                  <a:lnTo>
                    <a:pt x="370039" y="601433"/>
                  </a:lnTo>
                  <a:lnTo>
                    <a:pt x="353834" y="594334"/>
                  </a:lnTo>
                  <a:lnTo>
                    <a:pt x="343001" y="616724"/>
                  </a:lnTo>
                  <a:lnTo>
                    <a:pt x="360972" y="624573"/>
                  </a:lnTo>
                  <a:lnTo>
                    <a:pt x="379463" y="631012"/>
                  </a:lnTo>
                  <a:lnTo>
                    <a:pt x="398399" y="636003"/>
                  </a:lnTo>
                  <a:lnTo>
                    <a:pt x="417703" y="639521"/>
                  </a:lnTo>
                  <a:lnTo>
                    <a:pt x="421220" y="614934"/>
                  </a:lnTo>
                  <a:close/>
                </a:path>
                <a:path w="708659" h="642620">
                  <a:moveTo>
                    <a:pt x="533781" y="629221"/>
                  </a:moveTo>
                  <a:lnTo>
                    <a:pt x="526008" y="605612"/>
                  </a:lnTo>
                  <a:lnTo>
                    <a:pt x="515721" y="608723"/>
                  </a:lnTo>
                  <a:lnTo>
                    <a:pt x="505320" y="611352"/>
                  </a:lnTo>
                  <a:lnTo>
                    <a:pt x="494804" y="613511"/>
                  </a:lnTo>
                  <a:lnTo>
                    <a:pt x="484187" y="615175"/>
                  </a:lnTo>
                  <a:lnTo>
                    <a:pt x="470369" y="616597"/>
                  </a:lnTo>
                  <a:lnTo>
                    <a:pt x="456488" y="617194"/>
                  </a:lnTo>
                  <a:lnTo>
                    <a:pt x="456793" y="642048"/>
                  </a:lnTo>
                  <a:lnTo>
                    <a:pt x="476364" y="641057"/>
                  </a:lnTo>
                  <a:lnTo>
                    <a:pt x="495782" y="638568"/>
                  </a:lnTo>
                  <a:lnTo>
                    <a:pt x="514946" y="634631"/>
                  </a:lnTo>
                  <a:lnTo>
                    <a:pt x="533781" y="629221"/>
                  </a:lnTo>
                  <a:close/>
                </a:path>
                <a:path w="708659" h="642620">
                  <a:moveTo>
                    <a:pt x="633056" y="568325"/>
                  </a:moveTo>
                  <a:lnTo>
                    <a:pt x="615657" y="550684"/>
                  </a:lnTo>
                  <a:lnTo>
                    <a:pt x="602615" y="562635"/>
                  </a:lnTo>
                  <a:lnTo>
                    <a:pt x="588721" y="573544"/>
                  </a:lnTo>
                  <a:lnTo>
                    <a:pt x="574014" y="583349"/>
                  </a:lnTo>
                  <a:lnTo>
                    <a:pt x="558584" y="592010"/>
                  </a:lnTo>
                  <a:lnTo>
                    <a:pt x="569925" y="614146"/>
                  </a:lnTo>
                  <a:lnTo>
                    <a:pt x="586994" y="604545"/>
                  </a:lnTo>
                  <a:lnTo>
                    <a:pt x="603250" y="593674"/>
                  </a:lnTo>
                  <a:lnTo>
                    <a:pt x="618629" y="581583"/>
                  </a:lnTo>
                  <a:lnTo>
                    <a:pt x="633056" y="568325"/>
                  </a:lnTo>
                  <a:close/>
                </a:path>
                <a:path w="708659" h="642620">
                  <a:moveTo>
                    <a:pt x="694994" y="469595"/>
                  </a:moveTo>
                  <a:lnTo>
                    <a:pt x="671487" y="461543"/>
                  </a:lnTo>
                  <a:lnTo>
                    <a:pt x="665124" y="478053"/>
                  </a:lnTo>
                  <a:lnTo>
                    <a:pt x="657517" y="494004"/>
                  </a:lnTo>
                  <a:lnTo>
                    <a:pt x="648703" y="509320"/>
                  </a:lnTo>
                  <a:lnTo>
                    <a:pt x="638733" y="523925"/>
                  </a:lnTo>
                  <a:lnTo>
                    <a:pt x="658710" y="538708"/>
                  </a:lnTo>
                  <a:lnTo>
                    <a:pt x="669759" y="522516"/>
                  </a:lnTo>
                  <a:lnTo>
                    <a:pt x="679526" y="505548"/>
                  </a:lnTo>
                  <a:lnTo>
                    <a:pt x="687946" y="487883"/>
                  </a:lnTo>
                  <a:lnTo>
                    <a:pt x="694994" y="469595"/>
                  </a:lnTo>
                  <a:close/>
                </a:path>
                <a:path w="708659" h="642620">
                  <a:moveTo>
                    <a:pt x="708634" y="387591"/>
                  </a:moveTo>
                  <a:lnTo>
                    <a:pt x="708494" y="379082"/>
                  </a:lnTo>
                  <a:lnTo>
                    <a:pt x="708063" y="370573"/>
                  </a:lnTo>
                  <a:lnTo>
                    <a:pt x="707351" y="362089"/>
                  </a:lnTo>
                  <a:lnTo>
                    <a:pt x="706374" y="353631"/>
                  </a:lnTo>
                  <a:lnTo>
                    <a:pt x="681736" y="356882"/>
                  </a:lnTo>
                  <a:lnTo>
                    <a:pt x="682625" y="364528"/>
                  </a:lnTo>
                  <a:lnTo>
                    <a:pt x="683260" y="372198"/>
                  </a:lnTo>
                  <a:lnTo>
                    <a:pt x="683641" y="379882"/>
                  </a:lnTo>
                  <a:lnTo>
                    <a:pt x="683780" y="387578"/>
                  </a:lnTo>
                  <a:lnTo>
                    <a:pt x="683552" y="397573"/>
                  </a:lnTo>
                  <a:lnTo>
                    <a:pt x="682904" y="407543"/>
                  </a:lnTo>
                  <a:lnTo>
                    <a:pt x="681824" y="417474"/>
                  </a:lnTo>
                  <a:lnTo>
                    <a:pt x="680313" y="427355"/>
                  </a:lnTo>
                  <a:lnTo>
                    <a:pt x="704773" y="431673"/>
                  </a:lnTo>
                  <a:lnTo>
                    <a:pt x="706462" y="420725"/>
                  </a:lnTo>
                  <a:lnTo>
                    <a:pt x="707669" y="409714"/>
                  </a:lnTo>
                  <a:lnTo>
                    <a:pt x="708393" y="398665"/>
                  </a:lnTo>
                  <a:lnTo>
                    <a:pt x="708634" y="3875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02598" y="5087495"/>
              <a:ext cx="222566" cy="2271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85301" y="4688624"/>
              <a:ext cx="297180" cy="791210"/>
            </a:xfrm>
            <a:custGeom>
              <a:avLst/>
              <a:gdLst/>
              <a:ahLst/>
              <a:cxnLst/>
              <a:rect l="l" t="t" r="r" b="b"/>
              <a:pathLst>
                <a:path w="297179" h="791210">
                  <a:moveTo>
                    <a:pt x="249212" y="773506"/>
                  </a:moveTo>
                  <a:lnTo>
                    <a:pt x="128574" y="652868"/>
                  </a:lnTo>
                  <a:lnTo>
                    <a:pt x="7937" y="773506"/>
                  </a:lnTo>
                  <a:lnTo>
                    <a:pt x="25501" y="791083"/>
                  </a:lnTo>
                  <a:lnTo>
                    <a:pt x="128574" y="688009"/>
                  </a:lnTo>
                  <a:lnTo>
                    <a:pt x="231635" y="791083"/>
                  </a:lnTo>
                  <a:lnTo>
                    <a:pt x="249212" y="773506"/>
                  </a:lnTo>
                  <a:close/>
                </a:path>
                <a:path w="297179" h="791210">
                  <a:moveTo>
                    <a:pt x="296646" y="123748"/>
                  </a:moveTo>
                  <a:lnTo>
                    <a:pt x="291261" y="86969"/>
                  </a:lnTo>
                  <a:lnTo>
                    <a:pt x="275615" y="54114"/>
                  </a:lnTo>
                  <a:lnTo>
                    <a:pt x="271780" y="49911"/>
                  </a:lnTo>
                  <a:lnTo>
                    <a:pt x="271780" y="123431"/>
                  </a:lnTo>
                  <a:lnTo>
                    <a:pt x="268566" y="166598"/>
                  </a:lnTo>
                  <a:lnTo>
                    <a:pt x="260451" y="210210"/>
                  </a:lnTo>
                  <a:lnTo>
                    <a:pt x="247599" y="253796"/>
                  </a:lnTo>
                  <a:lnTo>
                    <a:pt x="230225" y="296913"/>
                  </a:lnTo>
                  <a:lnTo>
                    <a:pt x="208521" y="339090"/>
                  </a:lnTo>
                  <a:lnTo>
                    <a:pt x="182651" y="379882"/>
                  </a:lnTo>
                  <a:lnTo>
                    <a:pt x="152831" y="418833"/>
                  </a:lnTo>
                  <a:lnTo>
                    <a:pt x="32804" y="360476"/>
                  </a:lnTo>
                  <a:lnTo>
                    <a:pt x="43014" y="327571"/>
                  </a:lnTo>
                  <a:lnTo>
                    <a:pt x="47663" y="295503"/>
                  </a:lnTo>
                  <a:lnTo>
                    <a:pt x="48602" y="264160"/>
                  </a:lnTo>
                  <a:lnTo>
                    <a:pt x="47713" y="233400"/>
                  </a:lnTo>
                  <a:lnTo>
                    <a:pt x="47117" y="186677"/>
                  </a:lnTo>
                  <a:lnTo>
                    <a:pt x="53924" y="140500"/>
                  </a:lnTo>
                  <a:lnTo>
                    <a:pt x="75476" y="94119"/>
                  </a:lnTo>
                  <a:lnTo>
                    <a:pt x="119126" y="46748"/>
                  </a:lnTo>
                  <a:lnTo>
                    <a:pt x="161988" y="25349"/>
                  </a:lnTo>
                  <a:lnTo>
                    <a:pt x="185953" y="24777"/>
                  </a:lnTo>
                  <a:lnTo>
                    <a:pt x="209537" y="31292"/>
                  </a:lnTo>
                  <a:lnTo>
                    <a:pt x="235191" y="46316"/>
                  </a:lnTo>
                  <a:lnTo>
                    <a:pt x="254850" y="67779"/>
                  </a:lnTo>
                  <a:lnTo>
                    <a:pt x="267423" y="94030"/>
                  </a:lnTo>
                  <a:lnTo>
                    <a:pt x="271780" y="123431"/>
                  </a:lnTo>
                  <a:lnTo>
                    <a:pt x="271780" y="49911"/>
                  </a:lnTo>
                  <a:lnTo>
                    <a:pt x="251091" y="27216"/>
                  </a:lnTo>
                  <a:lnTo>
                    <a:pt x="246938" y="24777"/>
                  </a:lnTo>
                  <a:lnTo>
                    <a:pt x="219062" y="8356"/>
                  </a:lnTo>
                  <a:lnTo>
                    <a:pt x="188683" y="0"/>
                  </a:lnTo>
                  <a:lnTo>
                    <a:pt x="157835" y="762"/>
                  </a:lnTo>
                  <a:lnTo>
                    <a:pt x="128473" y="10287"/>
                  </a:lnTo>
                  <a:lnTo>
                    <a:pt x="61429" y="70764"/>
                  </a:lnTo>
                  <a:lnTo>
                    <a:pt x="37084" y="112610"/>
                  </a:lnTo>
                  <a:lnTo>
                    <a:pt x="25349" y="153797"/>
                  </a:lnTo>
                  <a:lnTo>
                    <a:pt x="22021" y="194386"/>
                  </a:lnTo>
                  <a:lnTo>
                    <a:pt x="22860" y="233400"/>
                  </a:lnTo>
                  <a:lnTo>
                    <a:pt x="23774" y="266217"/>
                  </a:lnTo>
                  <a:lnTo>
                    <a:pt x="22542" y="297637"/>
                  </a:lnTo>
                  <a:lnTo>
                    <a:pt x="17106" y="329082"/>
                  </a:lnTo>
                  <a:lnTo>
                    <a:pt x="5372" y="361035"/>
                  </a:lnTo>
                  <a:lnTo>
                    <a:pt x="0" y="372224"/>
                  </a:lnTo>
                  <a:lnTo>
                    <a:pt x="159194" y="449618"/>
                  </a:lnTo>
                  <a:lnTo>
                    <a:pt x="184048" y="418833"/>
                  </a:lnTo>
                  <a:lnTo>
                    <a:pt x="226822" y="357035"/>
                  </a:lnTo>
                  <a:lnTo>
                    <a:pt x="250774" y="311619"/>
                  </a:lnTo>
                  <a:lnTo>
                    <a:pt x="269951" y="265061"/>
                  </a:lnTo>
                  <a:lnTo>
                    <a:pt x="284124" y="217893"/>
                  </a:lnTo>
                  <a:lnTo>
                    <a:pt x="293090" y="170611"/>
                  </a:lnTo>
                  <a:lnTo>
                    <a:pt x="296646" y="123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846743" y="1706706"/>
            <a:ext cx="753745" cy="647065"/>
            <a:chOff x="846743" y="1706706"/>
            <a:chExt cx="753745" cy="647065"/>
          </a:xfrm>
        </p:grpSpPr>
        <p:sp>
          <p:nvSpPr>
            <p:cNvPr id="10" name="object 10"/>
            <p:cNvSpPr/>
            <p:nvPr/>
          </p:nvSpPr>
          <p:spPr>
            <a:xfrm>
              <a:off x="846734" y="1706714"/>
              <a:ext cx="753745" cy="629285"/>
            </a:xfrm>
            <a:custGeom>
              <a:avLst/>
              <a:gdLst/>
              <a:ahLst/>
              <a:cxnLst/>
              <a:rect l="l" t="t" r="r" b="b"/>
              <a:pathLst>
                <a:path w="753744" h="629285">
                  <a:moveTo>
                    <a:pt x="103568" y="371411"/>
                  </a:moveTo>
                  <a:lnTo>
                    <a:pt x="99352" y="367182"/>
                  </a:lnTo>
                  <a:lnTo>
                    <a:pt x="4216" y="367182"/>
                  </a:lnTo>
                  <a:lnTo>
                    <a:pt x="0" y="371411"/>
                  </a:lnTo>
                  <a:lnTo>
                    <a:pt x="0" y="381800"/>
                  </a:lnTo>
                  <a:lnTo>
                    <a:pt x="4216" y="386016"/>
                  </a:lnTo>
                  <a:lnTo>
                    <a:pt x="99352" y="386016"/>
                  </a:lnTo>
                  <a:lnTo>
                    <a:pt x="103568" y="381800"/>
                  </a:lnTo>
                  <a:lnTo>
                    <a:pt x="103568" y="371411"/>
                  </a:lnTo>
                  <a:close/>
                </a:path>
                <a:path w="753744" h="629285">
                  <a:moveTo>
                    <a:pt x="386029" y="4216"/>
                  </a:moveTo>
                  <a:lnTo>
                    <a:pt x="381812" y="0"/>
                  </a:lnTo>
                  <a:lnTo>
                    <a:pt x="371424" y="0"/>
                  </a:lnTo>
                  <a:lnTo>
                    <a:pt x="367207" y="4216"/>
                  </a:lnTo>
                  <a:lnTo>
                    <a:pt x="367207" y="99352"/>
                  </a:lnTo>
                  <a:lnTo>
                    <a:pt x="371424" y="103568"/>
                  </a:lnTo>
                  <a:lnTo>
                    <a:pt x="381812" y="103568"/>
                  </a:lnTo>
                  <a:lnTo>
                    <a:pt x="386029" y="99352"/>
                  </a:lnTo>
                  <a:lnTo>
                    <a:pt x="386029" y="4216"/>
                  </a:lnTo>
                  <a:close/>
                </a:path>
                <a:path w="753744" h="629285">
                  <a:moveTo>
                    <a:pt x="611987" y="373049"/>
                  </a:moveTo>
                  <a:lnTo>
                    <a:pt x="607212" y="325615"/>
                  </a:lnTo>
                  <a:lnTo>
                    <a:pt x="593496" y="281432"/>
                  </a:lnTo>
                  <a:lnTo>
                    <a:pt x="593166" y="280835"/>
                  </a:lnTo>
                  <a:lnTo>
                    <a:pt x="593166" y="373049"/>
                  </a:lnTo>
                  <a:lnTo>
                    <a:pt x="593140" y="381139"/>
                  </a:lnTo>
                  <a:lnTo>
                    <a:pt x="584212" y="437591"/>
                  </a:lnTo>
                  <a:lnTo>
                    <a:pt x="562229" y="487984"/>
                  </a:lnTo>
                  <a:lnTo>
                    <a:pt x="540905" y="516851"/>
                  </a:lnTo>
                  <a:lnTo>
                    <a:pt x="524129" y="538276"/>
                  </a:lnTo>
                  <a:lnTo>
                    <a:pt x="508165" y="563372"/>
                  </a:lnTo>
                  <a:lnTo>
                    <a:pt x="494055" y="588606"/>
                  </a:lnTo>
                  <a:lnTo>
                    <a:pt x="483006" y="610196"/>
                  </a:lnTo>
                  <a:lnTo>
                    <a:pt x="270217" y="610196"/>
                  </a:lnTo>
                  <a:lnTo>
                    <a:pt x="245211" y="563524"/>
                  </a:lnTo>
                  <a:lnTo>
                    <a:pt x="212585" y="517067"/>
                  </a:lnTo>
                  <a:lnTo>
                    <a:pt x="201218" y="503072"/>
                  </a:lnTo>
                  <a:lnTo>
                    <a:pt x="191160" y="488137"/>
                  </a:lnTo>
                  <a:lnTo>
                    <a:pt x="169075" y="437642"/>
                  </a:lnTo>
                  <a:lnTo>
                    <a:pt x="161467" y="400037"/>
                  </a:lnTo>
                  <a:lnTo>
                    <a:pt x="160070" y="381139"/>
                  </a:lnTo>
                  <a:lnTo>
                    <a:pt x="160096" y="373049"/>
                  </a:lnTo>
                  <a:lnTo>
                    <a:pt x="165735" y="323735"/>
                  </a:lnTo>
                  <a:lnTo>
                    <a:pt x="181991" y="278142"/>
                  </a:lnTo>
                  <a:lnTo>
                    <a:pt x="207518" y="237921"/>
                  </a:lnTo>
                  <a:lnTo>
                    <a:pt x="241033" y="204355"/>
                  </a:lnTo>
                  <a:lnTo>
                    <a:pt x="281216" y="178765"/>
                  </a:lnTo>
                  <a:lnTo>
                    <a:pt x="326783" y="162433"/>
                  </a:lnTo>
                  <a:lnTo>
                    <a:pt x="376440" y="156679"/>
                  </a:lnTo>
                  <a:lnTo>
                    <a:pt x="426097" y="162356"/>
                  </a:lnTo>
                  <a:lnTo>
                    <a:pt x="471690" y="178612"/>
                  </a:lnTo>
                  <a:lnTo>
                    <a:pt x="511911" y="204139"/>
                  </a:lnTo>
                  <a:lnTo>
                    <a:pt x="545477" y="237642"/>
                  </a:lnTo>
                  <a:lnTo>
                    <a:pt x="571080" y="277825"/>
                  </a:lnTo>
                  <a:lnTo>
                    <a:pt x="587400" y="323392"/>
                  </a:lnTo>
                  <a:lnTo>
                    <a:pt x="593166" y="373049"/>
                  </a:lnTo>
                  <a:lnTo>
                    <a:pt x="593166" y="280835"/>
                  </a:lnTo>
                  <a:lnTo>
                    <a:pt x="571792" y="241452"/>
                  </a:lnTo>
                  <a:lnTo>
                    <a:pt x="543052" y="206616"/>
                  </a:lnTo>
                  <a:lnTo>
                    <a:pt x="508215" y="177863"/>
                  </a:lnTo>
                  <a:lnTo>
                    <a:pt x="469176" y="156679"/>
                  </a:lnTo>
                  <a:lnTo>
                    <a:pt x="424040" y="142455"/>
                  </a:lnTo>
                  <a:lnTo>
                    <a:pt x="376605" y="137668"/>
                  </a:lnTo>
                  <a:lnTo>
                    <a:pt x="329171" y="142455"/>
                  </a:lnTo>
                  <a:lnTo>
                    <a:pt x="284988" y="156171"/>
                  </a:lnTo>
                  <a:lnTo>
                    <a:pt x="245008" y="177863"/>
                  </a:lnTo>
                  <a:lnTo>
                    <a:pt x="210172" y="206616"/>
                  </a:lnTo>
                  <a:lnTo>
                    <a:pt x="181419" y="241452"/>
                  </a:lnTo>
                  <a:lnTo>
                    <a:pt x="159727" y="281432"/>
                  </a:lnTo>
                  <a:lnTo>
                    <a:pt x="146011" y="325615"/>
                  </a:lnTo>
                  <a:lnTo>
                    <a:pt x="141224" y="373049"/>
                  </a:lnTo>
                  <a:lnTo>
                    <a:pt x="141224" y="381139"/>
                  </a:lnTo>
                  <a:lnTo>
                    <a:pt x="145986" y="422567"/>
                  </a:lnTo>
                  <a:lnTo>
                    <a:pt x="157607" y="462610"/>
                  </a:lnTo>
                  <a:lnTo>
                    <a:pt x="175056" y="497916"/>
                  </a:lnTo>
                  <a:lnTo>
                    <a:pt x="198462" y="529577"/>
                  </a:lnTo>
                  <a:lnTo>
                    <a:pt x="214769" y="550583"/>
                  </a:lnTo>
                  <a:lnTo>
                    <a:pt x="230352" y="575475"/>
                  </a:lnTo>
                  <a:lnTo>
                    <a:pt x="243763" y="599770"/>
                  </a:lnTo>
                  <a:lnTo>
                    <a:pt x="253542" y="619023"/>
                  </a:lnTo>
                  <a:lnTo>
                    <a:pt x="256590" y="625132"/>
                  </a:lnTo>
                  <a:lnTo>
                    <a:pt x="262826" y="628992"/>
                  </a:lnTo>
                  <a:lnTo>
                    <a:pt x="490397" y="628992"/>
                  </a:lnTo>
                  <a:lnTo>
                    <a:pt x="496620" y="625144"/>
                  </a:lnTo>
                  <a:lnTo>
                    <a:pt x="499681" y="619048"/>
                  </a:lnTo>
                  <a:lnTo>
                    <a:pt x="504177" y="610196"/>
                  </a:lnTo>
                  <a:lnTo>
                    <a:pt x="522871" y="575525"/>
                  </a:lnTo>
                  <a:lnTo>
                    <a:pt x="554761" y="529602"/>
                  </a:lnTo>
                  <a:lnTo>
                    <a:pt x="567182" y="514273"/>
                  </a:lnTo>
                  <a:lnTo>
                    <a:pt x="578180" y="497941"/>
                  </a:lnTo>
                  <a:lnTo>
                    <a:pt x="595617" y="462648"/>
                  </a:lnTo>
                  <a:lnTo>
                    <a:pt x="607237" y="422579"/>
                  </a:lnTo>
                  <a:lnTo>
                    <a:pt x="611987" y="381139"/>
                  </a:lnTo>
                  <a:lnTo>
                    <a:pt x="611987" y="373049"/>
                  </a:lnTo>
                  <a:close/>
                </a:path>
                <a:path w="753744" h="629285">
                  <a:moveTo>
                    <a:pt x="753237" y="371398"/>
                  </a:moveTo>
                  <a:lnTo>
                    <a:pt x="749020" y="367182"/>
                  </a:lnTo>
                  <a:lnTo>
                    <a:pt x="653884" y="367182"/>
                  </a:lnTo>
                  <a:lnTo>
                    <a:pt x="649668" y="371398"/>
                  </a:lnTo>
                  <a:lnTo>
                    <a:pt x="649668" y="381800"/>
                  </a:lnTo>
                  <a:lnTo>
                    <a:pt x="653884" y="386016"/>
                  </a:lnTo>
                  <a:lnTo>
                    <a:pt x="749020" y="386016"/>
                  </a:lnTo>
                  <a:lnTo>
                    <a:pt x="753237" y="381800"/>
                  </a:lnTo>
                  <a:lnTo>
                    <a:pt x="753237" y="3713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53382" y="1813338"/>
              <a:ext cx="80426" cy="805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12579" y="2272533"/>
              <a:ext cx="80595" cy="806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12579" y="1813336"/>
              <a:ext cx="80746" cy="807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3372" y="2272530"/>
              <a:ext cx="80746" cy="798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1110373" y="2392761"/>
            <a:ext cx="226060" cy="19050"/>
          </a:xfrm>
          <a:custGeom>
            <a:avLst/>
            <a:gdLst/>
            <a:ahLst/>
            <a:cxnLst/>
            <a:rect l="l" t="t" r="r" b="b"/>
            <a:pathLst>
              <a:path w="226059" h="19050">
                <a:moveTo>
                  <a:pt x="221750" y="18830"/>
                </a:moveTo>
                <a:lnTo>
                  <a:pt x="4218" y="18830"/>
                </a:lnTo>
                <a:lnTo>
                  <a:pt x="0" y="14612"/>
                </a:lnTo>
                <a:lnTo>
                  <a:pt x="0" y="4217"/>
                </a:lnTo>
                <a:lnTo>
                  <a:pt x="4218" y="0"/>
                </a:lnTo>
                <a:lnTo>
                  <a:pt x="221750" y="0"/>
                </a:lnTo>
                <a:lnTo>
                  <a:pt x="225968" y="4217"/>
                </a:lnTo>
                <a:lnTo>
                  <a:pt x="225968" y="146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68937" y="2465389"/>
            <a:ext cx="109220" cy="60325"/>
          </a:xfrm>
          <a:custGeom>
            <a:avLst/>
            <a:gdLst/>
            <a:ahLst/>
            <a:cxnLst/>
            <a:rect l="l" t="t" r="r" b="b"/>
            <a:pathLst>
              <a:path w="109219" h="60325">
                <a:moveTo>
                  <a:pt x="58686" y="60294"/>
                </a:moveTo>
                <a:lnTo>
                  <a:pt x="18974" y="47402"/>
                </a:lnTo>
                <a:lnTo>
                  <a:pt x="9" y="10206"/>
                </a:lnTo>
                <a:lnTo>
                  <a:pt x="0" y="4199"/>
                </a:lnTo>
                <a:lnTo>
                  <a:pt x="4227" y="0"/>
                </a:lnTo>
                <a:lnTo>
                  <a:pt x="99624" y="37"/>
                </a:lnTo>
                <a:lnTo>
                  <a:pt x="105329" y="480"/>
                </a:lnTo>
                <a:lnTo>
                  <a:pt x="109190" y="5018"/>
                </a:lnTo>
                <a:lnTo>
                  <a:pt x="108775" y="10206"/>
                </a:lnTo>
                <a:lnTo>
                  <a:pt x="106498" y="18849"/>
                </a:lnTo>
                <a:lnTo>
                  <a:pt x="21194" y="18849"/>
                </a:lnTo>
                <a:lnTo>
                  <a:pt x="26615" y="28149"/>
                </a:lnTo>
                <a:lnTo>
                  <a:pt x="34357" y="35307"/>
                </a:lnTo>
                <a:lnTo>
                  <a:pt x="43839" y="39925"/>
                </a:lnTo>
                <a:lnTo>
                  <a:pt x="54477" y="41605"/>
                </a:lnTo>
                <a:lnTo>
                  <a:pt x="94986" y="41605"/>
                </a:lnTo>
                <a:lnTo>
                  <a:pt x="92967" y="44483"/>
                </a:lnTo>
                <a:lnTo>
                  <a:pt x="77496" y="55334"/>
                </a:lnTo>
                <a:lnTo>
                  <a:pt x="58686" y="60294"/>
                </a:lnTo>
                <a:close/>
              </a:path>
              <a:path w="109219" h="60325">
                <a:moveTo>
                  <a:pt x="94986" y="41605"/>
                </a:moveTo>
                <a:lnTo>
                  <a:pt x="54477" y="41605"/>
                </a:lnTo>
                <a:lnTo>
                  <a:pt x="65094" y="39920"/>
                </a:lnTo>
                <a:lnTo>
                  <a:pt x="74554" y="35300"/>
                </a:lnTo>
                <a:lnTo>
                  <a:pt x="82275" y="28144"/>
                </a:lnTo>
                <a:lnTo>
                  <a:pt x="87675" y="18849"/>
                </a:lnTo>
                <a:lnTo>
                  <a:pt x="106498" y="18849"/>
                </a:lnTo>
                <a:lnTo>
                  <a:pt x="103819" y="29014"/>
                </a:lnTo>
                <a:lnTo>
                  <a:pt x="94986" y="416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581257"/>
            <a:ext cx="12192000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lo-LA" b="1" spc="-5" dirty="0">
                <a:latin typeface="Phetsarath OT" panose="02000500000000000000" pitchFamily="2" charset="0"/>
                <a:cs typeface="Phetsarath OT" panose="02000500000000000000" pitchFamily="2" charset="0"/>
              </a:rPr>
              <a:t>ໂຄງການ </a:t>
            </a:r>
            <a:r>
              <a:rPr spc="-5" dirty="0" smtClean="0"/>
              <a:t>EN</a:t>
            </a:r>
            <a:r>
              <a:rPr spc="-40" dirty="0" smtClean="0"/>
              <a:t>C</a:t>
            </a:r>
            <a:r>
              <a:rPr spc="-5" dirty="0" smtClean="0"/>
              <a:t>OR</a:t>
            </a:r>
            <a:r>
              <a:rPr dirty="0" smtClean="0"/>
              <a:t>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267900" y="2739936"/>
            <a:ext cx="5207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o-LA" sz="3600" spc="-12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ເຝິກອົບຮົມ - ການວິເຄາະຕະຫຼາດ</a:t>
            </a:r>
            <a:endParaRPr lang="lo-LA" sz="36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1" y="3697539"/>
            <a:ext cx="5029200" cy="5362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7365" algn="ctr">
              <a:lnSpc>
                <a:spcPct val="134600"/>
              </a:lnSpc>
              <a:spcBef>
                <a:spcPts val="100"/>
              </a:spcBef>
            </a:pPr>
            <a:r>
              <a:rPr lang="lo-LA" sz="13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ອາລີກັງເຕ </a:t>
            </a:r>
          </a:p>
          <a:p>
            <a:pPr marL="12700" marR="5080" indent="507365" algn="ctr">
              <a:lnSpc>
                <a:spcPct val="134600"/>
              </a:lnSpc>
              <a:spcBef>
                <a:spcPts val="100"/>
              </a:spcBef>
            </a:pPr>
            <a:r>
              <a:rPr sz="1300" spc="-5" dirty="0" smtClean="0">
                <a:latin typeface="Carlito"/>
                <a:cs typeface="Carlito"/>
              </a:rPr>
              <a:t>09</a:t>
            </a:r>
            <a:r>
              <a:rPr sz="1300" spc="-10" dirty="0" smtClean="0">
                <a:latin typeface="Carlito"/>
                <a:cs typeface="Carlito"/>
              </a:rPr>
              <a:t>.</a:t>
            </a:r>
            <a:r>
              <a:rPr sz="1300" spc="-5" dirty="0" smtClean="0">
                <a:latin typeface="Carlito"/>
                <a:cs typeface="Carlito"/>
              </a:rPr>
              <a:t>05</a:t>
            </a:r>
            <a:r>
              <a:rPr sz="1300" spc="-10" dirty="0" smtClean="0">
                <a:latin typeface="Carlito"/>
                <a:cs typeface="Carlito"/>
              </a:rPr>
              <a:t>.</a:t>
            </a:r>
            <a:r>
              <a:rPr sz="1300" spc="-5" dirty="0" smtClean="0">
                <a:latin typeface="Carlito"/>
                <a:cs typeface="Carlito"/>
              </a:rPr>
              <a:t>2022-11</a:t>
            </a:r>
            <a:r>
              <a:rPr sz="1300" spc="-10" dirty="0" smtClean="0">
                <a:latin typeface="Carlito"/>
                <a:cs typeface="Carlito"/>
              </a:rPr>
              <a:t>.</a:t>
            </a:r>
            <a:r>
              <a:rPr sz="1300" spc="-5" dirty="0" smtClean="0">
                <a:latin typeface="Carlito"/>
                <a:cs typeface="Carlito"/>
              </a:rPr>
              <a:t>05</a:t>
            </a:r>
            <a:r>
              <a:rPr sz="1300" spc="-10" dirty="0" smtClean="0">
                <a:latin typeface="Carlito"/>
                <a:cs typeface="Carlito"/>
              </a:rPr>
              <a:t>.</a:t>
            </a:r>
            <a:r>
              <a:rPr sz="1300" spc="-5" dirty="0" smtClean="0">
                <a:latin typeface="Carlito"/>
                <a:cs typeface="Carlito"/>
              </a:rPr>
              <a:t>2022</a:t>
            </a:r>
            <a:endParaRPr sz="13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7001" y="1524228"/>
            <a:ext cx="43745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lo-LA" sz="4400" spc="-215" dirty="0">
                <a:latin typeface="Phetsarath OT" panose="02000500000000000000" pitchFamily="2" charset="0"/>
                <a:cs typeface="Phetsarath OT" panose="02000500000000000000" pitchFamily="2" charset="0"/>
              </a:rPr>
              <a:t>ຜົນການ</a:t>
            </a:r>
            <a:r>
              <a:rPr lang="lo-LA" sz="4400" spc="-2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ຮຽນຮູ້</a:t>
            </a:r>
            <a:endParaRPr sz="4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7001" y="2639555"/>
            <a:ext cx="7515225" cy="2060821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ເນັ້ນຫນັກເຖິງ</a:t>
            </a:r>
            <a:r>
              <a:rPr lang="lo-LA" sz="2400" b="1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ຄວາມສໍາຄັນ</a:t>
            </a: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ຂອງການວິເຄາະຕະຫຼາດ.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ts val="2735"/>
              </a:lnSpc>
              <a:spcBef>
                <a:spcPts val="720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4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ຮຽນຮູ້ວ່າຄວນເຮັດການວິເຄາະຕະຫຼາດ</a:t>
            </a:r>
            <a:r>
              <a:rPr lang="lo-LA" sz="2400" b="1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ເມື່ອໃດ </a:t>
            </a:r>
            <a:r>
              <a:rPr lang="lo-LA" sz="24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ແລະ ຄວນຈະເຮັດ</a:t>
            </a:r>
            <a:r>
              <a:rPr lang="lo-LA" sz="2400" b="1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ຫຍັງ</a:t>
            </a:r>
            <a:r>
              <a:rPr lang="lo-LA" sz="24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ແດ່ເພື່ອໃຫ້ປະສົບຜົນສຳເລັດໃນການວິເຄາະຕະຫຼາດ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marR="5080" indent="-228600">
              <a:lnSpc>
                <a:spcPts val="2590"/>
              </a:lnSpc>
              <a:spcBef>
                <a:spcPts val="1035"/>
              </a:spcBef>
              <a:buFont typeface="Carlito"/>
              <a:buChar char="-"/>
              <a:tabLst>
                <a:tab pos="240665" algn="l"/>
                <a:tab pos="241300" algn="l"/>
              </a:tabLst>
            </a:pPr>
            <a:r>
              <a:rPr lang="lo-LA" sz="2400" b="1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ນໍາໃຊ້ເຄື່ອງມື</a:t>
            </a: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ທີ່ຜູ້ປະກອບກິດຈະການໃຊ້</a:t>
            </a:r>
            <a:r>
              <a:rPr lang="lo-LA" sz="24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ເພື່ອປະສົບຜົນສໍາເລັດໃນການວິເຄາະຕະຫຼາດ.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6999" y="1524228"/>
            <a:ext cx="799271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lo-LA" sz="4400" spc="-14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ວາລະການເຝິກອົບຮົມ</a:t>
            </a:r>
            <a:endParaRPr sz="4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8820" y="3290315"/>
            <a:ext cx="2100580" cy="1576070"/>
          </a:xfrm>
          <a:custGeom>
            <a:avLst/>
            <a:gdLst/>
            <a:ahLst/>
            <a:cxnLst/>
            <a:rect l="l" t="t" r="r" b="b"/>
            <a:pathLst>
              <a:path w="2100579" h="1576070">
                <a:moveTo>
                  <a:pt x="1050036" y="0"/>
                </a:moveTo>
                <a:lnTo>
                  <a:pt x="996001" y="1025"/>
                </a:lnTo>
                <a:lnTo>
                  <a:pt x="942675" y="4067"/>
                </a:lnTo>
                <a:lnTo>
                  <a:pt x="890125" y="9078"/>
                </a:lnTo>
                <a:lnTo>
                  <a:pt x="838416" y="16007"/>
                </a:lnTo>
                <a:lnTo>
                  <a:pt x="787615" y="24805"/>
                </a:lnTo>
                <a:lnTo>
                  <a:pt x="737786" y="35422"/>
                </a:lnTo>
                <a:lnTo>
                  <a:pt x="688997" y="47809"/>
                </a:lnTo>
                <a:lnTo>
                  <a:pt x="641314" y="61917"/>
                </a:lnTo>
                <a:lnTo>
                  <a:pt x="594801" y="77695"/>
                </a:lnTo>
                <a:lnTo>
                  <a:pt x="549525" y="95095"/>
                </a:lnTo>
                <a:lnTo>
                  <a:pt x="505553" y="114067"/>
                </a:lnTo>
                <a:lnTo>
                  <a:pt x="462950" y="134561"/>
                </a:lnTo>
                <a:lnTo>
                  <a:pt x="421782" y="156528"/>
                </a:lnTo>
                <a:lnTo>
                  <a:pt x="382115" y="179918"/>
                </a:lnTo>
                <a:lnTo>
                  <a:pt x="344015" y="204683"/>
                </a:lnTo>
                <a:lnTo>
                  <a:pt x="307547" y="230771"/>
                </a:lnTo>
                <a:lnTo>
                  <a:pt x="272779" y="258135"/>
                </a:lnTo>
                <a:lnTo>
                  <a:pt x="239776" y="286724"/>
                </a:lnTo>
                <a:lnTo>
                  <a:pt x="208604" y="316488"/>
                </a:lnTo>
                <a:lnTo>
                  <a:pt x="179329" y="347379"/>
                </a:lnTo>
                <a:lnTo>
                  <a:pt x="152016" y="379347"/>
                </a:lnTo>
                <a:lnTo>
                  <a:pt x="126733" y="412342"/>
                </a:lnTo>
                <a:lnTo>
                  <a:pt x="103544" y="446315"/>
                </a:lnTo>
                <a:lnTo>
                  <a:pt x="82516" y="481217"/>
                </a:lnTo>
                <a:lnTo>
                  <a:pt x="63715" y="516997"/>
                </a:lnTo>
                <a:lnTo>
                  <a:pt x="47207" y="553607"/>
                </a:lnTo>
                <a:lnTo>
                  <a:pt x="33057" y="590996"/>
                </a:lnTo>
                <a:lnTo>
                  <a:pt x="21332" y="629116"/>
                </a:lnTo>
                <a:lnTo>
                  <a:pt x="12098" y="667916"/>
                </a:lnTo>
                <a:lnTo>
                  <a:pt x="5421" y="707348"/>
                </a:lnTo>
                <a:lnTo>
                  <a:pt x="1366" y="747362"/>
                </a:lnTo>
                <a:lnTo>
                  <a:pt x="0" y="787908"/>
                </a:lnTo>
                <a:lnTo>
                  <a:pt x="1366" y="828453"/>
                </a:lnTo>
                <a:lnTo>
                  <a:pt x="5421" y="868467"/>
                </a:lnTo>
                <a:lnTo>
                  <a:pt x="12098" y="907899"/>
                </a:lnTo>
                <a:lnTo>
                  <a:pt x="21332" y="946699"/>
                </a:lnTo>
                <a:lnTo>
                  <a:pt x="33057" y="984819"/>
                </a:lnTo>
                <a:lnTo>
                  <a:pt x="47207" y="1022208"/>
                </a:lnTo>
                <a:lnTo>
                  <a:pt x="63715" y="1058818"/>
                </a:lnTo>
                <a:lnTo>
                  <a:pt x="82516" y="1094598"/>
                </a:lnTo>
                <a:lnTo>
                  <a:pt x="103544" y="1129500"/>
                </a:lnTo>
                <a:lnTo>
                  <a:pt x="126733" y="1163473"/>
                </a:lnTo>
                <a:lnTo>
                  <a:pt x="152016" y="1196468"/>
                </a:lnTo>
                <a:lnTo>
                  <a:pt x="179329" y="1228436"/>
                </a:lnTo>
                <a:lnTo>
                  <a:pt x="208604" y="1259327"/>
                </a:lnTo>
                <a:lnTo>
                  <a:pt x="239776" y="1289091"/>
                </a:lnTo>
                <a:lnTo>
                  <a:pt x="272779" y="1317680"/>
                </a:lnTo>
                <a:lnTo>
                  <a:pt x="307547" y="1345044"/>
                </a:lnTo>
                <a:lnTo>
                  <a:pt x="344015" y="1371132"/>
                </a:lnTo>
                <a:lnTo>
                  <a:pt x="382115" y="1395897"/>
                </a:lnTo>
                <a:lnTo>
                  <a:pt x="421782" y="1419287"/>
                </a:lnTo>
                <a:lnTo>
                  <a:pt x="462950" y="1441254"/>
                </a:lnTo>
                <a:lnTo>
                  <a:pt x="505553" y="1461748"/>
                </a:lnTo>
                <a:lnTo>
                  <a:pt x="549525" y="1480720"/>
                </a:lnTo>
                <a:lnTo>
                  <a:pt x="594801" y="1498120"/>
                </a:lnTo>
                <a:lnTo>
                  <a:pt x="641314" y="1513898"/>
                </a:lnTo>
                <a:lnTo>
                  <a:pt x="688997" y="1528006"/>
                </a:lnTo>
                <a:lnTo>
                  <a:pt x="737786" y="1540393"/>
                </a:lnTo>
                <a:lnTo>
                  <a:pt x="787615" y="1551010"/>
                </a:lnTo>
                <a:lnTo>
                  <a:pt x="838416" y="1559808"/>
                </a:lnTo>
                <a:lnTo>
                  <a:pt x="890125" y="1566737"/>
                </a:lnTo>
                <a:lnTo>
                  <a:pt x="942675" y="1571748"/>
                </a:lnTo>
                <a:lnTo>
                  <a:pt x="996001" y="1574790"/>
                </a:lnTo>
                <a:lnTo>
                  <a:pt x="1050036" y="1575816"/>
                </a:lnTo>
                <a:lnTo>
                  <a:pt x="1104070" y="1574790"/>
                </a:lnTo>
                <a:lnTo>
                  <a:pt x="1157396" y="1571748"/>
                </a:lnTo>
                <a:lnTo>
                  <a:pt x="1209946" y="1566737"/>
                </a:lnTo>
                <a:lnTo>
                  <a:pt x="1261655" y="1559808"/>
                </a:lnTo>
                <a:lnTo>
                  <a:pt x="1312456" y="1551010"/>
                </a:lnTo>
                <a:lnTo>
                  <a:pt x="1362285" y="1540393"/>
                </a:lnTo>
                <a:lnTo>
                  <a:pt x="1411074" y="1528006"/>
                </a:lnTo>
                <a:lnTo>
                  <a:pt x="1458757" y="1513898"/>
                </a:lnTo>
                <a:lnTo>
                  <a:pt x="1505270" y="1498120"/>
                </a:lnTo>
                <a:lnTo>
                  <a:pt x="1550546" y="1480720"/>
                </a:lnTo>
                <a:lnTo>
                  <a:pt x="1594518" y="1461748"/>
                </a:lnTo>
                <a:lnTo>
                  <a:pt x="1637121" y="1441254"/>
                </a:lnTo>
                <a:lnTo>
                  <a:pt x="1678289" y="1419287"/>
                </a:lnTo>
                <a:lnTo>
                  <a:pt x="1717956" y="1395897"/>
                </a:lnTo>
                <a:lnTo>
                  <a:pt x="1756056" y="1371132"/>
                </a:lnTo>
                <a:lnTo>
                  <a:pt x="1792524" y="1345044"/>
                </a:lnTo>
                <a:lnTo>
                  <a:pt x="1827292" y="1317680"/>
                </a:lnTo>
                <a:lnTo>
                  <a:pt x="1860295" y="1289091"/>
                </a:lnTo>
                <a:lnTo>
                  <a:pt x="1891467" y="1259327"/>
                </a:lnTo>
                <a:lnTo>
                  <a:pt x="1920742" y="1228436"/>
                </a:lnTo>
                <a:lnTo>
                  <a:pt x="1948055" y="1196468"/>
                </a:lnTo>
                <a:lnTo>
                  <a:pt x="1973338" y="1163473"/>
                </a:lnTo>
                <a:lnTo>
                  <a:pt x="1996527" y="1129500"/>
                </a:lnTo>
                <a:lnTo>
                  <a:pt x="2017555" y="1094598"/>
                </a:lnTo>
                <a:lnTo>
                  <a:pt x="2036356" y="1058818"/>
                </a:lnTo>
                <a:lnTo>
                  <a:pt x="2052864" y="1022208"/>
                </a:lnTo>
                <a:lnTo>
                  <a:pt x="2067014" y="984819"/>
                </a:lnTo>
                <a:lnTo>
                  <a:pt x="2078739" y="946699"/>
                </a:lnTo>
                <a:lnTo>
                  <a:pt x="2087973" y="907899"/>
                </a:lnTo>
                <a:lnTo>
                  <a:pt x="2094650" y="868467"/>
                </a:lnTo>
                <a:lnTo>
                  <a:pt x="2098705" y="828453"/>
                </a:lnTo>
                <a:lnTo>
                  <a:pt x="2100072" y="787908"/>
                </a:lnTo>
                <a:lnTo>
                  <a:pt x="2098705" y="747362"/>
                </a:lnTo>
                <a:lnTo>
                  <a:pt x="2094650" y="707348"/>
                </a:lnTo>
                <a:lnTo>
                  <a:pt x="2087973" y="667916"/>
                </a:lnTo>
                <a:lnTo>
                  <a:pt x="2078739" y="629116"/>
                </a:lnTo>
                <a:lnTo>
                  <a:pt x="2067014" y="590996"/>
                </a:lnTo>
                <a:lnTo>
                  <a:pt x="2052864" y="553607"/>
                </a:lnTo>
                <a:lnTo>
                  <a:pt x="2036356" y="516997"/>
                </a:lnTo>
                <a:lnTo>
                  <a:pt x="2017555" y="481217"/>
                </a:lnTo>
                <a:lnTo>
                  <a:pt x="1996527" y="446315"/>
                </a:lnTo>
                <a:lnTo>
                  <a:pt x="1973338" y="412342"/>
                </a:lnTo>
                <a:lnTo>
                  <a:pt x="1948055" y="379347"/>
                </a:lnTo>
                <a:lnTo>
                  <a:pt x="1920742" y="347379"/>
                </a:lnTo>
                <a:lnTo>
                  <a:pt x="1891467" y="316488"/>
                </a:lnTo>
                <a:lnTo>
                  <a:pt x="1860295" y="286724"/>
                </a:lnTo>
                <a:lnTo>
                  <a:pt x="1827292" y="258135"/>
                </a:lnTo>
                <a:lnTo>
                  <a:pt x="1792524" y="230771"/>
                </a:lnTo>
                <a:lnTo>
                  <a:pt x="1756056" y="204683"/>
                </a:lnTo>
                <a:lnTo>
                  <a:pt x="1717956" y="179918"/>
                </a:lnTo>
                <a:lnTo>
                  <a:pt x="1678289" y="156528"/>
                </a:lnTo>
                <a:lnTo>
                  <a:pt x="1637121" y="134561"/>
                </a:lnTo>
                <a:lnTo>
                  <a:pt x="1594518" y="114067"/>
                </a:lnTo>
                <a:lnTo>
                  <a:pt x="1550546" y="95095"/>
                </a:lnTo>
                <a:lnTo>
                  <a:pt x="1505270" y="77695"/>
                </a:lnTo>
                <a:lnTo>
                  <a:pt x="1458757" y="61917"/>
                </a:lnTo>
                <a:lnTo>
                  <a:pt x="1411074" y="47809"/>
                </a:lnTo>
                <a:lnTo>
                  <a:pt x="1362285" y="35422"/>
                </a:lnTo>
                <a:lnTo>
                  <a:pt x="1312456" y="24805"/>
                </a:lnTo>
                <a:lnTo>
                  <a:pt x="1261655" y="16007"/>
                </a:lnTo>
                <a:lnTo>
                  <a:pt x="1209946" y="9078"/>
                </a:lnTo>
                <a:lnTo>
                  <a:pt x="1157396" y="4067"/>
                </a:lnTo>
                <a:lnTo>
                  <a:pt x="1104070" y="1025"/>
                </a:lnTo>
                <a:lnTo>
                  <a:pt x="1050036" y="0"/>
                </a:lnTo>
                <a:close/>
              </a:path>
            </a:pathLst>
          </a:custGeom>
          <a:solidFill>
            <a:srgbClr val="E1F3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55112" y="3911396"/>
            <a:ext cx="96022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o-LA" spc="-5" dirty="0">
                <a:latin typeface="Phetsarath OT" panose="02000500000000000000" pitchFamily="2" charset="0"/>
                <a:cs typeface="Phetsarath OT" panose="02000500000000000000" pitchFamily="2" charset="0"/>
              </a:rPr>
              <a:t>ທິດສະ</a:t>
            </a:r>
            <a:r>
              <a:rPr lang="lo-LA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ດີ</a:t>
            </a:r>
            <a:endParaRPr sz="18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77155" y="3290315"/>
            <a:ext cx="2101850" cy="1576070"/>
          </a:xfrm>
          <a:custGeom>
            <a:avLst/>
            <a:gdLst/>
            <a:ahLst/>
            <a:cxnLst/>
            <a:rect l="l" t="t" r="r" b="b"/>
            <a:pathLst>
              <a:path w="2101850" h="1576070">
                <a:moveTo>
                  <a:pt x="1050798" y="0"/>
                </a:moveTo>
                <a:lnTo>
                  <a:pt x="996724" y="1025"/>
                </a:lnTo>
                <a:lnTo>
                  <a:pt x="943360" y="4067"/>
                </a:lnTo>
                <a:lnTo>
                  <a:pt x="890771" y="9078"/>
                </a:lnTo>
                <a:lnTo>
                  <a:pt x="839025" y="16007"/>
                </a:lnTo>
                <a:lnTo>
                  <a:pt x="788187" y="24805"/>
                </a:lnTo>
                <a:lnTo>
                  <a:pt x="738323" y="35422"/>
                </a:lnTo>
                <a:lnTo>
                  <a:pt x="689498" y="47809"/>
                </a:lnTo>
                <a:lnTo>
                  <a:pt x="641780" y="61917"/>
                </a:lnTo>
                <a:lnTo>
                  <a:pt x="595233" y="77695"/>
                </a:lnTo>
                <a:lnTo>
                  <a:pt x="549925" y="95095"/>
                </a:lnTo>
                <a:lnTo>
                  <a:pt x="505921" y="114067"/>
                </a:lnTo>
                <a:lnTo>
                  <a:pt x="463287" y="134561"/>
                </a:lnTo>
                <a:lnTo>
                  <a:pt x="422089" y="156528"/>
                </a:lnTo>
                <a:lnTo>
                  <a:pt x="382393" y="179918"/>
                </a:lnTo>
                <a:lnTo>
                  <a:pt x="344265" y="204683"/>
                </a:lnTo>
                <a:lnTo>
                  <a:pt x="307771" y="230771"/>
                </a:lnTo>
                <a:lnTo>
                  <a:pt x="272978" y="258135"/>
                </a:lnTo>
                <a:lnTo>
                  <a:pt x="239951" y="286724"/>
                </a:lnTo>
                <a:lnTo>
                  <a:pt x="208756" y="316488"/>
                </a:lnTo>
                <a:lnTo>
                  <a:pt x="179459" y="347379"/>
                </a:lnTo>
                <a:lnTo>
                  <a:pt x="152127" y="379347"/>
                </a:lnTo>
                <a:lnTo>
                  <a:pt x="126825" y="412342"/>
                </a:lnTo>
                <a:lnTo>
                  <a:pt x="103620" y="446315"/>
                </a:lnTo>
                <a:lnTo>
                  <a:pt x="82576" y="481217"/>
                </a:lnTo>
                <a:lnTo>
                  <a:pt x="63762" y="516997"/>
                </a:lnTo>
                <a:lnTo>
                  <a:pt x="47241" y="553607"/>
                </a:lnTo>
                <a:lnTo>
                  <a:pt x="33081" y="590996"/>
                </a:lnTo>
                <a:lnTo>
                  <a:pt x="21348" y="629116"/>
                </a:lnTo>
                <a:lnTo>
                  <a:pt x="12107" y="667916"/>
                </a:lnTo>
                <a:lnTo>
                  <a:pt x="5425" y="707348"/>
                </a:lnTo>
                <a:lnTo>
                  <a:pt x="1367" y="747362"/>
                </a:lnTo>
                <a:lnTo>
                  <a:pt x="0" y="787908"/>
                </a:lnTo>
                <a:lnTo>
                  <a:pt x="1367" y="828453"/>
                </a:lnTo>
                <a:lnTo>
                  <a:pt x="5425" y="868467"/>
                </a:lnTo>
                <a:lnTo>
                  <a:pt x="12107" y="907899"/>
                </a:lnTo>
                <a:lnTo>
                  <a:pt x="21348" y="946699"/>
                </a:lnTo>
                <a:lnTo>
                  <a:pt x="33081" y="984819"/>
                </a:lnTo>
                <a:lnTo>
                  <a:pt x="47241" y="1022208"/>
                </a:lnTo>
                <a:lnTo>
                  <a:pt x="63762" y="1058818"/>
                </a:lnTo>
                <a:lnTo>
                  <a:pt x="82576" y="1094598"/>
                </a:lnTo>
                <a:lnTo>
                  <a:pt x="103620" y="1129500"/>
                </a:lnTo>
                <a:lnTo>
                  <a:pt x="126825" y="1163473"/>
                </a:lnTo>
                <a:lnTo>
                  <a:pt x="152127" y="1196468"/>
                </a:lnTo>
                <a:lnTo>
                  <a:pt x="179459" y="1228436"/>
                </a:lnTo>
                <a:lnTo>
                  <a:pt x="208756" y="1259327"/>
                </a:lnTo>
                <a:lnTo>
                  <a:pt x="239951" y="1289091"/>
                </a:lnTo>
                <a:lnTo>
                  <a:pt x="272978" y="1317680"/>
                </a:lnTo>
                <a:lnTo>
                  <a:pt x="307771" y="1345044"/>
                </a:lnTo>
                <a:lnTo>
                  <a:pt x="344265" y="1371132"/>
                </a:lnTo>
                <a:lnTo>
                  <a:pt x="382393" y="1395897"/>
                </a:lnTo>
                <a:lnTo>
                  <a:pt x="422089" y="1419287"/>
                </a:lnTo>
                <a:lnTo>
                  <a:pt x="463287" y="1441254"/>
                </a:lnTo>
                <a:lnTo>
                  <a:pt x="505921" y="1461748"/>
                </a:lnTo>
                <a:lnTo>
                  <a:pt x="549925" y="1480720"/>
                </a:lnTo>
                <a:lnTo>
                  <a:pt x="595233" y="1498120"/>
                </a:lnTo>
                <a:lnTo>
                  <a:pt x="641780" y="1513898"/>
                </a:lnTo>
                <a:lnTo>
                  <a:pt x="689498" y="1528006"/>
                </a:lnTo>
                <a:lnTo>
                  <a:pt x="738323" y="1540393"/>
                </a:lnTo>
                <a:lnTo>
                  <a:pt x="788187" y="1551010"/>
                </a:lnTo>
                <a:lnTo>
                  <a:pt x="839025" y="1559808"/>
                </a:lnTo>
                <a:lnTo>
                  <a:pt x="890771" y="1566737"/>
                </a:lnTo>
                <a:lnTo>
                  <a:pt x="943360" y="1571748"/>
                </a:lnTo>
                <a:lnTo>
                  <a:pt x="996724" y="1574790"/>
                </a:lnTo>
                <a:lnTo>
                  <a:pt x="1050798" y="1575816"/>
                </a:lnTo>
                <a:lnTo>
                  <a:pt x="1104871" y="1574790"/>
                </a:lnTo>
                <a:lnTo>
                  <a:pt x="1158235" y="1571748"/>
                </a:lnTo>
                <a:lnTo>
                  <a:pt x="1210824" y="1566737"/>
                </a:lnTo>
                <a:lnTo>
                  <a:pt x="1262570" y="1559808"/>
                </a:lnTo>
                <a:lnTo>
                  <a:pt x="1313408" y="1551010"/>
                </a:lnTo>
                <a:lnTo>
                  <a:pt x="1363272" y="1540393"/>
                </a:lnTo>
                <a:lnTo>
                  <a:pt x="1412097" y="1528006"/>
                </a:lnTo>
                <a:lnTo>
                  <a:pt x="1459815" y="1513898"/>
                </a:lnTo>
                <a:lnTo>
                  <a:pt x="1506362" y="1498120"/>
                </a:lnTo>
                <a:lnTo>
                  <a:pt x="1551670" y="1480720"/>
                </a:lnTo>
                <a:lnTo>
                  <a:pt x="1595674" y="1461748"/>
                </a:lnTo>
                <a:lnTo>
                  <a:pt x="1638308" y="1441254"/>
                </a:lnTo>
                <a:lnTo>
                  <a:pt x="1679506" y="1419287"/>
                </a:lnTo>
                <a:lnTo>
                  <a:pt x="1719202" y="1395897"/>
                </a:lnTo>
                <a:lnTo>
                  <a:pt x="1757330" y="1371132"/>
                </a:lnTo>
                <a:lnTo>
                  <a:pt x="1793824" y="1345044"/>
                </a:lnTo>
                <a:lnTo>
                  <a:pt x="1828617" y="1317680"/>
                </a:lnTo>
                <a:lnTo>
                  <a:pt x="1861644" y="1289091"/>
                </a:lnTo>
                <a:lnTo>
                  <a:pt x="1892839" y="1259327"/>
                </a:lnTo>
                <a:lnTo>
                  <a:pt x="1922136" y="1228436"/>
                </a:lnTo>
                <a:lnTo>
                  <a:pt x="1949468" y="1196468"/>
                </a:lnTo>
                <a:lnTo>
                  <a:pt x="1974770" y="1163473"/>
                </a:lnTo>
                <a:lnTo>
                  <a:pt x="1997975" y="1129500"/>
                </a:lnTo>
                <a:lnTo>
                  <a:pt x="2019019" y="1094598"/>
                </a:lnTo>
                <a:lnTo>
                  <a:pt x="2037833" y="1058818"/>
                </a:lnTo>
                <a:lnTo>
                  <a:pt x="2054354" y="1022208"/>
                </a:lnTo>
                <a:lnTo>
                  <a:pt x="2068514" y="984819"/>
                </a:lnTo>
                <a:lnTo>
                  <a:pt x="2080247" y="946699"/>
                </a:lnTo>
                <a:lnTo>
                  <a:pt x="2089488" y="907899"/>
                </a:lnTo>
                <a:lnTo>
                  <a:pt x="2096170" y="868467"/>
                </a:lnTo>
                <a:lnTo>
                  <a:pt x="2100228" y="828453"/>
                </a:lnTo>
                <a:lnTo>
                  <a:pt x="2101596" y="787908"/>
                </a:lnTo>
                <a:lnTo>
                  <a:pt x="2100228" y="747362"/>
                </a:lnTo>
                <a:lnTo>
                  <a:pt x="2096170" y="707348"/>
                </a:lnTo>
                <a:lnTo>
                  <a:pt x="2089488" y="667916"/>
                </a:lnTo>
                <a:lnTo>
                  <a:pt x="2080247" y="629116"/>
                </a:lnTo>
                <a:lnTo>
                  <a:pt x="2068514" y="590996"/>
                </a:lnTo>
                <a:lnTo>
                  <a:pt x="2054354" y="553607"/>
                </a:lnTo>
                <a:lnTo>
                  <a:pt x="2037833" y="516997"/>
                </a:lnTo>
                <a:lnTo>
                  <a:pt x="2019019" y="481217"/>
                </a:lnTo>
                <a:lnTo>
                  <a:pt x="1997975" y="446315"/>
                </a:lnTo>
                <a:lnTo>
                  <a:pt x="1974770" y="412342"/>
                </a:lnTo>
                <a:lnTo>
                  <a:pt x="1949468" y="379347"/>
                </a:lnTo>
                <a:lnTo>
                  <a:pt x="1922136" y="347379"/>
                </a:lnTo>
                <a:lnTo>
                  <a:pt x="1892839" y="316488"/>
                </a:lnTo>
                <a:lnTo>
                  <a:pt x="1861644" y="286724"/>
                </a:lnTo>
                <a:lnTo>
                  <a:pt x="1828617" y="258135"/>
                </a:lnTo>
                <a:lnTo>
                  <a:pt x="1793824" y="230771"/>
                </a:lnTo>
                <a:lnTo>
                  <a:pt x="1757330" y="204683"/>
                </a:lnTo>
                <a:lnTo>
                  <a:pt x="1719202" y="179918"/>
                </a:lnTo>
                <a:lnTo>
                  <a:pt x="1679506" y="156528"/>
                </a:lnTo>
                <a:lnTo>
                  <a:pt x="1638308" y="134561"/>
                </a:lnTo>
                <a:lnTo>
                  <a:pt x="1595674" y="114067"/>
                </a:lnTo>
                <a:lnTo>
                  <a:pt x="1551670" y="95095"/>
                </a:lnTo>
                <a:lnTo>
                  <a:pt x="1506362" y="77695"/>
                </a:lnTo>
                <a:lnTo>
                  <a:pt x="1459815" y="61917"/>
                </a:lnTo>
                <a:lnTo>
                  <a:pt x="1412097" y="47809"/>
                </a:lnTo>
                <a:lnTo>
                  <a:pt x="1363272" y="35422"/>
                </a:lnTo>
                <a:lnTo>
                  <a:pt x="1313408" y="24805"/>
                </a:lnTo>
                <a:lnTo>
                  <a:pt x="1262570" y="16007"/>
                </a:lnTo>
                <a:lnTo>
                  <a:pt x="1210824" y="9078"/>
                </a:lnTo>
                <a:lnTo>
                  <a:pt x="1158235" y="4067"/>
                </a:lnTo>
                <a:lnTo>
                  <a:pt x="1104871" y="1025"/>
                </a:lnTo>
                <a:lnTo>
                  <a:pt x="1050798" y="0"/>
                </a:lnTo>
                <a:close/>
              </a:path>
            </a:pathLst>
          </a:custGeom>
          <a:solidFill>
            <a:srgbClr val="E1F3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38902" y="3911396"/>
            <a:ext cx="70866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o-LA" sz="1800" spc="-16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ເຄື່ອງມື</a:t>
            </a:r>
            <a:endParaRPr sz="18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89653" y="3290315"/>
            <a:ext cx="5379085" cy="1576070"/>
            <a:chOff x="4089653" y="3290315"/>
            <a:chExt cx="5379085" cy="1576070"/>
          </a:xfrm>
        </p:grpSpPr>
        <p:sp>
          <p:nvSpPr>
            <p:cNvPr id="8" name="object 8"/>
            <p:cNvSpPr/>
            <p:nvPr/>
          </p:nvSpPr>
          <p:spPr>
            <a:xfrm>
              <a:off x="4089653" y="4066793"/>
              <a:ext cx="493395" cy="0"/>
            </a:xfrm>
            <a:custGeom>
              <a:avLst/>
              <a:gdLst/>
              <a:ahLst/>
              <a:cxnLst/>
              <a:rect l="l" t="t" r="r" b="b"/>
              <a:pathLst>
                <a:path w="493395">
                  <a:moveTo>
                    <a:pt x="0" y="0"/>
                  </a:moveTo>
                  <a:lnTo>
                    <a:pt x="492861" y="0"/>
                  </a:lnTo>
                </a:path>
              </a:pathLst>
            </a:custGeom>
            <a:ln w="38100">
              <a:solidFill>
                <a:srgbClr val="E1F4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63465" y="4009643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299"/>
                  </a:lnTo>
                  <a:lnTo>
                    <a:pt x="114300" y="57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F4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79513" y="4057649"/>
              <a:ext cx="493395" cy="0"/>
            </a:xfrm>
            <a:custGeom>
              <a:avLst/>
              <a:gdLst/>
              <a:ahLst/>
              <a:cxnLst/>
              <a:rect l="l" t="t" r="r" b="b"/>
              <a:pathLst>
                <a:path w="493395">
                  <a:moveTo>
                    <a:pt x="0" y="0"/>
                  </a:moveTo>
                  <a:lnTo>
                    <a:pt x="492861" y="0"/>
                  </a:lnTo>
                </a:path>
              </a:pathLst>
            </a:custGeom>
            <a:ln w="38100">
              <a:solidFill>
                <a:srgbClr val="E1F4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53325" y="4000499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300"/>
                  </a:lnTo>
                  <a:lnTo>
                    <a:pt x="11430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F4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67015" y="3290315"/>
              <a:ext cx="2101850" cy="1576070"/>
            </a:xfrm>
            <a:custGeom>
              <a:avLst/>
              <a:gdLst/>
              <a:ahLst/>
              <a:cxnLst/>
              <a:rect l="l" t="t" r="r" b="b"/>
              <a:pathLst>
                <a:path w="2101850" h="1576070">
                  <a:moveTo>
                    <a:pt x="1050798" y="0"/>
                  </a:moveTo>
                  <a:lnTo>
                    <a:pt x="996724" y="1025"/>
                  </a:lnTo>
                  <a:lnTo>
                    <a:pt x="943360" y="4067"/>
                  </a:lnTo>
                  <a:lnTo>
                    <a:pt x="890771" y="9078"/>
                  </a:lnTo>
                  <a:lnTo>
                    <a:pt x="839025" y="16007"/>
                  </a:lnTo>
                  <a:lnTo>
                    <a:pt x="788187" y="24805"/>
                  </a:lnTo>
                  <a:lnTo>
                    <a:pt x="738323" y="35422"/>
                  </a:lnTo>
                  <a:lnTo>
                    <a:pt x="689498" y="47809"/>
                  </a:lnTo>
                  <a:lnTo>
                    <a:pt x="641780" y="61917"/>
                  </a:lnTo>
                  <a:lnTo>
                    <a:pt x="595233" y="77695"/>
                  </a:lnTo>
                  <a:lnTo>
                    <a:pt x="549925" y="95095"/>
                  </a:lnTo>
                  <a:lnTo>
                    <a:pt x="505921" y="114067"/>
                  </a:lnTo>
                  <a:lnTo>
                    <a:pt x="463287" y="134561"/>
                  </a:lnTo>
                  <a:lnTo>
                    <a:pt x="422089" y="156528"/>
                  </a:lnTo>
                  <a:lnTo>
                    <a:pt x="382393" y="179918"/>
                  </a:lnTo>
                  <a:lnTo>
                    <a:pt x="344265" y="204683"/>
                  </a:lnTo>
                  <a:lnTo>
                    <a:pt x="307771" y="230771"/>
                  </a:lnTo>
                  <a:lnTo>
                    <a:pt x="272978" y="258135"/>
                  </a:lnTo>
                  <a:lnTo>
                    <a:pt x="239951" y="286724"/>
                  </a:lnTo>
                  <a:lnTo>
                    <a:pt x="208756" y="316488"/>
                  </a:lnTo>
                  <a:lnTo>
                    <a:pt x="179459" y="347379"/>
                  </a:lnTo>
                  <a:lnTo>
                    <a:pt x="152127" y="379347"/>
                  </a:lnTo>
                  <a:lnTo>
                    <a:pt x="126825" y="412342"/>
                  </a:lnTo>
                  <a:lnTo>
                    <a:pt x="103620" y="446315"/>
                  </a:lnTo>
                  <a:lnTo>
                    <a:pt x="82576" y="481217"/>
                  </a:lnTo>
                  <a:lnTo>
                    <a:pt x="63762" y="516997"/>
                  </a:lnTo>
                  <a:lnTo>
                    <a:pt x="47241" y="553607"/>
                  </a:lnTo>
                  <a:lnTo>
                    <a:pt x="33081" y="590996"/>
                  </a:lnTo>
                  <a:lnTo>
                    <a:pt x="21348" y="629116"/>
                  </a:lnTo>
                  <a:lnTo>
                    <a:pt x="12107" y="667916"/>
                  </a:lnTo>
                  <a:lnTo>
                    <a:pt x="5425" y="707348"/>
                  </a:lnTo>
                  <a:lnTo>
                    <a:pt x="1367" y="747362"/>
                  </a:lnTo>
                  <a:lnTo>
                    <a:pt x="0" y="787908"/>
                  </a:lnTo>
                  <a:lnTo>
                    <a:pt x="1367" y="828453"/>
                  </a:lnTo>
                  <a:lnTo>
                    <a:pt x="5425" y="868467"/>
                  </a:lnTo>
                  <a:lnTo>
                    <a:pt x="12107" y="907899"/>
                  </a:lnTo>
                  <a:lnTo>
                    <a:pt x="21348" y="946699"/>
                  </a:lnTo>
                  <a:lnTo>
                    <a:pt x="33081" y="984819"/>
                  </a:lnTo>
                  <a:lnTo>
                    <a:pt x="47241" y="1022208"/>
                  </a:lnTo>
                  <a:lnTo>
                    <a:pt x="63762" y="1058818"/>
                  </a:lnTo>
                  <a:lnTo>
                    <a:pt x="82576" y="1094598"/>
                  </a:lnTo>
                  <a:lnTo>
                    <a:pt x="103620" y="1129500"/>
                  </a:lnTo>
                  <a:lnTo>
                    <a:pt x="126825" y="1163473"/>
                  </a:lnTo>
                  <a:lnTo>
                    <a:pt x="152127" y="1196468"/>
                  </a:lnTo>
                  <a:lnTo>
                    <a:pt x="179459" y="1228436"/>
                  </a:lnTo>
                  <a:lnTo>
                    <a:pt x="208756" y="1259327"/>
                  </a:lnTo>
                  <a:lnTo>
                    <a:pt x="239951" y="1289091"/>
                  </a:lnTo>
                  <a:lnTo>
                    <a:pt x="272978" y="1317680"/>
                  </a:lnTo>
                  <a:lnTo>
                    <a:pt x="307771" y="1345044"/>
                  </a:lnTo>
                  <a:lnTo>
                    <a:pt x="344265" y="1371132"/>
                  </a:lnTo>
                  <a:lnTo>
                    <a:pt x="382393" y="1395897"/>
                  </a:lnTo>
                  <a:lnTo>
                    <a:pt x="422089" y="1419287"/>
                  </a:lnTo>
                  <a:lnTo>
                    <a:pt x="463287" y="1441254"/>
                  </a:lnTo>
                  <a:lnTo>
                    <a:pt x="505921" y="1461748"/>
                  </a:lnTo>
                  <a:lnTo>
                    <a:pt x="549925" y="1480720"/>
                  </a:lnTo>
                  <a:lnTo>
                    <a:pt x="595233" y="1498120"/>
                  </a:lnTo>
                  <a:lnTo>
                    <a:pt x="641780" y="1513898"/>
                  </a:lnTo>
                  <a:lnTo>
                    <a:pt x="689498" y="1528006"/>
                  </a:lnTo>
                  <a:lnTo>
                    <a:pt x="738323" y="1540393"/>
                  </a:lnTo>
                  <a:lnTo>
                    <a:pt x="788187" y="1551010"/>
                  </a:lnTo>
                  <a:lnTo>
                    <a:pt x="839025" y="1559808"/>
                  </a:lnTo>
                  <a:lnTo>
                    <a:pt x="890771" y="1566737"/>
                  </a:lnTo>
                  <a:lnTo>
                    <a:pt x="943360" y="1571748"/>
                  </a:lnTo>
                  <a:lnTo>
                    <a:pt x="996724" y="1574790"/>
                  </a:lnTo>
                  <a:lnTo>
                    <a:pt x="1050798" y="1575816"/>
                  </a:lnTo>
                  <a:lnTo>
                    <a:pt x="1104871" y="1574790"/>
                  </a:lnTo>
                  <a:lnTo>
                    <a:pt x="1158235" y="1571748"/>
                  </a:lnTo>
                  <a:lnTo>
                    <a:pt x="1210824" y="1566737"/>
                  </a:lnTo>
                  <a:lnTo>
                    <a:pt x="1262570" y="1559808"/>
                  </a:lnTo>
                  <a:lnTo>
                    <a:pt x="1313408" y="1551010"/>
                  </a:lnTo>
                  <a:lnTo>
                    <a:pt x="1363272" y="1540393"/>
                  </a:lnTo>
                  <a:lnTo>
                    <a:pt x="1412097" y="1528006"/>
                  </a:lnTo>
                  <a:lnTo>
                    <a:pt x="1459815" y="1513898"/>
                  </a:lnTo>
                  <a:lnTo>
                    <a:pt x="1506362" y="1498120"/>
                  </a:lnTo>
                  <a:lnTo>
                    <a:pt x="1551670" y="1480720"/>
                  </a:lnTo>
                  <a:lnTo>
                    <a:pt x="1595674" y="1461748"/>
                  </a:lnTo>
                  <a:lnTo>
                    <a:pt x="1638308" y="1441254"/>
                  </a:lnTo>
                  <a:lnTo>
                    <a:pt x="1679506" y="1419287"/>
                  </a:lnTo>
                  <a:lnTo>
                    <a:pt x="1719202" y="1395897"/>
                  </a:lnTo>
                  <a:lnTo>
                    <a:pt x="1757330" y="1371132"/>
                  </a:lnTo>
                  <a:lnTo>
                    <a:pt x="1793824" y="1345044"/>
                  </a:lnTo>
                  <a:lnTo>
                    <a:pt x="1828617" y="1317680"/>
                  </a:lnTo>
                  <a:lnTo>
                    <a:pt x="1861644" y="1289091"/>
                  </a:lnTo>
                  <a:lnTo>
                    <a:pt x="1892839" y="1259327"/>
                  </a:lnTo>
                  <a:lnTo>
                    <a:pt x="1922136" y="1228436"/>
                  </a:lnTo>
                  <a:lnTo>
                    <a:pt x="1949468" y="1196468"/>
                  </a:lnTo>
                  <a:lnTo>
                    <a:pt x="1974770" y="1163473"/>
                  </a:lnTo>
                  <a:lnTo>
                    <a:pt x="1997975" y="1129500"/>
                  </a:lnTo>
                  <a:lnTo>
                    <a:pt x="2019019" y="1094598"/>
                  </a:lnTo>
                  <a:lnTo>
                    <a:pt x="2037833" y="1058818"/>
                  </a:lnTo>
                  <a:lnTo>
                    <a:pt x="2054354" y="1022208"/>
                  </a:lnTo>
                  <a:lnTo>
                    <a:pt x="2068514" y="984819"/>
                  </a:lnTo>
                  <a:lnTo>
                    <a:pt x="2080247" y="946699"/>
                  </a:lnTo>
                  <a:lnTo>
                    <a:pt x="2089488" y="907899"/>
                  </a:lnTo>
                  <a:lnTo>
                    <a:pt x="2096170" y="868467"/>
                  </a:lnTo>
                  <a:lnTo>
                    <a:pt x="2100228" y="828453"/>
                  </a:lnTo>
                  <a:lnTo>
                    <a:pt x="2101596" y="787908"/>
                  </a:lnTo>
                  <a:lnTo>
                    <a:pt x="2100228" y="747362"/>
                  </a:lnTo>
                  <a:lnTo>
                    <a:pt x="2096170" y="707348"/>
                  </a:lnTo>
                  <a:lnTo>
                    <a:pt x="2089488" y="667916"/>
                  </a:lnTo>
                  <a:lnTo>
                    <a:pt x="2080247" y="629116"/>
                  </a:lnTo>
                  <a:lnTo>
                    <a:pt x="2068514" y="590996"/>
                  </a:lnTo>
                  <a:lnTo>
                    <a:pt x="2054354" y="553607"/>
                  </a:lnTo>
                  <a:lnTo>
                    <a:pt x="2037833" y="516997"/>
                  </a:lnTo>
                  <a:lnTo>
                    <a:pt x="2019019" y="481217"/>
                  </a:lnTo>
                  <a:lnTo>
                    <a:pt x="1997975" y="446315"/>
                  </a:lnTo>
                  <a:lnTo>
                    <a:pt x="1974770" y="412342"/>
                  </a:lnTo>
                  <a:lnTo>
                    <a:pt x="1949468" y="379347"/>
                  </a:lnTo>
                  <a:lnTo>
                    <a:pt x="1922136" y="347379"/>
                  </a:lnTo>
                  <a:lnTo>
                    <a:pt x="1892839" y="316488"/>
                  </a:lnTo>
                  <a:lnTo>
                    <a:pt x="1861644" y="286724"/>
                  </a:lnTo>
                  <a:lnTo>
                    <a:pt x="1828617" y="258135"/>
                  </a:lnTo>
                  <a:lnTo>
                    <a:pt x="1793824" y="230771"/>
                  </a:lnTo>
                  <a:lnTo>
                    <a:pt x="1757330" y="204683"/>
                  </a:lnTo>
                  <a:lnTo>
                    <a:pt x="1719202" y="179918"/>
                  </a:lnTo>
                  <a:lnTo>
                    <a:pt x="1679506" y="156528"/>
                  </a:lnTo>
                  <a:lnTo>
                    <a:pt x="1638308" y="134561"/>
                  </a:lnTo>
                  <a:lnTo>
                    <a:pt x="1595674" y="114067"/>
                  </a:lnTo>
                  <a:lnTo>
                    <a:pt x="1551670" y="95095"/>
                  </a:lnTo>
                  <a:lnTo>
                    <a:pt x="1506362" y="77695"/>
                  </a:lnTo>
                  <a:lnTo>
                    <a:pt x="1459815" y="61917"/>
                  </a:lnTo>
                  <a:lnTo>
                    <a:pt x="1412097" y="47809"/>
                  </a:lnTo>
                  <a:lnTo>
                    <a:pt x="1363272" y="35422"/>
                  </a:lnTo>
                  <a:lnTo>
                    <a:pt x="1313408" y="24805"/>
                  </a:lnTo>
                  <a:lnTo>
                    <a:pt x="1262570" y="16007"/>
                  </a:lnTo>
                  <a:lnTo>
                    <a:pt x="1210824" y="9078"/>
                  </a:lnTo>
                  <a:lnTo>
                    <a:pt x="1158235" y="4067"/>
                  </a:lnTo>
                  <a:lnTo>
                    <a:pt x="1104871" y="1025"/>
                  </a:lnTo>
                  <a:lnTo>
                    <a:pt x="1050798" y="0"/>
                  </a:lnTo>
                  <a:close/>
                </a:path>
              </a:pathLst>
            </a:custGeom>
            <a:solidFill>
              <a:srgbClr val="E1F3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033612" y="3916210"/>
            <a:ext cx="10963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o-LA" sz="18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ກິດຈະກຳ</a:t>
            </a:r>
            <a:endParaRPr sz="18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7001" y="1524228"/>
            <a:ext cx="509579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lo-LA" sz="4400" spc="-14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ການວິເຄາະຕະຫຼາດ</a:t>
            </a:r>
            <a:endParaRPr sz="4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89594" y="2730995"/>
            <a:ext cx="7481570" cy="730328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708660" marR="5080" indent="-696595">
              <a:lnSpc>
                <a:spcPts val="2590"/>
              </a:lnSpc>
              <a:spcBef>
                <a:spcPts val="425"/>
              </a:spcBef>
            </a:pPr>
            <a:r>
              <a:rPr lang="lo-LA" sz="2400" i="1" spc="-2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ການວິເຄາະຕະຫຼາດ = </a:t>
            </a:r>
            <a:r>
              <a:rPr lang="lo-LA" sz="2400" spc="-2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ແມ່ນການປະເມີນຄຸນນະພາບ ແລະປະລິມານຢ່າງລະອຽດຂອງຕະຫຼາດປັດຈຸບັນ.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06308" y="4221974"/>
            <a:ext cx="2636301" cy="1467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1752" y="260604"/>
            <a:ext cx="1181100" cy="1071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936480" y="749808"/>
            <a:ext cx="1507235" cy="313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6938" y="1616900"/>
            <a:ext cx="79222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lo-LA" sz="4000" spc="-100" dirty="0">
                <a:latin typeface="Phetsarath OT" panose="02000500000000000000" pitchFamily="2" charset="0"/>
                <a:cs typeface="Phetsarath OT" panose="02000500000000000000" pitchFamily="2" charset="0"/>
              </a:rPr>
              <a:t>ເປັນ</a:t>
            </a:r>
            <a:r>
              <a:rPr lang="lo-LA" sz="4000" spc="-1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ຫຍັງຕ້ອງມີການ</a:t>
            </a:r>
            <a:r>
              <a:rPr lang="lo-LA" sz="4000" spc="-100" dirty="0">
                <a:latin typeface="Phetsarath OT" panose="02000500000000000000" pitchFamily="2" charset="0"/>
                <a:cs typeface="Phetsarath OT" panose="02000500000000000000" pitchFamily="2" charset="0"/>
              </a:rPr>
              <a:t>ວິເຄາະຕະຫຼາດ?</a:t>
            </a:r>
            <a:endParaRPr sz="4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8" y="2425141"/>
            <a:ext cx="9702165" cy="1949893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Symbol"/>
              <a:buChar char=""/>
              <a:tabLst>
                <a:tab pos="241300" algn="l"/>
              </a:tabLst>
            </a:pPr>
            <a:r>
              <a:rPr lang="lo-LA" sz="20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ຫຼີກລຽງການສີ້ນເປືອງຊັບພະຍາກອນ ແລະ ເວລາ</a:t>
            </a:r>
          </a:p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Symbol"/>
              <a:buChar char=""/>
              <a:tabLst>
                <a:tab pos="241300" algn="l"/>
              </a:tabLst>
            </a:pP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ພິຈາລະນາກ່ອນວ່າຈຳເປັນຕ້ອງມີການແກ້ໄຂບັນຫາທີ່ສະເໜີຫຼືບໍ່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Symbol"/>
              <a:buChar char=""/>
              <a:tabLst>
                <a:tab pos="241300" algn="l"/>
              </a:tabLst>
            </a:pPr>
            <a:r>
              <a:rPr lang="lo-LA" sz="2000" spc="-2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ກວດສອບໃຫ້ແນ່ໃຈວ່າຄວາມຕ້ອງການມີຫຼາຍພໍ ຜູ້ຄົນທີ່ຈະຈ່າຍຄ່າສິ່ງທີ່ທ່ານສະເຫນີ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marR="5080" indent="-228600">
              <a:lnSpc>
                <a:spcPts val="2160"/>
              </a:lnSpc>
              <a:spcBef>
                <a:spcPts val="1025"/>
              </a:spcBef>
              <a:buFont typeface="Symbol"/>
              <a:buChar char=""/>
              <a:tabLst>
                <a:tab pos="241300" algn="l"/>
              </a:tabLst>
            </a:pP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ຫຼຸດຜ່ອນຄວາມສ່ຽງເພາະວ່າຄວາມເຂົ້າໃຈໂອກາດຜູ່ທີ່ຈະເປັນລູກຄ້າ ແລະ ເງື່ອນໄຂຂອງຕະຫຼາດເປັນສິ່ງສໍາຄັນເພື່ອໃຫ້ມີໂອກາດດີຂຶ້ນໃນການພັດທະນາຜະລິດຕະພັນ ຫຼື ບໍລິການທີ່ດີກ່ວາເກົ່າ.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616900"/>
            <a:ext cx="65506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lo-LA" sz="4000" spc="-254" dirty="0">
                <a:latin typeface="Phetsarath OT" panose="02000500000000000000" pitchFamily="2" charset="0"/>
                <a:cs typeface="Phetsarath OT" panose="02000500000000000000" pitchFamily="2" charset="0"/>
              </a:rPr>
              <a:t>ປະເພດຂອງການວິເຄາະຕະຫຼາດ</a:t>
            </a:r>
            <a:endParaRPr sz="4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358943"/>
            <a:ext cx="4851400" cy="2825774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241300" algn="l"/>
              </a:tabLst>
            </a:pPr>
            <a:r>
              <a:rPr lang="lo-LA" sz="28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ຄຸນນະພາບ</a:t>
            </a:r>
            <a:endParaRPr sz="28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ກໍານົດແຮງຈູງໃຈຂອງລູກຄ້າ:</a:t>
            </a: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lang="lo-LA" sz="20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ຕົວຢ່າງ: ການສັງເກດຢ່າງໃກ້ຊິດ </a:t>
            </a:r>
            <a:r>
              <a:rPr lang="en-US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=</a:t>
            </a: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 ກຸ່ມນ້ອຍ ຫຼື ແບບເຊີ່ງໜ້າ</a:t>
            </a: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12700" marR="125730">
              <a:lnSpc>
                <a:spcPts val="2160"/>
              </a:lnSpc>
              <a:spcBef>
                <a:spcPts val="994"/>
              </a:spcBef>
            </a:pP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- </a:t>
            </a: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ຖືກອອກແບບມາເພື່ອຂໍ້ມຸນເຊີງເລິກ ແລະ ເຂົ້າໃຈເຫດຜົນພື້ນຖານ, ຄວາມຄິດເຫັນ ແລະແຮງຈູງໃຈ</a:t>
            </a:r>
            <a:endParaRPr lang="lo-LA" sz="20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12700" marR="125730">
              <a:lnSpc>
                <a:spcPts val="2160"/>
              </a:lnSpc>
              <a:spcBef>
                <a:spcPts val="994"/>
              </a:spcBef>
            </a:pPr>
            <a:endParaRPr sz="20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0940" y="2358943"/>
            <a:ext cx="4844415" cy="303993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241300" algn="l"/>
              </a:tabLst>
            </a:pPr>
            <a:r>
              <a:rPr lang="lo-LA" sz="28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ປະລິມານ</a:t>
            </a:r>
            <a:endParaRPr sz="28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lang="lo-LA" sz="2000" spc="-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ການເກັບ​ກໍາ​ຂໍ້​ມູນ​ຈໍາ​ນວນ​ຫຼາຍ​:</a:t>
            </a: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lang="lo-LA" sz="2000" spc="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ຕົວຢ່າງ: ແບບສຳຫຼວດ, ແບບສອບຖາມ, ວິທີການລົງຄະແນນ…</a:t>
            </a:r>
          </a:p>
          <a:p>
            <a:pPr marL="12700" marR="125730">
              <a:lnSpc>
                <a:spcPts val="2160"/>
              </a:lnSpc>
              <a:spcBef>
                <a:spcPts val="994"/>
              </a:spcBef>
            </a:pPr>
            <a:r>
              <a:rPr lang="lo-LA" sz="20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- </a:t>
            </a:r>
            <a:r>
              <a:rPr lang="lo-LA" sz="20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ຂໍ້ມູນທີ່ສາມາດວັດໄດ້ທີ່ສາມາດປ່ຽນເປັນ</a:t>
            </a:r>
          </a:p>
          <a:p>
            <a:pPr marL="12700" marR="125730">
              <a:lnSpc>
                <a:spcPts val="2160"/>
              </a:lnSpc>
              <a:spcBef>
                <a:spcPts val="994"/>
              </a:spcBef>
            </a:pPr>
            <a:r>
              <a:rPr lang="lo-LA" sz="2000" spc="-1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ສະຖິຕິ</a:t>
            </a: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endParaRPr sz="26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7001" y="1524228"/>
            <a:ext cx="78714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lo-LA" sz="4400" spc="-114" dirty="0">
                <a:latin typeface="Phetsarath OT" panose="02000500000000000000" pitchFamily="2" charset="0"/>
                <a:cs typeface="Phetsarath OT" panose="02000500000000000000" pitchFamily="2" charset="0"/>
              </a:rPr>
              <a:t>ການວິເຄາະຕະຫຼາດ</a:t>
            </a:r>
            <a:r>
              <a:rPr lang="lo-LA" sz="4400" spc="-114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ຊ່ວຍຄົ້ນຫາ</a:t>
            </a:r>
            <a:r>
              <a:rPr lang="lo-LA" sz="4400" spc="-114" dirty="0">
                <a:latin typeface="Phetsarath OT" panose="02000500000000000000" pitchFamily="2" charset="0"/>
                <a:cs typeface="Phetsarath OT" panose="02000500000000000000" pitchFamily="2" charset="0"/>
              </a:rPr>
              <a:t>:</a:t>
            </a:r>
            <a:endParaRPr sz="4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7000" y="2639555"/>
            <a:ext cx="8524799" cy="2769989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ໃຜຄືຜູ້ທີ່ມີໂອກາດເປັນລູກຄ້າຂອງທ່ານ?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ນິໄສການຊື້ຂອງພວກເຂົາແມ່ນຫຍັງ?</a:t>
            </a: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ມີຈັກຄົນ?</a:t>
            </a: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ເຂົາເຈົ້າຈະຈ່າຍເງິນເທົ່າໃດ?</a:t>
            </a: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4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ຄູ່ແຂ່ງຂອງທ່ານແມ່ນໃຜ?</a:t>
            </a: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har char="-"/>
              <a:tabLst>
                <a:tab pos="240665" algn="l"/>
                <a:tab pos="241300" algn="l"/>
              </a:tabLst>
            </a:pPr>
            <a:r>
              <a:rPr lang="lo-LA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ສິ່ງທ້າທາຍ ແລະ ຄວາມສໍາເລັດຂອງເຂົາເຈົ້າແມ່ນຫຍັງ?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1752" y="260604"/>
              <a:ext cx="1181100" cy="10713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936480" y="749808"/>
              <a:ext cx="1507235" cy="31394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16939" y="2216594"/>
            <a:ext cx="1011872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lo-LA" sz="3700" spc="-125" dirty="0">
                <a:latin typeface="Phetsarath OT" panose="02000500000000000000" pitchFamily="2" charset="0"/>
                <a:cs typeface="Phetsarath OT" panose="02000500000000000000" pitchFamily="2" charset="0"/>
              </a:rPr>
              <a:t>ບ່ອນ</a:t>
            </a:r>
            <a:r>
              <a:rPr lang="lo-LA" sz="3700" spc="-125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ທີ່ຮັບ</a:t>
            </a:r>
            <a:r>
              <a:rPr lang="lo-LA" sz="3700" spc="-125" dirty="0">
                <a:latin typeface="Phetsarath OT" panose="02000500000000000000" pitchFamily="2" charset="0"/>
                <a:cs typeface="Phetsarath OT" panose="02000500000000000000" pitchFamily="2" charset="0"/>
              </a:rPr>
              <a:t>ຂໍ້ມູນທີ່ຈໍາເປັນສໍາລັບການວິເຄາະຕະຫຼາດ</a:t>
            </a:r>
            <a:endParaRPr sz="37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3320287"/>
            <a:ext cx="5634355" cy="1389483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Symbol"/>
              <a:buChar char=""/>
              <a:tabLst>
                <a:tab pos="241300" algn="l"/>
              </a:tabLst>
            </a:pPr>
            <a:r>
              <a:rPr lang="lo-LA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ລູກຄ້າປະຈຸບັນ</a:t>
            </a:r>
            <a:r>
              <a:rPr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r>
              <a:rPr sz="2400" dirty="0">
                <a:latin typeface="Phetsarath OT" panose="02000500000000000000" pitchFamily="2" charset="0"/>
                <a:cs typeface="Phetsarath OT" panose="02000500000000000000" pitchFamily="2" charset="0"/>
              </a:rPr>
              <a:t> </a:t>
            </a:r>
            <a:r>
              <a:rPr lang="lo-LA" sz="2400" b="1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ຊັບພະຍາກອນອັນລ້ຳຄ່າ</a:t>
            </a:r>
            <a:r>
              <a:rPr sz="2400" b="1" spc="-17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 </a:t>
            </a:r>
            <a:endParaRPr sz="240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Symbol"/>
              <a:buChar char=""/>
              <a:tabLst>
                <a:tab pos="241300" algn="l"/>
              </a:tabLst>
            </a:pPr>
            <a:r>
              <a:rPr lang="lo-LA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ສະຖິຕິຈາກເວັບໄຊທ໌ທາງການຂອງລັດຖະບານ</a:t>
            </a:r>
            <a:endParaRPr lang="en-US" sz="2400" spc="-10" dirty="0" smtClean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Symbol"/>
              <a:buChar char=""/>
              <a:tabLst>
                <a:tab pos="241300" algn="l"/>
              </a:tabLst>
            </a:pPr>
            <a:r>
              <a:rPr lang="lo-LA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ອິນເຕີເນັດ (ບໍ່ແມ່ນ </a:t>
            </a:r>
            <a:r>
              <a:rPr lang="en-US" sz="2400" spc="-1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Wikipedia)</a:t>
            </a:r>
            <a:endParaRPr sz="2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7001" y="1524228"/>
            <a:ext cx="745799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lo-LA" sz="4400" spc="-280" dirty="0">
                <a:latin typeface="Phetsarath OT" panose="02000500000000000000" pitchFamily="2" charset="0"/>
                <a:cs typeface="Phetsarath OT" panose="02000500000000000000" pitchFamily="2" charset="0"/>
              </a:rPr>
              <a:t>ເຄື່ອງມືສໍາລັບການວິເຄາະຕະຫຼາດ</a:t>
            </a:r>
            <a:endParaRPr sz="44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7000" y="2635897"/>
            <a:ext cx="4028999" cy="20915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15" dirty="0">
                <a:latin typeface="Carlito"/>
                <a:cs typeface="Carlito"/>
              </a:rPr>
              <a:t>PESTEL</a:t>
            </a:r>
            <a:endParaRPr sz="28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 dirty="0">
                <a:latin typeface="Carlito"/>
                <a:cs typeface="Carlito"/>
              </a:rPr>
              <a:t>Decision</a:t>
            </a:r>
            <a:r>
              <a:rPr sz="2800" spc="-5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Canvas</a:t>
            </a:r>
            <a:endParaRPr sz="28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75" dirty="0">
                <a:latin typeface="Carlito"/>
                <a:cs typeface="Carlito"/>
              </a:rPr>
              <a:t>TAM </a:t>
            </a:r>
            <a:r>
              <a:rPr sz="2800" spc="-15" dirty="0">
                <a:latin typeface="Carlito"/>
                <a:cs typeface="Carlito"/>
              </a:rPr>
              <a:t>SAM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SOM</a:t>
            </a:r>
            <a:endParaRPr sz="28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15" dirty="0">
                <a:latin typeface="Carlito"/>
                <a:cs typeface="Carlito"/>
              </a:rPr>
              <a:t>BCG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E0CC700C34E64283355474F2ABBAFB" ma:contentTypeVersion="16" ma:contentTypeDescription="Create a new document." ma:contentTypeScope="" ma:versionID="8ff2458da248c7423d338960d1906584">
  <xsd:schema xmlns:xsd="http://www.w3.org/2001/XMLSchema" xmlns:xs="http://www.w3.org/2001/XMLSchema" xmlns:p="http://schemas.microsoft.com/office/2006/metadata/properties" xmlns:ns2="9e7cb493-a9cd-49cd-846c-930d19753eb9" xmlns:ns3="4cca9a1c-ea03-4f56-8ded-6c285728d794" targetNamespace="http://schemas.microsoft.com/office/2006/metadata/properties" ma:root="true" ma:fieldsID="d3c5bb8178d63cc94ad54e2194493de9" ns2:_="" ns3:_="">
    <xsd:import namespace="9e7cb493-a9cd-49cd-846c-930d19753eb9"/>
    <xsd:import namespace="4cca9a1c-ea03-4f56-8ded-6c285728d7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cb493-a9cd-49cd-846c-930d19753e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213ba4d-4ff2-410f-8850-8053d1402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a9a1c-ea03-4f56-8ded-6c285728d7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a40db18-2066-40d3-9c1d-6d717589184a}" ma:internalName="TaxCatchAll" ma:showField="CatchAllData" ma:web="4cca9a1c-ea03-4f56-8ded-6c285728d7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ca9a1c-ea03-4f56-8ded-6c285728d794" xsi:nil="true"/>
    <lcf76f155ced4ddcb4097134ff3c332f xmlns="9e7cb493-a9cd-49cd-846c-930d19753e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44DC4D-913D-4449-8D02-5DE9FEE72478}"/>
</file>

<file path=customXml/itemProps2.xml><?xml version="1.0" encoding="utf-8"?>
<ds:datastoreItem xmlns:ds="http://schemas.openxmlformats.org/officeDocument/2006/customXml" ds:itemID="{7DFEB9CB-38A7-485B-9063-868E735E8E36}"/>
</file>

<file path=customXml/itemProps3.xml><?xml version="1.0" encoding="utf-8"?>
<ds:datastoreItem xmlns:ds="http://schemas.openxmlformats.org/officeDocument/2006/customXml" ds:itemID="{F421C8A1-B469-4D77-96D1-67D6869493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887</Words>
  <Application>Microsoft Office PowerPoint</Application>
  <PresentationFormat>Widescreen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Carlito</vt:lpstr>
      <vt:lpstr>Phetsarath OT</vt:lpstr>
      <vt:lpstr>Symbol</vt:lpstr>
      <vt:lpstr>Trebuchet MS</vt:lpstr>
      <vt:lpstr>Office Theme</vt:lpstr>
      <vt:lpstr>ໂຄງການ ENCORE</vt:lpstr>
      <vt:lpstr>ຜົນການຮຽນຮູ້</vt:lpstr>
      <vt:lpstr>ວາລະການເຝິກອົບຮົມ</vt:lpstr>
      <vt:lpstr>PowerPoint Presentation</vt:lpstr>
      <vt:lpstr>ເປັນຫຍັງຕ້ອງມີການວິເຄາະຕະຫຼາດ?</vt:lpstr>
      <vt:lpstr>ປະເພດຂອງການວິເຄາະຕະຫຼາດ</vt:lpstr>
      <vt:lpstr>ການວິເຄາະຕະຫຼາດຊ່ວຍຄົ້ນຫາ:</vt:lpstr>
      <vt:lpstr>ບ່ອນທີ່ຮັບຂໍ້ມູນທີ່ຈໍາເປັນສໍາລັບການວິເຄາະຕະຫຼາດ</vt:lpstr>
      <vt:lpstr>ເຄື່ອງມືສໍາລັບການວິເຄາະຕະຫຼາດ</vt:lpstr>
      <vt:lpstr>PESTEL</vt:lpstr>
      <vt:lpstr>Decision Canvas (ແຜ່ນການຕັດສິນໃຈ) – ຂ້າມຜ່ານສິ່ງກິດຂວາງ</vt:lpstr>
      <vt:lpstr>TAM SAM SOM</vt:lpstr>
      <vt:lpstr>BCG matrix</vt:lpstr>
      <vt:lpstr>ການວິເຄາະຕະຫຼາດ</vt:lpstr>
      <vt:lpstr>ກິດຈະກຳ (1-1,5  ຊົ່ວໂມງ)</vt:lpstr>
      <vt:lpstr>ໂຄງການ ENCORE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ໂຄງການ ENCORE</dc:title>
  <dc:creator>phongsavanh it</dc:creator>
  <cp:lastModifiedBy>Kevin</cp:lastModifiedBy>
  <cp:revision>14</cp:revision>
  <dcterms:created xsi:type="dcterms:W3CDTF">2022-10-22T06:44:48Z</dcterms:created>
  <dcterms:modified xsi:type="dcterms:W3CDTF">2022-11-13T03:48:07Z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2022-10-22T00:00:00Z</vt:filetime>
  </property>
  <property fmtid="{D5CDD505-2E9C-101B-9397-08002B2CF9AE}" pid="3" name="Creator">
    <vt:lpwstr>PDFium</vt:lpwstr>
  </property>
  <property fmtid="{D5CDD505-2E9C-101B-9397-08002B2CF9AE}" pid="4" name="LastSaved">
    <vt:filetime>2022-10-22T00:00:00Z</vt:filetime>
  </property>
  <property fmtid="{D5CDD505-2E9C-101B-9397-08002B2CF9AE}" pid="5" name="ContentTypeId">
    <vt:lpwstr>0x01010045E0CC700C34E64283355474F2ABBAFB</vt:lpwstr>
  </property>
</Properties>
</file>