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16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16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16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16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16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82411" y="0"/>
            <a:ext cx="3561587" cy="526694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55091" y="6312408"/>
            <a:ext cx="8423275" cy="0"/>
          </a:xfrm>
          <a:custGeom>
            <a:avLst/>
            <a:gdLst/>
            <a:ahLst/>
            <a:cxnLst/>
            <a:rect l="l" t="t" r="r" b="b"/>
            <a:pathLst>
              <a:path w="8423275">
                <a:moveTo>
                  <a:pt x="0" y="0"/>
                </a:moveTo>
                <a:lnTo>
                  <a:pt x="8423275" y="0"/>
                </a:lnTo>
              </a:path>
              <a:path w="8423275">
                <a:moveTo>
                  <a:pt x="0" y="0"/>
                </a:moveTo>
                <a:lnTo>
                  <a:pt x="8423275" y="0"/>
                </a:lnTo>
              </a:path>
            </a:pathLst>
          </a:custGeom>
          <a:ln w="63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1084" y="57911"/>
            <a:ext cx="1138427" cy="107137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79207" y="525780"/>
            <a:ext cx="1345691" cy="3139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63292" y="1326438"/>
            <a:ext cx="4817414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7515" y="2731240"/>
            <a:ext cx="8268969" cy="2956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13075" y="6474015"/>
            <a:ext cx="20447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16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8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5091" y="6312408"/>
              <a:ext cx="8423275" cy="0"/>
            </a:xfrm>
            <a:custGeom>
              <a:avLst/>
              <a:gdLst/>
              <a:ahLst/>
              <a:cxnLst/>
              <a:rect l="l" t="t" r="r" b="b"/>
              <a:pathLst>
                <a:path w="8423275">
                  <a:moveTo>
                    <a:pt x="0" y="0"/>
                  </a:moveTo>
                  <a:lnTo>
                    <a:pt x="8423275" y="0"/>
                  </a:lnTo>
                </a:path>
                <a:path w="8423275">
                  <a:moveTo>
                    <a:pt x="0" y="0"/>
                  </a:moveTo>
                  <a:lnTo>
                    <a:pt x="8423275" y="0"/>
                  </a:lnTo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084" y="57911"/>
              <a:ext cx="1138427" cy="10713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9207" y="525780"/>
              <a:ext cx="1345691" cy="31394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8883" y="2589435"/>
            <a:ext cx="5278755" cy="10586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lo-LA" sz="3400" spc="-35" dirty="0" smtClean="0">
                <a:solidFill>
                  <a:srgbClr val="002F5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ການມີສ່ວນຮ່ວມຂອງຜູ້ມີສ່ວນໄດ້ສ່ວນເສຍ ແລະ ການຈັດການ</a:t>
            </a:r>
            <a:endParaRPr sz="3600" dirty="0"/>
          </a:p>
        </p:txBody>
      </p:sp>
      <p:sp>
        <p:nvSpPr>
          <p:cNvPr id="8" name="object 8"/>
          <p:cNvSpPr txBox="1"/>
          <p:nvPr/>
        </p:nvSpPr>
        <p:spPr>
          <a:xfrm>
            <a:off x="1843462" y="4255663"/>
            <a:ext cx="5152390" cy="12977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3460" marR="1003935" algn="ctr">
              <a:lnSpc>
                <a:spcPct val="100000"/>
              </a:lnSpc>
              <a:spcBef>
                <a:spcPts val="100"/>
              </a:spcBef>
            </a:pPr>
            <a:r>
              <a:rPr lang="lo-LA" sz="2400" b="1" spc="-25" dirty="0" smtClean="0">
                <a:solidFill>
                  <a:srgbClr val="002F5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ການເຝິກຄູເຝິກ ຄັ້ງທີ 1 </a:t>
            </a:r>
            <a:r>
              <a:rPr sz="2400" b="1" dirty="0" smtClean="0">
                <a:solidFill>
                  <a:srgbClr val="002F5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1 </a:t>
            </a:r>
            <a:endParaRPr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002F5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Project</a:t>
            </a:r>
            <a:r>
              <a:rPr sz="1800" b="1" spc="10" dirty="0">
                <a:solidFill>
                  <a:srgbClr val="002F5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sz="1800" b="1" spc="-30" dirty="0">
                <a:solidFill>
                  <a:srgbClr val="002F5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ref.:</a:t>
            </a:r>
            <a:r>
              <a:rPr sz="1800" b="1" spc="30" dirty="0">
                <a:solidFill>
                  <a:srgbClr val="002F5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sz="1800" b="1" spc="-10" dirty="0">
                <a:solidFill>
                  <a:srgbClr val="002F5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617589-EPP-1-2020-1-AT-EPPKA2-CBHE-JP</a:t>
            </a:r>
            <a:endParaRPr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515" y="1201573"/>
            <a:ext cx="576072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o-LA" sz="2500" spc="-5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ສິ່ງທີ່ຄວນ ແລະ ບໍ່ຄວນເຮັດ ໃນເຄືອຂ່າຍທຸລະ</a:t>
            </a:r>
            <a:r>
              <a:rPr lang="lo-LA" sz="2500" spc="-5" dirty="0" smtClean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ກິດ</a:t>
            </a:r>
            <a:endParaRPr sz="25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6559" y="1149096"/>
            <a:ext cx="989074" cy="12054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6025" y="1855966"/>
            <a:ext cx="7766050" cy="41646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o-LA" sz="2200" b="1" spc="-5" dirty="0" smtClean="0">
                <a:solidFill>
                  <a:srgbClr val="1664AC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ສິ່ງທີ່ບໍ່ຄວນເຮັດ</a:t>
            </a:r>
            <a:endParaRPr sz="2200" dirty="0">
              <a:latin typeface="Calibri"/>
              <a:cs typeface="Calibri"/>
            </a:endParaRPr>
          </a:p>
          <a:p>
            <a:pPr marL="427990" indent="-287655">
              <a:lnSpc>
                <a:spcPct val="100000"/>
              </a:lnSpc>
              <a:spcBef>
                <a:spcPts val="1855"/>
              </a:spcBef>
              <a:buFont typeface="Arial MT"/>
              <a:buChar char="•"/>
              <a:tabLst>
                <a:tab pos="427355" algn="l"/>
                <a:tab pos="428625" algn="l"/>
              </a:tabLst>
            </a:pPr>
            <a:r>
              <a:rPr lang="lo-LA" sz="1800" i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ບໍ່ສະແດງຄວາມຢ້ານ (</a:t>
            </a:r>
            <a:r>
              <a:rPr sz="1800" i="1" spc="-5" dirty="0" smtClean="0">
                <a:latin typeface="Calibri"/>
                <a:cs typeface="Calibri"/>
              </a:rPr>
              <a:t>Don’t</a:t>
            </a:r>
            <a:r>
              <a:rPr sz="1800" i="1" spc="15" dirty="0" smtClean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be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 smtClean="0">
                <a:latin typeface="Calibri"/>
                <a:cs typeface="Calibri"/>
              </a:rPr>
              <a:t>timid</a:t>
            </a:r>
            <a:r>
              <a:rPr lang="lo-LA" sz="1800" i="1" spc="-5" dirty="0" smtClean="0">
                <a:latin typeface="Calibri"/>
                <a:cs typeface="Calibri"/>
              </a:rPr>
              <a:t>)</a:t>
            </a:r>
            <a:r>
              <a:rPr sz="1800" i="1" spc="5" dirty="0" smtClean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lang="lo-LA" sz="1800" spc="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ຢ່າລົບສະເພາະກັບຄົນທີ່ທ່ານຮູ້ຈັກແລ້ວເທົ່ານັ້ນ. 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750" dirty="0">
              <a:latin typeface="Calibri"/>
              <a:cs typeface="Calibri"/>
            </a:endParaRPr>
          </a:p>
          <a:p>
            <a:pPr marL="427990" indent="-287020">
              <a:lnSpc>
                <a:spcPct val="100000"/>
              </a:lnSpc>
              <a:buFont typeface="Arial MT"/>
              <a:buChar char="•"/>
              <a:tabLst>
                <a:tab pos="427990" algn="l"/>
                <a:tab pos="428625" algn="l"/>
              </a:tabLst>
            </a:pPr>
            <a:r>
              <a:rPr lang="lo-LA" sz="1800" i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ຢ່າລົມນຳສະເພາະຄົນດຽວ (</a:t>
            </a:r>
            <a:r>
              <a:rPr sz="1800" i="1" spc="-5" dirty="0" smtClean="0">
                <a:latin typeface="Calibri"/>
                <a:cs typeface="Calibri"/>
              </a:rPr>
              <a:t>Don’t</a:t>
            </a:r>
            <a:r>
              <a:rPr sz="1800" i="1" spc="20" dirty="0" smtClean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only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speak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15" dirty="0">
                <a:latin typeface="Calibri"/>
                <a:cs typeface="Calibri"/>
              </a:rPr>
              <a:t>to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one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spc="-5" dirty="0" smtClean="0">
                <a:latin typeface="Calibri"/>
                <a:cs typeface="Calibri"/>
              </a:rPr>
              <a:t>person</a:t>
            </a:r>
            <a:r>
              <a:rPr lang="lo-LA" sz="1800" i="1" spc="-5" dirty="0" smtClean="0">
                <a:latin typeface="Calibri"/>
                <a:cs typeface="Calibri"/>
              </a:rPr>
              <a:t>)</a:t>
            </a:r>
            <a:r>
              <a:rPr sz="1800" i="1" spc="10" dirty="0" smtClean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lang="lo-LA" spc="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ລົມນຳຫຼາຍເທົ່າໃດຍິ່ງດີ</a:t>
            </a:r>
            <a:r>
              <a:rPr sz="1800" spc="-40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750" dirty="0">
              <a:latin typeface="Calibri"/>
              <a:cs typeface="Calibri"/>
            </a:endParaRPr>
          </a:p>
          <a:p>
            <a:pPr marL="427990" marR="11303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27990" algn="l"/>
                <a:tab pos="428625" algn="l"/>
              </a:tabLst>
            </a:pPr>
            <a:r>
              <a:rPr lang="lo-LA" sz="1800" i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ຢ່າຢ້ານທີ່ຈະຖາມຄຳຖາມ (</a:t>
            </a:r>
            <a:r>
              <a:rPr sz="1800" i="1" spc="-5" dirty="0" smtClean="0">
                <a:latin typeface="Calibri"/>
                <a:cs typeface="Calibri"/>
              </a:rPr>
              <a:t>Don’t</a:t>
            </a:r>
            <a:r>
              <a:rPr sz="1800" i="1" spc="20" dirty="0" smtClean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be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afraid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15" dirty="0">
                <a:latin typeface="Calibri"/>
                <a:cs typeface="Calibri"/>
              </a:rPr>
              <a:t>to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ask </a:t>
            </a:r>
            <a:r>
              <a:rPr sz="1800" i="1" spc="-10" dirty="0" smtClean="0">
                <a:latin typeface="Calibri"/>
                <a:cs typeface="Calibri"/>
              </a:rPr>
              <a:t>questions</a:t>
            </a:r>
            <a:r>
              <a:rPr lang="lo-LA" sz="1800" i="1" spc="-10" dirty="0" smtClean="0">
                <a:latin typeface="Calibri"/>
                <a:cs typeface="Calibri"/>
              </a:rPr>
              <a:t>)</a:t>
            </a:r>
            <a:r>
              <a:rPr sz="1800" i="1" spc="20" dirty="0" smtClean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lang="lo-LA" sz="1800" spc="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ທຸກຄົນຢ້ານທີ່ຈະຖືກເມີນເສີີຍ ຫຼື ເບິ່ງເປັນຄົນໂງ່ ແຕ່ມັນບໍ່ມີປະໂຫຍດຫຍັງ. ຫຼາຍຄົນມີຄວາມສຸກກັບການໄດ້ສະແດງອອກຄວາມຮູ້ ແລະ ຄວາມຊຳນານຂອງໂຕເອງ, ສະນັ້ນ, ລຸຍ ແລະ ຖາມຄຳຖາມຕ່າງໆເທົ່າທີ່ທ່ານຈະສາມາດຖາມໄດ້. 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750" dirty="0">
              <a:latin typeface="Calibri"/>
              <a:cs typeface="Calibri"/>
            </a:endParaRPr>
          </a:p>
          <a:p>
            <a:pPr marL="428625" marR="5080" indent="-287020">
              <a:lnSpc>
                <a:spcPct val="100000"/>
              </a:lnSpc>
              <a:buFont typeface="Arial MT"/>
              <a:buChar char="•"/>
              <a:tabLst>
                <a:tab pos="428625" algn="l"/>
                <a:tab pos="429259" algn="l"/>
              </a:tabLst>
            </a:pPr>
            <a:r>
              <a:rPr lang="lo-LA" sz="1800" i="1" spc="-2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ຫຼີກລ້ຽງການນຳສະເໜີໂຕເອງຫຼາຍເກີນໄປ (</a:t>
            </a:r>
            <a:r>
              <a:rPr sz="1800" i="1" spc="-20" dirty="0" smtClean="0">
                <a:latin typeface="Calibri"/>
                <a:cs typeface="Calibri"/>
              </a:rPr>
              <a:t>Avoid</a:t>
            </a:r>
            <a:r>
              <a:rPr sz="1800" i="1" spc="-5" dirty="0" smtClean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overzealous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spc="-5" dirty="0" smtClean="0">
                <a:latin typeface="Calibri"/>
                <a:cs typeface="Calibri"/>
              </a:rPr>
              <a:t>self-promotion</a:t>
            </a:r>
            <a:r>
              <a:rPr lang="lo-LA" sz="1800" i="1" spc="-5" dirty="0" smtClean="0">
                <a:latin typeface="Calibri"/>
                <a:cs typeface="Calibri"/>
              </a:rPr>
              <a:t>)</a:t>
            </a:r>
            <a:r>
              <a:rPr sz="1800" i="1" spc="15" dirty="0" smtClean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lang="lo-LA" sz="1800" spc="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ວິທີນີ້ເປັນການເພີ່ມຄວາມໜ້າລຳຄານຫຼາຍກວ່າການສ້າງຄວາມສຳພັນ! 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750" dirty="0">
              <a:latin typeface="Calibri"/>
              <a:cs typeface="Calibri"/>
            </a:endParaRPr>
          </a:p>
          <a:p>
            <a:pPr marL="428625" indent="-287020">
              <a:lnSpc>
                <a:spcPct val="100000"/>
              </a:lnSpc>
              <a:buFont typeface="Arial MT"/>
              <a:buChar char="•"/>
              <a:tabLst>
                <a:tab pos="428625" algn="l"/>
                <a:tab pos="429259" algn="l"/>
              </a:tabLst>
            </a:pPr>
            <a:r>
              <a:rPr lang="lo-LA" sz="1800" b="1" i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ຢ່າລືມທີ່ຈະຕິດຕາມຄືນ (</a:t>
            </a:r>
            <a:r>
              <a:rPr sz="1800" b="1" i="1" spc="-5" dirty="0" smtClean="0">
                <a:latin typeface="Calibri"/>
                <a:cs typeface="Calibri"/>
              </a:rPr>
              <a:t>Don’t</a:t>
            </a:r>
            <a:r>
              <a:rPr sz="1800" b="1" i="1" spc="-10" dirty="0" smtClean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forget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spc="-15" dirty="0">
                <a:latin typeface="Calibri"/>
                <a:cs typeface="Calibri"/>
              </a:rPr>
              <a:t>to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follow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spc="-5" dirty="0" smtClean="0">
                <a:latin typeface="Calibri"/>
                <a:cs typeface="Calibri"/>
              </a:rPr>
              <a:t>up</a:t>
            </a:r>
            <a:r>
              <a:rPr lang="lo-LA" sz="1800" b="1" i="1" spc="-5" dirty="0" smtClean="0"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12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515" y="1198524"/>
            <a:ext cx="438785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o-LA" sz="2500" spc="-5" dirty="0" smtClean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ການສ້າງເຄືອຂ່າຍທຸລະກິດ</a:t>
            </a:r>
            <a:endParaRPr sz="25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13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0505" y="2206387"/>
            <a:ext cx="6186805" cy="236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o-LA" sz="1800" b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ຄິດເບິ່ງວ່າໃຜທີ່ຄວນຢູ່ໃນສູນ </a:t>
            </a:r>
            <a:r>
              <a:rPr lang="en-US" sz="1800" b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EKC </a:t>
            </a:r>
            <a:r>
              <a:rPr lang="lo-LA" sz="1800" b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ຂອງທ່ານ. </a:t>
            </a:r>
            <a:endParaRPr sz="1800" dirty="0">
              <a:latin typeface="Calibri"/>
              <a:cs typeface="Calibri"/>
            </a:endParaRPr>
          </a:p>
          <a:p>
            <a:pPr marL="756285" indent="-287655">
              <a:lnSpc>
                <a:spcPct val="100000"/>
              </a:lnSpc>
              <a:spcBef>
                <a:spcPts val="20"/>
              </a:spcBef>
              <a:buFont typeface="Wingdings"/>
              <a:buChar char=""/>
              <a:tabLst>
                <a:tab pos="756920" algn="l"/>
              </a:tabLst>
            </a:pPr>
            <a:r>
              <a:rPr lang="lo-LA" sz="16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ໃຜຊ່ວຍຂ້ອນໄດ້ແນ່? </a:t>
            </a:r>
            <a:endParaRPr sz="1600" dirty="0">
              <a:latin typeface="Calibri"/>
              <a:cs typeface="Calibri"/>
            </a:endParaRPr>
          </a:p>
          <a:p>
            <a:pPr marL="756285" indent="-287655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lang="lo-LA" sz="16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ໃຜຮູ້ວ່າແມ່ນຫຍັງຈະດຳເນີນຕໍ່ໄປ? </a:t>
            </a:r>
            <a:endParaRPr sz="1600" dirty="0">
              <a:latin typeface="Calibri"/>
              <a:cs typeface="Calibri"/>
            </a:endParaRPr>
          </a:p>
          <a:p>
            <a:pPr marL="756285" indent="-287655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lang="lo-LA" sz="16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ໃຜທີ່ສາມາດຊ່ວຍທ່ານຂ້າມຜ່ານສິ່ງກີດຂວາງຕ່າງໆ? </a:t>
            </a:r>
            <a:endParaRPr sz="1600" dirty="0">
              <a:latin typeface="Calibri"/>
              <a:cs typeface="Calibri"/>
            </a:endParaRPr>
          </a:p>
          <a:p>
            <a:pPr marL="756285" indent="-287655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lang="lo-LA" sz="16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ໃຜທີ່ເປັນຈຸດເຊື່ອມຕໍ່ທີ່ສຳຄັນໃນການສະໜອງ ຫຼື ຕ່ອງໂສ້ຂໍ້ມູນຂ່າວສານ? 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lo-LA" sz="1800" b="1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ເຄືອຂ່າຍຍິ່ງກວ້າງຂວາງ, ທ່ານຈະສາມາດເຂົ້າຫາຄວາມຮູ້ ແລະ ຂ່າວສານຂໍ້ມູນ ເມື່ອທ່ານຕ້ອງການ. 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515" y="1198524"/>
            <a:ext cx="438785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o-LA" sz="2500" spc="-5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ການສ້າງເຄືອຂ່າຍທຸລະ</a:t>
            </a:r>
            <a:r>
              <a:rPr lang="lo-LA" sz="2500" spc="-5" dirty="0" smtClean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ກິດ</a:t>
            </a:r>
            <a:endParaRPr sz="25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14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3720" y="2204783"/>
            <a:ext cx="7282815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o-LA" b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ຮັບຮູ້</a:t>
            </a:r>
            <a:endParaRPr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756285" indent="-287020">
              <a:lnSpc>
                <a:spcPct val="100000"/>
              </a:lnSpc>
              <a:buFont typeface="Arial MT"/>
              <a:buChar char="•"/>
              <a:tabLst>
                <a:tab pos="755650" algn="l"/>
                <a:tab pos="756920" algn="l"/>
              </a:tabLst>
            </a:pPr>
            <a:r>
              <a:rPr lang="lo-LA" sz="18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ໂອກາດຢູ່ອ້ອມໂຕທ່ານ. </a:t>
            </a:r>
            <a:endParaRPr sz="1800" dirty="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buFont typeface="Arial MT"/>
              <a:buChar char="•"/>
              <a:tabLst>
                <a:tab pos="755650" algn="l"/>
                <a:tab pos="756920" algn="l"/>
              </a:tabLst>
            </a:pPr>
            <a:r>
              <a:rPr lang="lo-LA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ຜູ້ໃຫ້ໂອກາດຢູ່ອ້ອມໂຕທ່ານເຊັ່ນກັນ. </a:t>
            </a:r>
            <a:endParaRPr sz="1800" dirty="0">
              <a:latin typeface="Calibri"/>
              <a:cs typeface="Calibri"/>
            </a:endParaRPr>
          </a:p>
          <a:p>
            <a:pPr marL="756285" marR="127000" indent="-287020">
              <a:lnSpc>
                <a:spcPct val="100000"/>
              </a:lnSpc>
              <a:buFont typeface="Arial MT"/>
              <a:buChar char="•"/>
              <a:tabLst>
                <a:tab pos="755650" algn="l"/>
                <a:tab pos="756920" algn="l"/>
              </a:tabLst>
            </a:pPr>
            <a:r>
              <a:rPr lang="lo-LA" sz="18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ການຮັບຮູ້ຂັບເຄື່ອນໂອກາດ ໄປສູ່ ຄວາມເປັນໄປໄດ້ ແລະ ຫຼີກລ້ຽງການເປັນເຫຍື່ອຂອງຜູ້ໃຫ້ໂອກາດ.</a:t>
            </a:r>
            <a:r>
              <a:rPr sz="1800" spc="-5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 marL="756285" marR="5080" indent="-287020">
              <a:lnSpc>
                <a:spcPct val="100000"/>
              </a:lnSpc>
              <a:buFont typeface="Arial MT"/>
              <a:buChar char="•"/>
              <a:tabLst>
                <a:tab pos="755650" algn="l"/>
                <a:tab pos="756920" algn="l"/>
              </a:tabLst>
            </a:pPr>
            <a:r>
              <a:rPr lang="lo-LA" sz="18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ຍ້ອນວ່າທຸກຄວາມເຂັ້ມແຂງ, ທັກສະ, ຂ່າວສານຂໍ້ມູນ, ການຕິດຕໍ່, ແລະ ຄວາມຊ່ຽວຊານ ທີ່ທ່ານມີເພື່ອໃຫ້ຄົນອື່ນ, ແລະ ທີ່ຄົນອື່ນມີເພື່ອໃຫ້ທ່ານ, ເຄືອຂ່າຍຂອງທ່ານ ສາມາດສ້າງແກ່່ນສານຂອງໂອກາດສຳລັບທ່ານເອງ ແລະ ຄົນອື່ນໆ. 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lo-LA" sz="1800" b="1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ແນະນຳໂຕທ່ານເອງ!! 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515" y="1198524"/>
            <a:ext cx="438785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o-LA" sz="2500" spc="-5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ການສ້າງເຄືອຂ່າຍທຸລະ</a:t>
            </a:r>
            <a:r>
              <a:rPr lang="lo-LA" sz="2500" spc="-5" dirty="0" smtClean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ກິດ</a:t>
            </a:r>
            <a:endParaRPr sz="25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15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8523" y="2189448"/>
            <a:ext cx="7103745" cy="33137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o-LA" sz="1800" b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ເຄືອຂ່າຍ </a:t>
            </a:r>
            <a:r>
              <a:rPr lang="lo-LA" sz="1800" b="1" i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ຕ້ອງ </a:t>
            </a:r>
            <a:r>
              <a:rPr lang="lo-LA" b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ຕ່າງໃຫ້ຜົນປະໂຫຍດເຊິ່ງກັນແລະກັນ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Calibri"/>
              <a:cs typeface="Calibri"/>
            </a:endParaRPr>
          </a:p>
          <a:p>
            <a:pPr marL="756285" marR="388620" indent="-287020">
              <a:lnSpc>
                <a:spcPct val="100000"/>
              </a:lnSpc>
              <a:buFont typeface="Arial MT"/>
              <a:buChar char="•"/>
              <a:tabLst>
                <a:tab pos="755650" algn="l"/>
                <a:tab pos="756920" algn="l"/>
              </a:tabLst>
            </a:pPr>
            <a:r>
              <a:rPr lang="lo-LA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ຄົນທີ່ຢູ່ໃນເຄືອຂ່າຍທຸລະກິດຂອງທ່ານ ຈະຄາດຫວັງທ່ານຊ່ວຍເຫຼືອເຂົາເຈົ້າໃນສິ່ງທີ່ຕ້ອງການ ແລະ ກົງກັນຂ້າມ.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750" dirty="0">
              <a:latin typeface="Calibri"/>
              <a:cs typeface="Calibri"/>
            </a:endParaRPr>
          </a:p>
          <a:p>
            <a:pPr marL="756285" indent="-287655">
              <a:lnSpc>
                <a:spcPct val="100000"/>
              </a:lnSpc>
              <a:buFont typeface="Arial MT"/>
              <a:buChar char="•"/>
              <a:tabLst>
                <a:tab pos="755650" algn="l"/>
                <a:tab pos="756920" algn="l"/>
              </a:tabLst>
            </a:pPr>
            <a:r>
              <a:rPr lang="lo-LA" sz="18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ບໍ່ລັງເລທີ່ຈະຖາມເພື່ອຂໍການຊ່ວຍເຫຼືອ. 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750" dirty="0">
              <a:latin typeface="Calibri"/>
              <a:cs typeface="Calibri"/>
            </a:endParaRPr>
          </a:p>
          <a:p>
            <a:pPr marL="756285" marR="5080" indent="-287020">
              <a:lnSpc>
                <a:spcPct val="100000"/>
              </a:lnSpc>
              <a:buFont typeface="Arial MT"/>
              <a:buChar char="•"/>
              <a:tabLst>
                <a:tab pos="755650" algn="l"/>
                <a:tab pos="756920" algn="l"/>
              </a:tabLst>
            </a:pPr>
            <a:r>
              <a:rPr lang="lo-LA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ນອກຈາກການໃຫ້ຄວາມຊ່ວຍເຫຼືອເມື່ອຖືກຂໍຮ້ອງມາ, ທ່ານສາມາດຊ່ວຍເຫຼືອເຊິ່ງກັນແລະກັນ ໃນຫຼາຍໆທາງເຊັ່ນ: </a:t>
            </a:r>
            <a:endParaRPr sz="1800" dirty="0">
              <a:latin typeface="Calibri"/>
              <a:cs typeface="Calibri"/>
            </a:endParaRPr>
          </a:p>
          <a:p>
            <a:pPr marL="1213485" lvl="1" indent="-287020">
              <a:lnSpc>
                <a:spcPct val="100000"/>
              </a:lnSpc>
              <a:buFont typeface="Arial MT"/>
              <a:buChar char="•"/>
              <a:tabLst>
                <a:tab pos="1212850" algn="l"/>
                <a:tab pos="1214120" algn="l"/>
              </a:tabLst>
            </a:pPr>
            <a:r>
              <a:rPr lang="lo-LA" sz="18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ແບ່ງປັນຂ່າວສານຂໍ້ມູນ ທີ່ທ່ານຄິດວ່າຈະເປັນປະໂຫຍດຕໍ່ເຂົາເຈົ້າ. </a:t>
            </a:r>
            <a:endParaRPr sz="1800" dirty="0">
              <a:latin typeface="Calibri"/>
              <a:cs typeface="Calibri"/>
            </a:endParaRPr>
          </a:p>
          <a:p>
            <a:pPr marL="1213485" marR="610870" lvl="1" indent="-287020">
              <a:lnSpc>
                <a:spcPct val="100000"/>
              </a:lnSpc>
              <a:buFont typeface="Arial MT"/>
              <a:buChar char="•"/>
              <a:tabLst>
                <a:tab pos="1212850" algn="l"/>
                <a:tab pos="1214120" algn="l"/>
              </a:tabLst>
            </a:pPr>
            <a:r>
              <a:rPr lang="lo-LA" sz="18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ສົ່ງຕໍ່ຫົວຂໍ້ທີ່ກ່ຽວຂ້ອງ ຫຼື ການຊົມເຊີຍເຂົາເຈົ້າໃນຜົນສຳເລັດຂອງເຂົາເຈົ້າ. 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515" y="1198524"/>
            <a:ext cx="463677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o-LA" sz="2500" spc="-10" dirty="0" smtClean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ປະໂຫຍດຂອງເຄືອຂ່າຍທຸລະກິດ</a:t>
            </a:r>
            <a:endParaRPr sz="25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16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2581" y="1991721"/>
            <a:ext cx="7746365" cy="35984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8755">
              <a:lnSpc>
                <a:spcPct val="100000"/>
              </a:lnSpc>
              <a:spcBef>
                <a:spcPts val="100"/>
              </a:spcBef>
            </a:pPr>
            <a:r>
              <a:rPr lang="lo-LA" sz="1800" b="1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ຄຸນນະພາບການຕັດສິນໃຈທີ່ສູງກວ່າ (</a:t>
            </a:r>
            <a:r>
              <a:rPr sz="1800" b="1" dirty="0" smtClean="0">
                <a:latin typeface="Calibri"/>
                <a:cs typeface="Calibri"/>
              </a:rPr>
              <a:t>Higher</a:t>
            </a:r>
            <a:r>
              <a:rPr sz="1800" b="1" spc="-25" dirty="0" smtClean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quality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decision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 smtClean="0">
                <a:latin typeface="Calibri"/>
                <a:cs typeface="Calibri"/>
              </a:rPr>
              <a:t>making</a:t>
            </a:r>
            <a:r>
              <a:rPr lang="lo-LA" sz="1800" b="1" spc="-5" dirty="0" smtClean="0">
                <a:latin typeface="Calibri"/>
                <a:cs typeface="Calibri"/>
              </a:rPr>
              <a:t>)</a:t>
            </a:r>
            <a:r>
              <a:rPr sz="1800" b="1" spc="-15" dirty="0" smtClean="0">
                <a:latin typeface="Calibri"/>
                <a:cs typeface="Calibri"/>
              </a:rPr>
              <a:t> </a:t>
            </a:r>
            <a:r>
              <a:rPr lang="lo-LA" spc="-1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ຂອບໃຈການສື່ສານກັບຜູ້ມີສ່ວນໄດ້ສ່ວນເສຍໄວຂື້ນ, ຊ່ວຍໃຫ້ເຮົາເຂົ້າໃຈຄວາມຕ້ອງການຂອງເຂົາເຈົ້າຫຼາຍຂື້ນ. 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lo-LA" sz="1800" b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ການເພີ່ມຂື້ນຂອງຄວາມຍືດຍຸນຂອງສະມາຊິກໃນເຄືອຂ່າຍ </a:t>
            </a:r>
            <a:r>
              <a:rPr lang="lo-LA" sz="18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ຂອບໃຈການສະໜັບສະໜູນ ແລະ ການຊຸກຍູ້ຈາກຫຼາຍພາກສ່ວນ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Synergy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effects</a:t>
            </a:r>
            <a:endParaRPr sz="1800" dirty="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buFont typeface="Symbol"/>
              <a:buChar char=""/>
              <a:tabLst>
                <a:tab pos="755650" algn="l"/>
                <a:tab pos="756920" algn="l"/>
              </a:tabLst>
            </a:pPr>
            <a:r>
              <a:rPr lang="lo-LA" sz="18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ຄວາມເປັນໄປໄດ້ທີ່ຈະສຸມໃສ່ຄວາມຊຳນານສະເພາະ</a:t>
            </a:r>
            <a:endParaRPr sz="1800" dirty="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buFont typeface="Symbol"/>
              <a:buChar char=""/>
              <a:tabLst>
                <a:tab pos="755650" algn="l"/>
                <a:tab pos="756920" algn="l"/>
              </a:tabLst>
            </a:pPr>
            <a:r>
              <a:rPr lang="lo-LA" sz="18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ເພີ່ມທະວີນະວັດຕະກຳ ແລະ ຄວາມສ້າງສັນ</a:t>
            </a:r>
            <a:endParaRPr sz="1800" dirty="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buFont typeface="Symbol"/>
              <a:buChar char=""/>
              <a:tabLst>
                <a:tab pos="755650" algn="l"/>
                <a:tab pos="756920" algn="l"/>
              </a:tabLst>
            </a:pPr>
            <a:r>
              <a:rPr lang="lo-LA" sz="18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ການຊີ້ນຳວຽກ</a:t>
            </a:r>
            <a:endParaRPr sz="1800" dirty="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buFont typeface="Symbol"/>
              <a:buChar char=""/>
              <a:tabLst>
                <a:tab pos="755650" algn="l"/>
                <a:tab pos="756920" algn="l"/>
              </a:tabLst>
            </a:pPr>
            <a:r>
              <a:rPr lang="lo-LA" sz="18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ການຮຽນຮູ້ຮ່ວມກັນ ແລະ ການສົ່ງຕໍ່ຄວາມຮູ້</a:t>
            </a:r>
            <a:endParaRPr sz="1800" dirty="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buFont typeface="Symbol"/>
              <a:buChar char=""/>
              <a:tabLst>
                <a:tab pos="755650" algn="l"/>
                <a:tab pos="756920" algn="l"/>
              </a:tabLst>
            </a:pPr>
            <a:r>
              <a:rPr lang="lo-LA" sz="18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ໄດ້ຮັບຂໍ້ໄດ້ປຽບໃນການແຂ່ງຂັນ</a:t>
            </a:r>
            <a:endParaRPr sz="1800" dirty="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buFont typeface="Symbol"/>
              <a:buChar char=""/>
              <a:tabLst>
                <a:tab pos="755650" algn="l"/>
                <a:tab pos="756920" algn="l"/>
              </a:tabLst>
            </a:pPr>
            <a:r>
              <a:rPr lang="lo-LA" sz="18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ເຂົ້າເຖິງຕະຫຼາດມືດ (</a:t>
            </a:r>
            <a:r>
              <a:rPr sz="1800" spc="-5" dirty="0" smtClean="0">
                <a:latin typeface="Calibri"/>
                <a:cs typeface="Calibri"/>
              </a:rPr>
              <a:t>hidden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15" dirty="0" smtClean="0">
                <a:latin typeface="Calibri"/>
                <a:cs typeface="Calibri"/>
              </a:rPr>
              <a:t>markets</a:t>
            </a:r>
            <a:r>
              <a:rPr lang="lo-LA" sz="1800" spc="-15" dirty="0" smtClean="0"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515" y="1198524"/>
            <a:ext cx="463677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o-LA" sz="2500" spc="-10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ປະໂຫຍດຂອງເຄືອຂ່າຍທຸລະ</a:t>
            </a:r>
            <a:r>
              <a:rPr lang="lo-LA" sz="2500" spc="-10" dirty="0" smtClean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ກິດ</a:t>
            </a:r>
            <a:endParaRPr sz="25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2581" y="1991721"/>
            <a:ext cx="7639050" cy="3883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o-LA" sz="1800" b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ເພີ່ມທະວີປະສິດທິພາບຜ່ານການສະສົມວຽກມອບໝາຍ</a:t>
            </a:r>
            <a:endParaRPr sz="1800" dirty="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buFont typeface="Symbol"/>
              <a:buChar char=""/>
              <a:tabLst>
                <a:tab pos="755650" algn="l"/>
                <a:tab pos="756920" algn="l"/>
              </a:tabLst>
            </a:pPr>
            <a:r>
              <a:rPr lang="lo-LA" sz="18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ດຶງຈຸດແຂ່ງຂອງສະມາຊິກອອກມາ</a:t>
            </a:r>
            <a:endParaRPr sz="1800" dirty="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buFont typeface="Symbol"/>
              <a:buChar char=""/>
              <a:tabLst>
                <a:tab pos="755650" algn="l"/>
                <a:tab pos="756920" algn="l"/>
              </a:tabLst>
            </a:pPr>
            <a:r>
              <a:rPr lang="lo-LA" sz="18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ຄຳສັ່ງຮ່ວມ (</a:t>
            </a:r>
            <a:r>
              <a:rPr sz="1800" spc="-5" dirty="0" smtClean="0">
                <a:latin typeface="Calibri"/>
                <a:cs typeface="Calibri"/>
              </a:rPr>
              <a:t>Mutual</a:t>
            </a:r>
            <a:r>
              <a:rPr sz="1800" spc="-25" dirty="0" smtClean="0">
                <a:latin typeface="Calibri"/>
                <a:cs typeface="Calibri"/>
              </a:rPr>
              <a:t> </a:t>
            </a:r>
            <a:r>
              <a:rPr sz="1800" spc="-15" dirty="0" smtClean="0">
                <a:latin typeface="Calibri"/>
                <a:cs typeface="Calibri"/>
              </a:rPr>
              <a:t>orders</a:t>
            </a:r>
            <a:r>
              <a:rPr lang="lo-LA" sz="1800" spc="-15" dirty="0" smtClean="0"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buFont typeface="Symbol"/>
              <a:buChar char=""/>
              <a:tabLst>
                <a:tab pos="755650" algn="l"/>
                <a:tab pos="756920" algn="l"/>
              </a:tabLst>
            </a:pPr>
            <a:r>
              <a:rPr lang="lo-LA" sz="18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ເພີ່ມທະວີຄວາມສາມາດດ້ານການເງິນໂດຍຜ່ານການຫຼຸດຕົ້ນທຶນ</a:t>
            </a:r>
            <a:endParaRPr sz="1800" dirty="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buFont typeface="Symbol"/>
              <a:buChar char=""/>
              <a:tabLst>
                <a:tab pos="755650" algn="l"/>
                <a:tab pos="756920" algn="l"/>
              </a:tabLst>
            </a:pPr>
            <a:r>
              <a:rPr lang="lo-LA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ເພີ່ມຂອບເຂດຂອງການຊື້ (</a:t>
            </a:r>
            <a:r>
              <a:rPr sz="1800" spc="-5" dirty="0" smtClean="0">
                <a:latin typeface="Calibri"/>
                <a:cs typeface="Calibri"/>
              </a:rPr>
              <a:t>Increase</a:t>
            </a:r>
            <a:r>
              <a:rPr sz="1800" spc="-15" dirty="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acquisition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area</a:t>
            </a:r>
            <a:r>
              <a:rPr lang="lo-LA" sz="1800" spc="-10" dirty="0" smtClean="0"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"/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lo-LA" sz="1800" b="1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ການປະກົດຕົວໃນຖານະອົງກອນຂະໜາດໃຫຍ່</a:t>
            </a:r>
            <a:endParaRPr sz="1800" dirty="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buFont typeface="Symbol"/>
              <a:buChar char=""/>
              <a:tabLst>
                <a:tab pos="755650" algn="l"/>
                <a:tab pos="756920" algn="l"/>
              </a:tabLst>
            </a:pPr>
            <a:r>
              <a:rPr lang="lo-LA" sz="18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ຄວາມເປັນໄປໄດ້ທີ່ຈະຊ່ວຍເຫຼືອໃນມິຕິທີ່ສູງຂື້ນ</a:t>
            </a:r>
            <a:endParaRPr sz="1800" dirty="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buFont typeface="Symbol"/>
              <a:buChar char=""/>
              <a:tabLst>
                <a:tab pos="755650" algn="l"/>
                <a:tab pos="756920" algn="l"/>
              </a:tabLst>
            </a:pPr>
            <a:r>
              <a:rPr lang="lo-LA" sz="18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ມີຄວາມສາມາດທີ່ມອບໃຫ້ໄດ້ສູງຂື້ນ</a:t>
            </a:r>
            <a:endParaRPr sz="1800" dirty="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buFont typeface="Symbol"/>
              <a:buChar char=""/>
              <a:tabLst>
                <a:tab pos="755650" algn="l"/>
                <a:tab pos="756920" algn="l"/>
              </a:tabLst>
            </a:pPr>
            <a:r>
              <a:rPr lang="lo-LA" sz="18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ເພີ່ມຄວາມຊຳນານສະເພາະໃນການຊອກຫາທາງອອກ</a:t>
            </a:r>
            <a:endParaRPr sz="1800" dirty="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buFont typeface="Symbol"/>
              <a:buChar char=""/>
              <a:tabLst>
                <a:tab pos="755650" algn="l"/>
                <a:tab pos="756920" algn="l"/>
              </a:tabLst>
            </a:pPr>
            <a:r>
              <a:rPr lang="lo-LA" sz="18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ການນຸ່ງເຄື່ອງແບບ</a:t>
            </a:r>
            <a:endParaRPr sz="1800" dirty="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buFont typeface="Symbol"/>
              <a:buChar char=""/>
              <a:tabLst>
                <a:tab pos="755650" algn="l"/>
                <a:tab pos="756920" algn="l"/>
              </a:tabLst>
            </a:pPr>
            <a:r>
              <a:rPr lang="lo-LA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ເພີ່ມການຮັບຮູ້ການມີຕົວຕົນແກ່ລູກຄ້າ (ບັນດິດ, ນັກສຶກສາ, ບໍລິສັດ)</a:t>
            </a:r>
            <a:endParaRPr sz="1800" dirty="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buFont typeface="Symbol"/>
              <a:buChar char=""/>
              <a:tabLst>
                <a:tab pos="755650" algn="l"/>
                <a:tab pos="756920" algn="l"/>
              </a:tabLst>
            </a:pPr>
            <a:r>
              <a:rPr lang="lo-LA" sz="18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ມີຜູ້ມີສ່ວນຮ່ວມຍ່ອຍຫຼາຍຄົນ ທີ່ມີບົດບາດສຳຄັນ (</a:t>
            </a:r>
            <a:r>
              <a:rPr sz="1800" spc="-10" dirty="0" smtClean="0">
                <a:latin typeface="Calibri"/>
                <a:cs typeface="Calibri"/>
              </a:rPr>
              <a:t>Many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small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actors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 smtClean="0">
                <a:latin typeface="Calibri"/>
                <a:cs typeface="Calibri"/>
              </a:rPr>
              <a:t>player</a:t>
            </a:r>
            <a:r>
              <a:rPr lang="lo-LA" sz="1800" spc="-15" dirty="0" smtClean="0"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419" y="1377161"/>
            <a:ext cx="328549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o-LA" sz="2500" spc="-25" dirty="0" smtClean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ແຜນທີ່ຜູ້ມີສ່ວນໄດ້ສ່ວນເສຍ</a:t>
            </a:r>
            <a:endParaRPr sz="25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327" y="2179320"/>
            <a:ext cx="5196839" cy="343203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18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5921" y="412920"/>
            <a:ext cx="439737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o-LA" sz="2500" spc="-5" dirty="0" smtClean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ໃຜແມ່ນຜູ້ມີສ່ວນໄດ້ສ່ວນເສຍຂອງທ່ານ? </a:t>
            </a:r>
            <a:endParaRPr sz="2500" dirty="0"/>
          </a:p>
        </p:txBody>
      </p:sp>
      <p:sp>
        <p:nvSpPr>
          <p:cNvPr id="4" name="object 4"/>
          <p:cNvSpPr txBox="1"/>
          <p:nvPr/>
        </p:nvSpPr>
        <p:spPr>
          <a:xfrm>
            <a:off x="343720" y="6474015"/>
            <a:ext cx="5073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10" dirty="0">
                <a:solidFill>
                  <a:srgbClr val="888888"/>
                </a:solidFill>
                <a:latin typeface="Calibri"/>
                <a:cs typeface="Calibri"/>
              </a:rPr>
              <a:t>9/5/2022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7529" y="1699618"/>
            <a:ext cx="7570470" cy="285206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lo-LA" sz="2000" b="1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ແຜນທີ່ຜູ້ມີສ່ວນໄດ້ສ່ວນເສຍ (</a:t>
            </a:r>
            <a:r>
              <a:rPr sz="2000" b="1" dirty="0" smtClean="0">
                <a:latin typeface="Calibri"/>
                <a:cs typeface="Calibri"/>
              </a:rPr>
              <a:t>Mapping</a:t>
            </a:r>
            <a:r>
              <a:rPr sz="2000" b="1" spc="-45" dirty="0" smtClean="0">
                <a:latin typeface="Calibri"/>
                <a:cs typeface="Calibri"/>
              </a:rPr>
              <a:t> </a:t>
            </a:r>
            <a:r>
              <a:rPr sz="2000" b="1" spc="-15" dirty="0" smtClean="0">
                <a:latin typeface="Calibri"/>
                <a:cs typeface="Calibri"/>
              </a:rPr>
              <a:t>Stakeholders</a:t>
            </a:r>
            <a:r>
              <a:rPr lang="lo-LA" sz="2000" b="1" spc="-15" dirty="0" smtClean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lo-LA" sz="20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ໃຜທີ່ </a:t>
            </a:r>
            <a:r>
              <a:rPr lang="en-US" sz="20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EKC </a:t>
            </a:r>
            <a:r>
              <a:rPr lang="lo-LA" sz="20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ຂອງທ່ານສາມາດຕິດຕໍ່ພົວພັນໄດ້? 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lo-LA" sz="1800" b="1" i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ປະເພດຕ່າງໆຂອງຜູ້ມີສ່ວນໄດ້ສ່ວນເສຍ:</a:t>
            </a:r>
            <a:endParaRPr sz="18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lang="lo-LA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ຖືກກັບ</a:t>
            </a:r>
            <a:r>
              <a:rPr lang="lo-LA" u="sng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ຄວາມຕ້ອງການ</a:t>
            </a:r>
            <a:r>
              <a:rPr lang="lo-LA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ຫຼັກທີ່ແຕກຕ່າງກັນ (</a:t>
            </a:r>
            <a:r>
              <a:rPr sz="1800" spc="-5" dirty="0" smtClean="0">
                <a:latin typeface="Calibri"/>
                <a:cs typeface="Calibri"/>
              </a:rPr>
              <a:t>meet</a:t>
            </a:r>
            <a:r>
              <a:rPr sz="1800" spc="-20" dirty="0" smtClean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different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center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u="heavy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needs</a:t>
            </a:r>
            <a:r>
              <a:rPr lang="lo-LA" dirty="0">
                <a:latin typeface="Calibri"/>
                <a:cs typeface="Calibri"/>
              </a:rPr>
              <a:t> </a:t>
            </a:r>
            <a:r>
              <a:rPr lang="lo-LA" dirty="0" smtClean="0">
                <a:latin typeface="Calibri"/>
                <a:cs typeface="Calibri"/>
              </a:rPr>
              <a:t>) </a:t>
            </a: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lang="lo-LA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ມີ</a:t>
            </a:r>
            <a:r>
              <a:rPr lang="lo-LA" u="sng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ລະດັບ</a:t>
            </a:r>
            <a:r>
              <a:rPr lang="lo-LA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ຂອງການຮ່ວມມື ທີ່ຮຽກຮ້ອງ</a:t>
            </a:r>
            <a:r>
              <a:rPr lang="lo-LA" u="sng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ວິທີການເຂົ້າຫາ</a:t>
            </a:r>
            <a:r>
              <a:rPr lang="lo-LA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 ແລະ ຄວາມສຳພັນ ທີ່ແຕກຕ່າງກັນ. </a:t>
            </a:r>
            <a:endParaRPr sz="1800" dirty="0">
              <a:latin typeface="Calibri"/>
              <a:cs typeface="Calibri"/>
            </a:endParaRPr>
          </a:p>
          <a:p>
            <a:pPr marL="463550" marR="5080">
              <a:lnSpc>
                <a:spcPct val="100000"/>
              </a:lnSpc>
              <a:spcBef>
                <a:spcPts val="600"/>
              </a:spcBef>
            </a:pPr>
            <a:r>
              <a:rPr lang="lo-LA" sz="18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ຕ້ອງການຍຸດທະວິທີທີ່ແຕກຕ່າງກັນ: ການຕິດຕໍ່, ການໂນ້ມນ້າວ, ການແລກປ່ຽນ, ການສື່ສານ, ການຍຶດໝັ້ນ ... 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15457"/>
            <a:ext cx="489966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lo-LA" sz="2000" b="1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ແຜນທີ່ໝວດໝູ່ຜູ້ມີສ່ວນໄດ້ສ່ວນເສຍຂອງ </a:t>
            </a:r>
            <a:r>
              <a:rPr lang="en-US" sz="2000" b="1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EKC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187542"/>
            <a:ext cx="9766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o-LA" sz="1800" b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ພາຍໃນ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338" y="2128927"/>
            <a:ext cx="2762759" cy="1672894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lang="lo-LA" sz="16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ສະຖາບັນການສຶກສາ</a:t>
            </a:r>
            <a:endParaRPr sz="1600" dirty="0">
              <a:latin typeface="Calibri"/>
              <a:cs typeface="Calibri"/>
            </a:endParaRPr>
          </a:p>
          <a:p>
            <a:pPr marL="12700" marR="316230">
              <a:lnSpc>
                <a:spcPct val="131300"/>
              </a:lnSpc>
              <a:spcBef>
                <a:spcPts val="60"/>
              </a:spcBef>
            </a:pPr>
            <a:r>
              <a:rPr lang="lo-LA" sz="16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ການບໍລິຫານລະດັບສູງກວ່າ</a:t>
            </a:r>
          </a:p>
          <a:p>
            <a:pPr marL="12700" marR="316230">
              <a:lnSpc>
                <a:spcPct val="131300"/>
              </a:lnSpc>
              <a:spcBef>
                <a:spcPts val="60"/>
              </a:spcBef>
            </a:pPr>
            <a:r>
              <a:rPr lang="lo-LA" sz="16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ນັກຮຽນ/ ນັກສຶກສາ</a:t>
            </a:r>
            <a:r>
              <a:rPr sz="1600" spc="-10" dirty="0" smtClean="0">
                <a:latin typeface="Calibri"/>
                <a:cs typeface="Calibri"/>
              </a:rPr>
              <a:t> </a:t>
            </a:r>
            <a:endParaRPr lang="lo-LA" sz="1600" spc="-1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2700" marR="316230">
              <a:lnSpc>
                <a:spcPct val="131300"/>
              </a:lnSpc>
              <a:spcBef>
                <a:spcPts val="60"/>
              </a:spcBef>
            </a:pPr>
            <a:r>
              <a:rPr lang="lo-LA" sz="16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ອາດີດນັກສຶກສາ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lo-LA" sz="16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ການບໍລິການ/ ອົງປະກອບຫຼັກອື່ນໆ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4107781"/>
            <a:ext cx="10020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o-LA" b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ພາຍນອກ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0339" y="4049167"/>
            <a:ext cx="2301240" cy="233256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35940">
              <a:lnSpc>
                <a:spcPct val="132800"/>
              </a:lnSpc>
              <a:spcBef>
                <a:spcPts val="130"/>
              </a:spcBef>
            </a:pPr>
            <a:r>
              <a:rPr lang="lo-LA" sz="16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ອົງກອນທຸລະກິດ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sz="1600" dirty="0" smtClean="0">
                <a:latin typeface="Calibri"/>
                <a:cs typeface="Calibri"/>
              </a:rPr>
              <a:t> </a:t>
            </a:r>
            <a:endParaRPr lang="lo-LA" sz="1600" dirty="0">
              <a:latin typeface="Calibri"/>
              <a:cs typeface="Calibri"/>
            </a:endParaRPr>
          </a:p>
          <a:p>
            <a:pPr marL="12700" marR="535940">
              <a:lnSpc>
                <a:spcPct val="132800"/>
              </a:lnSpc>
              <a:spcBef>
                <a:spcPts val="130"/>
              </a:spcBef>
            </a:pPr>
            <a:r>
              <a:rPr lang="lo-LA" sz="16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ອົງກອນເພື່ອສັງຄົມ </a:t>
            </a:r>
          </a:p>
          <a:p>
            <a:pPr marL="12700" marR="535940">
              <a:lnSpc>
                <a:spcPct val="132800"/>
              </a:lnSpc>
              <a:spcBef>
                <a:spcPts val="130"/>
              </a:spcBef>
            </a:pPr>
            <a:r>
              <a:rPr lang="lo-LA" sz="16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ລັດຖະບານ </a:t>
            </a:r>
          </a:p>
          <a:p>
            <a:pPr marL="12700" marR="535940">
              <a:lnSpc>
                <a:spcPct val="132800"/>
              </a:lnSpc>
              <a:spcBef>
                <a:spcPts val="130"/>
              </a:spcBef>
            </a:pPr>
            <a:r>
              <a:rPr lang="lo-LA" sz="16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ອົງປະກອບຫຼັກ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31300"/>
              </a:lnSpc>
            </a:pPr>
            <a:r>
              <a:rPr lang="lo-LA" sz="16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ຜູ້ໃຫ້ບໍລິການ/ ຜູ້ຊ່ຽວຊານ </a:t>
            </a:r>
          </a:p>
          <a:p>
            <a:pPr marL="12700" marR="5080">
              <a:lnSpc>
                <a:spcPct val="131300"/>
              </a:lnSpc>
            </a:pPr>
            <a:r>
              <a:rPr lang="lo-LA" sz="16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ອົງການທີ່ໃຫ້ການສະໜັບສະໜູນ</a:t>
            </a:r>
            <a:r>
              <a:rPr sz="1600" spc="-10" dirty="0" smtClean="0">
                <a:latin typeface="Calibri"/>
                <a:cs typeface="Calibri"/>
              </a:rPr>
              <a:t> </a:t>
            </a:r>
            <a:r>
              <a:rPr sz="1600" spc="-5" dirty="0" smtClean="0">
                <a:latin typeface="Calibri"/>
                <a:cs typeface="Calibri"/>
              </a:rPr>
              <a:t> </a:t>
            </a:r>
            <a:r>
              <a:rPr lang="lo-LA" sz="16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ສະມາຄົມ ... 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71188" y="4154423"/>
            <a:ext cx="384175" cy="1775460"/>
            <a:chOff x="4171188" y="4154423"/>
            <a:chExt cx="384175" cy="177546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1188" y="4154423"/>
              <a:ext cx="384047" cy="177545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213098" y="4190237"/>
              <a:ext cx="287020" cy="1664335"/>
            </a:xfrm>
            <a:custGeom>
              <a:avLst/>
              <a:gdLst/>
              <a:ahLst/>
              <a:cxnLst/>
              <a:rect l="l" t="t" r="r" b="b"/>
              <a:pathLst>
                <a:path w="287020" h="1664335">
                  <a:moveTo>
                    <a:pt x="0" y="0"/>
                  </a:moveTo>
                  <a:lnTo>
                    <a:pt x="55762" y="1876"/>
                  </a:lnTo>
                  <a:lnTo>
                    <a:pt x="101298" y="6994"/>
                  </a:lnTo>
                  <a:lnTo>
                    <a:pt x="131998" y="14583"/>
                  </a:lnTo>
                  <a:lnTo>
                    <a:pt x="143256" y="23876"/>
                  </a:lnTo>
                  <a:lnTo>
                    <a:pt x="143256" y="808228"/>
                  </a:lnTo>
                  <a:lnTo>
                    <a:pt x="154513" y="817520"/>
                  </a:lnTo>
                  <a:lnTo>
                    <a:pt x="185213" y="825109"/>
                  </a:lnTo>
                  <a:lnTo>
                    <a:pt x="230749" y="830227"/>
                  </a:lnTo>
                  <a:lnTo>
                    <a:pt x="286512" y="832104"/>
                  </a:lnTo>
                  <a:lnTo>
                    <a:pt x="230749" y="833980"/>
                  </a:lnTo>
                  <a:lnTo>
                    <a:pt x="185213" y="839098"/>
                  </a:lnTo>
                  <a:lnTo>
                    <a:pt x="154513" y="846687"/>
                  </a:lnTo>
                  <a:lnTo>
                    <a:pt x="143256" y="855980"/>
                  </a:lnTo>
                  <a:lnTo>
                    <a:pt x="143256" y="1640332"/>
                  </a:lnTo>
                  <a:lnTo>
                    <a:pt x="131998" y="1649624"/>
                  </a:lnTo>
                  <a:lnTo>
                    <a:pt x="101298" y="1657213"/>
                  </a:lnTo>
                  <a:lnTo>
                    <a:pt x="55762" y="1662331"/>
                  </a:lnTo>
                  <a:lnTo>
                    <a:pt x="0" y="1664208"/>
                  </a:lnTo>
                </a:path>
              </a:pathLst>
            </a:custGeom>
            <a:ln w="25400">
              <a:solidFill>
                <a:srgbClr val="005F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050770" y="4319010"/>
            <a:ext cx="109601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675" marR="186055" indent="1270" algn="ctr">
              <a:lnSpc>
                <a:spcPct val="100000"/>
              </a:lnSpc>
              <a:spcBef>
                <a:spcPts val="95"/>
              </a:spcBef>
            </a:pPr>
            <a:r>
              <a:rPr lang="lo-LA" sz="16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ທ້ອງຖິ່ນ ພື້ນທີ່ ປະເທດ</a:t>
            </a:r>
            <a:endParaRPr sz="1600" dirty="0">
              <a:latin typeface="Calibri"/>
              <a:cs typeface="Calibri"/>
            </a:endParaRPr>
          </a:p>
          <a:p>
            <a:pPr marL="12700" marR="5080" indent="1905" algn="ctr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… </a:t>
            </a:r>
            <a:endParaRPr lang="lo-LA" sz="1600" dirty="0">
              <a:latin typeface="Calibri"/>
              <a:cs typeface="Calibri"/>
            </a:endParaRPr>
          </a:p>
          <a:p>
            <a:pPr marL="12700" marR="5080" indent="1905" algn="ctr">
              <a:lnSpc>
                <a:spcPct val="100000"/>
              </a:lnSpc>
            </a:pPr>
            <a:r>
              <a:rPr lang="lo-LA" sz="16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ສາກົນ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659880" y="4126991"/>
            <a:ext cx="332740" cy="1774189"/>
            <a:chOff x="6659880" y="4126991"/>
            <a:chExt cx="332740" cy="1774189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9880" y="4126991"/>
              <a:ext cx="332231" cy="177393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715506" y="4162805"/>
              <a:ext cx="234950" cy="1663064"/>
            </a:xfrm>
            <a:custGeom>
              <a:avLst/>
              <a:gdLst/>
              <a:ahLst/>
              <a:cxnLst/>
              <a:rect l="l" t="t" r="r" b="b"/>
              <a:pathLst>
                <a:path w="234950" h="1663064">
                  <a:moveTo>
                    <a:pt x="234696" y="0"/>
                  </a:moveTo>
                  <a:lnTo>
                    <a:pt x="189019" y="1536"/>
                  </a:lnTo>
                  <a:lnTo>
                    <a:pt x="151718" y="5726"/>
                  </a:lnTo>
                  <a:lnTo>
                    <a:pt x="126569" y="11942"/>
                  </a:lnTo>
                  <a:lnTo>
                    <a:pt x="117348" y="19558"/>
                  </a:lnTo>
                  <a:lnTo>
                    <a:pt x="117348" y="811784"/>
                  </a:lnTo>
                  <a:lnTo>
                    <a:pt x="108126" y="819399"/>
                  </a:lnTo>
                  <a:lnTo>
                    <a:pt x="82977" y="825615"/>
                  </a:lnTo>
                  <a:lnTo>
                    <a:pt x="45676" y="829805"/>
                  </a:lnTo>
                  <a:lnTo>
                    <a:pt x="0" y="831342"/>
                  </a:lnTo>
                  <a:lnTo>
                    <a:pt x="45676" y="832878"/>
                  </a:lnTo>
                  <a:lnTo>
                    <a:pt x="82977" y="837068"/>
                  </a:lnTo>
                  <a:lnTo>
                    <a:pt x="108126" y="843284"/>
                  </a:lnTo>
                  <a:lnTo>
                    <a:pt x="117348" y="850900"/>
                  </a:lnTo>
                  <a:lnTo>
                    <a:pt x="117348" y="1643126"/>
                  </a:lnTo>
                  <a:lnTo>
                    <a:pt x="126569" y="1650741"/>
                  </a:lnTo>
                  <a:lnTo>
                    <a:pt x="151718" y="1656957"/>
                  </a:lnTo>
                  <a:lnTo>
                    <a:pt x="189019" y="1661147"/>
                  </a:lnTo>
                  <a:lnTo>
                    <a:pt x="234696" y="1662684"/>
                  </a:lnTo>
                </a:path>
              </a:pathLst>
            </a:custGeom>
            <a:ln w="25400">
              <a:solidFill>
                <a:srgbClr val="005F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20295" y="4509472"/>
            <a:ext cx="121031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645" marR="5080" indent="-68580" algn="r">
              <a:lnSpc>
                <a:spcPct val="100000"/>
              </a:lnSpc>
              <a:spcBef>
                <a:spcPts val="95"/>
              </a:spcBef>
            </a:pPr>
            <a:r>
              <a:rPr lang="lo-LA" sz="16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ມະຫາວິທະຍາໄລ ແລະ ຄວາມເປັນມາຂອງສູນ ແລະ ພັນທະກິດ (</a:t>
            </a:r>
            <a:r>
              <a:rPr sz="1600" spc="-5" dirty="0" smtClean="0">
                <a:latin typeface="Calibri"/>
                <a:cs typeface="Calibri"/>
              </a:rPr>
              <a:t>mission</a:t>
            </a:r>
            <a:r>
              <a:rPr lang="lo-LA" sz="1600" spc="-5" dirty="0" smtClean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3720" y="6474015"/>
            <a:ext cx="5073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10" dirty="0">
                <a:solidFill>
                  <a:srgbClr val="888888"/>
                </a:solidFill>
                <a:latin typeface="Calibri"/>
                <a:cs typeface="Calibri"/>
              </a:rPr>
              <a:t>9/5/2022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20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55921" y="412920"/>
            <a:ext cx="439737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o-LA" sz="2500" spc="-5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ໃຜແມ່ນຜູ້ມີສ່ວນໄດ້ສ່ວນເສຍຂອງທ່ານ? </a:t>
            </a:r>
            <a:endParaRPr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529" y="1699618"/>
            <a:ext cx="7374890" cy="35471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lo-LA" sz="2000" b="1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ຄຳຖາມ</a:t>
            </a:r>
            <a:r>
              <a:rPr sz="2000" b="1" spc="-5" dirty="0" smtClean="0"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lo-LA" sz="20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ໃຜທີ່ </a:t>
            </a:r>
            <a:r>
              <a:rPr lang="en-US" sz="20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EKC </a:t>
            </a:r>
            <a:r>
              <a:rPr lang="lo-LA" sz="20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ຂອງທ່ານສາມາດຕິດຕໍ່ນຳ? 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lo-LA" sz="2000" b="1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ຕີກອບ ແລະ ກຳນົດໝວດໝູ່ຂອງຜູ້ມີສ່ວນໄດ້ສ່ວນເສຍທີ່ກ່ຽວພັນ / ຄູ່ຮ່ວມເຄືອຂ່າຍ (</a:t>
            </a:r>
            <a:r>
              <a:rPr sz="2000" b="1" spc="-5" dirty="0" smtClean="0">
                <a:latin typeface="Calibri"/>
                <a:cs typeface="Calibri"/>
              </a:rPr>
              <a:t>partners </a:t>
            </a:r>
            <a:r>
              <a:rPr sz="2000" b="1" spc="-434" dirty="0" smtClean="0">
                <a:latin typeface="Calibri"/>
                <a:cs typeface="Calibri"/>
              </a:rPr>
              <a:t> </a:t>
            </a:r>
            <a:r>
              <a:rPr sz="2000" b="1" spc="-15" dirty="0" smtClean="0">
                <a:latin typeface="Calibri"/>
                <a:cs typeface="Calibri"/>
              </a:rPr>
              <a:t>for</a:t>
            </a:r>
            <a:r>
              <a:rPr sz="2000" b="1" spc="-5" dirty="0" smtClean="0">
                <a:latin typeface="Calibri"/>
                <a:cs typeface="Calibri"/>
              </a:rPr>
              <a:t> networking</a:t>
            </a:r>
            <a:r>
              <a:rPr lang="lo-LA" sz="2000" b="1" spc="-5" dirty="0" smtClean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00" dirty="0">
              <a:latin typeface="Calibri"/>
              <a:cs typeface="Calibri"/>
            </a:endParaRPr>
          </a:p>
          <a:p>
            <a:pPr marL="244475" algn="ctr">
              <a:lnSpc>
                <a:spcPct val="100000"/>
              </a:lnSpc>
              <a:spcBef>
                <a:spcPts val="5"/>
              </a:spcBef>
            </a:pPr>
            <a:r>
              <a:rPr lang="lo-LA" sz="20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ໝວດໝູ່ຂອງຜູ້ມີສ່ວນໄດ້ສ່ວນເສຍ </a:t>
            </a:r>
            <a:r>
              <a:rPr lang="lo-LA" sz="2000" b="1" spc="-10" dirty="0">
                <a:solidFill>
                  <a:srgbClr val="1330FF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ໃດ</a:t>
            </a:r>
            <a:r>
              <a:rPr lang="lo-LA" sz="2000" spc="-10" dirty="0">
                <a:solidFill>
                  <a:srgbClr val="1330FF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0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ທີ່ມີສ່ວນກ່ຽວຂ້ອງ</a:t>
            </a:r>
            <a:r>
              <a:rPr sz="2000" spc="-10" dirty="0" smtClean="0">
                <a:latin typeface="Calibri"/>
                <a:cs typeface="Calibri"/>
              </a:rPr>
              <a:t>?</a:t>
            </a:r>
            <a:endParaRPr sz="2000" dirty="0">
              <a:latin typeface="Calibri"/>
              <a:cs typeface="Calibri"/>
            </a:endParaRPr>
          </a:p>
          <a:p>
            <a:pPr marL="243204" algn="ctr">
              <a:lnSpc>
                <a:spcPct val="100000"/>
              </a:lnSpc>
              <a:spcBef>
                <a:spcPts val="1200"/>
              </a:spcBef>
            </a:pPr>
            <a:r>
              <a:rPr lang="lo-LA" sz="2000" spc="-10" dirty="0" smtClean="0">
                <a:solidFill>
                  <a:srgbClr val="1330FF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ຍ້ອນຫຍັງ </a:t>
            </a:r>
            <a:r>
              <a:rPr lang="lo-LA" sz="20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lo-LA" sz="2000" spc="-10" dirty="0" smtClean="0">
                <a:solidFill>
                  <a:srgbClr val="1330FF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ເປັນຫຍັງ </a:t>
            </a:r>
            <a:r>
              <a:rPr lang="lo-LA" sz="20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ມັນຈຶ່ງກ່ຽວຂ້ອງ? </a:t>
            </a:r>
            <a:endParaRPr sz="2000" dirty="0">
              <a:latin typeface="Calibri"/>
              <a:cs typeface="Calibri"/>
            </a:endParaRPr>
          </a:p>
          <a:p>
            <a:pPr marL="245110" algn="ctr">
              <a:lnSpc>
                <a:spcPct val="100000"/>
              </a:lnSpc>
              <a:spcBef>
                <a:spcPts val="1195"/>
              </a:spcBef>
            </a:pPr>
            <a:r>
              <a:rPr lang="lo-LA" sz="2000" spc="-5" dirty="0">
                <a:solidFill>
                  <a:srgbClr val="1330FF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ສິ່ງທ້າທາຍ ແລະ ຂໍ້ຈຳກັດ </a:t>
            </a:r>
            <a:r>
              <a:rPr lang="lo-LA" sz="20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ໃດທີ່ພວກເຂົາມີ?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3720" y="6474015"/>
            <a:ext cx="5073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10" dirty="0">
                <a:solidFill>
                  <a:srgbClr val="888888"/>
                </a:solidFill>
                <a:latin typeface="Calibri"/>
                <a:cs typeface="Calibri"/>
              </a:rPr>
              <a:t>9/5/2022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21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5921" y="412920"/>
            <a:ext cx="439737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o-LA" sz="2500" spc="-5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ໃຜແມ່ນຜູ້ມີສ່ວນໄດ້ສ່ວນເສຍຂອງທ່ານ? </a:t>
            </a:r>
            <a:endParaRPr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515" y="1192428"/>
            <a:ext cx="14871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5" dirty="0">
                <a:solidFill>
                  <a:srgbClr val="000000"/>
                </a:solidFill>
              </a:rPr>
              <a:t>A</a:t>
            </a:r>
            <a:r>
              <a:rPr sz="3200" spc="-5" dirty="0">
                <a:solidFill>
                  <a:srgbClr val="000000"/>
                </a:solidFill>
              </a:rPr>
              <a:t>GE</a:t>
            </a:r>
            <a:r>
              <a:rPr sz="3200" dirty="0">
                <a:solidFill>
                  <a:srgbClr val="000000"/>
                </a:solidFill>
              </a:rPr>
              <a:t>N</a:t>
            </a:r>
            <a:r>
              <a:rPr sz="3200" spc="-80" dirty="0">
                <a:solidFill>
                  <a:srgbClr val="000000"/>
                </a:solidFill>
              </a:rPr>
              <a:t>D</a:t>
            </a:r>
            <a:r>
              <a:rPr sz="3200" dirty="0">
                <a:solidFill>
                  <a:srgbClr val="000000"/>
                </a:solidFill>
              </a:rPr>
              <a:t>A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ts val="1045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37515" y="2382297"/>
            <a:ext cx="6804025" cy="20903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7A6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lo-LA" sz="24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ຄວາມສຳຄັນຂອງການມີສ່ວນຮ່ວມຂອງຜູ້ມີສ່ວນໄດ້ສ່ວນເສຍ ແລະ ການສ້າງເຄືອຂ່າຍ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F7A6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lo-LA" sz="24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ການກຳນົດຜູ້ມີສ່ວນໄດ້ສ່ວນເສຍ (ພາຍໃນ/ພາຍນອກ)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F7A6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lo-LA" sz="2400" spc="-2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ປັດໄຈຄວາມສຳເລັດ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F7A6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lo-LA" sz="2400" spc="-5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ບົດເຝິກຫັດກຸ່ມ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720" y="2035685"/>
            <a:ext cx="7339965" cy="24436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o-LA" sz="2200" b="1" spc="-5" dirty="0" smtClean="0">
                <a:uFill>
                  <a:solidFill>
                    <a:srgbClr val="000000"/>
                  </a:solidFill>
                </a:uFill>
                <a:latin typeface="Phetsarath OT" panose="02000500000000020004" pitchFamily="2" charset="0"/>
                <a:cs typeface="Phetsarath OT" panose="02000500000000020004" pitchFamily="2" charset="0"/>
              </a:rPr>
              <a:t>ໝວດໝູ່ຜູ້ມີສ່ວນໄດ້ສ່ວນເສຍ </a:t>
            </a:r>
            <a:r>
              <a:rPr lang="lo-LA" sz="2200" b="1" u="heavy" spc="-5" dirty="0" smtClean="0">
                <a:uFill>
                  <a:solidFill>
                    <a:srgbClr val="000000"/>
                  </a:solidFill>
                </a:uFill>
                <a:latin typeface="Phetsarath OT" panose="02000500000000020004" pitchFamily="2" charset="0"/>
                <a:cs typeface="Phetsarath OT" panose="02000500000000020004" pitchFamily="2" charset="0"/>
              </a:rPr>
              <a:t>ໃດ</a:t>
            </a:r>
            <a:r>
              <a:rPr sz="2200" b="1" spc="-15" dirty="0" smtClean="0">
                <a:latin typeface="Calibri"/>
                <a:cs typeface="Calibri"/>
              </a:rPr>
              <a:t>?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lang="lo-LA" sz="2000" b="1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ພາຍໃນ</a:t>
            </a:r>
            <a:r>
              <a:rPr sz="2000" b="1" spc="-10" dirty="0" smtClean="0">
                <a:latin typeface="Calibri"/>
                <a:cs typeface="Calibri"/>
              </a:rPr>
              <a:t>:</a:t>
            </a:r>
            <a:r>
              <a:rPr sz="2000" b="1" spc="-5" dirty="0" smtClean="0">
                <a:latin typeface="Calibri"/>
                <a:cs typeface="Calibri"/>
              </a:rPr>
              <a:t> </a:t>
            </a:r>
            <a:r>
              <a:rPr lang="lo-LA" sz="20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ສະຖາບັນ, ອົງກອນ, ຄະນະບໍລິຫານ/ ບຸກຄົນ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 dirty="0">
              <a:latin typeface="Calibri"/>
              <a:cs typeface="Calibri"/>
            </a:endParaRPr>
          </a:p>
          <a:p>
            <a:pPr marL="12700" marR="89535">
              <a:lnSpc>
                <a:spcPct val="100000"/>
              </a:lnSpc>
            </a:pPr>
            <a:r>
              <a:rPr lang="lo-LA" sz="2000" b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ພາຍນອກ</a:t>
            </a:r>
            <a:r>
              <a:rPr sz="2000" b="1" spc="-5" dirty="0" smtClean="0">
                <a:latin typeface="Calibri"/>
                <a:cs typeface="Calibri"/>
              </a:rPr>
              <a:t>:</a:t>
            </a:r>
            <a:r>
              <a:rPr sz="2000" b="1" spc="-10" dirty="0" smtClean="0">
                <a:latin typeface="Calibri"/>
                <a:cs typeface="Calibri"/>
              </a:rPr>
              <a:t> </a:t>
            </a:r>
            <a:r>
              <a:rPr lang="lo-LA" sz="20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ອົງກອນລັດ/ ອົງກອນເພື່ອສັງຄົມ/ ບໍລິສັດທຸລະກິດ ແລະ ບໍລິການ/ ສະມາຄົມ ຫຼື ອົງກອນບໍ່ສະແຫວງຜົນກຳໄລ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3720" y="6474015"/>
            <a:ext cx="5073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10" dirty="0">
                <a:solidFill>
                  <a:srgbClr val="888888"/>
                </a:solidFill>
                <a:latin typeface="Calibri"/>
                <a:cs typeface="Calibri"/>
              </a:rPr>
              <a:t>9/5/2022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22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5921" y="412920"/>
            <a:ext cx="439737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o-LA" sz="2500" spc="-5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ໃຜແມ່ນຜູ້ມີສ່ວນໄດ້ສ່ວນເສຍຂອງທ່ານ? </a:t>
            </a:r>
            <a:endParaRPr sz="25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970" y="1450665"/>
            <a:ext cx="7338695" cy="1395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lo-LA" sz="2000" b="1" u="sng" spc="-1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ຍ້ອນຫຍັງ </a:t>
            </a:r>
            <a:r>
              <a:rPr lang="lo-LA" sz="2000" b="1" spc="-1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ໝວດໝູ່ແຕ່ລະຕົວຈຶ່ງກ່ຽວຂ້ອງ?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00" dirty="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lang="lo-LA" sz="20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ກຳນົດ ເງື່ອນໄຂ ທີ່ກ່ຽວຂ້ອງ ແລະ ຂະຫຍາຍຄວາມໃຫ້ຮູ້ວ່າແຕ່ລະໝວດໝູ່ ມີປະໂຫຍດ ຕໍ່ວຽກງານ ແລະ ເປົ້າໝາຍຂອງ </a:t>
            </a:r>
            <a:r>
              <a:rPr lang="en-US" sz="20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EKC </a:t>
            </a:r>
            <a:r>
              <a:rPr lang="lo-LA" sz="20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ຂອງທ່ານແນວໃດ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3807" y="3203872"/>
            <a:ext cx="4479387" cy="2539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lang="lo-LA" i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ເຂົ້າຫາຂ່າວສານຂໍ້ມູນ ແລະ ຖານຂໍ້ມູນທີ່ເປັນປະໂຫຍດ</a:t>
            </a:r>
          </a:p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lang="lo-LA" i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ຊ່ຽວຊານ</a:t>
            </a:r>
          </a:p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lang="lo-LA" i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ສື່ກາງ: ຕິດຕໍ່ກັບຜູ້ມີສ່ວນໄດ້ສ່ວນເສຍອື່ນໆ</a:t>
            </a:r>
          </a:p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lang="lo-LA" i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ໂອກາດໄດ້ວຽກສຳລັບນັກສຶກສາ</a:t>
            </a:r>
          </a:p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lang="lo-LA" i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ໂອກາດໃນການເຝິກອົບຮົມ ແລະ ຮຽນຮູ້</a:t>
            </a:r>
          </a:p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lang="lo-LA" i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ເຂົ້າຫາທຶນ</a:t>
            </a:r>
            <a:endParaRPr i="1" spc="-5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i="1" spc="-5" dirty="0" smtClean="0">
                <a:latin typeface="Calibri"/>
                <a:cs typeface="Calibri"/>
              </a:rPr>
              <a:t>……………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21579" y="3268979"/>
            <a:ext cx="384175" cy="2158365"/>
            <a:chOff x="5021579" y="3268979"/>
            <a:chExt cx="384175" cy="21583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1579" y="3268979"/>
              <a:ext cx="384047" cy="21579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63490" y="3304794"/>
              <a:ext cx="287020" cy="2047239"/>
            </a:xfrm>
            <a:custGeom>
              <a:avLst/>
              <a:gdLst/>
              <a:ahLst/>
              <a:cxnLst/>
              <a:rect l="l" t="t" r="r" b="b"/>
              <a:pathLst>
                <a:path w="287020" h="2047239">
                  <a:moveTo>
                    <a:pt x="0" y="0"/>
                  </a:moveTo>
                  <a:lnTo>
                    <a:pt x="55762" y="1876"/>
                  </a:lnTo>
                  <a:lnTo>
                    <a:pt x="101298" y="6994"/>
                  </a:lnTo>
                  <a:lnTo>
                    <a:pt x="131998" y="14583"/>
                  </a:lnTo>
                  <a:lnTo>
                    <a:pt x="143256" y="23876"/>
                  </a:lnTo>
                  <a:lnTo>
                    <a:pt x="143256" y="999490"/>
                  </a:lnTo>
                  <a:lnTo>
                    <a:pt x="154513" y="1008782"/>
                  </a:lnTo>
                  <a:lnTo>
                    <a:pt x="185213" y="1016371"/>
                  </a:lnTo>
                  <a:lnTo>
                    <a:pt x="230749" y="1021489"/>
                  </a:lnTo>
                  <a:lnTo>
                    <a:pt x="286512" y="1023366"/>
                  </a:lnTo>
                  <a:lnTo>
                    <a:pt x="230749" y="1025242"/>
                  </a:lnTo>
                  <a:lnTo>
                    <a:pt x="185213" y="1030360"/>
                  </a:lnTo>
                  <a:lnTo>
                    <a:pt x="154513" y="1037949"/>
                  </a:lnTo>
                  <a:lnTo>
                    <a:pt x="143256" y="1047241"/>
                  </a:lnTo>
                  <a:lnTo>
                    <a:pt x="143256" y="2022856"/>
                  </a:lnTo>
                  <a:lnTo>
                    <a:pt x="131998" y="2032148"/>
                  </a:lnTo>
                  <a:lnTo>
                    <a:pt x="101298" y="2039737"/>
                  </a:lnTo>
                  <a:lnTo>
                    <a:pt x="55762" y="2044855"/>
                  </a:lnTo>
                  <a:lnTo>
                    <a:pt x="0" y="2046732"/>
                  </a:lnTo>
                </a:path>
              </a:pathLst>
            </a:custGeom>
            <a:ln w="25400">
              <a:solidFill>
                <a:srgbClr val="005F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788642" y="4146147"/>
            <a:ext cx="174307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o-LA" sz="2000" b="1" spc="-5" dirty="0" smtClean="0">
                <a:solidFill>
                  <a:srgbClr val="548ED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ໂອກາດ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23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55921" y="412920"/>
            <a:ext cx="439737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o-LA" sz="2500" spc="-5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ໃຜແມ່ນຜູ້ມີສ່ວນໄດ້ສ່ວນເສຍຂອງທ່ານ? </a:t>
            </a:r>
            <a:endParaRPr sz="25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226" y="1673664"/>
            <a:ext cx="5169535" cy="929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lo-LA" sz="2000" b="1" u="sng" spc="-15" dirty="0">
                <a:latin typeface="Phetsarath OT" panose="02000500000000020004" pitchFamily="2" charset="0"/>
                <a:cs typeface="Phetsarath OT" panose="02000500000000020004" pitchFamily="2" charset="0"/>
              </a:rPr>
              <a:t>ຍ້ອນຫຍັງ </a:t>
            </a:r>
            <a:r>
              <a:rPr lang="lo-LA" sz="2000" b="1" spc="-15" dirty="0">
                <a:latin typeface="Phetsarath OT" panose="02000500000000020004" pitchFamily="2" charset="0"/>
                <a:cs typeface="Phetsarath OT" panose="02000500000000020004" pitchFamily="2" charset="0"/>
              </a:rPr>
              <a:t>ໝວດໝູ່ແຕ່ລະຕົວຈຶ່ງກ່ຽວຂ້ອງ?</a:t>
            </a:r>
            <a:endParaRPr lang="lo-LA" sz="20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lo-LA" sz="2000" b="1" spc="-2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2 ວິທີທາງໃນການປະຕິບັດແຜນທີ່ໝວດໝູ່: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521" y="3559059"/>
            <a:ext cx="312229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lo-LA" sz="20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ແມ່ນຫຍັງແມ່ນສິ່ງທີ່ຕ້ອງການ ແລະ ເປົ້າໝາຍຂອງ </a:t>
            </a:r>
            <a:r>
              <a:rPr lang="en-US" sz="20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EKC</a:t>
            </a:r>
            <a:r>
              <a:rPr sz="2000" spc="-5" dirty="0" smtClean="0">
                <a:latin typeface="Calibri"/>
                <a:cs typeface="Calibri"/>
              </a:rPr>
              <a:t>?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521" y="5006955"/>
            <a:ext cx="32302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lo-LA" sz="20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ມີຜູ້ມີສ່ວນໄດ້ສ່ວນເສຍແບບໃດແດ່? 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54423" y="3627120"/>
            <a:ext cx="439420" cy="340360"/>
            <a:chOff x="4154423" y="3627120"/>
            <a:chExt cx="439420" cy="3403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54423" y="3627120"/>
              <a:ext cx="438911" cy="3398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9288" y="3657600"/>
              <a:ext cx="335279" cy="2316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09287" y="3657600"/>
              <a:ext cx="335280" cy="231775"/>
            </a:xfrm>
            <a:custGeom>
              <a:avLst/>
              <a:gdLst/>
              <a:ahLst/>
              <a:cxnLst/>
              <a:rect l="l" t="t" r="r" b="b"/>
              <a:pathLst>
                <a:path w="335279" h="231775">
                  <a:moveTo>
                    <a:pt x="0" y="57912"/>
                  </a:moveTo>
                  <a:lnTo>
                    <a:pt x="219456" y="57912"/>
                  </a:lnTo>
                  <a:lnTo>
                    <a:pt x="219456" y="0"/>
                  </a:lnTo>
                  <a:lnTo>
                    <a:pt x="335280" y="115824"/>
                  </a:lnTo>
                  <a:lnTo>
                    <a:pt x="219456" y="231648"/>
                  </a:lnTo>
                  <a:lnTo>
                    <a:pt x="219456" y="173736"/>
                  </a:lnTo>
                  <a:lnTo>
                    <a:pt x="0" y="173736"/>
                  </a:lnTo>
                  <a:lnTo>
                    <a:pt x="57912" y="115824"/>
                  </a:lnTo>
                  <a:lnTo>
                    <a:pt x="0" y="57912"/>
                  </a:lnTo>
                  <a:close/>
                </a:path>
              </a:pathLst>
            </a:custGeom>
            <a:ln w="9525">
              <a:solidFill>
                <a:srgbClr val="005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154423" y="5064252"/>
            <a:ext cx="439420" cy="340360"/>
            <a:chOff x="4154423" y="5064252"/>
            <a:chExt cx="439420" cy="34036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54423" y="5064252"/>
              <a:ext cx="438911" cy="3398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9288" y="5094732"/>
              <a:ext cx="335279" cy="2316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209287" y="5094732"/>
              <a:ext cx="335280" cy="231775"/>
            </a:xfrm>
            <a:custGeom>
              <a:avLst/>
              <a:gdLst/>
              <a:ahLst/>
              <a:cxnLst/>
              <a:rect l="l" t="t" r="r" b="b"/>
              <a:pathLst>
                <a:path w="335279" h="231775">
                  <a:moveTo>
                    <a:pt x="0" y="57912"/>
                  </a:moveTo>
                  <a:lnTo>
                    <a:pt x="219456" y="57912"/>
                  </a:lnTo>
                  <a:lnTo>
                    <a:pt x="219456" y="0"/>
                  </a:lnTo>
                  <a:lnTo>
                    <a:pt x="335280" y="115824"/>
                  </a:lnTo>
                  <a:lnTo>
                    <a:pt x="219456" y="231648"/>
                  </a:lnTo>
                  <a:lnTo>
                    <a:pt x="219456" y="173736"/>
                  </a:lnTo>
                  <a:lnTo>
                    <a:pt x="0" y="173736"/>
                  </a:lnTo>
                  <a:lnTo>
                    <a:pt x="57912" y="115824"/>
                  </a:lnTo>
                  <a:lnTo>
                    <a:pt x="0" y="57912"/>
                  </a:lnTo>
                  <a:close/>
                </a:path>
              </a:pathLst>
            </a:custGeom>
            <a:ln w="9525">
              <a:solidFill>
                <a:srgbClr val="005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047151" y="3608792"/>
            <a:ext cx="325564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lo-LA" sz="20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ຜູ້ມີສ່ວນໄດ້ສ່ວນເສຍແບບໃດທີ່ຖືກເງື່ອນໄຂ?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24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047151" y="4828140"/>
            <a:ext cx="306641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lo-LA" sz="20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ແຕ່ລະຜູ້ມີສ່ວນໄດ້ສ່ວນເສຍກົງກັບຄວາມຕ້ອງການ ແລະ ເປົ້າໝາຍຂອງສູນຄືແນວໃດ?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55921" y="412920"/>
            <a:ext cx="439737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o-LA" sz="2500" spc="-5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ໃຜແມ່ນຜູ້ມີສ່ວນໄດ້ສ່ວນເສຍຂອງທ່ານ? </a:t>
            </a:r>
            <a:endParaRPr sz="25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7923" y="2590812"/>
            <a:ext cx="384175" cy="2901950"/>
            <a:chOff x="5487923" y="2590812"/>
            <a:chExt cx="384175" cy="2901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7923" y="2590812"/>
              <a:ext cx="384047" cy="290168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29833" y="2626614"/>
              <a:ext cx="287020" cy="2790825"/>
            </a:xfrm>
            <a:custGeom>
              <a:avLst/>
              <a:gdLst/>
              <a:ahLst/>
              <a:cxnLst/>
              <a:rect l="l" t="t" r="r" b="b"/>
              <a:pathLst>
                <a:path w="287020" h="2790825">
                  <a:moveTo>
                    <a:pt x="0" y="0"/>
                  </a:moveTo>
                  <a:lnTo>
                    <a:pt x="55762" y="1876"/>
                  </a:lnTo>
                  <a:lnTo>
                    <a:pt x="101298" y="6994"/>
                  </a:lnTo>
                  <a:lnTo>
                    <a:pt x="131998" y="14583"/>
                  </a:lnTo>
                  <a:lnTo>
                    <a:pt x="143256" y="23876"/>
                  </a:lnTo>
                  <a:lnTo>
                    <a:pt x="143256" y="1371346"/>
                  </a:lnTo>
                  <a:lnTo>
                    <a:pt x="154513" y="1380638"/>
                  </a:lnTo>
                  <a:lnTo>
                    <a:pt x="185213" y="1388227"/>
                  </a:lnTo>
                  <a:lnTo>
                    <a:pt x="230749" y="1393345"/>
                  </a:lnTo>
                  <a:lnTo>
                    <a:pt x="286512" y="1395222"/>
                  </a:lnTo>
                  <a:lnTo>
                    <a:pt x="230749" y="1397098"/>
                  </a:lnTo>
                  <a:lnTo>
                    <a:pt x="185213" y="1402216"/>
                  </a:lnTo>
                  <a:lnTo>
                    <a:pt x="154513" y="1409805"/>
                  </a:lnTo>
                  <a:lnTo>
                    <a:pt x="143256" y="1419098"/>
                  </a:lnTo>
                  <a:lnTo>
                    <a:pt x="143256" y="2766568"/>
                  </a:lnTo>
                  <a:lnTo>
                    <a:pt x="131998" y="2775860"/>
                  </a:lnTo>
                  <a:lnTo>
                    <a:pt x="101298" y="2783449"/>
                  </a:lnTo>
                  <a:lnTo>
                    <a:pt x="55762" y="2788567"/>
                  </a:lnTo>
                  <a:lnTo>
                    <a:pt x="0" y="2790444"/>
                  </a:lnTo>
                </a:path>
              </a:pathLst>
            </a:custGeom>
            <a:ln w="25400">
              <a:solidFill>
                <a:srgbClr val="005F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36607" y="1827467"/>
            <a:ext cx="7315200" cy="30700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o-LA" sz="2000" b="1" u="heavy" spc="-5" dirty="0" smtClean="0">
                <a:uFill>
                  <a:solidFill>
                    <a:srgbClr val="000000"/>
                  </a:solidFill>
                </a:uFill>
                <a:latin typeface="Phetsarath OT" panose="02000500000000020004" pitchFamily="2" charset="0"/>
                <a:cs typeface="Phetsarath OT" panose="02000500000000020004" pitchFamily="2" charset="0"/>
              </a:rPr>
              <a:t>ສິ່ງທ້າທາຍ ແລະ ຂໍ້ຈຳກັດ</a:t>
            </a:r>
            <a:r>
              <a:rPr lang="lo-LA" sz="2000" b="1" spc="-5" dirty="0" smtClean="0">
                <a:uFill>
                  <a:solidFill>
                    <a:srgbClr val="000000"/>
                  </a:solidFill>
                </a:uFill>
                <a:latin typeface="Phetsarath OT" panose="02000500000000020004" pitchFamily="2" charset="0"/>
                <a:cs typeface="Phetsarath OT" panose="02000500000000020004" pitchFamily="2" charset="0"/>
              </a:rPr>
              <a:t> ທີ່ແຕ່ລະໝວດໝູ່ມີ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 smtClean="0">
                <a:latin typeface="Calibri"/>
                <a:cs typeface="Calibri"/>
              </a:rPr>
              <a:t>-</a:t>
            </a:r>
            <a:r>
              <a:rPr lang="lo-LA" sz="1800" spc="-1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 ຕິດພັນກັບຜູ້ມີສ່ວນໄດ້ສ່ວນເສຍ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 smtClean="0">
                <a:latin typeface="Calibri"/>
                <a:cs typeface="Calibri"/>
              </a:rPr>
              <a:t>-</a:t>
            </a:r>
            <a:r>
              <a:rPr lang="lo-LA" sz="1800" spc="-15" dirty="0" smtClean="0">
                <a:latin typeface="Calibri"/>
                <a:cs typeface="Calibri"/>
              </a:rPr>
              <a:t> </a:t>
            </a:r>
            <a:r>
              <a:rPr lang="lo-LA" sz="1800" spc="-1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ຕິດພັນກັບ </a:t>
            </a:r>
            <a:r>
              <a:rPr lang="en-US" spc="-1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EKC </a:t>
            </a:r>
            <a:r>
              <a:rPr lang="lo-LA" spc="-1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ຂອງທ່ານ</a:t>
            </a:r>
            <a:endParaRPr sz="18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34"/>
              </a:spcBef>
            </a:pPr>
            <a:r>
              <a:rPr lang="lo-LA" sz="2000" b="1" dirty="0" smtClean="0">
                <a:solidFill>
                  <a:srgbClr val="548ED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ປະເດັນສຳຄັນ</a:t>
            </a:r>
            <a:endParaRPr sz="2000" dirty="0">
              <a:latin typeface="Calibri"/>
              <a:cs typeface="Calibri"/>
            </a:endParaRPr>
          </a:p>
          <a:p>
            <a:pPr marL="12700" marR="2978785">
              <a:lnSpc>
                <a:spcPct val="100000"/>
              </a:lnSpc>
              <a:spcBef>
                <a:spcPts val="1485"/>
              </a:spcBef>
            </a:pPr>
            <a:r>
              <a:rPr sz="1800" spc="-15" dirty="0" smtClean="0">
                <a:latin typeface="Calibri"/>
                <a:cs typeface="Calibri"/>
              </a:rPr>
              <a:t>-</a:t>
            </a:r>
            <a:r>
              <a:rPr lang="lo-LA" sz="1800" spc="-15" dirty="0" smtClean="0">
                <a:latin typeface="Calibri"/>
                <a:cs typeface="Calibri"/>
              </a:rPr>
              <a:t> </a:t>
            </a:r>
            <a:r>
              <a:rPr lang="lo-LA" sz="1800" spc="-1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ຕິດພັນກັບເນື້ອໃນດ້ານຕ່າງໆ ( ການເງິນ, ການເມືອງ, ສະຖາບັນ, ຊ່ຽວຊານ, ວັດທະນະທຳ, ...)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25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55921" y="412920"/>
            <a:ext cx="439737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o-LA" sz="2500" spc="-5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ໃຜແມ່ນຜູ້ມີສ່ວນໄດ້ສ່ວນເສຍຂອງທ່ານ? </a:t>
            </a:r>
            <a:endParaRPr sz="25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0889" y="1556059"/>
            <a:ext cx="6457950" cy="34810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lo-LA" sz="2000" b="1" u="heavy" spc="-5" dirty="0">
                <a:uFill>
                  <a:solidFill>
                    <a:srgbClr val="000000"/>
                  </a:solidFill>
                </a:uFill>
                <a:latin typeface="Phetsarath OT" panose="02000500000000020004" pitchFamily="2" charset="0"/>
                <a:cs typeface="Phetsarath OT" panose="02000500000000020004" pitchFamily="2" charset="0"/>
              </a:rPr>
              <a:t>ສິ່ງທ້າທາຍ ແລະ ຂໍ້ຈຳກັດ</a:t>
            </a:r>
            <a:r>
              <a:rPr lang="lo-LA" sz="2000" b="1" spc="-5" dirty="0">
                <a:uFill>
                  <a:solidFill>
                    <a:srgbClr val="000000"/>
                  </a:solidFill>
                </a:uFill>
                <a:latin typeface="Phetsarath OT" panose="02000500000000020004" pitchFamily="2" charset="0"/>
                <a:cs typeface="Phetsarath OT" panose="02000500000000020004" pitchFamily="2" charset="0"/>
              </a:rPr>
              <a:t> ທີ່ແຕ່ລະໝວດໝູ່ມີ</a:t>
            </a:r>
            <a:endParaRPr lang="lo-LA" sz="20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lo-LA" sz="2000" b="1" dirty="0" smtClean="0">
                <a:solidFill>
                  <a:srgbClr val="548ED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ຄິດຕື່ມກ່ຽວກັບ</a:t>
            </a:r>
            <a:r>
              <a:rPr sz="2000" b="1" dirty="0" smtClean="0">
                <a:solidFill>
                  <a:srgbClr val="548ED4"/>
                </a:solidFill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lo-LA" sz="18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ຂ້ອຍຈະເປັນທີ່ສົນໃຈຂອງຜູ້ມີສ່ວນໄດ້ສ່ວນເສຍແນວໃດ? ຂ້ອຍຜູກພັນເຂົາແນວໃດ? 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160"/>
              </a:spcBef>
            </a:pPr>
            <a:r>
              <a:rPr lang="lo-LA" sz="18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ໃນແຕ່ລະໝວດໝູ່, ຂ້ອຍຈະຊອກຫາຜູ້ມີສ່ວນໄດ້ສ່ວນເສຍທີ່ຕິດພັນກັບຄວາມສົນໃຈຂອງຂ້ອຍໄດ້ຄືແນວໃດ? 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lang="lo-LA" sz="18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ຂ້ອຍຈະເຂົ້າຫາຜູ້ມີສ່ວນໄດ້ສ່ວນເສຍແນວໃດ? ໃຜສາມາດຊ່ວຍຂ້ອຍໄດ້?​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26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5921" y="412920"/>
            <a:ext cx="439737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o-LA" sz="2500" spc="-5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ໃຜແມ່ນຜູ້ມີສ່ວນໄດ້ສ່ວນເສຍຂອງທ່ານ? </a:t>
            </a:r>
            <a:endParaRPr sz="25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0864" y="2199982"/>
            <a:ext cx="7054215" cy="3298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o-LA" sz="1800" b="1" spc="-5" dirty="0" smtClean="0">
                <a:solidFill>
                  <a:srgbClr val="548ED4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ລະລຶກສະເໝີວ່າ: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 dirty="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lang="lo-LA" sz="1800" b="1" i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ຄິດ </a:t>
            </a:r>
            <a:r>
              <a:rPr lang="lo-LA" sz="1800" b="1" i="1" u="sng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ຢ່າງມີຍຸດທະສາດ</a:t>
            </a:r>
            <a:r>
              <a:rPr lang="lo-LA" sz="1800" b="1" i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sz="18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ໃນລະດັບໃດທີ່ຜູ້ມີສ່ວນໄດ້ສ່ວນເສຍແຕ່ລະປະເພດກົງກັບຄວາມຕ້ອງການຂອງສູງ? 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lo-LA" sz="1800" b="1" i="1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ມີ</a:t>
            </a:r>
            <a:r>
              <a:rPr lang="lo-LA" sz="1800" b="1" i="1" u="sng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ຈຸດສຸມ</a:t>
            </a:r>
            <a:r>
              <a:rPr lang="lo-LA" sz="1800" b="1" i="1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sz="18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ເປົ້າໝາຍ ແລະ ວຽກຂອງ </a:t>
            </a:r>
            <a:r>
              <a:rPr lang="en-US" sz="18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EKC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 marR="107950" indent="-635">
              <a:lnSpc>
                <a:spcPct val="100000"/>
              </a:lnSpc>
            </a:pPr>
            <a:r>
              <a:rPr lang="lo-LA" sz="1800" b="1" i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ພິຈາລະນາທັງ </a:t>
            </a:r>
            <a:r>
              <a:rPr lang="lo-LA" sz="1800" b="1" i="1" u="sng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ປະສົບການວຽກຂອງທ່ານ </a:t>
            </a:r>
            <a:r>
              <a:rPr lang="lo-LA" sz="1800" b="1" i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/ ຂໍ້ຈຳກັດ ແລະ ບົດບາດທົ່ວໄປທີ່ </a:t>
            </a:r>
            <a:r>
              <a:rPr lang="en-US" sz="1800" b="1" i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EKC</a:t>
            </a:r>
            <a:r>
              <a:rPr lang="lo-LA" sz="1800" b="1" i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1800" b="1" i="1" u="sng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ຄວນເປັນ</a:t>
            </a:r>
            <a:endParaRPr sz="1800" i="1" u="sng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lo-LA" sz="1800" b="1" i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ຄວາມຈຳເປັນ</a:t>
            </a:r>
            <a:r>
              <a:rPr lang="lo-LA" b="1" i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ໃນການ </a:t>
            </a:r>
            <a:r>
              <a:rPr lang="lo-LA" b="1" i="1" u="sng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ຊັງຊາ </a:t>
            </a:r>
            <a:r>
              <a:rPr lang="lo-LA" b="1" i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ຄວາມຕ້ອງການຂອງ </a:t>
            </a:r>
            <a:r>
              <a:rPr lang="en-US" b="1" i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EKC </a:t>
            </a:r>
            <a:r>
              <a:rPr lang="lo-LA" b="1" i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ແລະ ຄວາມສົນໃຈຂອງຜູ້ມີສ່ວນໄດ້ສ່ວນເສຍ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27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5921" y="412920"/>
            <a:ext cx="439737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o-LA" sz="2500" spc="-5" dirty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ໃຜແມ່ນຜູ້ມີສ່ວນໄດ້ສ່ວນເສຍຂອງທ່ານ</a:t>
            </a:r>
            <a:r>
              <a:rPr lang="lo-LA" sz="2500" spc="-5" dirty="0" smtClean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?</a:t>
            </a:r>
            <a:endParaRPr sz="25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419" y="1377161"/>
            <a:ext cx="298450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o-LA" sz="2500" spc="-10" dirty="0" smtClean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ປັດໄຈຄວາມສຳເລັດ</a:t>
            </a:r>
            <a:endParaRPr sz="25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5936" y="2189988"/>
            <a:ext cx="3642347" cy="364235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28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579" y="1342897"/>
            <a:ext cx="759023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o-LA" dirty="0" smtClean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ປັດໄຈຄວາມສຳເລັດໃນການດຶງການມີສ່ວນຮ່ວມຂອງຜູ້ມີສ່ວນໄດ້ສ່ວນເສຍ</a:t>
            </a:r>
            <a:endParaRPr spc="-5" dirty="0">
              <a:solidFill>
                <a:srgbClr val="00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3720" y="6474015"/>
            <a:ext cx="5073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10" dirty="0">
                <a:solidFill>
                  <a:srgbClr val="888888"/>
                </a:solidFill>
                <a:latin typeface="Calibri"/>
                <a:cs typeface="Calibri"/>
              </a:rPr>
              <a:t>9/5/2022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29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0787" y="2410014"/>
            <a:ext cx="7352030" cy="255198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00"/>
              </a:spcBef>
              <a:buClr>
                <a:srgbClr val="F7A6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lo-LA" sz="2000" spc="-1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ດຶງການມີສ່ວນຮ່ວມຂອງກຸ່ມ </a:t>
            </a:r>
            <a:r>
              <a:rPr lang="lo-LA" sz="2000" b="1" spc="-5" dirty="0">
                <a:solidFill>
                  <a:srgbClr val="006F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ເປົ້າໝາຍທີ່ກ່ຽວຂ້ອງ </a:t>
            </a:r>
            <a:r>
              <a:rPr lang="lo-LA" sz="2000" spc="-1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ໃຫ້ຖືກຕ້ອງແຕ່ຫົວທີ. </a:t>
            </a:r>
            <a:endParaRPr sz="2000" dirty="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600"/>
              </a:spcBef>
              <a:buClr>
                <a:srgbClr val="F7A6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lo-LA" sz="20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ເລືອກ </a:t>
            </a:r>
            <a:r>
              <a:rPr lang="lo-LA" sz="2000" b="1" spc="-5" dirty="0">
                <a:solidFill>
                  <a:srgbClr val="006F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ຄູ່ຮ່ວມທີ່ມີລະດັບຄວາມຊຳນານສູງ</a:t>
            </a:r>
            <a:r>
              <a:rPr lang="lo-LA" sz="20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, ມີການເຊື່ອມຕໍ່ທີ່ດີກັບກຸ່ມເປົ້າໝາຍໂດຍກົງ. </a:t>
            </a:r>
            <a:endParaRPr sz="2000" dirty="0">
              <a:latin typeface="Calibri"/>
              <a:cs typeface="Calibri"/>
            </a:endParaRPr>
          </a:p>
          <a:p>
            <a:pPr marL="354965" marR="1504315" indent="-342900">
              <a:lnSpc>
                <a:spcPct val="100000"/>
              </a:lnSpc>
              <a:spcBef>
                <a:spcPts val="600"/>
              </a:spcBef>
              <a:buClr>
                <a:srgbClr val="F7A6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lo-LA" sz="2000" b="1" spc="-5" dirty="0">
                <a:solidFill>
                  <a:srgbClr val="006F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ສ້າງສັນຍາໃນການຮ່ວມ</a:t>
            </a:r>
            <a:r>
              <a:rPr lang="lo-LA" sz="2000" b="1" spc="-5" dirty="0" smtClean="0">
                <a:solidFill>
                  <a:srgbClr val="006F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ມື </a:t>
            </a:r>
            <a:r>
              <a:rPr lang="lo-LA" sz="2000" spc="-1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ກັບຜູ້ມີສ່ວນໄດ້ສ່ວນເສຍ (ກະແສຫຼັກ: </a:t>
            </a:r>
            <a:r>
              <a:rPr sz="2000" spc="-5" dirty="0" smtClean="0">
                <a:latin typeface="Calibri"/>
                <a:cs typeface="Calibri"/>
              </a:rPr>
              <a:t>mainstreaming</a:t>
            </a:r>
            <a:r>
              <a:rPr sz="2000" spc="-5" dirty="0">
                <a:latin typeface="Calibri"/>
                <a:cs typeface="Calibri"/>
              </a:rPr>
              <a:t>).</a:t>
            </a:r>
            <a:endParaRPr sz="20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600"/>
              </a:spcBef>
              <a:buClr>
                <a:srgbClr val="F7A6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lo-LA" sz="20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ແຈ້ງໃຫ້ກຸ່ມເປົ້າໝາຍຮູ້ ແລະ </a:t>
            </a:r>
            <a:r>
              <a:rPr lang="lo-LA" sz="2000" b="1" spc="-5" dirty="0">
                <a:solidFill>
                  <a:srgbClr val="006F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ກະຈາຍສີນຄ້າຢ່າງລະມັດລະວັງ </a:t>
            </a:r>
            <a:r>
              <a:rPr lang="lo-LA" sz="20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(ທະວີຄູນ)</a:t>
            </a:r>
            <a:endParaRPr sz="20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600"/>
              </a:spcBef>
              <a:buClr>
                <a:srgbClr val="F7A6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lo-LA" sz="20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ເພື່ອ </a:t>
            </a:r>
            <a:r>
              <a:rPr lang="lo-LA" sz="2000" b="1" spc="-5" dirty="0">
                <a:solidFill>
                  <a:srgbClr val="006F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ຂາຍ </a:t>
            </a:r>
            <a:r>
              <a:rPr lang="lo-LA" sz="20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ສິນຄ້າເພື່ອເງິນ, </a:t>
            </a:r>
            <a:r>
              <a:rPr lang="lo-LA" sz="2000" b="1" spc="-5" dirty="0">
                <a:solidFill>
                  <a:srgbClr val="006F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ແຜນທຸລະກິດ </a:t>
            </a:r>
            <a:r>
              <a:rPr lang="lo-LA" sz="20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ຄືວ່າສຳຄັນຫຼາຍ. 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579" y="1342897"/>
            <a:ext cx="684910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o-LA" dirty="0" smtClean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ປັດໄຈຄວາມສຳເລັດສຳລັບການບໍລິຫານເຄືອຂ່າຍ</a:t>
            </a:r>
            <a:endParaRPr spc="-5"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2235" y="2253351"/>
            <a:ext cx="5825490" cy="313675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00"/>
              </a:spcBef>
              <a:buClr>
                <a:srgbClr val="F7A600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lo-LA" sz="21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ສ້າງ </a:t>
            </a:r>
            <a:r>
              <a:rPr lang="lo-LA" sz="2100" b="1" spc="-5" dirty="0">
                <a:solidFill>
                  <a:srgbClr val="006F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ເປົ້າໝາຍທີ່ຊັດ</a:t>
            </a:r>
            <a:r>
              <a:rPr lang="lo-LA" sz="2100" b="1" spc="-5" dirty="0" smtClean="0">
                <a:solidFill>
                  <a:srgbClr val="006F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ເຈນ</a:t>
            </a:r>
            <a:endParaRPr sz="21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Clr>
                <a:srgbClr val="F7A600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lo-LA" sz="2100" b="1" spc="-10" dirty="0" smtClean="0">
                <a:solidFill>
                  <a:srgbClr val="006F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ການຊື່ສານປົກະຕິ </a:t>
            </a:r>
            <a:endParaRPr sz="21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Clr>
                <a:srgbClr val="F7A600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lo-LA" sz="21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ພັດທະນາ ແລະ ຮັກສາ </a:t>
            </a:r>
            <a:r>
              <a:rPr lang="lo-LA" sz="2100" b="1" spc="-10" dirty="0">
                <a:solidFill>
                  <a:srgbClr val="006F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ຄວາມເຊື່ອໝັ້ນ</a:t>
            </a:r>
            <a:endParaRPr sz="2100" b="1" spc="-10" dirty="0">
              <a:solidFill>
                <a:srgbClr val="006FC0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Clr>
                <a:srgbClr val="F7A600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lo-LA" sz="2100" spc="-1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ສ້າງ </a:t>
            </a:r>
            <a:r>
              <a:rPr lang="lo-LA" sz="2100" b="1" spc="-10" dirty="0">
                <a:solidFill>
                  <a:srgbClr val="006F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ສະຖານະການເອື້ອປະໂຫຍດທັງ</a:t>
            </a:r>
            <a:r>
              <a:rPr lang="lo-LA" sz="2100" b="1" spc="-10" dirty="0" smtClean="0">
                <a:solidFill>
                  <a:srgbClr val="006F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ສອງຝ່າຍ </a:t>
            </a:r>
            <a:r>
              <a:rPr lang="lo-LA" sz="2100" spc="-1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ເພື່ອຜູກພັນພາກສ່ວນຕ່າງໆ</a:t>
            </a:r>
            <a:endParaRPr sz="21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Clr>
                <a:srgbClr val="F7A600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lo-LA" sz="2100" b="1" spc="-5" dirty="0" smtClean="0">
                <a:solidFill>
                  <a:srgbClr val="006F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ສາຍພົວພັນໃນການຕິດຕໍ່ທີ່ຊັດເຈນ</a:t>
            </a:r>
            <a:endParaRPr sz="21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Clr>
                <a:srgbClr val="F7A600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lo-LA" sz="2100" b="1" spc="-20" dirty="0" smtClean="0">
                <a:solidFill>
                  <a:srgbClr val="006F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ປະເມີນຄູ່ຮ່ວມ </a:t>
            </a:r>
            <a:r>
              <a:rPr lang="lo-LA" sz="2100" spc="-2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ຢ່າງພິນິດພິຈາລະນາ</a:t>
            </a:r>
            <a:endParaRPr sz="21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05"/>
              </a:spcBef>
              <a:buClr>
                <a:srgbClr val="F7A600"/>
              </a:buClr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lo-LA" sz="2100" b="1" spc="-10" dirty="0" smtClean="0">
                <a:solidFill>
                  <a:srgbClr val="006FC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ການຄວບຄຸມທົ່ວໄປ </a:t>
            </a:r>
            <a:r>
              <a:rPr lang="lo-LA" sz="21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ຕໍ່ຄວາມສຳເລັດ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1832" y="1978152"/>
            <a:ext cx="2048808" cy="13258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3720" y="6474015"/>
            <a:ext cx="5073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10" dirty="0">
                <a:solidFill>
                  <a:srgbClr val="888888"/>
                </a:solidFill>
                <a:latin typeface="Calibri"/>
                <a:cs typeface="Calibri"/>
              </a:rPr>
              <a:t>9/5/2022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30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515" y="1136666"/>
            <a:ext cx="459994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lo-LA" sz="3200" spc="-10" dirty="0" smtClean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ກິດຈະກຳລະດົມສະໝອງ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437515" y="2731240"/>
            <a:ext cx="7265034" cy="2957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o-LA" sz="2400" b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ກຸ່ມມະຫາວິທະຍາໄລ</a:t>
            </a:r>
            <a:r>
              <a:rPr sz="2400" b="1" spc="-5" dirty="0" smtClean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lo-LA" sz="1800" i="1" spc="-2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ຄິດເບິ່ງໝວດໝູ່ຂອງ </a:t>
            </a:r>
            <a:r>
              <a:rPr lang="lo-LA" sz="1800" b="1" i="1" spc="-2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ຜູ້ມີສ່ວນໄດ້ສ່ວນເສຍພາຍໃນ </a:t>
            </a:r>
            <a:r>
              <a:rPr lang="lo-LA" sz="1800" i="1" spc="-2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(ກຸ່ມ, ຫົວໃຈຫຼັກ, ການບໍລິການ ...)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 dirty="0">
              <a:latin typeface="Calibri"/>
              <a:cs typeface="Calibri"/>
            </a:endParaRPr>
          </a:p>
          <a:p>
            <a:pPr marL="12700" marR="396875" indent="-635">
              <a:lnSpc>
                <a:spcPct val="100000"/>
              </a:lnSpc>
            </a:pPr>
            <a:r>
              <a:rPr lang="lo-LA" sz="1800" i="1" spc="-2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ຄິດເບິ່ງໝວດໝູ່ຂອງ </a:t>
            </a:r>
            <a:r>
              <a:rPr lang="lo-LA" b="1" i="1" spc="-20" dirty="0">
                <a:latin typeface="Phetsarath OT" panose="02000500000000020004" pitchFamily="2" charset="0"/>
                <a:cs typeface="Phetsarath OT" panose="02000500000000020004" pitchFamily="2" charset="0"/>
              </a:rPr>
              <a:t>ຜູ້ມີສ່ວນໄດ້ສ່ວນເສຍພາຍນອກ </a:t>
            </a:r>
            <a:r>
              <a:rPr lang="lo-LA" sz="1800" i="1" spc="-2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(ບໍລິສັດ, ອົງກອນ, ສະມາຄົມ, ອົງການເພື່ອສັງຄົມ ...)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lang="lo-LA" sz="1800" i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ກຳນົດພາກປະຕິບັດ ຈະເຂົ້າຫາເຂົາເຈົ້າໄດ້ແນວໃດ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2123" y="1577340"/>
            <a:ext cx="1828799" cy="185318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3720" y="6474015"/>
            <a:ext cx="5073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10" dirty="0">
                <a:solidFill>
                  <a:srgbClr val="888888"/>
                </a:solidFill>
                <a:latin typeface="Calibri"/>
                <a:cs typeface="Calibri"/>
              </a:rPr>
              <a:t>9/5/2022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31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811" y="427831"/>
            <a:ext cx="4866640" cy="9060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lo-LA" sz="2900" spc="-20" dirty="0" smtClean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ເປັນຫຍັງຕ້ອງສຳພັນກັບຜູ້ມີສ່ວນໄດ້ສ່ວນເສຍ? </a:t>
            </a:r>
            <a:endParaRPr sz="2900" dirty="0"/>
          </a:p>
        </p:txBody>
      </p:sp>
      <p:sp>
        <p:nvSpPr>
          <p:cNvPr id="3" name="object 3"/>
          <p:cNvSpPr txBox="1"/>
          <p:nvPr/>
        </p:nvSpPr>
        <p:spPr>
          <a:xfrm>
            <a:off x="437515" y="1313502"/>
            <a:ext cx="14865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o-LA" sz="2400" b="1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ເຄືອຂ່າຍ 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84732" y="1789176"/>
            <a:ext cx="6842759" cy="4076700"/>
            <a:chOff x="1284732" y="1789176"/>
            <a:chExt cx="6842759" cy="40767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4732" y="1789176"/>
              <a:ext cx="6842759" cy="40766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31976" y="1807467"/>
              <a:ext cx="6748780" cy="3988435"/>
            </a:xfrm>
            <a:custGeom>
              <a:avLst/>
              <a:gdLst/>
              <a:ahLst/>
              <a:cxnLst/>
              <a:rect l="l" t="t" r="r" b="b"/>
              <a:pathLst>
                <a:path w="6748780" h="3988435">
                  <a:moveTo>
                    <a:pt x="4754118" y="0"/>
                  </a:moveTo>
                  <a:lnTo>
                    <a:pt x="1994154" y="0"/>
                  </a:lnTo>
                  <a:lnTo>
                    <a:pt x="1945702" y="577"/>
                  </a:lnTo>
                  <a:lnTo>
                    <a:pt x="1897535" y="2299"/>
                  </a:lnTo>
                  <a:lnTo>
                    <a:pt x="1849664" y="5154"/>
                  </a:lnTo>
                  <a:lnTo>
                    <a:pt x="1802103" y="9128"/>
                  </a:lnTo>
                  <a:lnTo>
                    <a:pt x="1754864" y="14209"/>
                  </a:lnTo>
                  <a:lnTo>
                    <a:pt x="1707962" y="20382"/>
                  </a:lnTo>
                  <a:lnTo>
                    <a:pt x="1661408" y="27636"/>
                  </a:lnTo>
                  <a:lnTo>
                    <a:pt x="1615217" y="35957"/>
                  </a:lnTo>
                  <a:lnTo>
                    <a:pt x="1569400" y="45332"/>
                  </a:lnTo>
                  <a:lnTo>
                    <a:pt x="1523972" y="55748"/>
                  </a:lnTo>
                  <a:lnTo>
                    <a:pt x="1478945" y="67192"/>
                  </a:lnTo>
                  <a:lnTo>
                    <a:pt x="1434332" y="79650"/>
                  </a:lnTo>
                  <a:lnTo>
                    <a:pt x="1390146" y="93111"/>
                  </a:lnTo>
                  <a:lnTo>
                    <a:pt x="1346401" y="107560"/>
                  </a:lnTo>
                  <a:lnTo>
                    <a:pt x="1303109" y="122985"/>
                  </a:lnTo>
                  <a:lnTo>
                    <a:pt x="1260283" y="139372"/>
                  </a:lnTo>
                  <a:lnTo>
                    <a:pt x="1217937" y="156710"/>
                  </a:lnTo>
                  <a:lnTo>
                    <a:pt x="1176084" y="174983"/>
                  </a:lnTo>
                  <a:lnTo>
                    <a:pt x="1134736" y="194180"/>
                  </a:lnTo>
                  <a:lnTo>
                    <a:pt x="1093907" y="214288"/>
                  </a:lnTo>
                  <a:lnTo>
                    <a:pt x="1053610" y="235293"/>
                  </a:lnTo>
                  <a:lnTo>
                    <a:pt x="1013857" y="257182"/>
                  </a:lnTo>
                  <a:lnTo>
                    <a:pt x="974662" y="279942"/>
                  </a:lnTo>
                  <a:lnTo>
                    <a:pt x="936038" y="303561"/>
                  </a:lnTo>
                  <a:lnTo>
                    <a:pt x="897999" y="328024"/>
                  </a:lnTo>
                  <a:lnTo>
                    <a:pt x="860556" y="353320"/>
                  </a:lnTo>
                  <a:lnTo>
                    <a:pt x="823723" y="379435"/>
                  </a:lnTo>
                  <a:lnTo>
                    <a:pt x="787513" y="406355"/>
                  </a:lnTo>
                  <a:lnTo>
                    <a:pt x="751940" y="434069"/>
                  </a:lnTo>
                  <a:lnTo>
                    <a:pt x="717016" y="462562"/>
                  </a:lnTo>
                  <a:lnTo>
                    <a:pt x="682754" y="491822"/>
                  </a:lnTo>
                  <a:lnTo>
                    <a:pt x="649167" y="521836"/>
                  </a:lnTo>
                  <a:lnTo>
                    <a:pt x="616269" y="552590"/>
                  </a:lnTo>
                  <a:lnTo>
                    <a:pt x="584073" y="584073"/>
                  </a:lnTo>
                  <a:lnTo>
                    <a:pt x="552590" y="616269"/>
                  </a:lnTo>
                  <a:lnTo>
                    <a:pt x="521836" y="649167"/>
                  </a:lnTo>
                  <a:lnTo>
                    <a:pt x="491822" y="682754"/>
                  </a:lnTo>
                  <a:lnTo>
                    <a:pt x="462562" y="717016"/>
                  </a:lnTo>
                  <a:lnTo>
                    <a:pt x="434069" y="751940"/>
                  </a:lnTo>
                  <a:lnTo>
                    <a:pt x="406355" y="787513"/>
                  </a:lnTo>
                  <a:lnTo>
                    <a:pt x="379435" y="823723"/>
                  </a:lnTo>
                  <a:lnTo>
                    <a:pt x="353320" y="860556"/>
                  </a:lnTo>
                  <a:lnTo>
                    <a:pt x="328024" y="897999"/>
                  </a:lnTo>
                  <a:lnTo>
                    <a:pt x="303561" y="936038"/>
                  </a:lnTo>
                  <a:lnTo>
                    <a:pt x="279942" y="974662"/>
                  </a:lnTo>
                  <a:lnTo>
                    <a:pt x="257182" y="1013857"/>
                  </a:lnTo>
                  <a:lnTo>
                    <a:pt x="235293" y="1053610"/>
                  </a:lnTo>
                  <a:lnTo>
                    <a:pt x="214288" y="1093907"/>
                  </a:lnTo>
                  <a:lnTo>
                    <a:pt x="194180" y="1134736"/>
                  </a:lnTo>
                  <a:lnTo>
                    <a:pt x="174983" y="1176084"/>
                  </a:lnTo>
                  <a:lnTo>
                    <a:pt x="156710" y="1217937"/>
                  </a:lnTo>
                  <a:lnTo>
                    <a:pt x="139372" y="1260283"/>
                  </a:lnTo>
                  <a:lnTo>
                    <a:pt x="122985" y="1303109"/>
                  </a:lnTo>
                  <a:lnTo>
                    <a:pt x="107560" y="1346401"/>
                  </a:lnTo>
                  <a:lnTo>
                    <a:pt x="93111" y="1390146"/>
                  </a:lnTo>
                  <a:lnTo>
                    <a:pt x="79650" y="1434332"/>
                  </a:lnTo>
                  <a:lnTo>
                    <a:pt x="67192" y="1478945"/>
                  </a:lnTo>
                  <a:lnTo>
                    <a:pt x="55748" y="1523972"/>
                  </a:lnTo>
                  <a:lnTo>
                    <a:pt x="45332" y="1569400"/>
                  </a:lnTo>
                  <a:lnTo>
                    <a:pt x="35957" y="1615217"/>
                  </a:lnTo>
                  <a:lnTo>
                    <a:pt x="27636" y="1661408"/>
                  </a:lnTo>
                  <a:lnTo>
                    <a:pt x="20382" y="1707962"/>
                  </a:lnTo>
                  <a:lnTo>
                    <a:pt x="14209" y="1754864"/>
                  </a:lnTo>
                  <a:lnTo>
                    <a:pt x="9128" y="1802103"/>
                  </a:lnTo>
                  <a:lnTo>
                    <a:pt x="5154" y="1849664"/>
                  </a:lnTo>
                  <a:lnTo>
                    <a:pt x="2299" y="1897535"/>
                  </a:lnTo>
                  <a:lnTo>
                    <a:pt x="577" y="1945702"/>
                  </a:lnTo>
                  <a:lnTo>
                    <a:pt x="0" y="1994141"/>
                  </a:lnTo>
                  <a:lnTo>
                    <a:pt x="577" y="2042592"/>
                  </a:lnTo>
                  <a:lnTo>
                    <a:pt x="2299" y="2090760"/>
                  </a:lnTo>
                  <a:lnTo>
                    <a:pt x="5154" y="2138631"/>
                  </a:lnTo>
                  <a:lnTo>
                    <a:pt x="9128" y="2186192"/>
                  </a:lnTo>
                  <a:lnTo>
                    <a:pt x="14209" y="2233430"/>
                  </a:lnTo>
                  <a:lnTo>
                    <a:pt x="20382" y="2280333"/>
                  </a:lnTo>
                  <a:lnTo>
                    <a:pt x="27636" y="2326886"/>
                  </a:lnTo>
                  <a:lnTo>
                    <a:pt x="35957" y="2373078"/>
                  </a:lnTo>
                  <a:lnTo>
                    <a:pt x="45332" y="2418894"/>
                  </a:lnTo>
                  <a:lnTo>
                    <a:pt x="55748" y="2464323"/>
                  </a:lnTo>
                  <a:lnTo>
                    <a:pt x="67192" y="2509350"/>
                  </a:lnTo>
                  <a:lnTo>
                    <a:pt x="79650" y="2553963"/>
                  </a:lnTo>
                  <a:lnTo>
                    <a:pt x="93111" y="2598149"/>
                  </a:lnTo>
                  <a:lnTo>
                    <a:pt x="107560" y="2641895"/>
                  </a:lnTo>
                  <a:lnTo>
                    <a:pt x="122985" y="2685187"/>
                  </a:lnTo>
                  <a:lnTo>
                    <a:pt x="139372" y="2728013"/>
                  </a:lnTo>
                  <a:lnTo>
                    <a:pt x="156710" y="2770359"/>
                  </a:lnTo>
                  <a:lnTo>
                    <a:pt x="174983" y="2812213"/>
                  </a:lnTo>
                  <a:lnTo>
                    <a:pt x="194180" y="2853561"/>
                  </a:lnTo>
                  <a:lnTo>
                    <a:pt x="214288" y="2894390"/>
                  </a:lnTo>
                  <a:lnTo>
                    <a:pt x="235293" y="2934688"/>
                  </a:lnTo>
                  <a:lnTo>
                    <a:pt x="257182" y="2974440"/>
                  </a:lnTo>
                  <a:lnTo>
                    <a:pt x="279942" y="3013635"/>
                  </a:lnTo>
                  <a:lnTo>
                    <a:pt x="303561" y="3052260"/>
                  </a:lnTo>
                  <a:lnTo>
                    <a:pt x="328024" y="3090300"/>
                  </a:lnTo>
                  <a:lnTo>
                    <a:pt x="353320" y="3127743"/>
                  </a:lnTo>
                  <a:lnTo>
                    <a:pt x="379435" y="3164576"/>
                  </a:lnTo>
                  <a:lnTo>
                    <a:pt x="406355" y="3200786"/>
                  </a:lnTo>
                  <a:lnTo>
                    <a:pt x="434069" y="3236359"/>
                  </a:lnTo>
                  <a:lnTo>
                    <a:pt x="462562" y="3271284"/>
                  </a:lnTo>
                  <a:lnTo>
                    <a:pt x="491822" y="3305546"/>
                  </a:lnTo>
                  <a:lnTo>
                    <a:pt x="521836" y="3339133"/>
                  </a:lnTo>
                  <a:lnTo>
                    <a:pt x="552590" y="3372031"/>
                  </a:lnTo>
                  <a:lnTo>
                    <a:pt x="584073" y="3404228"/>
                  </a:lnTo>
                  <a:lnTo>
                    <a:pt x="616269" y="3435710"/>
                  </a:lnTo>
                  <a:lnTo>
                    <a:pt x="649167" y="3466465"/>
                  </a:lnTo>
                  <a:lnTo>
                    <a:pt x="682754" y="3496479"/>
                  </a:lnTo>
                  <a:lnTo>
                    <a:pt x="717016" y="3525740"/>
                  </a:lnTo>
                  <a:lnTo>
                    <a:pt x="751940" y="3554233"/>
                  </a:lnTo>
                  <a:lnTo>
                    <a:pt x="787513" y="3581947"/>
                  </a:lnTo>
                  <a:lnTo>
                    <a:pt x="823723" y="3608868"/>
                  </a:lnTo>
                  <a:lnTo>
                    <a:pt x="860556" y="3634983"/>
                  </a:lnTo>
                  <a:lnTo>
                    <a:pt x="897999" y="3660279"/>
                  </a:lnTo>
                  <a:lnTo>
                    <a:pt x="936038" y="3684743"/>
                  </a:lnTo>
                  <a:lnTo>
                    <a:pt x="974662" y="3708362"/>
                  </a:lnTo>
                  <a:lnTo>
                    <a:pt x="1013857" y="3731122"/>
                  </a:lnTo>
                  <a:lnTo>
                    <a:pt x="1053610" y="3753012"/>
                  </a:lnTo>
                  <a:lnTo>
                    <a:pt x="1093907" y="3774017"/>
                  </a:lnTo>
                  <a:lnTo>
                    <a:pt x="1134736" y="3794124"/>
                  </a:lnTo>
                  <a:lnTo>
                    <a:pt x="1176084" y="3813322"/>
                  </a:lnTo>
                  <a:lnTo>
                    <a:pt x="1217937" y="3831595"/>
                  </a:lnTo>
                  <a:lnTo>
                    <a:pt x="1260283" y="3848933"/>
                  </a:lnTo>
                  <a:lnTo>
                    <a:pt x="1303109" y="3865321"/>
                  </a:lnTo>
                  <a:lnTo>
                    <a:pt x="1346401" y="3880746"/>
                  </a:lnTo>
                  <a:lnTo>
                    <a:pt x="1390146" y="3895195"/>
                  </a:lnTo>
                  <a:lnTo>
                    <a:pt x="1434332" y="3908656"/>
                  </a:lnTo>
                  <a:lnTo>
                    <a:pt x="1478945" y="3921114"/>
                  </a:lnTo>
                  <a:lnTo>
                    <a:pt x="1523972" y="3932558"/>
                  </a:lnTo>
                  <a:lnTo>
                    <a:pt x="1569400" y="3942974"/>
                  </a:lnTo>
                  <a:lnTo>
                    <a:pt x="1615217" y="3952350"/>
                  </a:lnTo>
                  <a:lnTo>
                    <a:pt x="1661408" y="3960671"/>
                  </a:lnTo>
                  <a:lnTo>
                    <a:pt x="1707962" y="3967924"/>
                  </a:lnTo>
                  <a:lnTo>
                    <a:pt x="1754864" y="3974098"/>
                  </a:lnTo>
                  <a:lnTo>
                    <a:pt x="1802103" y="3979179"/>
                  </a:lnTo>
                  <a:lnTo>
                    <a:pt x="1849664" y="3983153"/>
                  </a:lnTo>
                  <a:lnTo>
                    <a:pt x="1897535" y="3986008"/>
                  </a:lnTo>
                  <a:lnTo>
                    <a:pt x="1945702" y="3987730"/>
                  </a:lnTo>
                  <a:lnTo>
                    <a:pt x="1994154" y="3988308"/>
                  </a:lnTo>
                  <a:lnTo>
                    <a:pt x="4754118" y="3988308"/>
                  </a:lnTo>
                  <a:lnTo>
                    <a:pt x="4802569" y="3987730"/>
                  </a:lnTo>
                  <a:lnTo>
                    <a:pt x="4850736" y="3986008"/>
                  </a:lnTo>
                  <a:lnTo>
                    <a:pt x="4898607" y="3983153"/>
                  </a:lnTo>
                  <a:lnTo>
                    <a:pt x="4946168" y="3979179"/>
                  </a:lnTo>
                  <a:lnTo>
                    <a:pt x="4993407" y="3974098"/>
                  </a:lnTo>
                  <a:lnTo>
                    <a:pt x="5040309" y="3967925"/>
                  </a:lnTo>
                  <a:lnTo>
                    <a:pt x="5086863" y="3960671"/>
                  </a:lnTo>
                  <a:lnTo>
                    <a:pt x="5133054" y="3952350"/>
                  </a:lnTo>
                  <a:lnTo>
                    <a:pt x="5178871" y="3942975"/>
                  </a:lnTo>
                  <a:lnTo>
                    <a:pt x="5224299" y="3932559"/>
                  </a:lnTo>
                  <a:lnTo>
                    <a:pt x="5269326" y="3921115"/>
                  </a:lnTo>
                  <a:lnTo>
                    <a:pt x="5313939" y="3908657"/>
                  </a:lnTo>
                  <a:lnTo>
                    <a:pt x="5358125" y="3895196"/>
                  </a:lnTo>
                  <a:lnTo>
                    <a:pt x="5401870" y="3880747"/>
                  </a:lnTo>
                  <a:lnTo>
                    <a:pt x="5445162" y="3865322"/>
                  </a:lnTo>
                  <a:lnTo>
                    <a:pt x="5487988" y="3848935"/>
                  </a:lnTo>
                  <a:lnTo>
                    <a:pt x="5530334" y="3831597"/>
                  </a:lnTo>
                  <a:lnTo>
                    <a:pt x="5572187" y="3813324"/>
                  </a:lnTo>
                  <a:lnTo>
                    <a:pt x="5613535" y="3794127"/>
                  </a:lnTo>
                  <a:lnTo>
                    <a:pt x="5654364" y="3774019"/>
                  </a:lnTo>
                  <a:lnTo>
                    <a:pt x="5694661" y="3753014"/>
                  </a:lnTo>
                  <a:lnTo>
                    <a:pt x="5734414" y="3731125"/>
                  </a:lnTo>
                  <a:lnTo>
                    <a:pt x="5773609" y="3708365"/>
                  </a:lnTo>
                  <a:lnTo>
                    <a:pt x="5812233" y="3684746"/>
                  </a:lnTo>
                  <a:lnTo>
                    <a:pt x="5850272" y="3660283"/>
                  </a:lnTo>
                  <a:lnTo>
                    <a:pt x="5887715" y="3634987"/>
                  </a:lnTo>
                  <a:lnTo>
                    <a:pt x="5924548" y="3608872"/>
                  </a:lnTo>
                  <a:lnTo>
                    <a:pt x="5960758" y="3581952"/>
                  </a:lnTo>
                  <a:lnTo>
                    <a:pt x="5996331" y="3554238"/>
                  </a:lnTo>
                  <a:lnTo>
                    <a:pt x="6031255" y="3525745"/>
                  </a:lnTo>
                  <a:lnTo>
                    <a:pt x="6065517" y="3496485"/>
                  </a:lnTo>
                  <a:lnTo>
                    <a:pt x="6099104" y="3466471"/>
                  </a:lnTo>
                  <a:lnTo>
                    <a:pt x="6132002" y="3435717"/>
                  </a:lnTo>
                  <a:lnTo>
                    <a:pt x="6164198" y="3404235"/>
                  </a:lnTo>
                  <a:lnTo>
                    <a:pt x="6195681" y="3372038"/>
                  </a:lnTo>
                  <a:lnTo>
                    <a:pt x="6226435" y="3339140"/>
                  </a:lnTo>
                  <a:lnTo>
                    <a:pt x="6256449" y="3305553"/>
                  </a:lnTo>
                  <a:lnTo>
                    <a:pt x="6285709" y="3271291"/>
                  </a:lnTo>
                  <a:lnTo>
                    <a:pt x="6314202" y="3236367"/>
                  </a:lnTo>
                  <a:lnTo>
                    <a:pt x="6341916" y="3200794"/>
                  </a:lnTo>
                  <a:lnTo>
                    <a:pt x="6368836" y="3164584"/>
                  </a:lnTo>
                  <a:lnTo>
                    <a:pt x="6394951" y="3127751"/>
                  </a:lnTo>
                  <a:lnTo>
                    <a:pt x="6420247" y="3090308"/>
                  </a:lnTo>
                  <a:lnTo>
                    <a:pt x="6444710" y="3052269"/>
                  </a:lnTo>
                  <a:lnTo>
                    <a:pt x="6468329" y="3013645"/>
                  </a:lnTo>
                  <a:lnTo>
                    <a:pt x="6491089" y="2974450"/>
                  </a:lnTo>
                  <a:lnTo>
                    <a:pt x="6512978" y="2934697"/>
                  </a:lnTo>
                  <a:lnTo>
                    <a:pt x="6533983" y="2894400"/>
                  </a:lnTo>
                  <a:lnTo>
                    <a:pt x="6554091" y="2853571"/>
                  </a:lnTo>
                  <a:lnTo>
                    <a:pt x="6573288" y="2812223"/>
                  </a:lnTo>
                  <a:lnTo>
                    <a:pt x="6591561" y="2770370"/>
                  </a:lnTo>
                  <a:lnTo>
                    <a:pt x="6608899" y="2728024"/>
                  </a:lnTo>
                  <a:lnTo>
                    <a:pt x="6625286" y="2685198"/>
                  </a:lnTo>
                  <a:lnTo>
                    <a:pt x="6640711" y="2641906"/>
                  </a:lnTo>
                  <a:lnTo>
                    <a:pt x="6655160" y="2598161"/>
                  </a:lnTo>
                  <a:lnTo>
                    <a:pt x="6668621" y="2553975"/>
                  </a:lnTo>
                  <a:lnTo>
                    <a:pt x="6681079" y="2509362"/>
                  </a:lnTo>
                  <a:lnTo>
                    <a:pt x="6692523" y="2464335"/>
                  </a:lnTo>
                  <a:lnTo>
                    <a:pt x="6702939" y="2418907"/>
                  </a:lnTo>
                  <a:lnTo>
                    <a:pt x="6712314" y="2373090"/>
                  </a:lnTo>
                  <a:lnTo>
                    <a:pt x="6720635" y="2326899"/>
                  </a:lnTo>
                  <a:lnTo>
                    <a:pt x="6727889" y="2280345"/>
                  </a:lnTo>
                  <a:lnTo>
                    <a:pt x="6734062" y="2233443"/>
                  </a:lnTo>
                  <a:lnTo>
                    <a:pt x="6739143" y="2186204"/>
                  </a:lnTo>
                  <a:lnTo>
                    <a:pt x="6743117" y="2138643"/>
                  </a:lnTo>
                  <a:lnTo>
                    <a:pt x="6745972" y="2090772"/>
                  </a:lnTo>
                  <a:lnTo>
                    <a:pt x="6747694" y="2042605"/>
                  </a:lnTo>
                  <a:lnTo>
                    <a:pt x="6748284" y="1994154"/>
                  </a:lnTo>
                  <a:lnTo>
                    <a:pt x="6747707" y="1945702"/>
                  </a:lnTo>
                  <a:lnTo>
                    <a:pt x="6745985" y="1897535"/>
                  </a:lnTo>
                  <a:lnTo>
                    <a:pt x="6743130" y="1849664"/>
                  </a:lnTo>
                  <a:lnTo>
                    <a:pt x="6739155" y="1802103"/>
                  </a:lnTo>
                  <a:lnTo>
                    <a:pt x="6734075" y="1754864"/>
                  </a:lnTo>
                  <a:lnTo>
                    <a:pt x="6727901" y="1707962"/>
                  </a:lnTo>
                  <a:lnTo>
                    <a:pt x="6720647" y="1661408"/>
                  </a:lnTo>
                  <a:lnTo>
                    <a:pt x="6712326" y="1615217"/>
                  </a:lnTo>
                  <a:lnTo>
                    <a:pt x="6702951" y="1569400"/>
                  </a:lnTo>
                  <a:lnTo>
                    <a:pt x="6692535" y="1523972"/>
                  </a:lnTo>
                  <a:lnTo>
                    <a:pt x="6681091" y="1478945"/>
                  </a:lnTo>
                  <a:lnTo>
                    <a:pt x="6668632" y="1434332"/>
                  </a:lnTo>
                  <a:lnTo>
                    <a:pt x="6655172" y="1390146"/>
                  </a:lnTo>
                  <a:lnTo>
                    <a:pt x="6640722" y="1346401"/>
                  </a:lnTo>
                  <a:lnTo>
                    <a:pt x="6625297" y="1303109"/>
                  </a:lnTo>
                  <a:lnTo>
                    <a:pt x="6608909" y="1260283"/>
                  </a:lnTo>
                  <a:lnTo>
                    <a:pt x="6591572" y="1217937"/>
                  </a:lnTo>
                  <a:lnTo>
                    <a:pt x="6573298" y="1176084"/>
                  </a:lnTo>
                  <a:lnTo>
                    <a:pt x="6554101" y="1134736"/>
                  </a:lnTo>
                  <a:lnTo>
                    <a:pt x="6533993" y="1093907"/>
                  </a:lnTo>
                  <a:lnTo>
                    <a:pt x="6512988" y="1053610"/>
                  </a:lnTo>
                  <a:lnTo>
                    <a:pt x="6491099" y="1013857"/>
                  </a:lnTo>
                  <a:lnTo>
                    <a:pt x="6468338" y="974662"/>
                  </a:lnTo>
                  <a:lnTo>
                    <a:pt x="6444719" y="936038"/>
                  </a:lnTo>
                  <a:lnTo>
                    <a:pt x="6420256" y="897999"/>
                  </a:lnTo>
                  <a:lnTo>
                    <a:pt x="6394960" y="860556"/>
                  </a:lnTo>
                  <a:lnTo>
                    <a:pt x="6368845" y="823723"/>
                  </a:lnTo>
                  <a:lnTo>
                    <a:pt x="6341924" y="787513"/>
                  </a:lnTo>
                  <a:lnTo>
                    <a:pt x="6314210" y="751940"/>
                  </a:lnTo>
                  <a:lnTo>
                    <a:pt x="6285716" y="717016"/>
                  </a:lnTo>
                  <a:lnTo>
                    <a:pt x="6256456" y="682754"/>
                  </a:lnTo>
                  <a:lnTo>
                    <a:pt x="6226442" y="649167"/>
                  </a:lnTo>
                  <a:lnTo>
                    <a:pt x="6195687" y="616269"/>
                  </a:lnTo>
                  <a:lnTo>
                    <a:pt x="6164205" y="584073"/>
                  </a:lnTo>
                  <a:lnTo>
                    <a:pt x="6132008" y="552590"/>
                  </a:lnTo>
                  <a:lnTo>
                    <a:pt x="6099110" y="521836"/>
                  </a:lnTo>
                  <a:lnTo>
                    <a:pt x="6065523" y="491822"/>
                  </a:lnTo>
                  <a:lnTo>
                    <a:pt x="6031261" y="462562"/>
                  </a:lnTo>
                  <a:lnTo>
                    <a:pt x="5996336" y="434069"/>
                  </a:lnTo>
                  <a:lnTo>
                    <a:pt x="5960762" y="406355"/>
                  </a:lnTo>
                  <a:lnTo>
                    <a:pt x="5924553" y="379435"/>
                  </a:lnTo>
                  <a:lnTo>
                    <a:pt x="5887719" y="353320"/>
                  </a:lnTo>
                  <a:lnTo>
                    <a:pt x="5850276" y="328024"/>
                  </a:lnTo>
                  <a:lnTo>
                    <a:pt x="5812236" y="303561"/>
                  </a:lnTo>
                  <a:lnTo>
                    <a:pt x="5773612" y="279942"/>
                  </a:lnTo>
                  <a:lnTo>
                    <a:pt x="5734417" y="257182"/>
                  </a:lnTo>
                  <a:lnTo>
                    <a:pt x="5694664" y="235293"/>
                  </a:lnTo>
                  <a:lnTo>
                    <a:pt x="5654367" y="214288"/>
                  </a:lnTo>
                  <a:lnTo>
                    <a:pt x="5613537" y="194180"/>
                  </a:lnTo>
                  <a:lnTo>
                    <a:pt x="5572189" y="174983"/>
                  </a:lnTo>
                  <a:lnTo>
                    <a:pt x="5530336" y="156710"/>
                  </a:lnTo>
                  <a:lnTo>
                    <a:pt x="5487989" y="139372"/>
                  </a:lnTo>
                  <a:lnTo>
                    <a:pt x="5445164" y="122985"/>
                  </a:lnTo>
                  <a:lnTo>
                    <a:pt x="5401871" y="107560"/>
                  </a:lnTo>
                  <a:lnTo>
                    <a:pt x="5358126" y="93111"/>
                  </a:lnTo>
                  <a:lnTo>
                    <a:pt x="5313940" y="79650"/>
                  </a:lnTo>
                  <a:lnTo>
                    <a:pt x="5269327" y="67192"/>
                  </a:lnTo>
                  <a:lnTo>
                    <a:pt x="5224300" y="55748"/>
                  </a:lnTo>
                  <a:lnTo>
                    <a:pt x="5178871" y="45332"/>
                  </a:lnTo>
                  <a:lnTo>
                    <a:pt x="5133055" y="35957"/>
                  </a:lnTo>
                  <a:lnTo>
                    <a:pt x="5086863" y="27636"/>
                  </a:lnTo>
                  <a:lnTo>
                    <a:pt x="5040309" y="20382"/>
                  </a:lnTo>
                  <a:lnTo>
                    <a:pt x="4993407" y="14209"/>
                  </a:lnTo>
                  <a:lnTo>
                    <a:pt x="4946168" y="9128"/>
                  </a:lnTo>
                  <a:lnTo>
                    <a:pt x="4898607" y="5154"/>
                  </a:lnTo>
                  <a:lnTo>
                    <a:pt x="4850736" y="2299"/>
                  </a:lnTo>
                  <a:lnTo>
                    <a:pt x="4802569" y="577"/>
                  </a:lnTo>
                  <a:lnTo>
                    <a:pt x="4754118" y="0"/>
                  </a:lnTo>
                  <a:close/>
                </a:path>
              </a:pathLst>
            </a:custGeom>
            <a:solidFill>
              <a:srgbClr val="1D2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31976" y="1807467"/>
              <a:ext cx="6748780" cy="3988435"/>
            </a:xfrm>
            <a:custGeom>
              <a:avLst/>
              <a:gdLst/>
              <a:ahLst/>
              <a:cxnLst/>
              <a:rect l="l" t="t" r="r" b="b"/>
              <a:pathLst>
                <a:path w="6748780" h="3988435">
                  <a:moveTo>
                    <a:pt x="0" y="1994154"/>
                  </a:moveTo>
                  <a:lnTo>
                    <a:pt x="577" y="1945702"/>
                  </a:lnTo>
                  <a:lnTo>
                    <a:pt x="2299" y="1897535"/>
                  </a:lnTo>
                  <a:lnTo>
                    <a:pt x="5154" y="1849664"/>
                  </a:lnTo>
                  <a:lnTo>
                    <a:pt x="9128" y="1802103"/>
                  </a:lnTo>
                  <a:lnTo>
                    <a:pt x="14209" y="1754864"/>
                  </a:lnTo>
                  <a:lnTo>
                    <a:pt x="20382" y="1707962"/>
                  </a:lnTo>
                  <a:lnTo>
                    <a:pt x="27636" y="1661408"/>
                  </a:lnTo>
                  <a:lnTo>
                    <a:pt x="35957" y="1615217"/>
                  </a:lnTo>
                  <a:lnTo>
                    <a:pt x="45332" y="1569400"/>
                  </a:lnTo>
                  <a:lnTo>
                    <a:pt x="55748" y="1523972"/>
                  </a:lnTo>
                  <a:lnTo>
                    <a:pt x="67192" y="1478945"/>
                  </a:lnTo>
                  <a:lnTo>
                    <a:pt x="79650" y="1434332"/>
                  </a:lnTo>
                  <a:lnTo>
                    <a:pt x="93111" y="1390146"/>
                  </a:lnTo>
                  <a:lnTo>
                    <a:pt x="107560" y="1346401"/>
                  </a:lnTo>
                  <a:lnTo>
                    <a:pt x="122985" y="1303109"/>
                  </a:lnTo>
                  <a:lnTo>
                    <a:pt x="139372" y="1260283"/>
                  </a:lnTo>
                  <a:lnTo>
                    <a:pt x="156710" y="1217937"/>
                  </a:lnTo>
                  <a:lnTo>
                    <a:pt x="174983" y="1176084"/>
                  </a:lnTo>
                  <a:lnTo>
                    <a:pt x="194180" y="1134736"/>
                  </a:lnTo>
                  <a:lnTo>
                    <a:pt x="214288" y="1093907"/>
                  </a:lnTo>
                  <a:lnTo>
                    <a:pt x="235293" y="1053610"/>
                  </a:lnTo>
                  <a:lnTo>
                    <a:pt x="257182" y="1013857"/>
                  </a:lnTo>
                  <a:lnTo>
                    <a:pt x="279942" y="974662"/>
                  </a:lnTo>
                  <a:lnTo>
                    <a:pt x="303561" y="936038"/>
                  </a:lnTo>
                  <a:lnTo>
                    <a:pt x="328024" y="897999"/>
                  </a:lnTo>
                  <a:lnTo>
                    <a:pt x="353320" y="860556"/>
                  </a:lnTo>
                  <a:lnTo>
                    <a:pt x="379435" y="823723"/>
                  </a:lnTo>
                  <a:lnTo>
                    <a:pt x="406355" y="787513"/>
                  </a:lnTo>
                  <a:lnTo>
                    <a:pt x="434069" y="751940"/>
                  </a:lnTo>
                  <a:lnTo>
                    <a:pt x="462562" y="717016"/>
                  </a:lnTo>
                  <a:lnTo>
                    <a:pt x="491822" y="682754"/>
                  </a:lnTo>
                  <a:lnTo>
                    <a:pt x="521836" y="649167"/>
                  </a:lnTo>
                  <a:lnTo>
                    <a:pt x="552590" y="616269"/>
                  </a:lnTo>
                  <a:lnTo>
                    <a:pt x="584073" y="584073"/>
                  </a:lnTo>
                  <a:lnTo>
                    <a:pt x="616269" y="552590"/>
                  </a:lnTo>
                  <a:lnTo>
                    <a:pt x="649167" y="521836"/>
                  </a:lnTo>
                  <a:lnTo>
                    <a:pt x="682754" y="491822"/>
                  </a:lnTo>
                  <a:lnTo>
                    <a:pt x="717016" y="462562"/>
                  </a:lnTo>
                  <a:lnTo>
                    <a:pt x="751940" y="434069"/>
                  </a:lnTo>
                  <a:lnTo>
                    <a:pt x="787513" y="406355"/>
                  </a:lnTo>
                  <a:lnTo>
                    <a:pt x="823723" y="379435"/>
                  </a:lnTo>
                  <a:lnTo>
                    <a:pt x="860556" y="353320"/>
                  </a:lnTo>
                  <a:lnTo>
                    <a:pt x="897999" y="328024"/>
                  </a:lnTo>
                  <a:lnTo>
                    <a:pt x="936038" y="303561"/>
                  </a:lnTo>
                  <a:lnTo>
                    <a:pt x="974662" y="279942"/>
                  </a:lnTo>
                  <a:lnTo>
                    <a:pt x="1013857" y="257182"/>
                  </a:lnTo>
                  <a:lnTo>
                    <a:pt x="1053610" y="235293"/>
                  </a:lnTo>
                  <a:lnTo>
                    <a:pt x="1093907" y="214288"/>
                  </a:lnTo>
                  <a:lnTo>
                    <a:pt x="1134736" y="194180"/>
                  </a:lnTo>
                  <a:lnTo>
                    <a:pt x="1176084" y="174983"/>
                  </a:lnTo>
                  <a:lnTo>
                    <a:pt x="1217937" y="156710"/>
                  </a:lnTo>
                  <a:lnTo>
                    <a:pt x="1260283" y="139372"/>
                  </a:lnTo>
                  <a:lnTo>
                    <a:pt x="1303109" y="122985"/>
                  </a:lnTo>
                  <a:lnTo>
                    <a:pt x="1346401" y="107560"/>
                  </a:lnTo>
                  <a:lnTo>
                    <a:pt x="1390146" y="93111"/>
                  </a:lnTo>
                  <a:lnTo>
                    <a:pt x="1434332" y="79650"/>
                  </a:lnTo>
                  <a:lnTo>
                    <a:pt x="1478945" y="67192"/>
                  </a:lnTo>
                  <a:lnTo>
                    <a:pt x="1523972" y="55748"/>
                  </a:lnTo>
                  <a:lnTo>
                    <a:pt x="1569400" y="45332"/>
                  </a:lnTo>
                  <a:lnTo>
                    <a:pt x="1615217" y="35957"/>
                  </a:lnTo>
                  <a:lnTo>
                    <a:pt x="1661408" y="27636"/>
                  </a:lnTo>
                  <a:lnTo>
                    <a:pt x="1707962" y="20382"/>
                  </a:lnTo>
                  <a:lnTo>
                    <a:pt x="1754864" y="14209"/>
                  </a:lnTo>
                  <a:lnTo>
                    <a:pt x="1802103" y="9128"/>
                  </a:lnTo>
                  <a:lnTo>
                    <a:pt x="1849664" y="5154"/>
                  </a:lnTo>
                  <a:lnTo>
                    <a:pt x="1897535" y="2299"/>
                  </a:lnTo>
                  <a:lnTo>
                    <a:pt x="1945702" y="577"/>
                  </a:lnTo>
                  <a:lnTo>
                    <a:pt x="1994154" y="0"/>
                  </a:lnTo>
                  <a:lnTo>
                    <a:pt x="4754118" y="0"/>
                  </a:lnTo>
                  <a:lnTo>
                    <a:pt x="4802569" y="577"/>
                  </a:lnTo>
                  <a:lnTo>
                    <a:pt x="4850736" y="2299"/>
                  </a:lnTo>
                  <a:lnTo>
                    <a:pt x="4898607" y="5154"/>
                  </a:lnTo>
                  <a:lnTo>
                    <a:pt x="4946168" y="9128"/>
                  </a:lnTo>
                  <a:lnTo>
                    <a:pt x="4993407" y="14209"/>
                  </a:lnTo>
                  <a:lnTo>
                    <a:pt x="5040309" y="20382"/>
                  </a:lnTo>
                  <a:lnTo>
                    <a:pt x="5086863" y="27636"/>
                  </a:lnTo>
                  <a:lnTo>
                    <a:pt x="5133055" y="35957"/>
                  </a:lnTo>
                  <a:lnTo>
                    <a:pt x="5178871" y="45332"/>
                  </a:lnTo>
                  <a:lnTo>
                    <a:pt x="5224300" y="55748"/>
                  </a:lnTo>
                  <a:lnTo>
                    <a:pt x="5269327" y="67192"/>
                  </a:lnTo>
                  <a:lnTo>
                    <a:pt x="5313940" y="79650"/>
                  </a:lnTo>
                  <a:lnTo>
                    <a:pt x="5358126" y="93111"/>
                  </a:lnTo>
                  <a:lnTo>
                    <a:pt x="5401871" y="107560"/>
                  </a:lnTo>
                  <a:lnTo>
                    <a:pt x="5445164" y="122985"/>
                  </a:lnTo>
                  <a:lnTo>
                    <a:pt x="5487989" y="139372"/>
                  </a:lnTo>
                  <a:lnTo>
                    <a:pt x="5530336" y="156710"/>
                  </a:lnTo>
                  <a:lnTo>
                    <a:pt x="5572189" y="174983"/>
                  </a:lnTo>
                  <a:lnTo>
                    <a:pt x="5613537" y="194180"/>
                  </a:lnTo>
                  <a:lnTo>
                    <a:pt x="5654367" y="214288"/>
                  </a:lnTo>
                  <a:lnTo>
                    <a:pt x="5694664" y="235293"/>
                  </a:lnTo>
                  <a:lnTo>
                    <a:pt x="5734417" y="257182"/>
                  </a:lnTo>
                  <a:lnTo>
                    <a:pt x="5773612" y="279942"/>
                  </a:lnTo>
                  <a:lnTo>
                    <a:pt x="5812236" y="303561"/>
                  </a:lnTo>
                  <a:lnTo>
                    <a:pt x="5850276" y="328024"/>
                  </a:lnTo>
                  <a:lnTo>
                    <a:pt x="5887719" y="353320"/>
                  </a:lnTo>
                  <a:lnTo>
                    <a:pt x="5924553" y="379435"/>
                  </a:lnTo>
                  <a:lnTo>
                    <a:pt x="5960762" y="406355"/>
                  </a:lnTo>
                  <a:lnTo>
                    <a:pt x="5996336" y="434069"/>
                  </a:lnTo>
                  <a:lnTo>
                    <a:pt x="6031261" y="462562"/>
                  </a:lnTo>
                  <a:lnTo>
                    <a:pt x="6065523" y="491822"/>
                  </a:lnTo>
                  <a:lnTo>
                    <a:pt x="6099110" y="521836"/>
                  </a:lnTo>
                  <a:lnTo>
                    <a:pt x="6132008" y="552590"/>
                  </a:lnTo>
                  <a:lnTo>
                    <a:pt x="6164205" y="584073"/>
                  </a:lnTo>
                  <a:lnTo>
                    <a:pt x="6195687" y="616269"/>
                  </a:lnTo>
                  <a:lnTo>
                    <a:pt x="6226442" y="649167"/>
                  </a:lnTo>
                  <a:lnTo>
                    <a:pt x="6256456" y="682754"/>
                  </a:lnTo>
                  <a:lnTo>
                    <a:pt x="6285716" y="717016"/>
                  </a:lnTo>
                  <a:lnTo>
                    <a:pt x="6314210" y="751940"/>
                  </a:lnTo>
                  <a:lnTo>
                    <a:pt x="6341924" y="787513"/>
                  </a:lnTo>
                  <a:lnTo>
                    <a:pt x="6368845" y="823723"/>
                  </a:lnTo>
                  <a:lnTo>
                    <a:pt x="6394960" y="860556"/>
                  </a:lnTo>
                  <a:lnTo>
                    <a:pt x="6420256" y="897999"/>
                  </a:lnTo>
                  <a:lnTo>
                    <a:pt x="6444719" y="936038"/>
                  </a:lnTo>
                  <a:lnTo>
                    <a:pt x="6468338" y="974662"/>
                  </a:lnTo>
                  <a:lnTo>
                    <a:pt x="6491099" y="1013857"/>
                  </a:lnTo>
                  <a:lnTo>
                    <a:pt x="6512988" y="1053610"/>
                  </a:lnTo>
                  <a:lnTo>
                    <a:pt x="6533993" y="1093907"/>
                  </a:lnTo>
                  <a:lnTo>
                    <a:pt x="6554101" y="1134736"/>
                  </a:lnTo>
                  <a:lnTo>
                    <a:pt x="6573298" y="1176084"/>
                  </a:lnTo>
                  <a:lnTo>
                    <a:pt x="6591572" y="1217937"/>
                  </a:lnTo>
                  <a:lnTo>
                    <a:pt x="6608909" y="1260283"/>
                  </a:lnTo>
                  <a:lnTo>
                    <a:pt x="6625297" y="1303109"/>
                  </a:lnTo>
                  <a:lnTo>
                    <a:pt x="6640722" y="1346401"/>
                  </a:lnTo>
                  <a:lnTo>
                    <a:pt x="6655172" y="1390146"/>
                  </a:lnTo>
                  <a:lnTo>
                    <a:pt x="6668632" y="1434332"/>
                  </a:lnTo>
                  <a:lnTo>
                    <a:pt x="6681091" y="1478945"/>
                  </a:lnTo>
                  <a:lnTo>
                    <a:pt x="6692535" y="1523972"/>
                  </a:lnTo>
                  <a:lnTo>
                    <a:pt x="6702951" y="1569400"/>
                  </a:lnTo>
                  <a:lnTo>
                    <a:pt x="6712326" y="1615217"/>
                  </a:lnTo>
                  <a:lnTo>
                    <a:pt x="6720647" y="1661408"/>
                  </a:lnTo>
                  <a:lnTo>
                    <a:pt x="6727901" y="1707962"/>
                  </a:lnTo>
                  <a:lnTo>
                    <a:pt x="6734075" y="1754864"/>
                  </a:lnTo>
                  <a:lnTo>
                    <a:pt x="6739155" y="1802103"/>
                  </a:lnTo>
                  <a:lnTo>
                    <a:pt x="6743130" y="1849664"/>
                  </a:lnTo>
                  <a:lnTo>
                    <a:pt x="6745985" y="1897535"/>
                  </a:lnTo>
                  <a:lnTo>
                    <a:pt x="6747707" y="1945702"/>
                  </a:lnTo>
                  <a:lnTo>
                    <a:pt x="6748284" y="1994154"/>
                  </a:lnTo>
                  <a:lnTo>
                    <a:pt x="6747694" y="2042605"/>
                  </a:lnTo>
                  <a:lnTo>
                    <a:pt x="6745972" y="2090772"/>
                  </a:lnTo>
                  <a:lnTo>
                    <a:pt x="6743117" y="2138643"/>
                  </a:lnTo>
                  <a:lnTo>
                    <a:pt x="6739143" y="2186204"/>
                  </a:lnTo>
                  <a:lnTo>
                    <a:pt x="6734062" y="2233443"/>
                  </a:lnTo>
                  <a:lnTo>
                    <a:pt x="6727889" y="2280345"/>
                  </a:lnTo>
                  <a:lnTo>
                    <a:pt x="6720635" y="2326899"/>
                  </a:lnTo>
                  <a:lnTo>
                    <a:pt x="6712314" y="2373090"/>
                  </a:lnTo>
                  <a:lnTo>
                    <a:pt x="6702939" y="2418907"/>
                  </a:lnTo>
                  <a:lnTo>
                    <a:pt x="6692523" y="2464335"/>
                  </a:lnTo>
                  <a:lnTo>
                    <a:pt x="6681079" y="2509362"/>
                  </a:lnTo>
                  <a:lnTo>
                    <a:pt x="6668621" y="2553975"/>
                  </a:lnTo>
                  <a:lnTo>
                    <a:pt x="6655160" y="2598161"/>
                  </a:lnTo>
                  <a:lnTo>
                    <a:pt x="6640711" y="2641906"/>
                  </a:lnTo>
                  <a:lnTo>
                    <a:pt x="6625286" y="2685198"/>
                  </a:lnTo>
                  <a:lnTo>
                    <a:pt x="6608899" y="2728024"/>
                  </a:lnTo>
                  <a:lnTo>
                    <a:pt x="6591561" y="2770370"/>
                  </a:lnTo>
                  <a:lnTo>
                    <a:pt x="6573288" y="2812223"/>
                  </a:lnTo>
                  <a:lnTo>
                    <a:pt x="6554091" y="2853571"/>
                  </a:lnTo>
                  <a:lnTo>
                    <a:pt x="6533983" y="2894400"/>
                  </a:lnTo>
                  <a:lnTo>
                    <a:pt x="6512978" y="2934697"/>
                  </a:lnTo>
                  <a:lnTo>
                    <a:pt x="6491089" y="2974450"/>
                  </a:lnTo>
                  <a:lnTo>
                    <a:pt x="6468329" y="3013645"/>
                  </a:lnTo>
                  <a:lnTo>
                    <a:pt x="6444710" y="3052269"/>
                  </a:lnTo>
                  <a:lnTo>
                    <a:pt x="6420247" y="3090308"/>
                  </a:lnTo>
                  <a:lnTo>
                    <a:pt x="6394951" y="3127751"/>
                  </a:lnTo>
                  <a:lnTo>
                    <a:pt x="6368836" y="3164584"/>
                  </a:lnTo>
                  <a:lnTo>
                    <a:pt x="6341916" y="3200794"/>
                  </a:lnTo>
                  <a:lnTo>
                    <a:pt x="6314202" y="3236367"/>
                  </a:lnTo>
                  <a:lnTo>
                    <a:pt x="6285709" y="3271291"/>
                  </a:lnTo>
                  <a:lnTo>
                    <a:pt x="6256449" y="3305553"/>
                  </a:lnTo>
                  <a:lnTo>
                    <a:pt x="6226435" y="3339140"/>
                  </a:lnTo>
                  <a:lnTo>
                    <a:pt x="6195681" y="3372038"/>
                  </a:lnTo>
                  <a:lnTo>
                    <a:pt x="6164198" y="3404235"/>
                  </a:lnTo>
                  <a:lnTo>
                    <a:pt x="6132002" y="3435717"/>
                  </a:lnTo>
                  <a:lnTo>
                    <a:pt x="6099104" y="3466471"/>
                  </a:lnTo>
                  <a:lnTo>
                    <a:pt x="6065517" y="3496485"/>
                  </a:lnTo>
                  <a:lnTo>
                    <a:pt x="6031255" y="3525745"/>
                  </a:lnTo>
                  <a:lnTo>
                    <a:pt x="5996331" y="3554238"/>
                  </a:lnTo>
                  <a:lnTo>
                    <a:pt x="5960758" y="3581952"/>
                  </a:lnTo>
                  <a:lnTo>
                    <a:pt x="5924548" y="3608872"/>
                  </a:lnTo>
                  <a:lnTo>
                    <a:pt x="5887715" y="3634987"/>
                  </a:lnTo>
                  <a:lnTo>
                    <a:pt x="5850272" y="3660283"/>
                  </a:lnTo>
                  <a:lnTo>
                    <a:pt x="5812233" y="3684746"/>
                  </a:lnTo>
                  <a:lnTo>
                    <a:pt x="5773609" y="3708365"/>
                  </a:lnTo>
                  <a:lnTo>
                    <a:pt x="5734414" y="3731125"/>
                  </a:lnTo>
                  <a:lnTo>
                    <a:pt x="5694661" y="3753014"/>
                  </a:lnTo>
                  <a:lnTo>
                    <a:pt x="5654364" y="3774019"/>
                  </a:lnTo>
                  <a:lnTo>
                    <a:pt x="5613535" y="3794127"/>
                  </a:lnTo>
                  <a:lnTo>
                    <a:pt x="5572187" y="3813324"/>
                  </a:lnTo>
                  <a:lnTo>
                    <a:pt x="5530334" y="3831597"/>
                  </a:lnTo>
                  <a:lnTo>
                    <a:pt x="5487988" y="3848935"/>
                  </a:lnTo>
                  <a:lnTo>
                    <a:pt x="5445162" y="3865322"/>
                  </a:lnTo>
                  <a:lnTo>
                    <a:pt x="5401870" y="3880747"/>
                  </a:lnTo>
                  <a:lnTo>
                    <a:pt x="5358125" y="3895196"/>
                  </a:lnTo>
                  <a:lnTo>
                    <a:pt x="5313939" y="3908657"/>
                  </a:lnTo>
                  <a:lnTo>
                    <a:pt x="5269326" y="3921115"/>
                  </a:lnTo>
                  <a:lnTo>
                    <a:pt x="5224299" y="3932559"/>
                  </a:lnTo>
                  <a:lnTo>
                    <a:pt x="5178871" y="3942975"/>
                  </a:lnTo>
                  <a:lnTo>
                    <a:pt x="5133054" y="3952350"/>
                  </a:lnTo>
                  <a:lnTo>
                    <a:pt x="5086863" y="3960671"/>
                  </a:lnTo>
                  <a:lnTo>
                    <a:pt x="5040309" y="3967925"/>
                  </a:lnTo>
                  <a:lnTo>
                    <a:pt x="4993407" y="3974098"/>
                  </a:lnTo>
                  <a:lnTo>
                    <a:pt x="4946168" y="3979179"/>
                  </a:lnTo>
                  <a:lnTo>
                    <a:pt x="4898607" y="3983153"/>
                  </a:lnTo>
                  <a:lnTo>
                    <a:pt x="4850736" y="3986008"/>
                  </a:lnTo>
                  <a:lnTo>
                    <a:pt x="4802569" y="3987730"/>
                  </a:lnTo>
                  <a:lnTo>
                    <a:pt x="4754118" y="3988308"/>
                  </a:lnTo>
                  <a:lnTo>
                    <a:pt x="1994154" y="3988308"/>
                  </a:lnTo>
                  <a:lnTo>
                    <a:pt x="1945702" y="3987730"/>
                  </a:lnTo>
                  <a:lnTo>
                    <a:pt x="1897535" y="3986008"/>
                  </a:lnTo>
                  <a:lnTo>
                    <a:pt x="1849664" y="3983153"/>
                  </a:lnTo>
                  <a:lnTo>
                    <a:pt x="1802103" y="3979179"/>
                  </a:lnTo>
                  <a:lnTo>
                    <a:pt x="1754864" y="3974098"/>
                  </a:lnTo>
                  <a:lnTo>
                    <a:pt x="1707962" y="3967924"/>
                  </a:lnTo>
                  <a:lnTo>
                    <a:pt x="1661408" y="3960671"/>
                  </a:lnTo>
                  <a:lnTo>
                    <a:pt x="1615217" y="3952350"/>
                  </a:lnTo>
                  <a:lnTo>
                    <a:pt x="1569400" y="3942974"/>
                  </a:lnTo>
                  <a:lnTo>
                    <a:pt x="1523972" y="3932558"/>
                  </a:lnTo>
                  <a:lnTo>
                    <a:pt x="1478945" y="3921114"/>
                  </a:lnTo>
                  <a:lnTo>
                    <a:pt x="1434332" y="3908656"/>
                  </a:lnTo>
                  <a:lnTo>
                    <a:pt x="1390146" y="3895195"/>
                  </a:lnTo>
                  <a:lnTo>
                    <a:pt x="1346401" y="3880746"/>
                  </a:lnTo>
                  <a:lnTo>
                    <a:pt x="1303109" y="3865321"/>
                  </a:lnTo>
                  <a:lnTo>
                    <a:pt x="1260283" y="3848933"/>
                  </a:lnTo>
                  <a:lnTo>
                    <a:pt x="1217937" y="3831595"/>
                  </a:lnTo>
                  <a:lnTo>
                    <a:pt x="1176084" y="3813322"/>
                  </a:lnTo>
                  <a:lnTo>
                    <a:pt x="1134736" y="3794124"/>
                  </a:lnTo>
                  <a:lnTo>
                    <a:pt x="1093907" y="3774017"/>
                  </a:lnTo>
                  <a:lnTo>
                    <a:pt x="1053610" y="3753012"/>
                  </a:lnTo>
                  <a:lnTo>
                    <a:pt x="1013857" y="3731122"/>
                  </a:lnTo>
                  <a:lnTo>
                    <a:pt x="974662" y="3708362"/>
                  </a:lnTo>
                  <a:lnTo>
                    <a:pt x="936038" y="3684743"/>
                  </a:lnTo>
                  <a:lnTo>
                    <a:pt x="897999" y="3660279"/>
                  </a:lnTo>
                  <a:lnTo>
                    <a:pt x="860556" y="3634983"/>
                  </a:lnTo>
                  <a:lnTo>
                    <a:pt x="823723" y="3608868"/>
                  </a:lnTo>
                  <a:lnTo>
                    <a:pt x="787513" y="3581947"/>
                  </a:lnTo>
                  <a:lnTo>
                    <a:pt x="751940" y="3554233"/>
                  </a:lnTo>
                  <a:lnTo>
                    <a:pt x="717016" y="3525740"/>
                  </a:lnTo>
                  <a:lnTo>
                    <a:pt x="682754" y="3496479"/>
                  </a:lnTo>
                  <a:lnTo>
                    <a:pt x="649167" y="3466465"/>
                  </a:lnTo>
                  <a:lnTo>
                    <a:pt x="616269" y="3435710"/>
                  </a:lnTo>
                  <a:lnTo>
                    <a:pt x="584073" y="3404228"/>
                  </a:lnTo>
                  <a:lnTo>
                    <a:pt x="552590" y="3372031"/>
                  </a:lnTo>
                  <a:lnTo>
                    <a:pt x="521836" y="3339133"/>
                  </a:lnTo>
                  <a:lnTo>
                    <a:pt x="491822" y="3305546"/>
                  </a:lnTo>
                  <a:lnTo>
                    <a:pt x="462562" y="3271284"/>
                  </a:lnTo>
                  <a:lnTo>
                    <a:pt x="434069" y="3236359"/>
                  </a:lnTo>
                  <a:lnTo>
                    <a:pt x="406355" y="3200786"/>
                  </a:lnTo>
                  <a:lnTo>
                    <a:pt x="379435" y="3164576"/>
                  </a:lnTo>
                  <a:lnTo>
                    <a:pt x="353320" y="3127743"/>
                  </a:lnTo>
                  <a:lnTo>
                    <a:pt x="328024" y="3090300"/>
                  </a:lnTo>
                  <a:lnTo>
                    <a:pt x="303561" y="3052260"/>
                  </a:lnTo>
                  <a:lnTo>
                    <a:pt x="279942" y="3013635"/>
                  </a:lnTo>
                  <a:lnTo>
                    <a:pt x="257182" y="2974440"/>
                  </a:lnTo>
                  <a:lnTo>
                    <a:pt x="235293" y="2934688"/>
                  </a:lnTo>
                  <a:lnTo>
                    <a:pt x="214288" y="2894390"/>
                  </a:lnTo>
                  <a:lnTo>
                    <a:pt x="194180" y="2853561"/>
                  </a:lnTo>
                  <a:lnTo>
                    <a:pt x="174983" y="2812213"/>
                  </a:lnTo>
                  <a:lnTo>
                    <a:pt x="156710" y="2770359"/>
                  </a:lnTo>
                  <a:lnTo>
                    <a:pt x="139372" y="2728013"/>
                  </a:lnTo>
                  <a:lnTo>
                    <a:pt x="122985" y="2685187"/>
                  </a:lnTo>
                  <a:lnTo>
                    <a:pt x="107560" y="2641895"/>
                  </a:lnTo>
                  <a:lnTo>
                    <a:pt x="93111" y="2598149"/>
                  </a:lnTo>
                  <a:lnTo>
                    <a:pt x="79650" y="2553963"/>
                  </a:lnTo>
                  <a:lnTo>
                    <a:pt x="67192" y="2509350"/>
                  </a:lnTo>
                  <a:lnTo>
                    <a:pt x="55748" y="2464323"/>
                  </a:lnTo>
                  <a:lnTo>
                    <a:pt x="45332" y="2418894"/>
                  </a:lnTo>
                  <a:lnTo>
                    <a:pt x="35957" y="2373078"/>
                  </a:lnTo>
                  <a:lnTo>
                    <a:pt x="27636" y="2326886"/>
                  </a:lnTo>
                  <a:lnTo>
                    <a:pt x="20382" y="2280333"/>
                  </a:lnTo>
                  <a:lnTo>
                    <a:pt x="14209" y="2233430"/>
                  </a:lnTo>
                  <a:lnTo>
                    <a:pt x="9128" y="2186192"/>
                  </a:lnTo>
                  <a:lnTo>
                    <a:pt x="5154" y="2138631"/>
                  </a:lnTo>
                  <a:lnTo>
                    <a:pt x="2299" y="2090760"/>
                  </a:lnTo>
                  <a:lnTo>
                    <a:pt x="577" y="2042592"/>
                  </a:lnTo>
                  <a:lnTo>
                    <a:pt x="0" y="1994141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39488" y="2167996"/>
            <a:ext cx="5132705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40" dirty="0">
                <a:solidFill>
                  <a:srgbClr val="FFFFFF"/>
                </a:solidFill>
                <a:latin typeface="Calibri"/>
                <a:cs typeface="Calibri"/>
              </a:rPr>
              <a:t>“Are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purposeful social entities characterised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b="1" i="1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commitment </a:t>
            </a:r>
            <a:r>
              <a:rPr sz="2000" b="1" i="1" spc="-15" dirty="0">
                <a:solidFill>
                  <a:srgbClr val="FFFFFF"/>
                </a:solidFill>
                <a:latin typeface="Calibri"/>
                <a:cs typeface="Calibri"/>
              </a:rPr>
              <a:t>to quality, </a:t>
            </a:r>
            <a:r>
              <a:rPr sz="2000" b="1" i="1" spc="-20" dirty="0">
                <a:solidFill>
                  <a:srgbClr val="FFFFFF"/>
                </a:solidFill>
                <a:latin typeface="Calibri"/>
                <a:cs typeface="Calibri"/>
              </a:rPr>
              <a:t>rigour,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and a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focus on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outcomes.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They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an effective means of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supporting</a:t>
            </a:r>
            <a:r>
              <a:rPr sz="2000" b="1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innovation</a:t>
            </a:r>
            <a:r>
              <a:rPr sz="2000" b="1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times</a:t>
            </a:r>
            <a:r>
              <a:rPr sz="2000" b="1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b="1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change.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65405" marR="59055" indent="2540" algn="ctr">
              <a:lnSpc>
                <a:spcPct val="100000"/>
              </a:lnSpc>
            </a:pP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Education,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networks promote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b="1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dissemination of good practice, enhance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professional development, support capacity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building</a:t>
            </a:r>
            <a:r>
              <a:rPr sz="2000" b="1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institutions,</a:t>
            </a:r>
            <a:r>
              <a:rPr sz="2000" b="1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assist</a:t>
            </a:r>
            <a:r>
              <a:rPr sz="2000" b="1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process </a:t>
            </a:r>
            <a:r>
              <a:rPr sz="2000" b="1" i="1" spc="-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of re-structuring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re-culturing educational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organisations</a:t>
            </a:r>
            <a:r>
              <a:rPr sz="2000" b="1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40" dirty="0">
                <a:solidFill>
                  <a:srgbClr val="FFFFFF"/>
                </a:solidFill>
                <a:latin typeface="Calibri"/>
                <a:cs typeface="Calibri"/>
              </a:rPr>
              <a:t>systems.”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ts val="1045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9" name="object 9"/>
          <p:cNvSpPr txBox="1"/>
          <p:nvPr/>
        </p:nvSpPr>
        <p:spPr>
          <a:xfrm>
            <a:off x="6961073" y="5746519"/>
            <a:ext cx="150558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i="1" spc="-10" dirty="0">
                <a:latin typeface="Calibri"/>
                <a:cs typeface="Calibri"/>
              </a:rPr>
              <a:t>Networks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of</a:t>
            </a:r>
            <a:r>
              <a:rPr sz="1200" i="1" spc="-2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Innovation.</a:t>
            </a:r>
            <a:endParaRPr sz="1200">
              <a:latin typeface="Calibri"/>
              <a:cs typeface="Calibri"/>
            </a:endParaRPr>
          </a:p>
          <a:p>
            <a:pPr marL="802005">
              <a:lnSpc>
                <a:spcPct val="100000"/>
              </a:lnSpc>
              <a:spcBef>
                <a:spcPts val="140"/>
              </a:spcBef>
            </a:pPr>
            <a:r>
              <a:rPr sz="1200" i="1" spc="-10" dirty="0">
                <a:latin typeface="Calibri"/>
                <a:cs typeface="Calibri"/>
              </a:rPr>
              <a:t>O</a:t>
            </a:r>
            <a:r>
              <a:rPr sz="1200" i="1" spc="-25" dirty="0">
                <a:latin typeface="Calibri"/>
                <a:cs typeface="Calibri"/>
              </a:rPr>
              <a:t>E</a:t>
            </a:r>
            <a:r>
              <a:rPr sz="1200" i="1" spc="-5" dirty="0">
                <a:latin typeface="Calibri"/>
                <a:cs typeface="Calibri"/>
              </a:rPr>
              <a:t>C</a:t>
            </a:r>
            <a:r>
              <a:rPr sz="1200" i="1" dirty="0">
                <a:latin typeface="Calibri"/>
                <a:cs typeface="Calibri"/>
              </a:rPr>
              <a:t>D</a:t>
            </a:r>
            <a:r>
              <a:rPr sz="1200" i="1" spc="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2003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8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5091" y="6312408"/>
              <a:ext cx="8423275" cy="0"/>
            </a:xfrm>
            <a:custGeom>
              <a:avLst/>
              <a:gdLst/>
              <a:ahLst/>
              <a:cxnLst/>
              <a:rect l="l" t="t" r="r" b="b"/>
              <a:pathLst>
                <a:path w="8423275">
                  <a:moveTo>
                    <a:pt x="0" y="0"/>
                  </a:moveTo>
                  <a:lnTo>
                    <a:pt x="8423275" y="0"/>
                  </a:lnTo>
                </a:path>
                <a:path w="8423275">
                  <a:moveTo>
                    <a:pt x="0" y="0"/>
                  </a:moveTo>
                  <a:lnTo>
                    <a:pt x="8423275" y="0"/>
                  </a:lnTo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084" y="57911"/>
              <a:ext cx="1138427" cy="10713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9207" y="525780"/>
              <a:ext cx="1345691" cy="31394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05334" y="5164415"/>
            <a:ext cx="1846580" cy="4892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lo-LA" sz="3100" spc="-5" dirty="0" smtClean="0">
                <a:solidFill>
                  <a:srgbClr val="002F52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ຂອບໃຈ! </a:t>
            </a:r>
            <a:endParaRPr sz="3100" dirty="0"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37360" y="1482852"/>
            <a:ext cx="4811266" cy="291236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32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579" y="1342897"/>
            <a:ext cx="18199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o-LA" sz="2400" b="1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ເຄືອຂ່າຍ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3292" y="1326438"/>
            <a:ext cx="48174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7445">
              <a:lnSpc>
                <a:spcPct val="100000"/>
              </a:lnSpc>
              <a:spcBef>
                <a:spcPts val="100"/>
              </a:spcBef>
            </a:pPr>
            <a:r>
              <a:rPr lang="lo-LA" spc="-3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ເພື່ອພັດທະນາຜົນການດຳເນີນງານ 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217931" y="1921764"/>
            <a:ext cx="2405380" cy="2312035"/>
            <a:chOff x="217931" y="1921764"/>
            <a:chExt cx="2405380" cy="23120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011" y="3139440"/>
              <a:ext cx="1234439" cy="10942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9685" y="3159252"/>
              <a:ext cx="1149350" cy="1009015"/>
            </a:xfrm>
            <a:custGeom>
              <a:avLst/>
              <a:gdLst/>
              <a:ahLst/>
              <a:cxnLst/>
              <a:rect l="l" t="t" r="r" b="b"/>
              <a:pathLst>
                <a:path w="1149350" h="1009014">
                  <a:moveTo>
                    <a:pt x="331317" y="0"/>
                  </a:moveTo>
                  <a:lnTo>
                    <a:pt x="0" y="0"/>
                  </a:lnTo>
                  <a:lnTo>
                    <a:pt x="0" y="922324"/>
                  </a:lnTo>
                  <a:lnTo>
                    <a:pt x="788111" y="922324"/>
                  </a:lnTo>
                  <a:lnTo>
                    <a:pt x="788111" y="1008888"/>
                  </a:lnTo>
                  <a:lnTo>
                    <a:pt x="1149095" y="756666"/>
                  </a:lnTo>
                  <a:lnTo>
                    <a:pt x="788111" y="504444"/>
                  </a:lnTo>
                  <a:lnTo>
                    <a:pt x="788111" y="591007"/>
                  </a:lnTo>
                  <a:lnTo>
                    <a:pt x="331317" y="591007"/>
                  </a:lnTo>
                  <a:lnTo>
                    <a:pt x="331317" y="0"/>
                  </a:lnTo>
                  <a:close/>
                </a:path>
              </a:pathLst>
            </a:custGeom>
            <a:solidFill>
              <a:srgbClr val="BBC5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931" y="1921764"/>
              <a:ext cx="2404871" cy="12740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268" y="2218943"/>
              <a:ext cx="2362199" cy="7360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604" y="1941575"/>
              <a:ext cx="2319527" cy="118872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55401" y="2304169"/>
            <a:ext cx="1931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o-LA" sz="2400" spc="-5" dirty="0" smtClean="0">
                <a:solidFill>
                  <a:srgbClr val="FFFFFF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ການຈັດການ</a:t>
            </a:r>
            <a:endParaRPr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07567" y="2184284"/>
            <a:ext cx="2870835" cy="61363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40665" marR="5080" indent="-228600">
              <a:lnSpc>
                <a:spcPts val="2210"/>
              </a:lnSpc>
              <a:spcBef>
                <a:spcPts val="335"/>
              </a:spcBef>
              <a:buChar char="•"/>
              <a:tabLst>
                <a:tab pos="241300" algn="l"/>
              </a:tabLst>
            </a:pPr>
            <a:r>
              <a:rPr lang="lo-LA" sz="2000" spc="-1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ການຈັດຕັ້ງທີ່ເປັນລະບົບ ແລະ ນຳໃຊ້ ... 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640250" y="3379114"/>
            <a:ext cx="1743455" cy="2296655"/>
            <a:chOff x="1639823" y="3285756"/>
            <a:chExt cx="1743455" cy="229665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7755" y="4489704"/>
              <a:ext cx="1232915" cy="109270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900424" y="4509516"/>
              <a:ext cx="1148080" cy="1007744"/>
            </a:xfrm>
            <a:custGeom>
              <a:avLst/>
              <a:gdLst/>
              <a:ahLst/>
              <a:cxnLst/>
              <a:rect l="l" t="t" r="r" b="b"/>
              <a:pathLst>
                <a:path w="1148080" h="1007745">
                  <a:moveTo>
                    <a:pt x="330822" y="0"/>
                  </a:moveTo>
                  <a:lnTo>
                    <a:pt x="0" y="0"/>
                  </a:lnTo>
                  <a:lnTo>
                    <a:pt x="0" y="920927"/>
                  </a:lnTo>
                  <a:lnTo>
                    <a:pt x="787146" y="920927"/>
                  </a:lnTo>
                  <a:lnTo>
                    <a:pt x="787146" y="1007363"/>
                  </a:lnTo>
                  <a:lnTo>
                    <a:pt x="1147572" y="755522"/>
                  </a:lnTo>
                  <a:lnTo>
                    <a:pt x="787146" y="503681"/>
                  </a:lnTo>
                  <a:lnTo>
                    <a:pt x="787146" y="590118"/>
                  </a:lnTo>
                  <a:lnTo>
                    <a:pt x="330822" y="590118"/>
                  </a:lnTo>
                  <a:lnTo>
                    <a:pt x="330822" y="0"/>
                  </a:lnTo>
                  <a:close/>
                </a:path>
              </a:pathLst>
            </a:custGeom>
            <a:solidFill>
              <a:srgbClr val="BBC5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9823" y="3285756"/>
              <a:ext cx="1743455" cy="12740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35480" y="3582924"/>
              <a:ext cx="1153667" cy="7360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82495" y="3335642"/>
              <a:ext cx="1658111" cy="118872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858182" y="3668281"/>
            <a:ext cx="12452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o-LA" sz="2400" spc="-5" dirty="0" smtClean="0">
                <a:solidFill>
                  <a:srgbClr val="FFFFFF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ສາຍພົວພັນ</a:t>
            </a:r>
            <a:endParaRPr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47085" y="3534994"/>
            <a:ext cx="4221480" cy="895758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40665" marR="5080" indent="-228600">
              <a:lnSpc>
                <a:spcPts val="2210"/>
              </a:lnSpc>
              <a:spcBef>
                <a:spcPts val="335"/>
              </a:spcBef>
              <a:buChar char="•"/>
              <a:tabLst>
                <a:tab pos="241300" algn="l"/>
              </a:tabLst>
            </a:pPr>
            <a:r>
              <a:rPr lang="lo-LA" sz="20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ການສື່ສານທັງພາຍໃນ ແລະ ພາຍນອກ, ການຕອບສະໜອງ ແລະ ການປະສານງານລະຫວ່າງ ... 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040380" y="4652771"/>
            <a:ext cx="1783080" cy="1274445"/>
            <a:chOff x="3040380" y="4652771"/>
            <a:chExt cx="1783080" cy="1274445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40380" y="4652771"/>
              <a:ext cx="1783079" cy="127406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67456" y="4949951"/>
              <a:ext cx="1328927" cy="73609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83051" y="4672583"/>
              <a:ext cx="1697735" cy="118872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482945" y="5034838"/>
            <a:ext cx="897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o-LA" sz="2400" spc="-5" dirty="0" smtClean="0">
                <a:solidFill>
                  <a:srgbClr val="FFFFFF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ຂອດ</a:t>
            </a:r>
            <a:endParaRPr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ts val="1045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25" name="object 25"/>
          <p:cNvSpPr txBox="1"/>
          <p:nvPr/>
        </p:nvSpPr>
        <p:spPr>
          <a:xfrm>
            <a:off x="4959389" y="4914951"/>
            <a:ext cx="2054225" cy="61363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40665" marR="5080" indent="-228600">
              <a:lnSpc>
                <a:spcPts val="2210"/>
              </a:lnSpc>
              <a:spcBef>
                <a:spcPts val="335"/>
              </a:spcBef>
              <a:buChar char="•"/>
              <a:tabLst>
                <a:tab pos="241300" algn="l"/>
              </a:tabLst>
            </a:pPr>
            <a:r>
              <a:rPr lang="lo-LA" sz="20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ຊ່ຽວຊານ, ທີມ ຫຼື ອົງກອນຕ່າງໆ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515" y="1198524"/>
            <a:ext cx="417830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o-LA" sz="2500" spc="-50" dirty="0" smtClean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ຂໍ້ດີຂອງການມີເຄືອຂ່າຍ</a:t>
            </a:r>
            <a:endParaRPr sz="25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ts val="1045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89148" y="2180395"/>
            <a:ext cx="740918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3688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lo-LA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ການປະສານງານໃນວຽກງານ</a:t>
            </a:r>
            <a:r>
              <a:rPr lang="lo-LA" b="1" spc="-10" dirty="0" smtClean="0">
                <a:solidFill>
                  <a:schemeClr val="accent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ການພັດທະນາຊ່ຽວຊານຜູ້ສະໜັບສະໜູນ</a:t>
            </a:r>
            <a:r>
              <a:rPr lang="lo-LA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 ແລະ ຫຼຸດຜ່ອນການຢູ່ຢ່າງໂດດດ່ຽວ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lang="lo-LA" sz="18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ສ້າງໃຫ້ມີການຊອກ </a:t>
            </a:r>
            <a:r>
              <a:rPr lang="lo-LA" sz="1800" b="1" spc="-10" dirty="0" smtClean="0">
                <a:solidFill>
                  <a:schemeClr val="accent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ວິທີແກ້ໄຂບັນຫາຮ່ວມກັນ </a:t>
            </a:r>
            <a:r>
              <a:rPr lang="lo-LA" sz="18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ເພື່ອແບ່ງປັນບັນຫາ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lang="lo-LA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ເປີດ </a:t>
            </a:r>
            <a:r>
              <a:rPr lang="lo-LA" b="1" spc="-10" dirty="0" smtClean="0">
                <a:solidFill>
                  <a:schemeClr val="accent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ໂອກາດ</a:t>
            </a:r>
            <a:r>
              <a:rPr lang="lo-LA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 ໃຫ້ມີການຮ່ວມມືຈາກພາກສ່ວນພາຍນອກຕໍ່ກັບສະຖາບັນ. 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lang="lo-LA" spc="-1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ການບໍລິຫານຈັດການເຄືອຂ່າຍຢ່າງມີປະສິດທິພາບ </a:t>
            </a:r>
            <a:r>
              <a:rPr lang="lo-LA" b="1" spc="-15" dirty="0" smtClean="0">
                <a:solidFill>
                  <a:schemeClr val="accent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ເພີ່ມຄວາມສາມາດໃນການແຂ່ງຂັນ</a:t>
            </a:r>
            <a:r>
              <a:rPr lang="lo-LA" spc="-1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ຂອງສຖາບັນ. </a:t>
            </a:r>
            <a:endParaRPr sz="1800" dirty="0">
              <a:latin typeface="Calibri"/>
              <a:cs typeface="Calibri"/>
            </a:endParaRPr>
          </a:p>
          <a:p>
            <a:pPr marL="355600" marR="100965" indent="-342900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lang="lo-LA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ເຄືອຂ່າຍ</a:t>
            </a:r>
            <a:r>
              <a:rPr lang="lo-LA" b="1" spc="-10" dirty="0" smtClean="0">
                <a:solidFill>
                  <a:schemeClr val="accent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ສ້າງການເຂົ້າເຖິງ</a:t>
            </a:r>
            <a:r>
              <a:rPr lang="lo-LA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ຊັບພະຍາກອນ (ຄວາມຮູ້, ຄວາມຊຳນານ, ການຕິດຕໍ່, ອຸປະກອນ ແລະ ອື່ນໆ)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7604" y="4923595"/>
            <a:ext cx="59391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o-LA" spc="-10" dirty="0" smtClean="0">
                <a:solidFill>
                  <a:srgbClr val="FF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ເຄືອນຂ່າຍ ແມ່ນມີຄຸນຄ່າສູງທັງຕໍ່ບຸກຄົນ ແລະ ສະຖາບັນ!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742" y="1332489"/>
            <a:ext cx="273494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o-LA" sz="2800" spc="-15" dirty="0" smtClean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ເຄືອຂ່າຍ ບໍ່ແມ່ນ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266379" y="3161915"/>
            <a:ext cx="2631440" cy="622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lang="lo-LA" spc="-5" dirty="0" smtClean="0">
                <a:solidFill>
                  <a:srgbClr val="25252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ເຄືອຂາຍຮຽກຮ້ອງການທຸ້ມເທ ແລະ ເສຍສະຫຼະ ຢ່າງຫຼວງຫຼາຍ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71907" y="3177231"/>
            <a:ext cx="3200400" cy="622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lang="lo-LA" sz="1800" spc="-5" dirty="0" smtClean="0">
                <a:solidFill>
                  <a:srgbClr val="25252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ມັນຮຽກຮ້ອງເວລາໃນການຮັກສາ ແລະ ພັດທະນາໂຕເອງຕື່ມອີກ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3077" y="3007839"/>
            <a:ext cx="1826895" cy="92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lang="lo-LA" spc="-5" dirty="0" smtClean="0">
                <a:solidFill>
                  <a:srgbClr val="25252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ມັນຮຽກຮ້ອງການປ້ອນເຂົ້າປັດໄຈການຜະລິດຈາກສະມາຊິກ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7202" y="4882130"/>
            <a:ext cx="3418204" cy="622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lang="lo-LA" sz="1800" spc="-5" dirty="0" smtClean="0">
                <a:solidFill>
                  <a:srgbClr val="25252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ມັນຮຽກຮ້ອງຄວາມເຊື່ອໝັ້ນລະຫວ່າງ ສະມາຊິກລາຍບຸກຄົນ ແລະ ສະຖາບັນ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0898" y="2777397"/>
            <a:ext cx="168084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lo-LA" sz="2000" b="1" spc="-20" dirty="0" smtClean="0">
                <a:solidFill>
                  <a:srgbClr val="1D296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ສ້າງຂື້ນໄດ້ງ່າຍໆ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04856" y="2650397"/>
            <a:ext cx="5334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lo-LA" sz="2000" b="1" dirty="0" smtClean="0">
                <a:solidFill>
                  <a:srgbClr val="1664AC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ຟຣີ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0209" y="4471911"/>
            <a:ext cx="32556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o-LA" sz="2000" b="1" spc="-5" dirty="0" smtClean="0">
                <a:solidFill>
                  <a:srgbClr val="747487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ອິດສະຫຼະພາບຂອງຜູ້ຮ່ວມ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59456" y="2473005"/>
            <a:ext cx="141732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lo-LA" sz="2000" b="1" spc="-5" dirty="0" smtClean="0">
                <a:solidFill>
                  <a:srgbClr val="ECC20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ແກ້ໄຂບັນຫາໄລຍະສັ້ນ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8871" y="2598420"/>
            <a:ext cx="688975" cy="634365"/>
            <a:chOff x="118871" y="2598420"/>
            <a:chExt cx="688975" cy="63436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871" y="2598420"/>
              <a:ext cx="688847" cy="63398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66115" y="2622804"/>
              <a:ext cx="594360" cy="539750"/>
            </a:xfrm>
            <a:custGeom>
              <a:avLst/>
              <a:gdLst/>
              <a:ahLst/>
              <a:cxnLst/>
              <a:rect l="l" t="t" r="r" b="b"/>
              <a:pathLst>
                <a:path w="594360" h="539750">
                  <a:moveTo>
                    <a:pt x="297180" y="0"/>
                  </a:moveTo>
                  <a:lnTo>
                    <a:pt x="248977" y="3530"/>
                  </a:lnTo>
                  <a:lnTo>
                    <a:pt x="203250" y="13751"/>
                  </a:lnTo>
                  <a:lnTo>
                    <a:pt x="160611" y="30107"/>
                  </a:lnTo>
                  <a:lnTo>
                    <a:pt x="121671" y="52043"/>
                  </a:lnTo>
                  <a:lnTo>
                    <a:pt x="87044" y="79005"/>
                  </a:lnTo>
                  <a:lnTo>
                    <a:pt x="57340" y="110435"/>
                  </a:lnTo>
                  <a:lnTo>
                    <a:pt x="33171" y="145780"/>
                  </a:lnTo>
                  <a:lnTo>
                    <a:pt x="15150" y="184484"/>
                  </a:lnTo>
                  <a:lnTo>
                    <a:pt x="3889" y="225992"/>
                  </a:lnTo>
                  <a:lnTo>
                    <a:pt x="0" y="269748"/>
                  </a:lnTo>
                  <a:lnTo>
                    <a:pt x="3889" y="313503"/>
                  </a:lnTo>
                  <a:lnTo>
                    <a:pt x="15150" y="355011"/>
                  </a:lnTo>
                  <a:lnTo>
                    <a:pt x="33171" y="393715"/>
                  </a:lnTo>
                  <a:lnTo>
                    <a:pt x="57340" y="429060"/>
                  </a:lnTo>
                  <a:lnTo>
                    <a:pt x="87044" y="460490"/>
                  </a:lnTo>
                  <a:lnTo>
                    <a:pt x="121671" y="487452"/>
                  </a:lnTo>
                  <a:lnTo>
                    <a:pt x="160611" y="509388"/>
                  </a:lnTo>
                  <a:lnTo>
                    <a:pt x="203250" y="525744"/>
                  </a:lnTo>
                  <a:lnTo>
                    <a:pt x="248977" y="535965"/>
                  </a:lnTo>
                  <a:lnTo>
                    <a:pt x="297180" y="539496"/>
                  </a:lnTo>
                  <a:lnTo>
                    <a:pt x="345382" y="535965"/>
                  </a:lnTo>
                  <a:lnTo>
                    <a:pt x="391109" y="525744"/>
                  </a:lnTo>
                  <a:lnTo>
                    <a:pt x="433748" y="509388"/>
                  </a:lnTo>
                  <a:lnTo>
                    <a:pt x="472688" y="487452"/>
                  </a:lnTo>
                  <a:lnTo>
                    <a:pt x="507315" y="460490"/>
                  </a:lnTo>
                  <a:lnTo>
                    <a:pt x="537019" y="429060"/>
                  </a:lnTo>
                  <a:lnTo>
                    <a:pt x="561188" y="393715"/>
                  </a:lnTo>
                  <a:lnTo>
                    <a:pt x="579209" y="355011"/>
                  </a:lnTo>
                  <a:lnTo>
                    <a:pt x="590470" y="313503"/>
                  </a:lnTo>
                  <a:lnTo>
                    <a:pt x="594360" y="269748"/>
                  </a:lnTo>
                  <a:lnTo>
                    <a:pt x="590470" y="225992"/>
                  </a:lnTo>
                  <a:lnTo>
                    <a:pt x="579209" y="184484"/>
                  </a:lnTo>
                  <a:lnTo>
                    <a:pt x="561188" y="145780"/>
                  </a:lnTo>
                  <a:lnTo>
                    <a:pt x="537019" y="110435"/>
                  </a:lnTo>
                  <a:lnTo>
                    <a:pt x="507315" y="79005"/>
                  </a:lnTo>
                  <a:lnTo>
                    <a:pt x="472688" y="52043"/>
                  </a:lnTo>
                  <a:lnTo>
                    <a:pt x="433748" y="30107"/>
                  </a:lnTo>
                  <a:lnTo>
                    <a:pt x="391109" y="13751"/>
                  </a:lnTo>
                  <a:lnTo>
                    <a:pt x="345382" y="3530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1D2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6115" y="2622804"/>
              <a:ext cx="594360" cy="539750"/>
            </a:xfrm>
            <a:custGeom>
              <a:avLst/>
              <a:gdLst/>
              <a:ahLst/>
              <a:cxnLst/>
              <a:rect l="l" t="t" r="r" b="b"/>
              <a:pathLst>
                <a:path w="594360" h="539750">
                  <a:moveTo>
                    <a:pt x="0" y="269748"/>
                  </a:moveTo>
                  <a:lnTo>
                    <a:pt x="3889" y="225992"/>
                  </a:lnTo>
                  <a:lnTo>
                    <a:pt x="15150" y="184484"/>
                  </a:lnTo>
                  <a:lnTo>
                    <a:pt x="33171" y="145780"/>
                  </a:lnTo>
                  <a:lnTo>
                    <a:pt x="57340" y="110435"/>
                  </a:lnTo>
                  <a:lnTo>
                    <a:pt x="87044" y="79005"/>
                  </a:lnTo>
                  <a:lnTo>
                    <a:pt x="121671" y="52043"/>
                  </a:lnTo>
                  <a:lnTo>
                    <a:pt x="160611" y="30107"/>
                  </a:lnTo>
                  <a:lnTo>
                    <a:pt x="203250" y="13751"/>
                  </a:lnTo>
                  <a:lnTo>
                    <a:pt x="248977" y="3530"/>
                  </a:lnTo>
                  <a:lnTo>
                    <a:pt x="297180" y="0"/>
                  </a:lnTo>
                  <a:lnTo>
                    <a:pt x="345382" y="3530"/>
                  </a:lnTo>
                  <a:lnTo>
                    <a:pt x="391109" y="13751"/>
                  </a:lnTo>
                  <a:lnTo>
                    <a:pt x="433748" y="30107"/>
                  </a:lnTo>
                  <a:lnTo>
                    <a:pt x="472688" y="52043"/>
                  </a:lnTo>
                  <a:lnTo>
                    <a:pt x="507315" y="79005"/>
                  </a:lnTo>
                  <a:lnTo>
                    <a:pt x="537019" y="110435"/>
                  </a:lnTo>
                  <a:lnTo>
                    <a:pt x="561188" y="145780"/>
                  </a:lnTo>
                  <a:lnTo>
                    <a:pt x="579209" y="184484"/>
                  </a:lnTo>
                  <a:lnTo>
                    <a:pt x="590470" y="225992"/>
                  </a:lnTo>
                  <a:lnTo>
                    <a:pt x="594360" y="269748"/>
                  </a:lnTo>
                  <a:lnTo>
                    <a:pt x="590470" y="313503"/>
                  </a:lnTo>
                  <a:lnTo>
                    <a:pt x="579209" y="355011"/>
                  </a:lnTo>
                  <a:lnTo>
                    <a:pt x="561188" y="393715"/>
                  </a:lnTo>
                  <a:lnTo>
                    <a:pt x="537019" y="429060"/>
                  </a:lnTo>
                  <a:lnTo>
                    <a:pt x="507315" y="460490"/>
                  </a:lnTo>
                  <a:lnTo>
                    <a:pt x="472688" y="487452"/>
                  </a:lnTo>
                  <a:lnTo>
                    <a:pt x="433748" y="509388"/>
                  </a:lnTo>
                  <a:lnTo>
                    <a:pt x="391109" y="525744"/>
                  </a:lnTo>
                  <a:lnTo>
                    <a:pt x="345382" y="535965"/>
                  </a:lnTo>
                  <a:lnTo>
                    <a:pt x="297180" y="539496"/>
                  </a:lnTo>
                  <a:lnTo>
                    <a:pt x="248977" y="535965"/>
                  </a:lnTo>
                  <a:lnTo>
                    <a:pt x="203250" y="525744"/>
                  </a:lnTo>
                  <a:lnTo>
                    <a:pt x="160611" y="509388"/>
                  </a:lnTo>
                  <a:lnTo>
                    <a:pt x="121671" y="487452"/>
                  </a:lnTo>
                  <a:lnTo>
                    <a:pt x="87044" y="460490"/>
                  </a:lnTo>
                  <a:lnTo>
                    <a:pt x="57340" y="429060"/>
                  </a:lnTo>
                  <a:lnTo>
                    <a:pt x="33171" y="393715"/>
                  </a:lnTo>
                  <a:lnTo>
                    <a:pt x="15150" y="355011"/>
                  </a:lnTo>
                  <a:lnTo>
                    <a:pt x="3889" y="313503"/>
                  </a:lnTo>
                  <a:lnTo>
                    <a:pt x="0" y="26974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96481" y="2675281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094732" y="2502407"/>
            <a:ext cx="617220" cy="634365"/>
            <a:chOff x="5094732" y="2502407"/>
            <a:chExt cx="617220" cy="63436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4732" y="2502407"/>
              <a:ext cx="617219" cy="63398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141975" y="2526791"/>
              <a:ext cx="523240" cy="539750"/>
            </a:xfrm>
            <a:custGeom>
              <a:avLst/>
              <a:gdLst/>
              <a:ahLst/>
              <a:cxnLst/>
              <a:rect l="l" t="t" r="r" b="b"/>
              <a:pathLst>
                <a:path w="523239" h="539750">
                  <a:moveTo>
                    <a:pt x="261365" y="0"/>
                  </a:moveTo>
                  <a:lnTo>
                    <a:pt x="214385" y="4345"/>
                  </a:lnTo>
                  <a:lnTo>
                    <a:pt x="170167" y="16875"/>
                  </a:lnTo>
                  <a:lnTo>
                    <a:pt x="129449" y="36827"/>
                  </a:lnTo>
                  <a:lnTo>
                    <a:pt x="92971" y="63439"/>
                  </a:lnTo>
                  <a:lnTo>
                    <a:pt x="61470" y="95950"/>
                  </a:lnTo>
                  <a:lnTo>
                    <a:pt x="35684" y="133598"/>
                  </a:lnTo>
                  <a:lnTo>
                    <a:pt x="16351" y="175621"/>
                  </a:lnTo>
                  <a:lnTo>
                    <a:pt x="4210" y="221258"/>
                  </a:lnTo>
                  <a:lnTo>
                    <a:pt x="0" y="269748"/>
                  </a:lnTo>
                  <a:lnTo>
                    <a:pt x="4210" y="318237"/>
                  </a:lnTo>
                  <a:lnTo>
                    <a:pt x="16351" y="363874"/>
                  </a:lnTo>
                  <a:lnTo>
                    <a:pt x="35684" y="405897"/>
                  </a:lnTo>
                  <a:lnTo>
                    <a:pt x="61470" y="443545"/>
                  </a:lnTo>
                  <a:lnTo>
                    <a:pt x="92971" y="476056"/>
                  </a:lnTo>
                  <a:lnTo>
                    <a:pt x="129449" y="502668"/>
                  </a:lnTo>
                  <a:lnTo>
                    <a:pt x="170167" y="522620"/>
                  </a:lnTo>
                  <a:lnTo>
                    <a:pt x="214385" y="535150"/>
                  </a:lnTo>
                  <a:lnTo>
                    <a:pt x="261365" y="539496"/>
                  </a:lnTo>
                  <a:lnTo>
                    <a:pt x="308346" y="535150"/>
                  </a:lnTo>
                  <a:lnTo>
                    <a:pt x="352564" y="522620"/>
                  </a:lnTo>
                  <a:lnTo>
                    <a:pt x="393282" y="502668"/>
                  </a:lnTo>
                  <a:lnTo>
                    <a:pt x="429760" y="476056"/>
                  </a:lnTo>
                  <a:lnTo>
                    <a:pt x="461261" y="443545"/>
                  </a:lnTo>
                  <a:lnTo>
                    <a:pt x="487047" y="405897"/>
                  </a:lnTo>
                  <a:lnTo>
                    <a:pt x="506380" y="363874"/>
                  </a:lnTo>
                  <a:lnTo>
                    <a:pt x="518521" y="318237"/>
                  </a:lnTo>
                  <a:lnTo>
                    <a:pt x="522731" y="269748"/>
                  </a:lnTo>
                  <a:lnTo>
                    <a:pt x="518521" y="221258"/>
                  </a:lnTo>
                  <a:lnTo>
                    <a:pt x="506380" y="175621"/>
                  </a:lnTo>
                  <a:lnTo>
                    <a:pt x="487047" y="133598"/>
                  </a:lnTo>
                  <a:lnTo>
                    <a:pt x="461261" y="95950"/>
                  </a:lnTo>
                  <a:lnTo>
                    <a:pt x="429760" y="63439"/>
                  </a:lnTo>
                  <a:lnTo>
                    <a:pt x="393282" y="36827"/>
                  </a:lnTo>
                  <a:lnTo>
                    <a:pt x="352564" y="16875"/>
                  </a:lnTo>
                  <a:lnTo>
                    <a:pt x="308346" y="4345"/>
                  </a:lnTo>
                  <a:lnTo>
                    <a:pt x="261365" y="0"/>
                  </a:lnTo>
                  <a:close/>
                </a:path>
              </a:pathLst>
            </a:custGeom>
            <a:solidFill>
              <a:srgbClr val="ECC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41975" y="2526791"/>
              <a:ext cx="523240" cy="539750"/>
            </a:xfrm>
            <a:custGeom>
              <a:avLst/>
              <a:gdLst/>
              <a:ahLst/>
              <a:cxnLst/>
              <a:rect l="l" t="t" r="r" b="b"/>
              <a:pathLst>
                <a:path w="523239" h="539750">
                  <a:moveTo>
                    <a:pt x="0" y="269748"/>
                  </a:moveTo>
                  <a:lnTo>
                    <a:pt x="4210" y="221258"/>
                  </a:lnTo>
                  <a:lnTo>
                    <a:pt x="16351" y="175621"/>
                  </a:lnTo>
                  <a:lnTo>
                    <a:pt x="35684" y="133598"/>
                  </a:lnTo>
                  <a:lnTo>
                    <a:pt x="61470" y="95950"/>
                  </a:lnTo>
                  <a:lnTo>
                    <a:pt x="92971" y="63439"/>
                  </a:lnTo>
                  <a:lnTo>
                    <a:pt x="129449" y="36827"/>
                  </a:lnTo>
                  <a:lnTo>
                    <a:pt x="170167" y="16875"/>
                  </a:lnTo>
                  <a:lnTo>
                    <a:pt x="214385" y="4345"/>
                  </a:lnTo>
                  <a:lnTo>
                    <a:pt x="261365" y="0"/>
                  </a:lnTo>
                  <a:lnTo>
                    <a:pt x="308346" y="4345"/>
                  </a:lnTo>
                  <a:lnTo>
                    <a:pt x="352564" y="16875"/>
                  </a:lnTo>
                  <a:lnTo>
                    <a:pt x="393282" y="36827"/>
                  </a:lnTo>
                  <a:lnTo>
                    <a:pt x="429760" y="63439"/>
                  </a:lnTo>
                  <a:lnTo>
                    <a:pt x="461261" y="95950"/>
                  </a:lnTo>
                  <a:lnTo>
                    <a:pt x="487047" y="133598"/>
                  </a:lnTo>
                  <a:lnTo>
                    <a:pt x="506380" y="175621"/>
                  </a:lnTo>
                  <a:lnTo>
                    <a:pt x="518521" y="221258"/>
                  </a:lnTo>
                  <a:lnTo>
                    <a:pt x="522731" y="269748"/>
                  </a:lnTo>
                  <a:lnTo>
                    <a:pt x="518521" y="318237"/>
                  </a:lnTo>
                  <a:lnTo>
                    <a:pt x="506380" y="363874"/>
                  </a:lnTo>
                  <a:lnTo>
                    <a:pt x="487047" y="405897"/>
                  </a:lnTo>
                  <a:lnTo>
                    <a:pt x="461261" y="443545"/>
                  </a:lnTo>
                  <a:lnTo>
                    <a:pt x="429760" y="476056"/>
                  </a:lnTo>
                  <a:lnTo>
                    <a:pt x="393282" y="502668"/>
                  </a:lnTo>
                  <a:lnTo>
                    <a:pt x="352564" y="522620"/>
                  </a:lnTo>
                  <a:lnTo>
                    <a:pt x="308346" y="535150"/>
                  </a:lnTo>
                  <a:lnTo>
                    <a:pt x="261365" y="539496"/>
                  </a:lnTo>
                  <a:lnTo>
                    <a:pt x="214385" y="535150"/>
                  </a:lnTo>
                  <a:lnTo>
                    <a:pt x="170167" y="522620"/>
                  </a:lnTo>
                  <a:lnTo>
                    <a:pt x="129449" y="502668"/>
                  </a:lnTo>
                  <a:lnTo>
                    <a:pt x="92971" y="476056"/>
                  </a:lnTo>
                  <a:lnTo>
                    <a:pt x="61470" y="443545"/>
                  </a:lnTo>
                  <a:lnTo>
                    <a:pt x="35684" y="405897"/>
                  </a:lnTo>
                  <a:lnTo>
                    <a:pt x="16351" y="363874"/>
                  </a:lnTo>
                  <a:lnTo>
                    <a:pt x="4210" y="318237"/>
                  </a:lnTo>
                  <a:lnTo>
                    <a:pt x="0" y="26974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268290" y="2575105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150107" y="2450592"/>
            <a:ext cx="688975" cy="635635"/>
            <a:chOff x="3150107" y="2450592"/>
            <a:chExt cx="688975" cy="63563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0107" y="2450592"/>
              <a:ext cx="688847" cy="63550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197351" y="2474976"/>
              <a:ext cx="594360" cy="541020"/>
            </a:xfrm>
            <a:custGeom>
              <a:avLst/>
              <a:gdLst/>
              <a:ahLst/>
              <a:cxnLst/>
              <a:rect l="l" t="t" r="r" b="b"/>
              <a:pathLst>
                <a:path w="594360" h="541019">
                  <a:moveTo>
                    <a:pt x="297180" y="0"/>
                  </a:moveTo>
                  <a:lnTo>
                    <a:pt x="248977" y="3540"/>
                  </a:lnTo>
                  <a:lnTo>
                    <a:pt x="203250" y="13790"/>
                  </a:lnTo>
                  <a:lnTo>
                    <a:pt x="160611" y="30193"/>
                  </a:lnTo>
                  <a:lnTo>
                    <a:pt x="121671" y="52191"/>
                  </a:lnTo>
                  <a:lnTo>
                    <a:pt x="87044" y="79228"/>
                  </a:lnTo>
                  <a:lnTo>
                    <a:pt x="57340" y="110748"/>
                  </a:lnTo>
                  <a:lnTo>
                    <a:pt x="33171" y="146193"/>
                  </a:lnTo>
                  <a:lnTo>
                    <a:pt x="15150" y="185006"/>
                  </a:lnTo>
                  <a:lnTo>
                    <a:pt x="3889" y="226630"/>
                  </a:lnTo>
                  <a:lnTo>
                    <a:pt x="0" y="270510"/>
                  </a:lnTo>
                  <a:lnTo>
                    <a:pt x="3889" y="314389"/>
                  </a:lnTo>
                  <a:lnTo>
                    <a:pt x="15150" y="356013"/>
                  </a:lnTo>
                  <a:lnTo>
                    <a:pt x="33171" y="394826"/>
                  </a:lnTo>
                  <a:lnTo>
                    <a:pt x="57340" y="430271"/>
                  </a:lnTo>
                  <a:lnTo>
                    <a:pt x="87044" y="461791"/>
                  </a:lnTo>
                  <a:lnTo>
                    <a:pt x="121671" y="488828"/>
                  </a:lnTo>
                  <a:lnTo>
                    <a:pt x="160611" y="510826"/>
                  </a:lnTo>
                  <a:lnTo>
                    <a:pt x="203250" y="527229"/>
                  </a:lnTo>
                  <a:lnTo>
                    <a:pt x="248977" y="537479"/>
                  </a:lnTo>
                  <a:lnTo>
                    <a:pt x="297180" y="541020"/>
                  </a:lnTo>
                  <a:lnTo>
                    <a:pt x="345382" y="537479"/>
                  </a:lnTo>
                  <a:lnTo>
                    <a:pt x="391109" y="527229"/>
                  </a:lnTo>
                  <a:lnTo>
                    <a:pt x="433748" y="510826"/>
                  </a:lnTo>
                  <a:lnTo>
                    <a:pt x="472688" y="488828"/>
                  </a:lnTo>
                  <a:lnTo>
                    <a:pt x="507315" y="461791"/>
                  </a:lnTo>
                  <a:lnTo>
                    <a:pt x="537019" y="430271"/>
                  </a:lnTo>
                  <a:lnTo>
                    <a:pt x="561188" y="394826"/>
                  </a:lnTo>
                  <a:lnTo>
                    <a:pt x="579209" y="356013"/>
                  </a:lnTo>
                  <a:lnTo>
                    <a:pt x="590470" y="314389"/>
                  </a:lnTo>
                  <a:lnTo>
                    <a:pt x="594360" y="270510"/>
                  </a:lnTo>
                  <a:lnTo>
                    <a:pt x="590470" y="226630"/>
                  </a:lnTo>
                  <a:lnTo>
                    <a:pt x="579209" y="185006"/>
                  </a:lnTo>
                  <a:lnTo>
                    <a:pt x="561188" y="146193"/>
                  </a:lnTo>
                  <a:lnTo>
                    <a:pt x="537019" y="110748"/>
                  </a:lnTo>
                  <a:lnTo>
                    <a:pt x="507315" y="79228"/>
                  </a:lnTo>
                  <a:lnTo>
                    <a:pt x="472688" y="52191"/>
                  </a:lnTo>
                  <a:lnTo>
                    <a:pt x="433748" y="30193"/>
                  </a:lnTo>
                  <a:lnTo>
                    <a:pt x="391109" y="13790"/>
                  </a:lnTo>
                  <a:lnTo>
                    <a:pt x="345382" y="3540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166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97351" y="2474976"/>
              <a:ext cx="594360" cy="541020"/>
            </a:xfrm>
            <a:custGeom>
              <a:avLst/>
              <a:gdLst/>
              <a:ahLst/>
              <a:cxnLst/>
              <a:rect l="l" t="t" r="r" b="b"/>
              <a:pathLst>
                <a:path w="594360" h="541019">
                  <a:moveTo>
                    <a:pt x="0" y="270510"/>
                  </a:moveTo>
                  <a:lnTo>
                    <a:pt x="3889" y="226630"/>
                  </a:lnTo>
                  <a:lnTo>
                    <a:pt x="15150" y="185006"/>
                  </a:lnTo>
                  <a:lnTo>
                    <a:pt x="33171" y="146193"/>
                  </a:lnTo>
                  <a:lnTo>
                    <a:pt x="57340" y="110748"/>
                  </a:lnTo>
                  <a:lnTo>
                    <a:pt x="87044" y="79228"/>
                  </a:lnTo>
                  <a:lnTo>
                    <a:pt x="121671" y="52191"/>
                  </a:lnTo>
                  <a:lnTo>
                    <a:pt x="160611" y="30193"/>
                  </a:lnTo>
                  <a:lnTo>
                    <a:pt x="203250" y="13790"/>
                  </a:lnTo>
                  <a:lnTo>
                    <a:pt x="248977" y="3540"/>
                  </a:lnTo>
                  <a:lnTo>
                    <a:pt x="297180" y="0"/>
                  </a:lnTo>
                  <a:lnTo>
                    <a:pt x="345382" y="3540"/>
                  </a:lnTo>
                  <a:lnTo>
                    <a:pt x="391109" y="13790"/>
                  </a:lnTo>
                  <a:lnTo>
                    <a:pt x="433748" y="30193"/>
                  </a:lnTo>
                  <a:lnTo>
                    <a:pt x="472688" y="52191"/>
                  </a:lnTo>
                  <a:lnTo>
                    <a:pt x="507315" y="79228"/>
                  </a:lnTo>
                  <a:lnTo>
                    <a:pt x="537019" y="110748"/>
                  </a:lnTo>
                  <a:lnTo>
                    <a:pt x="561188" y="146193"/>
                  </a:lnTo>
                  <a:lnTo>
                    <a:pt x="579209" y="185006"/>
                  </a:lnTo>
                  <a:lnTo>
                    <a:pt x="590470" y="226630"/>
                  </a:lnTo>
                  <a:lnTo>
                    <a:pt x="594360" y="270510"/>
                  </a:lnTo>
                  <a:lnTo>
                    <a:pt x="590470" y="314389"/>
                  </a:lnTo>
                  <a:lnTo>
                    <a:pt x="579209" y="356013"/>
                  </a:lnTo>
                  <a:lnTo>
                    <a:pt x="561188" y="394826"/>
                  </a:lnTo>
                  <a:lnTo>
                    <a:pt x="537019" y="430271"/>
                  </a:lnTo>
                  <a:lnTo>
                    <a:pt x="507315" y="461791"/>
                  </a:lnTo>
                  <a:lnTo>
                    <a:pt x="472688" y="488828"/>
                  </a:lnTo>
                  <a:lnTo>
                    <a:pt x="433748" y="510826"/>
                  </a:lnTo>
                  <a:lnTo>
                    <a:pt x="391109" y="527229"/>
                  </a:lnTo>
                  <a:lnTo>
                    <a:pt x="345382" y="537479"/>
                  </a:lnTo>
                  <a:lnTo>
                    <a:pt x="297180" y="541020"/>
                  </a:lnTo>
                  <a:lnTo>
                    <a:pt x="248977" y="537479"/>
                  </a:lnTo>
                  <a:lnTo>
                    <a:pt x="203250" y="527229"/>
                  </a:lnTo>
                  <a:lnTo>
                    <a:pt x="160611" y="510826"/>
                  </a:lnTo>
                  <a:lnTo>
                    <a:pt x="121671" y="488828"/>
                  </a:lnTo>
                  <a:lnTo>
                    <a:pt x="87044" y="461791"/>
                  </a:lnTo>
                  <a:lnTo>
                    <a:pt x="57340" y="430271"/>
                  </a:lnTo>
                  <a:lnTo>
                    <a:pt x="33171" y="394826"/>
                  </a:lnTo>
                  <a:lnTo>
                    <a:pt x="15150" y="356013"/>
                  </a:lnTo>
                  <a:lnTo>
                    <a:pt x="3889" y="314389"/>
                  </a:lnTo>
                  <a:lnTo>
                    <a:pt x="0" y="27051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04215" y="4215384"/>
            <a:ext cx="688975" cy="634365"/>
            <a:chOff x="204215" y="4215384"/>
            <a:chExt cx="688975" cy="634365"/>
          </a:xfrm>
        </p:grpSpPr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215" y="4215384"/>
              <a:ext cx="688835" cy="63398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51459" y="4239768"/>
              <a:ext cx="594360" cy="539750"/>
            </a:xfrm>
            <a:custGeom>
              <a:avLst/>
              <a:gdLst/>
              <a:ahLst/>
              <a:cxnLst/>
              <a:rect l="l" t="t" r="r" b="b"/>
              <a:pathLst>
                <a:path w="594360" h="539750">
                  <a:moveTo>
                    <a:pt x="297180" y="0"/>
                  </a:moveTo>
                  <a:lnTo>
                    <a:pt x="248977" y="3530"/>
                  </a:lnTo>
                  <a:lnTo>
                    <a:pt x="203250" y="13751"/>
                  </a:lnTo>
                  <a:lnTo>
                    <a:pt x="160611" y="30107"/>
                  </a:lnTo>
                  <a:lnTo>
                    <a:pt x="121671" y="52043"/>
                  </a:lnTo>
                  <a:lnTo>
                    <a:pt x="87044" y="79005"/>
                  </a:lnTo>
                  <a:lnTo>
                    <a:pt x="57340" y="110435"/>
                  </a:lnTo>
                  <a:lnTo>
                    <a:pt x="33171" y="145780"/>
                  </a:lnTo>
                  <a:lnTo>
                    <a:pt x="15150" y="184484"/>
                  </a:lnTo>
                  <a:lnTo>
                    <a:pt x="3889" y="225992"/>
                  </a:lnTo>
                  <a:lnTo>
                    <a:pt x="0" y="269747"/>
                  </a:lnTo>
                  <a:lnTo>
                    <a:pt x="3889" y="313503"/>
                  </a:lnTo>
                  <a:lnTo>
                    <a:pt x="15150" y="355011"/>
                  </a:lnTo>
                  <a:lnTo>
                    <a:pt x="33171" y="393715"/>
                  </a:lnTo>
                  <a:lnTo>
                    <a:pt x="57340" y="429060"/>
                  </a:lnTo>
                  <a:lnTo>
                    <a:pt x="87044" y="460490"/>
                  </a:lnTo>
                  <a:lnTo>
                    <a:pt x="121671" y="487452"/>
                  </a:lnTo>
                  <a:lnTo>
                    <a:pt x="160611" y="509388"/>
                  </a:lnTo>
                  <a:lnTo>
                    <a:pt x="203250" y="525744"/>
                  </a:lnTo>
                  <a:lnTo>
                    <a:pt x="248977" y="535965"/>
                  </a:lnTo>
                  <a:lnTo>
                    <a:pt x="297180" y="539495"/>
                  </a:lnTo>
                  <a:lnTo>
                    <a:pt x="345382" y="535965"/>
                  </a:lnTo>
                  <a:lnTo>
                    <a:pt x="391109" y="525744"/>
                  </a:lnTo>
                  <a:lnTo>
                    <a:pt x="433748" y="509388"/>
                  </a:lnTo>
                  <a:lnTo>
                    <a:pt x="472688" y="487452"/>
                  </a:lnTo>
                  <a:lnTo>
                    <a:pt x="507315" y="460490"/>
                  </a:lnTo>
                  <a:lnTo>
                    <a:pt x="537019" y="429060"/>
                  </a:lnTo>
                  <a:lnTo>
                    <a:pt x="561188" y="393715"/>
                  </a:lnTo>
                  <a:lnTo>
                    <a:pt x="579209" y="355011"/>
                  </a:lnTo>
                  <a:lnTo>
                    <a:pt x="590470" y="313503"/>
                  </a:lnTo>
                  <a:lnTo>
                    <a:pt x="594360" y="269747"/>
                  </a:lnTo>
                  <a:lnTo>
                    <a:pt x="590470" y="225992"/>
                  </a:lnTo>
                  <a:lnTo>
                    <a:pt x="579209" y="184484"/>
                  </a:lnTo>
                  <a:lnTo>
                    <a:pt x="561188" y="145780"/>
                  </a:lnTo>
                  <a:lnTo>
                    <a:pt x="537019" y="110435"/>
                  </a:lnTo>
                  <a:lnTo>
                    <a:pt x="507315" y="79005"/>
                  </a:lnTo>
                  <a:lnTo>
                    <a:pt x="472688" y="52043"/>
                  </a:lnTo>
                  <a:lnTo>
                    <a:pt x="433748" y="30107"/>
                  </a:lnTo>
                  <a:lnTo>
                    <a:pt x="391109" y="13751"/>
                  </a:lnTo>
                  <a:lnTo>
                    <a:pt x="345382" y="3530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7474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1459" y="4239768"/>
              <a:ext cx="594360" cy="539750"/>
            </a:xfrm>
            <a:custGeom>
              <a:avLst/>
              <a:gdLst/>
              <a:ahLst/>
              <a:cxnLst/>
              <a:rect l="l" t="t" r="r" b="b"/>
              <a:pathLst>
                <a:path w="594360" h="539750">
                  <a:moveTo>
                    <a:pt x="0" y="269747"/>
                  </a:moveTo>
                  <a:lnTo>
                    <a:pt x="3889" y="225992"/>
                  </a:lnTo>
                  <a:lnTo>
                    <a:pt x="15150" y="184484"/>
                  </a:lnTo>
                  <a:lnTo>
                    <a:pt x="33171" y="145780"/>
                  </a:lnTo>
                  <a:lnTo>
                    <a:pt x="57340" y="110435"/>
                  </a:lnTo>
                  <a:lnTo>
                    <a:pt x="87044" y="79005"/>
                  </a:lnTo>
                  <a:lnTo>
                    <a:pt x="121671" y="52043"/>
                  </a:lnTo>
                  <a:lnTo>
                    <a:pt x="160611" y="30107"/>
                  </a:lnTo>
                  <a:lnTo>
                    <a:pt x="203250" y="13751"/>
                  </a:lnTo>
                  <a:lnTo>
                    <a:pt x="248977" y="3530"/>
                  </a:lnTo>
                  <a:lnTo>
                    <a:pt x="297180" y="0"/>
                  </a:lnTo>
                  <a:lnTo>
                    <a:pt x="345382" y="3530"/>
                  </a:lnTo>
                  <a:lnTo>
                    <a:pt x="391109" y="13751"/>
                  </a:lnTo>
                  <a:lnTo>
                    <a:pt x="433748" y="30107"/>
                  </a:lnTo>
                  <a:lnTo>
                    <a:pt x="472688" y="52043"/>
                  </a:lnTo>
                  <a:lnTo>
                    <a:pt x="507315" y="79005"/>
                  </a:lnTo>
                  <a:lnTo>
                    <a:pt x="537019" y="110435"/>
                  </a:lnTo>
                  <a:lnTo>
                    <a:pt x="561188" y="145780"/>
                  </a:lnTo>
                  <a:lnTo>
                    <a:pt x="579209" y="184484"/>
                  </a:lnTo>
                  <a:lnTo>
                    <a:pt x="590470" y="225992"/>
                  </a:lnTo>
                  <a:lnTo>
                    <a:pt x="594360" y="269747"/>
                  </a:lnTo>
                  <a:lnTo>
                    <a:pt x="590470" y="313503"/>
                  </a:lnTo>
                  <a:lnTo>
                    <a:pt x="579209" y="355011"/>
                  </a:lnTo>
                  <a:lnTo>
                    <a:pt x="561188" y="393715"/>
                  </a:lnTo>
                  <a:lnTo>
                    <a:pt x="537019" y="429060"/>
                  </a:lnTo>
                  <a:lnTo>
                    <a:pt x="507315" y="460490"/>
                  </a:lnTo>
                  <a:lnTo>
                    <a:pt x="472688" y="487452"/>
                  </a:lnTo>
                  <a:lnTo>
                    <a:pt x="433748" y="509388"/>
                  </a:lnTo>
                  <a:lnTo>
                    <a:pt x="391109" y="525744"/>
                  </a:lnTo>
                  <a:lnTo>
                    <a:pt x="345382" y="535965"/>
                  </a:lnTo>
                  <a:lnTo>
                    <a:pt x="297180" y="539495"/>
                  </a:lnTo>
                  <a:lnTo>
                    <a:pt x="248977" y="535965"/>
                  </a:lnTo>
                  <a:lnTo>
                    <a:pt x="203250" y="525744"/>
                  </a:lnTo>
                  <a:lnTo>
                    <a:pt x="160611" y="509388"/>
                  </a:lnTo>
                  <a:lnTo>
                    <a:pt x="121671" y="487452"/>
                  </a:lnTo>
                  <a:lnTo>
                    <a:pt x="87044" y="460490"/>
                  </a:lnTo>
                  <a:lnTo>
                    <a:pt x="57340" y="429060"/>
                  </a:lnTo>
                  <a:lnTo>
                    <a:pt x="33171" y="393715"/>
                  </a:lnTo>
                  <a:lnTo>
                    <a:pt x="15150" y="355011"/>
                  </a:lnTo>
                  <a:lnTo>
                    <a:pt x="3889" y="313503"/>
                  </a:lnTo>
                  <a:lnTo>
                    <a:pt x="0" y="26974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316455" y="2543518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7761" y="4278134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04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46928" y="4812744"/>
            <a:ext cx="2341880" cy="92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lang="lo-LA" sz="1800" spc="-10" dirty="0" smtClean="0">
                <a:solidFill>
                  <a:srgbClr val="252525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ເຄືອຂ່າຍສ້າງສະຖານະເອື້ອປະໂຫຍດເຊິ່ງກັນ ແລະ ກັນ  (</a:t>
            </a:r>
            <a:r>
              <a:rPr sz="1800" spc="-5" dirty="0" smtClean="0">
                <a:solidFill>
                  <a:srgbClr val="252525"/>
                </a:solidFill>
                <a:latin typeface="Calibri"/>
                <a:cs typeface="Calibri"/>
              </a:rPr>
              <a:t>win-win </a:t>
            </a:r>
            <a:r>
              <a:rPr sz="1800" spc="-395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spc="-5" dirty="0" smtClean="0">
                <a:solidFill>
                  <a:srgbClr val="252525"/>
                </a:solidFill>
                <a:latin typeface="Calibri"/>
                <a:cs typeface="Calibri"/>
              </a:rPr>
              <a:t>situations</a:t>
            </a:r>
            <a:r>
              <a:rPr lang="lo-LA" sz="1800" spc="-5" dirty="0" smtClean="0">
                <a:solidFill>
                  <a:srgbClr val="252525"/>
                </a:solidFill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98540" y="4393957"/>
            <a:ext cx="19284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o-LA" sz="2000" b="1" spc="-5" dirty="0" smtClean="0">
                <a:solidFill>
                  <a:srgbClr val="009DDF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ໄປໃນທິດທາງດຽວ</a:t>
            </a:r>
            <a:endParaRPr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266944" y="4181868"/>
            <a:ext cx="688975" cy="634365"/>
            <a:chOff x="5266944" y="4181868"/>
            <a:chExt cx="688975" cy="634365"/>
          </a:xfrm>
        </p:grpSpPr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6944" y="4181868"/>
              <a:ext cx="688847" cy="63397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314188" y="4206240"/>
              <a:ext cx="594360" cy="539750"/>
            </a:xfrm>
            <a:custGeom>
              <a:avLst/>
              <a:gdLst/>
              <a:ahLst/>
              <a:cxnLst/>
              <a:rect l="l" t="t" r="r" b="b"/>
              <a:pathLst>
                <a:path w="594360" h="539750">
                  <a:moveTo>
                    <a:pt x="297180" y="0"/>
                  </a:moveTo>
                  <a:lnTo>
                    <a:pt x="248977" y="3530"/>
                  </a:lnTo>
                  <a:lnTo>
                    <a:pt x="203250" y="13751"/>
                  </a:lnTo>
                  <a:lnTo>
                    <a:pt x="160611" y="30107"/>
                  </a:lnTo>
                  <a:lnTo>
                    <a:pt x="121671" y="52043"/>
                  </a:lnTo>
                  <a:lnTo>
                    <a:pt x="87044" y="79005"/>
                  </a:lnTo>
                  <a:lnTo>
                    <a:pt x="57340" y="110435"/>
                  </a:lnTo>
                  <a:lnTo>
                    <a:pt x="33171" y="145780"/>
                  </a:lnTo>
                  <a:lnTo>
                    <a:pt x="15150" y="184484"/>
                  </a:lnTo>
                  <a:lnTo>
                    <a:pt x="3889" y="225992"/>
                  </a:lnTo>
                  <a:lnTo>
                    <a:pt x="0" y="269748"/>
                  </a:lnTo>
                  <a:lnTo>
                    <a:pt x="3889" y="313503"/>
                  </a:lnTo>
                  <a:lnTo>
                    <a:pt x="15150" y="355011"/>
                  </a:lnTo>
                  <a:lnTo>
                    <a:pt x="33171" y="393715"/>
                  </a:lnTo>
                  <a:lnTo>
                    <a:pt x="57340" y="429060"/>
                  </a:lnTo>
                  <a:lnTo>
                    <a:pt x="87044" y="460490"/>
                  </a:lnTo>
                  <a:lnTo>
                    <a:pt x="121671" y="487452"/>
                  </a:lnTo>
                  <a:lnTo>
                    <a:pt x="160611" y="509388"/>
                  </a:lnTo>
                  <a:lnTo>
                    <a:pt x="203250" y="525744"/>
                  </a:lnTo>
                  <a:lnTo>
                    <a:pt x="248977" y="535965"/>
                  </a:lnTo>
                  <a:lnTo>
                    <a:pt x="297180" y="539496"/>
                  </a:lnTo>
                  <a:lnTo>
                    <a:pt x="345382" y="535965"/>
                  </a:lnTo>
                  <a:lnTo>
                    <a:pt x="391109" y="525744"/>
                  </a:lnTo>
                  <a:lnTo>
                    <a:pt x="433748" y="509388"/>
                  </a:lnTo>
                  <a:lnTo>
                    <a:pt x="472688" y="487452"/>
                  </a:lnTo>
                  <a:lnTo>
                    <a:pt x="507315" y="460490"/>
                  </a:lnTo>
                  <a:lnTo>
                    <a:pt x="537019" y="429060"/>
                  </a:lnTo>
                  <a:lnTo>
                    <a:pt x="561188" y="393715"/>
                  </a:lnTo>
                  <a:lnTo>
                    <a:pt x="579209" y="355011"/>
                  </a:lnTo>
                  <a:lnTo>
                    <a:pt x="590470" y="313503"/>
                  </a:lnTo>
                  <a:lnTo>
                    <a:pt x="594360" y="269748"/>
                  </a:lnTo>
                  <a:lnTo>
                    <a:pt x="590470" y="225992"/>
                  </a:lnTo>
                  <a:lnTo>
                    <a:pt x="579209" y="184484"/>
                  </a:lnTo>
                  <a:lnTo>
                    <a:pt x="561188" y="145780"/>
                  </a:lnTo>
                  <a:lnTo>
                    <a:pt x="537019" y="110435"/>
                  </a:lnTo>
                  <a:lnTo>
                    <a:pt x="507315" y="79005"/>
                  </a:lnTo>
                  <a:lnTo>
                    <a:pt x="472688" y="52043"/>
                  </a:lnTo>
                  <a:lnTo>
                    <a:pt x="433748" y="30107"/>
                  </a:lnTo>
                  <a:lnTo>
                    <a:pt x="391109" y="13751"/>
                  </a:lnTo>
                  <a:lnTo>
                    <a:pt x="345382" y="3530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009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14188" y="4206240"/>
              <a:ext cx="594360" cy="539750"/>
            </a:xfrm>
            <a:custGeom>
              <a:avLst/>
              <a:gdLst/>
              <a:ahLst/>
              <a:cxnLst/>
              <a:rect l="l" t="t" r="r" b="b"/>
              <a:pathLst>
                <a:path w="594360" h="539750">
                  <a:moveTo>
                    <a:pt x="0" y="269748"/>
                  </a:moveTo>
                  <a:lnTo>
                    <a:pt x="3889" y="225992"/>
                  </a:lnTo>
                  <a:lnTo>
                    <a:pt x="15150" y="184484"/>
                  </a:lnTo>
                  <a:lnTo>
                    <a:pt x="33171" y="145780"/>
                  </a:lnTo>
                  <a:lnTo>
                    <a:pt x="57340" y="110435"/>
                  </a:lnTo>
                  <a:lnTo>
                    <a:pt x="87044" y="79005"/>
                  </a:lnTo>
                  <a:lnTo>
                    <a:pt x="121671" y="52043"/>
                  </a:lnTo>
                  <a:lnTo>
                    <a:pt x="160611" y="30107"/>
                  </a:lnTo>
                  <a:lnTo>
                    <a:pt x="203250" y="13751"/>
                  </a:lnTo>
                  <a:lnTo>
                    <a:pt x="248977" y="3530"/>
                  </a:lnTo>
                  <a:lnTo>
                    <a:pt x="297180" y="0"/>
                  </a:lnTo>
                  <a:lnTo>
                    <a:pt x="345382" y="3530"/>
                  </a:lnTo>
                  <a:lnTo>
                    <a:pt x="391109" y="13751"/>
                  </a:lnTo>
                  <a:lnTo>
                    <a:pt x="433748" y="30107"/>
                  </a:lnTo>
                  <a:lnTo>
                    <a:pt x="472688" y="52043"/>
                  </a:lnTo>
                  <a:lnTo>
                    <a:pt x="507315" y="79005"/>
                  </a:lnTo>
                  <a:lnTo>
                    <a:pt x="537019" y="110435"/>
                  </a:lnTo>
                  <a:lnTo>
                    <a:pt x="561188" y="145780"/>
                  </a:lnTo>
                  <a:lnTo>
                    <a:pt x="579209" y="184484"/>
                  </a:lnTo>
                  <a:lnTo>
                    <a:pt x="590470" y="225992"/>
                  </a:lnTo>
                  <a:lnTo>
                    <a:pt x="594360" y="269748"/>
                  </a:lnTo>
                  <a:lnTo>
                    <a:pt x="590470" y="313503"/>
                  </a:lnTo>
                  <a:lnTo>
                    <a:pt x="579209" y="355011"/>
                  </a:lnTo>
                  <a:lnTo>
                    <a:pt x="561188" y="393715"/>
                  </a:lnTo>
                  <a:lnTo>
                    <a:pt x="537019" y="429060"/>
                  </a:lnTo>
                  <a:lnTo>
                    <a:pt x="507315" y="460490"/>
                  </a:lnTo>
                  <a:lnTo>
                    <a:pt x="472688" y="487452"/>
                  </a:lnTo>
                  <a:lnTo>
                    <a:pt x="433748" y="509388"/>
                  </a:lnTo>
                  <a:lnTo>
                    <a:pt x="391109" y="525744"/>
                  </a:lnTo>
                  <a:lnTo>
                    <a:pt x="345382" y="535965"/>
                  </a:lnTo>
                  <a:lnTo>
                    <a:pt x="297180" y="539496"/>
                  </a:lnTo>
                  <a:lnTo>
                    <a:pt x="248977" y="535965"/>
                  </a:lnTo>
                  <a:lnTo>
                    <a:pt x="203250" y="525744"/>
                  </a:lnTo>
                  <a:lnTo>
                    <a:pt x="160611" y="509388"/>
                  </a:lnTo>
                  <a:lnTo>
                    <a:pt x="121671" y="487452"/>
                  </a:lnTo>
                  <a:lnTo>
                    <a:pt x="87044" y="460490"/>
                  </a:lnTo>
                  <a:lnTo>
                    <a:pt x="57340" y="429060"/>
                  </a:lnTo>
                  <a:lnTo>
                    <a:pt x="33171" y="393715"/>
                  </a:lnTo>
                  <a:lnTo>
                    <a:pt x="15150" y="355011"/>
                  </a:lnTo>
                  <a:lnTo>
                    <a:pt x="3889" y="313503"/>
                  </a:lnTo>
                  <a:lnTo>
                    <a:pt x="0" y="26974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449732" y="4259970"/>
            <a:ext cx="333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05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ts val="1045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419" y="1377161"/>
            <a:ext cx="289941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o-LA" sz="2500" spc="-10" dirty="0" smtClean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ເຄືອຂ່າຍທຸລະກິດ</a:t>
            </a:r>
            <a:endParaRPr sz="25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8592" y="2235707"/>
            <a:ext cx="4242815" cy="283311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ts val="1045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515" y="1198524"/>
            <a:ext cx="555942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o-LA" sz="2500" spc="-10" dirty="0" smtClean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ເຄືອຂ່າຍທຸລະກິດ </a:t>
            </a:r>
            <a:r>
              <a:rPr sz="2500" spc="-15" dirty="0" smtClean="0">
                <a:solidFill>
                  <a:srgbClr val="000000"/>
                </a:solidFill>
              </a:rPr>
              <a:t>vs</a:t>
            </a:r>
            <a:r>
              <a:rPr sz="2500" spc="10" dirty="0" smtClean="0">
                <a:solidFill>
                  <a:srgbClr val="000000"/>
                </a:solidFill>
              </a:rPr>
              <a:t> </a:t>
            </a:r>
            <a:r>
              <a:rPr lang="lo-LA" sz="2500" spc="-10" dirty="0" smtClean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ເຄືອຂ່າຍສັງຄົມ</a:t>
            </a:r>
            <a:endParaRPr sz="25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ts val="1045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91607" y="1887182"/>
            <a:ext cx="8560435" cy="370614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0"/>
              </a:spcBef>
            </a:pPr>
            <a:r>
              <a:rPr lang="lo-LA" i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ຢ່າເກີດຄວາມສັບສົນລະຫວ່າາງພວກມັນ</a:t>
            </a:r>
            <a:r>
              <a:rPr sz="1800" i="1" spc="-5" dirty="0" smtClean="0">
                <a:latin typeface="Calibri"/>
                <a:cs typeface="Calibri"/>
              </a:rPr>
              <a:t>!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lo-LA" sz="1800" b="1" spc="-5" dirty="0" smtClean="0">
                <a:solidFill>
                  <a:srgbClr val="16375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ເຄືອຂ່າຍສັງຄົມ (</a:t>
            </a:r>
            <a:r>
              <a:rPr sz="1800" b="1" spc="-5" dirty="0" smtClean="0">
                <a:solidFill>
                  <a:srgbClr val="16375E"/>
                </a:solidFill>
                <a:latin typeface="Calibri"/>
                <a:cs typeface="Calibri"/>
              </a:rPr>
              <a:t>Social</a:t>
            </a:r>
            <a:r>
              <a:rPr sz="1800" b="1" spc="-40" dirty="0" smtClean="0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sz="1800" b="1" spc="-10" dirty="0" smtClean="0">
                <a:solidFill>
                  <a:srgbClr val="16375E"/>
                </a:solidFill>
                <a:latin typeface="Calibri"/>
                <a:cs typeface="Calibri"/>
              </a:rPr>
              <a:t>networks</a:t>
            </a:r>
            <a:r>
              <a:rPr lang="lo-LA" sz="1800" b="1" spc="-10" dirty="0" smtClean="0">
                <a:solidFill>
                  <a:srgbClr val="16375E"/>
                </a:solidFill>
                <a:latin typeface="Calibri"/>
                <a:cs typeface="Calibri"/>
              </a:rPr>
              <a:t>)</a:t>
            </a:r>
            <a:r>
              <a:rPr sz="1800" b="1" spc="-10" dirty="0" smtClean="0">
                <a:solidFill>
                  <a:srgbClr val="16375E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lang="lo-LA" sz="18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ສ້າງຈາກກຸ່ມຄົນທີ່ທ່ານຮູ້ຈັກ ແລະ ຜູ້ທີ່ອາດຈະມັກທ່ານຫຼາຍ</a:t>
            </a:r>
            <a:r>
              <a:rPr sz="1800" spc="-10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 marL="299085" marR="58674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lang="lo-LA" sz="18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ອາດຈະເປັນບຸກຄົນທີ່ທ່ານ</a:t>
            </a:r>
            <a:r>
              <a:rPr lang="lo-LA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ຮູ້ຈັກ</a:t>
            </a:r>
            <a:r>
              <a:rPr lang="lo-LA" sz="1800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, ແຕ່ບໍ່ເຖິງຂັ້ນກັບວ່າຕື່ມເຕັມເງື່ອນໄຂຂອງການເປັນເຄືອຂ່າຍທຸລະກິດ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"/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lo-LA" sz="1800" b="1" spc="-5" dirty="0" smtClean="0">
                <a:solidFill>
                  <a:srgbClr val="16375E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ເຄືອຂ່າຍທຸລະກິດ (</a:t>
            </a:r>
            <a:r>
              <a:rPr sz="1800" b="1" spc="-5" dirty="0" smtClean="0">
                <a:solidFill>
                  <a:srgbClr val="16375E"/>
                </a:solidFill>
                <a:latin typeface="Calibri"/>
                <a:cs typeface="Calibri"/>
              </a:rPr>
              <a:t>Business</a:t>
            </a:r>
            <a:r>
              <a:rPr sz="1800" b="1" spc="-30" dirty="0" smtClean="0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sz="1800" b="1" spc="-10" dirty="0" smtClean="0">
                <a:solidFill>
                  <a:srgbClr val="16375E"/>
                </a:solidFill>
                <a:latin typeface="Calibri"/>
                <a:cs typeface="Calibri"/>
              </a:rPr>
              <a:t>networks</a:t>
            </a:r>
            <a:r>
              <a:rPr lang="lo-LA" sz="1800" b="1" spc="-10" dirty="0" smtClean="0">
                <a:solidFill>
                  <a:srgbClr val="16375E"/>
                </a:solidFill>
                <a:latin typeface="Calibri"/>
                <a:cs typeface="Calibri"/>
              </a:rPr>
              <a:t>)</a:t>
            </a:r>
            <a:r>
              <a:rPr sz="1800" b="1" spc="-10" dirty="0" smtClean="0">
                <a:solidFill>
                  <a:srgbClr val="16375E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lang="lo-LA" sz="18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ສາມາດອີງໃສ່ການຕອບ </a:t>
            </a:r>
            <a:r>
              <a:rPr lang="en-US" sz="18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e-mails </a:t>
            </a:r>
            <a:r>
              <a:rPr lang="lo-LA" sz="18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ແລະ ຄຳຖາມຕິດພັນກັບວຽກງານ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lang="lo-LA" sz="1800" spc="-1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ສະໜອງການຊ່ວຍເຫຼືອທີ່ຕິດພັນກັບວຽກງານ ແລະ ການໃຫ້ຊັບພະຍາກອນ ແລະ ຄວາມຮູ້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lo-LA" sz="1800" spc="-1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ເຖິງແມ່ນວ່າເຄືອຂ່າຍສັງຄົມສະເພາະທີ່ໜັກແໜ້ນ ຍັງບໍ່ສາມາດແທນທີ່ເຄືອຂ່າຍທຸລະກິດໄດ້</a:t>
            </a:r>
            <a:endParaRPr sz="1800" dirty="0">
              <a:latin typeface="Calibri"/>
              <a:cs typeface="Calibri"/>
            </a:endParaRPr>
          </a:p>
          <a:p>
            <a:pPr marL="2044064">
              <a:lnSpc>
                <a:spcPct val="100000"/>
              </a:lnSpc>
              <a:spcBef>
                <a:spcPts val="600"/>
              </a:spcBef>
            </a:pPr>
            <a:r>
              <a:rPr lang="lo-LA" sz="1800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ມະນຸສາມາດຢູ່ໄດ້ທັງສອງເຄືອຂ່າຍ: ເຄືອຂ່າຍສັງຄົມ ແລະ ເຄືອຂ່າຍທຸລະກິດຂອງທ່ານ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515" y="1201573"/>
            <a:ext cx="576072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o-LA" sz="2500" spc="-5" dirty="0" smtClean="0">
                <a:solidFill>
                  <a:srgbClr val="000000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ສິ່ງທີ່ຄວນ ແລະ ບໍ່ຄວນເຮັດ ໃນເຄືອຂ່າຍທຸລະກິດ</a:t>
            </a:r>
            <a:endParaRPr sz="25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9128" y="987552"/>
            <a:ext cx="987551" cy="12054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7032" y="1855966"/>
            <a:ext cx="7999095" cy="4580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lang="lo-LA" sz="2200" b="1" spc="-5" dirty="0" smtClean="0">
                <a:solidFill>
                  <a:srgbClr val="1664AC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ສິ່ງທີ່ຄວນເຮັດ</a:t>
            </a:r>
            <a:endParaRPr sz="2200" dirty="0">
              <a:latin typeface="Calibri"/>
              <a:cs typeface="Calibri"/>
            </a:endParaRPr>
          </a:p>
          <a:p>
            <a:pPr marL="299085" marR="64769" indent="-287020">
              <a:lnSpc>
                <a:spcPct val="100000"/>
              </a:lnSpc>
              <a:spcBef>
                <a:spcPts val="1855"/>
              </a:spcBef>
              <a:buClr>
                <a:srgbClr val="F7A600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i="1" spc="-10" dirty="0" smtClean="0">
                <a:latin typeface="Calibri"/>
                <a:cs typeface="Calibri"/>
              </a:rPr>
              <a:t>“</a:t>
            </a:r>
            <a:r>
              <a:rPr lang="lo-LA" sz="1800" i="1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ການນຳສະເໜີໂຕເອງ (</a:t>
            </a:r>
            <a:r>
              <a:rPr sz="1800" i="1" spc="-10" dirty="0" smtClean="0">
                <a:latin typeface="Calibri"/>
                <a:cs typeface="Calibri"/>
              </a:rPr>
              <a:t>Elevator</a:t>
            </a:r>
            <a:r>
              <a:rPr sz="1800" i="1" spc="-5" dirty="0" smtClean="0">
                <a:latin typeface="Calibri"/>
                <a:cs typeface="Calibri"/>
              </a:rPr>
              <a:t> </a:t>
            </a:r>
            <a:r>
              <a:rPr sz="1800" i="1" spc="-10" dirty="0" smtClean="0">
                <a:latin typeface="Calibri"/>
                <a:cs typeface="Calibri"/>
              </a:rPr>
              <a:t>Pitch</a:t>
            </a:r>
            <a:r>
              <a:rPr lang="lo-LA" sz="1800" i="1" spc="-10" dirty="0" smtClean="0">
                <a:latin typeface="Calibri"/>
                <a:cs typeface="Calibri"/>
              </a:rPr>
              <a:t>)</a:t>
            </a:r>
            <a:r>
              <a:rPr sz="1800" i="1" spc="-10" dirty="0" smtClean="0">
                <a:latin typeface="Calibri"/>
                <a:cs typeface="Calibri"/>
              </a:rPr>
              <a:t>”</a:t>
            </a:r>
            <a:r>
              <a:rPr sz="1800" i="1" spc="20" dirty="0" smtClean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lang="lo-LA" sz="1800" spc="2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ໄວ, ຊັດເຈນ ແລະ ຖືກຕ້ອງ ເມື່ອພັນລະນາກ່ຽວກັບສູນໃຫ້ຄວາມຮູ້ຂອງທ່ານ. ຮັບປະກັນວ່າທ່ານສາມາດດຶງການມີສ່ວນຮ່ວມຂອງຜູ້ຟັງແຕ່ເລີ່ມຕົ້ນ ແລະ ເປັນຄວາມຊົງຈຳ. 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F7A600"/>
              </a:buClr>
              <a:buFont typeface="Arial MT"/>
              <a:buChar char="•"/>
              <a:tabLst>
                <a:tab pos="298450" algn="l"/>
                <a:tab pos="299720" algn="l"/>
              </a:tabLst>
            </a:pPr>
            <a:r>
              <a:rPr lang="lo-LA" sz="1800" i="1" spc="-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ຕິດຕາມຄືນ (</a:t>
            </a:r>
            <a:r>
              <a:rPr sz="1800" i="1" spc="-10" dirty="0" smtClean="0">
                <a:latin typeface="Calibri"/>
                <a:cs typeface="Calibri"/>
              </a:rPr>
              <a:t>Follow</a:t>
            </a:r>
            <a:r>
              <a:rPr sz="1800" i="1" spc="10" dirty="0" smtClean="0">
                <a:latin typeface="Calibri"/>
                <a:cs typeface="Calibri"/>
              </a:rPr>
              <a:t> </a:t>
            </a:r>
            <a:r>
              <a:rPr sz="1800" i="1" spc="-5" dirty="0" smtClean="0">
                <a:latin typeface="Calibri"/>
                <a:cs typeface="Calibri"/>
              </a:rPr>
              <a:t>up</a:t>
            </a:r>
            <a:r>
              <a:rPr lang="lo-LA" sz="1800" i="1" spc="-5" dirty="0" smtClean="0">
                <a:latin typeface="Calibri"/>
                <a:cs typeface="Calibri"/>
              </a:rPr>
              <a:t>)</a:t>
            </a:r>
            <a:r>
              <a:rPr sz="1800" i="1" spc="15" dirty="0" smtClean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lang="lo-LA" sz="1800" spc="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ມັນມີປະໂຫຍດຫຍັງກັບການພົບປະຜູ້ຄົນ ຖ້າທ່ານບໍ່ຕິດຕາມຄືນຫຼັງຈາກນັ້ນ? 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F7A600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lo-LA" sz="1800" i="1" spc="-1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ຟັງ ແລະ ຮຽນຮູ້ (</a:t>
            </a:r>
            <a:r>
              <a:rPr sz="1800" i="1" spc="-15" dirty="0" smtClean="0">
                <a:latin typeface="Calibri"/>
                <a:cs typeface="Calibri"/>
              </a:rPr>
              <a:t>Listen</a:t>
            </a:r>
            <a:r>
              <a:rPr sz="1800" i="1" spc="20" dirty="0" smtClean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&amp;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 smtClean="0">
                <a:latin typeface="Calibri"/>
                <a:cs typeface="Calibri"/>
              </a:rPr>
              <a:t>learn</a:t>
            </a:r>
            <a:r>
              <a:rPr lang="lo-LA" sz="1800" i="1" spc="-5" dirty="0" smtClean="0">
                <a:latin typeface="Calibri"/>
                <a:cs typeface="Calibri"/>
              </a:rPr>
              <a:t>)</a:t>
            </a:r>
            <a:r>
              <a:rPr sz="1800" i="1" spc="15" dirty="0" smtClean="0">
                <a:latin typeface="Calibri"/>
                <a:cs typeface="Calibri"/>
              </a:rPr>
              <a:t> </a:t>
            </a:r>
            <a:r>
              <a:rPr sz="1800" spc="-45" dirty="0" smtClean="0">
                <a:latin typeface="Calibri"/>
                <a:cs typeface="Calibri"/>
              </a:rPr>
              <a:t>–</a:t>
            </a:r>
            <a:r>
              <a:rPr lang="lo-LA" sz="1800" spc="-4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ໃຊ້ເວລາໃນການຮຽນຮູ້ຈາກປະສົບການຂອງຄົນອື່ນໆ.</a:t>
            </a:r>
            <a:endParaRPr sz="1800" dirty="0">
              <a:latin typeface="Calibri"/>
              <a:cs typeface="Calibri"/>
            </a:endParaRPr>
          </a:p>
          <a:p>
            <a:pPr marL="299720" marR="248920" indent="-287655">
              <a:lnSpc>
                <a:spcPct val="100000"/>
              </a:lnSpc>
              <a:spcBef>
                <a:spcPts val="600"/>
              </a:spcBef>
              <a:buClr>
                <a:srgbClr val="F7A600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lo-LA" sz="1800" i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ຍື່ນໝູຍື່ນແມວ (</a:t>
            </a:r>
            <a:r>
              <a:rPr sz="1800" i="1" spc="-5" dirty="0" smtClean="0">
                <a:latin typeface="Calibri"/>
                <a:cs typeface="Calibri"/>
              </a:rPr>
              <a:t>Quid-pro-quo</a:t>
            </a:r>
            <a:r>
              <a:rPr lang="lo-LA" sz="1800" i="1" spc="-5" dirty="0" smtClean="0">
                <a:latin typeface="Calibri"/>
                <a:cs typeface="Calibri"/>
              </a:rPr>
              <a:t>)</a:t>
            </a:r>
            <a:r>
              <a:rPr sz="1800" i="1" spc="10" dirty="0" smtClean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lang="lo-LA" sz="1800" spc="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ທ່ານບໍ່ສາມາດຄາດຫວັງທີ່ຈະໄດ້ຮັບ ໂດຍປາສະຈາກການໃຫ້ເພື່ອເປັນສິ່ງຕອບແທນ. ສະເໜີການຊ່ວຍເຫຼືອລ້າ, ສິ່ງທີ່ມັກ, ຄຳປຶກສາ ຫຼື ຫຼຸດຕົ້ນທຶນຂອງການບໍລິການ.</a:t>
            </a:r>
            <a:endParaRPr sz="1800" dirty="0">
              <a:latin typeface="Calibri"/>
              <a:cs typeface="Calibri"/>
            </a:endParaRPr>
          </a:p>
          <a:p>
            <a:pPr marL="300355" marR="5080" indent="-287020">
              <a:lnSpc>
                <a:spcPct val="100000"/>
              </a:lnSpc>
              <a:spcBef>
                <a:spcPts val="600"/>
              </a:spcBef>
              <a:buClr>
                <a:srgbClr val="F7A600"/>
              </a:buClr>
              <a:buFont typeface="Arial MT"/>
              <a:buChar char="•"/>
              <a:tabLst>
                <a:tab pos="300355" algn="l"/>
                <a:tab pos="300990" algn="l"/>
              </a:tabLst>
            </a:pPr>
            <a:r>
              <a:rPr lang="lo-LA" sz="1800" i="1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ອົດທົນ (</a:t>
            </a:r>
            <a:r>
              <a:rPr sz="1800" i="1" dirty="0" smtClean="0">
                <a:latin typeface="Calibri"/>
                <a:cs typeface="Calibri"/>
              </a:rPr>
              <a:t>Be</a:t>
            </a:r>
            <a:r>
              <a:rPr sz="1800" i="1" spc="-10" dirty="0" smtClean="0">
                <a:latin typeface="Calibri"/>
                <a:cs typeface="Calibri"/>
              </a:rPr>
              <a:t> </a:t>
            </a:r>
            <a:r>
              <a:rPr sz="1800" i="1" spc="-5" dirty="0" smtClean="0">
                <a:latin typeface="Calibri"/>
                <a:cs typeface="Calibri"/>
              </a:rPr>
              <a:t>patient</a:t>
            </a:r>
            <a:r>
              <a:rPr lang="lo-LA" sz="1800" i="1" spc="-5" dirty="0" smtClean="0">
                <a:latin typeface="Calibri"/>
                <a:cs typeface="Calibri"/>
              </a:rPr>
              <a:t>)</a:t>
            </a:r>
            <a:r>
              <a:rPr sz="1800" i="1" spc="10" dirty="0" smtClean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lang="lo-LA" sz="1800" spc="1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ເຄື່ອຂ່າຍກຳລັງພັດທະນາຢ່າງເຂັ້ມແຂງ, ຄວາມສຳພັນທາງທຸລະກິດທີ່ຍາວນານ. ຢ່າຄາດຫວັງທີ່ຈະເກັບກ່ຽວຜົນໄດ້ຮັບທັນທີທັນໃດ. ສິ່ງດີໆເຂົ້າຫາຜູ້ທີ່ຮູ້ລໍຖ້າ. </a:t>
            </a:r>
            <a:endParaRPr sz="1800" dirty="0">
              <a:latin typeface="Calibri"/>
              <a:cs typeface="Calibri"/>
            </a:endParaRPr>
          </a:p>
          <a:p>
            <a:pPr marL="300990" marR="128905" indent="-287020">
              <a:lnSpc>
                <a:spcPct val="100000"/>
              </a:lnSpc>
              <a:spcBef>
                <a:spcPts val="595"/>
              </a:spcBef>
              <a:buClr>
                <a:srgbClr val="F7A600"/>
              </a:buClr>
              <a:buFont typeface="Arial MT"/>
              <a:buChar char="•"/>
              <a:tabLst>
                <a:tab pos="300355" algn="l"/>
                <a:tab pos="300990" algn="l"/>
              </a:tabLst>
            </a:pPr>
            <a:r>
              <a:rPr lang="lo-LA" sz="1800" i="1" spc="-5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ກະກຽມຄຳຖາມ (</a:t>
            </a:r>
            <a:r>
              <a:rPr sz="1800" i="1" spc="-5" dirty="0" smtClean="0">
                <a:latin typeface="Calibri"/>
                <a:cs typeface="Calibri"/>
              </a:rPr>
              <a:t>Prepare</a:t>
            </a:r>
            <a:r>
              <a:rPr sz="1800" i="1" spc="5" dirty="0" smtClean="0">
                <a:latin typeface="Calibri"/>
                <a:cs typeface="Calibri"/>
              </a:rPr>
              <a:t> </a:t>
            </a:r>
            <a:r>
              <a:rPr sz="1800" i="1" spc="-10" dirty="0" smtClean="0">
                <a:latin typeface="Calibri"/>
                <a:cs typeface="Calibri"/>
              </a:rPr>
              <a:t>questions</a:t>
            </a:r>
            <a:r>
              <a:rPr lang="lo-LA" sz="1800" i="1" spc="-10" dirty="0" smtClean="0">
                <a:latin typeface="Calibri"/>
                <a:cs typeface="Calibri"/>
              </a:rPr>
              <a:t>)</a:t>
            </a:r>
            <a:r>
              <a:rPr sz="1800" i="1" spc="20" dirty="0" smtClean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lang="lo-LA" sz="1800" spc="2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ເຂົ້າຮ່ວມຄົນທີ່ທ່ານຄິດວ່າຕ້ອງການພົບ ແລະ ຄິດຫາສິ່ງທີ່ທ່ານຕ້ອງການຖາມເຂົາເຈົ້າ, ສິ່ງທີ່ທ່ານຕ້ອງການຈະຮຽນຮູ້ຈາກເຂົາເຈົ້າ.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11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0CC700C34E64283355474F2ABBAFB" ma:contentTypeVersion="16" ma:contentTypeDescription="Create a new document." ma:contentTypeScope="" ma:versionID="8ff2458da248c7423d338960d1906584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d3c5bb8178d63cc94ad54e2194493de9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387538-CDFB-4C7D-AD8B-1CD1B25C9B96}"/>
</file>

<file path=customXml/itemProps2.xml><?xml version="1.0" encoding="utf-8"?>
<ds:datastoreItem xmlns:ds="http://schemas.openxmlformats.org/officeDocument/2006/customXml" ds:itemID="{E8E90469-F467-4AC4-9314-A6C27A6AA14D}"/>
</file>

<file path=customXml/itemProps3.xml><?xml version="1.0" encoding="utf-8"?>
<ds:datastoreItem xmlns:ds="http://schemas.openxmlformats.org/officeDocument/2006/customXml" ds:itemID="{B699819C-C1CA-4381-8C59-69C6450A45F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</TotalTime>
  <Words>2596</Words>
  <Application>Microsoft Office PowerPoint</Application>
  <PresentationFormat>On-screen Show (4:3)</PresentationFormat>
  <Paragraphs>289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MT</vt:lpstr>
      <vt:lpstr>Calibri</vt:lpstr>
      <vt:lpstr>Phetsarath OT</vt:lpstr>
      <vt:lpstr>Symbol</vt:lpstr>
      <vt:lpstr>Wingdings</vt:lpstr>
      <vt:lpstr>Office Theme</vt:lpstr>
      <vt:lpstr>ການມີສ່ວນຮ່ວມຂອງຜູ້ມີສ່ວນໄດ້ສ່ວນເສຍ ແລະ ການຈັດການ</vt:lpstr>
      <vt:lpstr>AGENDA</vt:lpstr>
      <vt:lpstr>ເປັນຫຍັງຕ້ອງສຳພັນກັບຜູ້ມີສ່ວນໄດ້ສ່ວນເສຍ? </vt:lpstr>
      <vt:lpstr>ເພື່ອພັດທະນາຜົນການດຳເນີນງານ </vt:lpstr>
      <vt:lpstr>ຂໍ້ດີຂອງການມີເຄືອຂ່າຍ</vt:lpstr>
      <vt:lpstr>ເຄືອຂ່າຍ ບໍ່ແມ່ນ</vt:lpstr>
      <vt:lpstr>ເຄືອຂ່າຍທຸລະກິດ</vt:lpstr>
      <vt:lpstr>ເຄືອຂ່າຍທຸລະກິດ vs ເຄືອຂ່າຍສັງຄົມ</vt:lpstr>
      <vt:lpstr>ສິ່ງທີ່ຄວນ ແລະ ບໍ່ຄວນເຮັດ ໃນເຄືອຂ່າຍທຸລະກິດ</vt:lpstr>
      <vt:lpstr>ສິ່ງທີ່ຄວນ ແລະ ບໍ່ຄວນເຮັດ ໃນເຄືອຂ່າຍທຸລະກິດ</vt:lpstr>
      <vt:lpstr>ການສ້າງເຄືອຂ່າຍທຸລະກິດ</vt:lpstr>
      <vt:lpstr>ການສ້າງເຄືອຂ່າຍທຸລະກິດ</vt:lpstr>
      <vt:lpstr>ການສ້າງເຄືອຂ່າຍທຸລະກິດ</vt:lpstr>
      <vt:lpstr>ປະໂຫຍດຂອງເຄືອຂ່າຍທຸລະກິດ</vt:lpstr>
      <vt:lpstr>ປະໂຫຍດຂອງເຄືອຂ່າຍທຸລະກິດ</vt:lpstr>
      <vt:lpstr>ແຜນທີ່ຜູ້ມີສ່ວນໄດ້ສ່ວນເສຍ</vt:lpstr>
      <vt:lpstr>ໃຜແມ່ນຜູ້ມີສ່ວນໄດ້ສ່ວນເສຍຂອງທ່ານ? </vt:lpstr>
      <vt:lpstr>ໃຜແມ່ນຜູ້ມີສ່ວນໄດ້ສ່ວນເສຍຂອງທ່ານ? </vt:lpstr>
      <vt:lpstr>ໃຜແມ່ນຜູ້ມີສ່ວນໄດ້ສ່ວນເສຍຂອງທ່ານ? </vt:lpstr>
      <vt:lpstr>ໃຜແມ່ນຜູ້ມີສ່ວນໄດ້ສ່ວນເສຍຂອງທ່ານ? </vt:lpstr>
      <vt:lpstr>ໃຜແມ່ນຜູ້ມີສ່ວນໄດ້ສ່ວນເສຍຂອງທ່ານ? </vt:lpstr>
      <vt:lpstr>ໃຜແມ່ນຜູ້ມີສ່ວນໄດ້ສ່ວນເສຍຂອງທ່ານ? </vt:lpstr>
      <vt:lpstr>ໃຜແມ່ນຜູ້ມີສ່ວນໄດ້ສ່ວນເສຍຂອງທ່ານ? </vt:lpstr>
      <vt:lpstr>ໃຜແມ່ນຜູ້ມີສ່ວນໄດ້ສ່ວນເສຍຂອງທ່ານ? </vt:lpstr>
      <vt:lpstr>ໃຜແມ່ນຜູ້ມີສ່ວນໄດ້ສ່ວນເສຍຂອງທ່ານ?</vt:lpstr>
      <vt:lpstr>ປັດໄຈຄວາມສຳເລັດ</vt:lpstr>
      <vt:lpstr>ປັດໄຈຄວາມສຳເລັດໃນການດຶງການມີສ່ວນຮ່ວມຂອງຜູ້ມີສ່ວນໄດ້ສ່ວນເສຍ</vt:lpstr>
      <vt:lpstr>ປັດໄຈຄວາມສຳເລັດສຳລັບການບໍລິຫານເຄືອຂ່າຍ</vt:lpstr>
      <vt:lpstr>ກິດຈະກຳລະດົມສະໝອງ</vt:lpstr>
      <vt:lpstr>ຂອບໃຈ!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Linditsch Claudia</dc:creator>
  <cp:lastModifiedBy>Kevin</cp:lastModifiedBy>
  <cp:revision>39</cp:revision>
  <dcterms:created xsi:type="dcterms:W3CDTF">2022-11-03T15:01:07Z</dcterms:created>
  <dcterms:modified xsi:type="dcterms:W3CDTF">2022-11-13T04:55:28Z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2022-09-05T00:00:00Z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2022-11-03T00:00:00Z</vt:filetime>
  </property>
  <property fmtid="{D5CDD505-2E9C-101B-9397-08002B2CF9AE}" pid="5" name="ContentTypeId">
    <vt:lpwstr>0x01010045E0CC700C34E64283355474F2ABBAFB</vt:lpwstr>
  </property>
</Properties>
</file>