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9" r:id="rId6"/>
    <p:sldId id="257" r:id="rId7"/>
    <p:sldId id="333" r:id="rId8"/>
    <p:sldId id="332" r:id="rId9"/>
    <p:sldId id="334" r:id="rId10"/>
    <p:sldId id="335" r:id="rId11"/>
    <p:sldId id="336" r:id="rId12"/>
    <p:sldId id="337" r:id="rId13"/>
    <p:sldId id="339" r:id="rId14"/>
    <p:sldId id="340" r:id="rId15"/>
    <p:sldId id="341" r:id="rId16"/>
    <p:sldId id="342" r:id="rId17"/>
    <p:sldId id="344" r:id="rId18"/>
    <p:sldId id="345" r:id="rId19"/>
    <p:sldId id="366" r:id="rId20"/>
    <p:sldId id="346" r:id="rId21"/>
    <p:sldId id="347" r:id="rId22"/>
    <p:sldId id="348" r:id="rId23"/>
    <p:sldId id="349" r:id="rId24"/>
    <p:sldId id="350" r:id="rId25"/>
    <p:sldId id="353" r:id="rId26"/>
    <p:sldId id="351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4" r:id="rId37"/>
    <p:sldId id="365" r:id="rId38"/>
    <p:sldId id="367" r:id="rId39"/>
    <p:sldId id="343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EAAAA"/>
    <a:srgbClr val="0FC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SANCHEZ GARCIA" userId="712bc239-8f2b-4a06-99b6-b7e9be4bdf13" providerId="ADAL" clId="{B88C8854-5E6A-40CD-A649-74B0BF516545}"/>
    <pc:docChg chg="delSld modSld">
      <pc:chgData name="EDUARDO SANCHEZ GARCIA" userId="712bc239-8f2b-4a06-99b6-b7e9be4bdf13" providerId="ADAL" clId="{B88C8854-5E6A-40CD-A649-74B0BF516545}" dt="2022-05-10T05:01:02.217" v="3" actId="20577"/>
      <pc:docMkLst>
        <pc:docMk/>
      </pc:docMkLst>
      <pc:sldChg chg="modSp mod">
        <pc:chgData name="EDUARDO SANCHEZ GARCIA" userId="712bc239-8f2b-4a06-99b6-b7e9be4bdf13" providerId="ADAL" clId="{B88C8854-5E6A-40CD-A649-74B0BF516545}" dt="2022-05-10T05:01:02.217" v="3" actId="20577"/>
        <pc:sldMkLst>
          <pc:docMk/>
          <pc:sldMk cId="1693019130" sldId="341"/>
        </pc:sldMkLst>
        <pc:spChg chg="mod">
          <ac:chgData name="EDUARDO SANCHEZ GARCIA" userId="712bc239-8f2b-4a06-99b6-b7e9be4bdf13" providerId="ADAL" clId="{B88C8854-5E6A-40CD-A649-74B0BF516545}" dt="2022-05-10T05:01:02.217" v="3" actId="20577"/>
          <ac:spMkLst>
            <pc:docMk/>
            <pc:sldMk cId="1693019130" sldId="341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B88C8854-5E6A-40CD-A649-74B0BF516545}" dt="2022-05-09T21:08:49.826" v="0" actId="2696"/>
        <pc:sldMkLst>
          <pc:docMk/>
          <pc:sldMk cId="2061741272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mercadona.es/es/actualidad/asi-es-la-innovacion-conjunta-con-los-clientes-de-mercadona-/new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t031FcKY0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61DPQWxPAI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ZHQr1VYF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bygGj1s4c" TargetMode="External"/><Relationship Id="rId2" Type="http://schemas.openxmlformats.org/officeDocument/2006/relationships/hyperlink" Target="https://www.youtube.com/watch?v=GkF_yStN4pw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cortar.link/czAvVm" TargetMode="External"/><Relationship Id="rId3" Type="http://schemas.openxmlformats.org/officeDocument/2006/relationships/hyperlink" Target="https://www.youtube.com/watch?v=ufPpxtA0ZWs" TargetMode="External"/><Relationship Id="rId7" Type="http://schemas.openxmlformats.org/officeDocument/2006/relationships/hyperlink" Target="https://www.rituals.com/es-es/home" TargetMode="External"/><Relationship Id="rId2" Type="http://schemas.openxmlformats.org/officeDocument/2006/relationships/hyperlink" Target="https://www.hotelminorte.com/suites/item/17-el-gran-miercoles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arketingonthego.me/sensory-marketing-starbucks/" TargetMode="External"/><Relationship Id="rId5" Type="http://schemas.openxmlformats.org/officeDocument/2006/relationships/hyperlink" Target="https://dejavubrands.com/portfolio/nh-hotels/" TargetMode="External"/><Relationship Id="rId4" Type="http://schemas.openxmlformats.org/officeDocument/2006/relationships/hyperlink" Target="https://www.youtube.com/watch?v=NTa6Xbzfq1U&amp;list=RDNTa6Xbzfq1U&amp;start_radio=1" TargetMode="External"/><Relationship Id="rId9" Type="http://schemas.openxmlformats.org/officeDocument/2006/relationships/hyperlink" Target="https://corporate.ford.com/about/history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187947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lo-LA" sz="2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</a:t>
            </a:r>
            <a:r>
              <a:rPr lang="lo-LA" sz="2800" b="0" dirty="0" smtClean="0">
                <a:latin typeface="Expressway Rg"/>
              </a:rPr>
              <a:t> </a:t>
            </a:r>
            <a:r>
              <a:rPr lang="de-DE" sz="4000" dirty="0" smtClean="0">
                <a:latin typeface="Expressway Rg"/>
              </a:rPr>
              <a:t>ENCORE</a:t>
            </a:r>
            <a:endParaRPr lang="en-US" sz="4000" dirty="0">
              <a:latin typeface="Expressway Rg"/>
            </a:endParaRPr>
          </a:p>
          <a:p>
            <a:r>
              <a:rPr lang="lo-LA" sz="28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ສູນຄວາມຮູ້ດ້ານການ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ເປັນຜູ້ປະກອບກິດຈະການເພື່ອ</a:t>
            </a:r>
            <a:r>
              <a:rPr lang="lo-LA" sz="28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ສົ່ງເສີມການ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ເປັນຜູ້ປະກອບກິດຈະການດ້ານ</a:t>
            </a:r>
            <a:r>
              <a:rPr lang="lo-LA" sz="28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ນະວັດຕະກໍາໃນການສຶກສາ ແລະ</a:t>
            </a:r>
            <a:r>
              <a:rPr lang="en-US" sz="28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ການຄົ້ນຄວ້າວິໄຈ</a:t>
            </a:r>
            <a:endParaRPr lang="de-DE" sz="2800" b="0" dirty="0" smtClean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lo-LA" b="0" dirty="0">
                <a:latin typeface="Phetsarath OT" panose="02000500000000000000" pitchFamily="2" charset="0"/>
                <a:cs typeface="Phetsarath OT" panose="02000500000000000000" pitchFamily="2" charset="0"/>
              </a:rPr>
              <a:t>ໄລຍະເວລາ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en-US" b="0" dirty="0" smtClean="0">
                <a:latin typeface="Expressway Rg"/>
              </a:rPr>
              <a:t>15.01.2021 </a:t>
            </a:r>
            <a:r>
              <a:rPr lang="en-US" b="0" dirty="0">
                <a:latin typeface="Expressway Rg"/>
              </a:rPr>
              <a:t>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2836" y="1362489"/>
            <a:ext cx="7502132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ການເສີມທັກ​ສະ​ຄວາມຄິດ​ສ້າງ​ສັນ​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ຄວາມ​ສາ​ມາດ​ໃນ​ການ</a:t>
            </a:r>
            <a:r>
              <a:rPr lang="lo-LA" sz="19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​ສັງເກດການ</a:t>
            </a:r>
            <a:endParaRPr lang="en-GB" sz="19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2033076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ການສັງເກດ,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ທ່ານເລີ່ມ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ເຊື່ອມຕໍ່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ລະຫວ່າງຂໍ້ມູນທີ່ເບິ່ງຄືວ່າບໍ່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ກ່ຽວຂ້ອງກັນ ເຊີ່ງສາມາດສ້າງຂໍ້ມຸນເຊີງເລີກທາງ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ທຸລະກິດທີ່ຫນ້າປະຫລາດ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ໃຈໄດ້.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ສັງເກດ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ລູກຄ້າ: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ເພື່ອໃຫ້ເຂົ້າໃຈຫຼາຍຂື້ນວ່າພວກ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ຕ້ອງການຫຍັງ ແລະ ວິທີ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ທ່ານຈະສະເຫນີ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ຜະລິດຕະພັນຫຼືການບໍລິການທີ່ຈະຊ່ວຍໃຫ້ພວກເຂົາຫຼາຍຂຶ້ນແລະດີ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ຂຶ້ນໄດ້ແນວໃດ, ໃຫ້ຈັດທັດສະນະສຶກສາເປັນ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ປົກກະຕິເພື່ອສັງເກດຢ່າງໃກ້ຊິດວ່າລູກຄ້າໃຊ້ຜະລິດຕະ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ຫຼື ບໍລິການຂອງທ່ານແນວໃດ. ຄົນຈິງ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ໃນສະຖານະ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ການຈິງ. 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50B15CAE-5B49-D628-6D06-6BE671C1D47B}"/>
              </a:ext>
            </a:extLst>
          </p:cNvPr>
          <p:cNvSpPr txBox="1">
            <a:spLocks/>
          </p:cNvSpPr>
          <p:nvPr/>
        </p:nvSpPr>
        <p:spPr>
          <a:xfrm>
            <a:off x="100209" y="3230565"/>
            <a:ext cx="7767387" cy="25445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ສັງເກດ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ບໍລິສັດອື່ນ: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ເລືອກບໍລິສັດທີ່ຈະ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ເບິ່ງ ແລະ ປະຕິບັດຕາມ ອາດ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ເປັນໜື່ງໃນບໍລິສັດທີ່ທ່ານມັກ,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ການເລີ່ມຕົ້ນທີ່ມີຮູບແບບທຸລະ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ກິດທີ່ເປັນນະວັດກໍາ ຫຼື ເຕັກ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ໂລຢີຂັດຂວາງ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ບາງທີ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ອາດເປັນຄູ່ແຂ່ງທີ່ມີ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ປະສິດທິພາບ ແລະ ສ້າງສັນເປັນພິເສດ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ຮວບຮວມ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ຂໍ້ມູນໃຫ້ຫຼາຍເທົ່າທີ່ເຈົ້າສາມາດເຮັດໄດ້ກ່ຽວກັບສິ່ງ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ທີ່ບໍລິສັດເຮັດ ແລະ ເຮັດ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ແນວໃດ.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ມີແນວຄວາມ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ສາມາດຖ່າຍທອດດ້ວຍ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ການປັບຕົວທີ່ເຫມາະສົມກັບບໍລິສັດ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ຂອງທ່ານບໍ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 ຍຸດທະ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ສາດ ຫຼື ກິດ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ຈະກໍານີ້ສາມາດສົ່ງຜົນກະທົບຕໍ່ການເຮັດວຽກ,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 ຫຼື ຊີວິດຂອງທ່ານໄດ້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ແນວໃດ?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ສັງເກດທຸກສິ່ງທີ່ດຶງດຸດສາຍຕາຂອງ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ເວລາສັງເກດເບີ່ງໂລກໂລກ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ໃຫ້ຂຽນຂໍ້ສັງເກດ ແລະ ການສະທ້ອນ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ຂອງທ່ານລົງ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ໃນປຶ້ມບັນທຶກ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ທົບ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ທວນບັນທຶກ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ຂອງທ່ານເມື່ອເວລາຜ່ານໄປ ແລະ ຖ່າຍຮູບ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ສິ່ງທີ່ໜ້າສົນໃຈ.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ຈົ່ງ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ເອົາໃຈໃສ່ກັບສະພາບແວດລ້ອມທົ່ວ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 ແລະ ສະເພາະ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ລູກຄ້າ, ຜະລິດຕະພັນ, ການບໍລິການ, ເຕັກໂນໂລຢີ, ບໍລິສັດ ... ,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ເພາະວ່າສິ່ງເຫຼົ່ານີ້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ສາມາດຊ່ວຍໃຫ້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ທ່ານຄົ້ນພົບແນວ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 ແລະ ວິທີ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ການເຮັດສິ່ງຕ່າງໆ.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475374"/>
            <a:ext cx="7872717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ການເສີມທັກ​ສະ​ຄວາມຄິດ​ສ້າງ​ສັນ​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ຄວາມ​ສາ​ມາດ​ໃນ​ການ</a:t>
            </a:r>
            <a:r>
              <a:rPr lang="lo-LA" sz="19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​ສ້າງເຄືອຂ່າຍ</a:t>
            </a:r>
            <a:endParaRPr lang="en-GB" sz="19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1" y="2090739"/>
            <a:ext cx="7872717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thaiDi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ສາມາດໄດ້ຮັບ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ທັດສະນະທີ່ແຕກ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ໄປຈາກເດີມຢ່າງສີ້ນເຊີງຖ້າ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ຫາກວ່າທ່ານ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 ແລະ ພະລັງງານໃນການຄົ້ນຫາ ແລະ ທົດ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ສອບແນວຄວາມຄິດໂດຍຜ່ານເຄືອຂ່າຍຂອງ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ບຸກຄົນຫຼາກຫຼາຍ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ມີພື້ນຖານທີ່ແຕກຕ່າງກັນເພື່ອຂະຫຍາຍຄວາມຮູ້ຂອງທ່ານເອງ.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thaiDi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ຂະຫຍາຍ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ຄວາມຫຼາກຫຼາຍຂອງເຄືອຂ່າຍ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ສ້າງລາຍ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ຊື່ຄົນສິບ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ທີ່ທ່ານຈະລົມນຳຖ້າຫາກ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ເຈົ້າພະຍາຍາມຫາ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ຂັດຫາຄວາມ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ຄິດໃໝ່.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thaiDi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ຈັກຄົນທີ່ມີປະສົບການ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ທັດສະນະ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ທີ່ອາດແຕກຕ່າງ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ຈາກທ່ານ?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ໄວລຸ້ນ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ຜູ້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ເຖົ້າມີຈັກຄົນ? ມີຈັກ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ຄົນທີ່ມາ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ຈາກປະເທດອື່ນ? ມີຈັກ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ຄົນທີ່ມາ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ຈາກຊົນຊັ້ນສັງຄົມທີ່ແຕກຕ່າງ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ຈາກເຈົ້າເອງ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thaiDi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ຮ່ວມກອງປະຊຸມທຸກໆປີ: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ເຂົ້າຮ່ວມກອງປະຊຸມຢ່າງຫນ້ອຍສອງຄັ້ງຕໍ່ປີ, ຄັ້ງຫນຶ່ງກ່ຽວກັບຫົວຂໍ້ທີ່ກ່ຽວຂ້ອງກັບ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ຄວາມຊ່ຽວຊານຂອງ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ອິກຄັ້ງຫນຶ່ງບໍ່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ມີຫຍັງ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thaiDi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ຕອນຢູ່ຫັ້ນ,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ພະຍາຍາມ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ພົບປະກັບຜູ້ຄົນໃຫມ່ ແລະ ພະຍາຍາມ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ຊອກຫາ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 ແລະ ສິ່ງ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ທ້າທາຍ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ຂອງເຂົາເຈົ້າ. ຖາມເຂົາເຈົ້າວ່າ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 ຫຼື ທັດສະນະຂອງເຂົາເຈົ້າກ່ຽວ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ກັບບັນຫາແລະບັນຫາທີ່ເຈົ້າປະ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ເຊີນເປັນແນວໃດ.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thaiDi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ແລກປ່ຽນ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ການຝຶກອົບຮົມກັບຜູ້ຊ່ຽວຊານ: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ຊອກຫາຜູ້ຊ່ຽວຊານ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ຈາກວິອາຊີບ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ຂະແຫນງການ, ອຸດສາຫະ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 ແລະ ປະເທດຕ່າງໆ ແລະ ເຂົ້າ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ຮ່ວມກອງ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ປະຊຸມ ແລະ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ຝຶກ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ອົບຮົມເພື່ອ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ຮຽນຮູ້ກ່ຽວກັບ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 ແລະ ວຽກ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ຂອງເຂົາເຈົ້າ.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440" y="1458913"/>
            <a:ext cx="7605981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ການເສີມທັກ​ສະ​ຄວາມຄິດ​ສ້າງ​ສັນ​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ຄວາມ​ສາ​ມາດ​ໃນ​ການ</a:t>
            </a:r>
            <a:r>
              <a:rPr lang="lo-LA" sz="19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​ທົດລອງ</a:t>
            </a:r>
            <a:endParaRPr lang="en-GB" sz="19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88440" y="2052549"/>
            <a:ext cx="7960949" cy="3710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​ທົດ​ລອງ​ໃຫ້​ຂໍ້​ຄຶດ​ກ່ຽວ​ກັບ​ວິ​ທີ​ທີ່​ແນວ​ຄວາມ​ຄິດ​ສາ​ມາດ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​ປະຕິບັດຈິງໄດ້ແນວໃດ​,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 ຊ່ວຍໃຫ້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​ຄ່ອຍໆ​ສ້າງ​ຮູບ​ແບບ​ຜະ​ລິດ​ຕະ​ພັນ​, ການ​ບໍ​ລິ​ການ​, ຂະ​ບວນ​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 ​ແລະ ​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ຮູບ​ແບບ​ທຸ​ລະ​ກິດ​ໃຫມ່​.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ເດີນທາງ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ເລື້ອຍໆເທົ່າທີ່ເປັນໄປໄດ້: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ໄປຢ້ຽມຢາມ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ປະເທດ ຫຼື ສະພາບ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ແວດ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ລ້ອມ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ພື້ນທີ່ເຮັດວຽກທີ່ແຕກຕ່າງກັນຂອງບໍລິສັດຂອງທ່ານ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 ຫຼື ບໍລິສັດ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ໃຫມ່ໃນອຸດສາຫະກໍາທີ່ແຕກຕ່າງ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ກັນ.ຕັ້ງຄໍາຖາມໃຫ້ຕົວ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ເອງເພື່ອຈະ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ຊ່ວຍໃຫ້ທ່ານໄດ້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ຮັບມຸມມອງໃຫມ່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ອົງກອນ.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ທັກສະໃຫມ່: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ເພື່ອໃຫ້ໄດ້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ຮັບແນວຄວາມຄິດໃຫມ່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ສ້າງແຜນການ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ທີ່ຈະຊ່ວຍ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ໃຫ້ທ່ານສາມາດພັດທະນາທັກສະໃຫມ່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ໄດ້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ຮັບຄວາມຮູ້ໃຫມ່ (ຫ້ອງຮຽນ, ກິລາ, ກິດຈະກໍາມືອາຊີບ,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ສ້າງຕົ້ນແບບ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ກໍານົດບາງສິ່ງບາງຢ່າງທີ່ທ່ານຕ້ອງການປັບປຸງ - ມັນຈະເປັນແນວໃດຖ້າທ່ານປ່ຽນມັນ? ມີສ່ວນຮ່ວມ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ຢ່າງຈິງຈັງໃນ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ການທົດ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ສອບ (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ການທົດລອງຂະໜາດນ້ອຍ) ເພື່ອທົດລອງໃຊ້ແນວຄວາມຄິດໃໝ່ໆ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ເບິ່ງ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ສິ່ງທີ່ທ່ານໄດ້ຮຽນຮູ້ຈາກການເຮັດບາງສິ່ງບາງຢ່າງທີ່ແຕກ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ຕ່າງໄປຈາກເດີມຢ່າງສີ້ນເຊີງ.  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ຄົ້ນ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ຫາແນວໂນ້ມໃໝ່ໆ: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ສຳຫຼວດໂລກດ້ວຍການເປີດໃຈ, ລອງປະສົບການໃໝ່ໆ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ວາງ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ແນວຄວາມຄິດໃໝ່ໆເຂົ້າໃນການປະຕິບັດ.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1" y="1592263"/>
            <a:ext cx="6400836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ພັດທະນາທຸລະກິດສ້າງສັນ – ໂດຍ</a:t>
            </a:r>
            <a:r>
              <a:rPr lang="lo-LA" sz="2200" b="1" dirty="0" smtClean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ຜ່ານຜູ້ຄົນ</a:t>
            </a:r>
            <a:endParaRPr lang="en-GB" sz="2200" b="1" dirty="0">
              <a:solidFill>
                <a:schemeClr val="accent5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57346" y="2249688"/>
            <a:ext cx="7895792" cy="2567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ຄໍາແນະນໍາສໍາລັບການພັດທະນາທຸລະກິດສ້າງສັນໂດຍ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ຜ່ານຜູ້ຄົນ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ຊອກ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ຫາຄົນທີ່ມີຄວາມຄິດສ້າງສັນ: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ມັນກ່ຽວຂ້ອງກັບການປະ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ເມີນສະກາຍະພາບທີ່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ສ້າງສັນໃນຂະບວນ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ການສັນຫາບຸກຄະລາກອນ.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ມີປະຫວັດທີ່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ສະແດງໃຫ້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ເຫັນທັກສະການ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ຄົ້ນພົບທີ່ຍິ່ງໃຫຍ່, ຜູ້ທີ່ໄດ້ສ້າງສິ່ງໃຫມ່, ຜູ້ທີ່ສະແດງໃຫ້ເຫັນວິທີການຄິດທີ່ແຕກຕ່າງກັນ, ການສະແດງ,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ມີສ່ວນປະກອບບາງ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ສິ່ງບາງຢ່າງນອກເຫນືອ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ຈາກຕຳແໜ່ງທີ່ມອບໝາຍ.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ຄວາມຮູ້ທີ່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ເລິກເຊິ່ງຢ່າງນ້ອຍໃນໜື່ງສາຂາວິຊາ ແລະ ມີຄວາມ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ທີ່ຜິວເຜີນໃນອິກຫຼາຍໆສາຂາ.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ດ້ວຍ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ຄວາມກະຕືລື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ລົ້ນກັບແນວ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ຄວາມຄິດໃຫມ່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ສ້າງສິ່ງໃຫມ່, ການປ່ຽນແປງ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 ແລະ ສ້າງ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ຄວາມແຕກຕ່າງໂດຍຜ່ານຜະລິດຕະ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ແລະ 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ດີເລີດເປັນຕົ້ນ.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ທີມ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ງານ ແລະ ບໍລິສັດ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ທີ່ມີທັກສະເສີມ: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ຄວາມສໍາເລັດ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ຂອງຜູ້ປະກອບກິດຈະການຕ້ອງການ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ທັງຄວາມສາມາດໃນການສ້າງແນວຄວາມຄິດ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 ແລະ 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ສາມາດໃນການປະຕິບັດ.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ສ້າງທີມ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ງານ ແລະ ບໍລິສັດ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ທີ່ມີຄວາມ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ສາມາດເສີມ: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ງານຈາກຫຼາຍສາຂາວິຊາຊິບອະນຸຍາດໃຫ້ເຂົ້າເຖີງບັນຫາຈາກຫຼາຍແນວຄວາມຄິດທີ່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ແຕກຕ່າງກັນ.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866381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ພັດທະນາທຸລະກິດສ້າງສັນ – ໂດຍ</a:t>
            </a:r>
            <a:r>
              <a:rPr lang="lo-LA" sz="2200" b="1" dirty="0" smtClean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ຜ່ານຂະບວນການ</a:t>
            </a:r>
            <a:endParaRPr lang="en-GB" sz="2200" b="1" dirty="0">
              <a:solidFill>
                <a:schemeClr val="accent5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09" y="2082970"/>
            <a:ext cx="7866381" cy="3774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ຜູ້ທີ່ມີແນວຄິດສ້າງສັນໃຊ້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ຕັ້ງຄຳຖາມ, ການສັງເກດ, ການສ້າງເຄືອຂ່າຍ ແລະ ການທົດລອງຢ່າງເປັນລະບົບ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ເພື່ອສ້າງແນວຄວາມຄິດໃໝ່.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ຂະບວນການເພື່ອຂັບເຄື່ອນທັກ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ສະການສຳຫຼວດເຫຼົ່ານີ້ໃຫ້ກັບພະນັກງານ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ແລະ ໃນການຈ້າງງານ,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ຝຶກອົບຮົມ,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ການໃຫ້ລາງວັນ ແລະ ສົ່ງເສີມ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ບຸກຄົນຜູ້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ທີ່ຂັບເຄື່ອນຄວາມ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ຄິດສ້າງສັນເປັນລະບົບ: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ເຮົາສາມາດໃຊ້ທັກ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ສະການສໍາ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ຫຼວດໃນຖານະຂະບວນການອິດສະລະ, ແຕເຮົາ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ຍັງສາມາດ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ໃຊ້ທັກສະເຫຼົ່ານີ້ເປັນ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ລະບົບໃນຂະບວນການຮ່ວມກັນເພື່ອສ້າງແນວຄວາມຄິດໃຫມ່ພາຍໃນທີມ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ງານ ຫຼື ບໍລິສັດ.</a:t>
            </a:r>
            <a:endParaRPr lang="en-US" sz="12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ໃຊ້ປະໂຫຍດຈາກເຄືອ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ຂ່າຍພາຍໃນຂອງທ່ານ: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ເປີດເຜີຍ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ໂຄງການ ແລະ ແນວ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ຄວາມຄິດໃຫມ່ໃຫ້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ພະນັກງານເພື່ອຮັບເອົາຄໍາ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ຄິດເຫັນ, ຄໍາ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ເຫັນ ແລະ ຄໍຳສະເໜີແນະ.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ສັງເກດ ແລະ ສຶ່ສານກັບ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ລູກຄ້າຂອງທ່ານແລະບໍລິສັດອື່ນໆ: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ເຮັດໃຫເຮົາ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ເຂົ້າໃຈປະເພດຂອງບັນຫາທີ່ເຂົາເຈົ້າປະ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ເຊີນ ແລະ ສາມາດ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ພັດທະນາຜະລິດຕະພັນ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 ຫຼື ປັບປຸງ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ມີຢູ່ແລ້ວເພື່ອແກ້ໄຂ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ບັນຫາຂອງລູກຄ້າໄດ້ຫຼືບໍ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ກິດຈະກຳນຫ້າ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ເຫດຜົນ 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Five 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Whys Exercise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Card, 2017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ເມື່ອປະເຊີນກັບບັນຫາ, ປະຕິບັດຕາມ </a:t>
            </a:r>
            <a:r>
              <a:rPr lang="en-US" sz="14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Taiichi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Ohno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ອະດີດວິສະວະກອນ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ຂອງບໍລິສັດ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Toyota,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ສາມາດໃຊ້ຂະບວນການຫ້າເຫດຜົນ, ເຊັ່ນວ່າພວກເຮົາຖາມຕົວເອງຫ້າຄັ້ງວ່າເປັນຫຍັງຈົນກ່ວາພວກ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ເຮົາຈະຮູ້ສາເຫດ ແລະ ຊອກ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ຫາວິທີແກ້ໄຂທີ່ສ້າງສັນ (ເອກະສານຊ້ອນທ້າຍ 1).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8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62489"/>
            <a:ext cx="8334930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- ພັດທະນາທຸລະກິດສ້າງສັນ - </a:t>
            </a:r>
            <a:r>
              <a:rPr lang="lo-LA" sz="1900" b="1" dirty="0" smtClean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ໂດຍຜ່ານ</a:t>
            </a:r>
            <a:r>
              <a:rPr lang="lo-LA" sz="19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ວັດທະນະທໍາ</a:t>
            </a:r>
            <a:r>
              <a:rPr lang="lo-LA" sz="1900" b="1" dirty="0" smtClean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ຂອງອົງກອນ</a:t>
            </a:r>
            <a:endParaRPr lang="en-GB" sz="1900" b="1" dirty="0">
              <a:solidFill>
                <a:schemeClr val="accent5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80420" y="1957389"/>
            <a:ext cx="7768443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ທີ່ມີຄວາມຄິດສ້າງສັນ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ພະຍາຍາມທີ່ຈະເອົາຫຼັກການ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ຂອງຕົນເອງເຂົ້າໄປໃນວັດທະນະທໍາຂອງບໍລິສັດ.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ວັດທະນະ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ທໍາມີພະລັງຫຼາຍຂື້ນເມື່ອຖືກແບ່ງປັນ ແລະ ມີການຍອມຮັບຫຼາຍຂື້ນ.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ປູກຝັງ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ຄວາມມຸ່ງຫມັ້ນທີ່ແທ້ຈິງຕໍ່ຄວາມຄິດສ້າງສັນ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ສ້າງ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ຊຸດຂອງຫຼັກການທີ່ວາງພື້ນຖານສໍາລັບ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ອົງກອນ ແລະ ເສີມສ້າງເຂົາເຈົ້າ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ໂດຍຜ່ານຂັ້ນຕອນການປະຕິບັດທີ່ມີປະສິດທິພາບ.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ໃຫ້ເວລາຕໍ່ຜູ້ຄົນ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ໃນການສ້າງ: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ສ້າງສັນຄືຄຸນ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ນະພາບທີ່ທຸກຄົນຈະນຳໃຊ້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ໃຊ້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ໄດ້ກັບທຸກຂະບວນການ.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ປະຕິບັດ ແລະ ສ້າງຕັ້ງ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ທີມງານຂະຫນາດນ້ອຍ, ມີການຈັດຕັ້ງທີ່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ດີ ແລະ ເປັນອິດສະລະສໍາ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ລັບໂຄງການ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ສ້າງສັນ.</a:t>
            </a: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ເສີມສ້າງການມີສ່ວນຮ່ວມກັບທຸກຂົງເຂດຂອງບໍລິສັດ, ລວບລວມແນວຄວາມຄິດຈາກທັງ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ຫມົດ.</a:t>
            </a:r>
            <a:endParaRPr lang="en-US" sz="12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ສະພາບແວດລ້ອມທີ່ປອດໄພສໍາລັບຄວາມຄິດສ້າງສັນ: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ບ່ອນທີ່ແນວຄວາມຄິດຂອງປະຊາຊົນໄດ້ຮັບການ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ຟັງ ແລະ ສະຫນັບສະຫນູນ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ໃຫ້ເກີດຄວາມເປັນທໍາ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ມະຊາດ.</a:t>
            </a:r>
            <a:endParaRPr lang="en-US" sz="14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ຊຸກຍູ້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ພະນັກງານໃຊ້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ທັກສະການຄົ້ນພົບຂອງ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ເຂົາເຈົ້າ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ທຸກຄັ້ງ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ຄົບຄ້າສະມາຄົມ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ການຖາມ, ການສັງເກດການ, ການສ້າງເຄືອຂ່າຍ ແລະ ການທົດລອງ.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ສະໝັກ ແລະ ຝຶກອົບ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ຮົບບຸກຄະລາກອນ ທີ່ມຸ່ງເໜັ້ນການ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 ແລະ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ປະຕິບັດຕາມຂະບວນ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ການທີ່ສະໜັບສະໜູນທັກສະ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ທີ່ກ່ຽວຂ້ອງ.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ເຮັດໃຫ້ຄວາມຄິດສ້າງສັນເປັນອົງປະກອບທີ່ສາມາດປະເມີນໄດ້ໃນບົດລາຍງານການປະຕິບັດຂອງພະນັກງານ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ແຕ່ລະຄົນ.</a:t>
            </a: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ຊຸກຍູ້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ໃຫ້ທຸກຄົນຮັບເອົາຄວາມ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ສ່ຽງ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ຮຽນ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ຈາກມັນ.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4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866381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ການ</a:t>
            </a:r>
            <a:r>
              <a:rPr lang="lo-LA" sz="2200" b="1" dirty="0" smtClean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ສ້າງຮ່ວມກັບ</a:t>
            </a:r>
            <a:r>
              <a:rPr lang="lo-LA" sz="2200" b="1" dirty="0">
                <a:solidFill>
                  <a:schemeClr val="accent5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</a:t>
            </a:r>
            <a:endParaRPr lang="en-GB" sz="2200" b="1" dirty="0">
              <a:solidFill>
                <a:schemeClr val="accent5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1960718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ສຸນນະວັດຕະກຳຮ່ວມຂອງ ບໍລິສັດ ເມີເຊໂດນາ 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Mercadona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 </a:t>
            </a:r>
            <a:r>
              <a:rPr lang="en-US" sz="1400" dirty="0" err="1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Mercadona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ໄດ້ເປີດ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ຕົວຮູບ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ແບບນະວັດຕະກຳຮ່ວມ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ກັນກັບລູກຄ້າໃນປີ 2011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ເພື່ອຮັບຂໍ້ມູນໂດຍກົງຈາກ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ກ່ຽວກັບການພັດທະນາຜະລິດຕະ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ແລະ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ບໍລິການໃຫມ່ແລະ /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ການປັບປຸງ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ມີຢູ່ແລ້ວ.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ວຽກນີ້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ເລີ່ມຕົ້ນດ້ວຍ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ການເຂົ້າຫາລູກ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ດ້ວຍການຮັບຟັງຕໍ່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ກັບຄວາມຕ້ອງການ, ການ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ສັງເກດ ແລະ 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ຕີ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ຄວາມຄວາມຕ້ອງການຂອງເຂົາເຈົ້າ.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ເຮັດສິ່ງນີ້,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ເຂົາເຈົ້າຈື່ງແບ່ງປັນປະສົບການ ແລະ ພຶດຕິກຳຂອງເຂົາເຈົ້າ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ໃນການນໍາ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ໃຊ້ອາຫານ,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ການທຳຄວາມສະອາດຄົວເຮືອນ ແລະ ການຊັກລິດ,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ການອະນາໄມສ່ວນບຸກຄົນ,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ອາຫານສັດລ້ຽງ ແລະ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ດູ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ສັດລ້ຽງ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ຕະຫຼອດຜະລິດຕະພັນອື່ນໆກັບລູກຄ້າ.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ເປັນເລື່ອງຂອງ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ການຄິດຄົ້ນ ແລະ ພັດທະນາຄວບຄູ່ໄປກັບກັບລູກຄ້າ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ເຊີ່ງເປັນຜະລິດຕະ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ພັນທີ່ດີທີ່ສຸດທີ່ຈະວາງຂາຍ.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ນະວັດຕະກໍາການ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– ຜະລິດຕະພັນ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 – ຜູ້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ຜະລິດສະເພາະ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– ຊຸບເປີມາ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ເກັດ.</a:t>
            </a: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ນະ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ວັດຕະກໍາຂ້າມຜ່ານ: </a:t>
            </a:r>
            <a:r>
              <a:rPr lang="en-US" sz="14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Mercadona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ນໍາໃຊ້ວິທີການທີ່ຄ້າຍຄືກັນເພື່ອພັດທະນາຂະບວນການ, ເຕັກໂນ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ໂລຢີ ແລະ ຄວາມຄິດນະວັດຕະກຳ ໂດຍເຮັດວຽກຮ່ວມກັບຜູ້ຜະລິດ, ແລະ ພະນັກງານ.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2"/>
              </a:rPr>
              <a:t>https://info.mercadona.es/es/actualidad/asi-es-la-innovacion-conjunta-con-los-clientes-de-mercadona-/news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1059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20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ການສ້າງແນວຄວາມ</a:t>
            </a:r>
            <a:r>
              <a:rPr lang="lo-LA" sz="2000" b="1" dirty="0" smtClean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ຄິດເພື່ອນະວັດຕະກຳ </a:t>
            </a:r>
            <a:r>
              <a:rPr lang="lo-LA" sz="20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– </a:t>
            </a:r>
            <a:r>
              <a:rPr lang="lo-LA" sz="2000" b="1" dirty="0" smtClean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ກຸ່ມບໍລິສັດ</a:t>
            </a:r>
            <a:r>
              <a:rPr lang="lo-LA" sz="20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en-US" sz="20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Big Idea Group</a:t>
            </a:r>
            <a:endParaRPr lang="en-GB" sz="2000" b="1" dirty="0">
              <a:solidFill>
                <a:srgbClr val="D09E0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2000127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ກຸ່ມບໍລິສັດ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Big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Idea Group (BIG)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ບໍລິສັດດ້ານນະວັດຕະກຳແບບ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ເປີດທີ່ສ້າງຊ່ອງຫວ່າງລະຫວ່າງຜູ້ຜະລິດທີ່ໃຫຍ່ທີ່ສຸດຂອງ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ໂລກບາງລາຍ ແລະ ຜູ້ຄົນທີ່ຢູ່ຕາມທ້ອງຖະ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ໜ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ົນທີ່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ມັກຈະມີບາງແນວຄວາມຄິດທີ່ດີທີ່ສຸດຂອງ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ໂລກຢູ່.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2"/>
              </a:rPr>
              <a:t>https://www.youtube.com/watch?v=Xut031FcKY0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Mike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Collins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ປະທານບໍລິສັດ ສະແຫວງຫາຄວາມສົມດຸນຂອງທັກສະທີ່ແຕກຕ່າງກັນໃນແຕ່ລະຂັ້ນຕອນຂອງຂະບວນການນະວັດຕະກຳ ຫຼື ຊ່ອງຫວ່າງ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(Dyer et al., 2012):</a:t>
            </a:r>
          </a:p>
          <a:p>
            <a:pPr marL="342900" indent="-342900" algn="just"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ຂັ້ນ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ຕອນທໍາອິດ, "ການສ້າງແນວຄວາມຄິດ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ຄືຈຸດທີ່ບໍລິສັດສະແຫວງຫາ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ຄິດສ້າງສັນຈາກບັນດານັກ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ປະດິດທົ່ວ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ໂລກຢ່າງແຂ່ງຂັນ. ສ້າງລາຍໄດ້ຈາກການນໍາ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ເອົາແນວຄວາມຄິດ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ຂອງນັກປະດິດ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ອອກສູ່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ຕະຫຼາດ ແລະ ໃຊ້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ເຄືອ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ຂ່າຍຂອງນັກປະດິດເພື່ອສ້າງ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ແນວຄວາມຄິດຜະລິດຕະ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ພັນໃຫມ່ໆສໍາ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ລັບລູກຄ້າສະເພາະທີ່ກໍາລັງຊອກຫາແນວຄວາມຄິດຢູ່ນອກບໍລິສັດຂອງຕົນ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ເອງ.</a:t>
            </a:r>
            <a:endParaRPr lang="lo-LA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ຂັ້ນຕອນທີ່ສອງໄລຍະ 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ການຄັດກອງ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ທາງບໍລິສັດ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BIG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ເຊີນ ແລະ ຈ່າຍ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ເງິນໃຫ້ບຸກຄົນທີ່ມີທັກສະການຄົ້ນພົບ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ທີ່ແຂງແກ່ນເພື່ອ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ຮັບຟັງແນວຄວາມຄິດຂອງຜູ້ປະດິດແລະປະເມີນວ່າແນວຄວາມຄິດຂອງຜະລິດຕະພັນໃຫມ່ມີທ່າແຮງໃນ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ຕະຫຼາດຫຼືບໍ່.</a:t>
            </a:r>
            <a:endParaRPr lang="lo-LA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ໄລຍະ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ທີສາມແມ່ນໄລຍະ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“ການປັບແຕ່ງ".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ນັກອອກ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ວິສະວະກອນເຮັດວຽກຮ່ວມກັນ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ເພື່ອພັດທະນາການອອກແບບ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ສ້າງຕົ້ນແບບ.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ນັກ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ການຕະຫຼາດ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ປະເມີນວ່າມີສ່ວນແບ່ງຕະຫຼາດພຽງພໍສໍາລັບຜະລິດຕະ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ພັນຫຼືບໍ່.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ຜູ້ຊ່ຽວຊານດ້ານການຜະລິດ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ວິເຄາະຕົ້ນທຶນຜະລິດຕະ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ພັນໃນປະລິມານ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ຫນ່ວຍທີ່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ແຕກຕ່າງກັນ.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4.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ໄລຍະ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ທີສີ່ແມ່ນ "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ການດຶງດຸດມູນ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ຄ່າ",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ການເປີດຕົວຜະລິດຕະພັນລົງສູ່ຕະຫຼາດ.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ທັກສະໃນການຄົ້ນພົບຍັງຄົງສ້າງມຸນຄ່າໄດ້ໃນຂະນະທີ່ບໍລິສັດຊອກ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ຫາວິທີ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ການໃໝ່ໆໃນການຜະລິດ, ເຮັດການຕະຫຼາດ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(ຍີ່ຫໍ້),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ຈັດຈຳໜ່າຍ ແລະ ຂາຍ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(ລາຄາ) ຜະລິດຕະພັນ.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8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7991607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ການສ້າງຜະລິດຕະພັນ ຫຼືການບໍລິການໃໝ່ – ບໍລິສັດ: </a:t>
            </a:r>
            <a:r>
              <a:rPr lang="en-GB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IDEO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2020646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ອອກແບບນະວັດຕະກໍາ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IDEO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ໄດ້ໃຊ້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ຂະບວນການຕໍ່ໄປນີ້ເພື່ອອອກແບບເຄື່ອງໃຊ້ໃນເຮືອນຄົວ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ຄືນໃຫມ່ (ເຊັ່ນ: ເຄື່ອງ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ຂູດເນີຍ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ແຂງ)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ຈາກຜູ້ຜະລິດ </a:t>
            </a:r>
            <a:r>
              <a:rPr lang="en-US" sz="16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Zyliss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ຂະບວນການຖາມຄຳຖາມເພື່ອ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ເຂົ້າໃຈບັນຫາໄດ້ດີຂຶ້ນ.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ທີມງານໄດ້ສຸມໃສ່ການຕັ້ງຄໍາຖາມ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ເພື່ອໃຫ້ຮູ້ວ່າຄວນຖາມ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ຫຍັງ,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ຈະຖາມແນວໃດ, ແລະ ຄວນຖາມໃຜເມື່ອກ້າວເຂົ້າສູ່ຂັ້ນຕອນຕໍ່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ສະມາຊິກ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ຂອງທີມ 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IDEO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ໄດ້ອອກໄປນອກ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ເພື່ອສັງເກດ ແລະ ບັນທຶກປະສົບ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ການຕົວຈິງຂອງ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ພະຍາຍາມເຂົ້າໃຈລູກຄ້າ, ໂດຍສະເພາະພໍ່ຄົວ ຫຼື ແມ່ຄົວ, ຜູ້ທີ່ມີຄວາມສາມາດ ແລະ ຍາກທີ່ຈະພໍໃຈ.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ເຂົາເຈົ້າໄດ້ລວບລວມເອົາຂໍ້ມຸນເຊີງເລີກທັງໝົດໃນການລະດົມສະຫມອງ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ສະຫນັບສະຫນູນການ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ຄິດແບບເຊື່ອມໂຍງເຂົາເຈົ້າ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 "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ກ່ອງແຫ່ງຄວາມຢາກຮູ້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ທີ່ເຕັມໄປສິ່ງຂອງທີ່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ກະແຈກກະຈາຍ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ຢູ່ເທີງໂຕະເພື່ອ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ກະຕຸ້ນຄວາມຄິດສ້າງສັນ.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ຂັ້ນຕອນສຸດທ້າຍຄືການ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ທົດລອງ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ໂດຍຜ່ານ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ການສ້າງແບບຈຳລອງຂອງ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ເຄື່ອງຫ້ອງຄົວ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ທີ່ດີທີ່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ສຸດທີ່ໄດ້ມາຈາກຂັ້ນຕອນຜ່ານມາໂດຍນັກອອກແບ. 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IDEO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ເອົາຕົ້ນແບບຫ້ອງຄົວ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ເຫຼົ່າ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ນີ້ໄປໃຊ້ກັບ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ຜູ້ໃຊ້ຜະລິດຕະພັນຕ່າງໆ, ພໍ່ຄົວ, ນັກຮຽນ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ເດັກ ເພື່ອຮັບຄຳຕິຊົມ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ຄວາມປະທັບໃຈຈາກເຂົາເຈົ້າ.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2"/>
              </a:rPr>
              <a:t>https://www.youtube.com/watch?v=j61DPQWxPAI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ການສ້າງ </a:t>
            </a:r>
            <a:r>
              <a:rPr lang="lo-LA" sz="2200" b="1" dirty="0" smtClean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ການປັບປຸງ</a:t>
            </a:r>
            <a:r>
              <a:rPr lang="lo-LA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 – ບໍລິສັດ: </a:t>
            </a:r>
            <a:r>
              <a:rPr lang="en-GB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Bloomberg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2020646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ຕາມທີ່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Chan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and </a:t>
            </a:r>
            <a:r>
              <a:rPr lang="en-US" sz="16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Mauborgne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(2008)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ໄດ້ໃຫ້ລາຍລະອຽດວ່າ, ໃນເວລາພຽງແຕ່ສິບປີກ່ວາ, ບໍລິສັດ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Bloomberg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ໄດ້ກາຍເປັນຫນຶ່ງໃນຜູ້ໃຫ້ບໍລິການຂໍ້ມູນທຸລະກິດທີ່ໃຫຍ່ທີ່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ສຸດ ແລະ ມີ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ກໍາໄລຫຼາຍທີ່ສຸດຂອງໂລກ.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ປະກົດຕົວຂອງບໍລິສັດນີ້,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ບັນດາອຸດ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ສາຫະກໍາໄດ້ສຸມໃສ່ການເອົາໃຈໃສ່ກັບຜູ້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ຊື້ສະ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ຖາບັນ.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Bloomberg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ບໍ່ເຫັນເຫດຜົນໃນເລື່ອງນີ້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ເພາະເປັນຜູ້ຄ້າ ແລະ ນັກ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ວິເຄາະ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ທີ່ສ້າງ ຫຼື ສູນເສຍເງິນຫຼາຍລ້ານ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ໃນນາມຂອງນາຍ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ຈ້າງທຸກໆ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ມື້.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Bloomberg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ອອກແບບລະບົບສະເພາະເພື່ອສະເຫນີມູນຄ່າ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ຫຼາຍຂື້ນໃຫ້ແກ່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ຜູ້ຄ້າ, ປະກອບດ້ວຍ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ເຄື່ອງໃຊ້ຊອບແວ ແລະ ແປ້ນ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ພິມ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ທີ່ໃຊ້ງານງ່າຍພ້ອມປ້າຍກຳກັບເງື່ອນໄຂ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ທາງດ້ານການເງິນທົ່ວໄປ. ລະບົບດັ່ງກ່າວຍັງມີຈໍສະແດງຜົນສອງຈໍແບນ, ເພື່ອໃຫ້ພໍ່ຄ້າສາມາດເຫັນຂໍ້ມູນທັງຫມົດທີ່ເຂົາເຈົ້າຕ້ອງການໃນເວລາດຽວກັນໂດຍບໍ່ຈໍາເປັນຕ້ອງ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 ແລະ ປິດໜ້າຕ່າງຈໍາ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ນວນຫລາຍ.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ເນື່ອງ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ຈາກຜູ້ປະຕິບັດການຕ້ອງໄດ້ວິເຄາະຂໍ້ມູນກ່ອນທີ່ຈະປະຕິບັດ,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ຈື່ງມີຄຳສັ່ງວິເຄາະທີ່ເປີດ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ໃຊ້ໂດຍການກົດປຸ່ມ (ກ່ອນຫນ້າ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ນີ້ໃຊ້ຈັກຄິດໄລ່, ສໍ ແລະ ເຈ້ຍ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). ໃນປັດຈຸບັນຜູ້ໃຊ້ສາມາດຈໍາລອງສະຖານະການ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ຕ່າງໆໄດ້ຢ່າງ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ໄວວາເພື່ອຄິດໄລ່ຜົນຕອບແທນຂອງທາງເລືອກການລົງທຶນທີ່ແຕກຕ່າງ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ກັນ ແລະ ປະຕິບັດ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ການວິເຄາະຕາມລວງຍາວຂອງ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ຂໍ້ມູນຢ້ອນຫຼັງ.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Bloomberg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ຍັງໄດ້ຕັດສິນໃຈທີ່ຈະເພີ່ມຂໍ້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ມູນ ແລະ ການບໍລິການຊື້ຂາຍເພື່ອ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ປັບປຸງຊີວິດສ່ວນຕົວຂອງພໍ່ຄ້າ.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2"/>
              </a:rPr>
              <a:t>https://www.youtube.com/watch?v=bDZHQr1VYF4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7" y="1356391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lo-LA" sz="2400" dirty="0" smtClean="0">
                <a:latin typeface="Calibri"/>
                <a:cs typeface="Times New Roman"/>
              </a:rPr>
              <a:t/>
            </a:r>
            <a:br>
              <a:rPr lang="lo-LA" sz="2400" dirty="0" smtClean="0">
                <a:latin typeface="Calibri"/>
                <a:cs typeface="Times New Roman"/>
              </a:rPr>
            </a:br>
            <a:r>
              <a:rPr lang="lo-LA" sz="3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ການພັດທະນາ​ເສັ້ນທາງ​ການ​ປະກອບ​ການ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/>
            </a:r>
            <a:b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</a:b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ການພັດທະນາຄວາມຄິດສ້າງສັນ &amp; ນະວັດຕະກໍາ, ການສະຫນັບສະຫນູນທີ່ຈໍາເປັນໃນແຕ່ລະຂັ້ນຕອນ, ການສ້າງຜົນກະທົບ ແລະ ການປະເມີນ, ທັກສະການຕັດສິນໃຈ &amp; ການສ້າງຍີ່ຫໍ້ສ່ວນບຸກຄົນ</a:t>
            </a:r>
            <a:r>
              <a:rPr lang="en-US" sz="2400" dirty="0" smtClean="0">
                <a:latin typeface="Calibri"/>
                <a:cs typeface="Times New Roman"/>
              </a:rPr>
              <a:t> </a:t>
            </a:r>
            <a:endParaRPr lang="en-US" sz="2800" dirty="0">
              <a:latin typeface="Calibri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485867" cy="202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o-LA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b="1" dirty="0" smtClean="0"/>
              <a:t> </a:t>
            </a:r>
            <a:r>
              <a:rPr lang="de-DE" b="1" dirty="0" smtClean="0"/>
              <a:t>Eduardo </a:t>
            </a:r>
            <a:r>
              <a:rPr lang="de-DE" b="1" dirty="0"/>
              <a:t>Sánchez García</a:t>
            </a:r>
          </a:p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ຜູ້ຊ່ວຍສາດສະດາຈານຢູ່ມະຫາວິທະຍາໄລ ອາລີກັງເຕ</a:t>
            </a:r>
            <a:endParaRPr lang="de-DE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tabLst>
                <a:tab pos="1617663" algn="l"/>
              </a:tabLst>
              <a:defRPr/>
            </a:pPr>
            <a:r>
              <a:rPr lang="en-GB" b="1" dirty="0" smtClean="0"/>
              <a:t>eduardo.sanchez@ua.es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92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- ຕະຫຼາດ</a:t>
            </a:r>
            <a:r>
              <a:rPr lang="lo-LA" sz="2200" b="1" dirty="0" smtClean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 ຫຼື ຮູບ</a:t>
            </a:r>
            <a:r>
              <a:rPr lang="lo-LA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ແບບທຸລະກິດ - ບໍລິສັດ: </a:t>
            </a:r>
            <a:r>
              <a:rPr lang="en-GB" sz="2200" b="1" dirty="0">
                <a:solidFill>
                  <a:srgbClr val="D09E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Cirque du Soleil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1842502"/>
            <a:ext cx="8154408" cy="4130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Guy </a:t>
            </a:r>
            <a:r>
              <a:rPr lang="en-US" sz="16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Laliberté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ເປັນປະທານບໍລິສັດ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Cirque du Soleil,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ເຊີ່ງເປັນຫນຶ່ງໃນສິນຄ້າສົ່ງ ອອກທາງວັດທະນະທໍາທີ່ໃຫຍ່ທີ່ສຸດຂອງການາດາ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ແຕ່ກ່ອນໜ້ານີ້ລາວເປັນນັກສະແດງກາຍຍະສິນ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ສໍາເລັດ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ຂອງຄະນະນັກສະແດງການຍະສິນນີ້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ແມ່ນບັນລຸໄດ້ໃນສະພາບການຂອງອຸດສາຫະກໍາທີ່ຊຸດໂຊມຫຼາຍ, ມີທ່າແຮງການຂະຫຍາຍຕົວ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ທີ່ຄ່ອນຂ້າງຈໍາກັດ.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Cirque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du Soleil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ບໍ່ໄດ້ປະສົບຜົນສໍາ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ເລັດໃນການ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ເອົາລູກຄ້າອອກຈາກອຸດສາຫະ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ກໍາການສະແດງກາຍະສິນທີ່ຫົດຕົວລົງ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ແຕ່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ໄດ້ດຶງດຸດລູກ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ຄ້າ, ຜູ້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ໃຫຍ່ ແລະ ລູກຄ້າອົງກອນທີ່ແຕກຕ່າງກັນເຕັມ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ໃຈທີ່ຈະຈ່າຍຫຼາຍເທົ່າຂອງລາຄາຂອງ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ການສະແດງກາຍຍະສິນແບບດັ່ງເດີມເພື່ອປະສົບ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ການການບັນເທີງທີ່ບໍ່ເຄີຍມີມາກ່ອນ.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Cirque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du Soleil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ບໍ່ໄດ້ໃຫ້ຄວາມສົນໃຈກັບສິ່ງ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ແຂ່ງຂັນກຳລັງເຮັດຢູ່ ແລະ ສະເຫນີ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ໃຫ້ຜູ້ຊົມມີຄວາມມ່ວນແລະຄວາມຕື່ນເຕັ້ນ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ຂອງການສະແດງ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ກາຍະ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ສິນໃນ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ເວລາດຽວກັນກັບຄວາມຊັບຊ້ອນ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ທາງສະຕິປັນຍາ ແລະ 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ອຸດົມສົມບູນທາງດ້ານສິລະປະຂອງ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ໂຮງກາຍຍະສິນ: ເຂົາເຈົ້າກໍາ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ນົດບັນຫາໃຫມ່ໃນທາງສ້າງສັນ, ເຂົ້າ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ຫາຜູ້ສະໜັບສະໜຸນ ແລະ ຜູ້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ອຸປະຖໍາໂຮງ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ລະຄອນແຕກ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ຕ່າງກັນ.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This generated a totally new concept of the circus that resolved the dilemma between value and costs, creating not only a new market but also a new business model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ສິ່ງນີ້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ໄດ້ສ້າງແນວຄວາມຄິດໃຫມ່ທັງ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ຫມົດກ່ຽວກັບຄະນະກາຍ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ຍະສິນ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ແກ້ໄຂຄວາມຫຍຸ້ງຍາກລະຫວ່າງມູນ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ຄ່າ ແລະ ຄ່າ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ໃຊ້ຈ່າຍ, ບໍ່ພຽງແຕ່ສ້າງຕະຫຼາດ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ໃຫມເທົ່ານັ້ນແຕ່ຍັງສ້າງຮູບ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ແບບທຸລະກິດ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ໃຫມ່ດ້ວຍ.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2"/>
              </a:rPr>
              <a:t>https://www.youtube.com/watch?v=GkF_yStN4pw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  <a:hlinkClick r:id="rId3"/>
              </a:rPr>
              <a:t>https://www.youtube.com/watch?v=bIbygGj1s4c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8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7030A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ທັກສະໃນ</a:t>
            </a:r>
            <a:r>
              <a:rPr lang="lo-LA" sz="2200" b="1" dirty="0" smtClean="0">
                <a:solidFill>
                  <a:srgbClr val="7030A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ການຕັດສິນ</a:t>
            </a:r>
            <a:r>
              <a:rPr lang="lo-LA" sz="2200" b="1" dirty="0">
                <a:solidFill>
                  <a:srgbClr val="7030A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ໃຈ – ການກໍານົດບັນຫາ</a:t>
            </a:r>
            <a:endParaRPr lang="en-GB" sz="2200" b="1" dirty="0">
              <a:solidFill>
                <a:srgbClr val="7030A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88440" y="1994711"/>
            <a:ext cx="7792507" cy="3646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ຕັດສິນໃຈ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ທີ່ເຫມາະ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ສົມເປັນຂະບວນ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ຕ້ອງໃຊ້ເວລາ ແລະ ທີ່ສໍາ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ຄັນທີ່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ສຸດ ຕ້ອງມີຂໍ້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ມູນ.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ວິເຄາະ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ຕັດສິນໃຈ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ສອງໜ້າວຽກ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ທີ່ຜູ້ປະກອບກິດຈະການຕ້ອງ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ປະເຊີນກັບປະຈໍາວັນ.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ການກຳນົດບັນຫາ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ຕ້ອງການ: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ເຖີງ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ສະຖານະການທີ່ຕ້ອງການ.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ການບ່ຽງ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ເບນ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ຕັ້ງໃຈທີ່ຈະແກ້ໄຂ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ສາເຫດຂອງບັນຫາ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ຈະຕ້ອງຮູ້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ລາຍລະອຽດທີ່ເປັນໄປໄດ້ທັງຫມົດທີ່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ນີ້ຕ້ອງການ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ເກັບກໍາຂໍ້ມູນທີ່ກ່ຽວຂ້ອງທັງ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ຫມົດ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ເຊີ່ງກຳນົດຂອບເຂດການ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ປ່ຽນແປງສະເພາະນັ້ນ. ຄຳຖາມຕໍ່ໄປນີ້ສາມາດຊ່ວຍ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ເຮົາໄດ້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ແມ່ນຫຍັງ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ບ່ຽງເບນ</a:t>
            </a:r>
            <a:r>
              <a:rPr lang="en-US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ທຳມະຊາດ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ບ່ຽງເບນ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ນັ້ນເອງ.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ເກີດຂຶ້ນ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ຢູ່ໃສ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 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ບ່ຽງເບນ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ວັດຖຸທີ່ມັນເກີດຂຶ້ນ.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ເກີດຂຶ້ນ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ເມື່ອໃດ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 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ທີ່ມັນເກີດຂື້ນແລະເວລາທີ່ມັນຖືກສັງເກດເຫັນ. </a:t>
            </a:r>
            <a:endParaRPr lang="lo-LA" sz="12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ບ່ຽງເບນ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ຫຼາຍປານໃດ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 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ຂະຫນາດ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ຂອງການບ່ຽງເບນ ແລະ ຈໍາ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ນວນຂອງວັດຖຸທີ່ມັນເກີດຂຶ້ນ.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ເມື່ອມີຂໍ້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ມູນທັງຫມົດ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ນີ້ແລ້ວ,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ສາມາດຂຽນລາຍການຂອງ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ສາເຫດທີ່ເປັນໄປໄດ້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ທີ່ນໍາໄປສູ່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 ແລະ ຫຼັງ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ຈາກນັ້ນ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ກໍານົດການແກ້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ໄຂເພື່ອ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ແກ້ໄຂ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ສະຖານະການທີ່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ບໍ່ເພີ່ງປາຖະນາ.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5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7030A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ທັກສະການຕັດສິນໃຈ – ຂະບວນການຕັດສິນໃຈ</a:t>
            </a:r>
            <a:endParaRPr lang="en-GB" sz="2200" b="1" dirty="0">
              <a:solidFill>
                <a:srgbClr val="7030A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2070932"/>
            <a:ext cx="7968970" cy="367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ກໍານົດຈຸດປະສົງ: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ກໍານົດຜົນໄດ້ຮັບທີ່ຈະບັນລຸ, ເຊັ່ນດຽວກັນກັບວິທີການທີ່ຈໍາເປັນ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ເພື່ອໃຫ້ບັນລຸຈຸດປະສົງ, ໂດຍຄວາມ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ແຕກຕ່າງລະຫວ່າງສິ່ງທີ່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ຖືວ່າບັງຄັບກັບສິ່ງ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ທີ່ຄິດວ່າຕ້ອງການ (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ໃນແງ່ປະລິມານ ແລະ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ຄຸນ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ນະພາບ).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ການຄົ້ນ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ຫາວິທີແກ້ໄຂທາງເລືອກ: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ກ່ຽວຂ້ອງກັບການເຝິກຄວາມ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(ການຄິດແບບແຕກຕ່າງ ແລະ ເຊື່ອມໂຍງ).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ທ່ານຄວນພິຈາລະນາປັດໃຈທີ່ເປັນໄປໄດ້ທັງຫມົດທີ່ອາດຈະ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ສົ່ງຜົນຕໍ່ການ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ຕັດສິນໃຈ, ທັງທາງ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ກົງ ແລະ ທາງ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ອ້ອມ,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ສ້າງ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ປະເມີນທາງເລືອກ: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ເລືອກໃນບັນດາທາງເລືອກທີ່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ສະເຫນີໃຫ້ເຫມາະ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ສົມທີ່ສຸດ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ເພື່ອໃຫ້ບັນລຸ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ຈຸດປະສົງ,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ໂດຍພິຈາລະນາຈາກຈໍາ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ນວນຊັບພະຍາກອນ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ທີ່ຈຳເປັນໃນການດຳເນີນການ, ຈັດລຳດັບດັບຕາມ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ຄັນ.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ທາງ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ເລືອກທີ່ດີທີ່ສຸດ: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ອີງ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ຕາມລຳດັບຄວາມສຳຄັນຂອງທ່ານ ແລະ ຊັບພະຍາກອນ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ທີ່ມີຢູ່.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ການດຳເນີນການຕາມການ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ຕັດສິນໃຈ, ຕິດຕາມ ແລະ ຄວບຄຸມ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ຫຼັງຈາກການຕັດສິນໃຈແລ້ວ,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ສິ່ງສຳຄັນຕ້ອງຮູ້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ໄດ້ຜົນຕາມທີ່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ຄາດໄວ້ຫຼືບໍ່,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ເພື່ອວິເຄາະ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ວ່າສິ່ງທີ່ບັນລຸໄດ້ໃນທີ່ສຸດນັ້ນແມ່ນສິ່ງ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ທີ່ຖືກຄົ້ນຫາເມື່ອເກີດບັນຫາຫຼືບໍ່.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5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 smtClean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</a:t>
            </a: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ແຫນ່ງ - </a:t>
            </a:r>
            <a:r>
              <a:rPr lang="lo-LA" sz="2200" b="1" dirty="0" smtClean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1863544"/>
            <a:ext cx="8154408" cy="3923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ການຈັດວາງແຫນ່ງຍີ່ຫໍ້ຕ້ອງການເວລາ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ຄວາມມຸ່ງໝັ້ນ ແລະ ຄວາມ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ອົດທົນ.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ຂໍ້ສໍາ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ຄັນໃນການສ້າງຍີ່ຫໍ້ສ່ວນບຸກຄົນຂອງທ່ານ: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ຄົ້ນຫາຕຳແໜ່ງທີ່ເໝາະສົມຂອງ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ທ່ານ: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ທ່ານຕ້ອງມີຄວາມຊັດເຈນກ່ຽວກັບຜູ້ທີ່ທ່ານ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ຕ້ອງການກຳໜົດເປົ້າ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ຫມາຍ.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ວາງຕໍາ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ແຫນ່ງຕົວເອງ: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ຄົ້ນຫາ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ບ່ອນ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ທີ່ທ່ານມີ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ຄຸນຄ່າທີ່ສຸດ. ທ່ານຕ້ອງມີຄວາມຊັດເຈນກ່ຽວ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ກັບຈຸດທີ່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ທ່ານດີກ່ວາຄົນ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ອື່ນ ແລະ ສ້າງເຄື່ອງຫມາຍ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ຄວາມແຕກຕ່າງຂອງທ່ານກັບຄູ່ແຂ່ງທີ່ເປັນໄປໄດ້ຂອງທ່ານ.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ເບິ່ງແຍງ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ຊື່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ຍີ່ຫໍ້ຂອງທ່ານ: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ເມື່ອສ້າງຍີ່ຫໍ້ສ່ວນຕົວ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ທ່ານຈະ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ຖືກເປີດເຜີຍ. ເບິ່ງແຍງລາຍລະອຽດສ່ວນຕົວຂອງທ່ານ, ຄິດວ່າຮູບພາບດິຈິຕອນຂອງທ່ານແມ່ນສິ່ງທີ່ທ່ານກໍາລັງ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ສະແດງ ແລະ 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ທີ່ຢູ່ໃນອິນເຕີເນັດ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ແມ່ນເບີ່ງເຫັນໄດ້ ແລະ ເປັນສາທາລະນະ.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ມືກັນ: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ເຊື່ອມຕໍ່ ແລະ ເຜີຍແຜ່ຊື່ມືອາຊີບຂອງທ່ານ.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ທ່ານ​ສາ​ມາດ​ເຂົ້າ​ຮ່ວມ​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en-US" sz="1400" dirty="0">
                <a:solidFill>
                  <a:prstClr val="black"/>
                </a:solidFill>
              </a:rPr>
              <a:t> blog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ຕ່າງໆ​, ເຮັດວຽກຮ່ວມກັນ​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ໃນ​ຫນັງ​ສື​ພິມ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​ສະບັບພິມ​ ຫຼື​ ສະແດງຄໍາ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​ເຫັນ​ຕໍ່​ເນື່ອງ​ໃນ​ເວ​ທີ​ສົນ​ທະ​ນາ​. ຍິ່ງເຫັນຊື່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ຍີ່ຫໍ້ຂອງທ່ານຫຼາຍເທົ່າກໍ່ຍິ່ງ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ດີ.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ສ່ວນ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 ແລະ ເຊື່ອມໂຍງ: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ທຸກມື້ນີ້ມັນເປັນເລື່ອງຂອງການ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ແບ່ງປັນ,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ສະແດງຄວາມ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ເຫັນ ແລະ ສະແດງ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ສິ່ງທີ່ພວກເຮົາ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ມັກ ຫຼື ບໍ່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ມັກ. ແຕ່ສິ່ງທີ່ສໍາຄັນທີ່ສຸດ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ໃນຍຸກໃຫມ່ນີ້ແມ່ນຄວາມເຊື່ອມໂຍງລະຫວ່າງ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ມີຄວາມສົນໃຈຮ່ວມກັນ. ນີ້ຄືສິ່ງ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ທີ່ພວກເຮົາເອີ້ນວ່າຊຸມຊົນ.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1931140"/>
            <a:ext cx="8154408" cy="3923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ສ້າງຊຸມຊົນຂອງ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algn="just"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ນັ້ນຄືທັງຫມົດທັງມວນ,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ໃນກໍລະນີທີ່ດີທີ່ສຸດ, 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ຊຸມຊົນຂອງ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ຫຼື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ການມີສ່ວນຮ່ວມ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ຫົວຂໍ້ທີ່ກ່ຽວຂ້ອງ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ກັບທ່ານບໍ່ວ່າໃນກໍລະນີໃດໆກໍ່ຕາມ.</a:t>
            </a:r>
            <a:endParaRPr lang="en-US" sz="16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ແນວ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ຄິດນີ້ແມ່ນ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ແບ່ງປັນ ແລະ ເຊື່ອມ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ຕໍ່.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ສະແດງໃຫ້ເຫັນ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ວ່າທ່ານສາມາດເຮັດໄດ້ດີປານໃດ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ກ່ຽວກັບພື້ນທີ່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ຄວາມ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ຊ່ຽວຊານຂອງເຈົ້າ.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ເຄືອຂ່າຍສັງຄົມທ່ານ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ມີຫຼາຍ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ຊ່ອງທາງ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ບັນລຸເປົ້າຫມາຍນີ້: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 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blog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ເລີ່ມຂຽນ ຫຼື ເຜີຍແຜ່ຂ່າວ ຫຼື ຂໍ້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ມູນ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ທີ່ທ່ານຄິດວ່າມີຄວາມກ່ຽວຂ້ອງ.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ຈາກນັ້ນທ່ານ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ເປີດບັນຊີໃນ 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Twitter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Facebook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ແບ່ງປັນ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ການຂຽນຂອງທ່ານ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ໃນເຄືອຂ່າຍສັງຄົມເຫຼົ່ານີ້. ວິທີນີ້ທ່ານຈະດຶງ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ດູດປະລິມານການ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ເຂົ້າຊົມເວັບ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ໄຊທ໌ ຫຼື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blog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ແລະ ຊື່ ແລະ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ບໍລິການຂອງທ່ານຈະເຫັນໄດ້ຊັດ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ເຈນຍິ່ງຂື້ນ.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400" b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ໜືອສິ່ງອື່ນໃດ ອັບເດດຊີວະປະຫວັດ ແລະ ໂປຣ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ໄຟລ໌ </a:t>
            </a:r>
            <a:r>
              <a:rPr lang="en-US" sz="1400" dirty="0" err="1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Linkedin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100%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ນໍາ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ໃຊ້ຊ່ອງທາງເຫຼົ່ານີ້ເພື່ອເຊື່ອມຕໍ່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ກັບຜູ້ຄົນຫຼາຍ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ຂຶ້ນ. </a:t>
            </a:r>
            <a:r>
              <a:rPr lang="lo-LA" sz="1400" b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ເຈົ້າເປັນ</a:t>
            </a:r>
            <a:r>
              <a:rPr lang="lo-LA" sz="1400" b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</a:t>
            </a:r>
            <a:r>
              <a:rPr lang="lo-LA" sz="1400" b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ຂອງຕົວເຈົ້າເອງ.</a:t>
            </a:r>
            <a:endParaRPr lang="en-US" sz="1400" b="1" u="sng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40314" y="2063889"/>
            <a:ext cx="7599491" cy="3977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ຄໍາແນະນໍາສໍາລັບການຄຸ້ມຄອງ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ສ້າງຊື່ທີ່ງ່າຍຕໍ່ການ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ຈື່.</a:t>
            </a: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ບັນລຸ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ເອກະລັກທາງພາບ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ລະດັບ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ສູງ.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ປ່ອຍ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ອາລົມ ແລະ ຄວາມ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ຮູ້ສຶກ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ທີ່ເປັນສັນຍາລັກຂອງສິ່ງທີ່ຕະຫຼາດຄາດຫວັງຈາກ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ເນັ້ນຄວາມຄິດດຽວ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ຂອງຜະລິດຕະພັນ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ບໍລິສັດ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ທຸກດ້ານຂອງ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ການສື່ສານ.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ຄວາມຮຽບງ່າຍໃນ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 ແລະ ເນື້ອ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ໃນຂອງການສື່ສານ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ຂອງເຮົາ.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ຄວາມສາມາດໃນການປັບຕົວ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ຕອບ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ສະຫນອງຕໍ່ການປ່ຽນແປງ.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ຄຸນຄ່າ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ຂອງຍີ່ຫໍ້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ຄວນຊືມຊັບໄປທົ່ວທັງບໍລິສັດ ແລະ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ສາມາດສົ່ງເຖີງລູກ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ໃນທຸກການຕິດຕໍ່.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ໃຫ້ຄຸນຄ່າກັບວຽກງານທີ່ທ່ານເຮັດ, ວາງຕົວຕົວໃນສະພາບແວດລ້ອມທີ່ເຫມາະສົມກັບຕົົວເອງ, ເປັນຜູ້ອ້າງອີງໃນສາຂາຂອງທ່ານ, ດູແລຊື່ ແລະ ຍີ່ຫໍ້ຂອງທ່ານສະເຫມີ, ເຜີຍແຜ່ຕົວເອງ ແລະ ເຊື່ອມຕໍ່ກັບຜູ້ຊ່ຽວຊານອື່ນໆ ຫຼື ຜູ້ຄົນທີ່ຄ້າຍຄືກັນກັບທ່ານ.</a:t>
            </a:r>
            <a:endParaRPr lang="en-US" sz="1600" u="sng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12504" y="2027392"/>
            <a:ext cx="7848654" cy="3218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ພາບລັກຂອງຜູ້ຈັດການຊຸມຊົນ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ຕຳແໜ່ງບຸກຄົນພາຍນອກ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ສັບຊ້ອນທີ່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ເພີ່ມ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ຂຶ້ນ ແລະ ຈໍາ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ນວນເຄືອຂ່າຍສັງຄົມ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ທີ່ບໍລິສັດສາມາດ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ພິຈາລະນາວ່າຫນ້າ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ສົນໃຈທີ່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ຈະເຂົ້າໄປແຊກແຊງເພື່ອຈຸດປະສົງ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ທາງທຸລະ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ກິດໄດ້ນໍາ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ໄປສູ່ການ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ເກີດ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ຕໍາແຫນ່ງງານໃຫມ່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ເຊີ່ງເອີ້ນກັນວ່າ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ຈັດການຊຸມ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ຊົນ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ຜູ້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ຈັດການສື່ສັງຄົມ.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ມືອາຊີບ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ທີ່ມີຫນ້າທີ່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ຕົວແທນສຽງຂອງບໍລິສັດ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ໃນການສົນທະນາທີ່ເກີດຂຶ້ນໃນ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ສື່ສັງຄົມ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ຕ່າງໆ. ມີຄຸນລັກສະນະສະເພາະ: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​ຄວາມ​ສົນ​ໃຈ​ຢ່າງ​ແທ້​ຈິງ​ຕໍ່​ຜູ້​ຄົນ,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ມີ​ອາຊີບ​ໃນ​ການ​ບໍລິການ ​ແລະ ຄວາມ​ສະຫຼາດ​ທາງ​ດ້ານ​ອາລົມ​ທີ່​ດີ.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ມີຄວາມຮູ້ເຊີງເລິກ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ຂອງບໍລິສັດ: 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ມີຄວາມຄຸ້ນເຄີຍກັບຜະລິດຕະພັນ,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 ແລະ ນະໂຍບາຍ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ຂອງບໍລິສັດ.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ສອດຄ່ອງ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ຮູບແບບການສື່ສານຂອງບໍລິສັດ, ສອດຄ່ອງກັບການຈັດຕໍາແຫນ່ງຂອງບໍລິສັດ,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ພາບລັກຍີ່ຫໍ້ ແລະ ໂປຣ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ໄຟລ໌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ຂອງກຸ່ມເປົ້າຫມາຍ.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ມີຄວາມ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ຮູ້ກ່ຽວກັບຍຸດທະສາດການ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ຕະຫຼາດ ແລະ ການສື່ສານ.</a:t>
            </a:r>
          </a:p>
          <a:p>
            <a:pPr lvl="1" algn="just">
              <a:defRPr/>
            </a:pP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ຕ້ອງມີຄວາມເຂັ້ມງວດໃນການແປຍຸດທະສາດເຂົ້າໃນການປະຕິບັດຕົວຈິງ, ຕິດຕາມຜົນໄດ້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 ແລະ ການວັດຜົນວິວັດທະນາການຂອງ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ຕົວຊີ້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ວັດປະສິດຕິພາບຫຼັກ.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99214" y="2180017"/>
            <a:ext cx="7705797" cy="3089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ຈຸດປະສົງ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ຕົ້ນຕໍຂອງຍຸດທະສາດ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ສື່ສັງຄົມຄືການ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ສົ່ງເສີມພັດທະນາ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ຊຸມ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ຊົນ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ໃຫ້ກວ້າງຂວາງທີ່ສຸດເທົ່າທີ່ຈະເປັນ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ໄປໄດ້, ແຕ່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ໃນຂະນະດຽວກັນ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ກໍ່ມີສ່ວນຮ່ວມກັບ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ບໍລິສັດ,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 ຫຼື ຜະລິດຕະພັນຂອງເຮົາ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ໃນລະດັບສູງ.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Once a community has been built, we can 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track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in our web traffic analytics system 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the amount of traffic originating from social networks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as well as the 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quality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level of this traffic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ເມື່ອຊຸມຊົນຖືກສ້າງຂຶ້ນ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ເຮົາ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ສາມາດຕິດຕາມໃນລະບົບການວິເຄາະ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ການເຂົ້າຊົມເວັບຂອງເຮົາ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ກ່ຽວກັບປະລິມານ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ການເຂົ້າຊົມທີ່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ມາຈາກເຄືອຂ່າຍ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ສັງຄົມອອນໄລ, ຕະຫຼອດຮອດລະດັບ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ຄຸນນະພາບຂອງ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ການຮັບສົ່ງຂໍ້ມຸນນີ້.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ເຄືອຂ່າຍສັງຄົມຕົ້ນຕໍທີ່ໃຊ້ໂດຍ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*: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Facebook.</a:t>
            </a:r>
          </a:p>
          <a:p>
            <a:pPr lvl="1" algn="just">
              <a:defRPr/>
            </a:pP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Twitter.</a:t>
            </a:r>
          </a:p>
          <a:p>
            <a:pPr lvl="1" algn="just">
              <a:defRPr/>
            </a:pPr>
            <a:r>
              <a:rPr lang="en-US" sz="1600" b="1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Youtube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lvl="1" algn="just">
              <a:defRPr/>
            </a:pPr>
            <a:r>
              <a:rPr lang="en-US" sz="1600" b="1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Linkedin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77DCC31-4A6A-F5CA-D207-DE54EB5005A0}"/>
              </a:ext>
            </a:extLst>
          </p:cNvPr>
          <p:cNvSpPr txBox="1"/>
          <p:nvPr/>
        </p:nvSpPr>
        <p:spPr>
          <a:xfrm>
            <a:off x="4896050" y="5735053"/>
            <a:ext cx="3360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/>
              <a:t>*https://www.businessnewsdaily.com/7832-social-media-for-business.html</a:t>
            </a:r>
          </a:p>
        </p:txBody>
      </p:sp>
    </p:spTree>
    <p:extLst>
      <p:ext uri="{BB962C8B-B14F-4D97-AF65-F5344CB8AC3E}">
        <p14:creationId xmlns:p14="http://schemas.microsoft.com/office/powerpoint/2010/main" val="3213098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62856" y="1973521"/>
            <a:ext cx="7858197" cy="3552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ເຟສບຸກ </a:t>
            </a: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Facebook)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US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Facebook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ອະນຸຍາດຮູບແບບການ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ຈັດການເນື້ອ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ຫາທີ່ສຳຄັນ 3 ຮູບແບບ: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ໂປຣ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ໄຟລ໌ສ່ວນບຸກຄົນ: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ນີ້ຄືພື້ນ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ທີ່ຜູ້ຄົນ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ແຕ່ລະຄົນ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ແບ່ງປັນຂໍ້ມູນກ່ຽວກັບຕົນ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ເອງຢູ່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ໃນບັນຊີສ່ວນບຸກຄົນ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ສາມາດເຜີຍແຜ່ຄວາມຄິດເຫັນຂອງພວກເຮົາ, ແນະນໍາເນື້ອຫາ, ການເຊື່ອມຕໍ່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post,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ໂຫຼດ ແລະ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tag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ຮູບພາບ,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 ນອກຈາກນີ້, ເຮົາສາມາດເປັນ "ເພື່ອນ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 ກັບຄົນ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ອື່ນ ແລະ ເປັນ “ຜູ້ຕິດຕາມ 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fans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 ໃນໜ້າຫຼັກຂອງບໍລິສັດໄດ້. ໂປຼ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ໄຟລ໌ສ່ວນບຸກຄົນແມ່ນສໍາລັບ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ບຸກຄົນ ແລະ ບໍ່ແນະ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ນໍາໃຫ້ສ້າງໂປຣໄຟລ໌ສ່ວນບຸກຄົນສໍາລັບບໍລິສັດ.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ຫນ້າເຟສບຸກບໍລິສັດ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ເປັນພື້ນ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ທີ່ທີ່ບໍລິສັດແບ່ງປັນຂໍ້ມູນທີ່ສໍາຄັນກ່ຽວກັບຜະລິດຕະພັນ, ຍີ່ຫໍ້,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ການບໍລິການ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ສະຖານທີ່, ຂ່າວ ... ຂໍ້ຄວາມທີ່ສົ່ງໂດຍຜູ້ເບິ່ງແຍງລະບົບແມ່ນເຫັນໄດ້ໃນສ່ວນການອັບ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ເດດຜູ້ຕິດຕາມຂອງຫນ້າເຟສບໍລິສັດ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ແຕ່ບໍ່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ສາມາດເຂົ້າເຖີງຂໍ້ຄວາມເຂົ້າຕ່າງໆເຊິ່ງເຊື່ອງການ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ເບິ່ງ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ເຫັນໄວ້.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ບໍ່ໄດ້ເສຍ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ຄ່າ, ແຕ່ທ່ານມີທາງເລືອກທີ່ຈະຈ່າຍສໍາລັບ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ການໂຄສະນາສິ່ງພິມ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ເຜີຍແຜ່ຂອງທ່ານ.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ກຸ່ມ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ສ່ວນໃຫຍ່ຈະໃຊ້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ເປັນພື້ນທີ່ສໍາລັບການສົນທະນາ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ການໂຕ້ຕອໃນຫົວຂໍ້ທີ່ກຸ່ມຄົນມີ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ສົນໃຈຮ່ວມກັນ.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ຂໍ້ຄວາມ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ທີ່ສົ່ງໂດຍເຈົ້າຈະໄປ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ເຖິງກ່ອງຈົດໝາຍ,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ແມ່ນ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ແຕ່ອີ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ເມລ໌ຂອງ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ສະມາຊິກກຸ່ມ, ເຊິ່ງ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ເຮັດໃຫ້ເບິ່ງ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ເຫັນໄດ້ຫຼາຍຂຶ້ນ.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31298" y="2337888"/>
            <a:ext cx="7585481" cy="2426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ທະວິດເຕີ 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(Twitter)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​ຄວາມ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​ເອົາລົງ​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ໂດຍ​ຜູ້​ໃຊ້​ແມ່ນ​ຈໍາ​ກັດ​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ບໍ່ໃຫ້​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ເກີນ 140 ຕົວ​ອັກ​ສອນ​.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ສິ່ງນີ້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ເຮັດໃຫ້ການສື່ສານໃນ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Twitter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ກາຍເປັນສິ່ງທີ່ຕ້ອງສັງ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ເຄາະຢ່າງຫຼວງຫຼາຍ.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ບັນຊີ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ສ່ວນບຸກຄົນ: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ໄຫຼຂອງ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ຂໍ້ມູນແມ່ນມີການເຄື່ອນໄຫວສູງ. ເນື້ອຫາບໍ່ສາມາດເຂົ້າເຖິງໄດ້ຢ່າງບໍ່ມີກໍານົດ, ເຊິ່ງເຮັດ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ໃຫ້ການສົນທະນາພ້ອມໆກັນ ແລະ ໃນທັນທີບໍ່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ແມ່ນລັກສະນະ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ທີ່ຮຽບງ່າຍຄວາມ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ຂອງແບບມັນ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ບັນຊີ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ແບບມືອາຊີບ: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ສະເຫນີເຄື່ອງມື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“ໂຄສະນາຢ່າງໄວວາ"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ທີ່ອໍານວຍຄວາມສະດວກ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ເປີດຕົວແຄມ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ເປນສົ່ງເສີມການຂາຍ.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ບໍ່ໄດ້ເສຍ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ຄ່າ.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ໃຫ້ບໍລິການຊຳລະເງິນປຸ່ມການເຮັດວຽກເພີ່ມ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ເຕີມ "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twitter blue".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8B3B9486-B75A-4D08-B17F-4288C0DF34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93"/>
            <a:ext cx="8367386" cy="47540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082" y="5133241"/>
            <a:ext cx="2277388" cy="370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  <a:tabLst>
                <a:tab pos="1617663" algn="l"/>
              </a:tabLst>
              <a:defRPr/>
            </a:pP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ເປັນຫຍັງຈິ່ງສຳຄັນ</a:t>
            </a:r>
            <a:r>
              <a:rPr lang="en-US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tabLst>
                <a:tab pos="1617663" algn="l"/>
              </a:tabLst>
              <a:defRPr/>
            </a:pP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tabLst>
                <a:tab pos="1617663" algn="l"/>
              </a:tabLst>
              <a:defRPr/>
            </a:pP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A21F217D-65DC-44CC-A2ED-AF2B6F3E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22" y="5010285"/>
            <a:ext cx="7375482" cy="616722"/>
          </a:xfrm>
        </p:spPr>
        <p:txBody>
          <a:bodyPr>
            <a:normAutofit fontScale="90000"/>
          </a:bodyPr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</a:t>
            </a:r>
            <a:r>
              <a:rPr lang="es-ES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s-E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0630" y="1774163"/>
            <a:ext cx="7776465" cy="4081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ຢູທູບ 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600" b="1" dirty="0" err="1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Youtube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ເປັນໄປໄດ້ທີ່ແຕກຕ່າງກັນໃນແງ່ຂອງ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ການໂຄສະນາເນື້ອຫາ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ຂຶ້ນກັບງົບປະມານຂອງທ່ານ.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ກົນລະຍຸດເປັນໄປຕາມຕາມກົດດຽວ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ກັນກັບການດໍາເນີນການຕະຫຼາດອື່ນໆ: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​ນົດ​ເປົ້າ​ຫມາຍ​ຂອງ​ການ​ປະ​ຕິ​ບັດ​: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ສິ່ງ​ທີ່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ເຮົາ​ຕ້ອງ​ການ​ທີ່​ຈະ​ບັນ​ລຸ​ກັບ​ວິ​ດີ​ໂອ​.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​ນົດ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​ກຸ່ມເປົ້າ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​ຫມາຍ​: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ເຮົາ​ຕ້ອງ​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ການກ່າວເຖີງໃຜ​ໃນວິ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​ດີ​ໂອ​? ການສື່ສານ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ທີ່ເໝາະສົມຂອງ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ຜູ້ຊົມປະເພດນີ້ແມ່ນຫຍັງ?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ກໍານົດກົນລະຍຸດຂອງທ່ານ: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ເນື້ອຫາວິດີໂອທີ່ເຫມາະສົມທີ່ສຸດ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ເພື່ອໃຫ້ບັນລຸ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ເປົ້າ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ຫມາຍຂອງເຮົາ.</a:t>
            </a: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ວິດີໂອ: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ໃນປັດຈຸບັນ, ການຜະລິດວິດີໂອທີ່ມີຄຸນນະພາບດີ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ຢູ່ໃນມືຂອງ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ຫຼາຍຄົນ,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ແຕ່ການບັນທຶກ ແລະ ຕັດ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ຕໍ່ແບບມືອາຊີບຈະ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ເປັນປະໂຫຍດສະເຫມີ.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ເຜີຍແຜ່ ແລະ ສົ່ງເສີມ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ການແຜ່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ກະຈາຍ: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ເຮັດທຸກສິ່ງທຸກຢ່າງທີ່ສະຫນັບສະຫນູນການຈັດຕໍາແຫນ່ງຂອງວິດີໂອໃນ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ເຄື່ອງມືຄົ້ນຫາ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ຂຽນ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ຫົວຂໍທີ່ສື່ຄວາມໝາຍທີ່ມີຄຳຫຼັກທີ່ກ່ຽວຂ້ອງ, ກຳນົດຕຳແໜ່ງທີ່ຕັ້ງທາງພຸມສາດ, ແລະ ຈັດໝວດໝູ່ໃນ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ຂະແຫນງທີ່ເຫມາະສົມ,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ວັດຜົນ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ໄດ້ຮັບ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ສາມາດຕິດຕາມຕົວຊີ້ວັດຄວາມສໍາເລັດຂອງວິດີໂອທີ່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ວັດໂດຍຫຼັກການຈໍາ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ເຂົ້າຊົມ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ເວລາສະເລ່ຍໃນການເຂົ້າຊົມ,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ການອ້າງ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ອີງ ແລະ ເວລາທີ່ມັີການແບ່ງປັນ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ໃນເຄືອຂ່າຍສັງຄົມ,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ເອົາໄປລົງຄືນ</a:t>
            </a:r>
            <a:r>
              <a:rPr lang="en-US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 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Twitter,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ຈໍາ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ນວນກົດ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"ມັກ",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FC17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ການສ້າງຍີ່ຫໍ້ ແລະ ການວາງຕໍາແຫນ່ງ - ການໃຊ້ປະໂຫຍດຈາກສື່ສັງຄົມ</a:t>
            </a:r>
            <a:endParaRPr lang="en-GB" sz="2200" b="1" dirty="0">
              <a:solidFill>
                <a:srgbClr val="0FC17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44588" y="1774163"/>
            <a:ext cx="7832612" cy="4266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1600" b="1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Linkedin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ທັງສອງໂປຣ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ໄຟລ໌ນັ້ນ, ທ່ານສາມາດເຂົ້າເຖິງການນຳໃຊ້ທີ່ຫຼາກຫຼາຍໄດ້ໂດຍການຈ່າຍຄ່າ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ທໍານຽມ.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ມືອາຊີບ: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ສາມາດພິຈາລະນາ </a:t>
            </a:r>
            <a:r>
              <a:rPr lang="en-US" sz="14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Linkedin</a:t>
            </a:r>
            <a:r>
              <a:rPr lang="en-US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ເປັນສ່ວນ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ຂະຫຍາຍປະຫວັດທີ່ເປັນມື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ອາຊີບ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ຜູ້ຄົນສາມາດ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ເບິ່ງໂປຣໄຟລ໌ຂອງທ່ານ, ຂໍ້ມູນທີ່ມີ, ຂອບ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ເຂດເຄືອຂ່າຍຜູ້ຕິດຕໍ່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ຂອງທ່ານ, ຄຸນນະພາບຂອງຄໍາແນະນໍາຂອງທ່ານ, ກິດຈະ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ກໍາໃນກຸ່ມ ແລະ ການສົນທະນາ ລວມເຖີງລະດັບ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ການອັບເດດເນື້ອຫາ.</a:t>
            </a:r>
            <a:endParaRPr lang="en-US" sz="14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ສາມາດເອົາ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ຂໍ້ມູນທີ່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ກ່ຽວຂ້ອງກັບບໍລິສັດຈາກມຸມມອງຂອງ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ການປະເມີນຄວາມເປັນໄປ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ໄດ້ເຊີ່ງຜູ້ທີ່ຈະເປັນລູກຄ້າ,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ລູກຄ້າ, ຜູ້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ສະຫນອງ ຫຼື ຄູ່ຄ້າ. ນອກຈາກ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ຂໍ້ມູນການຕິດຕໍ່ທີ່ຊັດເຈນ, ຂໍ້ມູນຂອງບໍລິສັດ, ໂລໂກ້,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ຫນ້າດັ່ງກ່າວນໍາສະເຫນີການ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ປັບປຸງ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ໂປຣໄຟລ໌ </a:t>
            </a:r>
            <a:r>
              <a:rPr lang="en-US" sz="1400" b="1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Linkedin</a:t>
            </a: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ພະນັກງານ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ຢູ່ຕະຫຼອດເວລາ. ນອກຈາກນີ້ຍັງສາມາດສຶກສາຫາ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ປະຫວັດຂອງ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ອະດີດພະນັກງານ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ທີ່ຢູ່ຂອງ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ຫ້ອງການ ຫຼື ຄະນະ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ຜູ້ແທນອື່ນໆ, ຜະລິດຕະ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ແລະ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/ ຫຼືການບໍລິການ,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ສາມາດຊ່ວຍໃຫ້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ພວກ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ໂຄສະນາຍີ່ຫໍ້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ຂອງພວກ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 ແລະ ເຮັດ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ໃຫ້ຜະລິດຕະພັນແລະ /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ການ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ບໍລິການຂອງພວກເຮົາເປັນທີ່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ຮູ້ຈັກຕໍ່ຜູ້ທີ່ມີໂອກາດເປັນກັບ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ຊ່ວຍໃຫ້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 ແລະ ພັດທະນາ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ຄວາມສໍາພັນ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ຜູ້ທີ່ມີໂອກາດເປັນກັບລູກ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ຄ້າຂອງ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ທ່ານ.</a:t>
            </a:r>
            <a:endParaRPr lang="en-US" sz="12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ຊ່ວຍຊອກຫາ 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ຈ້າງ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ຄົນໃໝ່ 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ປະກາດ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ຂໍ້ສະເໜີວຽກ.</a:t>
            </a:r>
            <a:endParaRPr lang="en-US" sz="12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ຊ່ວຍໃຫ້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ທ່ານເຮັດ</a:t>
            </a:r>
            <a:r>
              <a:rPr lang="lo-LA" sz="12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2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ໂຄສະນາແບບແບ່ງກຸ່ມ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ໄດ້ໃນ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ລະດັບມືອາຊີບ.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2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ການຕະຫຼາດແບບດຶງດູດປະສາດສຳພັດ</a:t>
            </a:r>
            <a:r>
              <a:rPr lang="es-ES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 </a:t>
            </a:r>
            <a:r>
              <a:rPr lang="en-US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ເຫດຜົນເປັນຕົວແນະນຳ</a:t>
            </a:r>
            <a:r>
              <a:rPr lang="en-US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ແຕ່ຄວາມຮູ້ສຶກເປັນຕົວຕັດສິນ</a:t>
            </a:r>
            <a:r>
              <a:rPr lang="en-US" sz="2000" b="1" dirty="0" smtClean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</a:t>
            </a:r>
            <a:endParaRPr lang="en-GB" sz="2000" b="1" dirty="0">
              <a:solidFill>
                <a:srgbClr val="0EAAAA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6846" y="2247845"/>
            <a:ext cx="7946428" cy="3634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ໂດຍ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​ທົ່ວ​ໄປ​ແລ້ວ,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ຜູ້​ຄົນ​ຈື່​ຈຳ​ປະ​ສົບ​ການ​ທີ່​ເຂົາ​ເຈົ້າ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​ເຄີຍຢູ່ໄດ້​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ຢູ່​ຢ່າງ​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ແຈ້ມແຈ້ງ.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ປະສົບ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ການຫຼາຍຢ່າງແມ່ນບໍ່ສາມາດເຮັດຊ້ຳໄດ້, ເພາະວ່າພວກມັນຖືກພັດທະນາເປັນຜົນມາຈາກການລວມຕົວຂອງປັດໃຈທີ່ບໍ່ສາມາດຄວບຄຸມໄດ້. ແຕ່,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ກັບ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ປັດໃຈເຫຼົ່ານັ້ນທີ່ພວກເຮົາສາມາດຄວບຄຸມ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ໄດ້ເດ?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ສາມາດນໍາໃຊ້ການ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ຕະຫຼາດແບບດຶງດູດປະສາດສຳພັດ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ກະຕຸ້ນຄວາມ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ຮູ້ສຶກ ແລະ ກະຕຸ້ນອາລົມ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ລູກຄ້າ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ໄດ້ເກັບໄວ້ໃນຄວາມຊົງຈໍາທີ່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ບໍ່ໄດ້ສະຕິ.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ຈຸດ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​ປະ​ສົງ​ແມ່ນ​ເພື່ອ​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ໃຫ້​ລູກ​ຄ້າ​ຕື່ນ​ເຕັ້ນ​ໂດຍ​ຜ່ານ​ການ​ຮູ້​ສຶກ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(ການ​ເຫັນ​, ການ​ໄດ້​ຍິນ​, ການ​ສໍາ​ພັດ​,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ຊິມລົດ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​ຊາດ​, ກິ່ນ​) ແລະ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​ເຫນີ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ຄວາມ​ເປັນ​ໄປ​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ໄດ້ໃນການລະນຶກເຖີງປະ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​ສົບ​ການ​ເຫຼົ່າ​ນີ້​ທຸກ​ຄັ້ງ​ທີ່​ເຂົາ​ເຈົ້າ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​ຕ້ອງການ​.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ຕ້ອງດຶງດູດຄວາມສົນໃຈ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ຂອງສາມາລະນະ,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ປຸກຄວາມ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ຮູ້ສຶກທາງ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ບວກ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ທີ່ກ່ຽວຂ້ອງ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ກັບເຮົາ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, ກັບ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ຍີ່ຫໍ້ເຮົາ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, ຜະລິດຕະພັນ, ພື້ນທີ່, ການບໍລິການ,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ນີ້ເປັນສ່ວນສະເພາະ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ອາລົມໂດຍໄຮ້ເຫດຜົນ ແລະ ໝົດສະຕິຂອງ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ລູກຄ້າ.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ຕະຫຼາດແບບດຶງດູດປະສາດສຳພັດ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ແມ່ນ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ເຄື່ອງມືສໍາລັບບໍລິສັດທີ່ສາມາດນໍາ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ໃຊ້ສ້າງຄວາມແຕກຕ່າງຈາກ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ຄູ່ແຂ່ງ.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ສ້າງຕົວຕົນຂອງຍີ່ຫໍ້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ຂອງເຮົາເອງ ແລະ ປະສົບ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ການການອອກແບບທີ່ເປັນ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ເອກະລັກ ແລະ ບໍ່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ສາມາດລືມໄດ້ສໍາລັບລູກຄ້າ.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ການຕະຫຼາດແບບດຶງດູດປະສາດສຳພັດ</a:t>
            </a:r>
            <a:r>
              <a:rPr lang="es-E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 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ເຫດຜົນເປັນຕົວແນະນຳ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ແຕ່ຄວາມຮູ້ສຶກເປັນຕົວຕັດສິນ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</a:t>
            </a:r>
            <a:endParaRPr lang="en-GB" sz="2000" b="1" dirty="0">
              <a:solidFill>
                <a:srgbClr val="0EAAAA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93724" y="2230217"/>
            <a:ext cx="7905846" cy="4266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5 ຫຼັກການພື້ນຖານຂອງ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ການຕະຫຼາດແບບດຶງດູດ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ປະສາດສໍາພັດ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ອອກແບບພື້ນທີ່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ບັນຍາກາດ, ຮູບພາບ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ທີ່ໜ້າຈົດຈໍາ.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ໜື່ງຮູບພາບມີຄ່າຫຼາຍກ່ວາຫນຶ່ງ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ພັນຄໍາ. ອອກແບບໂລໂກ້ຂອງບໍລິສັດຂອງທ່ານຢ່າງລະມັດລະວັງ,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ການອອກແບບຕົວອັກສອນ,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ການຕົບແຕ່ງພື້ນທີ່, ປະເພດຂອງເຄື່ອງເຟີນີເຈີ, ຮູບພາບ, ສີ, ຮູບຮ່າງ, ແສງສະຫວ່າງ,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ສຽງ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ເພງ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ທີ່ເໝ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າະສົມກັບລູກ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ຄ້າ.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ໂທນ​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ສຽງ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​ຊ່ວຍເສີມ​​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ການ​ປະ​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ຕິບັດງານ​ຂອງພາບ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(ການ​ສ້າງ​ຍີ່​ຫໍ້​ສຽງ​)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 ສາມາດໃຊ້ເປັນເຄື່ອງມືໃນລະດັບຈິດໃຕ້ສຳນຶກ ຫຼື ບໍ່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ມີສະຕິເພື່ອ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ເຊື່ອມໂຍງສິ່ງ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ທີ່ເກີດຂຶ້ນ, ສິ່ງທີ່ລູກຄ້າກໍາລັງປະສົບກັບ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ອາລົມ ແລະ 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ຮູ້ສຶກ.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ປະສົມ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ປະສານກິ່ນ ແລະ ສ້າງຍີ່ຫໍ້ກິ່ນ.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ກິ່ນ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ຫອມທີ່ມີຄວາມສຸກສາມາດຈື່ໄດ້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ງ່າຍ ແລະ ສາມາດນໍາ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ໃຊ້ຢ່າງມີ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ປະສິດທິພາບໃນການເປັນ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ຍີ່ຫໍ້ທີ່ໂດດເດັ່ນ.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ສະແຫວງຫາ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ຄວາມກົມກຽວຂອງອົງປະກອບ.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ອາດຈະເປັນລັກສະນະທີ່ສໍາຄັນທີ່ສຸດ. ການອອກແບບ, ສຽງແລະກິ່ນຫອມຕ້ອງກ່ຽວຂ້ອງກັບຄວາມ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ກົມກຽວ ແລະ ຄວາມເພີດເພີນ.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ປ່ຽນຍີ່ຫໍ້ໃຫ້ເປັນເລື່ອງເລົ່າ.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ຜູ້ຄົນ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ເລື່ອງເລົ່າ. 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​ເປັນຜູ້​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ສະ​ແຫວງ​ຫາ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​​ເລື່ອງເລົ່າ​, ປະ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​ສົບ​ການ​ທີ່​ສາ​ມາດ​ແບ່ງ​ປັນ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​ກັບ​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ຄົນ​ຮູ້​ຈັກ​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ເຮົາ​.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i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ຍິ່ງມີຄວາມສຳພັນກັນ</a:t>
            </a:r>
            <a:r>
              <a:rPr lang="lo-LA" sz="1600" i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ຫຼາຍເທົ່າໃດ, ຄວາມຜູກພັນທາງດ້ານອາລົມກໍ່ຍິ່ງຖືກສ້າງຂື້ນ ແລະຄວາມ</a:t>
            </a:r>
            <a:r>
              <a:rPr lang="lo-LA" sz="1600" i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ຮູ້ສຶກພົວພັນ</a:t>
            </a:r>
            <a:r>
              <a:rPr lang="lo-LA" sz="1600" i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ກັບ</a:t>
            </a:r>
            <a:r>
              <a:rPr lang="lo-LA" sz="1600" i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ຍີ່ຫໍ້ກໍ່ຫຼາຍ</a:t>
            </a:r>
            <a:r>
              <a:rPr lang="lo-LA" sz="1600" i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ຂຶ້ນ, ລູກ</a:t>
            </a:r>
            <a:r>
              <a:rPr lang="lo-LA" sz="1600" i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ຄ້າກໍ່ຈະມີ</a:t>
            </a:r>
            <a:r>
              <a:rPr lang="lo-LA" sz="1600" i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ຄວາມສັດຊື່</a:t>
            </a:r>
            <a:r>
              <a:rPr lang="lo-LA" sz="1600" i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ຕໍ່ທ່ານຫຼາຍ</a:t>
            </a:r>
            <a:r>
              <a:rPr lang="lo-LA" sz="1600" i="1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ຂຶ້ນ.</a:t>
            </a:r>
            <a:endParaRPr lang="en-US" sz="1600" i="1" u="sng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64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ການຕະຫຼາດແບບດຶງດູດປະສາດສຳພັດ</a:t>
            </a:r>
            <a:r>
              <a:rPr lang="es-E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 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“</a:t>
            </a: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ເຫດຜົນເປັນຕົວແນະນຳ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ແຕ່ຄວາມຮູ້ສຶກເປັນຕົວຕັດສິນ</a:t>
            </a:r>
            <a:r>
              <a:rPr lang="en-US" sz="20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</a:t>
            </a:r>
            <a:endParaRPr lang="en-GB" sz="2000" b="1" dirty="0">
              <a:solidFill>
                <a:srgbClr val="0EAAAA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651657" y="2308822"/>
            <a:ext cx="5806293" cy="351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5 ຫຼັກການພື້ນຖານຂອງການຕະຫຼາດແບບດຶງດູດ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ປະສາດສໍາພັດ</a:t>
            </a:r>
            <a:r>
              <a:rPr lang="en-US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ອອກແບບພື້ນທີ່, ບັນຍາກາດ, ຮູບພາບທີ່ໜ້າຈົດ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ຈຳ.</a:t>
            </a:r>
            <a:endParaRPr lang="en-US" sz="1400" b="1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2"/>
              </a:rPr>
              <a:t>https://www.hotelminorte.com/suites/item/17-el-gran-miercoles.html</a:t>
            </a:r>
            <a:endParaRPr lang="en-US" sz="1000" dirty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ເລືອກສຽງ ຫຼື ເພງທີ່ເໝາະສົມກັບລູກຄ້າ.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000" dirty="0">
                <a:solidFill>
                  <a:prstClr val="black"/>
                </a:solidFill>
                <a:hlinkClick r:id="rId3"/>
              </a:rPr>
              <a:t>://www.youtube.com/watch?v=ufPpxtA0ZWs</a:t>
            </a:r>
            <a:endParaRPr lang="en-US" sz="1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4"/>
              </a:rPr>
              <a:t>https://www.youtube.com/watch?v=NTa6Xbzfq1U&amp;list=RDNTa6Xbzfq1U&amp;start_radio=1</a:t>
            </a:r>
            <a:endParaRPr lang="en-US" sz="1000" dirty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ປະສົມປະສານກິ່ນ ແລະ ສ້າງຍີ່ຫໍ້ກິ່ນ.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 smtClean="0">
                <a:solidFill>
                  <a:prstClr val="black"/>
                </a:solidFill>
                <a:hlinkClick r:id="rId5"/>
              </a:rPr>
              <a:t>https://dejavubrands.com/portfolio/nh-hotels/</a:t>
            </a:r>
            <a:endParaRPr lang="en-US" sz="1000" dirty="0" smtClean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ສະແຫວງຫາຄວາມກົມກຽວຂອງອົງ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ປະກອບ.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6"/>
              </a:rPr>
              <a:t>https://marketingonthego.me/sensory-marketing-starbucks/</a:t>
            </a:r>
            <a:endParaRPr lang="en-US" sz="1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7"/>
              </a:rPr>
              <a:t>https://www.rituals.com/es-es/home</a:t>
            </a:r>
            <a:endParaRPr lang="en-US" sz="1000" dirty="0">
              <a:solidFill>
                <a:prstClr val="black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ປ່ຽນຍີ່ຫໍ້ໃຫ້ເປັນເລື່ອງເລົ່າ.</a:t>
            </a:r>
            <a:endParaRPr lang="en-US" sz="1400" b="1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8"/>
              </a:rPr>
              <a:t>https://acortar.link/czAvVm</a:t>
            </a:r>
            <a:endParaRPr lang="en-US" sz="1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1000" dirty="0">
                <a:solidFill>
                  <a:prstClr val="black"/>
                </a:solidFill>
                <a:hlinkClick r:id="rId9"/>
              </a:rPr>
              <a:t>https://corporate.ford.com/about/history.html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10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209" y="1409037"/>
            <a:ext cx="8279703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rgbClr val="0EAAAA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ມາເຝິກກັນເທາະ</a:t>
            </a:r>
            <a:endParaRPr lang="en-GB" sz="2200" b="1" dirty="0">
              <a:solidFill>
                <a:srgbClr val="0EAAAA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45114" y="1993573"/>
            <a:ext cx="7664170" cy="20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b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ເຄື່ອງຍ້ອນເວລາ</a:t>
            </a:r>
            <a:endParaRPr lang="en-US" sz="1600" b="1" u="sng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ຖ້າ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ທ່ານສາມາດ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ເດີນທາງຂ້າມເວລາ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ບໍ່ວ່າຈະໄປຂ້າງ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ຫນ້າ ຫຼື ຖອຍຫລັງ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ເພື່ອຂໍຄໍາ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ແນະນໍາກ່ຽວກັບການປະກອບການ: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ທ່ານຈະ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ໄປໃສ?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ຖ້າຍ້ອນໄປຫຼັງ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ທ່ານຈະ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ເລືອກໄລຍະເວລາໃດ? ເປັນຫຍັງ?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ຖ້າ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ມີຄົນ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ທີ່ທ່ານສາມາດຍ້ອນກັບໄປພົບໄດ້,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ມັນຈະເປັນໃຜ,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ຍ້ອນ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ຫຍັງ?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ທ່ານພຽງ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ແຕ່ຢາກຈະໄປ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ຢ້ຽມຢາມ ແລະ ກັບ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ມາ,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ຈະຢູ່ຕໍ່ບໍ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3F258069-17D9-F2F3-6B85-F5DDB83EAFA7}"/>
              </a:ext>
            </a:extLst>
          </p:cNvPr>
          <p:cNvSpPr txBox="1">
            <a:spLocks/>
          </p:cNvSpPr>
          <p:nvPr/>
        </p:nvSpPr>
        <p:spPr>
          <a:xfrm>
            <a:off x="445114" y="4310147"/>
            <a:ext cx="7664170" cy="1479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lo-LA" sz="1600" b="1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ຄຳຖາມ</a:t>
            </a:r>
            <a:endParaRPr lang="en-US" sz="1600" b="1" u="sng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ຂຽນ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​ຄໍາ​ຖາມ​ກ່ຽວ​ກັບ​ບັນ​ຫາ​ທີ່​ທ່ານ​ສົນ​ໃຈ​, ແລະ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 ຕ້ອງການ​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ຮັບ​ຄໍາ​ແນະ​ນໍາ​.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ສຸ່ມແຈກຄຳຖາມທີ່ຢາກໃຫ້ຕອບໃນ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ຫ້ອງ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ຮຽນໂດຍບໍ່ລະບຸຊື່.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37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1" y="1592263"/>
            <a:ext cx="6400836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ເອກະສານຊ້ອນທ້າຍ </a:t>
            </a:r>
            <a:r>
              <a:rPr lang="en-GB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GB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93241" y="2066928"/>
            <a:ext cx="7142155" cy="3790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ກິດຈະກຳນ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ຫ້າເຫດຜົນ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Five Whys Exercise (Card, 2017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). ເມື່ອປະເຊີນກັບບັນຫາ, ປະຕິບັດ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ຕາມທ່ານ </a:t>
            </a:r>
            <a:r>
              <a:rPr lang="en-US" sz="16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Taiichi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Ohno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ອະດີດວິສະວະກອນຂອງບໍລິສັດ </a:t>
            </a:r>
            <a:r>
              <a:rPr lang="en-US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Toyota,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ເຮົາສາມາດໃຊ້ຂະບວນການຫ້າເຫດຜົນ, ເຊັ່ນ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ວ່າເຮົາ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ຖາມຕົວເອງຫ້າຄັ້ງວ່າເປັນຫຍັງຈົນກ່ວາພວກເຮົາຈະຮູ້ສາເຫດ ແລະ ຊອກຫາວິທີແກ້ໄຂທີ່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ສ້າງສັນ.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ຢ່າງເປັນ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ລະບົບວ່າ “ເກີດຫຍັງຂື້ນຖ້າ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", "ເປັນຫຍັງ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ບໍ່..."?</a:t>
            </a:r>
            <a:endParaRPr lang="en-US" sz="16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1.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ຫຍັງຫຸ່ນຍົນຈຶ່ງຢຸດ?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ວົງ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ຈອນເຮັດວຽກໜັກເກີນໄປ,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ໃຫ້ຟິວຂາດ</a:t>
            </a:r>
            <a:endParaRPr lang="en-US" sz="14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2.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ເປັນຫຍັງວົງ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ຈອນເຮັດວຽກໜັກເກີນໄປ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ມີການຫລໍ່ລື່ນບໍ່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ພຽງພໍບ່ອນກັບ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ລູກປືນ,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ສະນັ້ນຈຶ່ງຖືກລັອກ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ໄວ້.</a:t>
            </a:r>
            <a:endParaRPr lang="en-US" sz="14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3.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ເປັນຫຍັງການຫຼໍ່ລື່ນບໍ່ພຽງພໍຢູ່ໃນລູກປືນ?</a:t>
            </a:r>
            <a:endParaRPr lang="en-US" sz="1400" b="1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ປັ໊ມນ້ໍາມັນໃນຫຸ່ນຍົນບໍ່ໄດ້ໄຫຼວຽນນ້ໍາມັນພຽງພໍ.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4.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ເປັນຫຍັງປັ໊ມນ້ໍາມັນໃນຫຸ່ນຍົນບໍ່ໄດ້ໄຫຼວຽນນ້ໍາມັນ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ພຽງພໍ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ການດູດເອົາປັ໊ມຖືກອຸດຕັນ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ດ້ວຍເສດໂລຫະ.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5. 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ການດູດເອົາປັ໊ມຖືກອຸດຕັນດ້ວຍເສດ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ໂລຫະ</a:t>
            </a:r>
            <a:r>
              <a:rPr lang="en-US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ເນື່ອງຈາກວ່າບໍ່ມີການກັ່ນຕອງຢູ່ໃນປັ໊ມ.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72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ຄູ່ຮ່ວມໂຄງການ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Joanneum / 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ປະເທດອັກຊັງຕິນ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ປະເທດແອັດສະປາຍ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Haaga-Helia UAS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ປະເທດຟິນແລນ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Royal University of Bhutan (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ວິທະຍາໄລບໍລິຫານທຸລະກິດ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Gedu)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Royal Thimphu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Tribhuvan University (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ສະຖາບັນການສຶກສາການຄຸ້ມຄອງວິກິດການ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)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ປະເທດເນປານ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ວິທະຍາໄລນານາຊາດ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Global College International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ປະເທດເນປານ 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ສຸພານຸວົງ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ແຫ່ງຊາດ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12" y="2480516"/>
            <a:ext cx="7886700" cy="3142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  <a:tabLst>
                <a:tab pos="1617663" algn="l"/>
              </a:tabLst>
              <a:defRPr/>
            </a:pP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ແບບຂອງຄວາມຄິດ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ທີ່ແຕກຕ່າງ</a:t>
            </a:r>
            <a:r>
              <a:rPr lang="lo-LA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ກັນ ແລະ ເຊື່ອມໂຍງກັນ,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ເຊິ່ງຊ່ວຍ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ໃຫ້ເຮົາ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ສ້າງຄວາມສໍາພັນ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ລະຫວ່າງຄວາມຄິດ, ບັນຫາ, ຄວາມຮູ້, ຄໍາຖາມ, ຄວາມຄິດເຫັນ, ຄວາມຕ້ອງການ, ປະສົບ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 ຫຼື ອົງປະກອບອື່ນໆ </a:t>
            </a:r>
            <a:r>
              <a:rPr lang="lo-LA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ເຊີ່ງຢ່າງຫນ້ອຍກໍ່ເຫັນໄດ້ວ່າບໍ່ກ່ຽວຂ້ອງກັນ.</a:t>
            </a:r>
            <a:endParaRPr lang="en-US" sz="20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  <a:tabLst>
                <a:tab pos="1617663" algn="l"/>
              </a:tabLst>
              <a:defRPr/>
            </a:pP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  <a:tabLst>
                <a:tab pos="1617663" algn="l"/>
              </a:tabLst>
              <a:defRPr/>
            </a:pP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  <a:tabLst>
                <a:tab pos="1617663" algn="l"/>
              </a:tabLst>
              <a:defRPr/>
            </a:pPr>
            <a:r>
              <a:rPr lang="lo-LA" sz="1600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</a:t>
            </a:r>
            <a:r>
              <a:rPr lang="lo-LA" sz="1600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ບໍ່ໄດ້ເປັນພຽງຄວາມ</a:t>
            </a:r>
            <a:r>
              <a:rPr lang="lo-LA" sz="1600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ສາມາດທາງ</a:t>
            </a:r>
            <a:r>
              <a:rPr lang="lo-LA" sz="1600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ດ້ານສະຕິປັນຍາເທົ່າ</a:t>
            </a:r>
            <a:r>
              <a:rPr lang="lo-LA" sz="1600" u="sng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ນັ້ນ, ແຕ່ຍັງມີອົງປະກອບທາງດ້ານພຶດຕິກໍາສູງ. ດັ່ງນັ້ນ, ຖ້າພວກເຮົາດັດແປງພຶດຕິກໍາຂອງພວກເຮົາ, ພວກເຮົາສາມາດເພີ່ມຄວາມຄິດສ້າງສັນຂອງພວກ</a:t>
            </a:r>
            <a:r>
              <a:rPr lang="lo-LA" sz="1600" u="sng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(Dyer 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et al.,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2012).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A21F217D-65DC-44CC-A2ED-AF2B6F3E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10" y="1638623"/>
            <a:ext cx="3503053" cy="503987"/>
          </a:xfrm>
        </p:spPr>
        <p:txBody>
          <a:bodyPr>
            <a:noAutofit/>
          </a:bodyPr>
          <a:lstStyle/>
          <a:p>
            <a:r>
              <a:rPr lang="lo-LA" sz="3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4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1" y="1592263"/>
            <a:ext cx="7540704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 - </a:t>
            </a: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ເພື່ອທີ່</a:t>
            </a: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</a:t>
            </a: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ຄິດຕ່າງ, “ເຮັດຕ່າງ".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endParaRPr lang="en-GB" sz="22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75306" y="2178970"/>
            <a:ext cx="7728631" cy="345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kumimoji="0" lang="lo-L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ອິງຕາມ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Dyer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et al.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(2012),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ຜູ້ນໍາທີ່ມີແນວຄິດສ້າງສັນ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ໃຊ້ການຄິດແບບເຊື່ອມໂຍງ ແລະ ຫຼາກຫຼາຍເພື່ອ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ພັດທະນາແນວຄວາມຄິດ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ໃຫມ່ຢ່າງຕໍ່ເນື່ອງ.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ສະແດງໃຫ້ເຫັນຄວາມປາຖະຫນາອັນຍິ່ງໃຫຍ່ທີ່ຈະຮຽນຮູ້ແລະທົດ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ລອງ.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ມີ​ຄວາມ​ສາ​ມາດ​ທີ່​ແນ່​ນອນ​ໃນການຮັບ​ຄວາມ​ສ່ຽງ​.</a:t>
            </a: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ທັກສະການສື່ສານ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ທີ່ດີ.</a:t>
            </a:r>
          </a:p>
          <a:p>
            <a:pPr algn="just"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ເຮັດ​ວຽກ​ຮ່ວມ​ມື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​ກັບຜູ້ຄົນຫຼາກຫຼາຍຕໍ່ເນື່ອງ.</a:t>
            </a:r>
          </a:p>
          <a:p>
            <a:pPr algn="just"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ເອົາ​ໃຈ​ໃສ່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​ກັບ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​ລາຍ​ລະ​ອຽດ ("ລາຍ​ລະ​ອຽດ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​​ນ້ອຍໆ ຄືສິ່ງທີສ້າງ​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ຄວາມ​ແຕກ​ຕ່າງ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​​"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ນອກຈາກນີ້ຍັງ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ຕ້ອງມີຄວາມກ້າຫານໃນການ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ການຍອມຮັບ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ສິ່ງທ້າທາຍຂອງການ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ປ່ຽນແປງ ແລະ ຮັບຄວາມ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ສ່ຽງທີ່ຈໍາເປັນ. 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ຄວາມກ້າຫານນີ້ແມ່ນພື້ນຖານຂອງພຶດຕິກໍາ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ທີ່ສ້າງສັນ, 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ເຊິ່ງຈະເອື້ອຕໍ່ຂະບວນ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ການເຊື່ອມ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ໂຍງ ແລະ 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ສ້າງແນວຄວາມຄິດໃຫມ່.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/>
            </a:r>
            <a:br>
              <a:rPr lang="de-DE" sz="2800" dirty="0">
                <a:latin typeface="Phetsarath OT" panose="02000500000000000000" pitchFamily="2" charset="0"/>
                <a:cs typeface="Phetsarath OT" panose="02000500000000000000" pitchFamily="2" charset="0"/>
              </a:rPr>
            </a:br>
            <a:endParaRPr lang="de-DE" sz="280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1" y="1592263"/>
            <a:ext cx="3691368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ຄວາມຄິດສ້າງສັນ – </a:t>
            </a: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ຕ້ອງເຝິກຝົນ!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35201" y="2090739"/>
            <a:ext cx="7693874" cy="2040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ທັກສະການມີແນວຄິດສ້າງສັນສາມາດນຳໄປໃຊ້ ແລະ ພັດທະນາ.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ພຽງ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ຕ້ອງເຝິກຝົນ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!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ສະຫມອງ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ແມ່ນມີການພັດທະນາ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ຢ່າງຕໍ່ເນື່ອງ.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ເຮົາສາມາດຝຶກຄວາມ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ຄິດສ້າງສັນ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ຂອງເຮົາ.</a:t>
            </a: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ໃນຖານະທີ່ເປັນ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ທັກ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ສະໜື່ງ, 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ພັດທະນາທັກສະນັ້ນເປັນພື້ນຖານໃນການເຮັດວຽກເກືອບທັງໝົດທີ່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ກ່ຽວຂ້ອງກັບທຸລະກິດ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 ຫຼື ປັບປຸງ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ຮູບແບບທຸລະກິດ, ຜະລິດຕະພັນ, ການບໍລິການ, ຂະບວນການ,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 ແລະ ໃຊ້ກົນລະຍຸດ,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ຈັດລະບຽບໂຄງ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ສ້າງຂອງບໍລິສັດ,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ຕົ້ນ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ກໍາເນີດຂອງຄວາມຄິດສ້າງສັນທີ່ເຮັດໃຫ້ເກີດ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ຄວາມໄດ້ປຽບໃນການແຂ່ງຂັນ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ສໍາລັບ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 ແລະ ສ້າງຄວາມຮັ່ງມີໃຫ້ກັບເຂົາເຈົ້າ ແລະ ສັງຄົມ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ແມ່ນພົບເຫັນຢູ່ໃນຄົນທີ່ມີຄວາມຄິດສ້າງສັນ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03D087-B70E-5686-CFE5-CFE2CE533896}"/>
              </a:ext>
            </a:extLst>
          </p:cNvPr>
          <p:cNvSpPr txBox="1"/>
          <p:nvPr/>
        </p:nvSpPr>
        <p:spPr>
          <a:xfrm>
            <a:off x="488443" y="4531895"/>
            <a:ext cx="7387389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o-LA" dirty="0" smtClean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ແຕ່ວ່າ...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lo-LA" dirty="0" smtClean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ເຈົ້າຈະສາມາດ</a:t>
            </a:r>
            <a:r>
              <a:rPr lang="lo-LA" dirty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ພັດທະນາທັກ</a:t>
            </a:r>
            <a:r>
              <a:rPr lang="lo-LA" dirty="0" smtClean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ສະການມີແນວຄວາມຄິດສ້າງສັນ</a:t>
            </a:r>
            <a:r>
              <a:rPr lang="lo-LA" dirty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ຂອງເຈົ້າໄດ້ແນວໃດ?</a:t>
            </a:r>
            <a:endParaRPr lang="en-GB" sz="1800" dirty="0">
              <a:effectLst/>
              <a:latin typeface="Phetsarath OT" panose="02000500000000000000" pitchFamily="2" charset="0"/>
              <a:ea typeface="Calibri" panose="020F0502020204030204" pitchFamily="34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1" y="1592263"/>
            <a:ext cx="6400836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</a:t>
            </a: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ການເສີມທັກ</a:t>
            </a: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​ສະ</a:t>
            </a:r>
            <a:r>
              <a:rPr lang="lo-LA" sz="22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​ຄວາມຄິດ​</a:t>
            </a:r>
            <a:r>
              <a:rPr lang="lo-LA" sz="22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ສ້າງ​ສັນ​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May 9/2022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27270" y="2477921"/>
            <a:ext cx="7440497" cy="2152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1617663" algn="l"/>
              </a:tabLst>
              <a:defRPr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ພັນທຸ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ກໍາມີອິດທິພົນແຕ່ບໍ່ໄດ້ກໍານົດຄວາມສາມາດຂອງ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ທ່ານໃນການມີຄວາມຄິດສ້າງສັນ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ທ່ານສາມາດ</a:t>
            </a: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ຝຶກຝົນ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ສາມາດຂອງທ່ານເພື່ອສ້າງແນວຄວາມຄິດທຸລະກິດໃຫມ່: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600"/>
              </a:spcBef>
              <a:tabLst>
                <a:tab pos="1617663" algn="l"/>
              </a:tabLst>
              <a:defRPr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ຄວາມຄິດແບບເຊື່ອມໂຍງ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600"/>
              </a:spcBef>
              <a:tabLst>
                <a:tab pos="1617663" algn="l"/>
              </a:tabLst>
              <a:defRPr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ຕັ້ງຄຳຖາມໃນສິ່ງທີຖືກສ້າງຂື້ນ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600"/>
              </a:spcBef>
              <a:tabLst>
                <a:tab pos="1617663" algn="l"/>
              </a:tabLst>
              <a:defRPr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ສັງເກດການ.</a:t>
            </a:r>
          </a:p>
          <a:p>
            <a:pPr lvl="1" algn="just">
              <a:spcBef>
                <a:spcPts val="600"/>
              </a:spcBef>
              <a:tabLst>
                <a:tab pos="1617663" algn="l"/>
              </a:tabLst>
              <a:defRPr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ສ້າງເຄືອຂ່າຍ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600"/>
              </a:spcBef>
              <a:tabLst>
                <a:tab pos="1617663" algn="l"/>
              </a:tabLst>
              <a:defRPr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ທົດລອງ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  <a:defRPr/>
            </a:pP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2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458913"/>
            <a:ext cx="7992347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ການເສີມທັກ​ສະ​ຄວາມຄິດ​ສ້າງ​ສັນ​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</a:t>
            </a:r>
            <a:r>
              <a:rPr lang="en-GB" sz="19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ຄວາມ​ສາ​ມາດ​ໃນ​ການ​ເຊື່ອມໂຍງ</a:t>
            </a:r>
            <a:endParaRPr lang="en-GB" sz="19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92188" y="2024064"/>
            <a:ext cx="8057201" cy="3767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ມັນຄືຄວາມຄິດສ້າງສັນນັ້ນເອງ. 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ຄວາມສາມາດໃນການເຊື່ອມໂຍງສິ່ງຕ່າງໆທີ່ເບີ່ງເຫັນວ່າຈະບໍ່ກ່ຽວຂ້ອງກັນ.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ເຝິກກິດຈະກຳ: </a:t>
            </a:r>
            <a:endParaRPr lang="en-US" sz="16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ບັງຄັບໃຫ້ເກີດການເຊື່ອມໂຍງ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ພະຍາຍາມປະສົມປະສານອົງປະກອບຕ່າງໆທີ່ຈະບໍ່ເຮັດໄດ້ຕາມທໍາ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ມະຊາດ.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ຄິດຫາບັນຫາ ຫຼື 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ທ້າທາຍທີ່ເຈົ້າ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ບໍລິສັດ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ຂອງເຈົ້າຕ້ອງປະ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ກ່ອນ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ເລືອກລາຍການສິນຄ້າໜື່ງໆ ແລະ ເປີດແບບສຸ່ມເອົາ, ເຈົ້າສາມາດ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ສ້າງຄວາມສໍາ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ພັນແບບໃດລະຫວ່າງສິນຄ້າທໍາ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ອິດ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ທີ່ເຈົ້າເຫັນ ແລະ ບັນຫາ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ທີ່ທ່ານກໍາລັງ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ຄິດຢູ່?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ເປີດ </a:t>
            </a:r>
            <a:r>
              <a:rPr lang="en-US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Wikipedia 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ສຸ່ມ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ເລືອກບົດ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ຄວາມໃດໜື່ງ. ເຈົ້າອາດ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ຈະສາມາດ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ສ້າການເຊື່ອມໂຍງທີ່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ຫນ້າປະຫລາດ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ໃຈເພື່ອແນະ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ນໍາສິ່ງ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ໃຫມ່ໃຫ້ກັບຕົນເອງໄດ້.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ກ່ອງແຫ່ງຄວາມຢາກຮູ້</a:t>
            </a:r>
            <a:r>
              <a:rPr lang="en-US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ເລີ່ມການ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ລວບລວມສິ່ງທີ່ຫາ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ຍາກ ແລະ ຫນ້າ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ສົນໃຈຈາກ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ເມືອງ ຫຼື ການ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ເດີນທາງຂອງ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 ແລະ ເອົາໄວ້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ໃນ "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ກ່ອງແຫ່ງຄວາມ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ຢາກຮູ້".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ເຈົ້າສາມາດສຸ່ມຈັບເອົາສິ່ງທີ່ເປັນ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ເອກະລັກເຫຼົ່າ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ນີ້ອອກມາໄດ້ໃນ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ເວລາທີ່ປະເຊີນກັບ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 ຫຼື ໂອກາດ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ສິ່ງເຫຼົ່ານີ້ສາມດໃຫ້ທ່ານມຸມມອງໃຫມ່ໆແກ່ເຈົ້າ.</a:t>
            </a:r>
            <a:endParaRPr lang="en-US" sz="1400" b="1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ຮ່ວມມືກັບບໍລິສັດອື່ນ: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ຂຽນບັນຊີລາຍ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ຊື່ບໍລິສັດຈາກອຸດ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ສາຫະກໍາຂອງ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ທ່ານ ແລະ ຈາກອຸດ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ສາຫະກໍາອື່ນໆ.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ສຸ່ມຈັບ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ຄູ່ບໍລິສັດຂອງເຈົ້າກັບບໍລິສັດ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ອື່ນ ຈະສ້າງ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ມູນຄ່າຮ່ວມກັນໄດ້ແນວໃດ?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ການປຽບທຽບທີ່ກ່ຽວຂ້ອງກັບຜະລິດຕະ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ຫຼື ການບໍລິການ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ຂອງບໍລິສັດຂອງທ່ານ: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ຈະເກີດຫຍັງຂຶ້ນຖ້າຜະລິດຕະພັນ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ຂອງທ່ານເບິ່ງ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ຄືວ່າ ....? ຄຸນສົມບັດໃໝ່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ຜົນປະໂຫຍດທີ່ເປັນໄປໄດ້ມີຫຍັງແດ່?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5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610" y="1347161"/>
            <a:ext cx="7991606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ຄວາມ​ຄິດ​ສ້າງ​ສັນ - ການເສີມທັກ​ສະ​ຄວາມຄິດ​ສ້າງ​ສັນ​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-</a:t>
            </a:r>
            <a:r>
              <a:rPr lang="en-GB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900" b="1" dirty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ຄວາມ​ສາ​ມາດ​ໃນ​ການ</a:t>
            </a:r>
            <a:r>
              <a:rPr lang="lo-LA" sz="1900" b="1" dirty="0" smtClean="0">
                <a:solidFill>
                  <a:schemeClr val="accent2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​ຕັ້ງຄຳຖາມ</a:t>
            </a:r>
            <a:endParaRPr lang="en-GB" sz="1900" b="1" dirty="0">
              <a:solidFill>
                <a:schemeClr val="accent2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lo-LA" dirty="0">
                <a:solidFill>
                  <a:prstClr val="black">
                    <a:tint val="75000"/>
                  </a:prst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solidFill>
                <a:prstClr val="black">
                  <a:tint val="75000"/>
                </a:prst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C68F6-CEB4-C040-B3A3-CADDD499EB7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xpressway Rg" panose="020B0604020200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xpressway Rg" panose="020B0604020200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00209" y="1965662"/>
            <a:ext cx="8154408" cy="3544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ການກຳໜົດບັນຫາ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ມັກຈະມີຄວາມສໍາຄັນ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ກວ່າການແກ້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 ແລະ ການ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ສ້າງຄໍາຖາມໃຫມ່ເພື່ອແກ້ໄຂບັນຫາ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ຕ້ອງໃຊ້ຄວາມ</a:t>
            </a:r>
            <a:r>
              <a:rPr lang="lo-LA" sz="16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ຄິດ</a:t>
            </a:r>
            <a:r>
              <a:rPr lang="lo-LA" sz="16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ສ້າງສັນ</a:t>
            </a:r>
            <a:r>
              <a:rPr lang="lo-LA" sz="16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16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ເຝິກກິດຈະກຳ: </a:t>
            </a:r>
            <a:endParaRPr lang="en-US" sz="16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ລະດົມຄຳຖາມ: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ເປັນແບບຝຶກຫັດທີ່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ຄ້າຍຄືກັນກັບການ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ລະດົມສະໝອງແນວຄວາມຄິດ,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ແຕ່ແທນທີ່ຈະສຸມໃສ່ການແກ້ໄຂບັນຫາ, ສິ່ງທີ່ຖືກ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ຕັ້ງຂື້ນເປັນຄໍາ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ຖາມກ່ຽວກັບບັນຫາ.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ປູກຝັງ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ການຄິດແບບສອບຖາມ</a:t>
            </a: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ການໃຊ້ຖ້ວຍຄຳໃໝ່ໃນ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ຮູບແບບຂອງຄຳຖາມຈະຊ່ວຍ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ປັບນິຍາມ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ຂອງບັນຫາ ແລະ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ສົ່ງເສີມການມີ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ສ່ວນຮ່ວມຢ່າງຫ້າວຫັນໃນການຄົ້ນຫາຄຳຕອບ.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lo-LA" sz="1400" b="1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ປື້ມ</a:t>
            </a:r>
            <a:r>
              <a:rPr lang="lo-LA" sz="1400" b="1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ຄູ່ມືຄໍາຖາມ: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ເພື່ອສ້າງຈໍານວນຄໍາຖາມທີ່ມີຈໍານວນຫຼວງຫຼາຍ, 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ໃຫ້ໃຊ້ເວລາເພື່ອ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ສ້າງພວກ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 ແລະ ຂຽນ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ລົງໃນປື້ມບັນທຶກຂອງ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ເຈົ້າ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ເປັນປະຈໍາ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 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ທົບທວນຄໍາຖາມເປັນແຕ່ລະໄລຍະເພື່ອເບິ່ງວ່າມີຈໍານວນຄໍາ</a:t>
            </a:r>
            <a:r>
              <a:rPr lang="lo-LA" sz="14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 ແລະ ປະເພດຄຳຖາມຫຍັງແດ່ທີ່ເຈົ້າຖາມ ຫຼື ບໍ່ຖາມເປັນປົກກະຕິ. ພິຈາລະນາສິ່ງ</a:t>
            </a:r>
            <a:r>
              <a:rPr lang="lo-LA" sz="14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ຕໍ່ໄປນີ້:</a:t>
            </a:r>
            <a:endParaRPr lang="en-US" sz="14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ຮູບແບບການສອບຖາມຂອງເຈົ້າແມ່ນຫຍັງ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ຄຳຖາມປະເພດໃດທີ່ເຈົ້າມັກຖາມ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ແມ່ນຫຍັງຄືຄຳ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ຖາມທີ່ໃຫ້ຂໍ້ຄຶດວ່າເປັນຫຍັງສິ່ງຕ່າງໆຈຶ່ງເປັນແບບນັ້ນ?</a:t>
            </a:r>
            <a:endParaRPr lang="en-US" sz="1200" dirty="0" smtClean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ຄຳ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ຖາມຫຍັງທີ່ທ້າ</a:t>
            </a: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ທາຍ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ສະຖານະພາບທີ່ເປັນຢູ່?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ຄຳຖາມອັນໃດທີ່ເຮັດໃຫ້ເກີດການຕອບໂຕ້ທາງອາລົມທີ່ມີພະລັງ</a:t>
            </a:r>
            <a:r>
              <a:rPr lang="lo-LA" sz="1200" dirty="0" smtClean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lo-LA" sz="1200" dirty="0">
                <a:solidFill>
                  <a:prstClr val="black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ຄຳຖາມອັນໃດທີ່ພາເຈົ້າໄປສູ່ອານາເຂດທີ່ສ້າງສັນໄດ້ດີທີ່ສຸດ?</a:t>
            </a:r>
            <a:endParaRPr lang="en-US" sz="1200" dirty="0">
              <a:solidFill>
                <a:prstClr val="black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1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BDEBB-722E-4982-912C-398B3B9E10CB}"/>
</file>

<file path=customXml/itemProps3.xml><?xml version="1.0" encoding="utf-8"?>
<ds:datastoreItem xmlns:ds="http://schemas.openxmlformats.org/officeDocument/2006/customXml" ds:itemID="{334E3BB0-8E0D-4834-A0A1-255EC6757BC7}">
  <ds:schemaRefs>
    <ds:schemaRef ds:uri="4cca9a1c-ea03-4f56-8ded-6c285728d794"/>
    <ds:schemaRef ds:uri="http://purl.org/dc/elements/1.1/"/>
    <ds:schemaRef ds:uri="http://schemas.microsoft.com/office/2006/metadata/properties"/>
    <ds:schemaRef ds:uri="9e7cb493-a9cd-49cd-846c-930d19753eb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2498</TotalTime>
  <Words>8465</Words>
  <Application>Microsoft Office PowerPoint</Application>
  <PresentationFormat>On-screen Show (4:3)</PresentationFormat>
  <Paragraphs>423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DokChampa</vt:lpstr>
      <vt:lpstr>Expressway Rg</vt:lpstr>
      <vt:lpstr>Phetsarath OT</vt:lpstr>
      <vt:lpstr>Times New Roman</vt:lpstr>
      <vt:lpstr>Office Theme</vt:lpstr>
      <vt:lpstr>  ໂຄງການ ENCORE ສູນຄວາມຮູ້ດ້ານການເປັນຜູ້ປະກອບກິດຈະການເພື່ອສົ່ງເສີມການເປັນຜູ້ປະກອບກິດຈະການດ້ານນະວັດຕະກໍາໃນການສຶກສາ ແລະ ການຄົ້ນຄວ້າວິໄຈ </vt:lpstr>
      <vt:lpstr> ການພັດທະນາ​ເສັ້ນທາງ​ການ​ປະກອບ​ການ ການພັດທະນາຄວາມຄິດສ້າງສັນ &amp; ນະວັດຕະກໍາ, ການສະຫນັບສະຫນູນທີ່ຈໍາເປັນໃນແຕ່ລະຂັ້ນຕອນ, ການສ້າງຜົນກະທົບ ແລະ ການປະເມີນ, ທັກສະການຕັດສິນໃຈ &amp; ການສ້າງຍີ່ຫໍ້ສ່ວນບຸກຄົນ </vt:lpstr>
      <vt:lpstr>ຄວາມຄິດສ້າງສັນ </vt:lpstr>
      <vt:lpstr>ຄວາມຄິດສ້າງສັນ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ຄູ່ຮ່ວມໂຄງການ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111</cp:revision>
  <dcterms:created xsi:type="dcterms:W3CDTF">2021-06-04T16:06:26Z</dcterms:created>
  <dcterms:modified xsi:type="dcterms:W3CDTF">2022-11-13T03:45:45Z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