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5"/>
  </p:notesMasterIdLst>
  <p:handoutMasterIdLst>
    <p:handoutMasterId r:id="rId46"/>
  </p:handoutMasterIdLst>
  <p:sldIdLst>
    <p:sldId id="257" r:id="rId5"/>
    <p:sldId id="256" r:id="rId6"/>
    <p:sldId id="284" r:id="rId7"/>
    <p:sldId id="285" r:id="rId8"/>
    <p:sldId id="286" r:id="rId9"/>
    <p:sldId id="287" r:id="rId10"/>
    <p:sldId id="259" r:id="rId11"/>
    <p:sldId id="289" r:id="rId12"/>
    <p:sldId id="290" r:id="rId13"/>
    <p:sldId id="298" r:id="rId14"/>
    <p:sldId id="299" r:id="rId15"/>
    <p:sldId id="291" r:id="rId16"/>
    <p:sldId id="292" r:id="rId17"/>
    <p:sldId id="293" r:id="rId18"/>
    <p:sldId id="271" r:id="rId19"/>
    <p:sldId id="261" r:id="rId20"/>
    <p:sldId id="262" r:id="rId21"/>
    <p:sldId id="263" r:id="rId22"/>
    <p:sldId id="264" r:id="rId23"/>
    <p:sldId id="265" r:id="rId24"/>
    <p:sldId id="266" r:id="rId25"/>
    <p:sldId id="282" r:id="rId26"/>
    <p:sldId id="267" r:id="rId27"/>
    <p:sldId id="268" r:id="rId28"/>
    <p:sldId id="269" r:id="rId29"/>
    <p:sldId id="270" r:id="rId30"/>
    <p:sldId id="272" r:id="rId31"/>
    <p:sldId id="274" r:id="rId32"/>
    <p:sldId id="297" r:id="rId33"/>
    <p:sldId id="273" r:id="rId34"/>
    <p:sldId id="300" r:id="rId35"/>
    <p:sldId id="275" r:id="rId36"/>
    <p:sldId id="301" r:id="rId37"/>
    <p:sldId id="276" r:id="rId38"/>
    <p:sldId id="277" r:id="rId39"/>
    <p:sldId id="278" r:id="rId40"/>
    <p:sldId id="279" r:id="rId41"/>
    <p:sldId id="296" r:id="rId42"/>
    <p:sldId id="281" r:id="rId43"/>
    <p:sldId id="283" r:id="rId44"/>
  </p:sldIdLst>
  <p:sldSz cx="9144000" cy="6858000" type="screen4x3"/>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hambane Inthipunya" initials="KI" lastIdx="1" clrIdx="0">
    <p:extLst>
      <p:ext uri="{19B8F6BF-5375-455C-9EA6-DF929625EA0E}">
        <p15:presenceInfo xmlns:p15="http://schemas.microsoft.com/office/powerpoint/2012/main" userId="S::Khambane.Inthipunya@fao.org::47ea5a42-4b42-48ac-8560-a287b11037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46A"/>
    <a:srgbClr val="189BB5"/>
    <a:srgbClr val="32B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ittlere Formatvorlage 4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43" autoAdjust="0"/>
    <p:restoredTop sz="96340" autoAdjust="0"/>
  </p:normalViewPr>
  <p:slideViewPr>
    <p:cSldViewPr snapToGrid="0">
      <p:cViewPr varScale="1">
        <p:scale>
          <a:sx n="70" d="100"/>
          <a:sy n="70" d="100"/>
        </p:scale>
        <p:origin x="1052" y="4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200" d="100"/>
        <a:sy n="200" d="100"/>
      </p:scale>
      <p:origin x="0" y="0"/>
    </p:cViewPr>
  </p:sorterViewPr>
  <p:notesViewPr>
    <p:cSldViewPr snapToGrid="0" showGuides="1">
      <p:cViewPr varScale="1">
        <p:scale>
          <a:sx n="86" d="100"/>
          <a:sy n="86" d="100"/>
        </p:scale>
        <p:origin x="3782"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3670B054-A7E3-4C46-A3DC-95C0A9E1C735}" type="datetimeFigureOut">
              <a:rPr lang="en-US" smtClean="0"/>
              <a:t>11/13/2022</a:t>
            </a:fld>
            <a:endParaRPr lang="en-US"/>
          </a:p>
        </p:txBody>
      </p:sp>
      <p:sp>
        <p:nvSpPr>
          <p:cNvPr id="4" name="Footer Placeholder 3"/>
          <p:cNvSpPr>
            <a:spLocks noGrp="1"/>
          </p:cNvSpPr>
          <p:nvPr>
            <p:ph type="ftr" sz="quarter" idx="2"/>
          </p:nvPr>
        </p:nvSpPr>
        <p:spPr>
          <a:xfrm>
            <a:off x="0" y="9428584"/>
            <a:ext cx="2889938"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777607" y="9428584"/>
            <a:ext cx="2889938" cy="498055"/>
          </a:xfrm>
          <a:prstGeom prst="rect">
            <a:avLst/>
          </a:prstGeom>
        </p:spPr>
        <p:txBody>
          <a:bodyPr vert="horz" lIns="91440" tIns="45720" rIns="91440" bIns="45720" rtlCol="0" anchor="b"/>
          <a:lstStyle>
            <a:lvl1pPr algn="r">
              <a:defRPr sz="1200"/>
            </a:lvl1pPr>
          </a:lstStyle>
          <a:p>
            <a:fld id="{19C70139-1794-494E-AE18-8355041D2970}" type="slidenum">
              <a:rPr lang="en-US" smtClean="0"/>
              <a:t>‹#›</a:t>
            </a:fld>
            <a:endParaRPr lang="en-US"/>
          </a:p>
        </p:txBody>
      </p:sp>
    </p:spTree>
    <p:extLst>
      <p:ext uri="{BB962C8B-B14F-4D97-AF65-F5344CB8AC3E}">
        <p14:creationId xmlns:p14="http://schemas.microsoft.com/office/powerpoint/2010/main" val="744215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4DBB7F31-E679-48CC-9423-9B6BFCA4E2AC}" type="datetimeFigureOut">
              <a:rPr lang="en-US" smtClean="0"/>
              <a:t>11/13/2022</a:t>
            </a:fld>
            <a:endParaRPr lang="en-US"/>
          </a:p>
        </p:txBody>
      </p:sp>
      <p:sp>
        <p:nvSpPr>
          <p:cNvPr id="4" name="Slide Image Placeholder 3"/>
          <p:cNvSpPr>
            <a:spLocks noGrp="1" noRot="1" noChangeAspect="1"/>
          </p:cNvSpPr>
          <p:nvPr>
            <p:ph type="sldImg" idx="2"/>
          </p:nvPr>
        </p:nvSpPr>
        <p:spPr>
          <a:xfrm>
            <a:off x="1101725" y="1241425"/>
            <a:ext cx="4465638"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C59C4FCC-A7BB-4998-9C5C-F010D2AC4004}" type="slidenum">
              <a:rPr lang="en-US" smtClean="0"/>
              <a:t>‹#›</a:t>
            </a:fld>
            <a:endParaRPr lang="en-US"/>
          </a:p>
        </p:txBody>
      </p:sp>
    </p:spTree>
    <p:extLst>
      <p:ext uri="{BB962C8B-B14F-4D97-AF65-F5344CB8AC3E}">
        <p14:creationId xmlns:p14="http://schemas.microsoft.com/office/powerpoint/2010/main" val="2499355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C59C4FCC-A7BB-4998-9C5C-F010D2AC4004}" type="slidenum">
              <a:rPr lang="en-US" smtClean="0"/>
              <a:t>1</a:t>
            </a:fld>
            <a:endParaRPr lang="en-US"/>
          </a:p>
        </p:txBody>
      </p:sp>
    </p:spTree>
    <p:extLst>
      <p:ext uri="{BB962C8B-B14F-4D97-AF65-F5344CB8AC3E}">
        <p14:creationId xmlns:p14="http://schemas.microsoft.com/office/powerpoint/2010/main" val="4076848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Payroll: https://</a:t>
            </a:r>
            <a:r>
              <a:rPr lang="en-GB" dirty="0" err="1"/>
              <a:t>payrollheaven.com</a:t>
            </a:r>
            <a:r>
              <a:rPr lang="en-GB" dirty="0"/>
              <a:t>/define/ecopreneur/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Blundel</a:t>
            </a:r>
            <a:r>
              <a:rPr lang="en-GB" dirty="0"/>
              <a:t>: https://</a:t>
            </a:r>
            <a:r>
              <a:rPr lang="en-GB" dirty="0" err="1"/>
              <a:t>www.researchgate.net</a:t>
            </a:r>
            <a:r>
              <a:rPr lang="en-GB" dirty="0"/>
              <a:t>/publication/320298564_Exploring_Entrepreneurship_-_Second_Edition </a:t>
            </a:r>
            <a:r>
              <a:rPr lang="en-GB" dirty="0">
                <a:solidFill>
                  <a:srgbClr val="FF0000"/>
                </a:solidFill>
              </a:rPr>
              <a:t>(pp. 18-19</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101 Entrepreneurship: https://101entrepreneurship.org/</a:t>
            </a:r>
            <a:r>
              <a:rPr lang="en-GB" dirty="0" err="1"/>
              <a:t>ecopreneurship</a:t>
            </a:r>
            <a:r>
              <a:rPr lang="en-GB" dirty="0"/>
              <a:t>-features-companies-ecopreneur/</a:t>
            </a:r>
            <a:endParaRPr lang="x-none" dirty="0"/>
          </a:p>
        </p:txBody>
      </p:sp>
      <p:sp>
        <p:nvSpPr>
          <p:cNvPr id="4" name="Slide Number Placeholder 3"/>
          <p:cNvSpPr>
            <a:spLocks noGrp="1"/>
          </p:cNvSpPr>
          <p:nvPr>
            <p:ph type="sldNum" sz="quarter" idx="5"/>
          </p:nvPr>
        </p:nvSpPr>
        <p:spPr/>
        <p:txBody>
          <a:bodyPr/>
          <a:lstStyle/>
          <a:p>
            <a:fld id="{4E4EFDCD-2276-5C44-97E5-47FEEC1ADD25}" type="slidenum">
              <a:rPr lang="x-none" smtClean="0"/>
              <a:t>10</a:t>
            </a:fld>
            <a:endParaRPr lang="x-none"/>
          </a:p>
        </p:txBody>
      </p:sp>
    </p:spTree>
    <p:extLst>
      <p:ext uri="{BB962C8B-B14F-4D97-AF65-F5344CB8AC3E}">
        <p14:creationId xmlns:p14="http://schemas.microsoft.com/office/powerpoint/2010/main" val="472877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Payroll: https://</a:t>
            </a:r>
            <a:r>
              <a:rPr lang="en-GB" dirty="0" err="1"/>
              <a:t>payrollheaven.com</a:t>
            </a:r>
            <a:r>
              <a:rPr lang="en-GB" dirty="0"/>
              <a:t>/define/ecopreneur/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101 Entrepreneurship: https://101entrepreneurship.org/</a:t>
            </a:r>
            <a:r>
              <a:rPr lang="en-GB" dirty="0" err="1"/>
              <a:t>ecopreneurship</a:t>
            </a:r>
            <a:r>
              <a:rPr lang="en-GB" dirty="0"/>
              <a:t>-features-companies-ecopreneur/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Radboud: https://</a:t>
            </a:r>
            <a:r>
              <a:rPr lang="en-GB" dirty="0" err="1"/>
              <a:t>repository.ubn.ru.nl</a:t>
            </a:r>
            <a:r>
              <a:rPr lang="en-GB" dirty="0"/>
              <a:t>/bitstream/handle/2066/187760/187760pre.pdf?sequence=1</a:t>
            </a:r>
            <a:endParaRPr lang="x-none" dirty="0"/>
          </a:p>
        </p:txBody>
      </p:sp>
      <p:sp>
        <p:nvSpPr>
          <p:cNvPr id="4" name="Slide Number Placeholder 3"/>
          <p:cNvSpPr>
            <a:spLocks noGrp="1"/>
          </p:cNvSpPr>
          <p:nvPr>
            <p:ph type="sldNum" sz="quarter" idx="5"/>
          </p:nvPr>
        </p:nvSpPr>
        <p:spPr/>
        <p:txBody>
          <a:bodyPr/>
          <a:lstStyle/>
          <a:p>
            <a:fld id="{4E4EFDCD-2276-5C44-97E5-47FEEC1ADD25}" type="slidenum">
              <a:rPr lang="x-none" smtClean="0"/>
              <a:t>11</a:t>
            </a:fld>
            <a:endParaRPr lang="x-none"/>
          </a:p>
        </p:txBody>
      </p:sp>
    </p:spTree>
    <p:extLst>
      <p:ext uri="{BB962C8B-B14F-4D97-AF65-F5344CB8AC3E}">
        <p14:creationId xmlns:p14="http://schemas.microsoft.com/office/powerpoint/2010/main" val="630359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a:t>
            </a:r>
            <a:r>
              <a:rPr lang="en-GB" dirty="0" err="1"/>
              <a:t>www.researchgate.net</a:t>
            </a:r>
            <a:r>
              <a:rPr lang="en-GB" dirty="0"/>
              <a:t>/publication/320298564_Exploring_Entrepreneurship_-_Second_Edition </a:t>
            </a:r>
            <a:r>
              <a:rPr lang="en-GB" dirty="0">
                <a:solidFill>
                  <a:srgbClr val="FF0000"/>
                </a:solidFill>
              </a:rPr>
              <a:t>(pp. 18-19</a:t>
            </a:r>
            <a:r>
              <a:rPr lang="en-GB" dirty="0"/>
              <a:t>)</a:t>
            </a:r>
            <a:endParaRPr lang="x-none" dirty="0"/>
          </a:p>
          <a:p>
            <a:endParaRPr lang="x-none" dirty="0"/>
          </a:p>
        </p:txBody>
      </p:sp>
      <p:sp>
        <p:nvSpPr>
          <p:cNvPr id="4" name="Slide Number Placeholder 3"/>
          <p:cNvSpPr>
            <a:spLocks noGrp="1"/>
          </p:cNvSpPr>
          <p:nvPr>
            <p:ph type="sldNum" sz="quarter" idx="5"/>
          </p:nvPr>
        </p:nvSpPr>
        <p:spPr/>
        <p:txBody>
          <a:bodyPr/>
          <a:lstStyle/>
          <a:p>
            <a:fld id="{DB5FED43-0C8D-6444-90F0-A4083D562C7E}" type="slidenum">
              <a:rPr lang="x-none" smtClean="0"/>
              <a:t>12</a:t>
            </a:fld>
            <a:endParaRPr lang="x-none"/>
          </a:p>
        </p:txBody>
      </p:sp>
    </p:spTree>
    <p:extLst>
      <p:ext uri="{BB962C8B-B14F-4D97-AF65-F5344CB8AC3E}">
        <p14:creationId xmlns:p14="http://schemas.microsoft.com/office/powerpoint/2010/main" val="3641710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a:t>
            </a:r>
            <a:r>
              <a:rPr lang="en-GB" dirty="0" err="1"/>
              <a:t>www.researchgate.net</a:t>
            </a:r>
            <a:r>
              <a:rPr lang="en-GB" dirty="0"/>
              <a:t>/publication/320298564_Exploring_Entrepreneurship_-_Second_Edition </a:t>
            </a:r>
            <a:r>
              <a:rPr lang="en-GB" dirty="0">
                <a:solidFill>
                  <a:srgbClr val="FF0000"/>
                </a:solidFill>
              </a:rPr>
              <a:t>(pp. 18-19</a:t>
            </a:r>
            <a:r>
              <a:rPr lang="en-GB" dirty="0"/>
              <a:t>)</a:t>
            </a:r>
            <a:endParaRPr lang="x-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x-none" dirty="0"/>
          </a:p>
          <a:p>
            <a:endParaRPr lang="x-none" dirty="0"/>
          </a:p>
        </p:txBody>
      </p:sp>
      <p:sp>
        <p:nvSpPr>
          <p:cNvPr id="4" name="Slide Number Placeholder 3"/>
          <p:cNvSpPr>
            <a:spLocks noGrp="1"/>
          </p:cNvSpPr>
          <p:nvPr>
            <p:ph type="sldNum" sz="quarter" idx="5"/>
          </p:nvPr>
        </p:nvSpPr>
        <p:spPr/>
        <p:txBody>
          <a:bodyPr/>
          <a:lstStyle/>
          <a:p>
            <a:fld id="{DB5FED43-0C8D-6444-90F0-A4083D562C7E}" type="slidenum">
              <a:rPr lang="x-none" smtClean="0"/>
              <a:t>13</a:t>
            </a:fld>
            <a:endParaRPr lang="x-none"/>
          </a:p>
        </p:txBody>
      </p:sp>
    </p:spTree>
    <p:extLst>
      <p:ext uri="{BB962C8B-B14F-4D97-AF65-F5344CB8AC3E}">
        <p14:creationId xmlns:p14="http://schemas.microsoft.com/office/powerpoint/2010/main" val="454815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C59C4FCC-A7BB-4998-9C5C-F010D2AC4004}" type="slidenum">
              <a:rPr lang="en-US" smtClean="0"/>
              <a:t>14</a:t>
            </a:fld>
            <a:endParaRPr lang="en-US"/>
          </a:p>
        </p:txBody>
      </p:sp>
    </p:spTree>
    <p:extLst>
      <p:ext uri="{BB962C8B-B14F-4D97-AF65-F5344CB8AC3E}">
        <p14:creationId xmlns:p14="http://schemas.microsoft.com/office/powerpoint/2010/main" val="2173272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481221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de-DE" dirty="0"/>
              <a:t>Entrepreneurship </a:t>
            </a:r>
            <a:r>
              <a:rPr lang="de-DE" dirty="0" err="1"/>
              <a:t>is</a:t>
            </a:r>
            <a:r>
              <a:rPr lang="de-DE" dirty="0"/>
              <a:t> not a </a:t>
            </a:r>
            <a:r>
              <a:rPr lang="de-DE" dirty="0" err="1"/>
              <a:t>straight</a:t>
            </a:r>
            <a:r>
              <a:rPr lang="de-DE" dirty="0"/>
              <a:t> </a:t>
            </a:r>
            <a:r>
              <a:rPr lang="de-DE" dirty="0" err="1"/>
              <a:t>path</a:t>
            </a:r>
            <a:r>
              <a:rPr lang="de-DE" dirty="0"/>
              <a:t>. </a:t>
            </a:r>
            <a:r>
              <a:rPr lang="de-DE" dirty="0" err="1"/>
              <a:t>It</a:t>
            </a:r>
            <a:r>
              <a:rPr lang="de-DE" dirty="0"/>
              <a:t> </a:t>
            </a:r>
            <a:r>
              <a:rPr lang="de-DE" dirty="0" err="1"/>
              <a:t>is</a:t>
            </a:r>
            <a:r>
              <a:rPr lang="de-DE" dirty="0"/>
              <a:t> </a:t>
            </a:r>
            <a:r>
              <a:rPr lang="de-DE" dirty="0" err="1"/>
              <a:t>rather</a:t>
            </a:r>
            <a:r>
              <a:rPr lang="de-DE" dirty="0"/>
              <a:t> a </a:t>
            </a:r>
            <a:r>
              <a:rPr lang="de-DE" dirty="0" err="1"/>
              <a:t>method</a:t>
            </a:r>
            <a:r>
              <a:rPr lang="de-DE" dirty="0"/>
              <a:t> </a:t>
            </a:r>
            <a:r>
              <a:rPr lang="de-DE" dirty="0" err="1"/>
              <a:t>of</a:t>
            </a:r>
            <a:r>
              <a:rPr lang="de-DE" dirty="0"/>
              <a:t> </a:t>
            </a:r>
            <a:r>
              <a:rPr lang="de-DE" dirty="0" err="1"/>
              <a:t>creating</a:t>
            </a:r>
            <a:r>
              <a:rPr lang="de-DE" dirty="0"/>
              <a:t> </a:t>
            </a:r>
            <a:r>
              <a:rPr lang="de-DE" dirty="0" err="1"/>
              <a:t>opportunities</a:t>
            </a:r>
            <a:r>
              <a:rPr lang="de-DE" dirty="0"/>
              <a:t>, </a:t>
            </a:r>
            <a:r>
              <a:rPr lang="de-DE" dirty="0" err="1"/>
              <a:t>taking</a:t>
            </a:r>
            <a:r>
              <a:rPr lang="de-DE" dirty="0"/>
              <a:t> smart </a:t>
            </a:r>
            <a:r>
              <a:rPr lang="de-DE" dirty="0" err="1"/>
              <a:t>action</a:t>
            </a:r>
            <a:r>
              <a:rPr lang="de-DE" dirty="0"/>
              <a:t>, </a:t>
            </a:r>
            <a:r>
              <a:rPr lang="de-DE" dirty="0" err="1"/>
              <a:t>learning</a:t>
            </a:r>
            <a:r>
              <a:rPr lang="de-DE" dirty="0"/>
              <a:t> and </a:t>
            </a:r>
            <a:r>
              <a:rPr lang="de-DE" dirty="0" err="1"/>
              <a:t>iterating</a:t>
            </a:r>
            <a:r>
              <a:rPr lang="de-DE" dirty="0"/>
              <a:t>, and </a:t>
            </a:r>
            <a:r>
              <a:rPr lang="de-DE" dirty="0" err="1"/>
              <a:t>using</a:t>
            </a:r>
            <a:r>
              <a:rPr lang="de-DE" dirty="0"/>
              <a:t> a </a:t>
            </a:r>
            <a:r>
              <a:rPr lang="de-DE" dirty="0" err="1"/>
              <a:t>portfolio</a:t>
            </a:r>
            <a:r>
              <a:rPr lang="de-DE" dirty="0"/>
              <a:t> </a:t>
            </a:r>
            <a:r>
              <a:rPr lang="de-DE" dirty="0" err="1"/>
              <a:t>of</a:t>
            </a:r>
            <a:r>
              <a:rPr lang="de-DE" dirty="0"/>
              <a:t> </a:t>
            </a:r>
            <a:r>
              <a:rPr lang="de-DE" dirty="0" err="1"/>
              <a:t>skills</a:t>
            </a:r>
            <a:r>
              <a:rPr lang="de-DE" dirty="0"/>
              <a:t> </a:t>
            </a:r>
            <a:r>
              <a:rPr lang="de-DE" dirty="0" err="1"/>
              <a:t>to</a:t>
            </a:r>
            <a:r>
              <a:rPr lang="de-DE" dirty="0"/>
              <a:t> </a:t>
            </a:r>
            <a:r>
              <a:rPr lang="de-DE" dirty="0" err="1"/>
              <a:t>navigate</a:t>
            </a:r>
            <a:r>
              <a:rPr lang="de-DE" dirty="0"/>
              <a:t> an </a:t>
            </a:r>
            <a:r>
              <a:rPr lang="de-DE" dirty="0" err="1"/>
              <a:t>ever-changing</a:t>
            </a:r>
            <a:r>
              <a:rPr lang="de-DE" dirty="0"/>
              <a:t> </a:t>
            </a:r>
            <a:r>
              <a:rPr lang="de-DE" dirty="0" err="1"/>
              <a:t>world</a:t>
            </a:r>
            <a:r>
              <a:rPr lang="de-DE" dirty="0"/>
              <a:t>.</a:t>
            </a:r>
          </a:p>
          <a:p>
            <a:pPr marL="0" lvl="0" indent="0" algn="l" rtl="0">
              <a:spcBef>
                <a:spcPts val="0"/>
              </a:spcBef>
              <a:spcAft>
                <a:spcPts val="0"/>
              </a:spcAft>
              <a:buNone/>
            </a:pPr>
            <a:r>
              <a:rPr lang="de-DE" dirty="0" err="1"/>
              <a:t>Although</a:t>
            </a:r>
            <a:r>
              <a:rPr lang="de-DE" dirty="0"/>
              <a:t> </a:t>
            </a:r>
            <a:r>
              <a:rPr lang="de-DE" dirty="0" err="1"/>
              <a:t>managerial</a:t>
            </a:r>
            <a:r>
              <a:rPr lang="de-DE" dirty="0"/>
              <a:t> </a:t>
            </a:r>
            <a:r>
              <a:rPr lang="de-DE" dirty="0" err="1"/>
              <a:t>thinking</a:t>
            </a:r>
            <a:r>
              <a:rPr lang="de-DE" dirty="0"/>
              <a:t> </a:t>
            </a:r>
            <a:r>
              <a:rPr lang="de-DE" dirty="0" err="1"/>
              <a:t>has</a:t>
            </a:r>
            <a:r>
              <a:rPr lang="de-DE" dirty="0"/>
              <a:t> ist </a:t>
            </a:r>
            <a:r>
              <a:rPr lang="de-DE" dirty="0" err="1"/>
              <a:t>advantages</a:t>
            </a:r>
            <a:r>
              <a:rPr lang="de-DE" dirty="0"/>
              <a:t> and </a:t>
            </a:r>
            <a:r>
              <a:rPr lang="de-DE" dirty="0" err="1"/>
              <a:t>is</a:t>
            </a:r>
            <a:r>
              <a:rPr lang="de-DE" dirty="0"/>
              <a:t> </a:t>
            </a:r>
            <a:r>
              <a:rPr lang="de-DE" dirty="0" err="1"/>
              <a:t>necessary</a:t>
            </a:r>
            <a:r>
              <a:rPr lang="de-DE" dirty="0"/>
              <a:t>, </a:t>
            </a:r>
            <a:r>
              <a:rPr lang="de-DE" dirty="0" err="1"/>
              <a:t>it</a:t>
            </a:r>
            <a:r>
              <a:rPr lang="de-DE" dirty="0"/>
              <a:t> </a:t>
            </a:r>
            <a:r>
              <a:rPr lang="de-DE" dirty="0" err="1"/>
              <a:t>is</a:t>
            </a:r>
            <a:r>
              <a:rPr lang="de-DE" dirty="0"/>
              <a:t> not </a:t>
            </a:r>
            <a:r>
              <a:rPr lang="de-DE" dirty="0" err="1"/>
              <a:t>enough</a:t>
            </a:r>
            <a:r>
              <a:rPr lang="de-DE" dirty="0"/>
              <a:t> in </a:t>
            </a:r>
            <a:r>
              <a:rPr lang="de-DE" dirty="0" err="1"/>
              <a:t>today‘s</a:t>
            </a:r>
            <a:r>
              <a:rPr lang="de-DE" dirty="0"/>
              <a:t> </a:t>
            </a:r>
            <a:r>
              <a:rPr lang="de-DE" dirty="0" err="1"/>
              <a:t>uncertain</a:t>
            </a:r>
            <a:r>
              <a:rPr lang="de-DE" dirty="0"/>
              <a:t>, </a:t>
            </a:r>
            <a:r>
              <a:rPr lang="de-DE" dirty="0" err="1"/>
              <a:t>complex</a:t>
            </a:r>
            <a:r>
              <a:rPr lang="de-DE" dirty="0"/>
              <a:t> and </a:t>
            </a:r>
            <a:r>
              <a:rPr lang="de-DE" dirty="0" err="1"/>
              <a:t>chaotic</a:t>
            </a:r>
            <a:r>
              <a:rPr lang="de-DE" dirty="0"/>
              <a:t> </a:t>
            </a:r>
            <a:r>
              <a:rPr lang="de-DE" dirty="0" err="1"/>
              <a:t>business</a:t>
            </a:r>
            <a:r>
              <a:rPr lang="de-DE" dirty="0"/>
              <a:t> </a:t>
            </a:r>
            <a:r>
              <a:rPr lang="de-DE" dirty="0" err="1"/>
              <a:t>environment</a:t>
            </a:r>
            <a:r>
              <a:rPr lang="de-DE" dirty="0"/>
              <a:t>. In </a:t>
            </a:r>
            <a:r>
              <a:rPr lang="de-DE" dirty="0" err="1"/>
              <a:t>new</a:t>
            </a:r>
            <a:r>
              <a:rPr lang="de-DE" dirty="0"/>
              <a:t> </a:t>
            </a:r>
            <a:r>
              <a:rPr lang="de-DE" dirty="0" err="1"/>
              <a:t>ventures</a:t>
            </a:r>
            <a:r>
              <a:rPr lang="de-DE" dirty="0"/>
              <a:t>, </a:t>
            </a:r>
            <a:r>
              <a:rPr lang="de-DE" dirty="0" err="1"/>
              <a:t>managers</a:t>
            </a:r>
            <a:r>
              <a:rPr lang="de-DE" dirty="0"/>
              <a:t> and </a:t>
            </a:r>
            <a:r>
              <a:rPr lang="de-DE" dirty="0" err="1"/>
              <a:t>entrepreneurs</a:t>
            </a:r>
            <a:r>
              <a:rPr lang="de-DE" dirty="0"/>
              <a:t> </a:t>
            </a:r>
            <a:r>
              <a:rPr lang="de-DE" dirty="0" err="1"/>
              <a:t>are</a:t>
            </a:r>
            <a:r>
              <a:rPr lang="de-DE" dirty="0"/>
              <a:t> </a:t>
            </a:r>
            <a:r>
              <a:rPr lang="de-DE" dirty="0" err="1"/>
              <a:t>often</a:t>
            </a:r>
            <a:r>
              <a:rPr lang="de-DE" dirty="0"/>
              <a:t> </a:t>
            </a:r>
            <a:r>
              <a:rPr lang="de-DE" dirty="0" err="1"/>
              <a:t>one</a:t>
            </a:r>
            <a:r>
              <a:rPr lang="de-DE" dirty="0"/>
              <a:t> and </a:t>
            </a:r>
            <a:r>
              <a:rPr lang="de-DE" dirty="0" err="1"/>
              <a:t>the</a:t>
            </a:r>
            <a:r>
              <a:rPr lang="de-DE" dirty="0"/>
              <a:t> same </a:t>
            </a:r>
            <a:r>
              <a:rPr lang="de-DE" dirty="0" err="1"/>
              <a:t>person</a:t>
            </a:r>
            <a:r>
              <a:rPr lang="de-DE" dirty="0"/>
              <a:t>. So </a:t>
            </a:r>
            <a:r>
              <a:rPr lang="de-DE" dirty="0" err="1"/>
              <a:t>they</a:t>
            </a:r>
            <a:r>
              <a:rPr lang="de-DE" dirty="0"/>
              <a:t> </a:t>
            </a:r>
            <a:r>
              <a:rPr lang="de-DE" dirty="0" err="1"/>
              <a:t>have</a:t>
            </a:r>
            <a:r>
              <a:rPr lang="de-DE" dirty="0"/>
              <a:t> </a:t>
            </a:r>
            <a:r>
              <a:rPr lang="de-DE" dirty="0" err="1"/>
              <a:t>to</a:t>
            </a:r>
            <a:r>
              <a:rPr lang="de-DE" dirty="0"/>
              <a:t> </a:t>
            </a:r>
            <a:r>
              <a:rPr lang="de-DE" dirty="0" err="1"/>
              <a:t>possess</a:t>
            </a:r>
            <a:r>
              <a:rPr lang="de-DE" dirty="0"/>
              <a:t> </a:t>
            </a:r>
            <a:r>
              <a:rPr lang="de-DE" dirty="0" err="1"/>
              <a:t>both</a:t>
            </a:r>
            <a:r>
              <a:rPr lang="de-DE" dirty="0"/>
              <a:t> </a:t>
            </a:r>
            <a:r>
              <a:rPr lang="de-DE" dirty="0" err="1"/>
              <a:t>skillsets</a:t>
            </a:r>
            <a:r>
              <a:rPr lang="de-DE" dirty="0"/>
              <a:t>.</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a:t>A simple </a:t>
            </a:r>
            <a:r>
              <a:rPr lang="de-DE" dirty="0" err="1"/>
              <a:t>dinner</a:t>
            </a:r>
            <a:r>
              <a:rPr lang="de-DE" dirty="0"/>
              <a:t> </a:t>
            </a:r>
            <a:r>
              <a:rPr lang="de-DE" dirty="0" err="1"/>
              <a:t>party</a:t>
            </a:r>
            <a:r>
              <a:rPr lang="de-DE" dirty="0"/>
              <a:t> </a:t>
            </a:r>
            <a:r>
              <a:rPr lang="de-DE" dirty="0" err="1"/>
              <a:t>can</a:t>
            </a:r>
            <a:r>
              <a:rPr lang="de-DE" dirty="0"/>
              <a:t> </a:t>
            </a:r>
            <a:r>
              <a:rPr lang="de-DE" dirty="0" err="1"/>
              <a:t>serve</a:t>
            </a:r>
            <a:r>
              <a:rPr lang="de-DE" dirty="0"/>
              <a:t> </a:t>
            </a:r>
            <a:r>
              <a:rPr lang="de-DE" dirty="0" err="1"/>
              <a:t>as</a:t>
            </a:r>
            <a:r>
              <a:rPr lang="de-DE" dirty="0"/>
              <a:t> an </a:t>
            </a:r>
            <a:r>
              <a:rPr lang="de-DE" dirty="0" err="1"/>
              <a:t>example</a:t>
            </a:r>
            <a:r>
              <a:rPr lang="de-DE" dirty="0"/>
              <a:t>: </a:t>
            </a:r>
            <a:r>
              <a:rPr lang="de-DE" dirty="0" err="1"/>
              <a:t>if</a:t>
            </a:r>
            <a:r>
              <a:rPr lang="de-DE" dirty="0"/>
              <a:t> </a:t>
            </a:r>
            <a:r>
              <a:rPr lang="de-DE" dirty="0" err="1"/>
              <a:t>you</a:t>
            </a:r>
            <a:r>
              <a:rPr lang="de-DE" dirty="0"/>
              <a:t> </a:t>
            </a:r>
            <a:r>
              <a:rPr lang="de-DE" dirty="0" err="1"/>
              <a:t>invite</a:t>
            </a:r>
            <a:r>
              <a:rPr lang="de-DE" dirty="0"/>
              <a:t> a </a:t>
            </a:r>
            <a:r>
              <a:rPr lang="de-DE" dirty="0" err="1"/>
              <a:t>group</a:t>
            </a:r>
            <a:r>
              <a:rPr lang="de-DE" dirty="0"/>
              <a:t> </a:t>
            </a:r>
            <a:r>
              <a:rPr lang="de-DE" dirty="0" err="1"/>
              <a:t>of</a:t>
            </a:r>
            <a:r>
              <a:rPr lang="de-DE" dirty="0"/>
              <a:t> </a:t>
            </a:r>
            <a:r>
              <a:rPr lang="de-DE" dirty="0" err="1"/>
              <a:t>friends</a:t>
            </a:r>
            <a:r>
              <a:rPr lang="de-DE" dirty="0"/>
              <a:t> </a:t>
            </a:r>
            <a:r>
              <a:rPr lang="de-DE" dirty="0" err="1"/>
              <a:t>to</a:t>
            </a:r>
            <a:r>
              <a:rPr lang="de-DE" dirty="0"/>
              <a:t> a </a:t>
            </a:r>
            <a:r>
              <a:rPr lang="de-DE" dirty="0" err="1"/>
              <a:t>dinner</a:t>
            </a:r>
            <a:r>
              <a:rPr lang="de-DE" dirty="0"/>
              <a:t> </a:t>
            </a:r>
            <a:r>
              <a:rPr lang="de-DE" dirty="0" err="1"/>
              <a:t>party</a:t>
            </a:r>
            <a:r>
              <a:rPr lang="de-DE" dirty="0"/>
              <a:t>, </a:t>
            </a:r>
            <a:r>
              <a:rPr lang="de-DE" dirty="0" err="1"/>
              <a:t>you</a:t>
            </a:r>
            <a:r>
              <a:rPr lang="de-DE" dirty="0"/>
              <a:t> </a:t>
            </a:r>
            <a:r>
              <a:rPr lang="de-DE" dirty="0" err="1"/>
              <a:t>might</a:t>
            </a:r>
            <a:r>
              <a:rPr lang="de-DE" dirty="0"/>
              <a:t> </a:t>
            </a:r>
            <a:r>
              <a:rPr lang="de-DE" dirty="0" err="1"/>
              <a:t>chose</a:t>
            </a:r>
            <a:r>
              <a:rPr lang="de-DE" dirty="0"/>
              <a:t> a recipe </a:t>
            </a:r>
            <a:r>
              <a:rPr lang="de-DE" dirty="0" err="1"/>
              <a:t>or</a:t>
            </a:r>
            <a:r>
              <a:rPr lang="de-DE" dirty="0"/>
              <a:t> </a:t>
            </a:r>
            <a:r>
              <a:rPr lang="de-DE" dirty="0" err="1"/>
              <a:t>draw</a:t>
            </a:r>
            <a:r>
              <a:rPr lang="de-DE" dirty="0"/>
              <a:t> </a:t>
            </a:r>
            <a:r>
              <a:rPr lang="de-DE" dirty="0" err="1"/>
              <a:t>up</a:t>
            </a:r>
            <a:r>
              <a:rPr lang="de-DE" dirty="0"/>
              <a:t> a </a:t>
            </a:r>
            <a:r>
              <a:rPr lang="de-DE" dirty="0" err="1"/>
              <a:t>menu</a:t>
            </a:r>
            <a:r>
              <a:rPr lang="de-DE" dirty="0"/>
              <a:t>, </a:t>
            </a:r>
            <a:r>
              <a:rPr lang="de-DE" dirty="0" err="1"/>
              <a:t>buy</a:t>
            </a:r>
            <a:r>
              <a:rPr lang="de-DE" dirty="0"/>
              <a:t> </a:t>
            </a:r>
            <a:r>
              <a:rPr lang="de-DE" dirty="0" err="1"/>
              <a:t>the</a:t>
            </a:r>
            <a:r>
              <a:rPr lang="de-DE" dirty="0"/>
              <a:t> </a:t>
            </a:r>
            <a:r>
              <a:rPr lang="de-DE" dirty="0" err="1"/>
              <a:t>ingredients</a:t>
            </a:r>
            <a:r>
              <a:rPr lang="de-DE" dirty="0"/>
              <a:t> and </a:t>
            </a:r>
            <a:r>
              <a:rPr lang="de-DE" dirty="0" err="1"/>
              <a:t>cook</a:t>
            </a:r>
            <a:r>
              <a:rPr lang="de-DE" dirty="0"/>
              <a:t> a </a:t>
            </a:r>
            <a:r>
              <a:rPr lang="de-DE" dirty="0" err="1"/>
              <a:t>meal</a:t>
            </a:r>
            <a:r>
              <a:rPr lang="de-DE" dirty="0"/>
              <a:t> </a:t>
            </a:r>
            <a:r>
              <a:rPr lang="de-DE" dirty="0" err="1"/>
              <a:t>according</a:t>
            </a:r>
            <a:r>
              <a:rPr lang="de-DE" dirty="0"/>
              <a:t> </a:t>
            </a:r>
            <a:r>
              <a:rPr lang="de-DE" dirty="0" err="1"/>
              <a:t>to</a:t>
            </a:r>
            <a:r>
              <a:rPr lang="de-DE" dirty="0"/>
              <a:t> </a:t>
            </a:r>
            <a:r>
              <a:rPr lang="de-DE" dirty="0" err="1"/>
              <a:t>the</a:t>
            </a:r>
            <a:r>
              <a:rPr lang="de-DE" dirty="0"/>
              <a:t> </a:t>
            </a:r>
            <a:r>
              <a:rPr lang="de-DE" dirty="0" err="1"/>
              <a:t>instructions</a:t>
            </a:r>
            <a:r>
              <a:rPr lang="de-DE" dirty="0"/>
              <a:t> in </a:t>
            </a:r>
            <a:r>
              <a:rPr lang="de-DE" dirty="0" err="1"/>
              <a:t>your</a:t>
            </a:r>
            <a:r>
              <a:rPr lang="de-DE" dirty="0"/>
              <a:t> </a:t>
            </a:r>
            <a:r>
              <a:rPr lang="de-DE" dirty="0" err="1"/>
              <a:t>cookbook</a:t>
            </a:r>
            <a:r>
              <a:rPr lang="de-DE" dirty="0"/>
              <a:t>. </a:t>
            </a:r>
            <a:r>
              <a:rPr lang="de-DE" dirty="0" err="1"/>
              <a:t>That‘s</a:t>
            </a:r>
            <a:r>
              <a:rPr lang="de-DE" dirty="0"/>
              <a:t> a </a:t>
            </a:r>
            <a:r>
              <a:rPr lang="de-DE" dirty="0" err="1"/>
              <a:t>managerial</a:t>
            </a:r>
            <a:r>
              <a:rPr lang="de-DE" dirty="0"/>
              <a:t> </a:t>
            </a:r>
            <a:r>
              <a:rPr lang="de-DE" dirty="0" err="1"/>
              <a:t>approach</a:t>
            </a:r>
            <a:r>
              <a:rPr lang="de-DE" dirty="0"/>
              <a:t>.</a:t>
            </a:r>
          </a:p>
          <a:p>
            <a:pPr marL="0" lvl="0" indent="0" algn="l" rtl="0">
              <a:spcBef>
                <a:spcPts val="0"/>
              </a:spcBef>
              <a:spcAft>
                <a:spcPts val="0"/>
              </a:spcAft>
              <a:buNone/>
            </a:pPr>
            <a:r>
              <a:rPr lang="de-DE" dirty="0"/>
              <a:t>The </a:t>
            </a:r>
            <a:r>
              <a:rPr lang="de-DE" dirty="0" err="1"/>
              <a:t>entrepreneurial</a:t>
            </a:r>
            <a:r>
              <a:rPr lang="de-DE" dirty="0"/>
              <a:t> </a:t>
            </a:r>
            <a:r>
              <a:rPr lang="de-DE" dirty="0" err="1"/>
              <a:t>approach</a:t>
            </a:r>
            <a:r>
              <a:rPr lang="de-DE" dirty="0"/>
              <a:t> </a:t>
            </a:r>
            <a:r>
              <a:rPr lang="de-DE" dirty="0" err="1"/>
              <a:t>would</a:t>
            </a:r>
            <a:r>
              <a:rPr lang="de-DE" dirty="0"/>
              <a:t> </a:t>
            </a:r>
            <a:r>
              <a:rPr lang="de-DE" dirty="0" err="1"/>
              <a:t>be</a:t>
            </a:r>
            <a:r>
              <a:rPr lang="de-DE" dirty="0"/>
              <a:t>, </a:t>
            </a:r>
            <a:r>
              <a:rPr lang="de-DE" dirty="0" err="1"/>
              <a:t>by</a:t>
            </a:r>
            <a:r>
              <a:rPr lang="de-DE" dirty="0"/>
              <a:t> </a:t>
            </a:r>
            <a:r>
              <a:rPr lang="de-DE" dirty="0" err="1"/>
              <a:t>contrast</a:t>
            </a:r>
            <a:r>
              <a:rPr lang="de-DE" dirty="0"/>
              <a:t>, </a:t>
            </a:r>
            <a:r>
              <a:rPr lang="de-DE" dirty="0" err="1"/>
              <a:t>to</a:t>
            </a:r>
            <a:r>
              <a:rPr lang="de-DE" dirty="0"/>
              <a:t> </a:t>
            </a:r>
            <a:r>
              <a:rPr lang="de-DE" dirty="0" err="1"/>
              <a:t>invite</a:t>
            </a:r>
            <a:r>
              <a:rPr lang="de-DE" dirty="0"/>
              <a:t> </a:t>
            </a:r>
            <a:r>
              <a:rPr lang="de-DE" dirty="0" err="1"/>
              <a:t>your</a:t>
            </a:r>
            <a:r>
              <a:rPr lang="de-DE" dirty="0"/>
              <a:t> </a:t>
            </a:r>
            <a:r>
              <a:rPr lang="de-DE" dirty="0" err="1"/>
              <a:t>friends</a:t>
            </a:r>
            <a:r>
              <a:rPr lang="de-DE" dirty="0"/>
              <a:t> and </a:t>
            </a:r>
            <a:r>
              <a:rPr lang="de-DE" dirty="0" err="1"/>
              <a:t>ask</a:t>
            </a:r>
            <a:r>
              <a:rPr lang="de-DE" dirty="0"/>
              <a:t> </a:t>
            </a:r>
            <a:r>
              <a:rPr lang="de-DE" dirty="0" err="1"/>
              <a:t>every</a:t>
            </a:r>
            <a:r>
              <a:rPr lang="de-DE" dirty="0"/>
              <a:t> </a:t>
            </a:r>
            <a:r>
              <a:rPr lang="de-DE" dirty="0" err="1"/>
              <a:t>person</a:t>
            </a:r>
            <a:r>
              <a:rPr lang="de-DE" dirty="0"/>
              <a:t> </a:t>
            </a:r>
            <a:r>
              <a:rPr lang="de-DE" dirty="0" err="1"/>
              <a:t>to</a:t>
            </a:r>
            <a:r>
              <a:rPr lang="de-DE" dirty="0"/>
              <a:t> bring </a:t>
            </a:r>
            <a:r>
              <a:rPr lang="de-DE" dirty="0" err="1"/>
              <a:t>one</a:t>
            </a:r>
            <a:r>
              <a:rPr lang="de-DE" dirty="0"/>
              <a:t> </a:t>
            </a:r>
            <a:r>
              <a:rPr lang="de-DE" dirty="0" err="1"/>
              <a:t>ingredient</a:t>
            </a:r>
            <a:r>
              <a:rPr lang="de-DE" dirty="0"/>
              <a:t> but not </a:t>
            </a:r>
            <a:r>
              <a:rPr lang="de-DE" dirty="0" err="1"/>
              <a:t>tell</a:t>
            </a:r>
            <a:r>
              <a:rPr lang="de-DE" dirty="0"/>
              <a:t> </a:t>
            </a:r>
            <a:r>
              <a:rPr lang="de-DE" dirty="0" err="1"/>
              <a:t>them</a:t>
            </a:r>
            <a:r>
              <a:rPr lang="de-DE" dirty="0"/>
              <a:t> </a:t>
            </a:r>
            <a:r>
              <a:rPr lang="de-DE" dirty="0" err="1"/>
              <a:t>what</a:t>
            </a:r>
            <a:r>
              <a:rPr lang="de-DE" dirty="0"/>
              <a:t> </a:t>
            </a:r>
            <a:r>
              <a:rPr lang="de-DE" dirty="0" err="1"/>
              <a:t>to</a:t>
            </a:r>
            <a:r>
              <a:rPr lang="de-DE" dirty="0"/>
              <a:t> bring. </a:t>
            </a:r>
            <a:r>
              <a:rPr lang="de-DE" dirty="0" err="1"/>
              <a:t>Now</a:t>
            </a:r>
            <a:r>
              <a:rPr lang="de-DE" dirty="0"/>
              <a:t> </a:t>
            </a:r>
            <a:r>
              <a:rPr lang="de-DE" dirty="0" err="1"/>
              <a:t>the</a:t>
            </a:r>
            <a:r>
              <a:rPr lang="de-DE" dirty="0"/>
              <a:t> </a:t>
            </a:r>
            <a:r>
              <a:rPr lang="de-DE" dirty="0" err="1"/>
              <a:t>group</a:t>
            </a:r>
            <a:r>
              <a:rPr lang="de-DE" dirty="0"/>
              <a:t> </a:t>
            </a:r>
            <a:r>
              <a:rPr lang="de-DE" dirty="0" err="1"/>
              <a:t>must</a:t>
            </a:r>
            <a:r>
              <a:rPr lang="de-DE" dirty="0"/>
              <a:t> </a:t>
            </a:r>
            <a:r>
              <a:rPr lang="de-DE" dirty="0" err="1"/>
              <a:t>come</a:t>
            </a:r>
            <a:r>
              <a:rPr lang="de-DE" dirty="0"/>
              <a:t> </a:t>
            </a:r>
            <a:r>
              <a:rPr lang="de-DE" dirty="0" err="1"/>
              <a:t>together</a:t>
            </a:r>
            <a:r>
              <a:rPr lang="de-DE" dirty="0"/>
              <a:t>, </a:t>
            </a:r>
            <a:r>
              <a:rPr lang="de-DE" dirty="0" err="1"/>
              <a:t>use</a:t>
            </a:r>
            <a:r>
              <a:rPr lang="de-DE" dirty="0"/>
              <a:t> </a:t>
            </a:r>
            <a:r>
              <a:rPr lang="de-DE" dirty="0" err="1"/>
              <a:t>the</a:t>
            </a:r>
            <a:r>
              <a:rPr lang="de-DE" dirty="0"/>
              <a:t> </a:t>
            </a:r>
            <a:r>
              <a:rPr lang="de-DE" dirty="0" err="1"/>
              <a:t>ingredients</a:t>
            </a:r>
            <a:r>
              <a:rPr lang="de-DE" dirty="0"/>
              <a:t>, plus </a:t>
            </a:r>
            <a:r>
              <a:rPr lang="de-DE" dirty="0" err="1"/>
              <a:t>what</a:t>
            </a:r>
            <a:r>
              <a:rPr lang="de-DE" dirty="0"/>
              <a:t> </a:t>
            </a:r>
            <a:r>
              <a:rPr lang="de-DE" dirty="0" err="1"/>
              <a:t>you</a:t>
            </a:r>
            <a:r>
              <a:rPr lang="de-DE" dirty="0"/>
              <a:t> </a:t>
            </a:r>
            <a:r>
              <a:rPr lang="de-DE" dirty="0" err="1"/>
              <a:t>already</a:t>
            </a:r>
            <a:r>
              <a:rPr lang="de-DE" dirty="0"/>
              <a:t> </a:t>
            </a:r>
            <a:r>
              <a:rPr lang="de-DE" dirty="0" err="1"/>
              <a:t>have</a:t>
            </a:r>
            <a:r>
              <a:rPr lang="de-DE" dirty="0"/>
              <a:t> in </a:t>
            </a:r>
            <a:r>
              <a:rPr lang="de-DE" dirty="0" err="1"/>
              <a:t>your</a:t>
            </a:r>
            <a:r>
              <a:rPr lang="de-DE" dirty="0"/>
              <a:t> </a:t>
            </a:r>
            <a:r>
              <a:rPr lang="de-DE" dirty="0" err="1"/>
              <a:t>kitchen</a:t>
            </a:r>
            <a:r>
              <a:rPr lang="de-DE" dirty="0"/>
              <a:t>, and </a:t>
            </a:r>
            <a:r>
              <a:rPr lang="de-DE" dirty="0" err="1"/>
              <a:t>create</a:t>
            </a:r>
            <a:r>
              <a:rPr lang="de-DE" dirty="0"/>
              <a:t> </a:t>
            </a:r>
            <a:r>
              <a:rPr lang="de-DE" dirty="0" err="1"/>
              <a:t>dinner</a:t>
            </a:r>
            <a:r>
              <a:rPr lang="de-DE" dirty="0"/>
              <a:t>. </a:t>
            </a:r>
          </a:p>
          <a:p>
            <a:pPr marL="0" lvl="0" indent="0" algn="l" rtl="0">
              <a:spcBef>
                <a:spcPts val="0"/>
              </a:spcBef>
              <a:spcAft>
                <a:spcPts val="0"/>
              </a:spcAft>
              <a:buNone/>
            </a:pPr>
            <a:endParaRPr lang="de-DE" dirty="0"/>
          </a:p>
          <a:p>
            <a:pPr marL="0" lvl="0" indent="0" algn="l" rtl="0">
              <a:spcBef>
                <a:spcPts val="0"/>
              </a:spcBef>
              <a:spcAft>
                <a:spcPts val="0"/>
              </a:spcAft>
              <a:buNone/>
            </a:pP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4067376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de-DE" dirty="0"/>
              <a:t>Eight </a:t>
            </a:r>
            <a:r>
              <a:rPr lang="de-DE" dirty="0" err="1"/>
              <a:t>components</a:t>
            </a:r>
            <a:r>
              <a:rPr lang="de-DE" dirty="0"/>
              <a:t>:</a:t>
            </a:r>
          </a:p>
          <a:p>
            <a:pPr marL="228600" lvl="0" indent="-228600" algn="l" rtl="0">
              <a:spcBef>
                <a:spcPts val="0"/>
              </a:spcBef>
              <a:spcAft>
                <a:spcPts val="0"/>
              </a:spcAft>
              <a:buAutoNum type="arabicParenR"/>
            </a:pPr>
            <a:r>
              <a:rPr lang="de-DE" dirty="0" err="1"/>
              <a:t>Identify</a:t>
            </a:r>
            <a:r>
              <a:rPr lang="de-DE" dirty="0"/>
              <a:t> </a:t>
            </a:r>
            <a:r>
              <a:rPr lang="de-DE" dirty="0" err="1"/>
              <a:t>your</a:t>
            </a:r>
            <a:r>
              <a:rPr lang="de-DE" dirty="0"/>
              <a:t> </a:t>
            </a:r>
            <a:r>
              <a:rPr lang="de-DE" dirty="0" err="1"/>
              <a:t>desired</a:t>
            </a:r>
            <a:r>
              <a:rPr lang="de-DE" dirty="0"/>
              <a:t> </a:t>
            </a:r>
            <a:r>
              <a:rPr lang="de-DE" dirty="0" err="1"/>
              <a:t>impact</a:t>
            </a:r>
            <a:r>
              <a:rPr lang="de-DE" dirty="0"/>
              <a:t> on </a:t>
            </a:r>
            <a:r>
              <a:rPr lang="de-DE" dirty="0" err="1"/>
              <a:t>the</a:t>
            </a:r>
            <a:r>
              <a:rPr lang="de-DE" dirty="0"/>
              <a:t> </a:t>
            </a:r>
            <a:r>
              <a:rPr lang="de-DE" dirty="0" err="1"/>
              <a:t>world</a:t>
            </a:r>
            <a:endParaRPr lang="de-DE" dirty="0"/>
          </a:p>
          <a:p>
            <a:pPr marL="228600" lvl="0" indent="-228600" algn="l" rtl="0">
              <a:spcBef>
                <a:spcPts val="0"/>
              </a:spcBef>
              <a:spcAft>
                <a:spcPts val="0"/>
              </a:spcAft>
              <a:buAutoNum type="arabicParenR"/>
            </a:pPr>
            <a:r>
              <a:rPr lang="de-DE" dirty="0"/>
              <a:t>Start </a:t>
            </a:r>
            <a:r>
              <a:rPr lang="de-DE" dirty="0" err="1"/>
              <a:t>with</a:t>
            </a:r>
            <a:r>
              <a:rPr lang="de-DE" dirty="0"/>
              <a:t> </a:t>
            </a:r>
            <a:r>
              <a:rPr lang="de-DE" dirty="0" err="1"/>
              <a:t>the</a:t>
            </a:r>
            <a:r>
              <a:rPr lang="de-DE" dirty="0"/>
              <a:t> </a:t>
            </a:r>
            <a:r>
              <a:rPr lang="de-DE" dirty="0" err="1"/>
              <a:t>means</a:t>
            </a:r>
            <a:r>
              <a:rPr lang="de-DE" dirty="0"/>
              <a:t> at </a:t>
            </a:r>
            <a:r>
              <a:rPr lang="de-DE" dirty="0" err="1"/>
              <a:t>hand</a:t>
            </a:r>
            <a:endParaRPr lang="de-DE" dirty="0"/>
          </a:p>
          <a:p>
            <a:pPr marL="228600" lvl="0" indent="-228600" algn="l" rtl="0">
              <a:spcBef>
                <a:spcPts val="0"/>
              </a:spcBef>
              <a:spcAft>
                <a:spcPts val="0"/>
              </a:spcAft>
              <a:buAutoNum type="arabicParenR"/>
            </a:pPr>
            <a:r>
              <a:rPr lang="de-DE" dirty="0" err="1"/>
              <a:t>Describe</a:t>
            </a:r>
            <a:r>
              <a:rPr lang="de-DE" dirty="0"/>
              <a:t> </a:t>
            </a:r>
            <a:r>
              <a:rPr lang="de-DE" dirty="0" err="1"/>
              <a:t>the</a:t>
            </a:r>
            <a:r>
              <a:rPr lang="de-DE" dirty="0"/>
              <a:t> </a:t>
            </a:r>
            <a:r>
              <a:rPr lang="de-DE" dirty="0" err="1"/>
              <a:t>idea</a:t>
            </a:r>
            <a:r>
              <a:rPr lang="de-DE" dirty="0"/>
              <a:t> </a:t>
            </a:r>
            <a:r>
              <a:rPr lang="de-DE" dirty="0" err="1"/>
              <a:t>today</a:t>
            </a:r>
            <a:endParaRPr lang="de-DE" dirty="0"/>
          </a:p>
          <a:p>
            <a:pPr marL="228600" lvl="0" indent="-228600" algn="l" rtl="0">
              <a:spcBef>
                <a:spcPts val="0"/>
              </a:spcBef>
              <a:spcAft>
                <a:spcPts val="0"/>
              </a:spcAft>
              <a:buAutoNum type="arabicParenR"/>
            </a:pPr>
            <a:r>
              <a:rPr lang="de-DE" dirty="0" err="1"/>
              <a:t>Calculate</a:t>
            </a:r>
            <a:r>
              <a:rPr lang="de-DE" dirty="0"/>
              <a:t> </a:t>
            </a:r>
            <a:r>
              <a:rPr lang="de-DE" dirty="0" err="1"/>
              <a:t>affordable</a:t>
            </a:r>
            <a:r>
              <a:rPr lang="de-DE" dirty="0"/>
              <a:t> </a:t>
            </a:r>
            <a:r>
              <a:rPr lang="de-DE" dirty="0" err="1"/>
              <a:t>losses</a:t>
            </a:r>
            <a:endParaRPr lang="de-DE" dirty="0"/>
          </a:p>
          <a:p>
            <a:pPr marL="228600" lvl="0" indent="-228600" algn="l" rtl="0">
              <a:spcBef>
                <a:spcPts val="0"/>
              </a:spcBef>
              <a:spcAft>
                <a:spcPts val="0"/>
              </a:spcAft>
              <a:buAutoNum type="arabicParenR"/>
            </a:pPr>
            <a:r>
              <a:rPr lang="de-DE" dirty="0"/>
              <a:t>Take </a:t>
            </a:r>
            <a:r>
              <a:rPr lang="de-DE" dirty="0" err="1"/>
              <a:t>small</a:t>
            </a:r>
            <a:r>
              <a:rPr lang="de-DE" dirty="0"/>
              <a:t> </a:t>
            </a:r>
            <a:r>
              <a:rPr lang="de-DE" dirty="0" err="1"/>
              <a:t>action</a:t>
            </a:r>
            <a:endParaRPr lang="de-DE" dirty="0"/>
          </a:p>
          <a:p>
            <a:pPr marL="228600" lvl="0" indent="-228600" algn="l" rtl="0">
              <a:spcBef>
                <a:spcPts val="0"/>
              </a:spcBef>
              <a:spcAft>
                <a:spcPts val="0"/>
              </a:spcAft>
              <a:buAutoNum type="arabicParenR"/>
            </a:pPr>
            <a:r>
              <a:rPr lang="de-DE" dirty="0"/>
              <a:t>Network and </a:t>
            </a:r>
            <a:r>
              <a:rPr lang="de-DE" dirty="0" err="1"/>
              <a:t>enroll</a:t>
            </a:r>
            <a:r>
              <a:rPr lang="de-DE" dirty="0"/>
              <a:t> </a:t>
            </a:r>
            <a:r>
              <a:rPr lang="de-DE" dirty="0" err="1"/>
              <a:t>others</a:t>
            </a:r>
            <a:r>
              <a:rPr lang="de-DE" dirty="0"/>
              <a:t> in </a:t>
            </a:r>
            <a:r>
              <a:rPr lang="de-DE" dirty="0" err="1"/>
              <a:t>your</a:t>
            </a:r>
            <a:r>
              <a:rPr lang="de-DE" dirty="0"/>
              <a:t> </a:t>
            </a:r>
            <a:r>
              <a:rPr lang="de-DE" dirty="0" err="1"/>
              <a:t>journey</a:t>
            </a:r>
            <a:endParaRPr lang="de-DE" dirty="0"/>
          </a:p>
          <a:p>
            <a:pPr marL="228600" lvl="0" indent="-228600" algn="l" rtl="0">
              <a:spcBef>
                <a:spcPts val="0"/>
              </a:spcBef>
              <a:spcAft>
                <a:spcPts val="0"/>
              </a:spcAft>
              <a:buAutoNum type="arabicParenR"/>
            </a:pPr>
            <a:r>
              <a:rPr lang="de-DE" dirty="0" err="1"/>
              <a:t>Build</a:t>
            </a:r>
            <a:r>
              <a:rPr lang="de-DE" dirty="0"/>
              <a:t> on </a:t>
            </a:r>
            <a:r>
              <a:rPr lang="de-DE" dirty="0" err="1"/>
              <a:t>what</a:t>
            </a:r>
            <a:r>
              <a:rPr lang="de-DE" dirty="0"/>
              <a:t> </a:t>
            </a:r>
            <a:r>
              <a:rPr lang="de-DE" dirty="0" err="1"/>
              <a:t>you</a:t>
            </a:r>
            <a:r>
              <a:rPr lang="de-DE" dirty="0"/>
              <a:t> </a:t>
            </a:r>
            <a:r>
              <a:rPr lang="de-DE" dirty="0" err="1"/>
              <a:t>learn</a:t>
            </a:r>
            <a:endParaRPr lang="de-DE" dirty="0"/>
          </a:p>
          <a:p>
            <a:pPr marL="228600" lvl="0" indent="-228600" algn="l" rtl="0">
              <a:spcBef>
                <a:spcPts val="0"/>
              </a:spcBef>
              <a:spcAft>
                <a:spcPts val="0"/>
              </a:spcAft>
              <a:buAutoNum type="arabicParenR"/>
            </a:pPr>
            <a:r>
              <a:rPr lang="de-DE" dirty="0" err="1"/>
              <a:t>Reflect</a:t>
            </a:r>
            <a:r>
              <a:rPr lang="de-DE" dirty="0"/>
              <a:t> and </a:t>
            </a:r>
            <a:r>
              <a:rPr lang="de-DE" dirty="0" err="1"/>
              <a:t>be</a:t>
            </a:r>
            <a:r>
              <a:rPr lang="de-DE" dirty="0"/>
              <a:t> honest </a:t>
            </a:r>
            <a:r>
              <a:rPr lang="de-DE" dirty="0" err="1"/>
              <a:t>to</a:t>
            </a:r>
            <a:r>
              <a:rPr lang="de-DE" dirty="0"/>
              <a:t> </a:t>
            </a:r>
            <a:r>
              <a:rPr lang="de-DE" dirty="0" err="1"/>
              <a:t>yourself</a:t>
            </a:r>
            <a:endParaRPr lang="de-DE" dirty="0"/>
          </a:p>
          <a:p>
            <a:pPr marL="0" lvl="0" indent="0" algn="l" rtl="0">
              <a:spcBef>
                <a:spcPts val="0"/>
              </a:spcBef>
              <a:spcAft>
                <a:spcPts val="0"/>
              </a:spcAft>
              <a:buNone/>
            </a:pP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2490662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de-DE" dirty="0"/>
              <a:t>Fixed </a:t>
            </a:r>
            <a:r>
              <a:rPr lang="de-DE" dirty="0" err="1"/>
              <a:t>mindset</a:t>
            </a:r>
            <a:r>
              <a:rPr lang="de-DE" dirty="0"/>
              <a:t>: </a:t>
            </a:r>
            <a:r>
              <a:rPr lang="de-DE" dirty="0" err="1"/>
              <a:t>the</a:t>
            </a:r>
            <a:r>
              <a:rPr lang="de-DE" dirty="0"/>
              <a:t> </a:t>
            </a:r>
            <a:r>
              <a:rPr lang="de-DE" dirty="0" err="1"/>
              <a:t>assumptions</a:t>
            </a:r>
            <a:r>
              <a:rPr lang="de-DE" dirty="0"/>
              <a:t> </a:t>
            </a:r>
            <a:r>
              <a:rPr lang="de-DE" dirty="0" err="1"/>
              <a:t>held</a:t>
            </a:r>
            <a:r>
              <a:rPr lang="de-DE" dirty="0"/>
              <a:t> </a:t>
            </a:r>
            <a:r>
              <a:rPr lang="de-DE" dirty="0" err="1"/>
              <a:t>by</a:t>
            </a:r>
            <a:r>
              <a:rPr lang="de-DE" dirty="0"/>
              <a:t> </a:t>
            </a:r>
            <a:r>
              <a:rPr lang="de-DE" dirty="0" err="1"/>
              <a:t>people</a:t>
            </a:r>
            <a:r>
              <a:rPr lang="de-DE" dirty="0"/>
              <a:t> </a:t>
            </a:r>
            <a:r>
              <a:rPr lang="de-DE" dirty="0" err="1"/>
              <a:t>who</a:t>
            </a:r>
            <a:r>
              <a:rPr lang="de-DE" dirty="0"/>
              <a:t> </a:t>
            </a:r>
            <a:r>
              <a:rPr lang="de-DE" dirty="0" err="1"/>
              <a:t>perceive</a:t>
            </a:r>
            <a:r>
              <a:rPr lang="de-DE" dirty="0"/>
              <a:t> </a:t>
            </a:r>
            <a:r>
              <a:rPr lang="de-DE" dirty="0" err="1"/>
              <a:t>their</a:t>
            </a:r>
            <a:r>
              <a:rPr lang="de-DE" dirty="0"/>
              <a:t> </a:t>
            </a:r>
            <a:r>
              <a:rPr lang="de-DE" dirty="0" err="1"/>
              <a:t>talents</a:t>
            </a:r>
            <a:r>
              <a:rPr lang="de-DE" dirty="0"/>
              <a:t> and </a:t>
            </a:r>
            <a:r>
              <a:rPr lang="de-DE" dirty="0" err="1"/>
              <a:t>abilities</a:t>
            </a:r>
            <a:r>
              <a:rPr lang="de-DE" dirty="0"/>
              <a:t> </a:t>
            </a:r>
            <a:r>
              <a:rPr lang="de-DE" dirty="0" err="1"/>
              <a:t>to</a:t>
            </a:r>
            <a:r>
              <a:rPr lang="de-DE" dirty="0"/>
              <a:t> </a:t>
            </a:r>
            <a:r>
              <a:rPr lang="de-DE" dirty="0" err="1"/>
              <a:t>be</a:t>
            </a:r>
            <a:r>
              <a:rPr lang="de-DE" dirty="0"/>
              <a:t> </a:t>
            </a:r>
            <a:r>
              <a:rPr lang="de-DE" dirty="0" err="1"/>
              <a:t>set</a:t>
            </a:r>
            <a:r>
              <a:rPr lang="de-DE" dirty="0"/>
              <a:t> </a:t>
            </a:r>
            <a:r>
              <a:rPr lang="de-DE" dirty="0" err="1"/>
              <a:t>traits</a:t>
            </a:r>
            <a:r>
              <a:rPr lang="de-DE" dirty="0"/>
              <a:t>.</a:t>
            </a:r>
          </a:p>
          <a:p>
            <a:pPr marL="0" lvl="0" indent="0" algn="l" rtl="0">
              <a:spcBef>
                <a:spcPts val="0"/>
              </a:spcBef>
              <a:spcAft>
                <a:spcPts val="0"/>
              </a:spcAft>
              <a:buNone/>
            </a:pPr>
            <a:r>
              <a:rPr lang="de-DE" dirty="0"/>
              <a:t>Growth </a:t>
            </a:r>
            <a:r>
              <a:rPr lang="de-DE" dirty="0" err="1"/>
              <a:t>mindset</a:t>
            </a:r>
            <a:r>
              <a:rPr lang="de-DE" dirty="0"/>
              <a:t>: </a:t>
            </a:r>
            <a:r>
              <a:rPr lang="de-DE" dirty="0" err="1"/>
              <a:t>the</a:t>
            </a:r>
            <a:r>
              <a:rPr lang="de-DE" dirty="0"/>
              <a:t> </a:t>
            </a:r>
            <a:r>
              <a:rPr lang="de-DE" dirty="0" err="1"/>
              <a:t>assumptions</a:t>
            </a:r>
            <a:r>
              <a:rPr lang="de-DE" dirty="0"/>
              <a:t> </a:t>
            </a:r>
            <a:r>
              <a:rPr lang="de-DE" dirty="0" err="1"/>
              <a:t>held</a:t>
            </a:r>
            <a:r>
              <a:rPr lang="de-DE" dirty="0"/>
              <a:t> </a:t>
            </a:r>
            <a:r>
              <a:rPr lang="de-DE" dirty="0" err="1"/>
              <a:t>by</a:t>
            </a:r>
            <a:r>
              <a:rPr lang="de-DE" dirty="0"/>
              <a:t> </a:t>
            </a:r>
            <a:r>
              <a:rPr lang="de-DE" dirty="0" err="1"/>
              <a:t>people</a:t>
            </a:r>
            <a:r>
              <a:rPr lang="de-DE" dirty="0"/>
              <a:t> </a:t>
            </a:r>
            <a:r>
              <a:rPr lang="de-DE" dirty="0" err="1"/>
              <a:t>who</a:t>
            </a:r>
            <a:r>
              <a:rPr lang="de-DE" dirty="0"/>
              <a:t> </a:t>
            </a:r>
            <a:r>
              <a:rPr lang="de-DE" dirty="0" err="1"/>
              <a:t>believe</a:t>
            </a:r>
            <a:r>
              <a:rPr lang="de-DE" dirty="0"/>
              <a:t> </a:t>
            </a:r>
            <a:r>
              <a:rPr lang="de-DE" dirty="0" err="1"/>
              <a:t>that</a:t>
            </a:r>
            <a:r>
              <a:rPr lang="de-DE" dirty="0"/>
              <a:t> </a:t>
            </a:r>
            <a:r>
              <a:rPr lang="de-DE" dirty="0" err="1"/>
              <a:t>their</a:t>
            </a:r>
            <a:r>
              <a:rPr lang="de-DE" dirty="0"/>
              <a:t> </a:t>
            </a:r>
            <a:r>
              <a:rPr lang="de-DE" dirty="0" err="1"/>
              <a:t>abilities</a:t>
            </a:r>
            <a:r>
              <a:rPr lang="de-DE" dirty="0"/>
              <a:t> </a:t>
            </a:r>
            <a:r>
              <a:rPr lang="de-DE" dirty="0" err="1"/>
              <a:t>can</a:t>
            </a:r>
            <a:r>
              <a:rPr lang="de-DE" dirty="0"/>
              <a:t> </a:t>
            </a:r>
            <a:r>
              <a:rPr lang="de-DE" dirty="0" err="1"/>
              <a:t>be</a:t>
            </a:r>
            <a:r>
              <a:rPr lang="de-DE" dirty="0"/>
              <a:t> </a:t>
            </a:r>
            <a:r>
              <a:rPr lang="de-DE" dirty="0" err="1"/>
              <a:t>developed</a:t>
            </a:r>
            <a:r>
              <a:rPr lang="de-DE" dirty="0"/>
              <a:t> </a:t>
            </a:r>
            <a:r>
              <a:rPr lang="de-DE" dirty="0" err="1"/>
              <a:t>through</a:t>
            </a:r>
            <a:r>
              <a:rPr lang="de-DE" dirty="0"/>
              <a:t> </a:t>
            </a:r>
            <a:r>
              <a:rPr lang="de-DE" dirty="0" err="1"/>
              <a:t>dedication</a:t>
            </a:r>
            <a:r>
              <a:rPr lang="de-DE" dirty="0"/>
              <a:t>, </a:t>
            </a:r>
            <a:r>
              <a:rPr lang="de-DE" dirty="0" err="1"/>
              <a:t>effort</a:t>
            </a:r>
            <a:r>
              <a:rPr lang="de-DE" dirty="0"/>
              <a:t> and </a:t>
            </a:r>
            <a:r>
              <a:rPr lang="de-DE" dirty="0" err="1"/>
              <a:t>hard</a:t>
            </a:r>
            <a:r>
              <a:rPr lang="de-DE" dirty="0"/>
              <a:t> </a:t>
            </a:r>
            <a:r>
              <a:rPr lang="de-DE" dirty="0" err="1"/>
              <a:t>work</a:t>
            </a:r>
            <a:r>
              <a:rPr lang="de-DE" dirty="0"/>
              <a:t>.</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err="1"/>
              <a:t>Examples</a:t>
            </a:r>
            <a:endParaRPr lang="de-DE" dirty="0"/>
          </a:p>
          <a:p>
            <a:pPr marL="0" lvl="0" indent="0" algn="l" rtl="0">
              <a:spcBef>
                <a:spcPts val="0"/>
              </a:spcBef>
              <a:spcAft>
                <a:spcPts val="0"/>
              </a:spcAft>
              <a:buNone/>
            </a:pPr>
            <a:r>
              <a:rPr lang="de-DE" dirty="0"/>
              <a:t>Fixed </a:t>
            </a:r>
            <a:r>
              <a:rPr lang="de-DE" dirty="0" err="1"/>
              <a:t>mindset</a:t>
            </a:r>
            <a:r>
              <a:rPr lang="de-DE" dirty="0"/>
              <a:t>: „</a:t>
            </a:r>
            <a:r>
              <a:rPr lang="de-DE" dirty="0" err="1"/>
              <a:t>Why</a:t>
            </a:r>
            <a:r>
              <a:rPr lang="de-DE" dirty="0"/>
              <a:t> do </a:t>
            </a:r>
            <a:r>
              <a:rPr lang="de-DE" dirty="0" err="1"/>
              <a:t>you</a:t>
            </a:r>
            <a:r>
              <a:rPr lang="de-DE" dirty="0"/>
              <a:t> </a:t>
            </a:r>
            <a:r>
              <a:rPr lang="de-DE" dirty="0" err="1"/>
              <a:t>want</a:t>
            </a:r>
            <a:r>
              <a:rPr lang="de-DE" dirty="0"/>
              <a:t> </a:t>
            </a:r>
            <a:r>
              <a:rPr lang="de-DE" dirty="0" err="1"/>
              <a:t>to</a:t>
            </a:r>
            <a:r>
              <a:rPr lang="de-DE" dirty="0"/>
              <a:t> </a:t>
            </a:r>
            <a:r>
              <a:rPr lang="de-DE" dirty="0" err="1"/>
              <a:t>start</a:t>
            </a:r>
            <a:r>
              <a:rPr lang="de-DE" dirty="0"/>
              <a:t> </a:t>
            </a:r>
            <a:r>
              <a:rPr lang="de-DE" dirty="0" err="1"/>
              <a:t>up</a:t>
            </a:r>
            <a:r>
              <a:rPr lang="de-DE" dirty="0"/>
              <a:t> a </a:t>
            </a:r>
            <a:r>
              <a:rPr lang="de-DE" dirty="0" err="1"/>
              <a:t>business</a:t>
            </a:r>
            <a:r>
              <a:rPr lang="de-DE" dirty="0"/>
              <a:t>? </a:t>
            </a:r>
            <a:r>
              <a:rPr lang="de-DE" dirty="0" err="1"/>
              <a:t>You</a:t>
            </a:r>
            <a:r>
              <a:rPr lang="de-DE" dirty="0"/>
              <a:t> </a:t>
            </a:r>
            <a:r>
              <a:rPr lang="de-DE" dirty="0" err="1"/>
              <a:t>need</a:t>
            </a:r>
            <a:r>
              <a:rPr lang="de-DE" dirty="0"/>
              <a:t> </a:t>
            </a:r>
            <a:r>
              <a:rPr lang="de-DE" dirty="0" err="1"/>
              <a:t>accounting</a:t>
            </a:r>
            <a:r>
              <a:rPr lang="de-DE" dirty="0"/>
              <a:t> </a:t>
            </a:r>
            <a:r>
              <a:rPr lang="de-DE" dirty="0" err="1"/>
              <a:t>skills</a:t>
            </a:r>
            <a:r>
              <a:rPr lang="de-DE" dirty="0"/>
              <a:t>. </a:t>
            </a:r>
            <a:r>
              <a:rPr lang="de-DE" dirty="0" err="1"/>
              <a:t>You</a:t>
            </a:r>
            <a:r>
              <a:rPr lang="de-DE" dirty="0"/>
              <a:t> </a:t>
            </a:r>
            <a:r>
              <a:rPr lang="de-DE" dirty="0" err="1"/>
              <a:t>were</a:t>
            </a:r>
            <a:r>
              <a:rPr lang="de-DE" dirty="0"/>
              <a:t> </a:t>
            </a:r>
            <a:r>
              <a:rPr lang="de-DE" dirty="0" err="1"/>
              <a:t>always</a:t>
            </a:r>
            <a:r>
              <a:rPr lang="de-DE" dirty="0"/>
              <a:t> terrible at </a:t>
            </a:r>
            <a:r>
              <a:rPr lang="de-DE" dirty="0" err="1"/>
              <a:t>math</a:t>
            </a:r>
            <a:r>
              <a:rPr lang="de-DE" dirty="0"/>
              <a:t> at </a:t>
            </a:r>
            <a:r>
              <a:rPr lang="de-DE" dirty="0" err="1"/>
              <a:t>school</a:t>
            </a:r>
            <a:r>
              <a:rPr lang="de-DE" dirty="0"/>
              <a:t>. Are </a:t>
            </a:r>
            <a:r>
              <a:rPr lang="de-DE" dirty="0" err="1"/>
              <a:t>you</a:t>
            </a:r>
            <a:r>
              <a:rPr lang="de-DE" dirty="0"/>
              <a:t> </a:t>
            </a:r>
            <a:r>
              <a:rPr lang="de-DE" dirty="0" err="1"/>
              <a:t>sure</a:t>
            </a:r>
            <a:r>
              <a:rPr lang="de-DE" dirty="0"/>
              <a:t> </a:t>
            </a:r>
            <a:r>
              <a:rPr lang="de-DE" dirty="0" err="1"/>
              <a:t>you</a:t>
            </a:r>
            <a:r>
              <a:rPr lang="de-DE" dirty="0"/>
              <a:t> </a:t>
            </a:r>
            <a:r>
              <a:rPr lang="de-DE" dirty="0" err="1"/>
              <a:t>can</a:t>
            </a:r>
            <a:r>
              <a:rPr lang="de-DE" dirty="0"/>
              <a:t> do </a:t>
            </a:r>
            <a:r>
              <a:rPr lang="de-DE" dirty="0" err="1"/>
              <a:t>it</a:t>
            </a:r>
            <a:r>
              <a:rPr lang="de-DE" dirty="0"/>
              <a:t>?“</a:t>
            </a:r>
          </a:p>
          <a:p>
            <a:pPr marL="0" lvl="0" indent="0" algn="l" rtl="0">
              <a:spcBef>
                <a:spcPts val="0"/>
              </a:spcBef>
              <a:spcAft>
                <a:spcPts val="0"/>
              </a:spcAft>
              <a:buNone/>
            </a:pPr>
            <a:r>
              <a:rPr lang="de-DE" dirty="0"/>
              <a:t>Growth </a:t>
            </a:r>
            <a:r>
              <a:rPr lang="de-DE" dirty="0" err="1"/>
              <a:t>mindset</a:t>
            </a:r>
            <a:r>
              <a:rPr lang="de-DE" dirty="0"/>
              <a:t>: „I </a:t>
            </a:r>
            <a:r>
              <a:rPr lang="de-DE" dirty="0" err="1"/>
              <a:t>might</a:t>
            </a:r>
            <a:r>
              <a:rPr lang="de-DE" dirty="0"/>
              <a:t> not </a:t>
            </a:r>
            <a:r>
              <a:rPr lang="de-DE" dirty="0" err="1"/>
              <a:t>be</a:t>
            </a:r>
            <a:r>
              <a:rPr lang="de-DE" dirty="0"/>
              <a:t> </a:t>
            </a:r>
            <a:r>
              <a:rPr lang="de-DE" dirty="0" err="1"/>
              <a:t>good</a:t>
            </a:r>
            <a:r>
              <a:rPr lang="de-DE" dirty="0"/>
              <a:t> at </a:t>
            </a:r>
            <a:r>
              <a:rPr lang="de-DE" dirty="0" err="1"/>
              <a:t>accounting</a:t>
            </a:r>
            <a:r>
              <a:rPr lang="de-DE" dirty="0"/>
              <a:t> </a:t>
            </a:r>
            <a:r>
              <a:rPr lang="de-DE" dirty="0" err="1"/>
              <a:t>first</a:t>
            </a:r>
            <a:r>
              <a:rPr lang="de-DE" dirty="0"/>
              <a:t>, but I </a:t>
            </a:r>
            <a:r>
              <a:rPr lang="de-DE" dirty="0" err="1"/>
              <a:t>think</a:t>
            </a:r>
            <a:r>
              <a:rPr lang="de-DE" dirty="0"/>
              <a:t> I </a:t>
            </a:r>
            <a:r>
              <a:rPr lang="de-DE" dirty="0" err="1"/>
              <a:t>can</a:t>
            </a:r>
            <a:r>
              <a:rPr lang="de-DE" dirty="0"/>
              <a:t> </a:t>
            </a:r>
            <a:r>
              <a:rPr lang="de-DE" dirty="0" err="1"/>
              <a:t>learn</a:t>
            </a:r>
            <a:r>
              <a:rPr lang="de-DE" dirty="0"/>
              <a:t> </a:t>
            </a:r>
            <a:r>
              <a:rPr lang="de-DE" dirty="0" err="1"/>
              <a:t>to</a:t>
            </a:r>
            <a:r>
              <a:rPr lang="de-DE" dirty="0"/>
              <a:t> </a:t>
            </a:r>
            <a:r>
              <a:rPr lang="de-DE" dirty="0" err="1"/>
              <a:t>be</a:t>
            </a:r>
            <a:r>
              <a:rPr lang="de-DE" dirty="0"/>
              <a:t> </a:t>
            </a:r>
            <a:r>
              <a:rPr lang="de-DE" dirty="0" err="1"/>
              <a:t>good</a:t>
            </a:r>
            <a:r>
              <a:rPr lang="de-DE" dirty="0"/>
              <a:t> at </a:t>
            </a:r>
            <a:r>
              <a:rPr lang="de-DE" dirty="0" err="1"/>
              <a:t>it</a:t>
            </a:r>
            <a:r>
              <a:rPr lang="de-DE" dirty="0"/>
              <a:t> </a:t>
            </a:r>
            <a:r>
              <a:rPr lang="de-DE" dirty="0" err="1"/>
              <a:t>if</a:t>
            </a:r>
            <a:r>
              <a:rPr lang="de-DE" dirty="0"/>
              <a:t> I </a:t>
            </a:r>
            <a:r>
              <a:rPr lang="de-DE" dirty="0" err="1"/>
              <a:t>commit</a:t>
            </a:r>
            <a:r>
              <a:rPr lang="de-DE" dirty="0"/>
              <a:t> </a:t>
            </a:r>
            <a:r>
              <a:rPr lang="de-DE" dirty="0" err="1"/>
              <a:t>to</a:t>
            </a:r>
            <a:r>
              <a:rPr lang="de-DE" dirty="0"/>
              <a:t> </a:t>
            </a:r>
            <a:r>
              <a:rPr lang="de-DE" dirty="0" err="1"/>
              <a:t>it</a:t>
            </a:r>
            <a:r>
              <a:rPr lang="de-DE" dirty="0"/>
              <a:t> and </a:t>
            </a:r>
            <a:r>
              <a:rPr lang="de-DE" dirty="0" err="1"/>
              <a:t>put</a:t>
            </a:r>
            <a:r>
              <a:rPr lang="de-DE" dirty="0"/>
              <a:t> in </a:t>
            </a:r>
            <a:r>
              <a:rPr lang="de-DE" dirty="0" err="1"/>
              <a:t>the</a:t>
            </a:r>
            <a:r>
              <a:rPr lang="de-DE" dirty="0"/>
              <a:t> time and </a:t>
            </a:r>
            <a:r>
              <a:rPr lang="de-DE" dirty="0" err="1"/>
              <a:t>effort</a:t>
            </a:r>
            <a:r>
              <a:rPr lang="de-DE" dirty="0"/>
              <a:t>.“</a:t>
            </a:r>
          </a:p>
          <a:p>
            <a:pPr marL="0" lvl="0" indent="0" algn="l" rtl="0">
              <a:spcBef>
                <a:spcPts val="0"/>
              </a:spcBef>
              <a:spcAft>
                <a:spcPts val="0"/>
              </a:spcAft>
              <a:buNone/>
            </a:pPr>
            <a:r>
              <a:rPr lang="de-DE" dirty="0"/>
              <a:t>Fixed </a:t>
            </a:r>
            <a:r>
              <a:rPr lang="de-DE" dirty="0" err="1"/>
              <a:t>mindset</a:t>
            </a:r>
            <a:r>
              <a:rPr lang="de-DE" dirty="0"/>
              <a:t>: „</a:t>
            </a:r>
            <a:r>
              <a:rPr lang="de-DE" dirty="0" err="1"/>
              <a:t>if</a:t>
            </a:r>
            <a:r>
              <a:rPr lang="de-DE" dirty="0"/>
              <a:t> </a:t>
            </a:r>
            <a:r>
              <a:rPr lang="de-DE" dirty="0" err="1"/>
              <a:t>you</a:t>
            </a:r>
            <a:r>
              <a:rPr lang="de-DE" dirty="0"/>
              <a:t> fail </a:t>
            </a:r>
            <a:r>
              <a:rPr lang="de-DE" dirty="0" err="1"/>
              <a:t>everybody</a:t>
            </a:r>
            <a:r>
              <a:rPr lang="de-DE" dirty="0"/>
              <a:t> will </a:t>
            </a:r>
            <a:r>
              <a:rPr lang="de-DE" dirty="0" err="1"/>
              <a:t>laugh</a:t>
            </a:r>
            <a:r>
              <a:rPr lang="de-DE" dirty="0"/>
              <a:t> at </a:t>
            </a:r>
            <a:r>
              <a:rPr lang="de-DE" dirty="0" err="1"/>
              <a:t>you</a:t>
            </a:r>
            <a:r>
              <a:rPr lang="de-DE" dirty="0"/>
              <a:t>.“</a:t>
            </a:r>
          </a:p>
          <a:p>
            <a:pPr marL="0" lvl="0" indent="0" algn="l" rtl="0">
              <a:spcBef>
                <a:spcPts val="0"/>
              </a:spcBef>
              <a:spcAft>
                <a:spcPts val="0"/>
              </a:spcAft>
              <a:buNone/>
            </a:pPr>
            <a:r>
              <a:rPr lang="de-DE" dirty="0"/>
              <a:t>Growth </a:t>
            </a:r>
            <a:r>
              <a:rPr lang="de-DE" dirty="0" err="1"/>
              <a:t>mindset</a:t>
            </a:r>
            <a:r>
              <a:rPr lang="de-DE" dirty="0"/>
              <a:t>: „</a:t>
            </a:r>
            <a:r>
              <a:rPr lang="de-DE" dirty="0" err="1"/>
              <a:t>Give</a:t>
            </a:r>
            <a:r>
              <a:rPr lang="de-DE" dirty="0"/>
              <a:t> </a:t>
            </a:r>
            <a:r>
              <a:rPr lang="de-DE" dirty="0" err="1"/>
              <a:t>me</a:t>
            </a:r>
            <a:r>
              <a:rPr lang="de-DE" dirty="0"/>
              <a:t> </a:t>
            </a:r>
            <a:r>
              <a:rPr lang="de-DE" dirty="0" err="1"/>
              <a:t>the</a:t>
            </a:r>
            <a:r>
              <a:rPr lang="de-DE" dirty="0"/>
              <a:t> </a:t>
            </a:r>
            <a:r>
              <a:rPr lang="de-DE" dirty="0" err="1"/>
              <a:t>name</a:t>
            </a:r>
            <a:r>
              <a:rPr lang="de-DE" dirty="0"/>
              <a:t> </a:t>
            </a:r>
            <a:r>
              <a:rPr lang="de-DE" dirty="0" err="1"/>
              <a:t>of</a:t>
            </a:r>
            <a:r>
              <a:rPr lang="de-DE" dirty="0"/>
              <a:t> </a:t>
            </a:r>
            <a:r>
              <a:rPr lang="de-DE" dirty="0" err="1"/>
              <a:t>one</a:t>
            </a:r>
            <a:r>
              <a:rPr lang="de-DE" dirty="0"/>
              <a:t> </a:t>
            </a:r>
            <a:r>
              <a:rPr lang="de-DE" dirty="0" err="1"/>
              <a:t>successful</a:t>
            </a:r>
            <a:r>
              <a:rPr lang="de-DE" dirty="0"/>
              <a:t> </a:t>
            </a:r>
            <a:r>
              <a:rPr lang="de-DE" dirty="0" err="1"/>
              <a:t>person</a:t>
            </a:r>
            <a:r>
              <a:rPr lang="de-DE" dirty="0"/>
              <a:t> </a:t>
            </a:r>
            <a:r>
              <a:rPr lang="de-DE" dirty="0" err="1"/>
              <a:t>who</a:t>
            </a:r>
            <a:r>
              <a:rPr lang="de-DE" dirty="0"/>
              <a:t> </a:t>
            </a:r>
            <a:r>
              <a:rPr lang="de-DE" dirty="0" err="1"/>
              <a:t>never</a:t>
            </a:r>
            <a:r>
              <a:rPr lang="de-DE" dirty="0"/>
              <a:t> </a:t>
            </a:r>
            <a:r>
              <a:rPr lang="de-DE" dirty="0" err="1"/>
              <a:t>experienced</a:t>
            </a:r>
            <a:r>
              <a:rPr lang="de-DE" dirty="0"/>
              <a:t> </a:t>
            </a:r>
            <a:r>
              <a:rPr lang="de-DE" dirty="0" err="1"/>
              <a:t>failure</a:t>
            </a:r>
            <a:r>
              <a:rPr lang="de-DE" dirty="0"/>
              <a:t> at </a:t>
            </a:r>
            <a:r>
              <a:rPr lang="de-DE" dirty="0" err="1"/>
              <a:t>one</a:t>
            </a:r>
            <a:r>
              <a:rPr lang="de-DE" dirty="0"/>
              <a:t> time </a:t>
            </a:r>
            <a:r>
              <a:rPr lang="de-DE" dirty="0" err="1"/>
              <a:t>or</a:t>
            </a:r>
            <a:r>
              <a:rPr lang="de-DE" dirty="0"/>
              <a:t> </a:t>
            </a:r>
            <a:r>
              <a:rPr lang="de-DE" dirty="0" err="1"/>
              <a:t>another</a:t>
            </a:r>
            <a:r>
              <a:rPr lang="de-DE" dirty="0"/>
              <a:t>.“</a:t>
            </a: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2245483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a:lnSpc>
                <a:spcPct val="115000"/>
              </a:lnSpc>
            </a:pPr>
            <a:r>
              <a:rPr lang="en-GB" sz="1800" b="1" dirty="0">
                <a:effectLst/>
                <a:latin typeface="Calibri" panose="020F0502020204030204" pitchFamily="34" charset="0"/>
                <a:ea typeface="Calibri" panose="020F0502020204030204" pitchFamily="34" charset="0"/>
              </a:rPr>
              <a:t> </a:t>
            </a:r>
            <a:endParaRPr lang="de-DE" sz="1800" dirty="0">
              <a:effectLst/>
              <a:latin typeface="Arial" panose="020B0604020202020204" pitchFamily="34" charset="0"/>
              <a:ea typeface="Arial" panose="020B0604020202020204" pitchFamily="34" charset="0"/>
            </a:endParaRPr>
          </a:p>
          <a:p>
            <a:pPr marL="0" lvl="0" indent="0" algn="l" rtl="0">
              <a:spcBef>
                <a:spcPts val="0"/>
              </a:spcBef>
              <a:spcAft>
                <a:spcPts val="0"/>
              </a:spcAft>
              <a:buNone/>
            </a:pP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3137688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C59C4FCC-A7BB-4998-9C5C-F010D2AC4004}" type="slidenum">
              <a:rPr lang="en-US" smtClean="0"/>
              <a:t>2</a:t>
            </a:fld>
            <a:endParaRPr lang="en-US"/>
          </a:p>
        </p:txBody>
      </p:sp>
    </p:spTree>
    <p:extLst>
      <p:ext uri="{BB962C8B-B14F-4D97-AF65-F5344CB8AC3E}">
        <p14:creationId xmlns:p14="http://schemas.microsoft.com/office/powerpoint/2010/main" val="2079556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de-DE" dirty="0"/>
              <a:t>Critical </a:t>
            </a:r>
            <a:r>
              <a:rPr lang="de-DE" dirty="0" err="1"/>
              <a:t>thinking</a:t>
            </a:r>
            <a:r>
              <a:rPr lang="de-DE" dirty="0"/>
              <a:t> </a:t>
            </a:r>
            <a:r>
              <a:rPr lang="de-DE" dirty="0" err="1"/>
              <a:t>questions</a:t>
            </a:r>
            <a:r>
              <a:rPr lang="de-DE" dirty="0"/>
              <a:t>:</a:t>
            </a:r>
          </a:p>
          <a:p>
            <a:pPr marL="228600" lvl="0" indent="-228600" algn="l" rtl="0">
              <a:spcBef>
                <a:spcPts val="0"/>
              </a:spcBef>
              <a:spcAft>
                <a:spcPts val="0"/>
              </a:spcAft>
              <a:buAutoNum type="arabicPeriod"/>
            </a:pPr>
            <a:r>
              <a:rPr lang="de-DE" dirty="0"/>
              <a:t>In </a:t>
            </a:r>
            <a:r>
              <a:rPr lang="de-DE" dirty="0" err="1"/>
              <a:t>what</a:t>
            </a:r>
            <a:r>
              <a:rPr lang="de-DE" dirty="0"/>
              <a:t> </a:t>
            </a:r>
            <a:r>
              <a:rPr lang="de-DE" dirty="0" err="1"/>
              <a:t>ways</a:t>
            </a:r>
            <a:r>
              <a:rPr lang="de-DE" dirty="0"/>
              <a:t> </a:t>
            </a:r>
            <a:r>
              <a:rPr lang="de-DE" dirty="0" err="1"/>
              <a:t>did</a:t>
            </a:r>
            <a:r>
              <a:rPr lang="de-DE" dirty="0"/>
              <a:t> </a:t>
            </a:r>
            <a:r>
              <a:rPr lang="de-DE" dirty="0" err="1"/>
              <a:t>this</a:t>
            </a:r>
            <a:r>
              <a:rPr lang="de-DE" dirty="0"/>
              <a:t> 10-minute </a:t>
            </a:r>
            <a:r>
              <a:rPr lang="de-DE" dirty="0" err="1"/>
              <a:t>observation</a:t>
            </a:r>
            <a:r>
              <a:rPr lang="de-DE" dirty="0"/>
              <a:t> </a:t>
            </a:r>
            <a:r>
              <a:rPr lang="de-DE" dirty="0" err="1"/>
              <a:t>exercise</a:t>
            </a:r>
            <a:r>
              <a:rPr lang="de-DE" dirty="0"/>
              <a:t> </a:t>
            </a:r>
            <a:r>
              <a:rPr lang="de-DE" dirty="0" err="1"/>
              <a:t>confirm</a:t>
            </a:r>
            <a:r>
              <a:rPr lang="de-DE" dirty="0"/>
              <a:t> </a:t>
            </a:r>
            <a:r>
              <a:rPr lang="de-DE" dirty="0" err="1"/>
              <a:t>your</a:t>
            </a:r>
            <a:r>
              <a:rPr lang="de-DE" dirty="0"/>
              <a:t> </a:t>
            </a:r>
            <a:r>
              <a:rPr lang="de-DE" dirty="0" err="1"/>
              <a:t>existing</a:t>
            </a:r>
            <a:r>
              <a:rPr lang="de-DE" dirty="0"/>
              <a:t> </a:t>
            </a:r>
            <a:r>
              <a:rPr lang="de-DE" dirty="0" err="1"/>
              <a:t>assumptions</a:t>
            </a:r>
            <a:r>
              <a:rPr lang="de-DE" dirty="0"/>
              <a:t> and beliefs </a:t>
            </a:r>
            <a:r>
              <a:rPr lang="de-DE" dirty="0" err="1"/>
              <a:t>about</a:t>
            </a:r>
            <a:r>
              <a:rPr lang="de-DE" dirty="0"/>
              <a:t> </a:t>
            </a:r>
            <a:r>
              <a:rPr lang="de-DE" dirty="0" err="1"/>
              <a:t>your</a:t>
            </a:r>
            <a:r>
              <a:rPr lang="de-DE" dirty="0"/>
              <a:t> </a:t>
            </a:r>
            <a:r>
              <a:rPr lang="de-DE" dirty="0" err="1"/>
              <a:t>way</a:t>
            </a:r>
            <a:r>
              <a:rPr lang="de-DE" dirty="0"/>
              <a:t> </a:t>
            </a:r>
            <a:r>
              <a:rPr lang="de-DE" dirty="0" err="1"/>
              <a:t>of</a:t>
            </a:r>
            <a:r>
              <a:rPr lang="de-DE" dirty="0"/>
              <a:t> </a:t>
            </a:r>
            <a:r>
              <a:rPr lang="de-DE" dirty="0" err="1"/>
              <a:t>looking</a:t>
            </a:r>
            <a:r>
              <a:rPr lang="de-DE" dirty="0"/>
              <a:t> at </a:t>
            </a:r>
            <a:r>
              <a:rPr lang="de-DE" dirty="0" err="1"/>
              <a:t>the</a:t>
            </a:r>
            <a:r>
              <a:rPr lang="de-DE" dirty="0"/>
              <a:t> </a:t>
            </a:r>
            <a:r>
              <a:rPr lang="de-DE" dirty="0" err="1"/>
              <a:t>world</a:t>
            </a:r>
            <a:r>
              <a:rPr lang="de-DE" dirty="0"/>
              <a:t>? In </a:t>
            </a:r>
            <a:r>
              <a:rPr lang="de-DE" dirty="0" err="1"/>
              <a:t>what</a:t>
            </a:r>
            <a:r>
              <a:rPr lang="de-DE" dirty="0"/>
              <a:t> </a:t>
            </a:r>
            <a:r>
              <a:rPr lang="de-DE" dirty="0" err="1"/>
              <a:t>ways</a:t>
            </a:r>
            <a:r>
              <a:rPr lang="de-DE" dirty="0"/>
              <a:t> </a:t>
            </a:r>
            <a:r>
              <a:rPr lang="de-DE" dirty="0" err="1"/>
              <a:t>did</a:t>
            </a:r>
            <a:r>
              <a:rPr lang="de-DE" dirty="0"/>
              <a:t> </a:t>
            </a:r>
            <a:r>
              <a:rPr lang="de-DE" dirty="0" err="1"/>
              <a:t>it</a:t>
            </a:r>
            <a:r>
              <a:rPr lang="de-DE" dirty="0"/>
              <a:t> </a:t>
            </a:r>
            <a:r>
              <a:rPr lang="de-DE" dirty="0" err="1"/>
              <a:t>change</a:t>
            </a:r>
            <a:r>
              <a:rPr lang="de-DE" dirty="0"/>
              <a:t> </a:t>
            </a:r>
            <a:r>
              <a:rPr lang="de-DE" dirty="0" err="1"/>
              <a:t>them</a:t>
            </a:r>
            <a:r>
              <a:rPr lang="de-DE" dirty="0"/>
              <a:t>?</a:t>
            </a:r>
          </a:p>
          <a:p>
            <a:pPr marL="228600" lvl="0" indent="-228600" algn="l" rtl="0">
              <a:spcBef>
                <a:spcPts val="0"/>
              </a:spcBef>
              <a:spcAft>
                <a:spcPts val="0"/>
              </a:spcAft>
              <a:buAutoNum type="arabicPeriod"/>
            </a:pPr>
            <a:r>
              <a:rPr lang="de-DE" dirty="0" err="1"/>
              <a:t>Did</a:t>
            </a:r>
            <a:r>
              <a:rPr lang="de-DE" dirty="0"/>
              <a:t> </a:t>
            </a:r>
            <a:r>
              <a:rPr lang="de-DE" dirty="0" err="1"/>
              <a:t>you</a:t>
            </a:r>
            <a:r>
              <a:rPr lang="de-DE" dirty="0"/>
              <a:t> </a:t>
            </a:r>
            <a:r>
              <a:rPr lang="de-DE" dirty="0" err="1"/>
              <a:t>learn</a:t>
            </a:r>
            <a:r>
              <a:rPr lang="de-DE" dirty="0"/>
              <a:t> </a:t>
            </a:r>
            <a:r>
              <a:rPr lang="de-DE" dirty="0" err="1"/>
              <a:t>anything</a:t>
            </a:r>
            <a:r>
              <a:rPr lang="de-DE" dirty="0"/>
              <a:t> </a:t>
            </a:r>
            <a:r>
              <a:rPr lang="de-DE" dirty="0" err="1"/>
              <a:t>about</a:t>
            </a:r>
            <a:r>
              <a:rPr lang="de-DE" dirty="0"/>
              <a:t> </a:t>
            </a:r>
            <a:r>
              <a:rPr lang="de-DE" dirty="0" err="1"/>
              <a:t>yourself</a:t>
            </a:r>
            <a:r>
              <a:rPr lang="de-DE" dirty="0"/>
              <a:t> </a:t>
            </a:r>
            <a:r>
              <a:rPr lang="de-DE" dirty="0" err="1"/>
              <a:t>that</a:t>
            </a:r>
            <a:r>
              <a:rPr lang="de-DE" dirty="0"/>
              <a:t> was </a:t>
            </a:r>
            <a:r>
              <a:rPr lang="de-DE" dirty="0" err="1"/>
              <a:t>unexpected</a:t>
            </a:r>
            <a:r>
              <a:rPr lang="de-DE" dirty="0"/>
              <a:t> </a:t>
            </a:r>
            <a:r>
              <a:rPr lang="de-DE" dirty="0" err="1"/>
              <a:t>or</a:t>
            </a:r>
            <a:r>
              <a:rPr lang="de-DE" dirty="0"/>
              <a:t> </a:t>
            </a:r>
            <a:r>
              <a:rPr lang="de-DE" dirty="0" err="1"/>
              <a:t>surprising</a:t>
            </a:r>
            <a:r>
              <a:rPr lang="de-DE" dirty="0"/>
              <a:t>?</a:t>
            </a:r>
          </a:p>
          <a:p>
            <a:pPr marL="228600" lvl="0" indent="-228600" algn="l" rtl="0">
              <a:spcBef>
                <a:spcPts val="0"/>
              </a:spcBef>
              <a:spcAft>
                <a:spcPts val="0"/>
              </a:spcAft>
              <a:buAutoNum type="arabicPeriod"/>
            </a:pPr>
            <a:r>
              <a:rPr lang="de-DE" dirty="0" err="1"/>
              <a:t>What</a:t>
            </a:r>
            <a:r>
              <a:rPr lang="de-DE" dirty="0"/>
              <a:t> do </a:t>
            </a:r>
            <a:r>
              <a:rPr lang="de-DE" dirty="0" err="1"/>
              <a:t>you</a:t>
            </a:r>
            <a:r>
              <a:rPr lang="de-DE" dirty="0"/>
              <a:t> </a:t>
            </a:r>
            <a:r>
              <a:rPr lang="de-DE" dirty="0" err="1"/>
              <a:t>think</a:t>
            </a:r>
            <a:r>
              <a:rPr lang="de-DE" dirty="0"/>
              <a:t> </a:t>
            </a:r>
            <a:r>
              <a:rPr lang="de-DE" dirty="0" err="1"/>
              <a:t>would</a:t>
            </a:r>
            <a:r>
              <a:rPr lang="de-DE" dirty="0"/>
              <a:t> happen </a:t>
            </a:r>
            <a:r>
              <a:rPr lang="de-DE" dirty="0" err="1"/>
              <a:t>if</a:t>
            </a:r>
            <a:r>
              <a:rPr lang="de-DE" dirty="0"/>
              <a:t> </a:t>
            </a:r>
            <a:r>
              <a:rPr lang="de-DE" dirty="0" err="1"/>
              <a:t>you</a:t>
            </a:r>
            <a:r>
              <a:rPr lang="de-DE" dirty="0"/>
              <a:t> </a:t>
            </a:r>
            <a:r>
              <a:rPr lang="de-DE" dirty="0" err="1"/>
              <a:t>repeated</a:t>
            </a:r>
            <a:r>
              <a:rPr lang="de-DE" dirty="0"/>
              <a:t> </a:t>
            </a:r>
            <a:r>
              <a:rPr lang="de-DE" dirty="0" err="1"/>
              <a:t>this</a:t>
            </a:r>
            <a:r>
              <a:rPr lang="de-DE" dirty="0"/>
              <a:t> </a:t>
            </a:r>
            <a:r>
              <a:rPr lang="de-DE" dirty="0" err="1"/>
              <a:t>exercise</a:t>
            </a:r>
            <a:r>
              <a:rPr lang="de-DE" dirty="0"/>
              <a:t> in a </a:t>
            </a:r>
            <a:r>
              <a:rPr lang="de-DE" dirty="0" err="1"/>
              <a:t>diffferent</a:t>
            </a:r>
            <a:r>
              <a:rPr lang="de-DE" dirty="0"/>
              <a:t> </a:t>
            </a:r>
            <a:r>
              <a:rPr lang="de-DE" dirty="0" err="1"/>
              <a:t>location</a:t>
            </a:r>
            <a:r>
              <a:rPr lang="de-DE" dirty="0"/>
              <a:t>?</a:t>
            </a:r>
          </a:p>
          <a:p>
            <a:pPr marL="228600" lvl="0" indent="-228600" algn="l" rtl="0">
              <a:spcBef>
                <a:spcPts val="0"/>
              </a:spcBef>
              <a:spcAft>
                <a:spcPts val="0"/>
              </a:spcAft>
              <a:buAutoNum type="arabicPeriod"/>
            </a:pP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927408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a:lnSpc>
                <a:spcPct val="115000"/>
              </a:lnSpc>
            </a:pPr>
            <a:r>
              <a:rPr lang="en-GB" sz="1800" b="0" dirty="0">
                <a:effectLst/>
                <a:latin typeface="Calibri" panose="020F0502020204030204" pitchFamily="34" charset="0"/>
              </a:rPr>
              <a:t>Melanie Perkins- Filipino / Australian, founded Canva with 30 (graphic design platform)</a:t>
            </a:r>
          </a:p>
          <a:p>
            <a:pPr>
              <a:lnSpc>
                <a:spcPct val="115000"/>
              </a:lnSpc>
            </a:pPr>
            <a:r>
              <a:rPr lang="en-GB" sz="1800" b="0" dirty="0">
                <a:effectLst/>
                <a:latin typeface="Calibri" panose="020F0502020204030204" pitchFamily="34" charset="0"/>
              </a:rPr>
              <a:t>Richard Branson- talks about entrepreneurial philosophies</a:t>
            </a:r>
          </a:p>
          <a:p>
            <a:pPr>
              <a:lnSpc>
                <a:spcPct val="115000"/>
              </a:lnSpc>
            </a:pPr>
            <a:r>
              <a:rPr lang="en-GB" sz="1800" b="0" dirty="0">
                <a:effectLst/>
                <a:latin typeface="Calibri" panose="020F0502020204030204" pitchFamily="34" charset="0"/>
              </a:rPr>
              <a:t>Maneesh Garg – talks about his entrepreneurial failures</a:t>
            </a:r>
            <a:endParaRPr b="0"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632100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a:lnSpc>
                <a:spcPct val="115000"/>
              </a:lnSpc>
            </a:pPr>
            <a:r>
              <a:rPr lang="en-GB" sz="1800" b="1" dirty="0">
                <a:effectLst/>
                <a:latin typeface="Calibri" panose="020F0502020204030204" pitchFamily="34" charset="0"/>
                <a:ea typeface="Calibri" panose="020F0502020204030204" pitchFamily="34" charset="0"/>
              </a:rPr>
              <a:t> </a:t>
            </a: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2940070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de-DE" b="1" dirty="0" err="1"/>
              <a:t>Behaviour</a:t>
            </a:r>
            <a:r>
              <a:rPr lang="de-DE" b="1" dirty="0"/>
              <a:t> </a:t>
            </a:r>
            <a:r>
              <a:rPr lang="de-DE" b="1" dirty="0" err="1"/>
              <a:t>focused</a:t>
            </a:r>
            <a:r>
              <a:rPr lang="de-DE" b="1" dirty="0"/>
              <a:t> </a:t>
            </a:r>
            <a:r>
              <a:rPr lang="de-DE" b="1" dirty="0" err="1"/>
              <a:t>strategies</a:t>
            </a:r>
            <a:r>
              <a:rPr lang="de-DE" dirty="0"/>
              <a:t>: </a:t>
            </a:r>
            <a:r>
              <a:rPr lang="en-US" b="0" i="0" dirty="0">
                <a:solidFill>
                  <a:srgbClr val="202124"/>
                </a:solidFill>
                <a:effectLst/>
                <a:latin typeface="arial" panose="020B0604020202020204" pitchFamily="34" charset="0"/>
              </a:rPr>
              <a:t>include </a:t>
            </a:r>
            <a:r>
              <a:rPr lang="en-US" b="1" i="0" dirty="0">
                <a:solidFill>
                  <a:srgbClr val="202124"/>
                </a:solidFill>
                <a:effectLst/>
                <a:latin typeface="arial" panose="020B0604020202020204" pitchFamily="34" charset="0"/>
              </a:rPr>
              <a:t>self-observation, self-goal setting, self-reward, self-punishment and self-cueing</a:t>
            </a:r>
            <a:r>
              <a:rPr lang="en-US" b="0" i="0" dirty="0">
                <a:solidFill>
                  <a:srgbClr val="202124"/>
                </a:solidFill>
                <a:effectLst/>
                <a:latin typeface="arial" panose="020B0604020202020204" pitchFamily="34" charset="0"/>
              </a:rPr>
              <a:t>.  This type of self-awareness is a necessary first step toward changing or eliminating ineffective and unproductive behaviors. </a:t>
            </a:r>
            <a:r>
              <a:rPr lang="en-US" b="0" i="0" dirty="0">
                <a:solidFill>
                  <a:srgbClr val="404040"/>
                </a:solidFill>
                <a:effectLst/>
                <a:latin typeface="Helvetica Neue"/>
              </a:rPr>
              <a:t>Armed with accurate information regarding current behavior and performance levels, individuals can more effectively set challenging and specific goals that can significantly increase individual performance levels. </a:t>
            </a:r>
          </a:p>
          <a:p>
            <a:pPr marL="0" lvl="0" indent="0" algn="l" rtl="0">
              <a:spcBef>
                <a:spcPts val="0"/>
              </a:spcBef>
              <a:spcAft>
                <a:spcPts val="0"/>
              </a:spcAft>
              <a:buNone/>
            </a:pPr>
            <a:endParaRPr lang="en-US" b="0" i="0" dirty="0">
              <a:solidFill>
                <a:srgbClr val="404040"/>
              </a:solidFill>
              <a:effectLst/>
              <a:latin typeface="Helvetica Neue"/>
            </a:endParaRPr>
          </a:p>
          <a:p>
            <a:pPr marL="0" lvl="0" indent="0" algn="l" rtl="0">
              <a:spcBef>
                <a:spcPts val="0"/>
              </a:spcBef>
              <a:spcAft>
                <a:spcPts val="0"/>
              </a:spcAft>
              <a:buNone/>
            </a:pPr>
            <a:r>
              <a:rPr lang="en-US" b="1" i="0" dirty="0">
                <a:solidFill>
                  <a:srgbClr val="404040"/>
                </a:solidFill>
                <a:effectLst/>
                <a:latin typeface="Helvetica Neue"/>
              </a:rPr>
              <a:t>Natural reward strategies</a:t>
            </a:r>
            <a:r>
              <a:rPr lang="en-US" b="0" i="0" dirty="0">
                <a:solidFill>
                  <a:srgbClr val="404040"/>
                </a:solidFill>
                <a:effectLst/>
                <a:latin typeface="Helvetica Neue"/>
              </a:rPr>
              <a:t>: are intended to create situations in which a person is motivated or rewarded by inherently enjoyable aspects of the task or activity. There are two primary natural reward strategies. The first involves building more pleasant and enjoyable features into a given activity so that the task itself becomes naturally rewarding. The second strategy consists of shaping perceptions by focusing attention away from the unpleasant aspects of a task and refocusing it on the task’s inherently rewarding aspects. </a:t>
            </a:r>
            <a:endParaRPr lang="en-US" b="0" i="0" dirty="0">
              <a:solidFill>
                <a:srgbClr val="202124"/>
              </a:solidFill>
              <a:effectLst/>
              <a:latin typeface="arial" panose="020B0604020202020204" pitchFamily="34" charset="0"/>
            </a:endParaRPr>
          </a:p>
          <a:p>
            <a:pPr marL="0" lvl="0" indent="0" algn="l" rtl="0">
              <a:spcBef>
                <a:spcPts val="0"/>
              </a:spcBef>
              <a:spcAft>
                <a:spcPts val="0"/>
              </a:spcAft>
              <a:buNone/>
            </a:pPr>
            <a:endParaRPr lang="en-US" b="0" i="0" dirty="0">
              <a:solidFill>
                <a:srgbClr val="202124"/>
              </a:solidFill>
              <a:effectLst/>
              <a:latin typeface="arial" panose="020B0604020202020204" pitchFamily="34" charset="0"/>
            </a:endParaRPr>
          </a:p>
          <a:p>
            <a:pPr marL="0" lvl="0" indent="0" algn="l" rtl="0">
              <a:spcBef>
                <a:spcPts val="0"/>
              </a:spcBef>
              <a:spcAft>
                <a:spcPts val="0"/>
              </a:spcAft>
              <a:buNone/>
            </a:pPr>
            <a:r>
              <a:rPr lang="en-US" b="1" i="0" dirty="0">
                <a:solidFill>
                  <a:srgbClr val="202124"/>
                </a:solidFill>
                <a:effectLst/>
                <a:latin typeface="arial" panose="020B0604020202020204" pitchFamily="34" charset="0"/>
              </a:rPr>
              <a:t>Constructive thought patterns</a:t>
            </a:r>
            <a:r>
              <a:rPr lang="en-US" b="0" i="0" dirty="0">
                <a:solidFill>
                  <a:srgbClr val="202124"/>
                </a:solidFill>
                <a:effectLst/>
                <a:latin typeface="arial" panose="020B0604020202020204" pitchFamily="34" charset="0"/>
              </a:rPr>
              <a:t>: </a:t>
            </a:r>
            <a:r>
              <a:rPr lang="en-US" b="0" i="0" dirty="0">
                <a:solidFill>
                  <a:srgbClr val="404040"/>
                </a:solidFill>
                <a:effectLst/>
                <a:latin typeface="Helvetica Neue"/>
              </a:rPr>
              <a:t>are designed to facilitate the formation of constructive thought patterns and habitual ways of thinking that can positively impact performance.  Constructive thought pattern strategies include identifying and replacing dysfunctional beliefs and assumptions, mental imagery and positive self-talk. </a:t>
            </a:r>
            <a:endParaRPr lang="en-US" b="0" i="0" dirty="0">
              <a:solidFill>
                <a:srgbClr val="202124"/>
              </a:solidFill>
              <a:effectLst/>
              <a:latin typeface="arial" panose="020B0604020202020204" pitchFamily="34" charset="0"/>
            </a:endParaRPr>
          </a:p>
          <a:p>
            <a:pPr marL="0" lvl="0" indent="0" algn="l" rtl="0">
              <a:spcBef>
                <a:spcPts val="0"/>
              </a:spcBef>
              <a:spcAft>
                <a:spcPts val="0"/>
              </a:spcAft>
              <a:buNone/>
            </a:pP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1143982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de-DE" b="1" dirty="0" err="1"/>
              <a:t>Self</a:t>
            </a:r>
            <a:r>
              <a:rPr lang="de-DE" b="1" dirty="0"/>
              <a:t> </a:t>
            </a:r>
            <a:r>
              <a:rPr lang="de-DE" b="1" dirty="0" err="1"/>
              <a:t>observation</a:t>
            </a:r>
            <a:r>
              <a:rPr lang="de-DE" dirty="0"/>
              <a:t>: </a:t>
            </a:r>
            <a:r>
              <a:rPr lang="de-DE" dirty="0" err="1"/>
              <a:t>raises</a:t>
            </a:r>
            <a:r>
              <a:rPr lang="de-DE" dirty="0"/>
              <a:t> </a:t>
            </a:r>
            <a:r>
              <a:rPr lang="de-DE" dirty="0" err="1"/>
              <a:t>our</a:t>
            </a:r>
            <a:r>
              <a:rPr lang="de-DE" dirty="0"/>
              <a:t> </a:t>
            </a:r>
            <a:r>
              <a:rPr lang="de-DE" dirty="0" err="1"/>
              <a:t>awareness</a:t>
            </a:r>
            <a:r>
              <a:rPr lang="de-DE" dirty="0"/>
              <a:t> </a:t>
            </a:r>
            <a:r>
              <a:rPr lang="de-DE" dirty="0" err="1"/>
              <a:t>of</a:t>
            </a:r>
            <a:r>
              <a:rPr lang="de-DE" dirty="0"/>
              <a:t> </a:t>
            </a:r>
            <a:r>
              <a:rPr lang="de-DE" dirty="0" err="1"/>
              <a:t>how</a:t>
            </a:r>
            <a:r>
              <a:rPr lang="de-DE" dirty="0"/>
              <a:t>, </a:t>
            </a:r>
            <a:r>
              <a:rPr lang="de-DE" dirty="0" err="1"/>
              <a:t>when</a:t>
            </a:r>
            <a:r>
              <a:rPr lang="de-DE" dirty="0"/>
              <a:t>, and </a:t>
            </a:r>
            <a:r>
              <a:rPr lang="de-DE" dirty="0" err="1"/>
              <a:t>why</a:t>
            </a:r>
            <a:r>
              <a:rPr lang="de-DE" dirty="0"/>
              <a:t> </a:t>
            </a:r>
            <a:r>
              <a:rPr lang="de-DE" dirty="0" err="1"/>
              <a:t>we</a:t>
            </a:r>
            <a:r>
              <a:rPr lang="de-DE" dirty="0"/>
              <a:t> </a:t>
            </a:r>
            <a:r>
              <a:rPr lang="de-DE" dirty="0" err="1"/>
              <a:t>behave</a:t>
            </a:r>
            <a:r>
              <a:rPr lang="de-DE" dirty="0"/>
              <a:t> </a:t>
            </a:r>
            <a:r>
              <a:rPr lang="de-DE" dirty="0" err="1"/>
              <a:t>the</a:t>
            </a:r>
            <a:r>
              <a:rPr lang="de-DE" dirty="0"/>
              <a:t> </a:t>
            </a:r>
            <a:r>
              <a:rPr lang="de-DE" dirty="0" err="1"/>
              <a:t>way</a:t>
            </a:r>
            <a:r>
              <a:rPr lang="de-DE" dirty="0"/>
              <a:t> </a:t>
            </a:r>
            <a:r>
              <a:rPr lang="de-DE" dirty="0" err="1"/>
              <a:t>we</a:t>
            </a:r>
            <a:r>
              <a:rPr lang="de-DE" dirty="0"/>
              <a:t> do </a:t>
            </a:r>
            <a:r>
              <a:rPr lang="de-DE" dirty="0" err="1"/>
              <a:t>by</a:t>
            </a:r>
            <a:r>
              <a:rPr lang="de-DE" dirty="0"/>
              <a:t> </a:t>
            </a:r>
            <a:r>
              <a:rPr lang="de-DE" dirty="0" err="1"/>
              <a:t>asking</a:t>
            </a:r>
            <a:r>
              <a:rPr lang="de-DE" dirty="0"/>
              <a:t> </a:t>
            </a:r>
            <a:r>
              <a:rPr lang="de-DE" dirty="0" err="1"/>
              <a:t>ourselves</a:t>
            </a:r>
            <a:r>
              <a:rPr lang="de-DE" dirty="0"/>
              <a:t> </a:t>
            </a:r>
            <a:r>
              <a:rPr lang="de-DE" dirty="0" err="1"/>
              <a:t>regularly</a:t>
            </a:r>
            <a:r>
              <a:rPr lang="de-DE" dirty="0"/>
              <a:t> </a:t>
            </a:r>
            <a:r>
              <a:rPr lang="de-DE" dirty="0" err="1"/>
              <a:t>these</a:t>
            </a:r>
            <a:r>
              <a:rPr lang="de-DE" dirty="0"/>
              <a:t> </a:t>
            </a:r>
            <a:r>
              <a:rPr lang="de-DE" dirty="0" err="1"/>
              <a:t>questions</a:t>
            </a:r>
            <a:r>
              <a:rPr lang="de-DE" dirty="0"/>
              <a:t>. This </a:t>
            </a:r>
            <a:r>
              <a:rPr lang="de-DE" dirty="0" err="1"/>
              <a:t>is</a:t>
            </a:r>
            <a:r>
              <a:rPr lang="de-DE" dirty="0"/>
              <a:t> </a:t>
            </a:r>
            <a:r>
              <a:rPr lang="de-DE" dirty="0" err="1"/>
              <a:t>the</a:t>
            </a:r>
            <a:r>
              <a:rPr lang="de-DE" dirty="0"/>
              <a:t> </a:t>
            </a:r>
            <a:r>
              <a:rPr lang="de-DE" dirty="0" err="1"/>
              <a:t>first</a:t>
            </a:r>
            <a:r>
              <a:rPr lang="de-DE" dirty="0"/>
              <a:t> </a:t>
            </a:r>
            <a:r>
              <a:rPr lang="de-DE" dirty="0" err="1"/>
              <a:t>step</a:t>
            </a:r>
            <a:r>
              <a:rPr lang="de-DE" dirty="0"/>
              <a:t> </a:t>
            </a:r>
            <a:r>
              <a:rPr lang="de-DE" dirty="0" err="1"/>
              <a:t>towards</a:t>
            </a:r>
            <a:r>
              <a:rPr lang="de-DE" dirty="0"/>
              <a:t> </a:t>
            </a:r>
            <a:r>
              <a:rPr lang="de-DE" dirty="0" err="1"/>
              <a:t>addressing</a:t>
            </a:r>
            <a:r>
              <a:rPr lang="de-DE" dirty="0"/>
              <a:t> </a:t>
            </a:r>
            <a:r>
              <a:rPr lang="de-DE" dirty="0" err="1"/>
              <a:t>unhelpful</a:t>
            </a:r>
            <a:r>
              <a:rPr lang="de-DE" dirty="0"/>
              <a:t> </a:t>
            </a:r>
            <a:r>
              <a:rPr lang="de-DE" dirty="0" err="1"/>
              <a:t>or</a:t>
            </a:r>
            <a:r>
              <a:rPr lang="de-DE" dirty="0"/>
              <a:t> </a:t>
            </a:r>
            <a:r>
              <a:rPr lang="de-DE" dirty="0" err="1"/>
              <a:t>unproductive</a:t>
            </a:r>
            <a:r>
              <a:rPr lang="de-DE" dirty="0"/>
              <a:t> </a:t>
            </a:r>
            <a:r>
              <a:rPr lang="de-DE" dirty="0" err="1"/>
              <a:t>behaviour</a:t>
            </a:r>
            <a:r>
              <a:rPr lang="de-DE" dirty="0"/>
              <a:t>.</a:t>
            </a:r>
          </a:p>
          <a:p>
            <a:pPr marL="0" lvl="0" indent="0" algn="l" rtl="0">
              <a:spcBef>
                <a:spcPts val="0"/>
              </a:spcBef>
              <a:spcAft>
                <a:spcPts val="0"/>
              </a:spcAft>
              <a:buNone/>
            </a:pPr>
            <a:r>
              <a:rPr lang="de-DE" b="1" dirty="0" err="1"/>
              <a:t>Self</a:t>
            </a:r>
            <a:r>
              <a:rPr lang="de-DE" b="1" dirty="0"/>
              <a:t> </a:t>
            </a:r>
            <a:r>
              <a:rPr lang="de-DE" b="1" dirty="0" err="1"/>
              <a:t>goal</a:t>
            </a:r>
            <a:r>
              <a:rPr lang="de-DE" b="1" dirty="0"/>
              <a:t> </a:t>
            </a:r>
            <a:r>
              <a:rPr lang="de-DE" b="1" dirty="0" err="1"/>
              <a:t>setting</a:t>
            </a:r>
            <a:r>
              <a:rPr lang="de-DE" dirty="0"/>
              <a:t>: </a:t>
            </a:r>
            <a:r>
              <a:rPr lang="de-DE" dirty="0" err="1"/>
              <a:t>the</a:t>
            </a:r>
            <a:r>
              <a:rPr lang="de-DE" dirty="0"/>
              <a:t> </a:t>
            </a:r>
            <a:r>
              <a:rPr lang="de-DE" dirty="0" err="1"/>
              <a:t>process</a:t>
            </a:r>
            <a:r>
              <a:rPr lang="de-DE" dirty="0"/>
              <a:t> </a:t>
            </a:r>
            <a:r>
              <a:rPr lang="de-DE" dirty="0" err="1"/>
              <a:t>of</a:t>
            </a:r>
            <a:r>
              <a:rPr lang="de-DE" dirty="0"/>
              <a:t> </a:t>
            </a:r>
            <a:r>
              <a:rPr lang="de-DE" dirty="0" err="1"/>
              <a:t>setting</a:t>
            </a:r>
            <a:r>
              <a:rPr lang="de-DE" dirty="0"/>
              <a:t> individual </a:t>
            </a:r>
            <a:r>
              <a:rPr lang="de-DE" dirty="0" err="1"/>
              <a:t>goals</a:t>
            </a:r>
            <a:r>
              <a:rPr lang="de-DE" dirty="0"/>
              <a:t> </a:t>
            </a:r>
            <a:r>
              <a:rPr lang="de-DE" dirty="0" err="1"/>
              <a:t>for</a:t>
            </a:r>
            <a:r>
              <a:rPr lang="de-DE" dirty="0"/>
              <a:t> </a:t>
            </a:r>
            <a:r>
              <a:rPr lang="de-DE" dirty="0" err="1"/>
              <a:t>ourselves</a:t>
            </a:r>
            <a:r>
              <a:rPr lang="de-DE" dirty="0"/>
              <a:t>. This </a:t>
            </a:r>
            <a:r>
              <a:rPr lang="de-DE" dirty="0" err="1"/>
              <a:t>is</a:t>
            </a:r>
            <a:r>
              <a:rPr lang="de-DE" dirty="0"/>
              <a:t> </a:t>
            </a:r>
            <a:r>
              <a:rPr lang="de-DE" dirty="0" err="1"/>
              <a:t>especially</a:t>
            </a:r>
            <a:r>
              <a:rPr lang="de-DE" dirty="0"/>
              <a:t> </a:t>
            </a:r>
            <a:r>
              <a:rPr lang="de-DE" dirty="0" err="1"/>
              <a:t>productive</a:t>
            </a:r>
            <a:r>
              <a:rPr lang="de-DE" dirty="0"/>
              <a:t> </a:t>
            </a:r>
            <a:r>
              <a:rPr lang="de-DE" dirty="0" err="1"/>
              <a:t>if</a:t>
            </a:r>
            <a:r>
              <a:rPr lang="de-DE" dirty="0"/>
              <a:t> </a:t>
            </a:r>
            <a:r>
              <a:rPr lang="de-DE" dirty="0" err="1"/>
              <a:t>accompanied</a:t>
            </a:r>
            <a:r>
              <a:rPr lang="de-DE" dirty="0"/>
              <a:t> </a:t>
            </a:r>
            <a:r>
              <a:rPr lang="de-DE" dirty="0" err="1"/>
              <a:t>by</a:t>
            </a:r>
            <a:r>
              <a:rPr lang="de-DE" dirty="0"/>
              <a:t> </a:t>
            </a:r>
            <a:r>
              <a:rPr lang="de-DE" b="1" dirty="0" err="1"/>
              <a:t>self-reward</a:t>
            </a:r>
            <a:r>
              <a:rPr lang="de-DE" b="0" dirty="0" err="1"/>
              <a:t>-ways</a:t>
            </a:r>
            <a:r>
              <a:rPr lang="de-DE" b="0" dirty="0"/>
              <a:t> in </a:t>
            </a:r>
            <a:r>
              <a:rPr lang="de-DE" b="0" dirty="0" err="1"/>
              <a:t>which</a:t>
            </a:r>
            <a:r>
              <a:rPr lang="de-DE" b="0" dirty="0"/>
              <a:t> </a:t>
            </a:r>
            <a:r>
              <a:rPr lang="de-DE" b="0" dirty="0" err="1"/>
              <a:t>we</a:t>
            </a:r>
            <a:r>
              <a:rPr lang="de-DE" b="0" dirty="0"/>
              <a:t> </a:t>
            </a:r>
            <a:r>
              <a:rPr lang="de-DE" b="0" dirty="0" err="1"/>
              <a:t>compensate</a:t>
            </a:r>
            <a:r>
              <a:rPr lang="de-DE" b="0" dirty="0"/>
              <a:t> </a:t>
            </a:r>
            <a:r>
              <a:rPr lang="de-DE" b="0" dirty="0" err="1"/>
              <a:t>ourselves</a:t>
            </a:r>
            <a:r>
              <a:rPr lang="de-DE" b="0" dirty="0"/>
              <a:t> </a:t>
            </a:r>
            <a:r>
              <a:rPr lang="de-DE" b="0" dirty="0" err="1"/>
              <a:t>when</a:t>
            </a:r>
            <a:r>
              <a:rPr lang="de-DE" b="0" dirty="0"/>
              <a:t> </a:t>
            </a:r>
            <a:r>
              <a:rPr lang="de-DE" b="0" dirty="0" err="1"/>
              <a:t>we</a:t>
            </a:r>
            <a:r>
              <a:rPr lang="de-DE" b="0" dirty="0"/>
              <a:t> </a:t>
            </a:r>
            <a:r>
              <a:rPr lang="de-DE" b="0" dirty="0" err="1"/>
              <a:t>achive</a:t>
            </a:r>
            <a:r>
              <a:rPr lang="de-DE" b="0" dirty="0"/>
              <a:t> </a:t>
            </a:r>
            <a:r>
              <a:rPr lang="de-DE" b="0" dirty="0" err="1"/>
              <a:t>our</a:t>
            </a:r>
            <a:r>
              <a:rPr lang="de-DE" b="0" dirty="0"/>
              <a:t> </a:t>
            </a:r>
            <a:r>
              <a:rPr lang="de-DE" b="0" dirty="0" err="1"/>
              <a:t>goals</a:t>
            </a:r>
            <a:r>
              <a:rPr lang="de-DE" b="0" dirty="0"/>
              <a:t>. These </a:t>
            </a:r>
            <a:r>
              <a:rPr lang="de-DE" b="0" dirty="0" err="1"/>
              <a:t>rewards</a:t>
            </a:r>
            <a:r>
              <a:rPr lang="de-DE" b="0" dirty="0"/>
              <a:t> </a:t>
            </a:r>
            <a:r>
              <a:rPr lang="de-DE" b="0" dirty="0" err="1"/>
              <a:t>can</a:t>
            </a:r>
            <a:r>
              <a:rPr lang="de-DE" b="0" dirty="0"/>
              <a:t> </a:t>
            </a:r>
            <a:r>
              <a:rPr lang="de-DE" b="0" dirty="0" err="1"/>
              <a:t>be</a:t>
            </a:r>
            <a:r>
              <a:rPr lang="de-DE" b="0" dirty="0"/>
              <a:t> tangible </a:t>
            </a:r>
            <a:r>
              <a:rPr lang="de-DE" b="0" dirty="0" err="1"/>
              <a:t>or</a:t>
            </a:r>
            <a:r>
              <a:rPr lang="de-DE" b="0" dirty="0"/>
              <a:t> </a:t>
            </a:r>
            <a:r>
              <a:rPr lang="de-DE" b="0" dirty="0" err="1"/>
              <a:t>intangible</a:t>
            </a:r>
            <a:r>
              <a:rPr lang="de-DE" b="0" dirty="0"/>
              <a:t>.</a:t>
            </a:r>
          </a:p>
          <a:p>
            <a:pPr marL="0" lvl="0" indent="0" algn="l" rtl="0">
              <a:spcBef>
                <a:spcPts val="0"/>
              </a:spcBef>
              <a:spcAft>
                <a:spcPts val="0"/>
              </a:spcAft>
              <a:buNone/>
            </a:pPr>
            <a:r>
              <a:rPr lang="de-DE" b="1" dirty="0"/>
              <a:t>Self-</a:t>
            </a:r>
            <a:r>
              <a:rPr lang="de-DE" b="1" dirty="0" err="1"/>
              <a:t>punishment</a:t>
            </a:r>
            <a:r>
              <a:rPr lang="de-DE" b="0" dirty="0"/>
              <a:t> </a:t>
            </a:r>
            <a:r>
              <a:rPr lang="de-DE" b="0" dirty="0" err="1"/>
              <a:t>or</a:t>
            </a:r>
            <a:r>
              <a:rPr lang="de-DE" b="0" dirty="0"/>
              <a:t> </a:t>
            </a:r>
            <a:r>
              <a:rPr lang="de-DE" b="1" dirty="0" err="1"/>
              <a:t>self-correcting</a:t>
            </a:r>
            <a:r>
              <a:rPr lang="de-DE" b="1" dirty="0"/>
              <a:t> </a:t>
            </a:r>
            <a:r>
              <a:rPr lang="de-DE" b="1" dirty="0" err="1"/>
              <a:t>feedback</a:t>
            </a:r>
            <a:r>
              <a:rPr lang="de-DE" b="1" dirty="0"/>
              <a:t> </a:t>
            </a:r>
            <a:r>
              <a:rPr lang="de-DE" b="0" dirty="0" err="1"/>
              <a:t>is</a:t>
            </a:r>
            <a:r>
              <a:rPr lang="de-DE" b="0" dirty="0"/>
              <a:t> a </a:t>
            </a:r>
            <a:r>
              <a:rPr lang="de-DE" b="0" dirty="0" err="1"/>
              <a:t>process</a:t>
            </a:r>
            <a:r>
              <a:rPr lang="de-DE" b="0" dirty="0"/>
              <a:t> </a:t>
            </a:r>
            <a:r>
              <a:rPr lang="de-DE" b="0" dirty="0" err="1"/>
              <a:t>that</a:t>
            </a:r>
            <a:r>
              <a:rPr lang="de-DE" b="0" dirty="0"/>
              <a:t> </a:t>
            </a:r>
            <a:r>
              <a:rPr lang="de-DE" b="0" dirty="0" err="1"/>
              <a:t>allows</a:t>
            </a:r>
            <a:r>
              <a:rPr lang="de-DE" b="0" dirty="0"/>
              <a:t> </a:t>
            </a:r>
            <a:r>
              <a:rPr lang="de-DE" b="0" dirty="0" err="1"/>
              <a:t>us</a:t>
            </a:r>
            <a:r>
              <a:rPr lang="de-DE" b="0" dirty="0"/>
              <a:t> </a:t>
            </a:r>
            <a:r>
              <a:rPr lang="de-DE" b="0" dirty="0" err="1"/>
              <a:t>to</a:t>
            </a:r>
            <a:r>
              <a:rPr lang="de-DE" b="0" dirty="0"/>
              <a:t> </a:t>
            </a:r>
            <a:r>
              <a:rPr lang="de-DE" b="0" dirty="0" err="1"/>
              <a:t>examine</a:t>
            </a:r>
            <a:r>
              <a:rPr lang="de-DE" b="0" dirty="0"/>
              <a:t> </a:t>
            </a:r>
            <a:r>
              <a:rPr lang="de-DE" b="0" dirty="0" err="1"/>
              <a:t>our</a:t>
            </a:r>
            <a:r>
              <a:rPr lang="de-DE" b="0" dirty="0"/>
              <a:t> </a:t>
            </a:r>
            <a:r>
              <a:rPr lang="de-DE" b="0" dirty="0" err="1"/>
              <a:t>mistakes</a:t>
            </a:r>
            <a:r>
              <a:rPr lang="de-DE" b="0" dirty="0"/>
              <a:t> </a:t>
            </a:r>
            <a:r>
              <a:rPr lang="de-DE" b="0" dirty="0" err="1"/>
              <a:t>before</a:t>
            </a:r>
            <a:r>
              <a:rPr lang="de-DE" b="0" dirty="0"/>
              <a:t> </a:t>
            </a:r>
            <a:r>
              <a:rPr lang="de-DE" b="0" dirty="0" err="1"/>
              <a:t>making</a:t>
            </a:r>
            <a:r>
              <a:rPr lang="de-DE" b="0" dirty="0"/>
              <a:t> a </a:t>
            </a:r>
            <a:r>
              <a:rPr lang="de-DE" b="0" dirty="0" err="1"/>
              <a:t>conscious</a:t>
            </a:r>
            <a:r>
              <a:rPr lang="de-DE" b="0" dirty="0"/>
              <a:t> </a:t>
            </a:r>
            <a:r>
              <a:rPr lang="de-DE" b="0" dirty="0" err="1"/>
              <a:t>effort</a:t>
            </a:r>
            <a:r>
              <a:rPr lang="de-DE" b="0" dirty="0"/>
              <a:t> not </a:t>
            </a:r>
            <a:r>
              <a:rPr lang="de-DE" b="0" dirty="0" err="1"/>
              <a:t>to</a:t>
            </a:r>
            <a:r>
              <a:rPr lang="de-DE" b="0" dirty="0"/>
              <a:t> </a:t>
            </a:r>
            <a:r>
              <a:rPr lang="de-DE" b="0" dirty="0" err="1"/>
              <a:t>repeat</a:t>
            </a:r>
            <a:r>
              <a:rPr lang="de-DE" b="0" dirty="0"/>
              <a:t> </a:t>
            </a:r>
            <a:r>
              <a:rPr lang="de-DE" b="0" dirty="0" err="1"/>
              <a:t>them</a:t>
            </a:r>
            <a:r>
              <a:rPr lang="de-DE" b="0" dirty="0"/>
              <a:t>.</a:t>
            </a:r>
          </a:p>
          <a:p>
            <a:pPr marL="0" lvl="0" indent="0" algn="l" rtl="0">
              <a:spcBef>
                <a:spcPts val="0"/>
              </a:spcBef>
              <a:spcAft>
                <a:spcPts val="0"/>
              </a:spcAft>
              <a:buNone/>
            </a:pPr>
            <a:r>
              <a:rPr lang="de-DE" b="1" dirty="0" err="1"/>
              <a:t>Self</a:t>
            </a:r>
            <a:r>
              <a:rPr lang="de-DE" b="1" dirty="0"/>
              <a:t> </a:t>
            </a:r>
            <a:r>
              <a:rPr lang="de-DE" b="1" dirty="0" err="1"/>
              <a:t>cueing</a:t>
            </a:r>
            <a:r>
              <a:rPr lang="de-DE" b="1" dirty="0"/>
              <a:t> </a:t>
            </a:r>
            <a:r>
              <a:rPr lang="de-DE" b="0" dirty="0" err="1"/>
              <a:t>is</a:t>
            </a:r>
            <a:r>
              <a:rPr lang="de-DE" b="0" dirty="0"/>
              <a:t> a </a:t>
            </a:r>
            <a:r>
              <a:rPr lang="de-DE" b="0" dirty="0" err="1"/>
              <a:t>process</a:t>
            </a:r>
            <a:r>
              <a:rPr lang="de-DE" b="0" dirty="0"/>
              <a:t> </a:t>
            </a:r>
            <a:r>
              <a:rPr lang="de-DE" b="0" dirty="0" err="1"/>
              <a:t>of</a:t>
            </a:r>
            <a:r>
              <a:rPr lang="de-DE" b="0" dirty="0"/>
              <a:t> </a:t>
            </a:r>
            <a:r>
              <a:rPr lang="de-DE" b="0" dirty="0" err="1"/>
              <a:t>prompting</a:t>
            </a:r>
            <a:r>
              <a:rPr lang="de-DE" b="0" dirty="0"/>
              <a:t> </a:t>
            </a:r>
            <a:r>
              <a:rPr lang="de-DE" b="0" dirty="0" err="1"/>
              <a:t>that</a:t>
            </a:r>
            <a:r>
              <a:rPr lang="de-DE" b="0" dirty="0"/>
              <a:t> </a:t>
            </a:r>
            <a:r>
              <a:rPr lang="de-DE" b="0" dirty="0" err="1"/>
              <a:t>acts</a:t>
            </a:r>
            <a:r>
              <a:rPr lang="de-DE" b="0" dirty="0"/>
              <a:t> </a:t>
            </a:r>
            <a:r>
              <a:rPr lang="de-DE" b="0" dirty="0" err="1"/>
              <a:t>as</a:t>
            </a:r>
            <a:r>
              <a:rPr lang="de-DE" b="0" dirty="0"/>
              <a:t> a </a:t>
            </a:r>
            <a:r>
              <a:rPr lang="de-DE" b="0" dirty="0" err="1"/>
              <a:t>reminder</a:t>
            </a:r>
            <a:r>
              <a:rPr lang="de-DE" b="0" dirty="0"/>
              <a:t> </a:t>
            </a:r>
            <a:r>
              <a:rPr lang="de-DE" b="0" dirty="0" err="1"/>
              <a:t>of</a:t>
            </a:r>
            <a:r>
              <a:rPr lang="de-DE" b="0" dirty="0"/>
              <a:t> </a:t>
            </a:r>
            <a:r>
              <a:rPr lang="de-DE" b="0" dirty="0" err="1"/>
              <a:t>desired</a:t>
            </a:r>
            <a:r>
              <a:rPr lang="de-DE" b="0" dirty="0"/>
              <a:t> </a:t>
            </a:r>
            <a:r>
              <a:rPr lang="de-DE" b="0" dirty="0" err="1"/>
              <a:t>goals</a:t>
            </a:r>
            <a:r>
              <a:rPr lang="de-DE" b="0" dirty="0"/>
              <a:t> and </a:t>
            </a:r>
            <a:r>
              <a:rPr lang="de-DE" b="0" dirty="0" err="1"/>
              <a:t>keeps</a:t>
            </a:r>
            <a:r>
              <a:rPr lang="de-DE" b="0" dirty="0"/>
              <a:t> </a:t>
            </a:r>
            <a:r>
              <a:rPr lang="de-DE" b="0" dirty="0" err="1"/>
              <a:t>your</a:t>
            </a:r>
            <a:r>
              <a:rPr lang="de-DE" b="0" dirty="0"/>
              <a:t> </a:t>
            </a:r>
            <a:r>
              <a:rPr lang="de-DE" b="0" dirty="0" err="1"/>
              <a:t>attention</a:t>
            </a:r>
            <a:r>
              <a:rPr lang="de-DE" b="0" dirty="0"/>
              <a:t> on </a:t>
            </a:r>
            <a:r>
              <a:rPr lang="de-DE" b="0" dirty="0" err="1"/>
              <a:t>what</a:t>
            </a:r>
            <a:r>
              <a:rPr lang="de-DE" b="0" dirty="0"/>
              <a:t> </a:t>
            </a:r>
            <a:r>
              <a:rPr lang="de-DE" b="0" dirty="0" err="1"/>
              <a:t>you</a:t>
            </a:r>
            <a:r>
              <a:rPr lang="de-DE" b="0" dirty="0"/>
              <a:t> </a:t>
            </a:r>
            <a:r>
              <a:rPr lang="de-DE" b="0" dirty="0" err="1"/>
              <a:t>are</a:t>
            </a:r>
            <a:r>
              <a:rPr lang="de-DE" b="0" dirty="0"/>
              <a:t> </a:t>
            </a:r>
            <a:r>
              <a:rPr lang="de-DE" b="0" dirty="0" err="1"/>
              <a:t>trying</a:t>
            </a:r>
            <a:r>
              <a:rPr lang="de-DE" b="0" dirty="0"/>
              <a:t> </a:t>
            </a:r>
            <a:r>
              <a:rPr lang="de-DE" b="0" dirty="0" err="1"/>
              <a:t>to</a:t>
            </a:r>
            <a:r>
              <a:rPr lang="de-DE" b="0" dirty="0"/>
              <a:t> </a:t>
            </a:r>
            <a:r>
              <a:rPr lang="de-DE" b="0" dirty="0" err="1"/>
              <a:t>achieve</a:t>
            </a:r>
            <a:r>
              <a:rPr lang="de-DE" b="0" dirty="0"/>
              <a:t>.</a:t>
            </a:r>
          </a:p>
          <a:p>
            <a:pPr marL="0" lvl="0" indent="0" algn="l" rtl="0">
              <a:spcBef>
                <a:spcPts val="0"/>
              </a:spcBef>
              <a:spcAft>
                <a:spcPts val="0"/>
              </a:spcAft>
              <a:buNone/>
            </a:pPr>
            <a:endParaRPr lang="de-DE" b="0"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4023396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lnSpcReduction="10000"/>
          </a:bodyPr>
          <a:lstStyle/>
          <a:p>
            <a:pPr>
              <a:lnSpc>
                <a:spcPct val="115000"/>
              </a:lnSpc>
            </a:pPr>
            <a:r>
              <a:rPr lang="en-GB" sz="1800" b="1" dirty="0">
                <a:effectLst/>
                <a:latin typeface="Calibri" panose="020F0502020204030204" pitchFamily="34" charset="0"/>
                <a:ea typeface="Calibri" panose="020F0502020204030204" pitchFamily="34" charset="0"/>
              </a:rPr>
              <a:t>My personal example:</a:t>
            </a:r>
            <a:r>
              <a:rPr lang="en-GB" sz="1800" b="0" dirty="0">
                <a:effectLst/>
                <a:latin typeface="Calibri" panose="020F0502020204030204" pitchFamily="34" charset="0"/>
                <a:ea typeface="Calibri" panose="020F0502020204030204" pitchFamily="34" charset="0"/>
              </a:rPr>
              <a:t> </a:t>
            </a:r>
          </a:p>
          <a:p>
            <a:pPr>
              <a:lnSpc>
                <a:spcPct val="115000"/>
              </a:lnSpc>
            </a:pPr>
            <a:r>
              <a:rPr lang="en-GB" sz="1800" b="0" dirty="0">
                <a:effectLst/>
                <a:latin typeface="Calibri" panose="020F0502020204030204" pitchFamily="34" charset="0"/>
                <a:ea typeface="Calibri" panose="020F0502020204030204" pitchFamily="34" charset="0"/>
              </a:rPr>
              <a:t>Goal: I can learn Spanish easily. I only need to practise every day of the week for half an hour (not once a week for several hours).</a:t>
            </a:r>
          </a:p>
          <a:p>
            <a:pPr>
              <a:lnSpc>
                <a:spcPct val="115000"/>
              </a:lnSpc>
            </a:pPr>
            <a:r>
              <a:rPr lang="en-GB" sz="1800" b="0" dirty="0">
                <a:effectLst/>
                <a:latin typeface="Calibri" panose="020F0502020204030204" pitchFamily="34" charset="0"/>
                <a:ea typeface="Calibri" panose="020F0502020204030204" pitchFamily="34" charset="0"/>
              </a:rPr>
              <a:t>Reward: A cup of coffee and a cookie after each half hour session of concentrated work.</a:t>
            </a:r>
          </a:p>
          <a:p>
            <a:pPr>
              <a:lnSpc>
                <a:spcPct val="115000"/>
              </a:lnSpc>
            </a:pPr>
            <a:r>
              <a:rPr lang="en-GB" sz="1800" b="0" dirty="0">
                <a:effectLst/>
                <a:latin typeface="Calibri" panose="020F0502020204030204" pitchFamily="34" charset="0"/>
                <a:ea typeface="Calibri" panose="020F0502020204030204" pitchFamily="34" charset="0"/>
              </a:rPr>
              <a:t>Self-correcting feedback: Record a few sentences on my phone, listen and improve my pronunciation.</a:t>
            </a:r>
          </a:p>
          <a:p>
            <a:pPr>
              <a:lnSpc>
                <a:spcPct val="115000"/>
              </a:lnSpc>
            </a:pPr>
            <a:r>
              <a:rPr lang="en-GB" sz="1800" b="0" dirty="0">
                <a:effectLst/>
                <a:latin typeface="Calibri" panose="020F0502020204030204" pitchFamily="34" charset="0"/>
                <a:ea typeface="Arial" panose="020B0604020202020204" pitchFamily="34" charset="0"/>
              </a:rPr>
              <a:t>Self-cueing: A timer (on my computer), showing how much time I have left until one session is over.</a:t>
            </a:r>
            <a:endParaRPr lang="de-DE" sz="1800" b="0" dirty="0">
              <a:effectLst/>
              <a:latin typeface="Arial" panose="020B0604020202020204" pitchFamily="34" charset="0"/>
              <a:ea typeface="Arial" panose="020B0604020202020204" pitchFamily="34" charset="0"/>
            </a:endParaRPr>
          </a:p>
          <a:p>
            <a:pPr>
              <a:lnSpc>
                <a:spcPct val="115000"/>
              </a:lnSpc>
            </a:pPr>
            <a:r>
              <a:rPr lang="en-GB" sz="1800" b="0" dirty="0">
                <a:effectLst/>
                <a:latin typeface="Calibri" panose="020F0502020204030204" pitchFamily="34" charset="0"/>
                <a:ea typeface="Calibri" panose="020F0502020204030204" pitchFamily="34" charset="0"/>
              </a:rPr>
              <a:t>Mental imagery: I want to finally visit South America and explore the Spanish-speaking countries outside of the touristic paths and to speak with locals. I imagine the scene and how positively surprised everyone will be.</a:t>
            </a:r>
          </a:p>
          <a:p>
            <a:pPr>
              <a:lnSpc>
                <a:spcPct val="115000"/>
              </a:lnSpc>
            </a:pPr>
            <a:endParaRPr lang="en-GB" sz="18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3882143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lnSpcReduction="10000"/>
          </a:bodyPr>
          <a:lstStyle/>
          <a:p>
            <a:pPr>
              <a:lnSpc>
                <a:spcPct val="115000"/>
              </a:lnSpc>
            </a:pPr>
            <a:r>
              <a:rPr lang="en-GB" sz="1800" b="1" dirty="0">
                <a:effectLst/>
                <a:latin typeface="Calibri" panose="020F0502020204030204" pitchFamily="34" charset="0"/>
                <a:ea typeface="Calibri" panose="020F0502020204030204" pitchFamily="34" charset="0"/>
              </a:rPr>
              <a:t>Description: </a:t>
            </a:r>
          </a:p>
          <a:p>
            <a:pPr>
              <a:lnSpc>
                <a:spcPct val="115000"/>
              </a:lnSpc>
            </a:pPr>
            <a:r>
              <a:rPr lang="en-GB" sz="1800" b="0" dirty="0">
                <a:effectLst/>
                <a:latin typeface="Calibri" panose="020F0502020204030204" pitchFamily="34" charset="0"/>
                <a:ea typeface="Calibri" panose="020F0502020204030204" pitchFamily="34" charset="0"/>
              </a:rPr>
              <a:t>The entrepreneurial mindset is about understanding who you are and how you view the world. It deeply connects to your desired impact which some people equate with passion. In the past, tended to use passion as a reason to explain certain behaviours displayed by entrepreneurs that were thought to be unconventional, such as perceived high risk taking, intense focus and commitment, and dogged determination to fulfil a dream.</a:t>
            </a:r>
          </a:p>
          <a:p>
            <a:pPr>
              <a:lnSpc>
                <a:spcPct val="115000"/>
              </a:lnSpc>
            </a:pPr>
            <a:r>
              <a:rPr lang="de-DE" sz="1800" dirty="0">
                <a:effectLst/>
                <a:latin typeface="Calibri" panose="020F0502020204030204" pitchFamily="34" charset="0"/>
                <a:ea typeface="Calibri" panose="020F0502020204030204" pitchFamily="34" charset="0"/>
              </a:rPr>
              <a:t>Passion </a:t>
            </a:r>
            <a:r>
              <a:rPr lang="de-DE" sz="1800" dirty="0" err="1">
                <a:effectLst/>
                <a:latin typeface="Calibri" panose="020F0502020204030204" pitchFamily="34" charset="0"/>
                <a:ea typeface="Calibri" panose="020F0502020204030204" pitchFamily="34" charset="0"/>
              </a:rPr>
              <a:t>is</a:t>
            </a:r>
            <a:r>
              <a:rPr lang="de-DE" sz="1800" dirty="0">
                <a:effectLst/>
                <a:latin typeface="Calibri" panose="020F0502020204030204" pitchFamily="34" charset="0"/>
                <a:ea typeface="Calibri" panose="020F0502020204030204" pitchFamily="34" charset="0"/>
              </a:rPr>
              <a:t> not all </a:t>
            </a:r>
            <a:r>
              <a:rPr lang="de-DE" sz="1800" dirty="0" err="1">
                <a:effectLst/>
                <a:latin typeface="Calibri" panose="020F0502020204030204" pitchFamily="34" charset="0"/>
                <a:ea typeface="Calibri" panose="020F0502020204030204" pitchFamily="34" charset="0"/>
              </a:rPr>
              <a:t>that</a:t>
            </a:r>
            <a:r>
              <a:rPr lang="de-DE" sz="1800" dirty="0">
                <a:effectLst/>
                <a:latin typeface="Calibri" panose="020F0502020204030204" pitchFamily="34" charset="0"/>
                <a:ea typeface="Calibri" panose="020F0502020204030204" pitchFamily="34" charset="0"/>
              </a:rPr>
              <a:t> </a:t>
            </a:r>
            <a:r>
              <a:rPr lang="de-DE" sz="1800" dirty="0" err="1">
                <a:effectLst/>
                <a:latin typeface="Calibri" panose="020F0502020204030204" pitchFamily="34" charset="0"/>
                <a:ea typeface="Calibri" panose="020F0502020204030204" pitchFamily="34" charset="0"/>
              </a:rPr>
              <a:t>is</a:t>
            </a:r>
            <a:r>
              <a:rPr lang="de-DE" sz="1800" dirty="0">
                <a:effectLst/>
                <a:latin typeface="Calibri" panose="020F0502020204030204" pitchFamily="34" charset="0"/>
                <a:ea typeface="Calibri" panose="020F0502020204030204" pitchFamily="34" charset="0"/>
              </a:rPr>
              <a:t> </a:t>
            </a:r>
            <a:r>
              <a:rPr lang="de-DE" sz="1800" dirty="0" err="1">
                <a:effectLst/>
                <a:latin typeface="Calibri" panose="020F0502020204030204" pitchFamily="34" charset="0"/>
                <a:ea typeface="Calibri" panose="020F0502020204030204" pitchFamily="34" charset="0"/>
              </a:rPr>
              <a:t>needed</a:t>
            </a:r>
            <a:r>
              <a:rPr lang="de-DE" sz="1800" dirty="0">
                <a:effectLst/>
                <a:latin typeface="Calibri" panose="020F0502020204030204" pitchFamily="34" charset="0"/>
                <a:ea typeface="Calibri" panose="020F0502020204030204" pitchFamily="34" charset="0"/>
              </a:rPr>
              <a:t> </a:t>
            </a:r>
            <a:r>
              <a:rPr lang="de-DE" sz="1800" dirty="0" err="1">
                <a:effectLst/>
                <a:latin typeface="Calibri" panose="020F0502020204030204" pitchFamily="34" charset="0"/>
                <a:ea typeface="Calibri" panose="020F0502020204030204" pitchFamily="34" charset="0"/>
              </a:rPr>
              <a:t>to</a:t>
            </a:r>
            <a:r>
              <a:rPr lang="de-DE" sz="1800" dirty="0">
                <a:effectLst/>
                <a:latin typeface="Calibri" panose="020F0502020204030204" pitchFamily="34" charset="0"/>
                <a:ea typeface="Calibri" panose="020F0502020204030204" pitchFamily="34" charset="0"/>
              </a:rPr>
              <a:t> </a:t>
            </a:r>
            <a:r>
              <a:rPr lang="de-DE" sz="1800" dirty="0" err="1">
                <a:effectLst/>
                <a:latin typeface="Calibri" panose="020F0502020204030204" pitchFamily="34" charset="0"/>
                <a:ea typeface="Calibri" panose="020F0502020204030204" pitchFamily="34" charset="0"/>
              </a:rPr>
              <a:t>be</a:t>
            </a:r>
            <a:r>
              <a:rPr lang="de-DE" sz="1800" dirty="0">
                <a:effectLst/>
                <a:latin typeface="Calibri" panose="020F0502020204030204" pitchFamily="34" charset="0"/>
                <a:ea typeface="Calibri" panose="020F0502020204030204" pitchFamily="34" charset="0"/>
              </a:rPr>
              <a:t> </a:t>
            </a:r>
            <a:r>
              <a:rPr lang="de-DE" sz="1800" dirty="0" err="1">
                <a:effectLst/>
                <a:latin typeface="Calibri" panose="020F0502020204030204" pitchFamily="34" charset="0"/>
                <a:ea typeface="Calibri" panose="020F0502020204030204" pitchFamily="34" charset="0"/>
              </a:rPr>
              <a:t>successful</a:t>
            </a:r>
            <a:r>
              <a:rPr lang="de-DE" sz="1800" dirty="0">
                <a:effectLst/>
                <a:latin typeface="Calibri" panose="020F0502020204030204" pitchFamily="34" charset="0"/>
                <a:ea typeface="Calibri" panose="020F0502020204030204" pitchFamily="34" charset="0"/>
              </a:rPr>
              <a:t>, but </a:t>
            </a:r>
            <a:r>
              <a:rPr lang="de-DE" sz="1800" dirty="0" err="1">
                <a:effectLst/>
                <a:latin typeface="Calibri" panose="020F0502020204030204" pitchFamily="34" charset="0"/>
                <a:ea typeface="Calibri" panose="020F0502020204030204" pitchFamily="34" charset="0"/>
              </a:rPr>
              <a:t>research</a:t>
            </a:r>
            <a:r>
              <a:rPr lang="de-DE" sz="1800" dirty="0">
                <a:effectLst/>
                <a:latin typeface="Calibri" panose="020F0502020204030204" pitchFamily="34" charset="0"/>
                <a:ea typeface="Calibri" panose="020F0502020204030204" pitchFamily="34" charset="0"/>
              </a:rPr>
              <a:t> </a:t>
            </a:r>
            <a:r>
              <a:rPr lang="de-DE" sz="1800" dirty="0" err="1">
                <a:effectLst/>
                <a:latin typeface="Calibri" panose="020F0502020204030204" pitchFamily="34" charset="0"/>
                <a:ea typeface="Calibri" panose="020F0502020204030204" pitchFamily="34" charset="0"/>
              </a:rPr>
              <a:t>has</a:t>
            </a:r>
            <a:r>
              <a:rPr lang="de-DE" sz="1800" dirty="0">
                <a:effectLst/>
                <a:latin typeface="Calibri" panose="020F0502020204030204" pitchFamily="34" charset="0"/>
                <a:ea typeface="Calibri" panose="020F0502020204030204" pitchFamily="34" charset="0"/>
              </a:rPr>
              <a:t> </a:t>
            </a:r>
            <a:r>
              <a:rPr lang="de-DE" sz="1800" dirty="0" err="1">
                <a:effectLst/>
                <a:latin typeface="Calibri" panose="020F0502020204030204" pitchFamily="34" charset="0"/>
                <a:ea typeface="Calibri" panose="020F0502020204030204" pitchFamily="34" charset="0"/>
              </a:rPr>
              <a:t>shown</a:t>
            </a:r>
            <a:r>
              <a:rPr lang="de-DE" sz="1800" dirty="0">
                <a:effectLst/>
                <a:latin typeface="Calibri" panose="020F0502020204030204" pitchFamily="34" charset="0"/>
                <a:ea typeface="Calibri" panose="020F0502020204030204" pitchFamily="34" charset="0"/>
              </a:rPr>
              <a:t> </a:t>
            </a:r>
            <a:r>
              <a:rPr lang="de-DE" sz="1800" dirty="0" err="1">
                <a:effectLst/>
                <a:latin typeface="Calibri" panose="020F0502020204030204" pitchFamily="34" charset="0"/>
                <a:ea typeface="Calibri" panose="020F0502020204030204" pitchFamily="34" charset="0"/>
              </a:rPr>
              <a:t>that</a:t>
            </a:r>
            <a:r>
              <a:rPr lang="de-DE" sz="1800" dirty="0">
                <a:effectLst/>
                <a:latin typeface="Calibri" panose="020F0502020204030204" pitchFamily="34" charset="0"/>
                <a:ea typeface="Calibri" panose="020F0502020204030204" pitchFamily="34" charset="0"/>
              </a:rPr>
              <a:t> positive </a:t>
            </a:r>
            <a:r>
              <a:rPr lang="de-DE" sz="1800" dirty="0" err="1">
                <a:effectLst/>
                <a:latin typeface="Calibri" panose="020F0502020204030204" pitchFamily="34" charset="0"/>
                <a:ea typeface="Calibri" panose="020F0502020204030204" pitchFamily="34" charset="0"/>
              </a:rPr>
              <a:t>feelings</a:t>
            </a:r>
            <a:r>
              <a:rPr lang="de-DE" sz="1800" dirty="0">
                <a:effectLst/>
                <a:latin typeface="Calibri" panose="020F0502020204030204" pitchFamily="34" charset="0"/>
                <a:ea typeface="Calibri" panose="020F0502020204030204" pitchFamily="34" charset="0"/>
              </a:rPr>
              <a:t> </a:t>
            </a:r>
            <a:r>
              <a:rPr lang="de-DE" sz="1800" dirty="0" err="1">
                <a:effectLst/>
                <a:latin typeface="Calibri" panose="020F0502020204030204" pitchFamily="34" charset="0"/>
                <a:ea typeface="Calibri" panose="020F0502020204030204" pitchFamily="34" charset="0"/>
              </a:rPr>
              <a:t>motivate</a:t>
            </a:r>
            <a:r>
              <a:rPr lang="de-DE" sz="1800" dirty="0">
                <a:effectLst/>
                <a:latin typeface="Calibri" panose="020F0502020204030204" pitchFamily="34" charset="0"/>
                <a:ea typeface="Calibri" panose="020F0502020204030204" pitchFamily="34" charset="0"/>
              </a:rPr>
              <a:t> </a:t>
            </a:r>
            <a:r>
              <a:rPr lang="de-DE" sz="1800" dirty="0" err="1">
                <a:effectLst/>
                <a:latin typeface="Calibri" panose="020F0502020204030204" pitchFamily="34" charset="0"/>
                <a:ea typeface="Calibri" panose="020F0502020204030204" pitchFamily="34" charset="0"/>
              </a:rPr>
              <a:t>entrepreneurs</a:t>
            </a:r>
            <a:r>
              <a:rPr lang="de-DE" sz="1800" dirty="0">
                <a:effectLst/>
                <a:latin typeface="Calibri" panose="020F0502020204030204" pitchFamily="34" charset="0"/>
                <a:ea typeface="Calibri" panose="020F0502020204030204" pitchFamily="34" charset="0"/>
              </a:rPr>
              <a:t> </a:t>
            </a:r>
            <a:r>
              <a:rPr lang="de-DE" sz="1800" dirty="0" err="1">
                <a:effectLst/>
                <a:latin typeface="Calibri" panose="020F0502020204030204" pitchFamily="34" charset="0"/>
                <a:ea typeface="Calibri" panose="020F0502020204030204" pitchFamily="34" charset="0"/>
              </a:rPr>
              <a:t>to</a:t>
            </a:r>
            <a:r>
              <a:rPr lang="de-DE" sz="1800" dirty="0">
                <a:effectLst/>
                <a:latin typeface="Calibri" panose="020F0502020204030204" pitchFamily="34" charset="0"/>
                <a:ea typeface="Calibri" panose="020F0502020204030204" pitchFamily="34" charset="0"/>
              </a:rPr>
              <a:t> </a:t>
            </a:r>
            <a:r>
              <a:rPr lang="de-DE" sz="1800" dirty="0" err="1">
                <a:effectLst/>
                <a:latin typeface="Calibri" panose="020F0502020204030204" pitchFamily="34" charset="0"/>
                <a:ea typeface="Calibri" panose="020F0502020204030204" pitchFamily="34" charset="0"/>
              </a:rPr>
              <a:t>persist</a:t>
            </a:r>
            <a:r>
              <a:rPr lang="de-DE" sz="1800" dirty="0">
                <a:effectLst/>
                <a:latin typeface="Calibri" panose="020F0502020204030204" pitchFamily="34" charset="0"/>
                <a:ea typeface="Calibri" panose="020F0502020204030204" pitchFamily="34" charset="0"/>
              </a:rPr>
              <a:t> and </a:t>
            </a:r>
            <a:r>
              <a:rPr lang="de-DE" sz="1800" dirty="0" err="1">
                <a:effectLst/>
                <a:latin typeface="Calibri" panose="020F0502020204030204" pitchFamily="34" charset="0"/>
                <a:ea typeface="Calibri" panose="020F0502020204030204" pitchFamily="34" charset="0"/>
              </a:rPr>
              <a:t>engage</a:t>
            </a:r>
            <a:r>
              <a:rPr lang="de-DE" sz="1800" dirty="0">
                <a:effectLst/>
                <a:latin typeface="Calibri" panose="020F0502020204030204" pitchFamily="34" charset="0"/>
                <a:ea typeface="Calibri" panose="020F0502020204030204" pitchFamily="34" charset="0"/>
              </a:rPr>
              <a:t> in </a:t>
            </a:r>
            <a:r>
              <a:rPr lang="de-DE" sz="1800" dirty="0" err="1">
                <a:effectLst/>
                <a:latin typeface="Calibri" panose="020F0502020204030204" pitchFamily="34" charset="0"/>
                <a:ea typeface="Calibri" panose="020F0502020204030204" pitchFamily="34" charset="0"/>
              </a:rPr>
              <a:t>tasks</a:t>
            </a:r>
            <a:r>
              <a:rPr lang="de-DE" sz="1800" dirty="0">
                <a:effectLst/>
                <a:latin typeface="Calibri" panose="020F0502020204030204" pitchFamily="34" charset="0"/>
                <a:ea typeface="Calibri" panose="020F0502020204030204" pitchFamily="34" charset="0"/>
              </a:rPr>
              <a:t> and </a:t>
            </a:r>
            <a:r>
              <a:rPr lang="de-DE" sz="1800" dirty="0" err="1">
                <a:effectLst/>
                <a:latin typeface="Calibri" panose="020F0502020204030204" pitchFamily="34" charset="0"/>
                <a:ea typeface="Calibri" panose="020F0502020204030204" pitchFamily="34" charset="0"/>
              </a:rPr>
              <a:t>activities</a:t>
            </a:r>
            <a:r>
              <a:rPr lang="de-DE" sz="1800" dirty="0">
                <a:effectLst/>
                <a:latin typeface="Calibri" panose="020F0502020204030204" pitchFamily="34" charset="0"/>
                <a:ea typeface="Calibri" panose="020F0502020204030204" pitchFamily="34" charset="0"/>
              </a:rPr>
              <a:t> in </a:t>
            </a:r>
            <a:r>
              <a:rPr lang="de-DE" sz="1800" dirty="0" err="1">
                <a:effectLst/>
                <a:latin typeface="Calibri" panose="020F0502020204030204" pitchFamily="34" charset="0"/>
                <a:ea typeface="Calibri" panose="020F0502020204030204" pitchFamily="34" charset="0"/>
              </a:rPr>
              <a:t>order</a:t>
            </a:r>
            <a:r>
              <a:rPr lang="de-DE" sz="1800" dirty="0">
                <a:effectLst/>
                <a:latin typeface="Calibri" panose="020F0502020204030204" pitchFamily="34" charset="0"/>
                <a:ea typeface="Calibri" panose="020F0502020204030204" pitchFamily="34" charset="0"/>
              </a:rPr>
              <a:t> </a:t>
            </a:r>
            <a:r>
              <a:rPr lang="de-DE" sz="1800" dirty="0" err="1">
                <a:effectLst/>
                <a:latin typeface="Calibri" panose="020F0502020204030204" pitchFamily="34" charset="0"/>
                <a:ea typeface="Calibri" panose="020F0502020204030204" pitchFamily="34" charset="0"/>
              </a:rPr>
              <a:t>to</a:t>
            </a:r>
            <a:r>
              <a:rPr lang="de-DE" sz="1800" dirty="0">
                <a:effectLst/>
                <a:latin typeface="Calibri" panose="020F0502020204030204" pitchFamily="34" charset="0"/>
                <a:ea typeface="Calibri" panose="020F0502020204030204" pitchFamily="34" charset="0"/>
              </a:rPr>
              <a:t> </a:t>
            </a:r>
            <a:r>
              <a:rPr lang="de-DE" sz="1800" dirty="0" err="1">
                <a:effectLst/>
                <a:latin typeface="Calibri" panose="020F0502020204030204" pitchFamily="34" charset="0"/>
                <a:ea typeface="Calibri" panose="020F0502020204030204" pitchFamily="34" charset="0"/>
              </a:rPr>
              <a:t>maintain</a:t>
            </a:r>
            <a:r>
              <a:rPr lang="de-DE" sz="1800" dirty="0">
                <a:effectLst/>
                <a:latin typeface="Calibri" panose="020F0502020204030204" pitchFamily="34" charset="0"/>
                <a:ea typeface="Calibri" panose="020F0502020204030204" pitchFamily="34" charset="0"/>
              </a:rPr>
              <a:t> </a:t>
            </a:r>
            <a:r>
              <a:rPr lang="de-DE" sz="1800" dirty="0" err="1">
                <a:effectLst/>
                <a:latin typeface="Calibri" panose="020F0502020204030204" pitchFamily="34" charset="0"/>
                <a:ea typeface="Calibri" panose="020F0502020204030204" pitchFamily="34" charset="0"/>
              </a:rPr>
              <a:t>those</a:t>
            </a:r>
            <a:r>
              <a:rPr lang="de-DE" sz="1800" dirty="0">
                <a:effectLst/>
                <a:latin typeface="Calibri" panose="020F0502020204030204" pitchFamily="34" charset="0"/>
                <a:ea typeface="Calibri" panose="020F0502020204030204" pitchFamily="34" charset="0"/>
              </a:rPr>
              <a:t> </a:t>
            </a:r>
            <a:r>
              <a:rPr lang="de-DE" sz="1800" dirty="0" err="1">
                <a:effectLst/>
                <a:latin typeface="Calibri" panose="020F0502020204030204" pitchFamily="34" charset="0"/>
                <a:ea typeface="Calibri" panose="020F0502020204030204" pitchFamily="34" charset="0"/>
              </a:rPr>
              <a:t>pleasurable</a:t>
            </a:r>
            <a:r>
              <a:rPr lang="de-DE" sz="1800" dirty="0">
                <a:effectLst/>
                <a:latin typeface="Calibri" panose="020F0502020204030204" pitchFamily="34" charset="0"/>
                <a:ea typeface="Calibri" panose="020F0502020204030204" pitchFamily="34" charset="0"/>
              </a:rPr>
              <a:t> </a:t>
            </a:r>
            <a:r>
              <a:rPr lang="de-DE" sz="1800" dirty="0" err="1">
                <a:effectLst/>
                <a:latin typeface="Calibri" panose="020F0502020204030204" pitchFamily="34" charset="0"/>
                <a:ea typeface="Calibri" panose="020F0502020204030204" pitchFamily="34" charset="0"/>
              </a:rPr>
              <a:t>emotions</a:t>
            </a:r>
            <a:r>
              <a:rPr lang="de-DE" sz="1800" dirty="0">
                <a:effectLst/>
                <a:latin typeface="Calibri" panose="020F0502020204030204" pitchFamily="34" charset="0"/>
                <a:ea typeface="Calibri" panose="020F0502020204030204" pitchFamily="34" charset="0"/>
              </a:rPr>
              <a:t>.</a:t>
            </a:r>
            <a:endParaRPr lang="de-DE" sz="1800" dirty="0">
              <a:effectLst/>
              <a:latin typeface="Arial" panose="020B0604020202020204" pitchFamily="34" charset="0"/>
              <a:ea typeface="Arial" panose="020B0604020202020204" pitchFamily="34" charset="0"/>
            </a:endParaRPr>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3767894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a:lnSpc>
                <a:spcPct val="115000"/>
              </a:lnSpc>
            </a:pP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481175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a:lnSpc>
                <a:spcPct val="115000"/>
              </a:lnSpc>
            </a:pPr>
            <a:r>
              <a:rPr lang="en-GB" sz="1800" b="1" dirty="0">
                <a:effectLst/>
                <a:latin typeface="Calibri" panose="020F0502020204030204" pitchFamily="34" charset="0"/>
              </a:rPr>
              <a:t>The way h</a:t>
            </a:r>
            <a:r>
              <a:rPr lang="de-DE" b="1" dirty="0" err="1"/>
              <a:t>uman</a:t>
            </a:r>
            <a:r>
              <a:rPr lang="de-DE" b="1" dirty="0"/>
              <a:t> </a:t>
            </a:r>
            <a:r>
              <a:rPr lang="de-DE" b="1" dirty="0" err="1"/>
              <a:t>brains</a:t>
            </a:r>
            <a:r>
              <a:rPr lang="de-DE" b="1" dirty="0"/>
              <a:t> </a:t>
            </a:r>
            <a:r>
              <a:rPr lang="de-DE" b="1" dirty="0" err="1"/>
              <a:t>are</a:t>
            </a:r>
            <a:r>
              <a:rPr lang="de-DE" b="1" dirty="0"/>
              <a:t> </a:t>
            </a:r>
            <a:r>
              <a:rPr lang="de-DE" b="1" dirty="0" err="1"/>
              <a:t>structured</a:t>
            </a:r>
            <a:r>
              <a:rPr lang="de-DE" dirty="0"/>
              <a:t> </a:t>
            </a:r>
            <a:r>
              <a:rPr lang="de-DE" dirty="0" err="1"/>
              <a:t>reflects</a:t>
            </a:r>
            <a:r>
              <a:rPr lang="de-DE" dirty="0"/>
              <a:t> </a:t>
            </a:r>
            <a:r>
              <a:rPr lang="de-DE" dirty="0" err="1"/>
              <a:t>the</a:t>
            </a:r>
            <a:r>
              <a:rPr lang="de-DE" dirty="0"/>
              <a:t> </a:t>
            </a:r>
            <a:r>
              <a:rPr lang="de-DE" dirty="0" err="1"/>
              <a:t>importance</a:t>
            </a:r>
            <a:r>
              <a:rPr lang="de-DE" dirty="0"/>
              <a:t> </a:t>
            </a:r>
            <a:r>
              <a:rPr lang="de-DE" dirty="0" err="1"/>
              <a:t>of</a:t>
            </a:r>
            <a:r>
              <a:rPr lang="de-DE" dirty="0"/>
              <a:t> </a:t>
            </a:r>
            <a:r>
              <a:rPr lang="de-DE" dirty="0" err="1"/>
              <a:t>navigating</a:t>
            </a:r>
            <a:r>
              <a:rPr lang="de-DE" dirty="0"/>
              <a:t> </a:t>
            </a:r>
            <a:r>
              <a:rPr lang="de-DE" dirty="0" err="1"/>
              <a:t>the</a:t>
            </a:r>
            <a:r>
              <a:rPr lang="de-DE" dirty="0"/>
              <a:t> </a:t>
            </a:r>
            <a:r>
              <a:rPr lang="de-DE" dirty="0" err="1"/>
              <a:t>uncharted</a:t>
            </a:r>
            <a:r>
              <a:rPr lang="de-DE" dirty="0"/>
              <a:t> </a:t>
            </a:r>
            <a:r>
              <a:rPr lang="de-DE" dirty="0" err="1"/>
              <a:t>waters</a:t>
            </a:r>
            <a:r>
              <a:rPr lang="de-DE" dirty="0"/>
              <a:t> </a:t>
            </a:r>
            <a:r>
              <a:rPr lang="de-DE" dirty="0" err="1"/>
              <a:t>of</a:t>
            </a:r>
            <a:r>
              <a:rPr lang="de-DE" dirty="0"/>
              <a:t> an </a:t>
            </a:r>
            <a:r>
              <a:rPr lang="de-DE" dirty="0" err="1"/>
              <a:t>uncertain</a:t>
            </a:r>
            <a:r>
              <a:rPr lang="de-DE" dirty="0"/>
              <a:t> </a:t>
            </a:r>
            <a:r>
              <a:rPr lang="de-DE" dirty="0" err="1"/>
              <a:t>world</a:t>
            </a:r>
            <a:r>
              <a:rPr lang="de-DE" dirty="0"/>
              <a:t> in </a:t>
            </a:r>
            <a:r>
              <a:rPr lang="de-DE" dirty="0" err="1"/>
              <a:t>the</a:t>
            </a:r>
            <a:r>
              <a:rPr lang="de-DE" dirty="0"/>
              <a:t> </a:t>
            </a:r>
            <a:r>
              <a:rPr lang="de-DE" dirty="0" err="1"/>
              <a:t>history</a:t>
            </a:r>
            <a:r>
              <a:rPr lang="de-DE" dirty="0"/>
              <a:t> </a:t>
            </a:r>
            <a:r>
              <a:rPr lang="de-DE" dirty="0" err="1"/>
              <a:t>of</a:t>
            </a:r>
            <a:r>
              <a:rPr lang="de-DE" dirty="0"/>
              <a:t> </a:t>
            </a:r>
            <a:r>
              <a:rPr lang="de-DE" dirty="0" err="1"/>
              <a:t>mankind</a:t>
            </a:r>
            <a:r>
              <a:rPr lang="de-DE" dirty="0"/>
              <a:t>. </a:t>
            </a:r>
          </a:p>
          <a:p>
            <a:pPr>
              <a:lnSpc>
                <a:spcPct val="115000"/>
              </a:lnSpc>
            </a:pPr>
            <a:r>
              <a:rPr lang="de-DE" dirty="0" err="1"/>
              <a:t>You</a:t>
            </a:r>
            <a:r>
              <a:rPr lang="de-DE" dirty="0"/>
              <a:t> </a:t>
            </a:r>
            <a:r>
              <a:rPr lang="de-DE" dirty="0" err="1"/>
              <a:t>may</a:t>
            </a:r>
            <a:r>
              <a:rPr lang="de-DE" dirty="0"/>
              <a:t> </a:t>
            </a:r>
            <a:r>
              <a:rPr lang="de-DE" dirty="0" err="1"/>
              <a:t>have</a:t>
            </a:r>
            <a:r>
              <a:rPr lang="de-DE" dirty="0"/>
              <a:t> </a:t>
            </a:r>
            <a:r>
              <a:rPr lang="de-DE" dirty="0" err="1"/>
              <a:t>heard</a:t>
            </a:r>
            <a:r>
              <a:rPr lang="de-DE" dirty="0"/>
              <a:t> </a:t>
            </a:r>
            <a:r>
              <a:rPr lang="de-DE" dirty="0" err="1"/>
              <a:t>about</a:t>
            </a:r>
            <a:r>
              <a:rPr lang="de-DE" dirty="0"/>
              <a:t> </a:t>
            </a:r>
            <a:r>
              <a:rPr lang="de-DE" dirty="0" err="1"/>
              <a:t>people</a:t>
            </a:r>
            <a:r>
              <a:rPr lang="de-DE" dirty="0"/>
              <a:t> </a:t>
            </a:r>
            <a:r>
              <a:rPr lang="de-DE" dirty="0" err="1"/>
              <a:t>being</a:t>
            </a:r>
            <a:r>
              <a:rPr lang="de-DE" dirty="0"/>
              <a:t> </a:t>
            </a:r>
            <a:r>
              <a:rPr lang="de-DE" dirty="0" err="1"/>
              <a:t>left-brained</a:t>
            </a:r>
            <a:r>
              <a:rPr lang="de-DE" dirty="0"/>
              <a:t> </a:t>
            </a:r>
            <a:r>
              <a:rPr lang="de-DE" dirty="0" err="1"/>
              <a:t>or</a:t>
            </a:r>
            <a:r>
              <a:rPr lang="de-DE" dirty="0"/>
              <a:t> </a:t>
            </a:r>
            <a:r>
              <a:rPr lang="de-DE" dirty="0" err="1"/>
              <a:t>right-brained</a:t>
            </a:r>
            <a:r>
              <a:rPr lang="de-DE" dirty="0"/>
              <a:t>. </a:t>
            </a:r>
            <a:r>
              <a:rPr lang="de-DE" dirty="0" err="1"/>
              <a:t>There</a:t>
            </a:r>
            <a:r>
              <a:rPr lang="de-DE" dirty="0"/>
              <a:t> </a:t>
            </a:r>
            <a:r>
              <a:rPr lang="de-DE" dirty="0" err="1"/>
              <a:t>is</a:t>
            </a:r>
            <a:r>
              <a:rPr lang="de-DE" dirty="0"/>
              <a:t> </a:t>
            </a:r>
            <a:r>
              <a:rPr lang="de-DE" dirty="0" err="1"/>
              <a:t>little</a:t>
            </a:r>
            <a:r>
              <a:rPr lang="de-DE" dirty="0"/>
              <a:t> </a:t>
            </a:r>
            <a:r>
              <a:rPr lang="de-DE" dirty="0" err="1"/>
              <a:t>scientific</a:t>
            </a:r>
            <a:r>
              <a:rPr lang="de-DE" dirty="0"/>
              <a:t> support </a:t>
            </a:r>
            <a:r>
              <a:rPr lang="de-DE" dirty="0" err="1"/>
              <a:t>for</a:t>
            </a:r>
            <a:r>
              <a:rPr lang="de-DE" dirty="0"/>
              <a:t> </a:t>
            </a:r>
            <a:r>
              <a:rPr lang="de-DE" dirty="0" err="1"/>
              <a:t>this</a:t>
            </a:r>
            <a:r>
              <a:rPr lang="de-DE" dirty="0"/>
              <a:t> </a:t>
            </a:r>
            <a:r>
              <a:rPr lang="de-DE" dirty="0" err="1"/>
              <a:t>model</a:t>
            </a:r>
            <a:r>
              <a:rPr lang="de-DE" dirty="0"/>
              <a:t>. </a:t>
            </a:r>
          </a:p>
          <a:p>
            <a:pPr>
              <a:lnSpc>
                <a:spcPct val="115000"/>
              </a:lnSpc>
            </a:pPr>
            <a:r>
              <a:rPr lang="de-DE" dirty="0" err="1"/>
              <a:t>It</a:t>
            </a:r>
            <a:r>
              <a:rPr lang="de-DE" dirty="0"/>
              <a:t> </a:t>
            </a:r>
            <a:r>
              <a:rPr lang="de-DE" dirty="0" err="1"/>
              <a:t>does</a:t>
            </a:r>
            <a:r>
              <a:rPr lang="de-DE" dirty="0"/>
              <a:t>, </a:t>
            </a:r>
            <a:r>
              <a:rPr lang="de-DE" dirty="0" err="1"/>
              <a:t>however</a:t>
            </a:r>
            <a:r>
              <a:rPr lang="de-DE" dirty="0"/>
              <a:t>, </a:t>
            </a:r>
            <a:r>
              <a:rPr lang="de-DE" dirty="0" err="1"/>
              <a:t>corroborate</a:t>
            </a:r>
            <a:r>
              <a:rPr lang="de-DE" dirty="0"/>
              <a:t> </a:t>
            </a:r>
            <a:r>
              <a:rPr lang="de-DE" dirty="0" err="1"/>
              <a:t>with</a:t>
            </a:r>
            <a:r>
              <a:rPr lang="de-DE" dirty="0"/>
              <a:t> </a:t>
            </a:r>
            <a:r>
              <a:rPr lang="de-DE" dirty="0" err="1"/>
              <a:t>some</a:t>
            </a:r>
            <a:r>
              <a:rPr lang="de-DE" dirty="0"/>
              <a:t> </a:t>
            </a:r>
            <a:r>
              <a:rPr lang="de-DE" dirty="0" err="1"/>
              <a:t>research</a:t>
            </a:r>
            <a:r>
              <a:rPr lang="de-DE" dirty="0"/>
              <a:t> on </a:t>
            </a:r>
            <a:r>
              <a:rPr lang="de-DE" dirty="0" err="1"/>
              <a:t>personality</a:t>
            </a:r>
            <a:r>
              <a:rPr lang="de-DE" dirty="0"/>
              <a:t> </a:t>
            </a:r>
            <a:r>
              <a:rPr lang="de-DE" dirty="0" err="1"/>
              <a:t>traits</a:t>
            </a:r>
            <a:r>
              <a:rPr lang="de-DE" dirty="0"/>
              <a:t> </a:t>
            </a:r>
            <a:r>
              <a:rPr lang="de-DE" dirty="0" err="1"/>
              <a:t>of</a:t>
            </a:r>
            <a:r>
              <a:rPr lang="de-DE" dirty="0"/>
              <a:t> </a:t>
            </a:r>
            <a:r>
              <a:rPr lang="de-DE" dirty="0" err="1"/>
              <a:t>creative</a:t>
            </a:r>
            <a:r>
              <a:rPr lang="de-DE" dirty="0"/>
              <a:t> </a:t>
            </a:r>
            <a:r>
              <a:rPr lang="de-DE" dirty="0" err="1"/>
              <a:t>people</a:t>
            </a:r>
            <a:r>
              <a:rPr lang="de-DE" dirty="0"/>
              <a:t> (</a:t>
            </a:r>
            <a:r>
              <a:rPr lang="de-DE" dirty="0" err="1"/>
              <a:t>Csinkszentmihalyi</a:t>
            </a:r>
            <a:r>
              <a:rPr lang="de-DE" dirty="0"/>
              <a:t>, 1996). The </a:t>
            </a:r>
            <a:r>
              <a:rPr lang="de-DE" dirty="0" err="1"/>
              <a:t>research</a:t>
            </a:r>
            <a:r>
              <a:rPr lang="de-DE" dirty="0"/>
              <a:t> </a:t>
            </a:r>
            <a:r>
              <a:rPr lang="de-DE" dirty="0" err="1"/>
              <a:t>showed</a:t>
            </a:r>
            <a:r>
              <a:rPr lang="de-DE" dirty="0"/>
              <a:t> </a:t>
            </a:r>
            <a:r>
              <a:rPr lang="de-DE" dirty="0" err="1"/>
              <a:t>that</a:t>
            </a:r>
            <a:r>
              <a:rPr lang="de-DE" dirty="0"/>
              <a:t> </a:t>
            </a:r>
            <a:r>
              <a:rPr lang="de-DE" dirty="0" err="1"/>
              <a:t>these</a:t>
            </a:r>
            <a:r>
              <a:rPr lang="de-DE" dirty="0"/>
              <a:t> </a:t>
            </a:r>
            <a:r>
              <a:rPr lang="de-DE" dirty="0" err="1"/>
              <a:t>people</a:t>
            </a:r>
            <a:r>
              <a:rPr lang="de-DE" dirty="0"/>
              <a:t> </a:t>
            </a:r>
            <a:r>
              <a:rPr lang="de-DE" dirty="0" err="1"/>
              <a:t>exhibited</a:t>
            </a:r>
            <a:r>
              <a:rPr lang="de-DE" dirty="0"/>
              <a:t> </a:t>
            </a:r>
            <a:r>
              <a:rPr lang="de-DE" dirty="0" err="1"/>
              <a:t>seemingly</a:t>
            </a:r>
            <a:r>
              <a:rPr lang="de-DE" dirty="0"/>
              <a:t> </a:t>
            </a:r>
            <a:r>
              <a:rPr lang="de-DE" dirty="0" err="1"/>
              <a:t>polarized</a:t>
            </a:r>
            <a:r>
              <a:rPr lang="de-DE" dirty="0"/>
              <a:t> </a:t>
            </a:r>
            <a:r>
              <a:rPr lang="de-DE" dirty="0" err="1"/>
              <a:t>traits</a:t>
            </a:r>
            <a:r>
              <a:rPr lang="de-DE" dirty="0"/>
              <a:t> like </a:t>
            </a:r>
            <a:r>
              <a:rPr lang="de-DE" dirty="0" err="1"/>
              <a:t>discipline</a:t>
            </a:r>
            <a:r>
              <a:rPr lang="de-DE" dirty="0"/>
              <a:t> and </a:t>
            </a:r>
            <a:r>
              <a:rPr lang="de-DE" dirty="0" err="1"/>
              <a:t>playfulness</a:t>
            </a:r>
            <a:r>
              <a:rPr lang="de-DE" dirty="0"/>
              <a:t>, a strong sense </a:t>
            </a:r>
            <a:r>
              <a:rPr lang="de-DE" dirty="0" err="1"/>
              <a:t>of</a:t>
            </a:r>
            <a:r>
              <a:rPr lang="de-DE" dirty="0"/>
              <a:t> </a:t>
            </a:r>
            <a:r>
              <a:rPr lang="de-DE" dirty="0" err="1"/>
              <a:t>reality</a:t>
            </a:r>
            <a:r>
              <a:rPr lang="de-DE" dirty="0"/>
              <a:t> and </a:t>
            </a:r>
            <a:r>
              <a:rPr lang="de-DE" dirty="0" err="1"/>
              <a:t>vivid</a:t>
            </a:r>
            <a:r>
              <a:rPr lang="de-DE" dirty="0"/>
              <a:t> </a:t>
            </a:r>
            <a:r>
              <a:rPr lang="de-DE" dirty="0" err="1"/>
              <a:t>imagination</a:t>
            </a:r>
            <a:r>
              <a:rPr lang="de-DE" dirty="0"/>
              <a:t>, and </a:t>
            </a:r>
            <a:r>
              <a:rPr lang="de-DE" dirty="0" err="1"/>
              <a:t>pride</a:t>
            </a:r>
            <a:r>
              <a:rPr lang="de-DE" dirty="0"/>
              <a:t> and </a:t>
            </a:r>
            <a:r>
              <a:rPr lang="de-DE" dirty="0" err="1"/>
              <a:t>humility</a:t>
            </a:r>
            <a:r>
              <a:rPr lang="de-DE" dirty="0"/>
              <a:t>. </a:t>
            </a:r>
            <a:r>
              <a:rPr lang="de-DE" dirty="0" err="1"/>
              <a:t>If</a:t>
            </a:r>
            <a:r>
              <a:rPr lang="de-DE" dirty="0"/>
              <a:t> </a:t>
            </a:r>
            <a:r>
              <a:rPr lang="de-DE" dirty="0" err="1"/>
              <a:t>you</a:t>
            </a:r>
            <a:r>
              <a:rPr lang="de-DE" dirty="0"/>
              <a:t> </a:t>
            </a:r>
            <a:r>
              <a:rPr lang="de-DE" dirty="0" err="1"/>
              <a:t>compare</a:t>
            </a:r>
            <a:r>
              <a:rPr lang="de-DE" dirty="0"/>
              <a:t> </a:t>
            </a:r>
            <a:r>
              <a:rPr lang="de-DE" dirty="0" err="1"/>
              <a:t>the</a:t>
            </a:r>
            <a:r>
              <a:rPr lang="de-DE" dirty="0"/>
              <a:t> „</a:t>
            </a:r>
            <a:r>
              <a:rPr lang="de-DE" dirty="0" err="1"/>
              <a:t>polarized</a:t>
            </a:r>
            <a:r>
              <a:rPr lang="de-DE" dirty="0"/>
              <a:t>“ </a:t>
            </a:r>
            <a:r>
              <a:rPr lang="de-DE" dirty="0" err="1"/>
              <a:t>traits</a:t>
            </a:r>
            <a:r>
              <a:rPr lang="de-DE" dirty="0"/>
              <a:t> </a:t>
            </a:r>
            <a:r>
              <a:rPr lang="de-DE" dirty="0" err="1"/>
              <a:t>with</a:t>
            </a:r>
            <a:r>
              <a:rPr lang="de-DE" dirty="0"/>
              <a:t> </a:t>
            </a:r>
            <a:r>
              <a:rPr lang="de-DE" dirty="0" err="1"/>
              <a:t>the</a:t>
            </a:r>
            <a:r>
              <a:rPr lang="de-DE" dirty="0"/>
              <a:t> </a:t>
            </a:r>
            <a:r>
              <a:rPr lang="de-DE" dirty="0" err="1"/>
              <a:t>left</a:t>
            </a:r>
            <a:r>
              <a:rPr lang="de-DE" dirty="0"/>
              <a:t> and </a:t>
            </a:r>
            <a:r>
              <a:rPr lang="de-DE" dirty="0" err="1"/>
              <a:t>right</a:t>
            </a:r>
            <a:r>
              <a:rPr lang="de-DE" dirty="0"/>
              <a:t> </a:t>
            </a:r>
            <a:r>
              <a:rPr lang="de-DE" dirty="0" err="1"/>
              <a:t>brain</a:t>
            </a:r>
            <a:r>
              <a:rPr lang="de-DE" dirty="0"/>
              <a:t> </a:t>
            </a:r>
            <a:r>
              <a:rPr lang="de-DE" dirty="0" err="1"/>
              <a:t>characteristics</a:t>
            </a:r>
            <a:r>
              <a:rPr lang="de-DE" dirty="0"/>
              <a:t> </a:t>
            </a:r>
            <a:r>
              <a:rPr lang="de-DE" dirty="0" err="1"/>
              <a:t>you</a:t>
            </a:r>
            <a:r>
              <a:rPr lang="de-DE" dirty="0"/>
              <a:t> will </a:t>
            </a:r>
            <a:r>
              <a:rPr lang="de-DE" dirty="0" err="1"/>
              <a:t>see</a:t>
            </a:r>
            <a:r>
              <a:rPr lang="de-DE" dirty="0"/>
              <a:t> </a:t>
            </a:r>
            <a:r>
              <a:rPr lang="de-DE" dirty="0" err="1"/>
              <a:t>striking</a:t>
            </a:r>
            <a:r>
              <a:rPr lang="de-DE" dirty="0"/>
              <a:t> </a:t>
            </a:r>
            <a:r>
              <a:rPr lang="de-DE" dirty="0" err="1"/>
              <a:t>similarities</a:t>
            </a:r>
            <a:r>
              <a:rPr lang="de-DE" dirty="0"/>
              <a:t>, </a:t>
            </a:r>
            <a:r>
              <a:rPr lang="de-DE" dirty="0" err="1"/>
              <a:t>suggesting</a:t>
            </a:r>
            <a:r>
              <a:rPr lang="de-DE" dirty="0"/>
              <a:t> </a:t>
            </a:r>
            <a:r>
              <a:rPr lang="de-DE" dirty="0" err="1"/>
              <a:t>that</a:t>
            </a:r>
            <a:r>
              <a:rPr lang="de-DE" dirty="0"/>
              <a:t> </a:t>
            </a:r>
            <a:r>
              <a:rPr lang="de-DE" dirty="0" err="1"/>
              <a:t>creativity</a:t>
            </a:r>
            <a:r>
              <a:rPr lang="de-DE" dirty="0"/>
              <a:t> </a:t>
            </a:r>
            <a:r>
              <a:rPr lang="de-DE" dirty="0" err="1"/>
              <a:t>involves</a:t>
            </a:r>
            <a:r>
              <a:rPr lang="de-DE" dirty="0"/>
              <a:t> </a:t>
            </a:r>
            <a:r>
              <a:rPr lang="de-DE" dirty="0" err="1"/>
              <a:t>integrating</a:t>
            </a:r>
            <a:r>
              <a:rPr lang="de-DE" dirty="0"/>
              <a:t> „</a:t>
            </a:r>
            <a:r>
              <a:rPr lang="de-DE" dirty="0" err="1"/>
              <a:t>both</a:t>
            </a:r>
            <a:r>
              <a:rPr lang="de-DE" dirty="0"/>
              <a:t> </a:t>
            </a:r>
            <a:r>
              <a:rPr lang="de-DE" dirty="0" err="1"/>
              <a:t>sides</a:t>
            </a:r>
            <a:r>
              <a:rPr lang="de-DE" dirty="0"/>
              <a:t>“ </a:t>
            </a:r>
            <a:r>
              <a:rPr lang="de-DE" dirty="0" err="1"/>
              <a:t>of</a:t>
            </a:r>
            <a:r>
              <a:rPr lang="de-DE" dirty="0"/>
              <a:t> </a:t>
            </a:r>
            <a:r>
              <a:rPr lang="de-DE" dirty="0" err="1"/>
              <a:t>the</a:t>
            </a:r>
            <a:r>
              <a:rPr lang="de-DE" dirty="0"/>
              <a:t> </a:t>
            </a:r>
            <a:r>
              <a:rPr lang="de-DE" dirty="0" err="1"/>
              <a:t>brain</a:t>
            </a:r>
            <a:r>
              <a:rPr lang="de-DE" dirty="0"/>
              <a:t>.</a:t>
            </a:r>
          </a:p>
          <a:p>
            <a:pPr>
              <a:lnSpc>
                <a:spcPct val="115000"/>
              </a:lnSpc>
            </a:pPr>
            <a:endParaRPr lang="de-DE" dirty="0"/>
          </a:p>
          <a:p>
            <a:pPr>
              <a:lnSpc>
                <a:spcPct val="115000"/>
              </a:lnSpc>
            </a:pPr>
            <a:r>
              <a:rPr lang="de-DE" dirty="0" err="1"/>
              <a:t>Although</a:t>
            </a:r>
            <a:r>
              <a:rPr lang="de-DE" dirty="0"/>
              <a:t> </a:t>
            </a:r>
            <a:r>
              <a:rPr lang="de-DE" dirty="0" err="1"/>
              <a:t>successful</a:t>
            </a:r>
            <a:r>
              <a:rPr lang="de-DE" dirty="0"/>
              <a:t> </a:t>
            </a:r>
            <a:r>
              <a:rPr lang="de-DE" dirty="0" err="1"/>
              <a:t>entrepreneurs</a:t>
            </a:r>
            <a:r>
              <a:rPr lang="de-DE" dirty="0"/>
              <a:t> </a:t>
            </a:r>
            <a:r>
              <a:rPr lang="de-DE" dirty="0" err="1"/>
              <a:t>definitely</a:t>
            </a:r>
            <a:r>
              <a:rPr lang="de-DE" dirty="0"/>
              <a:t> do not fit </a:t>
            </a:r>
            <a:r>
              <a:rPr lang="de-DE" dirty="0" err="1"/>
              <a:t>into</a:t>
            </a:r>
            <a:r>
              <a:rPr lang="de-DE" dirty="0"/>
              <a:t> a </a:t>
            </a:r>
            <a:r>
              <a:rPr lang="de-DE" dirty="0" err="1"/>
              <a:t>single</a:t>
            </a:r>
            <a:r>
              <a:rPr lang="de-DE" dirty="0"/>
              <a:t> </a:t>
            </a:r>
            <a:r>
              <a:rPr lang="de-DE" dirty="0" err="1"/>
              <a:t>profile</a:t>
            </a:r>
            <a:r>
              <a:rPr lang="de-DE" dirty="0"/>
              <a:t>, </a:t>
            </a:r>
            <a:r>
              <a:rPr lang="de-DE" dirty="0" err="1"/>
              <a:t>therre</a:t>
            </a:r>
            <a:r>
              <a:rPr lang="de-DE" dirty="0"/>
              <a:t> </a:t>
            </a:r>
            <a:r>
              <a:rPr lang="de-DE" dirty="0" err="1"/>
              <a:t>is</a:t>
            </a:r>
            <a:r>
              <a:rPr lang="de-DE" dirty="0"/>
              <a:t> </a:t>
            </a:r>
            <a:r>
              <a:rPr lang="de-DE" dirty="0" err="1"/>
              <a:t>some</a:t>
            </a:r>
            <a:r>
              <a:rPr lang="de-DE" dirty="0"/>
              <a:t> </a:t>
            </a:r>
            <a:r>
              <a:rPr lang="de-DE" dirty="0" err="1"/>
              <a:t>commonality</a:t>
            </a:r>
            <a:r>
              <a:rPr lang="de-DE" dirty="0"/>
              <a:t> in </a:t>
            </a:r>
            <a:r>
              <a:rPr lang="de-DE" dirty="0" err="1"/>
              <a:t>their</a:t>
            </a:r>
            <a:r>
              <a:rPr lang="de-DE" dirty="0"/>
              <a:t> </a:t>
            </a:r>
            <a:r>
              <a:rPr lang="de-DE" dirty="0" err="1"/>
              <a:t>mindset</a:t>
            </a:r>
            <a:r>
              <a:rPr lang="de-DE" dirty="0"/>
              <a:t>. </a:t>
            </a:r>
            <a:r>
              <a:rPr lang="de-DE" dirty="0" err="1"/>
              <a:t>They</a:t>
            </a:r>
            <a:r>
              <a:rPr lang="de-DE" dirty="0"/>
              <a:t> </a:t>
            </a:r>
            <a:r>
              <a:rPr lang="de-DE" dirty="0" err="1"/>
              <a:t>envision</a:t>
            </a:r>
            <a:r>
              <a:rPr lang="de-DE" dirty="0"/>
              <a:t> </a:t>
            </a:r>
            <a:r>
              <a:rPr lang="de-DE" dirty="0" err="1"/>
              <a:t>success</a:t>
            </a:r>
            <a:r>
              <a:rPr lang="de-DE" dirty="0"/>
              <a:t> </a:t>
            </a:r>
            <a:r>
              <a:rPr lang="de-DE" dirty="0" err="1"/>
              <a:t>while</a:t>
            </a:r>
            <a:r>
              <a:rPr lang="de-DE" dirty="0"/>
              <a:t> also </a:t>
            </a:r>
            <a:r>
              <a:rPr lang="de-DE" dirty="0" err="1"/>
              <a:t>preparing</a:t>
            </a:r>
            <a:r>
              <a:rPr lang="de-DE" dirty="0"/>
              <a:t> </a:t>
            </a:r>
            <a:r>
              <a:rPr lang="de-DE" dirty="0" err="1"/>
              <a:t>for</a:t>
            </a:r>
            <a:r>
              <a:rPr lang="de-DE" dirty="0"/>
              <a:t> </a:t>
            </a:r>
            <a:r>
              <a:rPr lang="de-DE" dirty="0" err="1"/>
              <a:t>failure</a:t>
            </a:r>
            <a:r>
              <a:rPr lang="de-DE" dirty="0"/>
              <a:t>. </a:t>
            </a:r>
            <a:r>
              <a:rPr lang="de-DE" dirty="0" err="1"/>
              <a:t>They</a:t>
            </a:r>
            <a:r>
              <a:rPr lang="de-DE" dirty="0"/>
              <a:t> </a:t>
            </a:r>
            <a:r>
              <a:rPr lang="de-DE" dirty="0" err="1"/>
              <a:t>value</a:t>
            </a:r>
            <a:r>
              <a:rPr lang="de-DE" dirty="0"/>
              <a:t> </a:t>
            </a:r>
            <a:r>
              <a:rPr lang="de-DE" dirty="0" err="1"/>
              <a:t>autonomy</a:t>
            </a:r>
            <a:r>
              <a:rPr lang="de-DE" dirty="0"/>
              <a:t> in </a:t>
            </a:r>
            <a:r>
              <a:rPr lang="de-DE" dirty="0" err="1"/>
              <a:t>deciding</a:t>
            </a:r>
            <a:r>
              <a:rPr lang="de-DE" dirty="0"/>
              <a:t> and </a:t>
            </a:r>
            <a:r>
              <a:rPr lang="de-DE" dirty="0" err="1"/>
              <a:t>acting</a:t>
            </a:r>
            <a:r>
              <a:rPr lang="de-DE" dirty="0"/>
              <a:t> and, </a:t>
            </a:r>
            <a:r>
              <a:rPr lang="de-DE" dirty="0" err="1"/>
              <a:t>therefore</a:t>
            </a:r>
            <a:r>
              <a:rPr lang="de-DE" dirty="0"/>
              <a:t>, </a:t>
            </a:r>
            <a:r>
              <a:rPr lang="de-DE" dirty="0" err="1"/>
              <a:t>assume</a:t>
            </a:r>
            <a:r>
              <a:rPr lang="de-DE" dirty="0"/>
              <a:t> </a:t>
            </a:r>
            <a:r>
              <a:rPr lang="de-DE" dirty="0" err="1"/>
              <a:t>responsibility</a:t>
            </a:r>
            <a:r>
              <a:rPr lang="de-DE" dirty="0"/>
              <a:t> </a:t>
            </a:r>
            <a:r>
              <a:rPr lang="de-DE" dirty="0" err="1"/>
              <a:t>for</a:t>
            </a:r>
            <a:r>
              <a:rPr lang="de-DE" dirty="0"/>
              <a:t> </a:t>
            </a:r>
            <a:r>
              <a:rPr lang="de-DE" dirty="0" err="1"/>
              <a:t>problems</a:t>
            </a:r>
            <a:r>
              <a:rPr lang="de-DE" dirty="0"/>
              <a:t> and </a:t>
            </a:r>
            <a:r>
              <a:rPr lang="de-DE" dirty="0" err="1"/>
              <a:t>failures</a:t>
            </a:r>
            <a:r>
              <a:rPr lang="de-DE" dirty="0"/>
              <a:t>. </a:t>
            </a:r>
            <a:r>
              <a:rPr lang="de-DE" dirty="0" err="1"/>
              <a:t>They</a:t>
            </a:r>
            <a:r>
              <a:rPr lang="de-DE" dirty="0"/>
              <a:t> </a:t>
            </a:r>
            <a:r>
              <a:rPr lang="de-DE" dirty="0" err="1"/>
              <a:t>have</a:t>
            </a:r>
            <a:r>
              <a:rPr lang="de-DE" dirty="0"/>
              <a:t> a </a:t>
            </a:r>
            <a:r>
              <a:rPr lang="de-DE" dirty="0" err="1"/>
              <a:t>tendency</a:t>
            </a:r>
            <a:r>
              <a:rPr lang="de-DE" dirty="0"/>
              <a:t> </a:t>
            </a:r>
            <a:r>
              <a:rPr lang="de-DE" dirty="0" err="1"/>
              <a:t>of</a:t>
            </a:r>
            <a:r>
              <a:rPr lang="de-DE" dirty="0"/>
              <a:t> </a:t>
            </a:r>
            <a:r>
              <a:rPr lang="de-DE" dirty="0" err="1"/>
              <a:t>being</a:t>
            </a:r>
            <a:r>
              <a:rPr lang="de-DE" dirty="0"/>
              <a:t> intolerant </a:t>
            </a:r>
            <a:r>
              <a:rPr lang="de-DE" dirty="0" err="1"/>
              <a:t>of</a:t>
            </a:r>
            <a:r>
              <a:rPr lang="de-DE" dirty="0"/>
              <a:t> </a:t>
            </a:r>
            <a:r>
              <a:rPr lang="de-DE" dirty="0" err="1"/>
              <a:t>authority</a:t>
            </a:r>
            <a:r>
              <a:rPr lang="de-DE" dirty="0"/>
              <a:t>, </a:t>
            </a:r>
            <a:r>
              <a:rPr lang="de-DE" dirty="0" err="1"/>
              <a:t>exhibit</a:t>
            </a:r>
            <a:r>
              <a:rPr lang="de-DE" dirty="0"/>
              <a:t> </a:t>
            </a:r>
            <a:r>
              <a:rPr lang="de-DE" dirty="0" err="1"/>
              <a:t>good</a:t>
            </a:r>
            <a:r>
              <a:rPr lang="de-DE" dirty="0"/>
              <a:t> </a:t>
            </a:r>
            <a:r>
              <a:rPr lang="de-DE" dirty="0" err="1"/>
              <a:t>salesmanship</a:t>
            </a:r>
            <a:r>
              <a:rPr lang="de-DE" dirty="0"/>
              <a:t> </a:t>
            </a:r>
            <a:r>
              <a:rPr lang="de-DE" dirty="0" err="1"/>
              <a:t>skills</a:t>
            </a:r>
            <a:r>
              <a:rPr lang="de-DE" dirty="0"/>
              <a:t>, </a:t>
            </a:r>
            <a:r>
              <a:rPr lang="de-DE" dirty="0" err="1"/>
              <a:t>have</a:t>
            </a:r>
            <a:r>
              <a:rPr lang="de-DE" dirty="0"/>
              <a:t> high </a:t>
            </a:r>
            <a:r>
              <a:rPr lang="de-DE" dirty="0" err="1"/>
              <a:t>self-confidence</a:t>
            </a:r>
            <a:r>
              <a:rPr lang="de-DE" dirty="0"/>
              <a:t>, and </a:t>
            </a:r>
            <a:r>
              <a:rPr lang="de-DE" dirty="0" err="1"/>
              <a:t>belive</a:t>
            </a:r>
            <a:r>
              <a:rPr lang="de-DE" dirty="0"/>
              <a:t> </a:t>
            </a:r>
            <a:r>
              <a:rPr lang="de-DE" dirty="0" err="1"/>
              <a:t>strongly</a:t>
            </a:r>
            <a:r>
              <a:rPr lang="de-DE" dirty="0"/>
              <a:t> in </a:t>
            </a:r>
            <a:r>
              <a:rPr lang="de-DE" dirty="0" err="1"/>
              <a:t>their</a:t>
            </a:r>
            <a:r>
              <a:rPr lang="de-DE" dirty="0"/>
              <a:t> </a:t>
            </a:r>
            <a:r>
              <a:rPr lang="de-DE" dirty="0" err="1"/>
              <a:t>abilities</a:t>
            </a:r>
            <a:r>
              <a:rPr lang="de-DE" dirty="0"/>
              <a:t>. </a:t>
            </a:r>
            <a:r>
              <a:rPr lang="de-DE" dirty="0" err="1"/>
              <a:t>They</a:t>
            </a:r>
            <a:r>
              <a:rPr lang="de-DE" dirty="0"/>
              <a:t> also </a:t>
            </a:r>
            <a:r>
              <a:rPr lang="de-DE" dirty="0" err="1"/>
              <a:t>tend</a:t>
            </a:r>
            <a:r>
              <a:rPr lang="de-DE" dirty="0"/>
              <a:t> </a:t>
            </a:r>
            <a:r>
              <a:rPr lang="de-DE" dirty="0" err="1"/>
              <a:t>to</a:t>
            </a:r>
            <a:r>
              <a:rPr lang="de-DE" dirty="0"/>
              <a:t> </a:t>
            </a:r>
            <a:r>
              <a:rPr lang="de-DE" dirty="0" err="1"/>
              <a:t>be</a:t>
            </a:r>
            <a:r>
              <a:rPr lang="de-DE" dirty="0"/>
              <a:t> </a:t>
            </a:r>
            <a:r>
              <a:rPr lang="de-DE" dirty="0" err="1"/>
              <a:t>both</a:t>
            </a:r>
            <a:r>
              <a:rPr lang="de-DE" dirty="0"/>
              <a:t> </a:t>
            </a:r>
            <a:r>
              <a:rPr lang="de-DE" dirty="0" err="1"/>
              <a:t>optimistic</a:t>
            </a:r>
            <a:r>
              <a:rPr lang="de-DE" dirty="0"/>
              <a:t> and </a:t>
            </a:r>
            <a:r>
              <a:rPr lang="de-DE" dirty="0" err="1"/>
              <a:t>pragmatic</a:t>
            </a:r>
            <a:r>
              <a:rPr lang="de-DE" dirty="0"/>
              <a:t>. </a:t>
            </a:r>
            <a:r>
              <a:rPr lang="de-DE" dirty="0" err="1"/>
              <a:t>They</a:t>
            </a:r>
            <a:r>
              <a:rPr lang="de-DE" dirty="0"/>
              <a:t> </a:t>
            </a:r>
            <a:r>
              <a:rPr lang="de-DE" dirty="0" err="1"/>
              <a:t>work</a:t>
            </a:r>
            <a:r>
              <a:rPr lang="de-DE" dirty="0"/>
              <a:t> </a:t>
            </a:r>
            <a:r>
              <a:rPr lang="de-DE" dirty="0" err="1"/>
              <a:t>hard</a:t>
            </a:r>
            <a:r>
              <a:rPr lang="de-DE" dirty="0"/>
              <a:t> and </a:t>
            </a:r>
            <a:r>
              <a:rPr lang="de-DE" dirty="0" err="1"/>
              <a:t>are</a:t>
            </a:r>
            <a:r>
              <a:rPr lang="de-DE" dirty="0"/>
              <a:t> </a:t>
            </a:r>
            <a:r>
              <a:rPr lang="de-DE" dirty="0" err="1"/>
              <a:t>driven</a:t>
            </a:r>
            <a:r>
              <a:rPr lang="de-DE" dirty="0"/>
              <a:t> </a:t>
            </a:r>
            <a:r>
              <a:rPr lang="de-DE" dirty="0" err="1"/>
              <a:t>by</a:t>
            </a:r>
            <a:r>
              <a:rPr lang="de-DE" dirty="0"/>
              <a:t> an </a:t>
            </a:r>
            <a:r>
              <a:rPr lang="de-DE" dirty="0" err="1"/>
              <a:t>intense</a:t>
            </a:r>
            <a:r>
              <a:rPr lang="de-DE" dirty="0"/>
              <a:t> </a:t>
            </a:r>
            <a:r>
              <a:rPr lang="de-DE" dirty="0" err="1"/>
              <a:t>committment</a:t>
            </a:r>
            <a:r>
              <a:rPr lang="de-DE" dirty="0"/>
              <a:t> </a:t>
            </a:r>
            <a:r>
              <a:rPr lang="de-DE" dirty="0" err="1"/>
              <a:t>to</a:t>
            </a:r>
            <a:r>
              <a:rPr lang="de-DE" dirty="0"/>
              <a:t> </a:t>
            </a:r>
            <a:r>
              <a:rPr lang="de-DE" dirty="0" err="1"/>
              <a:t>the</a:t>
            </a:r>
            <a:r>
              <a:rPr lang="de-DE" dirty="0"/>
              <a:t> </a:t>
            </a:r>
            <a:r>
              <a:rPr lang="de-DE" dirty="0" err="1"/>
              <a:t>success</a:t>
            </a:r>
            <a:r>
              <a:rPr lang="de-DE" dirty="0"/>
              <a:t> </a:t>
            </a:r>
            <a:r>
              <a:rPr lang="de-DE" dirty="0" err="1"/>
              <a:t>of</a:t>
            </a:r>
            <a:r>
              <a:rPr lang="de-DE" dirty="0"/>
              <a:t> </a:t>
            </a:r>
            <a:r>
              <a:rPr lang="de-DE" dirty="0" err="1"/>
              <a:t>the</a:t>
            </a:r>
            <a:r>
              <a:rPr lang="de-DE" dirty="0"/>
              <a:t> </a:t>
            </a:r>
            <a:r>
              <a:rPr lang="de-DE" dirty="0" err="1"/>
              <a:t>organization</a:t>
            </a:r>
            <a:r>
              <a:rPr lang="de-DE" dirty="0"/>
              <a:t>. </a:t>
            </a:r>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2061042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fontScale="77500" lnSpcReduction="20000"/>
          </a:bodyPr>
          <a:lstStyle/>
          <a:p>
            <a:pPr algn="l">
              <a:buFont typeface="Arial" panose="020B0604020202020204" pitchFamily="34" charset="0"/>
              <a:buChar char="•"/>
            </a:pPr>
            <a:r>
              <a:rPr lang="en-US" sz="2800" b="0" i="0" dirty="0">
                <a:solidFill>
                  <a:srgbClr val="575556"/>
                </a:solidFill>
                <a:effectLst/>
                <a:latin typeface="Arial" panose="020B0604020202020204" pitchFamily="34" charset="0"/>
              </a:rPr>
              <a:t>White Hat – Facts – data and information already known or needed relating to the theme</a:t>
            </a:r>
          </a:p>
          <a:p>
            <a:pPr algn="l">
              <a:buFont typeface="Arial" panose="020B0604020202020204" pitchFamily="34" charset="0"/>
              <a:buChar char="•"/>
            </a:pPr>
            <a:r>
              <a:rPr lang="en-US" sz="2800" b="0" i="0" dirty="0">
                <a:solidFill>
                  <a:srgbClr val="575556"/>
                </a:solidFill>
                <a:effectLst/>
                <a:latin typeface="Arial" panose="020B0604020202020204" pitchFamily="34" charset="0"/>
              </a:rPr>
              <a:t>Red Hat – Emotions – looks at feelings, initial instinct and intuition</a:t>
            </a:r>
          </a:p>
          <a:p>
            <a:pPr algn="l">
              <a:buFont typeface="Arial" panose="020B0604020202020204" pitchFamily="34" charset="0"/>
              <a:buChar char="•"/>
            </a:pPr>
            <a:r>
              <a:rPr lang="en-US" sz="2800" b="0" i="0" dirty="0">
                <a:solidFill>
                  <a:srgbClr val="575556"/>
                </a:solidFill>
                <a:effectLst/>
                <a:latin typeface="Arial" panose="020B0604020202020204" pitchFamily="34" charset="0"/>
              </a:rPr>
              <a:t>Black Hat – Judgement, Caution – looks at potential problems and difficulties</a:t>
            </a:r>
          </a:p>
          <a:p>
            <a:pPr algn="l">
              <a:buFont typeface="Arial" panose="020B0604020202020204" pitchFamily="34" charset="0"/>
              <a:buChar char="•"/>
            </a:pPr>
            <a:r>
              <a:rPr lang="en-US" sz="2800" b="0" i="0" dirty="0">
                <a:solidFill>
                  <a:srgbClr val="575556"/>
                </a:solidFill>
                <a:effectLst/>
                <a:latin typeface="Arial" panose="020B0604020202020204" pitchFamily="34" charset="0"/>
              </a:rPr>
              <a:t>Yellow Hat – Logic – looks at benefits and values</a:t>
            </a:r>
          </a:p>
          <a:p>
            <a:pPr algn="l">
              <a:buFont typeface="Arial" panose="020B0604020202020204" pitchFamily="34" charset="0"/>
              <a:buChar char="•"/>
            </a:pPr>
            <a:r>
              <a:rPr lang="en-US" sz="2800" b="0" i="0" dirty="0">
                <a:solidFill>
                  <a:srgbClr val="575556"/>
                </a:solidFill>
                <a:effectLst/>
                <a:latin typeface="Arial" panose="020B0604020202020204" pitchFamily="34" charset="0"/>
              </a:rPr>
              <a:t>Green Hat – Creativity – possibilities, new ideas and alternatives</a:t>
            </a:r>
          </a:p>
          <a:p>
            <a:pPr algn="l">
              <a:buFont typeface="Arial" panose="020B0604020202020204" pitchFamily="34" charset="0"/>
              <a:buChar char="•"/>
            </a:pPr>
            <a:r>
              <a:rPr lang="en-US" sz="2800" b="0" i="0" dirty="0">
                <a:solidFill>
                  <a:srgbClr val="575556"/>
                </a:solidFill>
                <a:effectLst/>
                <a:latin typeface="Arial" panose="020B0604020202020204" pitchFamily="34" charset="0"/>
              </a:rPr>
              <a:t>Blue Hat – Control – looks at managing the process – start with a focus, then detail the next steps, actions and plans</a:t>
            </a:r>
          </a:p>
          <a:p>
            <a:pPr>
              <a:lnSpc>
                <a:spcPct val="115000"/>
              </a:lnSpc>
            </a:pP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3636591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a:t>
            </a:r>
            <a:r>
              <a:rPr lang="en-GB" dirty="0" err="1"/>
              <a:t>www.researchgate.net</a:t>
            </a:r>
            <a:r>
              <a:rPr lang="en-GB" dirty="0"/>
              <a:t>/publication/320298564_Exploring_Entrepreneurship_-_Second_Edition</a:t>
            </a:r>
            <a:endParaRPr lang="x-none" dirty="0"/>
          </a:p>
          <a:p>
            <a:endParaRPr lang="x-none" dirty="0"/>
          </a:p>
        </p:txBody>
      </p:sp>
      <p:sp>
        <p:nvSpPr>
          <p:cNvPr id="4" name="Slide Number Placeholder 3"/>
          <p:cNvSpPr>
            <a:spLocks noGrp="1"/>
          </p:cNvSpPr>
          <p:nvPr>
            <p:ph type="sldNum" sz="quarter" idx="5"/>
          </p:nvPr>
        </p:nvSpPr>
        <p:spPr/>
        <p:txBody>
          <a:bodyPr/>
          <a:lstStyle/>
          <a:p>
            <a:fld id="{DB5FED43-0C8D-6444-90F0-A4083D562C7E}" type="slidenum">
              <a:rPr lang="x-none" smtClean="0"/>
              <a:t>3</a:t>
            </a:fld>
            <a:endParaRPr lang="x-none"/>
          </a:p>
        </p:txBody>
      </p:sp>
    </p:spTree>
    <p:extLst>
      <p:ext uri="{BB962C8B-B14F-4D97-AF65-F5344CB8AC3E}">
        <p14:creationId xmlns:p14="http://schemas.microsoft.com/office/powerpoint/2010/main" val="2126946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a:lnSpc>
                <a:spcPct val="115000"/>
              </a:lnSpc>
            </a:pPr>
            <a:r>
              <a:rPr lang="en-GB" sz="1800" b="1" dirty="0">
                <a:effectLst/>
                <a:latin typeface="Calibri" panose="020F0502020204030204" pitchFamily="34" charset="0"/>
                <a:ea typeface="Calibri" panose="020F0502020204030204" pitchFamily="34" charset="0"/>
              </a:rPr>
              <a:t>Description: </a:t>
            </a:r>
            <a:r>
              <a:rPr lang="en-GB" sz="1800" dirty="0">
                <a:effectLst/>
                <a:latin typeface="Calibri" panose="020F0502020204030204" pitchFamily="34" charset="0"/>
                <a:ea typeface="Calibri" panose="020F0502020204030204" pitchFamily="34" charset="0"/>
              </a:rPr>
              <a:t>9 dots exercise (individually): Try to connect nine equally spaced dots using four lines or fewer without lifting a pen! </a:t>
            </a:r>
          </a:p>
          <a:p>
            <a:pPr>
              <a:lnSpc>
                <a:spcPct val="115000"/>
              </a:lnSpc>
            </a:pPr>
            <a:r>
              <a:rPr lang="en-GB" sz="1800" b="1" dirty="0">
                <a:effectLst/>
                <a:latin typeface="Calibri" panose="020F0502020204030204" pitchFamily="34" charset="0"/>
                <a:ea typeface="Calibri" panose="020F0502020204030204" pitchFamily="34" charset="0"/>
              </a:rPr>
              <a:t>  </a:t>
            </a:r>
            <a:endParaRPr lang="de-DE" sz="1800" dirty="0">
              <a:effectLst/>
              <a:latin typeface="Arial" panose="020B0604020202020204" pitchFamily="34" charset="0"/>
              <a:ea typeface="Arial" panose="020B0604020202020204" pitchFamily="34" charset="0"/>
            </a:endParaRPr>
          </a:p>
          <a:p>
            <a:pPr>
              <a:lnSpc>
                <a:spcPct val="115000"/>
              </a:lnSpc>
            </a:pPr>
            <a:r>
              <a:rPr lang="en-GB" sz="1800" b="1" dirty="0">
                <a:effectLst/>
                <a:latin typeface="Calibri" panose="020F0502020204030204" pitchFamily="34" charset="0"/>
                <a:ea typeface="Calibri" panose="020F0502020204030204" pitchFamily="34" charset="0"/>
              </a:rPr>
              <a:t> </a:t>
            </a:r>
            <a:endParaRPr lang="de-DE" sz="1800" dirty="0">
              <a:effectLst/>
              <a:latin typeface="Arial" panose="020B0604020202020204" pitchFamily="34" charset="0"/>
              <a:ea typeface="Arial" panose="020B0604020202020204" pitchFamily="34" charset="0"/>
            </a:endParaRPr>
          </a:p>
          <a:p>
            <a:pPr marL="0" lvl="0" indent="0" algn="l" rtl="0">
              <a:spcBef>
                <a:spcPts val="0"/>
              </a:spcBef>
              <a:spcAft>
                <a:spcPts val="0"/>
              </a:spcAft>
              <a:buNone/>
            </a:pP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4058219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C59C4FCC-A7BB-4998-9C5C-F010D2AC4004}" type="slidenum">
              <a:rPr lang="en-US" smtClean="0"/>
              <a:t>31</a:t>
            </a:fld>
            <a:endParaRPr lang="en-US"/>
          </a:p>
        </p:txBody>
      </p:sp>
    </p:spTree>
    <p:extLst>
      <p:ext uri="{BB962C8B-B14F-4D97-AF65-F5344CB8AC3E}">
        <p14:creationId xmlns:p14="http://schemas.microsoft.com/office/powerpoint/2010/main" val="3572419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fontScale="70000" lnSpcReduction="20000"/>
          </a:bodyPr>
          <a:lstStyle/>
          <a:p>
            <a:r>
              <a:rPr lang="en-US" sz="2800" b="1" dirty="0"/>
              <a:t>INSTRUCTIONS: </a:t>
            </a:r>
            <a:endParaRPr lang="en-US" sz="2800" dirty="0"/>
          </a:p>
          <a:p>
            <a:pPr>
              <a:buFont typeface="+mj-lt"/>
              <a:buAutoNum type="arabicPeriod"/>
            </a:pPr>
            <a:r>
              <a:rPr lang="en-US" sz="2800" dirty="0"/>
              <a:t>Give each pair of participants one 30 Circles sheet of paper (see example) and something to draw with.</a:t>
            </a:r>
          </a:p>
          <a:p>
            <a:pPr>
              <a:buFont typeface="+mj-lt"/>
              <a:buAutoNum type="arabicPeriod"/>
            </a:pPr>
            <a:r>
              <a:rPr lang="en-US" sz="2800" dirty="0"/>
              <a:t>Ask them to turn as many of the blank circles as possible into recognizable objects in three minutes.</a:t>
            </a:r>
          </a:p>
          <a:p>
            <a:pPr>
              <a:buFont typeface="+mj-lt"/>
              <a:buAutoNum type="arabicPeriod"/>
            </a:pPr>
            <a:r>
              <a:rPr lang="en-US" sz="2800" dirty="0"/>
              <a:t>Compare results. Look for the quantity or fluency of ideas. Ask how many people filled in ten, 15, 20, or more circles? (Most people don’t finish.) Next, look for diversity or flexibility in ideas. Are the ideas derivative (a basketball, a baseball, a volleyball) or distinct (a planet, a cookie, a happy face)? If people were drawing their own circles, did anyone “break the rules” and combine two or more (a snowman or a traffic light)? Were the rules explicit, or just assumed?</a:t>
            </a:r>
          </a:p>
          <a:p>
            <a:pPr>
              <a:lnSpc>
                <a:spcPct val="115000"/>
              </a:lnSpc>
            </a:pPr>
            <a:endParaRPr lang="de-DE" sz="1800" dirty="0">
              <a:effectLst/>
              <a:latin typeface="Arial" panose="020B0604020202020204" pitchFamily="34" charset="0"/>
              <a:ea typeface="Arial" panose="020B0604020202020204" pitchFamily="34" charset="0"/>
            </a:endParaRPr>
          </a:p>
          <a:p>
            <a:pPr marL="0" lvl="0" indent="0" algn="l" rtl="0">
              <a:spcBef>
                <a:spcPts val="0"/>
              </a:spcBef>
              <a:spcAft>
                <a:spcPts val="0"/>
              </a:spcAft>
              <a:buNone/>
            </a:pP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23668354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C59C4FCC-A7BB-4998-9C5C-F010D2AC4004}" type="slidenum">
              <a:rPr lang="en-US" smtClean="0"/>
              <a:t>33</a:t>
            </a:fld>
            <a:endParaRPr lang="en-US"/>
          </a:p>
        </p:txBody>
      </p:sp>
    </p:spTree>
    <p:extLst>
      <p:ext uri="{BB962C8B-B14F-4D97-AF65-F5344CB8AC3E}">
        <p14:creationId xmlns:p14="http://schemas.microsoft.com/office/powerpoint/2010/main" val="7461927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a:lnSpc>
                <a:spcPct val="115000"/>
              </a:lnSpc>
            </a:pPr>
            <a:r>
              <a:rPr lang="en-GB" sz="1800" b="1" dirty="0">
                <a:effectLst/>
                <a:latin typeface="Calibri" panose="020F0502020204030204" pitchFamily="34" charset="0"/>
                <a:ea typeface="Calibri" panose="020F0502020204030204" pitchFamily="34" charset="0"/>
              </a:rPr>
              <a:t> </a:t>
            </a:r>
            <a:endParaRPr lang="de-DE" sz="1800" dirty="0">
              <a:effectLst/>
              <a:latin typeface="Arial" panose="020B0604020202020204" pitchFamily="34" charset="0"/>
              <a:ea typeface="Arial" panose="020B0604020202020204" pitchFamily="34" charset="0"/>
            </a:endParaRPr>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13313306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effectLst/>
                <a:latin typeface="Calibri" panose="020F0502020204030204" pitchFamily="34" charset="0"/>
                <a:ea typeface="Calibri" panose="020F0502020204030204" pitchFamily="34" charset="0"/>
              </a:rPr>
              <a:t>Description: </a:t>
            </a:r>
            <a:r>
              <a:rPr lang="en-GB" sz="1800" dirty="0">
                <a:effectLst/>
                <a:latin typeface="Calibri" panose="020F0502020204030204" pitchFamily="34" charset="0"/>
                <a:ea typeface="Calibri" panose="020F0502020204030204" pitchFamily="34" charset="0"/>
              </a:rPr>
              <a:t>Participants will form groups and improvise a hypothetical, but relatable situation. One example is given in this slide, but there are other ways, such as acting a theatre scene and improvising how the story should continue.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0" dirty="0">
                <a:effectLst/>
                <a:latin typeface="Calibri" panose="020F0502020204030204" pitchFamily="34" charset="0"/>
                <a:ea typeface="Calibri" panose="020F0502020204030204" pitchFamily="34" charset="0"/>
              </a:rPr>
              <a:t>In the given example, by continuing with “Yes, and” the idea does not get shot down. Instead, it is being elaborated 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0" dirty="0">
                <a:effectLst/>
                <a:latin typeface="Calibri" panose="020F0502020204030204" pitchFamily="34"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b="1" dirty="0">
              <a:effectLst/>
              <a:latin typeface="Calibri" panose="020F0502020204030204" pitchFamily="34" charset="0"/>
              <a:ea typeface="Calibri" panose="020F0502020204030204" pitchFamily="34" charset="0"/>
            </a:endParaRPr>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extLst>
      <p:ext uri="{BB962C8B-B14F-4D97-AF65-F5344CB8AC3E}">
        <p14:creationId xmlns:p14="http://schemas.microsoft.com/office/powerpoint/2010/main" val="42645076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a:lnSpc>
                <a:spcPct val="115000"/>
              </a:lnSpc>
            </a:pPr>
            <a:r>
              <a:rPr lang="en-GB" sz="1800" b="1" dirty="0">
                <a:effectLst/>
                <a:latin typeface="Calibri" panose="020F0502020204030204" pitchFamily="34" charset="0"/>
                <a:ea typeface="Calibri" panose="020F0502020204030204" pitchFamily="34" charset="0"/>
              </a:rPr>
              <a:t> </a:t>
            </a:r>
            <a:endParaRPr lang="de-DE" sz="1800" dirty="0">
              <a:effectLst/>
              <a:latin typeface="Arial" panose="020B0604020202020204" pitchFamily="34" charset="0"/>
              <a:ea typeface="Arial" panose="020B0604020202020204" pitchFamily="34" charset="0"/>
            </a:endParaRPr>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40373710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a:lnSpc>
                <a:spcPct val="115000"/>
              </a:lnSpc>
            </a:pPr>
            <a:r>
              <a:rPr lang="de-DE" dirty="0"/>
              <a:t>The </a:t>
            </a:r>
            <a:r>
              <a:rPr lang="de-DE" dirty="0" err="1"/>
              <a:t>scale</a:t>
            </a:r>
            <a:r>
              <a:rPr lang="de-DE" dirty="0"/>
              <a:t> </a:t>
            </a:r>
            <a:r>
              <a:rPr lang="de-DE" dirty="0" err="1"/>
              <a:t>assesses</a:t>
            </a:r>
            <a:r>
              <a:rPr lang="de-DE" dirty="0"/>
              <a:t> </a:t>
            </a:r>
            <a:r>
              <a:rPr lang="de-DE" dirty="0" err="1"/>
              <a:t>the</a:t>
            </a:r>
            <a:r>
              <a:rPr lang="de-DE" dirty="0"/>
              <a:t> </a:t>
            </a:r>
            <a:r>
              <a:rPr lang="de-DE" dirty="0" err="1"/>
              <a:t>strength</a:t>
            </a:r>
            <a:r>
              <a:rPr lang="de-DE" dirty="0"/>
              <a:t> </a:t>
            </a:r>
            <a:r>
              <a:rPr lang="de-DE" dirty="0" err="1"/>
              <a:t>of</a:t>
            </a:r>
            <a:r>
              <a:rPr lang="de-DE" dirty="0"/>
              <a:t> an </a:t>
            </a:r>
            <a:r>
              <a:rPr lang="de-DE" dirty="0" err="1"/>
              <a:t>individual´s</a:t>
            </a:r>
            <a:r>
              <a:rPr lang="de-DE" dirty="0"/>
              <a:t> belief in </a:t>
            </a:r>
            <a:r>
              <a:rPr lang="de-DE" dirty="0" err="1"/>
              <a:t>his</a:t>
            </a:r>
            <a:r>
              <a:rPr lang="de-DE" dirty="0"/>
              <a:t> </a:t>
            </a:r>
            <a:r>
              <a:rPr lang="de-DE" dirty="0" err="1"/>
              <a:t>or</a:t>
            </a:r>
            <a:r>
              <a:rPr lang="de-DE" dirty="0"/>
              <a:t> her </a:t>
            </a:r>
            <a:r>
              <a:rPr lang="de-DE" dirty="0" err="1"/>
              <a:t>ability</a:t>
            </a:r>
            <a:r>
              <a:rPr lang="de-DE" dirty="0"/>
              <a:t> </a:t>
            </a:r>
            <a:r>
              <a:rPr lang="de-DE" dirty="0" err="1"/>
              <a:t>to</a:t>
            </a:r>
            <a:r>
              <a:rPr lang="de-DE" dirty="0"/>
              <a:t> </a:t>
            </a:r>
            <a:r>
              <a:rPr lang="de-DE" dirty="0" err="1"/>
              <a:t>respond</a:t>
            </a:r>
            <a:r>
              <a:rPr lang="de-DE" dirty="0"/>
              <a:t> </a:t>
            </a:r>
            <a:r>
              <a:rPr lang="de-DE" dirty="0" err="1"/>
              <a:t>to</a:t>
            </a:r>
            <a:r>
              <a:rPr lang="de-DE" dirty="0"/>
              <a:t> </a:t>
            </a:r>
            <a:r>
              <a:rPr lang="de-DE" dirty="0" err="1"/>
              <a:t>novel</a:t>
            </a:r>
            <a:r>
              <a:rPr lang="de-DE" dirty="0"/>
              <a:t> </a:t>
            </a:r>
            <a:r>
              <a:rPr lang="de-DE" dirty="0" err="1"/>
              <a:t>or</a:t>
            </a:r>
            <a:r>
              <a:rPr lang="de-DE" dirty="0"/>
              <a:t> </a:t>
            </a:r>
            <a:r>
              <a:rPr lang="de-DE" dirty="0" err="1"/>
              <a:t>difficult</a:t>
            </a:r>
            <a:r>
              <a:rPr lang="de-DE" dirty="0"/>
              <a:t> </a:t>
            </a:r>
            <a:r>
              <a:rPr lang="de-DE" dirty="0" err="1"/>
              <a:t>situations</a:t>
            </a:r>
            <a:r>
              <a:rPr lang="de-DE" dirty="0"/>
              <a:t> and </a:t>
            </a:r>
            <a:r>
              <a:rPr lang="de-DE" dirty="0" err="1"/>
              <a:t>to</a:t>
            </a:r>
            <a:r>
              <a:rPr lang="de-DE" dirty="0"/>
              <a:t> deal </a:t>
            </a:r>
            <a:r>
              <a:rPr lang="de-DE" dirty="0" err="1"/>
              <a:t>with</a:t>
            </a:r>
            <a:r>
              <a:rPr lang="de-DE" dirty="0"/>
              <a:t> </a:t>
            </a:r>
            <a:r>
              <a:rPr lang="de-DE" dirty="0" err="1"/>
              <a:t>any</a:t>
            </a:r>
            <a:r>
              <a:rPr lang="de-DE" dirty="0"/>
              <a:t> </a:t>
            </a:r>
            <a:r>
              <a:rPr lang="de-DE" dirty="0" err="1"/>
              <a:t>setbacks</a:t>
            </a:r>
            <a:r>
              <a:rPr lang="de-DE" dirty="0"/>
              <a:t> </a:t>
            </a:r>
            <a:r>
              <a:rPr lang="de-DE" dirty="0" err="1"/>
              <a:t>or</a:t>
            </a:r>
            <a:r>
              <a:rPr lang="de-DE" dirty="0"/>
              <a:t> </a:t>
            </a:r>
            <a:r>
              <a:rPr lang="de-DE" dirty="0" err="1"/>
              <a:t>obstacles</a:t>
            </a:r>
            <a:r>
              <a:rPr lang="de-DE" dirty="0"/>
              <a:t>. </a:t>
            </a:r>
          </a:p>
          <a:p>
            <a:pPr>
              <a:lnSpc>
                <a:spcPct val="115000"/>
              </a:lnSpc>
            </a:pPr>
            <a:endParaRPr lang="de-DE" dirty="0"/>
          </a:p>
          <a:p>
            <a:pPr>
              <a:lnSpc>
                <a:spcPct val="115000"/>
              </a:lnSpc>
            </a:pPr>
            <a:r>
              <a:rPr lang="de-DE" dirty="0" err="1"/>
              <a:t>It</a:t>
            </a:r>
            <a:r>
              <a:rPr lang="de-DE" dirty="0"/>
              <a:t> </a:t>
            </a:r>
            <a:r>
              <a:rPr lang="de-DE" dirty="0" err="1"/>
              <a:t>is</a:t>
            </a:r>
            <a:r>
              <a:rPr lang="de-DE" dirty="0"/>
              <a:t> a </a:t>
            </a:r>
            <a:r>
              <a:rPr lang="de-DE" dirty="0" err="1"/>
              <a:t>self-administered</a:t>
            </a:r>
            <a:r>
              <a:rPr lang="de-DE" dirty="0"/>
              <a:t> </a:t>
            </a:r>
            <a:r>
              <a:rPr lang="de-DE" dirty="0" err="1"/>
              <a:t>scale</a:t>
            </a:r>
            <a:r>
              <a:rPr lang="de-DE" dirty="0"/>
              <a:t> </a:t>
            </a:r>
            <a:r>
              <a:rPr lang="de-DE" dirty="0" err="1"/>
              <a:t>that</a:t>
            </a:r>
            <a:r>
              <a:rPr lang="de-DE" dirty="0"/>
              <a:t> </a:t>
            </a:r>
            <a:r>
              <a:rPr lang="de-DE" dirty="0" err="1"/>
              <a:t>takes</a:t>
            </a:r>
            <a:r>
              <a:rPr lang="de-DE" dirty="0"/>
              <a:t> 2-3 </a:t>
            </a:r>
            <a:r>
              <a:rPr lang="de-DE" dirty="0" err="1"/>
              <a:t>minutes</a:t>
            </a:r>
            <a:r>
              <a:rPr lang="de-DE" dirty="0"/>
              <a:t> </a:t>
            </a:r>
            <a:r>
              <a:rPr lang="de-DE" dirty="0" err="1"/>
              <a:t>to</a:t>
            </a:r>
            <a:r>
              <a:rPr lang="de-DE" dirty="0"/>
              <a:t> </a:t>
            </a:r>
            <a:r>
              <a:rPr lang="de-DE" dirty="0" err="1"/>
              <a:t>complete</a:t>
            </a:r>
            <a:r>
              <a:rPr lang="de-DE" dirty="0"/>
              <a:t>. </a:t>
            </a:r>
          </a:p>
          <a:p>
            <a:pPr>
              <a:lnSpc>
                <a:spcPct val="115000"/>
              </a:lnSpc>
            </a:pPr>
            <a:endParaRPr lang="de-DE" dirty="0"/>
          </a:p>
          <a:p>
            <a:pPr>
              <a:lnSpc>
                <a:spcPct val="115000"/>
              </a:lnSpc>
            </a:pPr>
            <a:r>
              <a:rPr lang="de-DE" dirty="0"/>
              <a:t>The </a:t>
            </a:r>
            <a:r>
              <a:rPr lang="de-DE" dirty="0" err="1"/>
              <a:t>higher</a:t>
            </a:r>
            <a:r>
              <a:rPr lang="de-DE" dirty="0"/>
              <a:t> </a:t>
            </a:r>
            <a:r>
              <a:rPr lang="de-DE" dirty="0" err="1"/>
              <a:t>the</a:t>
            </a:r>
            <a:r>
              <a:rPr lang="de-DE" dirty="0"/>
              <a:t> score, </a:t>
            </a:r>
            <a:r>
              <a:rPr lang="de-DE" dirty="0" err="1"/>
              <a:t>the</a:t>
            </a:r>
            <a:r>
              <a:rPr lang="de-DE" dirty="0"/>
              <a:t> </a:t>
            </a:r>
            <a:r>
              <a:rPr lang="de-DE" dirty="0" err="1"/>
              <a:t>greater</a:t>
            </a:r>
            <a:r>
              <a:rPr lang="de-DE" dirty="0"/>
              <a:t> </a:t>
            </a:r>
            <a:r>
              <a:rPr lang="de-DE" dirty="0" err="1"/>
              <a:t>is</a:t>
            </a:r>
            <a:r>
              <a:rPr lang="de-DE" dirty="0"/>
              <a:t> </a:t>
            </a:r>
            <a:r>
              <a:rPr lang="de-DE" dirty="0" err="1"/>
              <a:t>the</a:t>
            </a:r>
            <a:r>
              <a:rPr lang="de-DE" dirty="0"/>
              <a:t> </a:t>
            </a:r>
            <a:r>
              <a:rPr lang="de-DE" dirty="0" err="1"/>
              <a:t>individual´s</a:t>
            </a:r>
            <a:r>
              <a:rPr lang="de-DE" dirty="0"/>
              <a:t> </a:t>
            </a:r>
            <a:r>
              <a:rPr lang="de-DE" dirty="0" err="1"/>
              <a:t>generalized</a:t>
            </a:r>
            <a:r>
              <a:rPr lang="de-DE" dirty="0"/>
              <a:t> sense </a:t>
            </a:r>
            <a:r>
              <a:rPr lang="de-DE" dirty="0" err="1"/>
              <a:t>of</a:t>
            </a:r>
            <a:r>
              <a:rPr lang="de-DE" dirty="0"/>
              <a:t> </a:t>
            </a:r>
            <a:r>
              <a:rPr lang="de-DE" dirty="0" err="1"/>
              <a:t>self-efficacy</a:t>
            </a:r>
            <a:r>
              <a:rPr lang="de-DE" dirty="0"/>
              <a:t>. </a:t>
            </a:r>
            <a:endParaRPr dirty="0"/>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35398392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a:lnSpc>
                <a:spcPct val="115000"/>
              </a:lnSpc>
            </a:pPr>
            <a:r>
              <a:rPr lang="en-GB" sz="1800" b="0" dirty="0">
                <a:effectLst/>
                <a:latin typeface="Calibri" panose="020F0502020204030204" pitchFamily="34" charset="0"/>
                <a:ea typeface="Calibri" panose="020F0502020204030204" pitchFamily="34" charset="0"/>
              </a:rPr>
              <a:t> </a:t>
            </a:r>
            <a:r>
              <a:rPr lang="en-US" sz="2800" b="0" i="0" dirty="0">
                <a:solidFill>
                  <a:srgbClr val="222222"/>
                </a:solidFill>
                <a:effectLst/>
                <a:latin typeface="Alice"/>
              </a:rPr>
              <a:t>The creator of </a:t>
            </a:r>
            <a:r>
              <a:rPr lang="en-US" sz="2800" b="0" i="0" dirty="0" err="1">
                <a:solidFill>
                  <a:srgbClr val="222222"/>
                </a:solidFill>
                <a:effectLst/>
                <a:latin typeface="Alice"/>
              </a:rPr>
              <a:t>PowerPlay</a:t>
            </a:r>
            <a:r>
              <a:rPr lang="en-US" sz="2800" b="0" i="0" dirty="0">
                <a:solidFill>
                  <a:srgbClr val="222222"/>
                </a:solidFill>
                <a:effectLst/>
                <a:latin typeface="Alice"/>
              </a:rPr>
              <a:t> Young Entrepreneurs, Bill has over 20 years of experience designing curriculum-based resources that focus on financial literacy, entrepreneurship and social responsibility.</a:t>
            </a:r>
            <a:endParaRPr lang="de-DE" sz="1800" b="0" dirty="0">
              <a:effectLst/>
              <a:latin typeface="Arial" panose="020B0604020202020204" pitchFamily="34" charset="0"/>
              <a:ea typeface="Arial" panose="020B0604020202020204" pitchFamily="34" charset="0"/>
            </a:endParaRPr>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210089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854075" y="744538"/>
            <a:ext cx="4960938"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66909" y="4715153"/>
            <a:ext cx="5335270" cy="4466987"/>
          </a:xfrm>
          <a:prstGeom prst="rect">
            <a:avLst/>
          </a:prstGeom>
          <a:noFill/>
          <a:ln>
            <a:noFill/>
          </a:ln>
        </p:spPr>
        <p:txBody>
          <a:bodyPr spcFirstLastPara="1" wrap="square" lIns="91425" tIns="45700" rIns="91425" bIns="45700" anchor="t" anchorCtr="0">
            <a:normAutofit/>
          </a:bodyPr>
          <a:lstStyle/>
          <a:p>
            <a:pPr>
              <a:lnSpc>
                <a:spcPct val="115000"/>
              </a:lnSpc>
            </a:pPr>
            <a:r>
              <a:rPr lang="en-GB" sz="1800" b="0" dirty="0">
                <a:effectLst/>
                <a:latin typeface="Calibri" panose="020F0502020204030204" pitchFamily="34" charset="0"/>
                <a:ea typeface="Calibri" panose="020F0502020204030204" pitchFamily="34" charset="0"/>
              </a:rPr>
              <a:t> </a:t>
            </a:r>
            <a:endParaRPr lang="de-DE" sz="1800" b="0" dirty="0">
              <a:effectLst/>
              <a:latin typeface="Arial" panose="020B0604020202020204" pitchFamily="34" charset="0"/>
              <a:ea typeface="Arial" panose="020B0604020202020204" pitchFamily="34" charset="0"/>
            </a:endParaRPr>
          </a:p>
        </p:txBody>
      </p:sp>
      <p:sp>
        <p:nvSpPr>
          <p:cNvPr id="67" name="Google Shape;67;p2:notes"/>
          <p:cNvSpPr txBox="1">
            <a:spLocks noGrp="1"/>
          </p:cNvSpPr>
          <p:nvPr>
            <p:ph type="sldNum" idx="12"/>
          </p:nvPr>
        </p:nvSpPr>
        <p:spPr>
          <a:xfrm>
            <a:off x="3777607" y="9428583"/>
            <a:ext cx="2889938"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extLst>
      <p:ext uri="{BB962C8B-B14F-4D97-AF65-F5344CB8AC3E}">
        <p14:creationId xmlns:p14="http://schemas.microsoft.com/office/powerpoint/2010/main" val="4133162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OECD https://</a:t>
            </a:r>
            <a:r>
              <a:rPr lang="en-GB" dirty="0" err="1"/>
              <a:t>www.oecd.org</a:t>
            </a:r>
            <a:r>
              <a:rPr lang="en-GB" dirty="0"/>
              <a:t>/</a:t>
            </a:r>
            <a:r>
              <a:rPr lang="en-GB" dirty="0" err="1"/>
              <a:t>cfe</a:t>
            </a:r>
            <a:r>
              <a:rPr lang="en-GB" dirty="0"/>
              <a:t>/</a:t>
            </a:r>
            <a:r>
              <a:rPr lang="en-GB" dirty="0" err="1"/>
              <a:t>leed</a:t>
            </a:r>
            <a:r>
              <a:rPr lang="en-GB" dirty="0"/>
              <a:t>/social-economy/social-</a:t>
            </a:r>
            <a:r>
              <a:rPr lang="en-GB" dirty="0" err="1"/>
              <a:t>entrepreneurship.htm</a:t>
            </a:r>
            <a:endParaRPr lang="en-GB" dirty="0"/>
          </a:p>
          <a:p>
            <a:r>
              <a:rPr lang="en-GB" dirty="0"/>
              <a:t>SSIR: https://</a:t>
            </a:r>
            <a:r>
              <a:rPr lang="en-GB" dirty="0" err="1"/>
              <a:t>ssir.org</a:t>
            </a:r>
            <a:r>
              <a:rPr lang="en-GB" dirty="0"/>
              <a:t>/articles/entry/</a:t>
            </a:r>
            <a:r>
              <a:rPr lang="en-GB" dirty="0" err="1"/>
              <a:t>social_entrepreneurship_the_case_for_definition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BLUN: https://</a:t>
            </a:r>
            <a:r>
              <a:rPr lang="en-GB" dirty="0" err="1"/>
              <a:t>www.researchgate.net</a:t>
            </a:r>
            <a:r>
              <a:rPr lang="en-GB" dirty="0"/>
              <a:t>/publication/320298564_Exploring_Entrepreneurship_-_Second_Edition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INV: https://</a:t>
            </a:r>
            <a:r>
              <a:rPr lang="en-GB" dirty="0" err="1"/>
              <a:t>www.investopedia.com</a:t>
            </a:r>
            <a:r>
              <a:rPr lang="en-GB" dirty="0"/>
              <a:t>/terms/s/social-</a:t>
            </a:r>
            <a:r>
              <a:rPr lang="en-GB" dirty="0" err="1"/>
              <a:t>entrepreneur.asp</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USC: https://</a:t>
            </a:r>
            <a:r>
              <a:rPr lang="en-GB" dirty="0" err="1"/>
              <a:t>www.uschamber.com</a:t>
            </a:r>
            <a:r>
              <a:rPr lang="en-GB" dirty="0"/>
              <a:t>/co/start/</a:t>
            </a:r>
            <a:r>
              <a:rPr lang="en-GB" dirty="0" err="1"/>
              <a:t>startup</a:t>
            </a:r>
            <a:r>
              <a:rPr lang="en-GB" dirty="0"/>
              <a:t>/what-is-social-entrepreneurship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ORBI: https://</a:t>
            </a:r>
            <a:r>
              <a:rPr lang="en-GB" dirty="0" err="1"/>
              <a:t>orbi.uliege.be</a:t>
            </a:r>
            <a:r>
              <a:rPr lang="en-GB" dirty="0"/>
              <a:t>/bitstream/2268/99644/3/Huybrechts%20Nicholls%20social%20entrepreneurship%20book%20chapter.pdf</a:t>
            </a:r>
            <a:endParaRPr lang="x-none" dirty="0"/>
          </a:p>
          <a:p>
            <a:endParaRPr lang="x-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5"/>
          </p:nvPr>
        </p:nvSpPr>
        <p:spPr/>
        <p:txBody>
          <a:bodyPr/>
          <a:lstStyle/>
          <a:p>
            <a:fld id="{DB5FED43-0C8D-6444-90F0-A4083D562C7E}" type="slidenum">
              <a:rPr lang="x-none" smtClean="0"/>
              <a:t>4</a:t>
            </a:fld>
            <a:endParaRPr lang="x-none"/>
          </a:p>
        </p:txBody>
      </p:sp>
    </p:spTree>
    <p:extLst>
      <p:ext uri="{BB962C8B-B14F-4D97-AF65-F5344CB8AC3E}">
        <p14:creationId xmlns:p14="http://schemas.microsoft.com/office/powerpoint/2010/main" val="28073654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C59C4FCC-A7BB-4998-9C5C-F010D2AC4004}" type="slidenum">
              <a:rPr lang="en-US" smtClean="0"/>
              <a:t>40</a:t>
            </a:fld>
            <a:endParaRPr lang="en-US"/>
          </a:p>
        </p:txBody>
      </p:sp>
    </p:spTree>
    <p:extLst>
      <p:ext uri="{BB962C8B-B14F-4D97-AF65-F5344CB8AC3E}">
        <p14:creationId xmlns:p14="http://schemas.microsoft.com/office/powerpoint/2010/main" val="2827875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OECD https://</a:t>
            </a:r>
            <a:r>
              <a:rPr lang="en-GB" dirty="0" err="1"/>
              <a:t>www.oecd.org</a:t>
            </a:r>
            <a:r>
              <a:rPr lang="en-GB" dirty="0"/>
              <a:t>/</a:t>
            </a:r>
            <a:r>
              <a:rPr lang="en-GB" dirty="0" err="1"/>
              <a:t>cfe</a:t>
            </a:r>
            <a:r>
              <a:rPr lang="en-GB" dirty="0"/>
              <a:t>/</a:t>
            </a:r>
            <a:r>
              <a:rPr lang="en-GB" dirty="0" err="1"/>
              <a:t>leed</a:t>
            </a:r>
            <a:r>
              <a:rPr lang="en-GB" dirty="0"/>
              <a:t>/social-economy/social-</a:t>
            </a:r>
            <a:r>
              <a:rPr lang="en-GB" dirty="0" err="1"/>
              <a:t>entrepreneurship.htm</a:t>
            </a:r>
            <a:endParaRPr lang="en-GB" dirty="0"/>
          </a:p>
          <a:p>
            <a:r>
              <a:rPr lang="en-GB" dirty="0"/>
              <a:t>SSIR: https://</a:t>
            </a:r>
            <a:r>
              <a:rPr lang="en-GB" dirty="0" err="1"/>
              <a:t>ssir.org</a:t>
            </a:r>
            <a:r>
              <a:rPr lang="en-GB" dirty="0"/>
              <a:t>/articles/entry/</a:t>
            </a:r>
            <a:r>
              <a:rPr lang="en-GB" dirty="0" err="1"/>
              <a:t>social_entrepreneurship_the_case_for_definition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BLUN: https://</a:t>
            </a:r>
            <a:r>
              <a:rPr lang="en-GB" dirty="0" err="1"/>
              <a:t>www.researchgate.net</a:t>
            </a:r>
            <a:r>
              <a:rPr lang="en-GB" dirty="0"/>
              <a:t>/publication/320298564_Exploring_Entrepreneurship_-_Second_Edition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INV: https://</a:t>
            </a:r>
            <a:r>
              <a:rPr lang="en-GB" dirty="0" err="1"/>
              <a:t>www.investopedia.com</a:t>
            </a:r>
            <a:r>
              <a:rPr lang="en-GB" dirty="0"/>
              <a:t>/terms/s/social-</a:t>
            </a:r>
            <a:r>
              <a:rPr lang="en-GB" dirty="0" err="1"/>
              <a:t>entrepreneur.asp</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USC: https://</a:t>
            </a:r>
            <a:r>
              <a:rPr lang="en-GB" dirty="0" err="1"/>
              <a:t>www.uschamber.com</a:t>
            </a:r>
            <a:r>
              <a:rPr lang="en-GB" dirty="0"/>
              <a:t>/co/start/</a:t>
            </a:r>
            <a:r>
              <a:rPr lang="en-GB" dirty="0" err="1"/>
              <a:t>startup</a:t>
            </a:r>
            <a:r>
              <a:rPr lang="en-GB" dirty="0"/>
              <a:t>/what-is-social-entrepreneurship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ORBI: https://</a:t>
            </a:r>
            <a:r>
              <a:rPr lang="en-GB" dirty="0" err="1"/>
              <a:t>orbi.uliege.be</a:t>
            </a:r>
            <a:r>
              <a:rPr lang="en-GB" dirty="0"/>
              <a:t>/bitstream/2268/99644/3/Huybrechts%20Nicholls%20social%20entrepreneurship%20book%20chapter.pdf</a:t>
            </a:r>
            <a:endParaRPr lang="x-none" dirty="0"/>
          </a:p>
          <a:p>
            <a:endParaRPr lang="x-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x-none" dirty="0"/>
          </a:p>
        </p:txBody>
      </p:sp>
      <p:sp>
        <p:nvSpPr>
          <p:cNvPr id="4" name="Slide Number Placeholder 3"/>
          <p:cNvSpPr>
            <a:spLocks noGrp="1"/>
          </p:cNvSpPr>
          <p:nvPr>
            <p:ph type="sldNum" sz="quarter" idx="5"/>
          </p:nvPr>
        </p:nvSpPr>
        <p:spPr/>
        <p:txBody>
          <a:bodyPr/>
          <a:lstStyle/>
          <a:p>
            <a:fld id="{DB5FED43-0C8D-6444-90F0-A4083D562C7E}" type="slidenum">
              <a:rPr lang="x-none" smtClean="0"/>
              <a:t>5</a:t>
            </a:fld>
            <a:endParaRPr lang="x-none"/>
          </a:p>
        </p:txBody>
      </p:sp>
    </p:spTree>
    <p:extLst>
      <p:ext uri="{BB962C8B-B14F-4D97-AF65-F5344CB8AC3E}">
        <p14:creationId xmlns:p14="http://schemas.microsoft.com/office/powerpoint/2010/main" val="1442945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ORBI: https://</a:t>
            </a:r>
            <a:r>
              <a:rPr lang="en-GB" dirty="0" err="1"/>
              <a:t>orbi.uliege.be</a:t>
            </a:r>
            <a:r>
              <a:rPr lang="en-GB" dirty="0"/>
              <a:t>/bitstream/2268/99644/3/Huybrechts%20Nicholls%20social%20entrepreneurship%20book%20chapter.pdf (p. 4)</a:t>
            </a:r>
            <a:endParaRPr lang="x-none" dirty="0"/>
          </a:p>
        </p:txBody>
      </p:sp>
      <p:sp>
        <p:nvSpPr>
          <p:cNvPr id="4" name="Slide Number Placeholder 3"/>
          <p:cNvSpPr>
            <a:spLocks noGrp="1"/>
          </p:cNvSpPr>
          <p:nvPr>
            <p:ph type="sldNum" sz="quarter" idx="5"/>
          </p:nvPr>
        </p:nvSpPr>
        <p:spPr/>
        <p:txBody>
          <a:bodyPr/>
          <a:lstStyle/>
          <a:p>
            <a:fld id="{DB5FED43-0C8D-6444-90F0-A4083D562C7E}" type="slidenum">
              <a:rPr lang="x-none" smtClean="0"/>
              <a:t>6</a:t>
            </a:fld>
            <a:endParaRPr lang="x-none"/>
          </a:p>
        </p:txBody>
      </p:sp>
    </p:spTree>
    <p:extLst>
      <p:ext uri="{BB962C8B-B14F-4D97-AF65-F5344CB8AC3E}">
        <p14:creationId xmlns:p14="http://schemas.microsoft.com/office/powerpoint/2010/main" val="2246338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NCBI: https://</a:t>
            </a:r>
            <a:r>
              <a:rPr lang="en-GB" dirty="0" err="1"/>
              <a:t>www.ncbi.nlm.nih.gov</a:t>
            </a:r>
            <a:r>
              <a:rPr lang="en-GB" dirty="0"/>
              <a:t>/</a:t>
            </a:r>
            <a:r>
              <a:rPr lang="en-GB" dirty="0" err="1"/>
              <a:t>pmc</a:t>
            </a:r>
            <a:r>
              <a:rPr lang="en-GB" dirty="0"/>
              <a:t>/articles/PMC7134220/#:~:text=Digital%20entrepreneurship%20can%20be%20defined,business%20%5B1%2C%205%5D</a:t>
            </a:r>
          </a:p>
          <a:p>
            <a:r>
              <a:rPr lang="en-GB" dirty="0"/>
              <a:t>BAIERL: https://</a:t>
            </a:r>
            <a:r>
              <a:rPr lang="en-GB" dirty="0" err="1"/>
              <a:t>www.researchgate.net</a:t>
            </a:r>
            <a:r>
              <a:rPr lang="en-GB" dirty="0"/>
              <a:t>/publication/333261566_Digital_Entrepreneurship_Interfaces_Between_Digital_Technologies_and_Entrepreneurship </a:t>
            </a:r>
          </a:p>
          <a:p>
            <a:r>
              <a:rPr lang="en-GB" dirty="0"/>
              <a:t>// https://1lib.at/book/5225179/37e787</a:t>
            </a:r>
          </a:p>
          <a:p>
            <a:r>
              <a:rPr lang="en-GB" dirty="0"/>
              <a:t>IJIRMPS: https://</a:t>
            </a:r>
            <a:r>
              <a:rPr lang="en-GB" dirty="0" err="1"/>
              <a:t>www.ijirmps.org</a:t>
            </a:r>
            <a:r>
              <a:rPr lang="en-GB" dirty="0"/>
              <a:t>/papers/2018/4/160.pdf</a:t>
            </a:r>
            <a:endParaRPr lang="x-none" dirty="0"/>
          </a:p>
        </p:txBody>
      </p:sp>
      <p:sp>
        <p:nvSpPr>
          <p:cNvPr id="4" name="Slide Number Placeholder 3"/>
          <p:cNvSpPr>
            <a:spLocks noGrp="1"/>
          </p:cNvSpPr>
          <p:nvPr>
            <p:ph type="sldNum" sz="quarter" idx="5"/>
          </p:nvPr>
        </p:nvSpPr>
        <p:spPr/>
        <p:txBody>
          <a:bodyPr/>
          <a:lstStyle/>
          <a:p>
            <a:fld id="{DB5FED43-0C8D-6444-90F0-A4083D562C7E}" type="slidenum">
              <a:rPr lang="x-none" smtClean="0"/>
              <a:t>7</a:t>
            </a:fld>
            <a:endParaRPr lang="x-none"/>
          </a:p>
        </p:txBody>
      </p:sp>
    </p:spTree>
    <p:extLst>
      <p:ext uri="{BB962C8B-B14F-4D97-AF65-F5344CB8AC3E}">
        <p14:creationId xmlns:p14="http://schemas.microsoft.com/office/powerpoint/2010/main" val="2792272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NCBI: https://</a:t>
            </a:r>
            <a:r>
              <a:rPr lang="en-GB" dirty="0" err="1"/>
              <a:t>www.ncbi.nlm.nih.gov</a:t>
            </a:r>
            <a:r>
              <a:rPr lang="en-GB" dirty="0"/>
              <a:t>/</a:t>
            </a:r>
            <a:r>
              <a:rPr lang="en-GB" dirty="0" err="1"/>
              <a:t>pmc</a:t>
            </a:r>
            <a:r>
              <a:rPr lang="en-GB" dirty="0"/>
              <a:t>/articles/PMC7134220/#:~:text=Digital%20entrepreneurship%20can%20be%20defined,business%20%5B1%2C%205%5D</a:t>
            </a:r>
          </a:p>
          <a:p>
            <a:r>
              <a:rPr lang="en-GB" dirty="0"/>
              <a:t>BAIERL: https://</a:t>
            </a:r>
            <a:r>
              <a:rPr lang="en-GB" dirty="0" err="1"/>
              <a:t>www.researchgate.net</a:t>
            </a:r>
            <a:r>
              <a:rPr lang="en-GB" dirty="0"/>
              <a:t>/publication/333261566_Digital_Entrepreneurship_Interfaces_Between_Digital_Technologies_and_Entrepreneurship </a:t>
            </a:r>
          </a:p>
          <a:p>
            <a:r>
              <a:rPr lang="en-GB" dirty="0"/>
              <a:t>// https://1lib.at/book/5225179/37e787</a:t>
            </a:r>
          </a:p>
          <a:p>
            <a:r>
              <a:rPr lang="en-GB" dirty="0"/>
              <a:t>IJIRMPS: https://</a:t>
            </a:r>
            <a:r>
              <a:rPr lang="en-GB" dirty="0" err="1"/>
              <a:t>www.ijirmps.org</a:t>
            </a:r>
            <a:r>
              <a:rPr lang="en-GB" dirty="0"/>
              <a:t>/papers/2018/4/160.pdf</a:t>
            </a:r>
          </a:p>
          <a:p>
            <a:r>
              <a:rPr lang="en-GB" dirty="0"/>
              <a:t>LEARNDIGITAL: https://</a:t>
            </a:r>
            <a:r>
              <a:rPr lang="en-GB" dirty="0" err="1"/>
              <a:t>www.learndigitalentrepreneurship.com</a:t>
            </a:r>
            <a:r>
              <a:rPr lang="en-GB" dirty="0"/>
              <a:t>/2019/02/16/what-is-digital-entrepreneurship/</a:t>
            </a:r>
            <a:endParaRPr lang="x-none" dirty="0"/>
          </a:p>
        </p:txBody>
      </p:sp>
      <p:sp>
        <p:nvSpPr>
          <p:cNvPr id="4" name="Slide Number Placeholder 3"/>
          <p:cNvSpPr>
            <a:spLocks noGrp="1"/>
          </p:cNvSpPr>
          <p:nvPr>
            <p:ph type="sldNum" sz="quarter" idx="5"/>
          </p:nvPr>
        </p:nvSpPr>
        <p:spPr/>
        <p:txBody>
          <a:bodyPr/>
          <a:lstStyle/>
          <a:p>
            <a:fld id="{DB5FED43-0C8D-6444-90F0-A4083D562C7E}" type="slidenum">
              <a:rPr lang="x-none" smtClean="0"/>
              <a:t>8</a:t>
            </a:fld>
            <a:endParaRPr lang="x-none"/>
          </a:p>
        </p:txBody>
      </p:sp>
    </p:spTree>
    <p:extLst>
      <p:ext uri="{BB962C8B-B14F-4D97-AF65-F5344CB8AC3E}">
        <p14:creationId xmlns:p14="http://schemas.microsoft.com/office/powerpoint/2010/main" val="3660639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NCBI: https://</a:t>
            </a:r>
            <a:r>
              <a:rPr lang="en-GB" dirty="0" err="1"/>
              <a:t>www.ncbi.nlm.nih.gov</a:t>
            </a:r>
            <a:r>
              <a:rPr lang="en-GB" dirty="0"/>
              <a:t>/</a:t>
            </a:r>
            <a:r>
              <a:rPr lang="en-GB" dirty="0" err="1"/>
              <a:t>pmc</a:t>
            </a:r>
            <a:r>
              <a:rPr lang="en-GB" dirty="0"/>
              <a:t>/articles/PMC7134220/#:~:text=Digital%20entrepreneurship%20can%20be%20defined,business%20%5B1%2C%205%5D</a:t>
            </a:r>
          </a:p>
          <a:p>
            <a:r>
              <a:rPr lang="en-GB" dirty="0"/>
              <a:t>BAIERL: https://</a:t>
            </a:r>
            <a:r>
              <a:rPr lang="en-GB" dirty="0" err="1"/>
              <a:t>www.researchgate.net</a:t>
            </a:r>
            <a:r>
              <a:rPr lang="en-GB" dirty="0"/>
              <a:t>/publication/333261566_Digital_Entrepreneurship_Interfaces_Between_Digital_Technologies_and_Entrepreneurship </a:t>
            </a:r>
          </a:p>
          <a:p>
            <a:r>
              <a:rPr lang="en-GB" dirty="0"/>
              <a:t>// https://1lib.at/book/5225179/37e787</a:t>
            </a:r>
          </a:p>
          <a:p>
            <a:r>
              <a:rPr lang="en-GB" dirty="0"/>
              <a:t>IJIRMPS: https://</a:t>
            </a:r>
            <a:r>
              <a:rPr lang="en-GB" dirty="0" err="1"/>
              <a:t>www.ijirmps.org</a:t>
            </a:r>
            <a:r>
              <a:rPr lang="en-GB" dirty="0"/>
              <a:t>/papers/2018/4/160.pdf</a:t>
            </a:r>
            <a:endParaRPr lang="x-none" dirty="0"/>
          </a:p>
        </p:txBody>
      </p:sp>
      <p:sp>
        <p:nvSpPr>
          <p:cNvPr id="4" name="Slide Number Placeholder 3"/>
          <p:cNvSpPr>
            <a:spLocks noGrp="1"/>
          </p:cNvSpPr>
          <p:nvPr>
            <p:ph type="sldNum" sz="quarter" idx="5"/>
          </p:nvPr>
        </p:nvSpPr>
        <p:spPr/>
        <p:txBody>
          <a:bodyPr/>
          <a:lstStyle/>
          <a:p>
            <a:fld id="{DB5FED43-0C8D-6444-90F0-A4083D562C7E}" type="slidenum">
              <a:rPr lang="x-none" smtClean="0"/>
              <a:t>9</a:t>
            </a:fld>
            <a:endParaRPr lang="x-none"/>
          </a:p>
        </p:txBody>
      </p:sp>
    </p:spTree>
    <p:extLst>
      <p:ext uri="{BB962C8B-B14F-4D97-AF65-F5344CB8AC3E}">
        <p14:creationId xmlns:p14="http://schemas.microsoft.com/office/powerpoint/2010/main" val="24876984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b="1">
                <a:latin typeface="Expressway Rg" panose="020B0604020200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b="1">
                <a:latin typeface="Expressway Rg" panose="020B0604020200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a:latin typeface="Expressway Rg" panose="020B0604020200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Expressway Rg" panose="020B0604020200020204" pitchFamily="34" charset="0"/>
              </a:defRPr>
            </a:lvl1pPr>
          </a:lstStyle>
          <a:p>
            <a:fld id="{FA8A6AB6-A428-4229-9434-94E028D66DA4}" type="slidenum">
              <a:rPr lang="en-US" smtClean="0"/>
              <a:pPr/>
              <a:t>‹#›</a:t>
            </a:fld>
            <a:endParaRPr lang="en-US"/>
          </a:p>
        </p:txBody>
      </p:sp>
      <p:pic>
        <p:nvPicPr>
          <p:cNvPr id="8" name="Grafik 27">
            <a:extLst>
              <a:ext uri="{FF2B5EF4-FFF2-40B4-BE49-F238E27FC236}">
                <a16:creationId xmlns:a16="http://schemas.microsoft.com/office/drawing/2014/main" xmlns="" id="{089504DB-15B4-4E93-AF93-69D78E85E515}"/>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90975" y="58300"/>
            <a:ext cx="1138207" cy="1071253"/>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xmlns="" id="{E0603AB7-ECDC-4FAD-8070-E48256800E7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78938" y="525194"/>
            <a:ext cx="1345223" cy="313885"/>
          </a:xfrm>
          <a:prstGeom prst="rect">
            <a:avLst/>
          </a:prstGeom>
        </p:spPr>
      </p:pic>
    </p:spTree>
    <p:extLst>
      <p:ext uri="{BB962C8B-B14F-4D97-AF65-F5344CB8AC3E}">
        <p14:creationId xmlns:p14="http://schemas.microsoft.com/office/powerpoint/2010/main" val="23870549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Expressway Rg" panose="020B0604020200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259639"/>
            <a:ext cx="2057400" cy="365125"/>
          </a:xfrm>
        </p:spPr>
        <p:txBody>
          <a:bodyPr/>
          <a:lstStyle>
            <a:lvl1pPr>
              <a:defRPr>
                <a:latin typeface="Expressway Rg" panose="020B0604020200020204" pitchFamily="34" charset="0"/>
              </a:defRPr>
            </a:lvl1pPr>
          </a:lstStyle>
          <a:p>
            <a:fld id="{4AABBFD9-E13D-410C-BF4D-FF5EB14A7A38}" type="datetimeFigureOut">
              <a:rPr lang="en-US" smtClean="0"/>
              <a:pPr/>
              <a:t>11/13/2022</a:t>
            </a:fld>
            <a:endParaRPr lang="en-US"/>
          </a:p>
        </p:txBody>
      </p:sp>
      <p:sp>
        <p:nvSpPr>
          <p:cNvPr id="6" name="Footer Placeholder 5"/>
          <p:cNvSpPr>
            <a:spLocks noGrp="1"/>
          </p:cNvSpPr>
          <p:nvPr>
            <p:ph type="ftr" sz="quarter" idx="11"/>
          </p:nvPr>
        </p:nvSpPr>
        <p:spPr>
          <a:xfrm>
            <a:off x="3028950" y="6259639"/>
            <a:ext cx="3086100" cy="365125"/>
          </a:xfrm>
        </p:spPr>
        <p:txBody>
          <a:bodyPr/>
          <a:lstStyle>
            <a:lvl1pPr>
              <a:defRPr>
                <a:latin typeface="Expressway Rg" panose="020B0604020200020204" pitchFamily="34" charset="0"/>
              </a:defRPr>
            </a:lvl1pPr>
          </a:lstStyle>
          <a:p>
            <a:endParaRPr lang="en-US" dirty="0"/>
          </a:p>
        </p:txBody>
      </p:sp>
      <p:sp>
        <p:nvSpPr>
          <p:cNvPr id="7" name="Slide Number Placeholder 6"/>
          <p:cNvSpPr>
            <a:spLocks noGrp="1"/>
          </p:cNvSpPr>
          <p:nvPr>
            <p:ph type="sldNum" sz="quarter" idx="12"/>
          </p:nvPr>
        </p:nvSpPr>
        <p:spPr>
          <a:xfrm>
            <a:off x="6457950" y="6259639"/>
            <a:ext cx="2057400" cy="365125"/>
          </a:xfrm>
        </p:spPr>
        <p:txBody>
          <a:bodyPr/>
          <a:lstStyle>
            <a:lvl1pPr>
              <a:defRPr>
                <a:latin typeface="Expressway Rg" panose="020B0604020200020204" pitchFamily="34" charset="0"/>
              </a:defRPr>
            </a:lvl1pPr>
          </a:lstStyle>
          <a:p>
            <a:fld id="{FA8A6AB6-A428-4229-9434-94E028D66DA4}" type="slidenum">
              <a:rPr lang="en-US" smtClean="0"/>
              <a:pPr/>
              <a:t>‹#›</a:t>
            </a:fld>
            <a:endParaRPr lang="en-US"/>
          </a:p>
        </p:txBody>
      </p:sp>
      <p:pic>
        <p:nvPicPr>
          <p:cNvPr id="8" name="Grafik 27">
            <a:extLst>
              <a:ext uri="{FF2B5EF4-FFF2-40B4-BE49-F238E27FC236}">
                <a16:creationId xmlns:a16="http://schemas.microsoft.com/office/drawing/2014/main" xmlns="" id="{2A9C8B11-6DF5-407C-A3F0-6FBE553F4739}"/>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8477" y="-40407"/>
            <a:ext cx="491867" cy="462933"/>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xmlns="" id="{1F5018B2-BEF1-4DA8-82B4-376877853B6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69052" y="-12036"/>
            <a:ext cx="1345223" cy="313885"/>
          </a:xfrm>
          <a:prstGeom prst="rect">
            <a:avLst/>
          </a:prstGeom>
        </p:spPr>
      </p:pic>
    </p:spTree>
    <p:extLst>
      <p:ext uri="{BB962C8B-B14F-4D97-AF65-F5344CB8AC3E}">
        <p14:creationId xmlns:p14="http://schemas.microsoft.com/office/powerpoint/2010/main" val="101061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latin typeface="Expressway Rg" panose="020B0604020200020204" pitchFamily="34" charset="0"/>
              </a:defRPr>
            </a:lvl1pPr>
          </a:lstStyle>
          <a:p>
            <a:fld id="{4AABBFD9-E13D-410C-BF4D-FF5EB14A7A38}" type="datetimeFigureOut">
              <a:rPr lang="en-US" smtClean="0"/>
              <a:pPr/>
              <a:t>11/13/2022</a:t>
            </a:fld>
            <a:endParaRPr lang="en-US"/>
          </a:p>
        </p:txBody>
      </p:sp>
      <p:sp>
        <p:nvSpPr>
          <p:cNvPr id="4" name="Footer Placeholder 3"/>
          <p:cNvSpPr>
            <a:spLocks noGrp="1"/>
          </p:cNvSpPr>
          <p:nvPr>
            <p:ph type="ftr" sz="quarter" idx="11"/>
          </p:nvPr>
        </p:nvSpPr>
        <p:spPr/>
        <p:txBody>
          <a:bodyPr/>
          <a:lstStyle>
            <a:lvl1pPr>
              <a:defRPr>
                <a:latin typeface="Expressway Rg" panose="020B0604020200020204" pitchFamily="34" charset="0"/>
              </a:defRPr>
            </a:lvl1pPr>
          </a:lstStyle>
          <a:p>
            <a:endParaRPr lang="en-US"/>
          </a:p>
        </p:txBody>
      </p:sp>
      <p:sp>
        <p:nvSpPr>
          <p:cNvPr id="5" name="Slide Number Placeholder 4"/>
          <p:cNvSpPr>
            <a:spLocks noGrp="1"/>
          </p:cNvSpPr>
          <p:nvPr>
            <p:ph type="sldNum" sz="quarter" idx="12"/>
          </p:nvPr>
        </p:nvSpPr>
        <p:spPr/>
        <p:txBody>
          <a:bodyPr/>
          <a:lstStyle>
            <a:lvl1pPr>
              <a:defRPr>
                <a:latin typeface="Expressway Rg" panose="020B0604020200020204" pitchFamily="34" charset="0"/>
              </a:defRPr>
            </a:lvl1pPr>
          </a:lstStyle>
          <a:p>
            <a:fld id="{FA8A6AB6-A428-4229-9434-94E028D66DA4}" type="slidenum">
              <a:rPr lang="en-US" smtClean="0"/>
              <a:pPr/>
              <a:t>‹#›</a:t>
            </a:fld>
            <a:endParaRPr lang="en-US"/>
          </a:p>
        </p:txBody>
      </p:sp>
      <p:sp>
        <p:nvSpPr>
          <p:cNvPr id="8" name="Title 1"/>
          <p:cNvSpPr>
            <a:spLocks noGrp="1"/>
          </p:cNvSpPr>
          <p:nvPr>
            <p:ph type="title"/>
          </p:nvPr>
        </p:nvSpPr>
        <p:spPr>
          <a:xfrm>
            <a:off x="628650" y="1600200"/>
            <a:ext cx="7886700" cy="793377"/>
          </a:xfrm>
        </p:spPr>
        <p:txBody>
          <a:bodyPr/>
          <a:lstStyle>
            <a:lvl1pPr>
              <a:defRPr>
                <a:latin typeface="Expressway Rg" panose="020B0604020200020204" pitchFamily="34" charset="0"/>
              </a:defRPr>
            </a:lvl1pPr>
          </a:lstStyle>
          <a:p>
            <a:r>
              <a:rPr lang="en-US"/>
              <a:t>Click to edit Master title style</a:t>
            </a:r>
            <a:endParaRPr lang="en-US" dirty="0"/>
          </a:p>
        </p:txBody>
      </p:sp>
      <p:sp>
        <p:nvSpPr>
          <p:cNvPr id="9" name="Content Placeholder 2"/>
          <p:cNvSpPr>
            <a:spLocks noGrp="1"/>
          </p:cNvSpPr>
          <p:nvPr>
            <p:ph sz="half" idx="1"/>
          </p:nvPr>
        </p:nvSpPr>
        <p:spPr>
          <a:xfrm>
            <a:off x="6286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2"/>
          </p:nvPr>
        </p:nvSpPr>
        <p:spPr>
          <a:xfrm>
            <a:off x="46291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Grafik 27">
            <a:extLst>
              <a:ext uri="{FF2B5EF4-FFF2-40B4-BE49-F238E27FC236}">
                <a16:creationId xmlns:a16="http://schemas.microsoft.com/office/drawing/2014/main" xmlns="" id="{089504DB-15B4-4E93-AF93-69D78E85E515}"/>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49781" y="282450"/>
            <a:ext cx="1138207" cy="1071253"/>
          </a:xfrm>
          <a:prstGeom prst="rect">
            <a:avLst/>
          </a:prstGeom>
          <a:noFill/>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xmlns="" id="{E0603AB7-ECDC-4FAD-8070-E48256800E7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7744" y="749344"/>
            <a:ext cx="1345223" cy="313885"/>
          </a:xfrm>
          <a:prstGeom prst="rect">
            <a:avLst/>
          </a:prstGeom>
        </p:spPr>
      </p:pic>
    </p:spTree>
    <p:extLst>
      <p:ext uri="{BB962C8B-B14F-4D97-AF65-F5344CB8AC3E}">
        <p14:creationId xmlns:p14="http://schemas.microsoft.com/office/powerpoint/2010/main" val="2448557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Expressway Rg" panose="020B0604020200020204" pitchFamily="34" charset="0"/>
              </a:defRPr>
            </a:lvl1pPr>
          </a:lstStyle>
          <a:p>
            <a:fld id="{4AABBFD9-E13D-410C-BF4D-FF5EB14A7A38}" type="datetimeFigureOut">
              <a:rPr lang="en-US" smtClean="0"/>
              <a:pPr/>
              <a:t>11/13/2022</a:t>
            </a:fld>
            <a:endParaRPr lang="en-US"/>
          </a:p>
        </p:txBody>
      </p:sp>
      <p:sp>
        <p:nvSpPr>
          <p:cNvPr id="3" name="Footer Placeholder 2"/>
          <p:cNvSpPr>
            <a:spLocks noGrp="1"/>
          </p:cNvSpPr>
          <p:nvPr>
            <p:ph type="ftr" sz="quarter" idx="11"/>
          </p:nvPr>
        </p:nvSpPr>
        <p:spPr/>
        <p:txBody>
          <a:bodyPr/>
          <a:lstStyle>
            <a:lvl1pPr>
              <a:defRPr>
                <a:latin typeface="Expressway Rg" panose="020B0604020200020204"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Expressway Rg" panose="020B0604020200020204" pitchFamily="34" charset="0"/>
              </a:defRPr>
            </a:lvl1pPr>
          </a:lstStyle>
          <a:p>
            <a:fld id="{FA8A6AB6-A428-4229-9434-94E028D66DA4}" type="slidenum">
              <a:rPr lang="en-US" smtClean="0"/>
              <a:pPr/>
              <a:t>‹#›</a:t>
            </a:fld>
            <a:endParaRPr lang="en-US"/>
          </a:p>
        </p:txBody>
      </p:sp>
    </p:spTree>
    <p:extLst>
      <p:ext uri="{BB962C8B-B14F-4D97-AF65-F5344CB8AC3E}">
        <p14:creationId xmlns:p14="http://schemas.microsoft.com/office/powerpoint/2010/main" val="1013290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b="1">
                <a:latin typeface="Expressway Rg" panose="020B0604020200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b="1">
                <a:latin typeface="Expressway Rg" panose="020B0604020200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a:latin typeface="Expressway Rg" panose="020B0604020200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Expressway Rg" panose="020B0604020200020204" pitchFamily="34" charset="0"/>
              </a:defRPr>
            </a:lvl1pPr>
          </a:lstStyle>
          <a:p>
            <a:fld id="{FA8A6AB6-A428-4229-9434-94E028D66DA4}" type="slidenum">
              <a:rPr lang="en-US" smtClean="0"/>
              <a:pPr/>
              <a:t>‹#›</a:t>
            </a:fld>
            <a:endParaRPr lang="en-US"/>
          </a:p>
        </p:txBody>
      </p:sp>
      <p:pic>
        <p:nvPicPr>
          <p:cNvPr id="9" name="Grafik 27">
            <a:extLst>
              <a:ext uri="{FF2B5EF4-FFF2-40B4-BE49-F238E27FC236}">
                <a16:creationId xmlns:a16="http://schemas.microsoft.com/office/drawing/2014/main" xmlns="" id="{089504DB-15B4-4E93-AF93-69D78E85E515}"/>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90975" y="58300"/>
            <a:ext cx="1138207" cy="1071253"/>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xmlns="" id="{E0603AB7-ECDC-4FAD-8070-E48256800E7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78938" y="525194"/>
            <a:ext cx="1345223" cy="313885"/>
          </a:xfrm>
          <a:prstGeom prst="rect">
            <a:avLst/>
          </a:prstGeom>
        </p:spPr>
      </p:pic>
    </p:spTree>
    <p:extLst>
      <p:ext uri="{BB962C8B-B14F-4D97-AF65-F5344CB8AC3E}">
        <p14:creationId xmlns:p14="http://schemas.microsoft.com/office/powerpoint/2010/main" val="79187784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349864"/>
            <a:ext cx="7886700" cy="1325563"/>
          </a:xfrm>
        </p:spPr>
        <p:txBody>
          <a:bodyPr/>
          <a:lstStyle>
            <a:lvl1pPr>
              <a:defRPr>
                <a:latin typeface="Expressway Rg" panose="020B0604020200020204" pitchFamily="34" charset="0"/>
              </a:defRPr>
            </a:lvl1pPr>
          </a:lstStyle>
          <a:p>
            <a:r>
              <a:rPr lang="en-US" dirty="0"/>
              <a:t>Click to edit Master title style</a:t>
            </a:r>
          </a:p>
        </p:txBody>
      </p:sp>
      <p:sp>
        <p:nvSpPr>
          <p:cNvPr id="3" name="Content Placeholder 2"/>
          <p:cNvSpPr>
            <a:spLocks noGrp="1"/>
          </p:cNvSpPr>
          <p:nvPr>
            <p:ph idx="1"/>
          </p:nvPr>
        </p:nvSpPr>
        <p:spPr>
          <a:xfrm>
            <a:off x="628650" y="3103685"/>
            <a:ext cx="7886700" cy="2584939"/>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Expressway Rg" panose="020B0604020200020204" pitchFamily="34" charset="0"/>
              </a:defRPr>
            </a:lvl1pPr>
          </a:lstStyle>
          <a:p>
            <a:fld id="{4AABBFD9-E13D-410C-BF4D-FF5EB14A7A38}" type="datetimeFigureOut">
              <a:rPr lang="en-US" smtClean="0"/>
              <a:pPr/>
              <a:t>11/13/2022</a:t>
            </a:fld>
            <a:endParaRPr lang="en-US" dirty="0"/>
          </a:p>
        </p:txBody>
      </p:sp>
      <p:sp>
        <p:nvSpPr>
          <p:cNvPr id="5" name="Footer Placeholder 4"/>
          <p:cNvSpPr>
            <a:spLocks noGrp="1"/>
          </p:cNvSpPr>
          <p:nvPr>
            <p:ph type="ftr" sz="quarter" idx="11"/>
          </p:nvPr>
        </p:nvSpPr>
        <p:spPr/>
        <p:txBody>
          <a:bodyPr/>
          <a:lstStyle>
            <a:lvl1pPr>
              <a:defRPr>
                <a:latin typeface="Expressway Rg" panose="020B0604020200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Expressway Rg" panose="020B0604020200020204" pitchFamily="34" charset="0"/>
              </a:defRPr>
            </a:lvl1pPr>
          </a:lstStyle>
          <a:p>
            <a:fld id="{00BA99B1-276B-4266-AB25-01307CAE10A9}" type="slidenum">
              <a:rPr lang="en-US" smtClean="0"/>
              <a:pPr/>
              <a:t>‹#›</a:t>
            </a:fld>
            <a:endParaRPr lang="en-US" dirty="0"/>
          </a:p>
        </p:txBody>
      </p:sp>
      <p:pic>
        <p:nvPicPr>
          <p:cNvPr id="9" name="Grafik 27">
            <a:extLst>
              <a:ext uri="{FF2B5EF4-FFF2-40B4-BE49-F238E27FC236}">
                <a16:creationId xmlns:a16="http://schemas.microsoft.com/office/drawing/2014/main" xmlns="" id="{089504DB-15B4-4E93-AF93-69D78E85E515}"/>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90975" y="58300"/>
            <a:ext cx="1138207" cy="1071253"/>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xmlns="" id="{E0603AB7-ECDC-4FAD-8070-E48256800E7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78938" y="525194"/>
            <a:ext cx="1345223" cy="313885"/>
          </a:xfrm>
          <a:prstGeom prst="rect">
            <a:avLst/>
          </a:prstGeom>
        </p:spPr>
      </p:pic>
    </p:spTree>
    <p:extLst>
      <p:ext uri="{BB962C8B-B14F-4D97-AF65-F5344CB8AC3E}">
        <p14:creationId xmlns:p14="http://schemas.microsoft.com/office/powerpoint/2010/main" val="251911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349864"/>
            <a:ext cx="7886700" cy="1325563"/>
          </a:xfrm>
        </p:spPr>
        <p:txBody>
          <a:bodyPr/>
          <a:lstStyle>
            <a:lvl1pPr>
              <a:defRPr>
                <a:latin typeface="Expressway Rg" panose="020B0604020200020204" pitchFamily="34" charset="0"/>
              </a:defRPr>
            </a:lvl1pPr>
          </a:lstStyle>
          <a:p>
            <a:r>
              <a:rPr lang="en-US" dirty="0"/>
              <a:t>Click to edit Master title style</a:t>
            </a:r>
          </a:p>
        </p:txBody>
      </p:sp>
      <p:sp>
        <p:nvSpPr>
          <p:cNvPr id="3" name="Content Placeholder 2"/>
          <p:cNvSpPr>
            <a:spLocks noGrp="1"/>
          </p:cNvSpPr>
          <p:nvPr>
            <p:ph idx="1"/>
          </p:nvPr>
        </p:nvSpPr>
        <p:spPr>
          <a:xfrm>
            <a:off x="628650" y="3103685"/>
            <a:ext cx="7886700" cy="2584939"/>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Expressway Rg" panose="020B0604020200020204" pitchFamily="34" charset="0"/>
              </a:defRPr>
            </a:lvl1pPr>
          </a:lstStyle>
          <a:p>
            <a:fld id="{4AABBFD9-E13D-410C-BF4D-FF5EB14A7A38}" type="datetimeFigureOut">
              <a:rPr lang="en-US" smtClean="0"/>
              <a:pPr/>
              <a:t>11/13/2022</a:t>
            </a:fld>
            <a:endParaRPr lang="en-US" dirty="0"/>
          </a:p>
        </p:txBody>
      </p:sp>
      <p:sp>
        <p:nvSpPr>
          <p:cNvPr id="5" name="Footer Placeholder 4"/>
          <p:cNvSpPr>
            <a:spLocks noGrp="1"/>
          </p:cNvSpPr>
          <p:nvPr>
            <p:ph type="ftr" sz="quarter" idx="11"/>
          </p:nvPr>
        </p:nvSpPr>
        <p:spPr/>
        <p:txBody>
          <a:bodyPr/>
          <a:lstStyle>
            <a:lvl1pPr>
              <a:defRPr>
                <a:latin typeface="Expressway Rg" panose="020B0604020200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Expressway Rg" panose="020B0604020200020204" pitchFamily="34" charset="0"/>
              </a:defRPr>
            </a:lvl1pPr>
          </a:lstStyle>
          <a:p>
            <a:fld id="{00BA99B1-276B-4266-AB25-01307CAE10A9}" type="slidenum">
              <a:rPr lang="en-US" smtClean="0"/>
              <a:pPr/>
              <a:t>‹#›</a:t>
            </a:fld>
            <a:endParaRPr lang="en-US" dirty="0"/>
          </a:p>
        </p:txBody>
      </p:sp>
      <p:pic>
        <p:nvPicPr>
          <p:cNvPr id="7" name="Grafik 27">
            <a:extLst>
              <a:ext uri="{FF2B5EF4-FFF2-40B4-BE49-F238E27FC236}">
                <a16:creationId xmlns:a16="http://schemas.microsoft.com/office/drawing/2014/main" xmlns="" id="{089504DB-15B4-4E93-AF93-69D78E85E515}"/>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90975" y="58300"/>
            <a:ext cx="1138207" cy="1071253"/>
          </a:xfrm>
          <a:prstGeom prst="rect">
            <a:avLst/>
          </a:prstGeom>
          <a:noFill/>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xmlns="" id="{E0603AB7-ECDC-4FAD-8070-E48256800E7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78938" y="525194"/>
            <a:ext cx="1345223" cy="313885"/>
          </a:xfrm>
          <a:prstGeom prst="rect">
            <a:avLst/>
          </a:prstGeom>
        </p:spPr>
      </p:pic>
    </p:spTree>
    <p:extLst>
      <p:ext uri="{BB962C8B-B14F-4D97-AF65-F5344CB8AC3E}">
        <p14:creationId xmlns:p14="http://schemas.microsoft.com/office/powerpoint/2010/main" val="2234839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349864"/>
            <a:ext cx="7886700" cy="1325563"/>
          </a:xfrm>
        </p:spPr>
        <p:txBody>
          <a:bodyPr/>
          <a:lstStyle>
            <a:lvl1pPr>
              <a:defRPr>
                <a:latin typeface="Expressway Rg" panose="020B0604020200020204" pitchFamily="34" charset="0"/>
              </a:defRPr>
            </a:lvl1pPr>
          </a:lstStyle>
          <a:p>
            <a:r>
              <a:rPr lang="en-US" dirty="0"/>
              <a:t>Click to edit Master title style</a:t>
            </a:r>
          </a:p>
        </p:txBody>
      </p:sp>
      <p:sp>
        <p:nvSpPr>
          <p:cNvPr id="3" name="Content Placeholder 2"/>
          <p:cNvSpPr>
            <a:spLocks noGrp="1"/>
          </p:cNvSpPr>
          <p:nvPr>
            <p:ph idx="1"/>
          </p:nvPr>
        </p:nvSpPr>
        <p:spPr>
          <a:xfrm>
            <a:off x="628650" y="3103685"/>
            <a:ext cx="7886700" cy="2584939"/>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Expressway Rg" panose="020B0604020200020204" pitchFamily="34" charset="0"/>
              </a:defRPr>
            </a:lvl1pPr>
          </a:lstStyle>
          <a:p>
            <a:fld id="{4AABBFD9-E13D-410C-BF4D-FF5EB14A7A38}" type="datetimeFigureOut">
              <a:rPr lang="en-US" smtClean="0"/>
              <a:pPr/>
              <a:t>11/13/2022</a:t>
            </a:fld>
            <a:endParaRPr lang="en-US" dirty="0"/>
          </a:p>
        </p:txBody>
      </p:sp>
      <p:sp>
        <p:nvSpPr>
          <p:cNvPr id="5" name="Footer Placeholder 4"/>
          <p:cNvSpPr>
            <a:spLocks noGrp="1"/>
          </p:cNvSpPr>
          <p:nvPr>
            <p:ph type="ftr" sz="quarter" idx="11"/>
          </p:nvPr>
        </p:nvSpPr>
        <p:spPr/>
        <p:txBody>
          <a:bodyPr/>
          <a:lstStyle>
            <a:lvl1pPr>
              <a:defRPr>
                <a:latin typeface="Expressway Rg" panose="020B0604020200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Expressway Rg" panose="020B0604020200020204" pitchFamily="34" charset="0"/>
              </a:defRPr>
            </a:lvl1pPr>
          </a:lstStyle>
          <a:p>
            <a:fld id="{00BA99B1-276B-4266-AB25-01307CAE10A9}" type="slidenum">
              <a:rPr lang="en-US" smtClean="0"/>
              <a:pPr/>
              <a:t>‹#›</a:t>
            </a:fld>
            <a:endParaRPr lang="en-US" dirty="0"/>
          </a:p>
        </p:txBody>
      </p:sp>
      <p:pic>
        <p:nvPicPr>
          <p:cNvPr id="9" name="Grafik 27">
            <a:extLst>
              <a:ext uri="{FF2B5EF4-FFF2-40B4-BE49-F238E27FC236}">
                <a16:creationId xmlns:a16="http://schemas.microsoft.com/office/drawing/2014/main" xmlns="" id="{089504DB-15B4-4E93-AF93-69D78E85E515}"/>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90975" y="58300"/>
            <a:ext cx="1138207" cy="1071253"/>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xmlns="" id="{E0603AB7-ECDC-4FAD-8070-E48256800E7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78938" y="525194"/>
            <a:ext cx="1345223" cy="313885"/>
          </a:xfrm>
          <a:prstGeom prst="rect">
            <a:avLst/>
          </a:prstGeom>
        </p:spPr>
      </p:pic>
    </p:spTree>
    <p:extLst>
      <p:ext uri="{BB962C8B-B14F-4D97-AF65-F5344CB8AC3E}">
        <p14:creationId xmlns:p14="http://schemas.microsoft.com/office/powerpoint/2010/main" val="2400587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600200"/>
            <a:ext cx="7886700" cy="793377"/>
          </a:xfrm>
        </p:spPr>
        <p:txBody>
          <a:bodyPr/>
          <a:lstStyle>
            <a:lvl1pPr>
              <a:defRPr>
                <a:latin typeface="Expressway Rg" panose="020B0604020200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259639"/>
            <a:ext cx="2057400" cy="365125"/>
          </a:xfrm>
        </p:spPr>
        <p:txBody>
          <a:bodyPr/>
          <a:lstStyle>
            <a:lvl1pPr>
              <a:defRPr>
                <a:latin typeface="Expressway Rg" panose="020B0604020200020204" pitchFamily="34" charset="0"/>
              </a:defRPr>
            </a:lvl1pPr>
          </a:lstStyle>
          <a:p>
            <a:fld id="{4AABBFD9-E13D-410C-BF4D-FF5EB14A7A38}" type="datetimeFigureOut">
              <a:rPr lang="en-US" smtClean="0"/>
              <a:pPr/>
              <a:t>11/13/2022</a:t>
            </a:fld>
            <a:endParaRPr lang="en-US"/>
          </a:p>
        </p:txBody>
      </p:sp>
      <p:sp>
        <p:nvSpPr>
          <p:cNvPr id="6" name="Footer Placeholder 5"/>
          <p:cNvSpPr>
            <a:spLocks noGrp="1"/>
          </p:cNvSpPr>
          <p:nvPr>
            <p:ph type="ftr" sz="quarter" idx="11"/>
          </p:nvPr>
        </p:nvSpPr>
        <p:spPr>
          <a:xfrm>
            <a:off x="3028950" y="6259639"/>
            <a:ext cx="3086100" cy="365125"/>
          </a:xfrm>
        </p:spPr>
        <p:txBody>
          <a:bodyPr/>
          <a:lstStyle>
            <a:lvl1pPr>
              <a:defRPr>
                <a:latin typeface="Expressway Rg" panose="020B0604020200020204" pitchFamily="34" charset="0"/>
              </a:defRPr>
            </a:lvl1pPr>
          </a:lstStyle>
          <a:p>
            <a:endParaRPr lang="en-US" dirty="0"/>
          </a:p>
        </p:txBody>
      </p:sp>
      <p:sp>
        <p:nvSpPr>
          <p:cNvPr id="7" name="Slide Number Placeholder 6"/>
          <p:cNvSpPr>
            <a:spLocks noGrp="1"/>
          </p:cNvSpPr>
          <p:nvPr>
            <p:ph type="sldNum" sz="quarter" idx="12"/>
          </p:nvPr>
        </p:nvSpPr>
        <p:spPr>
          <a:xfrm>
            <a:off x="6457950" y="6259639"/>
            <a:ext cx="2057400" cy="365125"/>
          </a:xfrm>
        </p:spPr>
        <p:txBody>
          <a:bodyPr/>
          <a:lstStyle>
            <a:lvl1pPr>
              <a:defRPr>
                <a:latin typeface="Expressway Rg" panose="020B0604020200020204" pitchFamily="34" charset="0"/>
              </a:defRPr>
            </a:lvl1pPr>
          </a:lstStyle>
          <a:p>
            <a:fld id="{FA8A6AB6-A428-4229-9434-94E028D66DA4}" type="slidenum">
              <a:rPr lang="en-US" smtClean="0"/>
              <a:pPr/>
              <a:t>‹#›</a:t>
            </a:fld>
            <a:endParaRPr lang="en-US"/>
          </a:p>
        </p:txBody>
      </p:sp>
      <p:pic>
        <p:nvPicPr>
          <p:cNvPr id="10" name="Grafik 27">
            <a:extLst>
              <a:ext uri="{FF2B5EF4-FFF2-40B4-BE49-F238E27FC236}">
                <a16:creationId xmlns:a16="http://schemas.microsoft.com/office/drawing/2014/main" xmlns="" id="{089504DB-15B4-4E93-AF93-69D78E85E515}"/>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49781" y="282450"/>
            <a:ext cx="1138207" cy="1071253"/>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xmlns="" id="{E0603AB7-ECDC-4FAD-8070-E48256800E7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7744" y="749344"/>
            <a:ext cx="1345223" cy="313885"/>
          </a:xfrm>
          <a:prstGeom prst="rect">
            <a:avLst/>
          </a:prstGeom>
        </p:spPr>
      </p:pic>
    </p:spTree>
    <p:extLst>
      <p:ext uri="{BB962C8B-B14F-4D97-AF65-F5344CB8AC3E}">
        <p14:creationId xmlns:p14="http://schemas.microsoft.com/office/powerpoint/2010/main" val="3705863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8650" y="6259639"/>
            <a:ext cx="2057400" cy="365125"/>
          </a:xfrm>
        </p:spPr>
        <p:txBody>
          <a:bodyPr/>
          <a:lstStyle>
            <a:lvl1pPr>
              <a:defRPr>
                <a:latin typeface="Expressway Rg" panose="020B0604020200020204" pitchFamily="34" charset="0"/>
              </a:defRPr>
            </a:lvl1pPr>
          </a:lstStyle>
          <a:p>
            <a:fld id="{4AABBFD9-E13D-410C-BF4D-FF5EB14A7A38}" type="datetimeFigureOut">
              <a:rPr lang="en-US" smtClean="0"/>
              <a:pPr/>
              <a:t>11/13/2022</a:t>
            </a:fld>
            <a:endParaRPr lang="en-US"/>
          </a:p>
        </p:txBody>
      </p:sp>
      <p:sp>
        <p:nvSpPr>
          <p:cNvPr id="6" name="Footer Placeholder 5"/>
          <p:cNvSpPr>
            <a:spLocks noGrp="1"/>
          </p:cNvSpPr>
          <p:nvPr>
            <p:ph type="ftr" sz="quarter" idx="11"/>
          </p:nvPr>
        </p:nvSpPr>
        <p:spPr>
          <a:xfrm>
            <a:off x="3028950" y="6259639"/>
            <a:ext cx="3086100" cy="365125"/>
          </a:xfrm>
        </p:spPr>
        <p:txBody>
          <a:bodyPr/>
          <a:lstStyle>
            <a:lvl1pPr>
              <a:defRPr>
                <a:latin typeface="Expressway Rg" panose="020B0604020200020204" pitchFamily="34" charset="0"/>
              </a:defRPr>
            </a:lvl1pPr>
          </a:lstStyle>
          <a:p>
            <a:endParaRPr lang="en-US" dirty="0"/>
          </a:p>
        </p:txBody>
      </p:sp>
      <p:sp>
        <p:nvSpPr>
          <p:cNvPr id="7" name="Slide Number Placeholder 6"/>
          <p:cNvSpPr>
            <a:spLocks noGrp="1"/>
          </p:cNvSpPr>
          <p:nvPr>
            <p:ph type="sldNum" sz="quarter" idx="12"/>
          </p:nvPr>
        </p:nvSpPr>
        <p:spPr>
          <a:xfrm>
            <a:off x="6457950" y="6259639"/>
            <a:ext cx="2057400" cy="365125"/>
          </a:xfrm>
        </p:spPr>
        <p:txBody>
          <a:bodyPr/>
          <a:lstStyle>
            <a:lvl1pPr>
              <a:defRPr>
                <a:latin typeface="Expressway Rg" panose="020B0604020200020204" pitchFamily="34" charset="0"/>
              </a:defRPr>
            </a:lvl1pPr>
          </a:lstStyle>
          <a:p>
            <a:fld id="{FA8A6AB6-A428-4229-9434-94E028D66DA4}" type="slidenum">
              <a:rPr lang="en-US" smtClean="0"/>
              <a:pPr/>
              <a:t>‹#›</a:t>
            </a:fld>
            <a:endParaRPr lang="en-US"/>
          </a:p>
        </p:txBody>
      </p:sp>
      <p:sp>
        <p:nvSpPr>
          <p:cNvPr id="10" name="Title 1"/>
          <p:cNvSpPr>
            <a:spLocks noGrp="1"/>
          </p:cNvSpPr>
          <p:nvPr>
            <p:ph type="title"/>
          </p:nvPr>
        </p:nvSpPr>
        <p:spPr>
          <a:xfrm>
            <a:off x="628650" y="1600200"/>
            <a:ext cx="7886700" cy="793377"/>
          </a:xfrm>
        </p:spPr>
        <p:txBody>
          <a:bodyPr/>
          <a:lstStyle>
            <a:lvl1pPr>
              <a:defRPr>
                <a:latin typeface="Expressway Rg" panose="020B0604020200020204" pitchFamily="34" charset="0"/>
              </a:defRPr>
            </a:lvl1pPr>
          </a:lstStyle>
          <a:p>
            <a:r>
              <a:rPr lang="en-US"/>
              <a:t>Click to edit Master title style</a:t>
            </a:r>
            <a:endParaRPr lang="en-US" dirty="0"/>
          </a:p>
        </p:txBody>
      </p:sp>
      <p:sp>
        <p:nvSpPr>
          <p:cNvPr id="11" name="Content Placeholder 2"/>
          <p:cNvSpPr>
            <a:spLocks noGrp="1"/>
          </p:cNvSpPr>
          <p:nvPr>
            <p:ph sz="half" idx="1"/>
          </p:nvPr>
        </p:nvSpPr>
        <p:spPr>
          <a:xfrm>
            <a:off x="6286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half" idx="2"/>
          </p:nvPr>
        </p:nvSpPr>
        <p:spPr>
          <a:xfrm>
            <a:off x="46291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Grafik 27">
            <a:extLst>
              <a:ext uri="{FF2B5EF4-FFF2-40B4-BE49-F238E27FC236}">
                <a16:creationId xmlns:a16="http://schemas.microsoft.com/office/drawing/2014/main" xmlns="" id="{089504DB-15B4-4E93-AF93-69D78E85E515}"/>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49781" y="282450"/>
            <a:ext cx="1138207" cy="1071253"/>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xmlns="" id="{E0603AB7-ECDC-4FAD-8070-E48256800E7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7744" y="749344"/>
            <a:ext cx="1345223" cy="313885"/>
          </a:xfrm>
          <a:prstGeom prst="rect">
            <a:avLst/>
          </a:prstGeom>
        </p:spPr>
      </p:pic>
    </p:spTree>
    <p:extLst>
      <p:ext uri="{BB962C8B-B14F-4D97-AF65-F5344CB8AC3E}">
        <p14:creationId xmlns:p14="http://schemas.microsoft.com/office/powerpoint/2010/main" val="4290051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8650" y="6259639"/>
            <a:ext cx="2057400" cy="365125"/>
          </a:xfrm>
        </p:spPr>
        <p:txBody>
          <a:bodyPr/>
          <a:lstStyle>
            <a:lvl1pPr>
              <a:defRPr>
                <a:latin typeface="Expressway Rg" panose="020B0604020200020204" pitchFamily="34" charset="0"/>
              </a:defRPr>
            </a:lvl1pPr>
          </a:lstStyle>
          <a:p>
            <a:fld id="{4AABBFD9-E13D-410C-BF4D-FF5EB14A7A38}" type="datetimeFigureOut">
              <a:rPr lang="en-US" smtClean="0"/>
              <a:pPr/>
              <a:t>11/13/2022</a:t>
            </a:fld>
            <a:endParaRPr lang="en-US"/>
          </a:p>
        </p:txBody>
      </p:sp>
      <p:sp>
        <p:nvSpPr>
          <p:cNvPr id="6" name="Footer Placeholder 5"/>
          <p:cNvSpPr>
            <a:spLocks noGrp="1"/>
          </p:cNvSpPr>
          <p:nvPr>
            <p:ph type="ftr" sz="quarter" idx="11"/>
          </p:nvPr>
        </p:nvSpPr>
        <p:spPr>
          <a:xfrm>
            <a:off x="3028950" y="6259639"/>
            <a:ext cx="3086100" cy="365125"/>
          </a:xfrm>
        </p:spPr>
        <p:txBody>
          <a:bodyPr/>
          <a:lstStyle>
            <a:lvl1pPr>
              <a:defRPr>
                <a:latin typeface="Expressway Rg" panose="020B0604020200020204" pitchFamily="34" charset="0"/>
              </a:defRPr>
            </a:lvl1pPr>
          </a:lstStyle>
          <a:p>
            <a:endParaRPr lang="en-US" dirty="0"/>
          </a:p>
        </p:txBody>
      </p:sp>
      <p:sp>
        <p:nvSpPr>
          <p:cNvPr id="7" name="Slide Number Placeholder 6"/>
          <p:cNvSpPr>
            <a:spLocks noGrp="1"/>
          </p:cNvSpPr>
          <p:nvPr>
            <p:ph type="sldNum" sz="quarter" idx="12"/>
          </p:nvPr>
        </p:nvSpPr>
        <p:spPr>
          <a:xfrm>
            <a:off x="6457950" y="6259639"/>
            <a:ext cx="2057400" cy="365125"/>
          </a:xfrm>
        </p:spPr>
        <p:txBody>
          <a:bodyPr/>
          <a:lstStyle>
            <a:lvl1pPr>
              <a:defRPr>
                <a:latin typeface="Expressway Rg" panose="020B0604020200020204" pitchFamily="34" charset="0"/>
              </a:defRPr>
            </a:lvl1pPr>
          </a:lstStyle>
          <a:p>
            <a:fld id="{FA8A6AB6-A428-4229-9434-94E028D66DA4}" type="slidenum">
              <a:rPr lang="en-US" smtClean="0"/>
              <a:pPr/>
              <a:t>‹#›</a:t>
            </a:fld>
            <a:endParaRPr lang="en-US"/>
          </a:p>
        </p:txBody>
      </p:sp>
      <p:sp>
        <p:nvSpPr>
          <p:cNvPr id="10" name="Title 1"/>
          <p:cNvSpPr>
            <a:spLocks noGrp="1"/>
          </p:cNvSpPr>
          <p:nvPr>
            <p:ph type="title"/>
          </p:nvPr>
        </p:nvSpPr>
        <p:spPr>
          <a:xfrm>
            <a:off x="628650" y="1600200"/>
            <a:ext cx="7886700" cy="793377"/>
          </a:xfrm>
        </p:spPr>
        <p:txBody>
          <a:bodyPr/>
          <a:lstStyle>
            <a:lvl1pPr>
              <a:defRPr>
                <a:latin typeface="Expressway Rg" panose="020B0604020200020204" pitchFamily="34" charset="0"/>
              </a:defRPr>
            </a:lvl1pPr>
          </a:lstStyle>
          <a:p>
            <a:r>
              <a:rPr lang="en-US"/>
              <a:t>Click to edit Master title style</a:t>
            </a:r>
            <a:endParaRPr lang="en-US" dirty="0"/>
          </a:p>
        </p:txBody>
      </p:sp>
      <p:sp>
        <p:nvSpPr>
          <p:cNvPr id="11" name="Content Placeholder 2"/>
          <p:cNvSpPr>
            <a:spLocks noGrp="1"/>
          </p:cNvSpPr>
          <p:nvPr>
            <p:ph sz="half" idx="1"/>
          </p:nvPr>
        </p:nvSpPr>
        <p:spPr>
          <a:xfrm>
            <a:off x="6286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half" idx="2"/>
          </p:nvPr>
        </p:nvSpPr>
        <p:spPr>
          <a:xfrm>
            <a:off x="46291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Grafik 27">
            <a:extLst>
              <a:ext uri="{FF2B5EF4-FFF2-40B4-BE49-F238E27FC236}">
                <a16:creationId xmlns:a16="http://schemas.microsoft.com/office/drawing/2014/main" xmlns="" id="{089504DB-15B4-4E93-AF93-69D78E85E515}"/>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49781" y="282450"/>
            <a:ext cx="1138207" cy="1071253"/>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xmlns="" id="{E0603AB7-ECDC-4FAD-8070-E48256800E7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7744" y="749344"/>
            <a:ext cx="1345223" cy="313885"/>
          </a:xfrm>
          <a:prstGeom prst="rect">
            <a:avLst/>
          </a:prstGeom>
        </p:spPr>
      </p:pic>
    </p:spTree>
    <p:extLst>
      <p:ext uri="{BB962C8B-B14F-4D97-AF65-F5344CB8AC3E}">
        <p14:creationId xmlns:p14="http://schemas.microsoft.com/office/powerpoint/2010/main" val="440707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28650" y="6259639"/>
            <a:ext cx="2057400" cy="365125"/>
          </a:xfrm>
        </p:spPr>
        <p:txBody>
          <a:bodyPr/>
          <a:lstStyle>
            <a:lvl1pPr>
              <a:defRPr>
                <a:latin typeface="Expressway Rg" panose="020B0604020200020204" pitchFamily="34" charset="0"/>
              </a:defRPr>
            </a:lvl1pPr>
          </a:lstStyle>
          <a:p>
            <a:fld id="{4AABBFD9-E13D-410C-BF4D-FF5EB14A7A38}" type="datetimeFigureOut">
              <a:rPr lang="en-US" smtClean="0"/>
              <a:pPr/>
              <a:t>11/13/2022</a:t>
            </a:fld>
            <a:endParaRPr lang="en-US"/>
          </a:p>
        </p:txBody>
      </p:sp>
      <p:sp>
        <p:nvSpPr>
          <p:cNvPr id="6" name="Footer Placeholder 5"/>
          <p:cNvSpPr>
            <a:spLocks noGrp="1"/>
          </p:cNvSpPr>
          <p:nvPr>
            <p:ph type="ftr" sz="quarter" idx="11"/>
          </p:nvPr>
        </p:nvSpPr>
        <p:spPr>
          <a:xfrm>
            <a:off x="3028950" y="6259639"/>
            <a:ext cx="3086100" cy="365125"/>
          </a:xfrm>
        </p:spPr>
        <p:txBody>
          <a:bodyPr/>
          <a:lstStyle>
            <a:lvl1pPr>
              <a:defRPr>
                <a:latin typeface="Expressway Rg" panose="020B0604020200020204" pitchFamily="34" charset="0"/>
              </a:defRPr>
            </a:lvl1pPr>
          </a:lstStyle>
          <a:p>
            <a:endParaRPr lang="en-US" dirty="0"/>
          </a:p>
        </p:txBody>
      </p:sp>
      <p:sp>
        <p:nvSpPr>
          <p:cNvPr id="7" name="Slide Number Placeholder 6"/>
          <p:cNvSpPr>
            <a:spLocks noGrp="1"/>
          </p:cNvSpPr>
          <p:nvPr>
            <p:ph type="sldNum" sz="quarter" idx="12"/>
          </p:nvPr>
        </p:nvSpPr>
        <p:spPr>
          <a:xfrm>
            <a:off x="6457950" y="6259639"/>
            <a:ext cx="2057400" cy="365125"/>
          </a:xfrm>
        </p:spPr>
        <p:txBody>
          <a:bodyPr/>
          <a:lstStyle>
            <a:lvl1pPr>
              <a:defRPr>
                <a:latin typeface="Expressway Rg" panose="020B0604020200020204" pitchFamily="34" charset="0"/>
              </a:defRPr>
            </a:lvl1pPr>
          </a:lstStyle>
          <a:p>
            <a:fld id="{FA8A6AB6-A428-4229-9434-94E028D66DA4}" type="slidenum">
              <a:rPr lang="en-US" smtClean="0"/>
              <a:pPr/>
              <a:t>‹#›</a:t>
            </a:fld>
            <a:endParaRPr lang="en-US"/>
          </a:p>
        </p:txBody>
      </p:sp>
      <p:sp>
        <p:nvSpPr>
          <p:cNvPr id="10" name="Title 1"/>
          <p:cNvSpPr>
            <a:spLocks noGrp="1"/>
          </p:cNvSpPr>
          <p:nvPr>
            <p:ph type="title"/>
          </p:nvPr>
        </p:nvSpPr>
        <p:spPr>
          <a:xfrm>
            <a:off x="628650" y="1600200"/>
            <a:ext cx="7886700" cy="793377"/>
          </a:xfrm>
        </p:spPr>
        <p:txBody>
          <a:bodyPr/>
          <a:lstStyle>
            <a:lvl1pPr>
              <a:defRPr>
                <a:latin typeface="Expressway Rg" panose="020B0604020200020204" pitchFamily="34" charset="0"/>
              </a:defRPr>
            </a:lvl1pPr>
          </a:lstStyle>
          <a:p>
            <a:r>
              <a:rPr lang="en-US"/>
              <a:t>Click to edit Master title style</a:t>
            </a:r>
            <a:endParaRPr lang="en-US" dirty="0"/>
          </a:p>
        </p:txBody>
      </p:sp>
      <p:sp>
        <p:nvSpPr>
          <p:cNvPr id="11" name="Content Placeholder 2"/>
          <p:cNvSpPr>
            <a:spLocks noGrp="1"/>
          </p:cNvSpPr>
          <p:nvPr>
            <p:ph sz="half" idx="1"/>
          </p:nvPr>
        </p:nvSpPr>
        <p:spPr>
          <a:xfrm>
            <a:off x="6286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half" idx="2"/>
          </p:nvPr>
        </p:nvSpPr>
        <p:spPr>
          <a:xfrm>
            <a:off x="4629150" y="2534771"/>
            <a:ext cx="3886200" cy="3642192"/>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Grafik 27">
            <a:extLst>
              <a:ext uri="{FF2B5EF4-FFF2-40B4-BE49-F238E27FC236}">
                <a16:creationId xmlns:a16="http://schemas.microsoft.com/office/drawing/2014/main" xmlns="" id="{089504DB-15B4-4E93-AF93-69D78E85E515}"/>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49781" y="282450"/>
            <a:ext cx="1138207" cy="1071253"/>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xmlns="" id="{E0603AB7-ECDC-4FAD-8070-E48256800E7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7744" y="749344"/>
            <a:ext cx="1345223" cy="313885"/>
          </a:xfrm>
          <a:prstGeom prst="rect">
            <a:avLst/>
          </a:prstGeom>
        </p:spPr>
      </p:pic>
    </p:spTree>
    <p:extLst>
      <p:ext uri="{BB962C8B-B14F-4D97-AF65-F5344CB8AC3E}">
        <p14:creationId xmlns:p14="http://schemas.microsoft.com/office/powerpoint/2010/main" val="2400971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BBFD9-E13D-410C-BF4D-FF5EB14A7A38}" type="datetimeFigureOut">
              <a:rPr lang="en-US" smtClean="0"/>
              <a:t>11/13/2022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A6AB6-A428-4229-9434-94E028D66DA4}" type="slidenum">
              <a:rPr lang="en-US" smtClean="0"/>
              <a:t>‹#›</a:t>
            </a:fld>
            <a:endParaRPr lang="en-US"/>
          </a:p>
        </p:txBody>
      </p:sp>
    </p:spTree>
    <p:extLst>
      <p:ext uri="{BB962C8B-B14F-4D97-AF65-F5344CB8AC3E}">
        <p14:creationId xmlns:p14="http://schemas.microsoft.com/office/powerpoint/2010/main" val="2963511406"/>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62" r:id="rId3"/>
    <p:sldLayoutId id="2147483669" r:id="rId4"/>
    <p:sldLayoutId id="2147483671" r:id="rId5"/>
    <p:sldLayoutId id="2147483664" r:id="rId6"/>
    <p:sldLayoutId id="2147483668" r:id="rId7"/>
    <p:sldLayoutId id="2147483672" r:id="rId8"/>
    <p:sldLayoutId id="2147483673" r:id="rId9"/>
    <p:sldLayoutId id="2147483674" r:id="rId10"/>
    <p:sldLayoutId id="2147483666" r:id="rId11"/>
    <p:sldLayoutId id="21474836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8" Type="http://schemas.openxmlformats.org/officeDocument/2006/relationships/hyperlink" Target="https://www.evelynlim.com/30-positive-affirmations-female-entrepreneur/" TargetMode="External"/><Relationship Id="rId3" Type="http://schemas.openxmlformats.org/officeDocument/2006/relationships/hyperlink" Target="https://daysinspired.com/affirmations-for-entrepreneurs/" TargetMode="External"/><Relationship Id="rId7" Type="http://schemas.openxmlformats.org/officeDocument/2006/relationships/hyperlink" Target="https://andreabolder.com/111-positive-mantras-and-affirmations-for-successful-women-entrepreneurs/"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www.abundancenolimits.com/business-affirmations/" TargetMode="External"/><Relationship Id="rId5" Type="http://schemas.openxmlformats.org/officeDocument/2006/relationships/hyperlink" Target="https://smallbiztrends.com/2017/01/small-business-affirmations.html" TargetMode="External"/><Relationship Id="rId10" Type="http://schemas.openxmlformats.org/officeDocument/2006/relationships/image" Target="../media/image15.png"/><Relationship Id="rId4" Type="http://schemas.openxmlformats.org/officeDocument/2006/relationships/hyperlink" Target="https://theremoteyogi.com/2020/05/22/affirmations-for-entrepreneurs/" TargetMode="External"/><Relationship Id="rId9" Type="http://schemas.openxmlformats.org/officeDocument/2006/relationships/hyperlink" Target="https://thedailygoalgetter.com/blogs/news/positive-affirmations-entrepreneur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hyperlink" Target="https://www.youtube.com/watch?v=Ep21f3ncvBk" TargetMode="External"/><Relationship Id="rId7"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hyperlink" Target="https://www.youtube.com/watch?v=4o_O_v8gQpg" TargetMode="External"/><Relationship Id="rId4" Type="http://schemas.openxmlformats.org/officeDocument/2006/relationships/hyperlink" Target="https://www.youtube.com/watch?v=23Frvd3pp5Q&amp;ab_channel=Megacast" TargetMode="External"/><Relationship Id="rId9"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hyperlink" Target="https://www.peterfisk.com/wp-content/uploads/2016/01/27-Creativity-Tools-for-Divergent-and-Convergent-Thinking.pdf"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hyperlink" Target="https://www.koozai.com/blog/content-marketing-seo/eight-awesome-creative-thinking-techniques-plus-tool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Ihs4VFZWwn4"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de-DE" sz="9600" i="1" dirty="0">
                <a:solidFill>
                  <a:schemeClr val="accent1">
                    <a:lumMod val="50000"/>
                  </a:schemeClr>
                </a:solidFill>
                <a:latin typeface="+mn-lt"/>
                <a:cs typeface="Georgia"/>
              </a:rPr>
              <a:t>ENCORE</a:t>
            </a:r>
            <a:br>
              <a:rPr lang="de-DE" sz="9600" i="1" dirty="0">
                <a:solidFill>
                  <a:schemeClr val="accent1">
                    <a:lumMod val="50000"/>
                  </a:schemeClr>
                </a:solidFill>
                <a:latin typeface="+mn-lt"/>
                <a:cs typeface="Georgia"/>
              </a:rPr>
            </a:br>
            <a:r>
              <a:rPr lang="lo-LA" sz="2400" dirty="0">
                <a:solidFill>
                  <a:schemeClr val="accent1">
                    <a:lumMod val="50000"/>
                  </a:schemeClr>
                </a:solidFill>
                <a:latin typeface="Saysettha OT" panose="020B0504020207020204" pitchFamily="34" charset="-34"/>
                <a:cs typeface="Saysettha OT" panose="020B0504020207020204" pitchFamily="34" charset="-34"/>
              </a:rPr>
              <a:t>ສູນຄວາມຮູ້ການປະກອບການແມ່ນເພື່ອສະໜັບສະໜູນການປະຕິບັດການປະກອບການແບບນະວັດຕະກຳ ໃນຂະແໜງສຶກສາ ແລະ ຄົ້ນຄ້ວາວິໃຈ.</a:t>
            </a:r>
            <a:r>
              <a:rPr lang="de-AT" sz="2700" dirty="0">
                <a:solidFill>
                  <a:schemeClr val="accent1">
                    <a:lumMod val="50000"/>
                  </a:schemeClr>
                </a:solidFill>
                <a:latin typeface="+mn-lt"/>
              </a:rPr>
              <a:t/>
            </a:r>
            <a:br>
              <a:rPr lang="de-AT" sz="2700" dirty="0">
                <a:solidFill>
                  <a:schemeClr val="accent1">
                    <a:lumMod val="50000"/>
                  </a:schemeClr>
                </a:solidFill>
                <a:latin typeface="+mn-lt"/>
              </a:rPr>
            </a:br>
            <a:endParaRPr lang="en-US" sz="2700" dirty="0">
              <a:solidFill>
                <a:schemeClr val="accent1">
                  <a:lumMod val="50000"/>
                </a:schemeClr>
              </a:solidFill>
              <a:latin typeface="+mn-lt"/>
            </a:endParaRPr>
          </a:p>
        </p:txBody>
      </p:sp>
      <p:sp>
        <p:nvSpPr>
          <p:cNvPr id="3" name="Subtitle 2"/>
          <p:cNvSpPr>
            <a:spLocks noGrp="1"/>
          </p:cNvSpPr>
          <p:nvPr>
            <p:ph type="subTitle" idx="1"/>
          </p:nvPr>
        </p:nvSpPr>
        <p:spPr>
          <a:xfrm>
            <a:off x="1143000" y="3813243"/>
            <a:ext cx="6858000" cy="2616740"/>
          </a:xfrm>
        </p:spPr>
        <p:txBody>
          <a:bodyPr>
            <a:normAutofit/>
          </a:bodyPr>
          <a:lstStyle/>
          <a:p>
            <a:r>
              <a:rPr lang="lo-LA" dirty="0">
                <a:solidFill>
                  <a:schemeClr val="accent1">
                    <a:lumMod val="50000"/>
                  </a:schemeClr>
                </a:solidFill>
                <a:latin typeface="Saysettha OT" panose="020B0504020207020204" pitchFamily="34" charset="-34"/>
                <a:cs typeface="Saysettha OT" panose="020B0504020207020204" pitchFamily="34" charset="-34"/>
              </a:rPr>
              <a:t>ເຝິກອົບຮົມຄູເຝິກ</a:t>
            </a:r>
            <a:r>
              <a:rPr lang="de-AT" dirty="0">
                <a:solidFill>
                  <a:schemeClr val="accent1">
                    <a:lumMod val="50000"/>
                  </a:schemeClr>
                </a:solidFill>
                <a:latin typeface="Saysettha OT" panose="020B0504020207020204" pitchFamily="34" charset="-34"/>
                <a:cs typeface="Saysettha OT" panose="020B0504020207020204" pitchFamily="34" charset="-34"/>
              </a:rPr>
              <a:t> 2</a:t>
            </a:r>
          </a:p>
          <a:p>
            <a:r>
              <a:rPr lang="lo-LA" dirty="0">
                <a:solidFill>
                  <a:schemeClr val="accent1">
                    <a:lumMod val="50000"/>
                  </a:schemeClr>
                </a:solidFill>
                <a:latin typeface="Saysettha OT" panose="020B0504020207020204" pitchFamily="34" charset="-34"/>
                <a:cs typeface="Saysettha OT" panose="020B0504020207020204" pitchFamily="34" charset="-34"/>
              </a:rPr>
              <a:t>ຫຼັກການ ແລະ ປະເພດຂອງການປະກອບການ</a:t>
            </a:r>
          </a:p>
          <a:p>
            <a:r>
              <a:rPr lang="lo-LA" dirty="0">
                <a:solidFill>
                  <a:schemeClr val="accent1">
                    <a:lumMod val="50000"/>
                  </a:schemeClr>
                </a:solidFill>
                <a:latin typeface="Saysettha OT" panose="020B0504020207020204" pitchFamily="34" charset="-34"/>
                <a:cs typeface="Saysettha OT" panose="020B0504020207020204" pitchFamily="34" charset="-34"/>
              </a:rPr>
              <a:t>ແນວຄວາມຄິດຜູ້ປະກອບການ</a:t>
            </a:r>
            <a:endParaRPr lang="en-GB" sz="1800" dirty="0">
              <a:solidFill>
                <a:schemeClr val="accent1">
                  <a:lumMod val="50000"/>
                </a:schemeClr>
              </a:solidFill>
              <a:latin typeface="Saysettha OT" panose="020B0504020207020204" pitchFamily="34" charset="-34"/>
              <a:cs typeface="Saysettha OT" panose="020B0504020207020204" pitchFamily="34" charset="-34"/>
            </a:endParaRPr>
          </a:p>
          <a:p>
            <a:r>
              <a:rPr lang="de-AT" sz="1800" dirty="0">
                <a:solidFill>
                  <a:schemeClr val="accent1">
                    <a:lumMod val="50000"/>
                  </a:schemeClr>
                </a:solidFill>
                <a:latin typeface="Saysettha OT" panose="020B0504020207020204" pitchFamily="34" charset="-34"/>
                <a:cs typeface="Saysettha OT" panose="020B0504020207020204" pitchFamily="34" charset="-34"/>
              </a:rPr>
              <a:t>2nd </a:t>
            </a:r>
            <a:r>
              <a:rPr lang="lo-LA" sz="1800" dirty="0">
                <a:solidFill>
                  <a:schemeClr val="accent1">
                    <a:lumMod val="50000"/>
                  </a:schemeClr>
                </a:solidFill>
                <a:latin typeface="Saysettha OT" panose="020B0504020207020204" pitchFamily="34" charset="-34"/>
                <a:cs typeface="Saysettha OT" panose="020B0504020207020204" pitchFamily="34" charset="-34"/>
              </a:rPr>
              <a:t>ຫາ</a:t>
            </a:r>
            <a:r>
              <a:rPr lang="de-AT" sz="1800" dirty="0">
                <a:solidFill>
                  <a:schemeClr val="accent1">
                    <a:lumMod val="50000"/>
                  </a:schemeClr>
                </a:solidFill>
                <a:latin typeface="Saysettha OT" panose="020B0504020207020204" pitchFamily="34" charset="-34"/>
                <a:cs typeface="Saysettha OT" panose="020B0504020207020204" pitchFamily="34" charset="-34"/>
              </a:rPr>
              <a:t> 4th </a:t>
            </a:r>
            <a:r>
              <a:rPr lang="lo-LA" sz="1800" dirty="0">
                <a:solidFill>
                  <a:schemeClr val="accent1">
                    <a:lumMod val="50000"/>
                  </a:schemeClr>
                </a:solidFill>
                <a:latin typeface="Saysettha OT" panose="020B0504020207020204" pitchFamily="34" charset="-34"/>
                <a:cs typeface="Saysettha OT" panose="020B0504020207020204" pitchFamily="34" charset="-34"/>
              </a:rPr>
              <a:t>ເດືອນ</a:t>
            </a:r>
            <a:r>
              <a:rPr lang="de-AT" sz="1800" dirty="0">
                <a:solidFill>
                  <a:schemeClr val="accent1">
                    <a:lumMod val="50000"/>
                  </a:schemeClr>
                </a:solidFill>
                <a:latin typeface="Saysettha OT" panose="020B0504020207020204" pitchFamily="34" charset="-34"/>
                <a:cs typeface="Saysettha OT" panose="020B0504020207020204" pitchFamily="34" charset="-34"/>
              </a:rPr>
              <a:t> 2022</a:t>
            </a:r>
          </a:p>
          <a:p>
            <a:endParaRPr lang="de-AT" sz="1000" dirty="0">
              <a:solidFill>
                <a:schemeClr val="accent1">
                  <a:lumMod val="50000"/>
                </a:schemeClr>
              </a:solidFill>
              <a:latin typeface="Saysettha OT" panose="020B0504020207020204" pitchFamily="34" charset="-34"/>
              <a:cs typeface="Saysettha OT" panose="020B0504020207020204" pitchFamily="34" charset="-34"/>
            </a:endParaRPr>
          </a:p>
          <a:p>
            <a:r>
              <a:rPr lang="en-US" sz="1800" dirty="0">
                <a:solidFill>
                  <a:schemeClr val="accent1">
                    <a:lumMod val="50000"/>
                  </a:schemeClr>
                </a:solidFill>
                <a:latin typeface="Saysettha OT" panose="020B0504020207020204" pitchFamily="34" charset="-34"/>
                <a:cs typeface="Saysettha OT" panose="020B0504020207020204" pitchFamily="34" charset="-34"/>
              </a:rPr>
              <a:t>Project ref.: </a:t>
            </a:r>
            <a:r>
              <a:rPr lang="de-AT" sz="1800" dirty="0">
                <a:solidFill>
                  <a:schemeClr val="accent1">
                    <a:lumMod val="50000"/>
                  </a:schemeClr>
                </a:solidFill>
                <a:latin typeface="Saysettha OT" panose="020B0504020207020204" pitchFamily="34" charset="-34"/>
                <a:cs typeface="Saysettha OT" panose="020B0504020207020204" pitchFamily="34" charset="-34"/>
              </a:rPr>
              <a:t>617589-EPP-1-2020-1-AT-EPPKA2-CBHE-JP</a:t>
            </a:r>
          </a:p>
          <a:p>
            <a:endParaRPr lang="en-US" dirty="0">
              <a:latin typeface="Saysettha OT" panose="020B0504020207020204" pitchFamily="34" charset="-34"/>
              <a:cs typeface="Saysettha OT" panose="020B0504020207020204" pitchFamily="34" charset="-34"/>
            </a:endParaRPr>
          </a:p>
        </p:txBody>
      </p:sp>
    </p:spTree>
    <p:extLst>
      <p:ext uri="{BB962C8B-B14F-4D97-AF65-F5344CB8AC3E}">
        <p14:creationId xmlns:p14="http://schemas.microsoft.com/office/powerpoint/2010/main" val="1278651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77E205EB-614F-3F40-B3F5-D67E58C99D92}"/>
              </a:ext>
            </a:extLst>
          </p:cNvPr>
          <p:cNvSpPr>
            <a:spLocks noGrp="1"/>
          </p:cNvSpPr>
          <p:nvPr>
            <p:ph type="title"/>
          </p:nvPr>
        </p:nvSpPr>
        <p:spPr/>
        <p:txBody>
          <a:bodyPr>
            <a:normAutofit/>
          </a:bodyPr>
          <a:lstStyle/>
          <a:p>
            <a:r>
              <a:rPr lang="lo-LA" b="1" dirty="0">
                <a:solidFill>
                  <a:srgbClr val="44546A"/>
                </a:solidFill>
                <a:latin typeface="Saysettha OT" panose="020B0504020207020204" pitchFamily="34" charset="-34"/>
                <a:cs typeface="Saysettha OT" panose="020B0504020207020204" pitchFamily="34" charset="-34"/>
              </a:rPr>
              <a:t>ຫຼັກການໆປະກອບການ</a:t>
            </a:r>
            <a:endParaRPr lang="x-none" b="1" dirty="0">
              <a:solidFill>
                <a:srgbClr val="44546A"/>
              </a:solidFill>
              <a:latin typeface="Saysettha OT" panose="020B0504020207020204" pitchFamily="34" charset="-34"/>
              <a:cs typeface="Saysettha OT" panose="020B0504020207020204" pitchFamily="34" charset="-34"/>
            </a:endParaRPr>
          </a:p>
        </p:txBody>
      </p:sp>
      <p:sp>
        <p:nvSpPr>
          <p:cNvPr id="5" name="Content Placeholder 4">
            <a:extLst>
              <a:ext uri="{FF2B5EF4-FFF2-40B4-BE49-F238E27FC236}">
                <a16:creationId xmlns:a16="http://schemas.microsoft.com/office/drawing/2014/main" xmlns="" id="{62FDC838-FD57-BB47-974F-923FFA2577EC}"/>
              </a:ext>
            </a:extLst>
          </p:cNvPr>
          <p:cNvSpPr>
            <a:spLocks noGrp="1"/>
          </p:cNvSpPr>
          <p:nvPr>
            <p:ph idx="1"/>
          </p:nvPr>
        </p:nvSpPr>
        <p:spPr>
          <a:xfrm>
            <a:off x="137996" y="2780300"/>
            <a:ext cx="7886700" cy="2584939"/>
          </a:xfrm>
        </p:spPr>
        <p:txBody>
          <a:bodyPr>
            <a:normAutofit fontScale="85000" lnSpcReduction="10000"/>
          </a:bodyPr>
          <a:lstStyle/>
          <a:p>
            <a:r>
              <a:rPr lang="lo-LA" sz="2400" b="1" dirty="0">
                <a:solidFill>
                  <a:srgbClr val="44546A"/>
                </a:solidFill>
                <a:latin typeface="Saysettha OT" panose="020B0504020207020204" pitchFamily="34" charset="-34"/>
                <a:cs typeface="Saysettha OT" panose="020B0504020207020204" pitchFamily="34" charset="-34"/>
              </a:rPr>
              <a:t>ຄຸນຫຼັກສະນະຫຼັກ</a:t>
            </a:r>
            <a:endParaRPr lang="x-none" sz="2400" b="1" dirty="0">
              <a:solidFill>
                <a:srgbClr val="44546A"/>
              </a:solidFill>
              <a:latin typeface="Saysettha OT" panose="020B0504020207020204" pitchFamily="34" charset="-34"/>
              <a:cs typeface="Saysettha OT" panose="020B0504020207020204" pitchFamily="34" charset="-34"/>
            </a:endParaRPr>
          </a:p>
          <a:p>
            <a:pPr lvl="2"/>
            <a:r>
              <a:rPr lang="x-none" dirty="0">
                <a:solidFill>
                  <a:srgbClr val="44546A"/>
                </a:solidFill>
                <a:latin typeface="Saysettha OT" panose="020B0504020207020204" pitchFamily="34" charset="-34"/>
                <a:cs typeface="Saysettha OT" panose="020B0504020207020204" pitchFamily="34" charset="-34"/>
              </a:rPr>
              <a:t>“</a:t>
            </a:r>
            <a:r>
              <a:rPr lang="lo-LA" dirty="0">
                <a:solidFill>
                  <a:srgbClr val="44546A"/>
                </a:solidFill>
                <a:latin typeface="Saysettha OT" panose="020B0504020207020204" pitchFamily="34" charset="-34"/>
                <a:cs typeface="Saysettha OT" panose="020B0504020207020204" pitchFamily="34" charset="-34"/>
              </a:rPr>
              <a:t>ສະພາບແວດລ້ອມການປະກອບການ</a:t>
            </a:r>
            <a:r>
              <a:rPr lang="x-none" dirty="0">
                <a:solidFill>
                  <a:srgbClr val="44546A"/>
                </a:solidFill>
                <a:latin typeface="Saysettha OT" panose="020B0504020207020204" pitchFamily="34" charset="-34"/>
                <a:cs typeface="Saysettha OT" panose="020B0504020207020204" pitchFamily="34" charset="-34"/>
              </a:rPr>
              <a:t>”; ”</a:t>
            </a:r>
            <a:r>
              <a:rPr lang="lo-LA" dirty="0">
                <a:solidFill>
                  <a:srgbClr val="44546A"/>
                </a:solidFill>
                <a:latin typeface="Saysettha OT" panose="020B0504020207020204" pitchFamily="34" charset="-34"/>
                <a:cs typeface="Saysettha OT" panose="020B0504020207020204" pitchFamily="34" charset="-34"/>
              </a:rPr>
              <a:t>ວິເວດທືນນິຍົມ</a:t>
            </a:r>
            <a:r>
              <a:rPr lang="x-none" dirty="0">
                <a:solidFill>
                  <a:srgbClr val="44546A"/>
                </a:solidFill>
                <a:latin typeface="Saysettha OT" panose="020B0504020207020204" pitchFamily="34" charset="-34"/>
                <a:cs typeface="Saysettha OT" panose="020B0504020207020204" pitchFamily="34" charset="-34"/>
              </a:rPr>
              <a:t>” </a:t>
            </a:r>
            <a:r>
              <a:rPr lang="lo-LA" dirty="0">
                <a:solidFill>
                  <a:srgbClr val="44546A"/>
                </a:solidFill>
                <a:latin typeface="Saysettha OT" panose="020B0504020207020204" pitchFamily="34" charset="-34"/>
                <a:cs typeface="Saysettha OT" panose="020B0504020207020204" pitchFamily="34" charset="-34"/>
              </a:rPr>
              <a:t>ຍຸດທະສາດການຕະຫຼາດ</a:t>
            </a:r>
            <a:r>
              <a:rPr lang="en-GB" dirty="0">
                <a:solidFill>
                  <a:srgbClr val="44546A"/>
                </a:solidFill>
                <a:latin typeface="Saysettha OT" panose="020B0504020207020204" pitchFamily="34" charset="-34"/>
                <a:cs typeface="Saysettha OT" panose="020B0504020207020204" pitchFamily="34" charset="-34"/>
              </a:rPr>
              <a:t>, </a:t>
            </a:r>
            <a:r>
              <a:rPr lang="lo-LA" dirty="0">
                <a:solidFill>
                  <a:srgbClr val="44546A"/>
                </a:solidFill>
                <a:latin typeface="Saysettha OT" panose="020B0504020207020204" pitchFamily="34" charset="-34"/>
                <a:cs typeface="Saysettha OT" panose="020B0504020207020204" pitchFamily="34" charset="-34"/>
              </a:rPr>
              <a:t>ການຮັບຮູ້ ແລະ ຜົນກຳໄລ ຈາກຄວາມເປັນໄປໄດ້ໃນການປັບປຸງຄຸນນະພາບສິ່ງແວດລ້ອມໃນຂະແໜງການເອກະຊົນ</a:t>
            </a:r>
            <a:r>
              <a:rPr lang="en-GB" dirty="0">
                <a:solidFill>
                  <a:srgbClr val="44546A"/>
                </a:solidFill>
                <a:latin typeface="Saysettha OT" panose="020B0504020207020204" pitchFamily="34" charset="-34"/>
                <a:cs typeface="Saysettha OT" panose="020B0504020207020204" pitchFamily="34" charset="-34"/>
              </a:rPr>
              <a:t> </a:t>
            </a:r>
          </a:p>
          <a:p>
            <a:pPr lvl="2"/>
            <a:r>
              <a:rPr lang="lo-LA" dirty="0">
                <a:solidFill>
                  <a:srgbClr val="44546A"/>
                </a:solidFill>
                <a:latin typeface="Saysettha OT" panose="020B0504020207020204" pitchFamily="34" charset="-34"/>
                <a:cs typeface="Saysettha OT" panose="020B0504020207020204" pitchFamily="34" charset="-34"/>
              </a:rPr>
              <a:t>ນິເວດການປະກອບການ</a:t>
            </a:r>
            <a:r>
              <a:rPr lang="x-none" dirty="0">
                <a:solidFill>
                  <a:srgbClr val="44546A"/>
                </a:solidFill>
                <a:latin typeface="Saysettha OT" panose="020B0504020207020204" pitchFamily="34" charset="-34"/>
                <a:cs typeface="Saysettha OT" panose="020B0504020207020204" pitchFamily="34" charset="-34"/>
              </a:rPr>
              <a:t> = </a:t>
            </a:r>
            <a:r>
              <a:rPr lang="lo-LA" dirty="0">
                <a:solidFill>
                  <a:srgbClr val="44546A"/>
                </a:solidFill>
                <a:latin typeface="Saysettha OT" panose="020B0504020207020204" pitchFamily="34" charset="-34"/>
                <a:cs typeface="Saysettha OT" panose="020B0504020207020204" pitchFamily="34" charset="-34"/>
              </a:rPr>
              <a:t>ການປະສົມປະສານຂອງ ນິເວດວິທະຍາ ແລະ ການປະກອບການ</a:t>
            </a:r>
            <a:r>
              <a:rPr lang="x-none" dirty="0">
                <a:solidFill>
                  <a:srgbClr val="44546A"/>
                </a:solidFill>
                <a:latin typeface="Saysettha OT" panose="020B0504020207020204" pitchFamily="34" charset="-34"/>
                <a:cs typeface="Saysettha OT" panose="020B0504020207020204" pitchFamily="34" charset="-34"/>
              </a:rPr>
              <a:t> </a:t>
            </a:r>
            <a:endParaRPr lang="de-DE" dirty="0">
              <a:solidFill>
                <a:srgbClr val="44546A"/>
              </a:solidFill>
              <a:latin typeface="Saysettha OT" panose="020B0504020207020204" pitchFamily="34" charset="-34"/>
              <a:cs typeface="Saysettha OT" panose="020B0504020207020204" pitchFamily="34" charset="-34"/>
            </a:endParaRPr>
          </a:p>
          <a:p>
            <a:pPr lvl="2"/>
            <a:r>
              <a:rPr lang="lo-LA" dirty="0">
                <a:solidFill>
                  <a:srgbClr val="44546A"/>
                </a:solidFill>
                <a:latin typeface="Saysettha OT" panose="020B0504020207020204" pitchFamily="34" charset="-34"/>
                <a:cs typeface="Saysettha OT" panose="020B0504020207020204" pitchFamily="34" charset="-34"/>
              </a:rPr>
              <a:t>ການນຳໃຊ້ແນວຄວາມຄິດຜູ້ປະກອບການ ເພື່ອສ້າງວິສະຫະກິດທີ່ແກ້ບັນຫາສິ່ງແວດລ້ອມ/ດຳເນີນການຢ່າງຍືນຍົງ</a:t>
            </a:r>
            <a:r>
              <a:rPr lang="x-none" dirty="0">
                <a:solidFill>
                  <a:srgbClr val="44546A"/>
                </a:solidFill>
                <a:latin typeface="Saysettha OT" panose="020B0504020207020204" pitchFamily="34" charset="-34"/>
                <a:cs typeface="Saysettha OT" panose="020B0504020207020204" pitchFamily="34" charset="-34"/>
              </a:rPr>
              <a:t> </a:t>
            </a:r>
            <a:endParaRPr lang="de-DE" dirty="0">
              <a:solidFill>
                <a:srgbClr val="44546A"/>
              </a:solidFill>
              <a:latin typeface="Saysettha OT" panose="020B0504020207020204" pitchFamily="34" charset="-34"/>
              <a:cs typeface="Saysettha OT" panose="020B0504020207020204" pitchFamily="34" charset="-34"/>
            </a:endParaRPr>
          </a:p>
          <a:p>
            <a:pPr lvl="2"/>
            <a:r>
              <a:rPr lang="lo-LA" dirty="0">
                <a:solidFill>
                  <a:srgbClr val="44546A"/>
                </a:solidFill>
                <a:latin typeface="Saysettha OT" panose="020B0504020207020204" pitchFamily="34" charset="-34"/>
                <a:cs typeface="Saysettha OT" panose="020B0504020207020204" pitchFamily="34" charset="-34"/>
              </a:rPr>
              <a:t>ທຸລະກິດຫຼືການລິເລີ້ມແກ້ໄຂບັນກາສິ່ງແວດລ້ອມ</a:t>
            </a:r>
            <a:r>
              <a:rPr lang="x-none" dirty="0">
                <a:solidFill>
                  <a:srgbClr val="44546A"/>
                </a:solidFill>
                <a:latin typeface="Saysettha OT" panose="020B0504020207020204" pitchFamily="34" charset="-34"/>
                <a:cs typeface="Saysettha OT" panose="020B0504020207020204" pitchFamily="34" charset="-34"/>
              </a:rPr>
              <a:t> </a:t>
            </a:r>
          </a:p>
          <a:p>
            <a:pPr lvl="2"/>
            <a:r>
              <a:rPr lang="lo-LA" dirty="0">
                <a:solidFill>
                  <a:srgbClr val="44546A"/>
                </a:solidFill>
                <a:latin typeface="Saysettha OT" panose="020B0504020207020204" pitchFamily="34" charset="-34"/>
                <a:cs typeface="Saysettha OT" panose="020B0504020207020204" pitchFamily="34" charset="-34"/>
              </a:rPr>
              <a:t>ສາມາດນັບແຕ່ນ້ອຍ, ບໍລິສັດຂັ້ນຊຸມຊົນ ຫາ ທຸລະກິດການຄ້າຂະໜາດໄຫ່ຍ</a:t>
            </a:r>
            <a:endParaRPr lang="x-none" dirty="0">
              <a:latin typeface="Saysettha OT" panose="020B0504020207020204" pitchFamily="34" charset="-34"/>
              <a:cs typeface="Saysettha OT" panose="020B0504020207020204" pitchFamily="34" charset="-34"/>
            </a:endParaRPr>
          </a:p>
        </p:txBody>
      </p:sp>
    </p:spTree>
    <p:extLst>
      <p:ext uri="{BB962C8B-B14F-4D97-AF65-F5344CB8AC3E}">
        <p14:creationId xmlns:p14="http://schemas.microsoft.com/office/powerpoint/2010/main" val="2611860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77E205EB-614F-3F40-B3F5-D67E58C99D92}"/>
              </a:ext>
            </a:extLst>
          </p:cNvPr>
          <p:cNvSpPr>
            <a:spLocks noGrp="1"/>
          </p:cNvSpPr>
          <p:nvPr>
            <p:ph type="title"/>
          </p:nvPr>
        </p:nvSpPr>
        <p:spPr/>
        <p:txBody>
          <a:bodyPr>
            <a:normAutofit/>
          </a:bodyPr>
          <a:lstStyle/>
          <a:p>
            <a:r>
              <a:rPr lang="lo-LA" b="1" dirty="0">
                <a:solidFill>
                  <a:srgbClr val="44546A"/>
                </a:solidFill>
                <a:latin typeface="Saysettha OT" panose="020B0504020207020204" pitchFamily="34" charset="-34"/>
                <a:cs typeface="Saysettha OT" panose="020B0504020207020204" pitchFamily="34" charset="-34"/>
              </a:rPr>
              <a:t>ຫຼັກການໆປະກອບການ</a:t>
            </a:r>
            <a:endParaRPr lang="x-none" b="1" dirty="0">
              <a:solidFill>
                <a:srgbClr val="44546A"/>
              </a:solidFill>
              <a:latin typeface="Saysettha OT" panose="020B0504020207020204" pitchFamily="34" charset="-34"/>
              <a:cs typeface="Saysettha OT" panose="020B0504020207020204" pitchFamily="34" charset="-34"/>
            </a:endParaRPr>
          </a:p>
        </p:txBody>
      </p:sp>
      <p:sp>
        <p:nvSpPr>
          <p:cNvPr id="5" name="Content Placeholder 4">
            <a:extLst>
              <a:ext uri="{FF2B5EF4-FFF2-40B4-BE49-F238E27FC236}">
                <a16:creationId xmlns:a16="http://schemas.microsoft.com/office/drawing/2014/main" xmlns="" id="{62FDC838-FD57-BB47-974F-923FFA2577EC}"/>
              </a:ext>
            </a:extLst>
          </p:cNvPr>
          <p:cNvSpPr>
            <a:spLocks noGrp="1"/>
          </p:cNvSpPr>
          <p:nvPr>
            <p:ph idx="1"/>
          </p:nvPr>
        </p:nvSpPr>
        <p:spPr>
          <a:xfrm>
            <a:off x="249508" y="2568427"/>
            <a:ext cx="7886700" cy="2584939"/>
          </a:xfrm>
        </p:spPr>
        <p:txBody>
          <a:bodyPr>
            <a:normAutofit fontScale="55000" lnSpcReduction="20000"/>
          </a:bodyPr>
          <a:lstStyle/>
          <a:p>
            <a:r>
              <a:rPr lang="lo-LA" sz="3600" b="1" dirty="0">
                <a:solidFill>
                  <a:srgbClr val="44546A"/>
                </a:solidFill>
                <a:latin typeface="Saysettha OT" panose="020B0504020207020204" pitchFamily="34" charset="-34"/>
                <a:cs typeface="Saysettha OT" panose="020B0504020207020204" pitchFamily="34" charset="-34"/>
              </a:rPr>
              <a:t>ຄຸນຫຼັກສະນະຫຼັກ</a:t>
            </a:r>
            <a:endParaRPr lang="x-none" sz="3600" b="1" dirty="0">
              <a:solidFill>
                <a:srgbClr val="44546A"/>
              </a:solidFill>
              <a:latin typeface="Saysettha OT" panose="020B0504020207020204" pitchFamily="34" charset="-34"/>
              <a:cs typeface="Saysettha OT" panose="020B0504020207020204" pitchFamily="34" charset="-34"/>
            </a:endParaRPr>
          </a:p>
          <a:p>
            <a:pPr lvl="1"/>
            <a:r>
              <a:rPr lang="lo-LA" sz="2700" dirty="0">
                <a:solidFill>
                  <a:srgbClr val="44546A"/>
                </a:solidFill>
                <a:latin typeface="Saysettha OT" panose="020B0504020207020204" pitchFamily="34" charset="-34"/>
                <a:cs typeface="Saysettha OT" panose="020B0504020207020204" pitchFamily="34" charset="-34"/>
              </a:rPr>
              <a:t>ໄດ້ຮັບການກະຕຸ້ນໂດຍຄວາມເປັນຫວ່ງກັບສິ່ງແວດລ້ອມ ແລະ ຄວາມຕ້ອງການ ທີ່ຈະສ້າງຜົນກຳໄລ</a:t>
            </a:r>
            <a:r>
              <a:rPr lang="x-none" sz="2700" dirty="0">
                <a:solidFill>
                  <a:srgbClr val="44546A"/>
                </a:solidFill>
                <a:latin typeface="Saysettha OT" panose="020B0504020207020204" pitchFamily="34" charset="-34"/>
                <a:cs typeface="Saysettha OT" panose="020B0504020207020204" pitchFamily="34" charset="-34"/>
              </a:rPr>
              <a:t> </a:t>
            </a:r>
            <a:endParaRPr lang="de-DE" sz="2700" dirty="0">
              <a:solidFill>
                <a:srgbClr val="44546A"/>
              </a:solidFill>
              <a:latin typeface="Saysettha OT" panose="020B0504020207020204" pitchFamily="34" charset="-34"/>
              <a:cs typeface="Saysettha OT" panose="020B0504020207020204" pitchFamily="34" charset="-34"/>
            </a:endParaRPr>
          </a:p>
          <a:p>
            <a:pPr lvl="1"/>
            <a:r>
              <a:rPr lang="lo-LA" sz="2700" dirty="0">
                <a:solidFill>
                  <a:srgbClr val="44546A"/>
                </a:solidFill>
                <a:latin typeface="Saysettha OT" panose="020B0504020207020204" pitchFamily="34" charset="-34"/>
                <a:cs typeface="Saysettha OT" panose="020B0504020207020204" pitchFamily="34" charset="-34"/>
              </a:rPr>
              <a:t>ການປະກອບການແມ່ນຊອກຫາຜົນກຳໄລ ແລະ ຄວາມຍືນຍົງຂອງສິ່ງແວດລ້ອມ</a:t>
            </a:r>
            <a:r>
              <a:rPr lang="x-none" sz="2700" dirty="0">
                <a:solidFill>
                  <a:srgbClr val="44546A"/>
                </a:solidFill>
                <a:latin typeface="Saysettha OT" panose="020B0504020207020204" pitchFamily="34" charset="-34"/>
                <a:cs typeface="Saysettha OT" panose="020B0504020207020204" pitchFamily="34" charset="-34"/>
              </a:rPr>
              <a:t> </a:t>
            </a:r>
            <a:endParaRPr lang="de-DE" sz="2700" dirty="0">
              <a:solidFill>
                <a:srgbClr val="44546A"/>
              </a:solidFill>
              <a:latin typeface="Saysettha OT" panose="020B0504020207020204" pitchFamily="34" charset="-34"/>
              <a:cs typeface="Saysettha OT" panose="020B0504020207020204" pitchFamily="34" charset="-34"/>
            </a:endParaRPr>
          </a:p>
          <a:p>
            <a:pPr lvl="1"/>
            <a:r>
              <a:rPr lang="lo-LA" sz="2700" dirty="0">
                <a:solidFill>
                  <a:srgbClr val="44546A"/>
                </a:solidFill>
                <a:latin typeface="Saysettha OT" panose="020B0504020207020204" pitchFamily="34" charset="-34"/>
                <a:cs typeface="Saysettha OT" panose="020B0504020207020204" pitchFamily="34" charset="-34"/>
              </a:rPr>
              <a:t>ສຸມໄສ່ </a:t>
            </a:r>
            <a:r>
              <a:rPr lang="x-none" sz="2700" dirty="0">
                <a:solidFill>
                  <a:srgbClr val="44546A"/>
                </a:solidFill>
                <a:latin typeface="Saysettha OT" panose="020B0504020207020204" pitchFamily="34" charset="-34"/>
                <a:cs typeface="Saysettha OT" panose="020B0504020207020204" pitchFamily="34" charset="-34"/>
              </a:rPr>
              <a:t>“</a:t>
            </a:r>
            <a:r>
              <a:rPr lang="lo-LA" sz="2700" dirty="0">
                <a:solidFill>
                  <a:srgbClr val="44546A"/>
                </a:solidFill>
                <a:latin typeface="Saysettha OT" panose="020B0504020207020204" pitchFamily="34" charset="-34"/>
                <a:cs typeface="Saysettha OT" panose="020B0504020207020204" pitchFamily="34" charset="-34"/>
              </a:rPr>
              <a:t>ສີຂຽວ</a:t>
            </a:r>
            <a:r>
              <a:rPr lang="x-none" sz="2700" dirty="0">
                <a:solidFill>
                  <a:srgbClr val="44546A"/>
                </a:solidFill>
                <a:latin typeface="Saysettha OT" panose="020B0504020207020204" pitchFamily="34" charset="-34"/>
                <a:cs typeface="Saysettha OT" panose="020B0504020207020204" pitchFamily="34" charset="-34"/>
              </a:rPr>
              <a:t>”</a:t>
            </a:r>
            <a:r>
              <a:rPr lang="lo-LA" sz="2700" dirty="0">
                <a:solidFill>
                  <a:srgbClr val="44546A"/>
                </a:solidFill>
                <a:latin typeface="Saysettha OT" panose="020B0504020207020204" pitchFamily="34" charset="-34"/>
                <a:cs typeface="Saysettha OT" panose="020B0504020207020204" pitchFamily="34" charset="-34"/>
              </a:rPr>
              <a:t> ເປັນພື້ນຖານ, ແກ້ໄຂບັນຫາຕ່າງໃນສັງຄົມທີ່ເກີດຂື້ນຍອ້ນທຸລະກິດຂອງພວກເຂົາ</a:t>
            </a:r>
            <a:endParaRPr lang="x-none" sz="2700" dirty="0">
              <a:solidFill>
                <a:srgbClr val="44546A"/>
              </a:solidFill>
              <a:latin typeface="Saysettha OT" panose="020B0504020207020204" pitchFamily="34" charset="-34"/>
              <a:cs typeface="Saysettha OT" panose="020B0504020207020204" pitchFamily="34" charset="-34"/>
            </a:endParaRPr>
          </a:p>
          <a:p>
            <a:pPr lvl="2"/>
            <a:r>
              <a:rPr lang="lo-LA" sz="2700" dirty="0">
                <a:solidFill>
                  <a:srgbClr val="44546A"/>
                </a:solidFill>
                <a:latin typeface="Saysettha OT" panose="020B0504020207020204" pitchFamily="34" charset="-34"/>
                <a:cs typeface="Saysettha OT" panose="020B0504020207020204" pitchFamily="34" charset="-34"/>
              </a:rPr>
              <a:t>ວິເວດຜູ້ປະກອບການແມ່ນໄດ້ເອົາໃຈໄສ່ຄຸນຄ່າສີຂຽວ</a:t>
            </a:r>
            <a:r>
              <a:rPr lang="x-none" sz="2700" dirty="0">
                <a:solidFill>
                  <a:srgbClr val="44546A"/>
                </a:solidFill>
                <a:latin typeface="Saysettha OT" panose="020B0504020207020204" pitchFamily="34" charset="-34"/>
                <a:cs typeface="Saysettha OT" panose="020B0504020207020204" pitchFamily="34" charset="-34"/>
              </a:rPr>
              <a:t> </a:t>
            </a:r>
          </a:p>
          <a:p>
            <a:pPr lvl="1"/>
            <a:r>
              <a:rPr lang="lo-LA" sz="2700" dirty="0">
                <a:solidFill>
                  <a:srgbClr val="44546A"/>
                </a:solidFill>
                <a:latin typeface="Saysettha OT" panose="020B0504020207020204" pitchFamily="34" charset="-34"/>
                <a:cs typeface="Saysettha OT" panose="020B0504020207020204" pitchFamily="34" charset="-34"/>
              </a:rPr>
              <a:t>ລວມທັງນະວັດຕະກຳ</a:t>
            </a:r>
            <a:r>
              <a:rPr lang="x-none" sz="2700" dirty="0">
                <a:solidFill>
                  <a:srgbClr val="44546A"/>
                </a:solidFill>
                <a:latin typeface="Saysettha OT" panose="020B0504020207020204" pitchFamily="34" charset="-34"/>
                <a:cs typeface="Saysettha OT" panose="020B0504020207020204" pitchFamily="34" charset="-34"/>
              </a:rPr>
              <a:t>, </a:t>
            </a:r>
            <a:r>
              <a:rPr lang="lo-LA" sz="2700" dirty="0">
                <a:solidFill>
                  <a:srgbClr val="44546A"/>
                </a:solidFill>
                <a:latin typeface="Saysettha OT" panose="020B0504020207020204" pitchFamily="34" charset="-34"/>
                <a:cs typeface="Saysettha OT" panose="020B0504020207020204" pitchFamily="34" charset="-34"/>
              </a:rPr>
              <a:t>ຄວາມຍືນຍົງໄລຍະຍາວ</a:t>
            </a:r>
            <a:r>
              <a:rPr lang="x-none" sz="2700" dirty="0">
                <a:solidFill>
                  <a:srgbClr val="44546A"/>
                </a:solidFill>
                <a:latin typeface="Saysettha OT" panose="020B0504020207020204" pitchFamily="34" charset="-34"/>
                <a:cs typeface="Saysettha OT" panose="020B0504020207020204" pitchFamily="34" charset="-34"/>
              </a:rPr>
              <a:t>, </a:t>
            </a:r>
            <a:r>
              <a:rPr lang="lo-LA" sz="2700" dirty="0">
                <a:solidFill>
                  <a:srgbClr val="44546A"/>
                </a:solidFill>
                <a:latin typeface="Saysettha OT" panose="020B0504020207020204" pitchFamily="34" charset="-34"/>
                <a:cs typeface="Saysettha OT" panose="020B0504020207020204" pitchFamily="34" charset="-34"/>
              </a:rPr>
              <a:t>ແລະ ຄວາມເປັນຫວ່ງກັບສິ່ງແວດລ້ອມ</a:t>
            </a:r>
            <a:endParaRPr lang="x-none" sz="2700" dirty="0">
              <a:solidFill>
                <a:srgbClr val="44546A"/>
              </a:solidFill>
              <a:latin typeface="Saysettha OT" panose="020B0504020207020204" pitchFamily="34" charset="-34"/>
              <a:cs typeface="Saysettha OT" panose="020B0504020207020204" pitchFamily="34" charset="-34"/>
            </a:endParaRPr>
          </a:p>
          <a:p>
            <a:pPr lvl="1"/>
            <a:r>
              <a:rPr lang="lo-LA" sz="2700" dirty="0">
                <a:solidFill>
                  <a:srgbClr val="44546A"/>
                </a:solidFill>
                <a:latin typeface="Saysettha OT" panose="020B0504020207020204" pitchFamily="34" charset="-34"/>
                <a:cs typeface="Saysettha OT" panose="020B0504020207020204" pitchFamily="34" charset="-34"/>
              </a:rPr>
              <a:t>ນິເວດຜູ້ປະກອບການແມ່ນພະລິດ/ຂາຍ ແບບເປັນມິດກັບສິ່ງແວດລ້ອມ ແລະ ເປັນພະລິດຕະພັນ ນຳມາໄຊ້ຄືນ/ປອດສານພິດ. </a:t>
            </a:r>
            <a:endParaRPr lang="de-DE" sz="2700" dirty="0">
              <a:solidFill>
                <a:srgbClr val="44546A"/>
              </a:solidFill>
              <a:latin typeface="Saysettha OT" panose="020B0504020207020204" pitchFamily="34" charset="-34"/>
              <a:cs typeface="Saysettha OT" panose="020B0504020207020204" pitchFamily="34" charset="-34"/>
            </a:endParaRPr>
          </a:p>
          <a:p>
            <a:pPr lvl="1"/>
            <a:r>
              <a:rPr lang="lo-LA" sz="2700" dirty="0">
                <a:solidFill>
                  <a:srgbClr val="44546A"/>
                </a:solidFill>
                <a:latin typeface="Saysettha OT" panose="020B0504020207020204" pitchFamily="34" charset="-34"/>
                <a:cs typeface="Saysettha OT" panose="020B0504020207020204" pitchFamily="34" charset="-34"/>
              </a:rPr>
              <a:t>ແຮງຂັບເຄື່ອນ: ການເຕີບໂຕຂອງປະຊາກອນ, ອາຍຸຍືນເພີ້ມຂື້ນ, ການປ່ຽນແປງດິນຟ້າອາກາດ, ຊັບພະຍາກອນທຳມະຊາດຫຼຸດລົງ , ຄວາມບໍ່ສເໝີພາບ</a:t>
            </a:r>
            <a:endParaRPr lang="de-DE" b="1" dirty="0">
              <a:latin typeface="Saysettha OT" panose="020B0504020207020204" pitchFamily="34" charset="-34"/>
              <a:cs typeface="Saysettha OT" panose="020B0504020207020204" pitchFamily="34" charset="-34"/>
            </a:endParaRPr>
          </a:p>
        </p:txBody>
      </p:sp>
    </p:spTree>
    <p:extLst>
      <p:ext uri="{BB962C8B-B14F-4D97-AF65-F5344CB8AC3E}">
        <p14:creationId xmlns:p14="http://schemas.microsoft.com/office/powerpoint/2010/main" val="3686878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8593B3-1836-AF49-B2C0-8620C529B82B}"/>
              </a:ext>
            </a:extLst>
          </p:cNvPr>
          <p:cNvSpPr>
            <a:spLocks noGrp="1"/>
          </p:cNvSpPr>
          <p:nvPr>
            <p:ph type="title"/>
          </p:nvPr>
        </p:nvSpPr>
        <p:spPr/>
        <p:txBody>
          <a:bodyPr/>
          <a:lstStyle/>
          <a:p>
            <a:r>
              <a:rPr lang="lo-LA" b="1" dirty="0">
                <a:solidFill>
                  <a:srgbClr val="44546A"/>
                </a:solidFill>
                <a:latin typeface="Saysettha OT" panose="020B0504020207020204" pitchFamily="34" charset="-34"/>
                <a:cs typeface="Saysettha OT" panose="020B0504020207020204" pitchFamily="34" charset="-34"/>
              </a:rPr>
              <a:t>ປະເພດອື່ນ</a:t>
            </a:r>
            <a:endParaRPr lang="x-none" b="1" dirty="0">
              <a:solidFill>
                <a:srgbClr val="44546A"/>
              </a:solidFill>
              <a:latin typeface="Saysettha OT" panose="020B0504020207020204" pitchFamily="34" charset="-34"/>
              <a:cs typeface="Saysettha OT" panose="020B0504020207020204" pitchFamily="34" charset="-34"/>
            </a:endParaRPr>
          </a:p>
        </p:txBody>
      </p:sp>
      <p:sp>
        <p:nvSpPr>
          <p:cNvPr id="3" name="Content Placeholder 2">
            <a:extLst>
              <a:ext uri="{FF2B5EF4-FFF2-40B4-BE49-F238E27FC236}">
                <a16:creationId xmlns:a16="http://schemas.microsoft.com/office/drawing/2014/main" xmlns="" id="{49156A7E-6700-844C-8137-8D20CDE2F76C}"/>
              </a:ext>
            </a:extLst>
          </p:cNvPr>
          <p:cNvSpPr>
            <a:spLocks noGrp="1"/>
          </p:cNvSpPr>
          <p:nvPr>
            <p:ph idx="1"/>
          </p:nvPr>
        </p:nvSpPr>
        <p:spPr>
          <a:xfrm>
            <a:off x="447675" y="2675427"/>
            <a:ext cx="7553325" cy="2584939"/>
          </a:xfrm>
        </p:spPr>
        <p:txBody>
          <a:bodyPr>
            <a:normAutofit fontScale="70000" lnSpcReduction="20000"/>
          </a:bodyPr>
          <a:lstStyle/>
          <a:p>
            <a:r>
              <a:rPr lang="lo-LA" b="1" dirty="0">
                <a:solidFill>
                  <a:srgbClr val="44546A"/>
                </a:solidFill>
                <a:latin typeface="Saysettha OT" panose="020B0504020207020204" pitchFamily="34" charset="-34"/>
                <a:cs typeface="Saysettha OT" panose="020B0504020207020204" pitchFamily="34" charset="-34"/>
              </a:rPr>
              <a:t>ຜູ້ປະກອບການໃນບໍລິສັດ</a:t>
            </a:r>
            <a:r>
              <a:rPr lang="de-DE" b="1" dirty="0">
                <a:solidFill>
                  <a:srgbClr val="44546A"/>
                </a:solidFill>
                <a:latin typeface="Saysettha OT" panose="020B0504020207020204" pitchFamily="34" charset="-34"/>
                <a:cs typeface="Saysettha OT" panose="020B0504020207020204" pitchFamily="34" charset="-34"/>
              </a:rPr>
              <a:t> / </a:t>
            </a:r>
            <a:r>
              <a:rPr lang="lo-LA" b="1" dirty="0">
                <a:solidFill>
                  <a:srgbClr val="44546A"/>
                </a:solidFill>
                <a:latin typeface="Saysettha OT" panose="020B0504020207020204" pitchFamily="34" charset="-34"/>
                <a:cs typeface="Saysettha OT" panose="020B0504020207020204" pitchFamily="34" charset="-34"/>
              </a:rPr>
              <a:t>ຜູ້ປະກອບການ</a:t>
            </a:r>
            <a:endParaRPr lang="x-none" b="1" dirty="0">
              <a:solidFill>
                <a:srgbClr val="44546A"/>
              </a:solidFill>
              <a:latin typeface="Saysettha OT" panose="020B0504020207020204" pitchFamily="34" charset="-34"/>
              <a:cs typeface="Saysettha OT" panose="020B0504020207020204" pitchFamily="34" charset="-34"/>
            </a:endParaRPr>
          </a:p>
          <a:p>
            <a:pPr lvl="1"/>
            <a:r>
              <a:rPr lang="lo-LA" dirty="0">
                <a:solidFill>
                  <a:srgbClr val="44546A"/>
                </a:solidFill>
                <a:latin typeface="Saysettha OT" panose="020B0504020207020204" pitchFamily="34" charset="-34"/>
                <a:cs typeface="Saysettha OT" panose="020B0504020207020204" pitchFamily="34" charset="-34"/>
              </a:rPr>
              <a:t>ການປະກອບການທຸລະກິດຢູ່ໃນອົງກອນໃດໜຶ່ງ (ບໍລິສັດຂະໝາດກາງ-ໃຫ່ຍ, ອົງກອນລັດ ຫຼືການກຸສົນ)</a:t>
            </a:r>
            <a:r>
              <a:rPr lang="x-none" dirty="0">
                <a:solidFill>
                  <a:srgbClr val="44546A"/>
                </a:solidFill>
                <a:latin typeface="Saysettha OT" panose="020B0504020207020204" pitchFamily="34" charset="-34"/>
                <a:cs typeface="Saysettha OT" panose="020B0504020207020204" pitchFamily="34" charset="-34"/>
              </a:rPr>
              <a:t> </a:t>
            </a:r>
          </a:p>
          <a:p>
            <a:pPr lvl="1"/>
            <a:r>
              <a:rPr lang="lo-LA" dirty="0">
                <a:solidFill>
                  <a:srgbClr val="44546A"/>
                </a:solidFill>
                <a:latin typeface="Saysettha OT" panose="020B0504020207020204" pitchFamily="34" charset="-34"/>
                <a:cs typeface="Saysettha OT" panose="020B0504020207020204" pitchFamily="34" charset="-34"/>
              </a:rPr>
              <a:t>ເປົ້າໝາຍ</a:t>
            </a:r>
            <a:r>
              <a:rPr lang="en-GB" dirty="0">
                <a:solidFill>
                  <a:srgbClr val="44546A"/>
                </a:solidFill>
                <a:latin typeface="Saysettha OT" panose="020B0504020207020204" pitchFamily="34" charset="-34"/>
                <a:cs typeface="Saysettha OT" panose="020B0504020207020204" pitchFamily="34" charset="-34"/>
              </a:rPr>
              <a:t>: </a:t>
            </a:r>
            <a:r>
              <a:rPr lang="lo-LA" dirty="0">
                <a:solidFill>
                  <a:srgbClr val="44546A"/>
                </a:solidFill>
                <a:latin typeface="Saysettha OT" panose="020B0504020207020204" pitchFamily="34" charset="-34"/>
                <a:cs typeface="Saysettha OT" panose="020B0504020207020204" pitchFamily="34" charset="-34"/>
              </a:rPr>
              <a:t>ສ້າງຂີດຄວາມສາມາດໃຫ້ອົງກອນສາມາດເລັ່ງການຈະເລີນເຕີບໂຕຂອງທຸລະກິດໄໝ່</a:t>
            </a:r>
            <a:r>
              <a:rPr lang="en-GB" dirty="0">
                <a:solidFill>
                  <a:srgbClr val="44546A"/>
                </a:solidFill>
                <a:latin typeface="Saysettha OT" panose="020B0504020207020204" pitchFamily="34" charset="-34"/>
                <a:cs typeface="Saysettha OT" panose="020B0504020207020204" pitchFamily="34" charset="-34"/>
              </a:rPr>
              <a:t> </a:t>
            </a:r>
            <a:endParaRPr lang="x-none" dirty="0">
              <a:solidFill>
                <a:srgbClr val="44546A"/>
              </a:solidFill>
              <a:latin typeface="Saysettha OT" panose="020B0504020207020204" pitchFamily="34" charset="-34"/>
              <a:cs typeface="Saysettha OT" panose="020B0504020207020204" pitchFamily="34" charset="-34"/>
            </a:endParaRPr>
          </a:p>
          <a:p>
            <a:r>
              <a:rPr lang="x-none" b="1" dirty="0">
                <a:solidFill>
                  <a:srgbClr val="44546A"/>
                </a:solidFill>
                <a:latin typeface="Saysettha OT" panose="020B0504020207020204" pitchFamily="34" charset="-34"/>
                <a:cs typeface="Saysettha OT" panose="020B0504020207020204" pitchFamily="34" charset="-34"/>
              </a:rPr>
              <a:t>Portfolio </a:t>
            </a:r>
            <a:r>
              <a:rPr lang="lo-LA" b="1" dirty="0">
                <a:solidFill>
                  <a:srgbClr val="44546A"/>
                </a:solidFill>
                <a:latin typeface="Saysettha OT" panose="020B0504020207020204" pitchFamily="34" charset="-34"/>
                <a:cs typeface="Saysettha OT" panose="020B0504020207020204" pitchFamily="34" charset="-34"/>
              </a:rPr>
              <a:t>ຜູ້ປະກອບການ</a:t>
            </a:r>
            <a:endParaRPr lang="x-none" b="1" dirty="0">
              <a:solidFill>
                <a:srgbClr val="44546A"/>
              </a:solidFill>
              <a:latin typeface="Saysettha OT" panose="020B0504020207020204" pitchFamily="34" charset="-34"/>
              <a:cs typeface="Saysettha OT" panose="020B0504020207020204" pitchFamily="34" charset="-34"/>
            </a:endParaRPr>
          </a:p>
          <a:p>
            <a:pPr lvl="1"/>
            <a:r>
              <a:rPr lang="lo-LA" dirty="0">
                <a:solidFill>
                  <a:srgbClr val="44546A"/>
                </a:solidFill>
                <a:latin typeface="Saysettha OT" panose="020B0504020207020204" pitchFamily="34" charset="-34"/>
                <a:cs typeface="Saysettha OT" panose="020B0504020207020204" pitchFamily="34" charset="-34"/>
              </a:rPr>
              <a:t>ຫຼາຍໆທຸລະກິດໃນເວລາດຽວກັນ</a:t>
            </a:r>
            <a:endParaRPr lang="x-none" dirty="0">
              <a:solidFill>
                <a:srgbClr val="44546A"/>
              </a:solidFill>
              <a:latin typeface="Saysettha OT" panose="020B0504020207020204" pitchFamily="34" charset="-34"/>
              <a:cs typeface="Saysettha OT" panose="020B0504020207020204" pitchFamily="34" charset="-34"/>
            </a:endParaRPr>
          </a:p>
          <a:p>
            <a:r>
              <a:rPr lang="lo-LA" b="1" dirty="0">
                <a:solidFill>
                  <a:srgbClr val="44546A"/>
                </a:solidFill>
                <a:latin typeface="Saysettha OT" panose="020B0504020207020204" pitchFamily="34" charset="-34"/>
                <a:cs typeface="Saysettha OT" panose="020B0504020207020204" pitchFamily="34" charset="-34"/>
              </a:rPr>
              <a:t>ຮູບແບບການດຳລົງຊີວິດຜູ້ປະກອບການ</a:t>
            </a:r>
            <a:endParaRPr lang="x-none" b="1" dirty="0">
              <a:solidFill>
                <a:srgbClr val="44546A"/>
              </a:solidFill>
              <a:latin typeface="Saysettha OT" panose="020B0504020207020204" pitchFamily="34" charset="-34"/>
              <a:cs typeface="Saysettha OT" panose="020B0504020207020204" pitchFamily="34" charset="-34"/>
            </a:endParaRPr>
          </a:p>
          <a:p>
            <a:pPr lvl="1"/>
            <a:r>
              <a:rPr lang="lo-LA" dirty="0">
                <a:solidFill>
                  <a:srgbClr val="44546A"/>
                </a:solidFill>
                <a:latin typeface="Saysettha OT" panose="020B0504020207020204" pitchFamily="34" charset="-34"/>
                <a:cs typeface="Saysettha OT" panose="020B0504020207020204" pitchFamily="34" charset="-34"/>
              </a:rPr>
              <a:t>ທຸລະກິດຂະໝາດນ້ອຍເພື່ອຜົນປະໂຫຍດສ່ວນບຸກຄົນ</a:t>
            </a:r>
            <a:endParaRPr lang="x-none" dirty="0">
              <a:solidFill>
                <a:srgbClr val="44546A"/>
              </a:solidFill>
              <a:latin typeface="Saysettha OT" panose="020B0504020207020204" pitchFamily="34" charset="-34"/>
              <a:cs typeface="Saysettha OT" panose="020B0504020207020204" pitchFamily="34" charset="-34"/>
            </a:endParaRPr>
          </a:p>
          <a:p>
            <a:pPr lvl="1"/>
            <a:r>
              <a:rPr lang="lo-LA" dirty="0">
                <a:solidFill>
                  <a:srgbClr val="44546A"/>
                </a:solidFill>
                <a:latin typeface="Saysettha OT" panose="020B0504020207020204" pitchFamily="34" charset="-34"/>
                <a:cs typeface="Saysettha OT" panose="020B0504020207020204" pitchFamily="34" charset="-34"/>
              </a:rPr>
              <a:t>ບໍ່ໄດ້ສະແຫວງຫາເປົ້າໝາຍການຄ້າ</a:t>
            </a:r>
            <a:endParaRPr lang="x-none" dirty="0">
              <a:solidFill>
                <a:srgbClr val="44546A"/>
              </a:solidFill>
              <a:latin typeface="Saysettha OT" panose="020B0504020207020204" pitchFamily="34" charset="-34"/>
              <a:cs typeface="Saysettha OT" panose="020B0504020207020204" pitchFamily="34" charset="-34"/>
            </a:endParaRPr>
          </a:p>
          <a:p>
            <a:pPr lvl="1"/>
            <a:endParaRPr lang="x-none" dirty="0">
              <a:latin typeface="Saysettha OT" panose="020B0504020207020204" pitchFamily="34" charset="-34"/>
              <a:cs typeface="Saysettha OT" panose="020B0504020207020204" pitchFamily="34" charset="-34"/>
            </a:endParaRPr>
          </a:p>
        </p:txBody>
      </p:sp>
    </p:spTree>
    <p:extLst>
      <p:ext uri="{BB962C8B-B14F-4D97-AF65-F5344CB8AC3E}">
        <p14:creationId xmlns:p14="http://schemas.microsoft.com/office/powerpoint/2010/main" val="2399559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6B1469-0C1E-EA4B-8F4A-907E051F151D}"/>
              </a:ext>
            </a:extLst>
          </p:cNvPr>
          <p:cNvSpPr>
            <a:spLocks noGrp="1"/>
          </p:cNvSpPr>
          <p:nvPr>
            <p:ph type="title"/>
          </p:nvPr>
        </p:nvSpPr>
        <p:spPr/>
        <p:txBody>
          <a:bodyPr/>
          <a:lstStyle/>
          <a:p>
            <a:r>
              <a:rPr lang="lo-LA" b="1" dirty="0">
                <a:solidFill>
                  <a:srgbClr val="44546A"/>
                </a:solidFill>
                <a:latin typeface="Saysettha OT" panose="020B0504020207020204" pitchFamily="34" charset="-34"/>
                <a:cs typeface="Saysettha OT" panose="020B0504020207020204" pitchFamily="34" charset="-34"/>
              </a:rPr>
              <a:t>ປະເພດອື່ນ</a:t>
            </a:r>
            <a:endParaRPr lang="x-none" b="1" dirty="0">
              <a:solidFill>
                <a:srgbClr val="44546A"/>
              </a:solidFill>
              <a:latin typeface="Saysettha OT" panose="020B0504020207020204" pitchFamily="34" charset="-34"/>
              <a:cs typeface="Saysettha OT" panose="020B0504020207020204" pitchFamily="34" charset="-34"/>
            </a:endParaRPr>
          </a:p>
        </p:txBody>
      </p:sp>
      <p:sp>
        <p:nvSpPr>
          <p:cNvPr id="3" name="Content Placeholder 2">
            <a:extLst>
              <a:ext uri="{FF2B5EF4-FFF2-40B4-BE49-F238E27FC236}">
                <a16:creationId xmlns:a16="http://schemas.microsoft.com/office/drawing/2014/main" xmlns="" id="{CB4FBFB6-EC63-5C46-8A26-150F81587B09}"/>
              </a:ext>
            </a:extLst>
          </p:cNvPr>
          <p:cNvSpPr>
            <a:spLocks noGrp="1"/>
          </p:cNvSpPr>
          <p:nvPr>
            <p:ph idx="1"/>
          </p:nvPr>
        </p:nvSpPr>
        <p:spPr>
          <a:xfrm>
            <a:off x="628650" y="2675427"/>
            <a:ext cx="7886700" cy="3013197"/>
          </a:xfrm>
        </p:spPr>
        <p:txBody>
          <a:bodyPr>
            <a:normAutofit fontScale="92500" lnSpcReduction="20000"/>
          </a:bodyPr>
          <a:lstStyle/>
          <a:p>
            <a:r>
              <a:rPr lang="lo-LA" sz="2200" b="1" dirty="0">
                <a:solidFill>
                  <a:srgbClr val="44546A"/>
                </a:solidFill>
                <a:latin typeface="Saysettha OT" panose="020B0504020207020204" pitchFamily="34" charset="-34"/>
                <a:cs typeface="Saysettha OT" panose="020B0504020207020204" pitchFamily="34" charset="-34"/>
              </a:rPr>
              <a:t>ຜູ້ປະກອບການຊົນນະບົດ</a:t>
            </a:r>
            <a:endParaRPr lang="x-none" sz="2200" b="1" dirty="0">
              <a:solidFill>
                <a:srgbClr val="44546A"/>
              </a:solidFill>
              <a:latin typeface="Saysettha OT" panose="020B0504020207020204" pitchFamily="34" charset="-34"/>
              <a:cs typeface="Saysettha OT" panose="020B0504020207020204" pitchFamily="34" charset="-34"/>
            </a:endParaRPr>
          </a:p>
          <a:p>
            <a:pPr lvl="1"/>
            <a:r>
              <a:rPr lang="lo-LA" sz="1800" dirty="0">
                <a:solidFill>
                  <a:srgbClr val="44546A"/>
                </a:solidFill>
                <a:latin typeface="Saysettha OT" panose="020B0504020207020204" pitchFamily="34" charset="-34"/>
                <a:cs typeface="Saysettha OT" panose="020B0504020207020204" pitchFamily="34" charset="-34"/>
              </a:rPr>
              <a:t>ທີ່ຊົນນະບົດ ໂດຍທົ່ວໄປຈະເປັນອຸດສະຫະກຳຊົນນະບົດແບບປະຖົມປະຖານ</a:t>
            </a:r>
            <a:endParaRPr lang="de-DE" sz="1800" b="1" dirty="0">
              <a:solidFill>
                <a:srgbClr val="44546A"/>
              </a:solidFill>
              <a:latin typeface="Saysettha OT" panose="020B0504020207020204" pitchFamily="34" charset="-34"/>
              <a:cs typeface="Saysettha OT" panose="020B0504020207020204" pitchFamily="34" charset="-34"/>
            </a:endParaRPr>
          </a:p>
          <a:p>
            <a:r>
              <a:rPr lang="lo-LA" sz="2200" b="1" dirty="0">
                <a:solidFill>
                  <a:srgbClr val="44546A"/>
                </a:solidFill>
                <a:latin typeface="Saysettha OT" panose="020B0504020207020204" pitchFamily="34" charset="-34"/>
                <a:cs typeface="Saysettha OT" panose="020B0504020207020204" pitchFamily="34" charset="-34"/>
              </a:rPr>
              <a:t>ຜູ້ປະກອບການແບບຕໍ່ເນື່ອງ</a:t>
            </a:r>
            <a:endParaRPr lang="x-none" sz="2200" b="1" dirty="0">
              <a:solidFill>
                <a:srgbClr val="44546A"/>
              </a:solidFill>
              <a:latin typeface="Saysettha OT" panose="020B0504020207020204" pitchFamily="34" charset="-34"/>
              <a:cs typeface="Saysettha OT" panose="020B0504020207020204" pitchFamily="34" charset="-34"/>
            </a:endParaRPr>
          </a:p>
          <a:p>
            <a:pPr lvl="1"/>
            <a:r>
              <a:rPr lang="lo-LA" sz="1800" dirty="0">
                <a:solidFill>
                  <a:srgbClr val="44546A"/>
                </a:solidFill>
                <a:latin typeface="Saysettha OT" panose="020B0504020207020204" pitchFamily="34" charset="-34"/>
                <a:cs typeface="Saysettha OT" panose="020B0504020207020204" pitchFamily="34" charset="-34"/>
              </a:rPr>
              <a:t>ມີຫຼາຍໆທຸລະກິດແຕກຕ່າງກັນພາຍໄຕ້ໄລຍະເວລາໃດໜຶ່ງ</a:t>
            </a:r>
            <a:endParaRPr lang="x-none" sz="1800" dirty="0">
              <a:solidFill>
                <a:srgbClr val="44546A"/>
              </a:solidFill>
              <a:latin typeface="Saysettha OT" panose="020B0504020207020204" pitchFamily="34" charset="-34"/>
              <a:cs typeface="Saysettha OT" panose="020B0504020207020204" pitchFamily="34" charset="-34"/>
            </a:endParaRPr>
          </a:p>
          <a:p>
            <a:pPr lvl="1"/>
            <a:r>
              <a:rPr lang="lo-LA" sz="1800" dirty="0">
                <a:solidFill>
                  <a:srgbClr val="44546A"/>
                </a:solidFill>
                <a:latin typeface="Saysettha OT" panose="020B0504020207020204" pitchFamily="34" charset="-34"/>
                <a:cs typeface="Saysettha OT" panose="020B0504020207020204" pitchFamily="34" charset="-34"/>
              </a:rPr>
              <a:t>ການນຳຜົນກຳໄລຈາກການຂາຍຂອງທຸລະກິດນັ້ນມາລົງທືນຄືນ</a:t>
            </a:r>
            <a:endParaRPr lang="x-none" sz="1800" dirty="0">
              <a:solidFill>
                <a:srgbClr val="44546A"/>
              </a:solidFill>
              <a:latin typeface="Saysettha OT" panose="020B0504020207020204" pitchFamily="34" charset="-34"/>
              <a:cs typeface="Saysettha OT" panose="020B0504020207020204" pitchFamily="34" charset="-34"/>
            </a:endParaRPr>
          </a:p>
          <a:p>
            <a:pPr lvl="1"/>
            <a:r>
              <a:rPr lang="lo-LA" sz="1800" dirty="0">
                <a:solidFill>
                  <a:srgbClr val="44546A"/>
                </a:solidFill>
                <a:latin typeface="Saysettha OT" panose="020B0504020207020204" pitchFamily="34" charset="-34"/>
                <a:cs typeface="Saysettha OT" panose="020B0504020207020204" pitchFamily="34" charset="-34"/>
              </a:rPr>
              <a:t>ບາງທີອາດມີຄວາມແຕກຕ່າງໃນຂົງເຂດກິດຈະກຳ</a:t>
            </a:r>
            <a:endParaRPr lang="x-none" sz="1800" dirty="0">
              <a:solidFill>
                <a:srgbClr val="44546A"/>
              </a:solidFill>
              <a:latin typeface="Saysettha OT" panose="020B0504020207020204" pitchFamily="34" charset="-34"/>
              <a:cs typeface="Saysettha OT" panose="020B0504020207020204" pitchFamily="34" charset="-34"/>
            </a:endParaRPr>
          </a:p>
          <a:p>
            <a:r>
              <a:rPr lang="lo-LA" sz="2200" b="1" dirty="0">
                <a:solidFill>
                  <a:srgbClr val="44546A"/>
                </a:solidFill>
                <a:latin typeface="Saysettha OT" panose="020B0504020207020204" pitchFamily="34" charset="-34"/>
                <a:cs typeface="Saysettha OT" panose="020B0504020207020204" pitchFamily="34" charset="-34"/>
              </a:rPr>
              <a:t>ຜູ້ປະກອບການທາງເຕັກໂນໂລຊີ</a:t>
            </a:r>
            <a:endParaRPr lang="x-none" sz="2200" b="1" dirty="0">
              <a:solidFill>
                <a:srgbClr val="44546A"/>
              </a:solidFill>
              <a:latin typeface="Saysettha OT" panose="020B0504020207020204" pitchFamily="34" charset="-34"/>
              <a:cs typeface="Saysettha OT" panose="020B0504020207020204" pitchFamily="34" charset="-34"/>
            </a:endParaRPr>
          </a:p>
          <a:p>
            <a:pPr lvl="1"/>
            <a:r>
              <a:rPr lang="lo-LA" sz="1800" dirty="0">
                <a:solidFill>
                  <a:srgbClr val="44546A"/>
                </a:solidFill>
                <a:latin typeface="Saysettha OT" panose="020B0504020207020204" pitchFamily="34" charset="-34"/>
                <a:cs typeface="Saysettha OT" panose="020B0504020207020204" pitchFamily="34" charset="-34"/>
              </a:rPr>
              <a:t>ບາງຄົນກໍ່ແມ່ນຜູ້ທີ່ຄົ້ນພົບທຸລະກິດທີ່ພັດທະນາເທັກໂນໂລຊີຂັ້ນສູງ</a:t>
            </a:r>
            <a:r>
              <a:rPr lang="x-none" sz="1800" dirty="0">
                <a:solidFill>
                  <a:srgbClr val="44546A"/>
                </a:solidFill>
                <a:latin typeface="Saysettha OT" panose="020B0504020207020204" pitchFamily="34" charset="-34"/>
                <a:cs typeface="Saysettha OT" panose="020B0504020207020204" pitchFamily="34" charset="-34"/>
              </a:rPr>
              <a:t> </a:t>
            </a:r>
            <a:endParaRPr lang="de-DE" sz="1800" dirty="0">
              <a:solidFill>
                <a:srgbClr val="44546A"/>
              </a:solidFill>
              <a:latin typeface="Saysettha OT" panose="020B0504020207020204" pitchFamily="34" charset="-34"/>
              <a:cs typeface="Saysettha OT" panose="020B0504020207020204" pitchFamily="34" charset="-34"/>
            </a:endParaRPr>
          </a:p>
          <a:p>
            <a:pPr marL="457200" lvl="1" indent="0">
              <a:buNone/>
            </a:pPr>
            <a:r>
              <a:rPr lang="de-DE" sz="1800" dirty="0">
                <a:solidFill>
                  <a:srgbClr val="44546A"/>
                </a:solidFill>
                <a:latin typeface="Saysettha OT" panose="020B0504020207020204" pitchFamily="34" charset="-34"/>
                <a:cs typeface="Saysettha OT" panose="020B0504020207020204" pitchFamily="34" charset="-34"/>
              </a:rPr>
              <a:t>	</a:t>
            </a:r>
            <a:r>
              <a:rPr lang="x-none" sz="1800" dirty="0">
                <a:solidFill>
                  <a:srgbClr val="44546A"/>
                </a:solidFill>
                <a:latin typeface="Saysettha OT" panose="020B0504020207020204" pitchFamily="34" charset="-34"/>
                <a:cs typeface="Saysettha OT" panose="020B0504020207020204" pitchFamily="34" charset="-34"/>
              </a:rPr>
              <a:t>(</a:t>
            </a:r>
            <a:r>
              <a:rPr lang="lo-LA" sz="1800" dirty="0">
                <a:solidFill>
                  <a:srgbClr val="44546A"/>
                </a:solidFill>
                <a:latin typeface="Saysettha OT" panose="020B0504020207020204" pitchFamily="34" charset="-34"/>
                <a:cs typeface="Saysettha OT" panose="020B0504020207020204" pitchFamily="34" charset="-34"/>
              </a:rPr>
              <a:t>ໄອຊີທີ, ໄບໂອເຕັກໂນໂລຊີ, ນາໂນເທັກໂນໂລຊີ, ແລະ ອື່ນໆ)</a:t>
            </a:r>
            <a:endParaRPr lang="x-none" sz="1800" dirty="0">
              <a:solidFill>
                <a:srgbClr val="44546A"/>
              </a:solidFill>
              <a:latin typeface="Saysettha OT" panose="020B0504020207020204" pitchFamily="34" charset="-34"/>
              <a:cs typeface="Saysettha OT" panose="020B0504020207020204" pitchFamily="34" charset="-34"/>
            </a:endParaRPr>
          </a:p>
          <a:p>
            <a:pPr lvl="1"/>
            <a:r>
              <a:rPr lang="lo-LA" sz="1800" dirty="0">
                <a:solidFill>
                  <a:srgbClr val="44546A"/>
                </a:solidFill>
                <a:latin typeface="Saysettha OT" panose="020B0504020207020204" pitchFamily="34" charset="-34"/>
                <a:cs typeface="Saysettha OT" panose="020B0504020207020204" pitchFamily="34" charset="-34"/>
              </a:rPr>
              <a:t>ນະວັດຕະກຳທາງເທັກໂນໂລຊີ</a:t>
            </a:r>
            <a:endParaRPr lang="x-none" sz="1800" dirty="0">
              <a:solidFill>
                <a:srgbClr val="44546A"/>
              </a:solidFill>
              <a:latin typeface="Saysettha OT" panose="020B0504020207020204" pitchFamily="34" charset="-34"/>
              <a:cs typeface="Saysettha OT" panose="020B0504020207020204" pitchFamily="34" charset="-34"/>
            </a:endParaRPr>
          </a:p>
          <a:p>
            <a:pPr lvl="1"/>
            <a:r>
              <a:rPr lang="lo-LA" sz="1800" dirty="0">
                <a:solidFill>
                  <a:srgbClr val="44546A"/>
                </a:solidFill>
                <a:latin typeface="Saysettha OT" panose="020B0504020207020204" pitchFamily="34" charset="-34"/>
                <a:cs typeface="Saysettha OT" panose="020B0504020207020204" pitchFamily="34" charset="-34"/>
              </a:rPr>
              <a:t>ມີການຂະຫຍາຍໂຕທີ່ວອງໄວ</a:t>
            </a:r>
            <a:endParaRPr lang="de-DE" sz="1800" dirty="0">
              <a:solidFill>
                <a:srgbClr val="44546A"/>
              </a:solidFill>
              <a:latin typeface="Saysettha OT" panose="020B0504020207020204" pitchFamily="34" charset="-34"/>
              <a:cs typeface="Saysettha OT" panose="020B0504020207020204" pitchFamily="34" charset="-34"/>
            </a:endParaRPr>
          </a:p>
          <a:p>
            <a:pPr marL="457200" lvl="1" indent="0">
              <a:buNone/>
            </a:pPr>
            <a:endParaRPr lang="x-none" sz="1800" dirty="0">
              <a:solidFill>
                <a:srgbClr val="44546A"/>
              </a:solidFill>
              <a:latin typeface="Saysettha OT" panose="020B0504020207020204" pitchFamily="34" charset="-34"/>
              <a:cs typeface="Saysettha OT" panose="020B0504020207020204" pitchFamily="34" charset="-34"/>
            </a:endParaRPr>
          </a:p>
        </p:txBody>
      </p:sp>
    </p:spTree>
    <p:extLst>
      <p:ext uri="{BB962C8B-B14F-4D97-AF65-F5344CB8AC3E}">
        <p14:creationId xmlns:p14="http://schemas.microsoft.com/office/powerpoint/2010/main" val="3402708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A83B5CB-8A5A-4023-AA6B-B056DEC583E1}"/>
              </a:ext>
            </a:extLst>
          </p:cNvPr>
          <p:cNvSpPr>
            <a:spLocks noGrp="1"/>
          </p:cNvSpPr>
          <p:nvPr>
            <p:ph type="title"/>
          </p:nvPr>
        </p:nvSpPr>
        <p:spPr/>
        <p:txBody>
          <a:bodyPr>
            <a:normAutofit/>
          </a:bodyPr>
          <a:lstStyle/>
          <a:p>
            <a:r>
              <a:rPr lang="lo-LA" sz="4000" b="1" dirty="0">
                <a:solidFill>
                  <a:schemeClr val="dk2"/>
                </a:solidFill>
                <a:latin typeface="Saysettha OT" panose="020B0504020207020204" pitchFamily="34" charset="-34"/>
                <a:ea typeface="+mn-ea"/>
                <a:cs typeface="Saysettha OT" panose="020B0504020207020204" pitchFamily="34" charset="-34"/>
              </a:rPr>
              <a:t>ກິດຈະກຳກຸ່ມທີ</a:t>
            </a:r>
            <a:r>
              <a:rPr lang="de-DE" sz="4000" b="1" dirty="0">
                <a:solidFill>
                  <a:schemeClr val="dk2"/>
                </a:solidFill>
                <a:latin typeface="Saysettha OT" panose="020B0504020207020204" pitchFamily="34" charset="-34"/>
                <a:ea typeface="+mn-ea"/>
                <a:cs typeface="Saysettha OT" panose="020B0504020207020204" pitchFamily="34" charset="-34"/>
              </a:rPr>
              <a:t> I</a:t>
            </a:r>
            <a:endParaRPr lang="de-AT" sz="4000" b="1" dirty="0">
              <a:solidFill>
                <a:schemeClr val="dk2"/>
              </a:solidFill>
              <a:latin typeface="Saysettha OT" panose="020B0504020207020204" pitchFamily="34" charset="-34"/>
              <a:ea typeface="+mn-ea"/>
              <a:cs typeface="Saysettha OT" panose="020B0504020207020204" pitchFamily="34" charset="-34"/>
            </a:endParaRPr>
          </a:p>
        </p:txBody>
      </p:sp>
      <p:sp>
        <p:nvSpPr>
          <p:cNvPr id="3" name="Inhaltsplatzhalter 2">
            <a:extLst>
              <a:ext uri="{FF2B5EF4-FFF2-40B4-BE49-F238E27FC236}">
                <a16:creationId xmlns:a16="http://schemas.microsoft.com/office/drawing/2014/main" xmlns="" id="{8F29204F-F5D5-40B4-9944-9BE45F32F64D}"/>
              </a:ext>
            </a:extLst>
          </p:cNvPr>
          <p:cNvSpPr>
            <a:spLocks noGrp="1"/>
          </p:cNvSpPr>
          <p:nvPr>
            <p:ph idx="1"/>
          </p:nvPr>
        </p:nvSpPr>
        <p:spPr>
          <a:xfrm>
            <a:off x="628650" y="2533651"/>
            <a:ext cx="7886700" cy="3154974"/>
          </a:xfrm>
        </p:spPr>
        <p:txBody>
          <a:bodyPr/>
          <a:lstStyle/>
          <a:p>
            <a:pPr marL="0" indent="0">
              <a:buNone/>
            </a:pPr>
            <a:endParaRPr lang="de-DE" sz="2400" b="1" u="sng" dirty="0">
              <a:solidFill>
                <a:schemeClr val="dk2"/>
              </a:solidFill>
              <a:latin typeface="Saysettha OT" panose="020B0504020207020204" pitchFamily="34" charset="-34"/>
              <a:cs typeface="Saysettha OT" panose="020B0504020207020204" pitchFamily="34" charset="-34"/>
            </a:endParaRPr>
          </a:p>
          <a:p>
            <a:pPr marL="0" indent="0">
              <a:buNone/>
            </a:pPr>
            <a:r>
              <a:rPr lang="lo-LA" sz="2400" b="1" u="sng" dirty="0">
                <a:solidFill>
                  <a:schemeClr val="dk2"/>
                </a:solidFill>
                <a:latin typeface="Saysettha OT" panose="020B0504020207020204" pitchFamily="34" charset="-34"/>
                <a:cs typeface="Saysettha OT" panose="020B0504020207020204" pitchFamily="34" charset="-34"/>
              </a:rPr>
              <a:t>ລະດົມຄວາມຄິດກ່ຽວກັບລູກຄ້າໃນອານາຄົດ ຂອງ </a:t>
            </a:r>
            <a:r>
              <a:rPr lang="de-DE" sz="2400" b="1" u="sng" dirty="0">
                <a:solidFill>
                  <a:schemeClr val="dk2"/>
                </a:solidFill>
                <a:latin typeface="Saysettha OT" panose="020B0504020207020204" pitchFamily="34" charset="-34"/>
                <a:cs typeface="Saysettha OT" panose="020B0504020207020204" pitchFamily="34" charset="-34"/>
              </a:rPr>
              <a:t>EKCs</a:t>
            </a:r>
          </a:p>
          <a:p>
            <a:pPr marL="0" indent="0">
              <a:buNone/>
            </a:pPr>
            <a:r>
              <a:rPr lang="de-DE" sz="2000" dirty="0">
                <a:solidFill>
                  <a:schemeClr val="dk2"/>
                </a:solidFill>
                <a:latin typeface="Saysettha OT" panose="020B0504020207020204" pitchFamily="34" charset="-34"/>
                <a:cs typeface="Saysettha OT" panose="020B0504020207020204" pitchFamily="34" charset="-34"/>
              </a:rPr>
              <a:t>	</a:t>
            </a:r>
          </a:p>
          <a:p>
            <a:pPr marL="514350" indent="-514350">
              <a:buFont typeface="+mj-lt"/>
              <a:buAutoNum type="arabicPeriod"/>
            </a:pPr>
            <a:r>
              <a:rPr lang="lo-LA" sz="2000" dirty="0">
                <a:solidFill>
                  <a:schemeClr val="dk2"/>
                </a:solidFill>
                <a:latin typeface="Saysettha OT" panose="020B0504020207020204" pitchFamily="34" charset="-34"/>
                <a:cs typeface="Saysettha OT" panose="020B0504020207020204" pitchFamily="34" charset="-34"/>
              </a:rPr>
              <a:t>ຜູ້ປະກອບການປະເພດໃດທີ່ເຈົ້າຄາດຫວັງ (ນັກສຶກສາ/ບຸກຄົນພາຍນອກ)</a:t>
            </a:r>
            <a:r>
              <a:rPr lang="de-DE" sz="2000" dirty="0">
                <a:solidFill>
                  <a:schemeClr val="dk2"/>
                </a:solidFill>
                <a:latin typeface="Saysettha OT" panose="020B0504020207020204" pitchFamily="34" charset="-34"/>
                <a:cs typeface="Saysettha OT" panose="020B0504020207020204" pitchFamily="34" charset="-34"/>
              </a:rPr>
              <a:t>?</a:t>
            </a:r>
          </a:p>
          <a:p>
            <a:pPr marL="514350" indent="-514350">
              <a:buFont typeface="+mj-lt"/>
              <a:buAutoNum type="arabicPeriod"/>
            </a:pPr>
            <a:r>
              <a:rPr lang="lo-LA" sz="2000" dirty="0">
                <a:solidFill>
                  <a:schemeClr val="dk2"/>
                </a:solidFill>
                <a:latin typeface="Saysettha OT" panose="020B0504020207020204" pitchFamily="34" charset="-34"/>
                <a:cs typeface="Saysettha OT" panose="020B0504020207020204" pitchFamily="34" charset="-34"/>
              </a:rPr>
              <a:t>ຊັບພະຍາກອນຫຍັງທີ່ເຈົ້າຕອ້ງການເພື່ອຕອບສະໜອງຄວາມຕອ້ງການຂອງເຂົາເຈົ້າໃຫ້ດີທີ່ສຸດ?</a:t>
            </a:r>
            <a:endParaRPr lang="de-DE" sz="2000" dirty="0">
              <a:solidFill>
                <a:schemeClr val="dk2"/>
              </a:solidFill>
              <a:latin typeface="Saysettha OT" panose="020B0504020207020204" pitchFamily="34" charset="-34"/>
              <a:cs typeface="Saysettha OT" panose="020B0504020207020204" pitchFamily="34" charset="-34"/>
            </a:endParaRPr>
          </a:p>
          <a:p>
            <a:pPr marL="514350" indent="-514350">
              <a:buFont typeface="+mj-lt"/>
              <a:buAutoNum type="arabicPeriod"/>
            </a:pPr>
            <a:r>
              <a:rPr lang="lo-LA" sz="2000" dirty="0">
                <a:solidFill>
                  <a:schemeClr val="dk2"/>
                </a:solidFill>
                <a:latin typeface="Saysettha OT" panose="020B0504020207020204" pitchFamily="34" charset="-34"/>
                <a:cs typeface="Saysettha OT" panose="020B0504020207020204" pitchFamily="34" charset="-34"/>
              </a:rPr>
              <a:t>1 ກຸ່ມຕໍ່ປະເທດ ຈະໄດ້ໃຫ້ນຳສະເໜີ</a:t>
            </a:r>
            <a:r>
              <a:rPr lang="de-DE" sz="2000" dirty="0">
                <a:solidFill>
                  <a:schemeClr val="dk2"/>
                </a:solidFill>
                <a:latin typeface="Saysettha OT" panose="020B0504020207020204" pitchFamily="34" charset="-34"/>
                <a:cs typeface="Saysettha OT" panose="020B0504020207020204" pitchFamily="34" charset="-34"/>
              </a:rPr>
              <a:t> (5´)</a:t>
            </a:r>
          </a:p>
          <a:p>
            <a:pPr marL="0" indent="0">
              <a:buNone/>
            </a:pPr>
            <a:endParaRPr lang="de-AT" dirty="0">
              <a:latin typeface="Saysettha OT" panose="020B0504020207020204" pitchFamily="34" charset="-34"/>
              <a:cs typeface="Saysettha OT" panose="020B0504020207020204" pitchFamily="34" charset="-34"/>
            </a:endParaRPr>
          </a:p>
        </p:txBody>
      </p:sp>
      <p:pic>
        <p:nvPicPr>
          <p:cNvPr id="2050" name="Picture 2" descr="Activités groupe Images, Stock Photos &amp;amp; Vectors | Shutterstock">
            <a:extLst>
              <a:ext uri="{FF2B5EF4-FFF2-40B4-BE49-F238E27FC236}">
                <a16:creationId xmlns:a16="http://schemas.microsoft.com/office/drawing/2014/main" xmlns="" id="{A492AC4B-8800-46F9-A048-2444AF3B42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00" y="1489440"/>
            <a:ext cx="1323975" cy="931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848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278792" y="1249520"/>
            <a:ext cx="7292693"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lo-LA" sz="3800" b="1" dirty="0">
                <a:solidFill>
                  <a:srgbClr val="44546A"/>
                </a:solidFill>
                <a:latin typeface="Saysettha OT" panose="020B0504020207020204" pitchFamily="34" charset="-34"/>
                <a:cs typeface="Saysettha OT" panose="020B0504020207020204" pitchFamily="34" charset="-34"/>
              </a:rPr>
              <a:t>ແນວຄວາມຄິດຜູ້ປະກອບການ</a:t>
            </a:r>
            <a:endParaRPr sz="3800" b="1" dirty="0">
              <a:solidFill>
                <a:srgbClr val="44546A"/>
              </a:solidFill>
              <a:latin typeface="Saysettha OT" panose="020B0504020207020204" pitchFamily="34" charset="-34"/>
              <a:cs typeface="Saysettha OT" panose="020B0504020207020204" pitchFamily="34" charset="-34"/>
            </a:endParaRPr>
          </a:p>
        </p:txBody>
      </p:sp>
      <p:sp>
        <p:nvSpPr>
          <p:cNvPr id="73" name="Google Shape;73;p2"/>
          <p:cNvSpPr txBox="1"/>
          <p:nvPr/>
        </p:nvSpPr>
        <p:spPr>
          <a:xfrm>
            <a:off x="538108" y="2511267"/>
            <a:ext cx="7350968" cy="4525963"/>
          </a:xfrm>
          <a:prstGeom prst="rect">
            <a:avLst/>
          </a:prstGeom>
          <a:noFill/>
          <a:ln>
            <a:noFill/>
          </a:ln>
        </p:spPr>
        <p:txBody>
          <a:bodyPr spcFirstLastPara="1" wrap="square" lIns="91425" tIns="45700" rIns="91425" bIns="45700" anchor="t" anchorCtr="0">
            <a:noAutofit/>
          </a:bodyPr>
          <a:lstStyle/>
          <a:p>
            <a:pPr marL="448056" marR="0" lvl="0" indent="-384047" algn="l" rtl="0">
              <a:spcBef>
                <a:spcPts val="1360"/>
              </a:spcBef>
              <a:spcAft>
                <a:spcPts val="0"/>
              </a:spcAft>
              <a:buClr>
                <a:schemeClr val="accent1"/>
              </a:buClr>
              <a:buSzPts val="1440"/>
              <a:buFont typeface="Arial"/>
              <a:buChar char="•"/>
            </a:pPr>
            <a:r>
              <a:rPr lang="lo-LA" sz="2000" dirty="0">
                <a:solidFill>
                  <a:schemeClr val="dk2"/>
                </a:solidFill>
                <a:latin typeface="Saysettha OT" panose="020B0504020207020204" pitchFamily="34" charset="-34"/>
                <a:cs typeface="Saysettha OT" panose="020B0504020207020204" pitchFamily="34" charset="-34"/>
              </a:rPr>
              <a:t>ຄວາມສາມາດໃນການສະດຸ້ງໄວ, ດຳເນີນການ, ແລະ ຈັດຕັ້ງປະຕິບັດພາຍໄຕ້ສະພາບການທີ່ບໍ່ແນ່ນອນ.</a:t>
            </a:r>
            <a:endParaRPr lang="en-US" sz="2000" dirty="0">
              <a:solidFill>
                <a:schemeClr val="dk2"/>
              </a:solidFill>
              <a:latin typeface="Saysettha OT" panose="020B0504020207020204" pitchFamily="34" charset="-34"/>
              <a:cs typeface="Saysettha OT" panose="020B0504020207020204" pitchFamily="34" charset="-34"/>
            </a:endParaRPr>
          </a:p>
          <a:p>
            <a:pPr marL="64009" marR="0" lvl="0" algn="l" rtl="0">
              <a:spcBef>
                <a:spcPts val="1360"/>
              </a:spcBef>
              <a:spcAft>
                <a:spcPts val="0"/>
              </a:spcAft>
              <a:buClr>
                <a:schemeClr val="accent1"/>
              </a:buClr>
              <a:buSzPts val="1440"/>
            </a:pPr>
            <a:endParaRPr lang="en-US" sz="2000" dirty="0">
              <a:solidFill>
                <a:schemeClr val="dk2"/>
              </a:solidFill>
              <a:latin typeface="Saysettha OT" panose="020B0504020207020204" pitchFamily="34" charset="-34"/>
              <a:cs typeface="Saysettha OT" panose="020B0504020207020204" pitchFamily="34" charset="-34"/>
            </a:endParaRPr>
          </a:p>
          <a:p>
            <a:pPr marL="448056" marR="0" lvl="0" indent="-384047" algn="l" rtl="0">
              <a:spcBef>
                <a:spcPts val="1360"/>
              </a:spcBef>
              <a:spcAft>
                <a:spcPts val="0"/>
              </a:spcAft>
              <a:buClr>
                <a:schemeClr val="accent1"/>
              </a:buClr>
              <a:buSzPts val="1440"/>
              <a:buFont typeface="Arial"/>
              <a:buChar char="•"/>
            </a:pPr>
            <a:r>
              <a:rPr lang="lo-LA" sz="2000" dirty="0">
                <a:solidFill>
                  <a:schemeClr val="dk2"/>
                </a:solidFill>
                <a:latin typeface="Saysettha OT" panose="020B0504020207020204" pitchFamily="34" charset="-34"/>
                <a:cs typeface="Saysettha OT" panose="020B0504020207020204" pitchFamily="34" charset="-34"/>
              </a:rPr>
              <a:t>ມັນຮຽກຮ້ອງຕ້ອງການໃຫ້ມີຄວາມຄິດຄົງທີ່ ແລະ ຄດິທົບທວນອີກ, ຄວາມສາມາດໃນການປັບໂຕ, ແລະ ມີລະບຽບກັບໂຕເອງ - ຄວາມສາມາດໃນການຄວບຄຸມຄວາມຮູ້ສຶກຂອງເຮົາ ແລະ ແຮງກະຕຸ້ນ.</a:t>
            </a:r>
            <a:endParaRPr lang="en-US" sz="2000" dirty="0">
              <a:solidFill>
                <a:schemeClr val="dk2"/>
              </a:solidFill>
              <a:latin typeface="Saysettha OT" panose="020B0504020207020204" pitchFamily="34" charset="-34"/>
              <a:cs typeface="Saysettha OT" panose="020B0504020207020204" pitchFamily="34" charset="-34"/>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spTree>
    <p:extLst>
      <p:ext uri="{BB962C8B-B14F-4D97-AF65-F5344CB8AC3E}">
        <p14:creationId xmlns:p14="http://schemas.microsoft.com/office/powerpoint/2010/main" val="2522085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sp>
        <p:nvSpPr>
          <p:cNvPr id="75" name="Google Shape;75;p2"/>
          <p:cNvSpPr txBox="1">
            <a:spLocks noGrp="1"/>
          </p:cNvSpPr>
          <p:nvPr>
            <p:ph type="body" idx="1"/>
          </p:nvPr>
        </p:nvSpPr>
        <p:spPr>
          <a:xfrm>
            <a:off x="1355074" y="5933942"/>
            <a:ext cx="6356708" cy="136351"/>
          </a:xfrm>
          <a:prstGeom prst="rect">
            <a:avLst/>
          </a:prstGeom>
          <a:noFill/>
          <a:ln>
            <a:noFill/>
          </a:ln>
        </p:spPr>
        <p:txBody>
          <a:bodyPr spcFirstLastPara="1" wrap="square" lIns="91425" tIns="45700" rIns="91425" bIns="45700" anchor="t" anchorCtr="0">
            <a:normAutofit fontScale="25000" lnSpcReduction="20000"/>
          </a:bodyPr>
          <a:lstStyle/>
          <a:p>
            <a:pPr marL="64008" lvl="0" indent="0" algn="l" rtl="0">
              <a:spcBef>
                <a:spcPts val="0"/>
              </a:spcBef>
              <a:spcAft>
                <a:spcPts val="0"/>
              </a:spcAft>
              <a:buSzPts val="2240"/>
              <a:buNone/>
            </a:pPr>
            <a:r>
              <a:rPr lang="de-DE" dirty="0">
                <a:latin typeface="Saysettha OT" panose="020B0504020207020204" pitchFamily="34" charset="-34"/>
                <a:cs typeface="Saysettha OT" panose="020B0504020207020204" pitchFamily="34" charset="-34"/>
              </a:rPr>
              <a:t>Illustration </a:t>
            </a:r>
            <a:r>
              <a:rPr lang="de-DE" dirty="0" err="1">
                <a:latin typeface="Saysettha OT" panose="020B0504020207020204" pitchFamily="34" charset="-34"/>
                <a:cs typeface="Saysettha OT" panose="020B0504020207020204" pitchFamily="34" charset="-34"/>
              </a:rPr>
              <a:t>taken</a:t>
            </a:r>
            <a:r>
              <a:rPr lang="de-DE" dirty="0">
                <a:latin typeface="Saysettha OT" panose="020B0504020207020204" pitchFamily="34" charset="-34"/>
                <a:cs typeface="Saysettha OT" panose="020B0504020207020204" pitchFamily="34" charset="-34"/>
              </a:rPr>
              <a:t> </a:t>
            </a:r>
            <a:r>
              <a:rPr lang="de-DE" dirty="0" err="1">
                <a:latin typeface="Saysettha OT" panose="020B0504020207020204" pitchFamily="34" charset="-34"/>
                <a:cs typeface="Saysettha OT" panose="020B0504020207020204" pitchFamily="34" charset="-34"/>
              </a:rPr>
              <a:t>from</a:t>
            </a:r>
            <a:r>
              <a:rPr lang="de-DE" dirty="0">
                <a:latin typeface="Saysettha OT" panose="020B0504020207020204" pitchFamily="34" charset="-34"/>
                <a:cs typeface="Saysettha OT" panose="020B0504020207020204" pitchFamily="34" charset="-34"/>
              </a:rPr>
              <a:t>: Entrepreneurship : </a:t>
            </a:r>
            <a:r>
              <a:rPr lang="de-DE" dirty="0" err="1">
                <a:latin typeface="Saysettha OT" panose="020B0504020207020204" pitchFamily="34" charset="-34"/>
                <a:cs typeface="Saysettha OT" panose="020B0504020207020204" pitchFamily="34" charset="-34"/>
              </a:rPr>
              <a:t>the</a:t>
            </a:r>
            <a:r>
              <a:rPr lang="de-DE" dirty="0">
                <a:latin typeface="Saysettha OT" panose="020B0504020207020204" pitchFamily="34" charset="-34"/>
                <a:cs typeface="Saysettha OT" panose="020B0504020207020204" pitchFamily="34" charset="-34"/>
              </a:rPr>
              <a:t> </a:t>
            </a:r>
            <a:r>
              <a:rPr lang="de-DE" dirty="0" err="1">
                <a:latin typeface="Saysettha OT" panose="020B0504020207020204" pitchFamily="34" charset="-34"/>
                <a:cs typeface="Saysettha OT" panose="020B0504020207020204" pitchFamily="34" charset="-34"/>
              </a:rPr>
              <a:t>practice</a:t>
            </a:r>
            <a:r>
              <a:rPr lang="de-DE" dirty="0">
                <a:latin typeface="Saysettha OT" panose="020B0504020207020204" pitchFamily="34" charset="-34"/>
                <a:cs typeface="Saysettha OT" panose="020B0504020207020204" pitchFamily="34" charset="-34"/>
              </a:rPr>
              <a:t> and </a:t>
            </a:r>
            <a:r>
              <a:rPr lang="de-DE" dirty="0" err="1">
                <a:latin typeface="Saysettha OT" panose="020B0504020207020204" pitchFamily="34" charset="-34"/>
                <a:cs typeface="Saysettha OT" panose="020B0504020207020204" pitchFamily="34" charset="-34"/>
              </a:rPr>
              <a:t>mindset</a:t>
            </a:r>
            <a:r>
              <a:rPr lang="de-DE" dirty="0">
                <a:latin typeface="Saysettha OT" panose="020B0504020207020204" pitchFamily="34" charset="-34"/>
                <a:cs typeface="Saysettha OT" panose="020B0504020207020204" pitchFamily="34" charset="-34"/>
              </a:rPr>
              <a:t>, </a:t>
            </a:r>
            <a:r>
              <a:rPr lang="de-DE" dirty="0" err="1">
                <a:latin typeface="Saysettha OT" panose="020B0504020207020204" pitchFamily="34" charset="-34"/>
                <a:cs typeface="Saysettha OT" panose="020B0504020207020204" pitchFamily="34" charset="-34"/>
              </a:rPr>
              <a:t>by</a:t>
            </a:r>
            <a:r>
              <a:rPr lang="de-DE" dirty="0">
                <a:latin typeface="Saysettha OT" panose="020B0504020207020204" pitchFamily="34" charset="-34"/>
                <a:cs typeface="Saysettha OT" panose="020B0504020207020204" pitchFamily="34" charset="-34"/>
              </a:rPr>
              <a:t> Heidi M. Neck, Christopher P. Neck and Emma L. Murray; Sage Publishing, 2020</a:t>
            </a:r>
            <a:endParaRPr dirty="0">
              <a:latin typeface="Saysettha OT" panose="020B0504020207020204" pitchFamily="34" charset="-34"/>
              <a:cs typeface="Saysettha OT" panose="020B0504020207020204" pitchFamily="34" charset="-34"/>
            </a:endParaRPr>
          </a:p>
        </p:txBody>
      </p:sp>
      <p:sp>
        <p:nvSpPr>
          <p:cNvPr id="13" name="Google Shape;69;p2">
            <a:extLst>
              <a:ext uri="{FF2B5EF4-FFF2-40B4-BE49-F238E27FC236}">
                <a16:creationId xmlns:a16="http://schemas.microsoft.com/office/drawing/2014/main" xmlns="" id="{6A94E713-301C-4C3E-B290-8AD0762AD39D}"/>
              </a:ext>
            </a:extLst>
          </p:cNvPr>
          <p:cNvSpPr txBox="1">
            <a:spLocks noGrp="1"/>
          </p:cNvSpPr>
          <p:nvPr>
            <p:ph type="title"/>
          </p:nvPr>
        </p:nvSpPr>
        <p:spPr>
          <a:xfrm>
            <a:off x="1643651" y="117950"/>
            <a:ext cx="6999676" cy="1218347"/>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lo-LA" sz="3600" b="1" dirty="0">
                <a:solidFill>
                  <a:schemeClr val="bg1"/>
                </a:solidFill>
                <a:latin typeface="Saysettha OT" panose="020B0504020207020204" pitchFamily="34" charset="-34"/>
                <a:cs typeface="Saysettha OT" panose="020B0504020207020204" pitchFamily="34" charset="-34"/>
              </a:rPr>
              <a:t>ແນວຄວາມຄິດຜູ້ປະກອບການ</a:t>
            </a:r>
            <a:endParaRPr sz="3600" b="1" dirty="0">
              <a:solidFill>
                <a:schemeClr val="bg1"/>
              </a:solidFill>
              <a:latin typeface="Saysettha OT" panose="020B0504020207020204" pitchFamily="34" charset="-34"/>
              <a:cs typeface="Saysettha OT" panose="020B0504020207020204" pitchFamily="34" charset="-34"/>
            </a:endParaRPr>
          </a:p>
        </p:txBody>
      </p:sp>
      <p:pic>
        <p:nvPicPr>
          <p:cNvPr id="4" name="Grafik 3">
            <a:extLst>
              <a:ext uri="{FF2B5EF4-FFF2-40B4-BE49-F238E27FC236}">
                <a16:creationId xmlns:a16="http://schemas.microsoft.com/office/drawing/2014/main" xmlns="" id="{21F4C68F-7A9D-4F1A-8473-DA1A7EA606C0}"/>
              </a:ext>
            </a:extLst>
          </p:cNvPr>
          <p:cNvPicPr>
            <a:picLocks noChangeAspect="1"/>
          </p:cNvPicPr>
          <p:nvPr/>
        </p:nvPicPr>
        <p:blipFill>
          <a:blip r:embed="rId4"/>
          <a:stretch>
            <a:fillRect/>
          </a:stretch>
        </p:blipFill>
        <p:spPr>
          <a:xfrm>
            <a:off x="1140731" y="1553349"/>
            <a:ext cx="6230479" cy="4067833"/>
          </a:xfrm>
          <a:prstGeom prst="rect">
            <a:avLst/>
          </a:prstGeom>
        </p:spPr>
      </p:pic>
      <p:sp>
        <p:nvSpPr>
          <p:cNvPr id="6" name="Google Shape;73;p2">
            <a:extLst>
              <a:ext uri="{FF2B5EF4-FFF2-40B4-BE49-F238E27FC236}">
                <a16:creationId xmlns:a16="http://schemas.microsoft.com/office/drawing/2014/main" xmlns="" id="{496E0D75-76E4-45C5-959F-C2332E7BA33B}"/>
              </a:ext>
            </a:extLst>
          </p:cNvPr>
          <p:cNvSpPr txBox="1"/>
          <p:nvPr/>
        </p:nvSpPr>
        <p:spPr>
          <a:xfrm>
            <a:off x="2036708" y="1816101"/>
            <a:ext cx="1055742" cy="4889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400" dirty="0">
                <a:solidFill>
                  <a:schemeClr val="dk2"/>
                </a:solidFill>
                <a:latin typeface="Saysettha OT" panose="020B0504020207020204" pitchFamily="34" charset="-34"/>
                <a:cs typeface="Saysettha OT" panose="020B0504020207020204" pitchFamily="34" charset="-34"/>
              </a:rPr>
              <a:t>ຜູ້ຈັດການ</a:t>
            </a:r>
            <a:endParaRPr lang="en-US" sz="1400" dirty="0">
              <a:solidFill>
                <a:schemeClr val="dk2"/>
              </a:solidFill>
              <a:latin typeface="Saysettha OT" panose="020B0504020207020204" pitchFamily="34" charset="-34"/>
              <a:cs typeface="Saysettha OT" panose="020B0504020207020204" pitchFamily="34" charset="-34"/>
            </a:endParaRPr>
          </a:p>
        </p:txBody>
      </p:sp>
      <p:sp>
        <p:nvSpPr>
          <p:cNvPr id="7" name="Google Shape;73;p2">
            <a:extLst>
              <a:ext uri="{FF2B5EF4-FFF2-40B4-BE49-F238E27FC236}">
                <a16:creationId xmlns:a16="http://schemas.microsoft.com/office/drawing/2014/main" xmlns="" id="{01771434-CD26-4FA7-9DB0-1BAE4FF1C67D}"/>
              </a:ext>
            </a:extLst>
          </p:cNvPr>
          <p:cNvSpPr txBox="1"/>
          <p:nvPr/>
        </p:nvSpPr>
        <p:spPr>
          <a:xfrm>
            <a:off x="5573658" y="1816101"/>
            <a:ext cx="1443092" cy="4889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400" dirty="0">
                <a:solidFill>
                  <a:schemeClr val="dk2"/>
                </a:solidFill>
                <a:latin typeface="Saysettha OT" panose="020B0504020207020204" pitchFamily="34" charset="-34"/>
                <a:cs typeface="Saysettha OT" panose="020B0504020207020204" pitchFamily="34" charset="-34"/>
              </a:rPr>
              <a:t>ຜູ້ປະກອບການ</a:t>
            </a:r>
            <a:endParaRPr lang="en-US" sz="1400" dirty="0">
              <a:solidFill>
                <a:schemeClr val="dk2"/>
              </a:solidFill>
              <a:latin typeface="Saysettha OT" panose="020B0504020207020204" pitchFamily="34" charset="-34"/>
              <a:cs typeface="Saysettha OT" panose="020B0504020207020204" pitchFamily="34" charset="-34"/>
            </a:endParaRPr>
          </a:p>
        </p:txBody>
      </p:sp>
      <p:sp>
        <p:nvSpPr>
          <p:cNvPr id="8" name="Google Shape;73;p2">
            <a:extLst>
              <a:ext uri="{FF2B5EF4-FFF2-40B4-BE49-F238E27FC236}">
                <a16:creationId xmlns:a16="http://schemas.microsoft.com/office/drawing/2014/main" xmlns="" id="{FA42F005-ECCF-4542-879D-8FF08102F9F7}"/>
              </a:ext>
            </a:extLst>
          </p:cNvPr>
          <p:cNvSpPr txBox="1"/>
          <p:nvPr/>
        </p:nvSpPr>
        <p:spPr>
          <a:xfrm>
            <a:off x="1071497" y="1110099"/>
            <a:ext cx="4071992" cy="4889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400" dirty="0">
                <a:solidFill>
                  <a:schemeClr val="dk2"/>
                </a:solidFill>
                <a:latin typeface="Saysettha OT" panose="020B0504020207020204" pitchFamily="34" charset="-34"/>
                <a:cs typeface="Saysettha OT" panose="020B0504020207020204" pitchFamily="34" charset="-34"/>
              </a:rPr>
              <a:t>ປຽບທຽບຄວາມຄິດຜູ້ຈັດການ ກັບ ຜູ້ປະກອບການ</a:t>
            </a:r>
            <a:endParaRPr lang="en-US" sz="1400" dirty="0">
              <a:solidFill>
                <a:schemeClr val="dk2"/>
              </a:solidFill>
              <a:latin typeface="Saysettha OT" panose="020B0504020207020204" pitchFamily="34" charset="-34"/>
              <a:cs typeface="Saysettha OT" panose="020B0504020207020204" pitchFamily="34" charset="-34"/>
            </a:endParaRPr>
          </a:p>
        </p:txBody>
      </p:sp>
      <p:sp>
        <p:nvSpPr>
          <p:cNvPr id="9" name="Google Shape;73;p2">
            <a:extLst>
              <a:ext uri="{FF2B5EF4-FFF2-40B4-BE49-F238E27FC236}">
                <a16:creationId xmlns:a16="http://schemas.microsoft.com/office/drawing/2014/main" xmlns="" id="{98B401FB-6A1C-4D6C-819D-9FA11DFD93DD}"/>
              </a:ext>
            </a:extLst>
          </p:cNvPr>
          <p:cNvSpPr txBox="1"/>
          <p:nvPr/>
        </p:nvSpPr>
        <p:spPr>
          <a:xfrm>
            <a:off x="5125162" y="2110964"/>
            <a:ext cx="1443092" cy="4889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ດຳເນີນຈາກນ້ອຍ</a:t>
            </a:r>
            <a:endParaRPr lang="en-US" sz="1200" dirty="0">
              <a:solidFill>
                <a:schemeClr val="dk2"/>
              </a:solidFill>
              <a:latin typeface="Saysettha OT" panose="020B0504020207020204" pitchFamily="34" charset="-34"/>
              <a:cs typeface="Saysettha OT" panose="020B0504020207020204" pitchFamily="34" charset="-34"/>
            </a:endParaRPr>
          </a:p>
        </p:txBody>
      </p:sp>
      <p:sp>
        <p:nvSpPr>
          <p:cNvPr id="10" name="Google Shape;73;p2">
            <a:extLst>
              <a:ext uri="{FF2B5EF4-FFF2-40B4-BE49-F238E27FC236}">
                <a16:creationId xmlns:a16="http://schemas.microsoft.com/office/drawing/2014/main" xmlns="" id="{7148EE7C-EA13-47F3-88C2-A3E556322A92}"/>
              </a:ext>
            </a:extLst>
          </p:cNvPr>
          <p:cNvSpPr txBox="1"/>
          <p:nvPr/>
        </p:nvSpPr>
        <p:spPr>
          <a:xfrm>
            <a:off x="1922408" y="2102248"/>
            <a:ext cx="1443092" cy="4889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ແຜນການທີ່ໃຫ່ຍ</a:t>
            </a:r>
            <a:endParaRPr lang="en-US" sz="1200" dirty="0">
              <a:solidFill>
                <a:schemeClr val="dk2"/>
              </a:solidFill>
              <a:latin typeface="Saysettha OT" panose="020B0504020207020204" pitchFamily="34" charset="-34"/>
              <a:cs typeface="Saysettha OT" panose="020B0504020207020204" pitchFamily="34" charset="-34"/>
            </a:endParaRPr>
          </a:p>
        </p:txBody>
      </p:sp>
      <p:sp>
        <p:nvSpPr>
          <p:cNvPr id="11" name="Google Shape;73;p2">
            <a:extLst>
              <a:ext uri="{FF2B5EF4-FFF2-40B4-BE49-F238E27FC236}">
                <a16:creationId xmlns:a16="http://schemas.microsoft.com/office/drawing/2014/main" xmlns="" id="{2F2F7545-F92B-4EA6-89D6-C892A0AB03E4}"/>
              </a:ext>
            </a:extLst>
          </p:cNvPr>
          <p:cNvSpPr txBox="1"/>
          <p:nvPr/>
        </p:nvSpPr>
        <p:spPr>
          <a:xfrm>
            <a:off x="1121486" y="2277628"/>
            <a:ext cx="2986963" cy="4889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ຖ້າຈົນກ່ວາວ່າໄດ້ສິ່ງທີ່ເຈ້ົາຕອ້ງການແລ້ວ</a:t>
            </a:r>
            <a:endParaRPr lang="en-US" sz="1200" dirty="0">
              <a:solidFill>
                <a:schemeClr val="dk2"/>
              </a:solidFill>
              <a:latin typeface="Saysettha OT" panose="020B0504020207020204" pitchFamily="34" charset="-34"/>
              <a:cs typeface="Saysettha OT" panose="020B0504020207020204" pitchFamily="34" charset="-34"/>
            </a:endParaRPr>
          </a:p>
        </p:txBody>
      </p:sp>
      <p:sp>
        <p:nvSpPr>
          <p:cNvPr id="12" name="Google Shape;73;p2">
            <a:extLst>
              <a:ext uri="{FF2B5EF4-FFF2-40B4-BE49-F238E27FC236}">
                <a16:creationId xmlns:a16="http://schemas.microsoft.com/office/drawing/2014/main" xmlns="" id="{B66418F8-539A-4735-9892-218CFA574333}"/>
              </a:ext>
            </a:extLst>
          </p:cNvPr>
          <p:cNvSpPr txBox="1"/>
          <p:nvPr/>
        </p:nvSpPr>
        <p:spPr>
          <a:xfrm>
            <a:off x="2106558" y="2697483"/>
            <a:ext cx="2986963" cy="4889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ຄາດຫວັງກັບຜົນຕອບແທນ</a:t>
            </a:r>
            <a:endParaRPr lang="en-US" sz="1200" dirty="0">
              <a:solidFill>
                <a:schemeClr val="dk2"/>
              </a:solidFill>
              <a:latin typeface="Saysettha OT" panose="020B0504020207020204" pitchFamily="34" charset="-34"/>
              <a:cs typeface="Saysettha OT" panose="020B0504020207020204" pitchFamily="34" charset="-34"/>
            </a:endParaRPr>
          </a:p>
        </p:txBody>
      </p:sp>
      <p:sp>
        <p:nvSpPr>
          <p:cNvPr id="14" name="Google Shape;73;p2">
            <a:extLst>
              <a:ext uri="{FF2B5EF4-FFF2-40B4-BE49-F238E27FC236}">
                <a16:creationId xmlns:a16="http://schemas.microsoft.com/office/drawing/2014/main" xmlns="" id="{57836579-E388-4F23-9777-5B405FB47628}"/>
              </a:ext>
            </a:extLst>
          </p:cNvPr>
          <p:cNvSpPr txBox="1"/>
          <p:nvPr/>
        </p:nvSpPr>
        <p:spPr>
          <a:xfrm>
            <a:off x="1490608" y="2983630"/>
            <a:ext cx="2986963" cy="4889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ກຣາບເສັ້ນຊື່</a:t>
            </a:r>
            <a:endParaRPr lang="en-US" sz="1200" dirty="0">
              <a:solidFill>
                <a:schemeClr val="dk2"/>
              </a:solidFill>
              <a:latin typeface="Saysettha OT" panose="020B0504020207020204" pitchFamily="34" charset="-34"/>
              <a:cs typeface="Saysettha OT" panose="020B0504020207020204" pitchFamily="34" charset="-34"/>
            </a:endParaRPr>
          </a:p>
        </p:txBody>
      </p:sp>
      <p:sp>
        <p:nvSpPr>
          <p:cNvPr id="15" name="Google Shape;73;p2">
            <a:extLst>
              <a:ext uri="{FF2B5EF4-FFF2-40B4-BE49-F238E27FC236}">
                <a16:creationId xmlns:a16="http://schemas.microsoft.com/office/drawing/2014/main" xmlns="" id="{CC6BA963-3345-4ECA-9C72-DFA036F2791F}"/>
              </a:ext>
            </a:extLst>
          </p:cNvPr>
          <p:cNvSpPr txBox="1"/>
          <p:nvPr/>
        </p:nvSpPr>
        <p:spPr>
          <a:xfrm>
            <a:off x="1922408" y="3285075"/>
            <a:ext cx="2986963" cy="4889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ເອົາເງື່ອນໄຂເໜາະສົມທີ່ສຸດ</a:t>
            </a:r>
            <a:endParaRPr lang="en-US" sz="1200" dirty="0">
              <a:solidFill>
                <a:schemeClr val="dk2"/>
              </a:solidFill>
              <a:latin typeface="Saysettha OT" panose="020B0504020207020204" pitchFamily="34" charset="-34"/>
              <a:cs typeface="Saysettha OT" panose="020B0504020207020204" pitchFamily="34" charset="-34"/>
            </a:endParaRPr>
          </a:p>
        </p:txBody>
      </p:sp>
      <p:sp>
        <p:nvSpPr>
          <p:cNvPr id="16" name="Google Shape;73;p2">
            <a:extLst>
              <a:ext uri="{FF2B5EF4-FFF2-40B4-BE49-F238E27FC236}">
                <a16:creationId xmlns:a16="http://schemas.microsoft.com/office/drawing/2014/main" xmlns="" id="{0B8BB8AF-3D19-4119-B08C-0590EE6F92CC}"/>
              </a:ext>
            </a:extLst>
          </p:cNvPr>
          <p:cNvSpPr txBox="1"/>
          <p:nvPr/>
        </p:nvSpPr>
        <p:spPr>
          <a:xfrm>
            <a:off x="2653695" y="3488159"/>
            <a:ext cx="1670655" cy="4889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ຫຼີກລ້ຽງຄວາມລົ້ມເຫຼວທຸກດ້ານ</a:t>
            </a:r>
            <a:endParaRPr lang="en-US" sz="1200" dirty="0">
              <a:solidFill>
                <a:schemeClr val="dk2"/>
              </a:solidFill>
              <a:latin typeface="Saysettha OT" panose="020B0504020207020204" pitchFamily="34" charset="-34"/>
              <a:cs typeface="Saysettha OT" panose="020B0504020207020204" pitchFamily="34" charset="-34"/>
            </a:endParaRPr>
          </a:p>
        </p:txBody>
      </p:sp>
      <p:sp>
        <p:nvSpPr>
          <p:cNvPr id="17" name="Google Shape;73;p2">
            <a:extLst>
              <a:ext uri="{FF2B5EF4-FFF2-40B4-BE49-F238E27FC236}">
                <a16:creationId xmlns:a16="http://schemas.microsoft.com/office/drawing/2014/main" xmlns="" id="{FC592700-E4E6-47BD-B7E0-C3A6266D239D}"/>
              </a:ext>
            </a:extLst>
          </p:cNvPr>
          <p:cNvSpPr txBox="1"/>
          <p:nvPr/>
        </p:nvSpPr>
        <p:spPr>
          <a:xfrm>
            <a:off x="1872018" y="3837807"/>
            <a:ext cx="2986963" cy="4889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ການແຂ່ງຂັນ</a:t>
            </a:r>
            <a:endParaRPr lang="en-US" sz="1200" dirty="0">
              <a:solidFill>
                <a:schemeClr val="dk2"/>
              </a:solidFill>
              <a:latin typeface="Saysettha OT" panose="020B0504020207020204" pitchFamily="34" charset="-34"/>
              <a:cs typeface="Saysettha OT" panose="020B0504020207020204" pitchFamily="34" charset="-34"/>
            </a:endParaRPr>
          </a:p>
        </p:txBody>
      </p:sp>
      <p:sp>
        <p:nvSpPr>
          <p:cNvPr id="18" name="Google Shape;73;p2">
            <a:extLst>
              <a:ext uri="{FF2B5EF4-FFF2-40B4-BE49-F238E27FC236}">
                <a16:creationId xmlns:a16="http://schemas.microsoft.com/office/drawing/2014/main" xmlns="" id="{7EB12349-DBF3-4785-B7D9-39FFDADB8614}"/>
              </a:ext>
            </a:extLst>
          </p:cNvPr>
          <p:cNvSpPr txBox="1"/>
          <p:nvPr/>
        </p:nvSpPr>
        <p:spPr>
          <a:xfrm>
            <a:off x="1772790" y="4146064"/>
            <a:ext cx="2986963" cy="4889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ສາມາດຮູ້ໄດ້</a:t>
            </a:r>
            <a:endParaRPr lang="en-US" sz="1200" dirty="0">
              <a:solidFill>
                <a:schemeClr val="dk2"/>
              </a:solidFill>
              <a:latin typeface="Saysettha OT" panose="020B0504020207020204" pitchFamily="34" charset="-34"/>
              <a:cs typeface="Saysettha OT" panose="020B0504020207020204" pitchFamily="34" charset="-34"/>
            </a:endParaRPr>
          </a:p>
        </p:txBody>
      </p:sp>
      <p:sp>
        <p:nvSpPr>
          <p:cNvPr id="19" name="Google Shape;73;p2">
            <a:extLst>
              <a:ext uri="{FF2B5EF4-FFF2-40B4-BE49-F238E27FC236}">
                <a16:creationId xmlns:a16="http://schemas.microsoft.com/office/drawing/2014/main" xmlns="" id="{9C4F2682-8FA9-4E5B-BCE3-736EC728FA39}"/>
              </a:ext>
            </a:extLst>
          </p:cNvPr>
          <p:cNvSpPr txBox="1"/>
          <p:nvPr/>
        </p:nvSpPr>
        <p:spPr>
          <a:xfrm>
            <a:off x="1822404" y="4443209"/>
            <a:ext cx="2986963" cy="4889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ວາງແຜນເພື່ອຈັດຕັ້ງປະຕິບັດ</a:t>
            </a:r>
            <a:endParaRPr lang="en-US" sz="1200" dirty="0">
              <a:solidFill>
                <a:schemeClr val="dk2"/>
              </a:solidFill>
              <a:latin typeface="Saysettha OT" panose="020B0504020207020204" pitchFamily="34" charset="-34"/>
              <a:cs typeface="Saysettha OT" panose="020B0504020207020204" pitchFamily="34" charset="-34"/>
            </a:endParaRPr>
          </a:p>
        </p:txBody>
      </p:sp>
      <p:sp>
        <p:nvSpPr>
          <p:cNvPr id="20" name="Google Shape;73;p2">
            <a:extLst>
              <a:ext uri="{FF2B5EF4-FFF2-40B4-BE49-F238E27FC236}">
                <a16:creationId xmlns:a16="http://schemas.microsoft.com/office/drawing/2014/main" xmlns="" id="{9F9C7FB2-0F0D-4688-856D-A13832488B45}"/>
              </a:ext>
            </a:extLst>
          </p:cNvPr>
          <p:cNvSpPr txBox="1"/>
          <p:nvPr/>
        </p:nvSpPr>
        <p:spPr>
          <a:xfrm>
            <a:off x="5709471" y="2397867"/>
            <a:ext cx="1443092" cy="4889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ເລີ້ມຈາກສິ່ງທີ່ມີກ່ອນ</a:t>
            </a:r>
            <a:endParaRPr lang="en-US" sz="1200" dirty="0">
              <a:solidFill>
                <a:schemeClr val="dk2"/>
              </a:solidFill>
              <a:latin typeface="Saysettha OT" panose="020B0504020207020204" pitchFamily="34" charset="-34"/>
              <a:cs typeface="Saysettha OT" panose="020B0504020207020204" pitchFamily="34" charset="-34"/>
            </a:endParaRPr>
          </a:p>
        </p:txBody>
      </p:sp>
      <p:sp>
        <p:nvSpPr>
          <p:cNvPr id="21" name="Google Shape;73;p2">
            <a:extLst>
              <a:ext uri="{FF2B5EF4-FFF2-40B4-BE49-F238E27FC236}">
                <a16:creationId xmlns:a16="http://schemas.microsoft.com/office/drawing/2014/main" xmlns="" id="{8CAF6B97-AFF2-4C34-88A8-519CE7D56A9C}"/>
              </a:ext>
            </a:extLst>
          </p:cNvPr>
          <p:cNvSpPr txBox="1"/>
          <p:nvPr/>
        </p:nvSpPr>
        <p:spPr>
          <a:xfrm>
            <a:off x="5202844" y="2701844"/>
            <a:ext cx="1834598" cy="4889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ຮັບໄດ້ກັບການສູນເສຍ</a:t>
            </a:r>
            <a:endParaRPr lang="en-US" sz="1200" dirty="0">
              <a:solidFill>
                <a:schemeClr val="dk2"/>
              </a:solidFill>
              <a:latin typeface="Saysettha OT" panose="020B0504020207020204" pitchFamily="34" charset="-34"/>
              <a:cs typeface="Saysettha OT" panose="020B0504020207020204" pitchFamily="34" charset="-34"/>
            </a:endParaRPr>
          </a:p>
        </p:txBody>
      </p:sp>
      <p:sp>
        <p:nvSpPr>
          <p:cNvPr id="22" name="Google Shape;73;p2">
            <a:extLst>
              <a:ext uri="{FF2B5EF4-FFF2-40B4-BE49-F238E27FC236}">
                <a16:creationId xmlns:a16="http://schemas.microsoft.com/office/drawing/2014/main" xmlns="" id="{4A70B515-190C-4452-BD72-D48235116801}"/>
              </a:ext>
            </a:extLst>
          </p:cNvPr>
          <p:cNvSpPr txBox="1"/>
          <p:nvPr/>
        </p:nvSpPr>
        <p:spPr>
          <a:xfrm>
            <a:off x="4734612" y="2975925"/>
            <a:ext cx="2302830" cy="4889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ກຣາບແບບ ໄອເທີເລຕິບ</a:t>
            </a:r>
            <a:endParaRPr lang="en-US" sz="1200" dirty="0">
              <a:solidFill>
                <a:schemeClr val="dk2"/>
              </a:solidFill>
              <a:latin typeface="Saysettha OT" panose="020B0504020207020204" pitchFamily="34" charset="-34"/>
              <a:cs typeface="Saysettha OT" panose="020B0504020207020204" pitchFamily="34" charset="-34"/>
            </a:endParaRPr>
          </a:p>
        </p:txBody>
      </p:sp>
      <p:sp>
        <p:nvSpPr>
          <p:cNvPr id="23" name="Google Shape;73;p2">
            <a:extLst>
              <a:ext uri="{FF2B5EF4-FFF2-40B4-BE49-F238E27FC236}">
                <a16:creationId xmlns:a16="http://schemas.microsoft.com/office/drawing/2014/main" xmlns="" id="{C98C5CB7-C239-4CAD-BA13-5CA2C553B595}"/>
              </a:ext>
            </a:extLst>
          </p:cNvPr>
          <p:cNvSpPr txBox="1"/>
          <p:nvPr/>
        </p:nvSpPr>
        <p:spPr>
          <a:xfrm>
            <a:off x="5249768" y="3271964"/>
            <a:ext cx="1443092" cy="4889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ເຮັດທົດລອງ</a:t>
            </a:r>
            <a:endParaRPr lang="en-US" sz="1200" dirty="0">
              <a:solidFill>
                <a:schemeClr val="dk2"/>
              </a:solidFill>
              <a:latin typeface="Saysettha OT" panose="020B0504020207020204" pitchFamily="34" charset="-34"/>
              <a:cs typeface="Saysettha OT" panose="020B0504020207020204" pitchFamily="34" charset="-34"/>
            </a:endParaRPr>
          </a:p>
        </p:txBody>
      </p:sp>
      <p:sp>
        <p:nvSpPr>
          <p:cNvPr id="24" name="Google Shape;73;p2">
            <a:extLst>
              <a:ext uri="{FF2B5EF4-FFF2-40B4-BE49-F238E27FC236}">
                <a16:creationId xmlns:a16="http://schemas.microsoft.com/office/drawing/2014/main" xmlns="" id="{E21C1D45-BE57-4111-BB3B-65B4C3E94C22}"/>
              </a:ext>
            </a:extLst>
          </p:cNvPr>
          <p:cNvSpPr txBox="1"/>
          <p:nvPr/>
        </p:nvSpPr>
        <p:spPr>
          <a:xfrm>
            <a:off x="5974116" y="3566037"/>
            <a:ext cx="1443092" cy="4889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ຮັບໄດ້ຄວາມລົ້ມເຫຼວ</a:t>
            </a:r>
            <a:endParaRPr lang="en-US" sz="1200" dirty="0">
              <a:solidFill>
                <a:schemeClr val="dk2"/>
              </a:solidFill>
              <a:latin typeface="Saysettha OT" panose="020B0504020207020204" pitchFamily="34" charset="-34"/>
              <a:cs typeface="Saysettha OT" panose="020B0504020207020204" pitchFamily="34" charset="-34"/>
            </a:endParaRPr>
          </a:p>
        </p:txBody>
      </p:sp>
      <p:sp>
        <p:nvSpPr>
          <p:cNvPr id="25" name="Google Shape;73;p2">
            <a:extLst>
              <a:ext uri="{FF2B5EF4-FFF2-40B4-BE49-F238E27FC236}">
                <a16:creationId xmlns:a16="http://schemas.microsoft.com/office/drawing/2014/main" xmlns="" id="{CB041305-452A-4550-9A14-BD9C84BA2B57}"/>
              </a:ext>
            </a:extLst>
          </p:cNvPr>
          <p:cNvSpPr txBox="1"/>
          <p:nvPr/>
        </p:nvSpPr>
        <p:spPr>
          <a:xfrm>
            <a:off x="5065655" y="3843944"/>
            <a:ext cx="1443092" cy="4889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ພົວພັນຮ່ວມມື</a:t>
            </a:r>
            <a:endParaRPr lang="en-US" sz="1200" dirty="0">
              <a:solidFill>
                <a:schemeClr val="dk2"/>
              </a:solidFill>
              <a:latin typeface="Saysettha OT" panose="020B0504020207020204" pitchFamily="34" charset="-34"/>
              <a:cs typeface="Saysettha OT" panose="020B0504020207020204" pitchFamily="34" charset="-34"/>
            </a:endParaRPr>
          </a:p>
        </p:txBody>
      </p:sp>
      <p:sp>
        <p:nvSpPr>
          <p:cNvPr id="26" name="Google Shape;73;p2">
            <a:extLst>
              <a:ext uri="{FF2B5EF4-FFF2-40B4-BE49-F238E27FC236}">
                <a16:creationId xmlns:a16="http://schemas.microsoft.com/office/drawing/2014/main" xmlns="" id="{197CF651-4848-47DA-966C-841C030BBAC3}"/>
              </a:ext>
            </a:extLst>
          </p:cNvPr>
          <p:cNvSpPr txBox="1"/>
          <p:nvPr/>
        </p:nvSpPr>
        <p:spPr>
          <a:xfrm>
            <a:off x="5056076" y="4130588"/>
            <a:ext cx="1443092" cy="4889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ບໍ່ສາມາດຮູ້ໄດ້</a:t>
            </a:r>
            <a:endParaRPr lang="en-US" sz="1200" dirty="0">
              <a:solidFill>
                <a:schemeClr val="dk2"/>
              </a:solidFill>
              <a:latin typeface="Saysettha OT" panose="020B0504020207020204" pitchFamily="34" charset="-34"/>
              <a:cs typeface="Saysettha OT" panose="020B0504020207020204" pitchFamily="34" charset="-34"/>
            </a:endParaRPr>
          </a:p>
        </p:txBody>
      </p:sp>
      <p:sp>
        <p:nvSpPr>
          <p:cNvPr id="27" name="Google Shape;73;p2">
            <a:extLst>
              <a:ext uri="{FF2B5EF4-FFF2-40B4-BE49-F238E27FC236}">
                <a16:creationId xmlns:a16="http://schemas.microsoft.com/office/drawing/2014/main" xmlns="" id="{8485B0D2-1994-4DB8-AA0B-3F8AF6622438}"/>
              </a:ext>
            </a:extLst>
          </p:cNvPr>
          <p:cNvSpPr txBox="1"/>
          <p:nvPr/>
        </p:nvSpPr>
        <p:spPr>
          <a:xfrm>
            <a:off x="4979865" y="4434056"/>
            <a:ext cx="1443092" cy="4889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ເຮັດເພື່ອທີ່ຈະຮຽນຮູ້</a:t>
            </a:r>
            <a:endParaRPr lang="en-US" sz="1200" dirty="0">
              <a:solidFill>
                <a:schemeClr val="dk2"/>
              </a:solidFill>
              <a:latin typeface="Saysettha OT" panose="020B0504020207020204" pitchFamily="34" charset="-34"/>
              <a:cs typeface="Saysettha OT" panose="020B0504020207020204" pitchFamily="34" charset="-34"/>
            </a:endParaRPr>
          </a:p>
        </p:txBody>
      </p:sp>
    </p:spTree>
    <p:extLst>
      <p:ext uri="{BB962C8B-B14F-4D97-AF65-F5344CB8AC3E}">
        <p14:creationId xmlns:p14="http://schemas.microsoft.com/office/powerpoint/2010/main" val="3523992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765151" y="293044"/>
            <a:ext cx="4876800" cy="799306"/>
          </a:xfrm>
          <a:prstGeom prst="rect">
            <a:avLst/>
          </a:prstGeom>
          <a:noFill/>
          <a:ln>
            <a:noFill/>
          </a:ln>
        </p:spPr>
        <p:txBody>
          <a:bodyPr spcFirstLastPara="1" wrap="square" lIns="0" tIns="45700" rIns="0" bIns="45700" anchor="ctr" anchorCtr="0">
            <a:noAutofit/>
          </a:bodyPr>
          <a:lstStyle/>
          <a:p>
            <a:pPr marL="182880" lvl="0" indent="0" algn="ctr" rtl="0">
              <a:spcBef>
                <a:spcPts val="0"/>
              </a:spcBef>
              <a:spcAft>
                <a:spcPts val="0"/>
              </a:spcAft>
              <a:buClr>
                <a:schemeClr val="accent1"/>
              </a:buClr>
              <a:buSzPts val="4000"/>
              <a:buFont typeface="Quattrocento Sans"/>
              <a:buNone/>
            </a:pPr>
            <a:r>
              <a:rPr lang="lo-LA" sz="3200" b="1" dirty="0">
                <a:solidFill>
                  <a:schemeClr val="bg1"/>
                </a:solidFill>
                <a:latin typeface="Saysettha OT" panose="020B0504020207020204" pitchFamily="34" charset="-34"/>
                <a:cs typeface="Saysettha OT" panose="020B0504020207020204" pitchFamily="34" charset="-34"/>
              </a:rPr>
              <a:t>8ອົງປະກອບຂອງເຕັກນິກການປະກອບການ</a:t>
            </a:r>
            <a:endParaRPr sz="3200" b="1" dirty="0">
              <a:solidFill>
                <a:schemeClr val="bg1"/>
              </a:solidFill>
              <a:latin typeface="Saysettha OT" panose="020B0504020207020204" pitchFamily="34" charset="-34"/>
              <a:cs typeface="Saysettha OT" panose="020B0504020207020204" pitchFamily="34" charset="-34"/>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pic>
        <p:nvPicPr>
          <p:cNvPr id="9" name="Picture 1">
            <a:extLst>
              <a:ext uri="{FF2B5EF4-FFF2-40B4-BE49-F238E27FC236}">
                <a16:creationId xmlns:a16="http://schemas.microsoft.com/office/drawing/2014/main" xmlns="" id="{9545B58A-4CE9-4F7D-B5F9-6B050AAA68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212" y="1278820"/>
            <a:ext cx="5885688" cy="5111496"/>
          </a:xfrm>
          <a:prstGeom prst="rect">
            <a:avLst/>
          </a:prstGeom>
        </p:spPr>
      </p:pic>
      <p:sp>
        <p:nvSpPr>
          <p:cNvPr id="10" name="Google Shape;75;p2">
            <a:extLst>
              <a:ext uri="{FF2B5EF4-FFF2-40B4-BE49-F238E27FC236}">
                <a16:creationId xmlns:a16="http://schemas.microsoft.com/office/drawing/2014/main" xmlns="" id="{86842AA5-D15B-4158-BDB0-62EC9B9DB031}"/>
              </a:ext>
            </a:extLst>
          </p:cNvPr>
          <p:cNvSpPr txBox="1">
            <a:spLocks noGrp="1"/>
          </p:cNvSpPr>
          <p:nvPr>
            <p:ph type="body" idx="1"/>
          </p:nvPr>
        </p:nvSpPr>
        <p:spPr>
          <a:xfrm>
            <a:off x="1214777" y="6397578"/>
            <a:ext cx="6356708" cy="136351"/>
          </a:xfrm>
          <a:prstGeom prst="rect">
            <a:avLst/>
          </a:prstGeom>
          <a:noFill/>
          <a:ln>
            <a:noFill/>
          </a:ln>
        </p:spPr>
        <p:txBody>
          <a:bodyPr spcFirstLastPara="1" wrap="square" lIns="91425" tIns="45700" rIns="91425" bIns="45700" anchor="t" anchorCtr="0">
            <a:normAutofit fontScale="25000" lnSpcReduction="20000"/>
          </a:bodyPr>
          <a:lstStyle/>
          <a:p>
            <a:pPr marL="64008" lvl="0" indent="0" algn="l" rtl="0">
              <a:spcBef>
                <a:spcPts val="0"/>
              </a:spcBef>
              <a:spcAft>
                <a:spcPts val="0"/>
              </a:spcAft>
              <a:buSzPts val="2240"/>
              <a:buNone/>
            </a:pPr>
            <a:r>
              <a:rPr lang="de-DE" dirty="0">
                <a:latin typeface="Saysettha OT" panose="020B0504020207020204" pitchFamily="34" charset="-34"/>
                <a:cs typeface="Saysettha OT" panose="020B0504020207020204" pitchFamily="34" charset="-34"/>
              </a:rPr>
              <a:t>Illustration </a:t>
            </a:r>
            <a:r>
              <a:rPr lang="de-DE" dirty="0" err="1">
                <a:latin typeface="Saysettha OT" panose="020B0504020207020204" pitchFamily="34" charset="-34"/>
                <a:cs typeface="Saysettha OT" panose="020B0504020207020204" pitchFamily="34" charset="-34"/>
              </a:rPr>
              <a:t>taken</a:t>
            </a:r>
            <a:r>
              <a:rPr lang="de-DE" dirty="0">
                <a:latin typeface="Saysettha OT" panose="020B0504020207020204" pitchFamily="34" charset="-34"/>
                <a:cs typeface="Saysettha OT" panose="020B0504020207020204" pitchFamily="34" charset="-34"/>
              </a:rPr>
              <a:t> </a:t>
            </a:r>
            <a:r>
              <a:rPr lang="de-DE" dirty="0" err="1">
                <a:latin typeface="Saysettha OT" panose="020B0504020207020204" pitchFamily="34" charset="-34"/>
                <a:cs typeface="Saysettha OT" panose="020B0504020207020204" pitchFamily="34" charset="-34"/>
              </a:rPr>
              <a:t>from</a:t>
            </a:r>
            <a:r>
              <a:rPr lang="de-DE" dirty="0">
                <a:latin typeface="Saysettha OT" panose="020B0504020207020204" pitchFamily="34" charset="-34"/>
                <a:cs typeface="Saysettha OT" panose="020B0504020207020204" pitchFamily="34" charset="-34"/>
              </a:rPr>
              <a:t>: Entrepreneurship : </a:t>
            </a:r>
            <a:r>
              <a:rPr lang="de-DE" dirty="0" err="1">
                <a:latin typeface="Saysettha OT" panose="020B0504020207020204" pitchFamily="34" charset="-34"/>
                <a:cs typeface="Saysettha OT" panose="020B0504020207020204" pitchFamily="34" charset="-34"/>
              </a:rPr>
              <a:t>the</a:t>
            </a:r>
            <a:r>
              <a:rPr lang="de-DE" dirty="0">
                <a:latin typeface="Saysettha OT" panose="020B0504020207020204" pitchFamily="34" charset="-34"/>
                <a:cs typeface="Saysettha OT" panose="020B0504020207020204" pitchFamily="34" charset="-34"/>
              </a:rPr>
              <a:t> </a:t>
            </a:r>
            <a:r>
              <a:rPr lang="de-DE" dirty="0" err="1">
                <a:latin typeface="Saysettha OT" panose="020B0504020207020204" pitchFamily="34" charset="-34"/>
                <a:cs typeface="Saysettha OT" panose="020B0504020207020204" pitchFamily="34" charset="-34"/>
              </a:rPr>
              <a:t>practice</a:t>
            </a:r>
            <a:r>
              <a:rPr lang="de-DE" dirty="0">
                <a:latin typeface="Saysettha OT" panose="020B0504020207020204" pitchFamily="34" charset="-34"/>
                <a:cs typeface="Saysettha OT" panose="020B0504020207020204" pitchFamily="34" charset="-34"/>
              </a:rPr>
              <a:t> and </a:t>
            </a:r>
            <a:r>
              <a:rPr lang="de-DE" dirty="0" err="1">
                <a:latin typeface="Saysettha OT" panose="020B0504020207020204" pitchFamily="34" charset="-34"/>
                <a:cs typeface="Saysettha OT" panose="020B0504020207020204" pitchFamily="34" charset="-34"/>
              </a:rPr>
              <a:t>mindset</a:t>
            </a:r>
            <a:r>
              <a:rPr lang="de-DE" dirty="0">
                <a:latin typeface="Saysettha OT" panose="020B0504020207020204" pitchFamily="34" charset="-34"/>
                <a:cs typeface="Saysettha OT" panose="020B0504020207020204" pitchFamily="34" charset="-34"/>
              </a:rPr>
              <a:t>, </a:t>
            </a:r>
            <a:r>
              <a:rPr lang="de-DE" dirty="0" err="1">
                <a:latin typeface="Saysettha OT" panose="020B0504020207020204" pitchFamily="34" charset="-34"/>
                <a:cs typeface="Saysettha OT" panose="020B0504020207020204" pitchFamily="34" charset="-34"/>
              </a:rPr>
              <a:t>by</a:t>
            </a:r>
            <a:r>
              <a:rPr lang="de-DE" dirty="0">
                <a:latin typeface="Saysettha OT" panose="020B0504020207020204" pitchFamily="34" charset="-34"/>
                <a:cs typeface="Saysettha OT" panose="020B0504020207020204" pitchFamily="34" charset="-34"/>
              </a:rPr>
              <a:t> Heidi M. Neck, Christopher P. Neck and Emma L. Murray; Sage Publishing, 2020</a:t>
            </a:r>
            <a:endParaRPr dirty="0">
              <a:latin typeface="Saysettha OT" panose="020B0504020207020204" pitchFamily="34" charset="-34"/>
              <a:cs typeface="Saysettha OT" panose="020B0504020207020204" pitchFamily="34" charset="-34"/>
            </a:endParaRPr>
          </a:p>
        </p:txBody>
      </p:sp>
      <p:sp>
        <p:nvSpPr>
          <p:cNvPr id="6" name="Google Shape;73;p2">
            <a:extLst>
              <a:ext uri="{FF2B5EF4-FFF2-40B4-BE49-F238E27FC236}">
                <a16:creationId xmlns:a16="http://schemas.microsoft.com/office/drawing/2014/main" xmlns="" id="{59F0F758-B4C4-4E72-A6F7-E03677DAAA97}"/>
              </a:ext>
            </a:extLst>
          </p:cNvPr>
          <p:cNvSpPr txBox="1"/>
          <p:nvPr/>
        </p:nvSpPr>
        <p:spPr>
          <a:xfrm>
            <a:off x="2760458" y="1470767"/>
            <a:ext cx="3926091" cy="4889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ວິທີ່ການຂອງຜູ້ປະກອບການ</a:t>
            </a:r>
            <a:endParaRPr lang="en-US" sz="1200" dirty="0">
              <a:solidFill>
                <a:schemeClr val="dk2"/>
              </a:solidFill>
              <a:latin typeface="Saysettha OT" panose="020B0504020207020204" pitchFamily="34" charset="-34"/>
              <a:cs typeface="Saysettha OT" panose="020B0504020207020204" pitchFamily="34" charset="-34"/>
            </a:endParaRPr>
          </a:p>
        </p:txBody>
      </p:sp>
      <p:sp>
        <p:nvSpPr>
          <p:cNvPr id="7" name="Google Shape;73;p2">
            <a:extLst>
              <a:ext uri="{FF2B5EF4-FFF2-40B4-BE49-F238E27FC236}">
                <a16:creationId xmlns:a16="http://schemas.microsoft.com/office/drawing/2014/main" xmlns="" id="{69E0379E-7782-4A6C-A2AA-5FAB6A0F0221}"/>
              </a:ext>
            </a:extLst>
          </p:cNvPr>
          <p:cNvSpPr txBox="1"/>
          <p:nvPr/>
        </p:nvSpPr>
        <p:spPr>
          <a:xfrm>
            <a:off x="3621779" y="2886817"/>
            <a:ext cx="1900441" cy="488950"/>
          </a:xfrm>
          <a:prstGeom prst="rect">
            <a:avLst/>
          </a:prstGeom>
          <a:noFill/>
          <a:ln>
            <a:noFill/>
          </a:ln>
        </p:spPr>
        <p:txBody>
          <a:bodyPr spcFirstLastPara="1" wrap="square" lIns="91425" tIns="45700" rIns="91425" bIns="45700" anchor="t" anchorCtr="0">
            <a:noAutofit/>
          </a:bodyPr>
          <a:lstStyle/>
          <a:p>
            <a:pPr marL="64009" marR="0" lvl="0" algn="ctr"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ແນວຄວາມຄິດໃນມື້ນີ້</a:t>
            </a:r>
            <a:endParaRPr lang="en-US" sz="1200" dirty="0">
              <a:solidFill>
                <a:schemeClr val="dk2"/>
              </a:solidFill>
              <a:latin typeface="Saysettha OT" panose="020B0504020207020204" pitchFamily="34" charset="-34"/>
              <a:cs typeface="Saysettha OT" panose="020B0504020207020204" pitchFamily="34" charset="-34"/>
            </a:endParaRPr>
          </a:p>
        </p:txBody>
      </p:sp>
      <p:sp>
        <p:nvSpPr>
          <p:cNvPr id="8" name="Google Shape;73;p2">
            <a:extLst>
              <a:ext uri="{FF2B5EF4-FFF2-40B4-BE49-F238E27FC236}">
                <a16:creationId xmlns:a16="http://schemas.microsoft.com/office/drawing/2014/main" xmlns="" id="{DE3FA13E-76C3-4FA1-B2BF-55FE57F31152}"/>
              </a:ext>
            </a:extLst>
          </p:cNvPr>
          <p:cNvSpPr txBox="1"/>
          <p:nvPr/>
        </p:nvSpPr>
        <p:spPr>
          <a:xfrm>
            <a:off x="3672579" y="4149616"/>
            <a:ext cx="1900441" cy="488950"/>
          </a:xfrm>
          <a:prstGeom prst="rect">
            <a:avLst/>
          </a:prstGeom>
          <a:noFill/>
          <a:ln>
            <a:noFill/>
          </a:ln>
        </p:spPr>
        <p:txBody>
          <a:bodyPr spcFirstLastPara="1" wrap="square" lIns="91425" tIns="45700" rIns="91425" bIns="45700" anchor="t" anchorCtr="0">
            <a:noAutofit/>
          </a:bodyPr>
          <a:lstStyle/>
          <a:p>
            <a:pPr marL="64009" marR="0" lvl="0" algn="ctr"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ປະຕິບັດ</a:t>
            </a:r>
            <a:endParaRPr lang="en-US" sz="1200" dirty="0">
              <a:solidFill>
                <a:schemeClr val="dk2"/>
              </a:solidFill>
              <a:latin typeface="Saysettha OT" panose="020B0504020207020204" pitchFamily="34" charset="-34"/>
              <a:cs typeface="Saysettha OT" panose="020B0504020207020204" pitchFamily="34" charset="-34"/>
            </a:endParaRPr>
          </a:p>
        </p:txBody>
      </p:sp>
      <p:sp>
        <p:nvSpPr>
          <p:cNvPr id="11" name="Google Shape;73;p2">
            <a:extLst>
              <a:ext uri="{FF2B5EF4-FFF2-40B4-BE49-F238E27FC236}">
                <a16:creationId xmlns:a16="http://schemas.microsoft.com/office/drawing/2014/main" xmlns="" id="{674B81F8-8589-4FCA-9370-2773C05833C9}"/>
              </a:ext>
            </a:extLst>
          </p:cNvPr>
          <p:cNvSpPr txBox="1"/>
          <p:nvPr/>
        </p:nvSpPr>
        <p:spPr>
          <a:xfrm>
            <a:off x="5679178" y="4149616"/>
            <a:ext cx="1007371" cy="488950"/>
          </a:xfrm>
          <a:prstGeom prst="rect">
            <a:avLst/>
          </a:prstGeom>
          <a:noFill/>
          <a:ln>
            <a:noFill/>
          </a:ln>
        </p:spPr>
        <p:txBody>
          <a:bodyPr spcFirstLastPara="1" wrap="square" lIns="91425" tIns="45700" rIns="91425" bIns="45700" anchor="t" anchorCtr="0">
            <a:noAutofit/>
          </a:bodyPr>
          <a:lstStyle/>
          <a:p>
            <a:pPr marL="64009" marR="0" lvl="0" algn="ctr"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ສ້າງຂື້ນຕາມສິ່ງທີ່ເຈົ້າໄດ້ຮຽນມາ</a:t>
            </a:r>
            <a:endParaRPr lang="en-US" sz="1200" dirty="0">
              <a:solidFill>
                <a:schemeClr val="dk2"/>
              </a:solidFill>
              <a:latin typeface="Saysettha OT" panose="020B0504020207020204" pitchFamily="34" charset="-34"/>
              <a:cs typeface="Saysettha OT" panose="020B0504020207020204" pitchFamily="34" charset="-34"/>
            </a:endParaRPr>
          </a:p>
        </p:txBody>
      </p:sp>
      <p:sp>
        <p:nvSpPr>
          <p:cNvPr id="12" name="Google Shape;73;p2">
            <a:extLst>
              <a:ext uri="{FF2B5EF4-FFF2-40B4-BE49-F238E27FC236}">
                <a16:creationId xmlns:a16="http://schemas.microsoft.com/office/drawing/2014/main" xmlns="" id="{5C6858A2-4539-4BBD-B93E-DEB416991877}"/>
              </a:ext>
            </a:extLst>
          </p:cNvPr>
          <p:cNvSpPr txBox="1"/>
          <p:nvPr/>
        </p:nvSpPr>
        <p:spPr>
          <a:xfrm>
            <a:off x="4622799" y="4998264"/>
            <a:ext cx="1460499" cy="580916"/>
          </a:xfrm>
          <a:prstGeom prst="rect">
            <a:avLst/>
          </a:prstGeom>
          <a:noFill/>
          <a:ln>
            <a:noFill/>
          </a:ln>
        </p:spPr>
        <p:txBody>
          <a:bodyPr spcFirstLastPara="1" wrap="square" lIns="91425" tIns="45700" rIns="91425" bIns="45700" anchor="t" anchorCtr="0">
            <a:noAutofit/>
          </a:bodyPr>
          <a:lstStyle/>
          <a:p>
            <a:pPr marL="64009" marR="0" lvl="0" algn="ctr"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ເສີມຂະຫຍາຍຊັບພະຍາກອນ</a:t>
            </a:r>
            <a:endParaRPr lang="en-US" sz="1200" dirty="0">
              <a:solidFill>
                <a:schemeClr val="dk2"/>
              </a:solidFill>
              <a:latin typeface="Saysettha OT" panose="020B0504020207020204" pitchFamily="34" charset="-34"/>
              <a:cs typeface="Saysettha OT" panose="020B0504020207020204" pitchFamily="34" charset="-34"/>
            </a:endParaRPr>
          </a:p>
        </p:txBody>
      </p:sp>
      <p:sp>
        <p:nvSpPr>
          <p:cNvPr id="2" name="Rectangle 1">
            <a:extLst>
              <a:ext uri="{FF2B5EF4-FFF2-40B4-BE49-F238E27FC236}">
                <a16:creationId xmlns:a16="http://schemas.microsoft.com/office/drawing/2014/main" xmlns="" id="{C35813B0-7C8B-4F07-A16C-5304A17D2CCE}"/>
              </a:ext>
            </a:extLst>
          </p:cNvPr>
          <p:cNvSpPr/>
          <p:nvPr/>
        </p:nvSpPr>
        <p:spPr>
          <a:xfrm>
            <a:off x="1930399" y="1959717"/>
            <a:ext cx="4711551" cy="4889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Google Shape;73;p2">
            <a:extLst>
              <a:ext uri="{FF2B5EF4-FFF2-40B4-BE49-F238E27FC236}">
                <a16:creationId xmlns:a16="http://schemas.microsoft.com/office/drawing/2014/main" xmlns="" id="{04802803-3D3F-45AF-B51B-771E93EED2A2}"/>
              </a:ext>
            </a:extLst>
          </p:cNvPr>
          <p:cNvSpPr txBox="1"/>
          <p:nvPr/>
        </p:nvSpPr>
        <p:spPr>
          <a:xfrm>
            <a:off x="1930399" y="1819307"/>
            <a:ext cx="4743300" cy="580916"/>
          </a:xfrm>
          <a:prstGeom prst="rect">
            <a:avLst/>
          </a:prstGeom>
          <a:noFill/>
          <a:ln>
            <a:noFill/>
          </a:ln>
        </p:spPr>
        <p:txBody>
          <a:bodyPr spcFirstLastPara="1" wrap="square" lIns="91425" tIns="45700" rIns="91425" bIns="45700" anchor="t" anchorCtr="0">
            <a:noAutofit/>
          </a:bodyPr>
          <a:lstStyle/>
          <a:p>
            <a:pPr lvl="0">
              <a:spcBef>
                <a:spcPts val="1360"/>
              </a:spcBef>
              <a:buClr>
                <a:schemeClr val="accent1"/>
              </a:buClr>
              <a:buSzPts val="1440"/>
            </a:pPr>
            <a:r>
              <a:rPr lang="lo-LA" sz="800" b="1" dirty="0">
                <a:solidFill>
                  <a:schemeClr val="dk2"/>
                </a:solidFill>
                <a:latin typeface="Saysettha OT" panose="020B0504020207020204" pitchFamily="34" charset="-34"/>
                <a:cs typeface="Saysettha OT" panose="020B0504020207020204" pitchFamily="34" charset="-34"/>
              </a:rPr>
              <a:t>ຄຳທະແຫຼງການຂອງເຈົ້າ </a:t>
            </a:r>
            <a:r>
              <a:rPr lang="lo-LA" sz="800" dirty="0">
                <a:solidFill>
                  <a:schemeClr val="dk2"/>
                </a:solidFill>
                <a:latin typeface="Saysettha OT" panose="020B0504020207020204" pitchFamily="34" charset="-34"/>
                <a:cs typeface="Saysettha OT" panose="020B0504020207020204" pitchFamily="34" charset="-34"/>
              </a:rPr>
              <a:t>(ແມ່ນຫຍັງທີ່ເຈົ້າຢາກຮູ້ຢາກເຫັນ? ແມ່ນຫຍັງທີ່ນຳມາສູ່ຄວາມສຸກ ແລະ ມີພະລັງ?</a:t>
            </a:r>
            <a:r>
              <a:rPr lang="en-US" sz="800" dirty="0">
                <a:solidFill>
                  <a:schemeClr val="dk2"/>
                </a:solidFill>
                <a:latin typeface="Saysettha OT" panose="020B0504020207020204" pitchFamily="34" charset="-34"/>
                <a:cs typeface="Saysettha OT" panose="020B0504020207020204" pitchFamily="34" charset="-34"/>
              </a:rPr>
              <a:t> </a:t>
            </a:r>
            <a:r>
              <a:rPr lang="lo-LA" sz="800" dirty="0">
                <a:solidFill>
                  <a:schemeClr val="dk2"/>
                </a:solidFill>
                <a:latin typeface="Saysettha OT" panose="020B0504020207020204" pitchFamily="34" charset="-34"/>
                <a:cs typeface="Saysettha OT" panose="020B0504020207020204" pitchFamily="34" charset="-34"/>
              </a:rPr>
              <a:t>ແມ່ນຫັຍງເປັນແຮງຈູງໃຈ ແລະ ຜຸູກມັດເຈົ້າ?</a:t>
            </a:r>
            <a:r>
              <a:rPr lang="en-US" sz="800" dirty="0">
                <a:solidFill>
                  <a:schemeClr val="dk2"/>
                </a:solidFill>
                <a:latin typeface="Saysettha OT" panose="020B0504020207020204" pitchFamily="34" charset="-34"/>
                <a:cs typeface="Saysettha OT" panose="020B0504020207020204" pitchFamily="34" charset="-34"/>
              </a:rPr>
              <a:t> </a:t>
            </a:r>
            <a:r>
              <a:rPr lang="lo-LA" sz="800" dirty="0">
                <a:solidFill>
                  <a:schemeClr val="dk2"/>
                </a:solidFill>
                <a:latin typeface="Saysettha OT" panose="020B0504020207020204" pitchFamily="34" charset="-34"/>
                <a:cs typeface="Saysettha OT" panose="020B0504020207020204" pitchFamily="34" charset="-34"/>
              </a:rPr>
              <a:t>ແມ່ນຫຍັງແມ່ນເປົ້າໝາຍ ແລະ ວິໄສທັດລະດັບສູງຂອງເຈົ້າ?) </a:t>
            </a:r>
            <a:r>
              <a:rPr lang="en-US" sz="800" dirty="0">
                <a:solidFill>
                  <a:schemeClr val="dk2"/>
                </a:solidFill>
                <a:latin typeface="Saysettha OT" panose="020B0504020207020204" pitchFamily="34" charset="-34"/>
                <a:cs typeface="Saysettha OT" panose="020B0504020207020204" pitchFamily="34" charset="-34"/>
              </a:rPr>
              <a:t>“</a:t>
            </a:r>
            <a:r>
              <a:rPr lang="lo-LA" sz="800" dirty="0">
                <a:solidFill>
                  <a:schemeClr val="dk2"/>
                </a:solidFill>
                <a:latin typeface="Saysettha OT" panose="020B0504020207020204" pitchFamily="34" charset="-34"/>
                <a:cs typeface="Saysettha OT" panose="020B0504020207020204" pitchFamily="34" charset="-34"/>
              </a:rPr>
              <a:t>ຂອ້ຍຕອ້ງການທີ....</a:t>
            </a:r>
            <a:r>
              <a:rPr lang="en-US" sz="800" dirty="0">
                <a:solidFill>
                  <a:schemeClr val="dk2"/>
                </a:solidFill>
                <a:latin typeface="Saysettha OT" panose="020B0504020207020204" pitchFamily="34" charset="-34"/>
                <a:cs typeface="Saysettha OT" panose="020B0504020207020204" pitchFamily="34" charset="-34"/>
              </a:rPr>
              <a:t>”</a:t>
            </a:r>
            <a:r>
              <a:rPr lang="lo-LA" sz="800" dirty="0">
                <a:solidFill>
                  <a:schemeClr val="dk2"/>
                </a:solidFill>
                <a:latin typeface="Saysettha OT" panose="020B0504020207020204" pitchFamily="34" charset="-34"/>
                <a:cs typeface="Saysettha OT" panose="020B0504020207020204" pitchFamily="34" charset="-34"/>
              </a:rPr>
              <a:t> </a:t>
            </a:r>
            <a:r>
              <a:rPr lang="en-US" sz="800" dirty="0">
                <a:solidFill>
                  <a:schemeClr val="dk2"/>
                </a:solidFill>
                <a:latin typeface="Saysettha OT" panose="020B0504020207020204" pitchFamily="34" charset="-34"/>
                <a:cs typeface="Saysettha OT" panose="020B0504020207020204" pitchFamily="34" charset="-34"/>
              </a:rPr>
              <a:t>“</a:t>
            </a:r>
            <a:r>
              <a:rPr lang="lo-LA" sz="800" dirty="0">
                <a:solidFill>
                  <a:schemeClr val="dk2"/>
                </a:solidFill>
                <a:latin typeface="Saysettha OT" panose="020B0504020207020204" pitchFamily="34" charset="-34"/>
                <a:cs typeface="Saysettha OT" panose="020B0504020207020204" pitchFamily="34" charset="-34"/>
              </a:rPr>
              <a:t>ຂອ້ຍຈະເຮັດແນວໃດ....</a:t>
            </a:r>
            <a:r>
              <a:rPr lang="en-US" sz="800" dirty="0">
                <a:solidFill>
                  <a:schemeClr val="dk2"/>
                </a:solidFill>
                <a:latin typeface="Saysettha OT" panose="020B0504020207020204" pitchFamily="34" charset="-34"/>
                <a:cs typeface="Saysettha OT" panose="020B0504020207020204" pitchFamily="34" charset="-34"/>
              </a:rPr>
              <a:t>”</a:t>
            </a:r>
            <a:r>
              <a:rPr lang="lo-LA" sz="800" dirty="0">
                <a:solidFill>
                  <a:schemeClr val="dk2"/>
                </a:solidFill>
                <a:latin typeface="Saysettha OT" panose="020B0504020207020204" pitchFamily="34" charset="-34"/>
                <a:cs typeface="Saysettha OT" panose="020B0504020207020204" pitchFamily="34" charset="-34"/>
              </a:rPr>
              <a:t> </a:t>
            </a:r>
            <a:r>
              <a:rPr lang="en-US" sz="800" dirty="0">
                <a:solidFill>
                  <a:schemeClr val="dk2"/>
                </a:solidFill>
                <a:latin typeface="Saysettha OT" panose="020B0504020207020204" pitchFamily="34" charset="-34"/>
                <a:cs typeface="Saysettha OT" panose="020B0504020207020204" pitchFamily="34" charset="-34"/>
              </a:rPr>
              <a:t>“</a:t>
            </a:r>
            <a:r>
              <a:rPr lang="lo-LA" sz="800" dirty="0">
                <a:solidFill>
                  <a:schemeClr val="dk2"/>
                </a:solidFill>
                <a:latin typeface="Saysettha OT" panose="020B0504020207020204" pitchFamily="34" charset="-34"/>
                <a:cs typeface="Saysettha OT" panose="020B0504020207020204" pitchFamily="34" charset="-34"/>
              </a:rPr>
              <a:t>ຂອ້ຍຄວາມປາດຖະໜາທີ່ຈະ....</a:t>
            </a:r>
            <a:r>
              <a:rPr lang="en-US" sz="800" dirty="0">
                <a:solidFill>
                  <a:schemeClr val="dk2"/>
                </a:solidFill>
                <a:latin typeface="Saysettha OT" panose="020B0504020207020204" pitchFamily="34" charset="-34"/>
                <a:cs typeface="Saysettha OT" panose="020B0504020207020204" pitchFamily="34" charset="-34"/>
              </a:rPr>
              <a:t>”</a:t>
            </a:r>
          </a:p>
        </p:txBody>
      </p:sp>
      <p:sp>
        <p:nvSpPr>
          <p:cNvPr id="3" name="Rectangle 2">
            <a:extLst>
              <a:ext uri="{FF2B5EF4-FFF2-40B4-BE49-F238E27FC236}">
                <a16:creationId xmlns:a16="http://schemas.microsoft.com/office/drawing/2014/main" xmlns="" id="{F00E3F0E-FC64-4E4E-9633-DEFBA1E4D7E4}"/>
              </a:ext>
            </a:extLst>
          </p:cNvPr>
          <p:cNvSpPr/>
          <p:nvPr/>
        </p:nvSpPr>
        <p:spPr>
          <a:xfrm>
            <a:off x="1822450" y="2736850"/>
            <a:ext cx="1465365" cy="733400"/>
          </a:xfrm>
          <a:prstGeom prst="rect">
            <a:avLst/>
          </a:prstGeom>
          <a:solidFill>
            <a:schemeClr val="accent1">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566317EC-85EF-4A3E-B473-BB939016DC48}"/>
              </a:ext>
            </a:extLst>
          </p:cNvPr>
          <p:cNvSpPr/>
          <p:nvPr/>
        </p:nvSpPr>
        <p:spPr>
          <a:xfrm>
            <a:off x="1822450" y="3743633"/>
            <a:ext cx="1465365" cy="733400"/>
          </a:xfrm>
          <a:prstGeom prst="rect">
            <a:avLst/>
          </a:prstGeom>
          <a:solidFill>
            <a:schemeClr val="accent1">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2CFFD2B4-558E-48BE-808E-CA9D42D6B2CE}"/>
              </a:ext>
            </a:extLst>
          </p:cNvPr>
          <p:cNvSpPr/>
          <p:nvPr/>
        </p:nvSpPr>
        <p:spPr>
          <a:xfrm>
            <a:off x="1822450" y="4750416"/>
            <a:ext cx="1465365" cy="745449"/>
          </a:xfrm>
          <a:prstGeom prst="rect">
            <a:avLst/>
          </a:prstGeom>
          <a:solidFill>
            <a:schemeClr val="accent1">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4" name="Google Shape;73;p2">
            <a:extLst>
              <a:ext uri="{FF2B5EF4-FFF2-40B4-BE49-F238E27FC236}">
                <a16:creationId xmlns:a16="http://schemas.microsoft.com/office/drawing/2014/main" xmlns="" id="{5FEA8BF7-918A-4123-9CD4-DEDA780C5685}"/>
              </a:ext>
            </a:extLst>
          </p:cNvPr>
          <p:cNvSpPr txBox="1"/>
          <p:nvPr/>
        </p:nvSpPr>
        <p:spPr>
          <a:xfrm>
            <a:off x="1822450" y="2550380"/>
            <a:ext cx="1465366" cy="617730"/>
          </a:xfrm>
          <a:prstGeom prst="rect">
            <a:avLst/>
          </a:prstGeom>
          <a:noFill/>
          <a:ln>
            <a:noFill/>
          </a:ln>
        </p:spPr>
        <p:txBody>
          <a:bodyPr spcFirstLastPara="1" wrap="square" lIns="91425" tIns="45700" rIns="91425" bIns="45700" anchor="t" anchorCtr="0">
            <a:noAutofit/>
          </a:bodyPr>
          <a:lstStyle/>
          <a:p>
            <a:pPr lvl="0">
              <a:spcBef>
                <a:spcPts val="1360"/>
              </a:spcBef>
              <a:buClr>
                <a:schemeClr val="accent1"/>
              </a:buClr>
              <a:buSzPts val="1440"/>
            </a:pPr>
            <a:r>
              <a:rPr lang="lo-LA" sz="800" b="1" dirty="0">
                <a:solidFill>
                  <a:schemeClr val="bg1"/>
                </a:solidFill>
                <a:latin typeface="Saysettha OT" panose="020B0504020207020204" pitchFamily="34" charset="-34"/>
                <a:cs typeface="Saysettha OT" panose="020B0504020207020204" pitchFamily="34" charset="-34"/>
              </a:rPr>
              <a:t>ຄວາມໝາຍໃນມື (</a:t>
            </a:r>
            <a:r>
              <a:rPr lang="lo-LA" sz="800" dirty="0">
                <a:solidFill>
                  <a:schemeClr val="bg1"/>
                </a:solidFill>
                <a:latin typeface="Saysettha OT" panose="020B0504020207020204" pitchFamily="34" charset="-34"/>
                <a:cs typeface="Saysettha OT" panose="020B0504020207020204" pitchFamily="34" charset="-34"/>
              </a:rPr>
              <a:t>ເຈົ້າແມ່ນໄຜ? ເຈົ້າຮູ້ຫຍັງແດ່? ແມ່ນໄຜທີ່ເຈ້ົາຮູ້?) ຕອບຄຳຖາມເຫຼົ່ານີ້ເນື່ອງຈາກວ່າມັນກ່ຽວກັບຄຳຖະແຫຼງການທີ່ສົ່ງຜົນກະທົບຂອງເຈົ້າ.</a:t>
            </a:r>
            <a:endParaRPr lang="en-US" sz="800" dirty="0">
              <a:solidFill>
                <a:schemeClr val="bg1"/>
              </a:solidFill>
              <a:latin typeface="Saysettha OT" panose="020B0504020207020204" pitchFamily="34" charset="-34"/>
              <a:cs typeface="Saysettha OT" panose="020B0504020207020204" pitchFamily="34" charset="-34"/>
            </a:endParaRPr>
          </a:p>
        </p:txBody>
      </p:sp>
      <p:sp>
        <p:nvSpPr>
          <p:cNvPr id="15" name="Google Shape;73;p2">
            <a:extLst>
              <a:ext uri="{FF2B5EF4-FFF2-40B4-BE49-F238E27FC236}">
                <a16:creationId xmlns:a16="http://schemas.microsoft.com/office/drawing/2014/main" xmlns="" id="{58C013D2-0932-49CE-8D81-0DFEEAEF3286}"/>
              </a:ext>
            </a:extLst>
          </p:cNvPr>
          <p:cNvSpPr txBox="1"/>
          <p:nvPr/>
        </p:nvSpPr>
        <p:spPr>
          <a:xfrm>
            <a:off x="1765151" y="3554069"/>
            <a:ext cx="1522664" cy="617730"/>
          </a:xfrm>
          <a:prstGeom prst="rect">
            <a:avLst/>
          </a:prstGeom>
          <a:noFill/>
          <a:ln>
            <a:noFill/>
          </a:ln>
        </p:spPr>
        <p:txBody>
          <a:bodyPr spcFirstLastPara="1" wrap="square" lIns="91425" tIns="45700" rIns="91425" bIns="45700" anchor="t" anchorCtr="0">
            <a:noAutofit/>
          </a:bodyPr>
          <a:lstStyle/>
          <a:p>
            <a:pPr lvl="0">
              <a:spcBef>
                <a:spcPts val="1360"/>
              </a:spcBef>
              <a:buClr>
                <a:schemeClr val="accent1"/>
              </a:buClr>
              <a:buSzPts val="1440"/>
            </a:pPr>
            <a:r>
              <a:rPr lang="lo-LA" sz="800" b="1" dirty="0">
                <a:solidFill>
                  <a:schemeClr val="bg1"/>
                </a:solidFill>
                <a:latin typeface="Saysettha OT" panose="020B0504020207020204" pitchFamily="34" charset="-34"/>
                <a:cs typeface="Saysettha OT" panose="020B0504020207020204" pitchFamily="34" charset="-34"/>
              </a:rPr>
              <a:t>ຄວາມສູນເສຍທີ່ຮັບໄດ້(</a:t>
            </a:r>
            <a:r>
              <a:rPr lang="lo-LA" sz="800" dirty="0">
                <a:solidFill>
                  <a:schemeClr val="bg1"/>
                </a:solidFill>
                <a:latin typeface="Saysettha OT" panose="020B0504020207020204" pitchFamily="34" charset="-34"/>
                <a:cs typeface="Saysettha OT" panose="020B0504020207020204" pitchFamily="34" charset="-34"/>
              </a:rPr>
              <a:t>ແມ່ນຫຍັງທີ່ເຈົ້າສາມາດຍອມຮັບຄວາມສູນເສຍໄດ້ຈາກການປະຕິບັດ?) ປະເພດຂອງການສູນເສຍ: ມູນຄ່າທາງ ການເງິນ, ເວລາ, ຄວາມຮູ້ສຶກ, ຊື່ສຽງ, ແລະ ໂອກາດ.</a:t>
            </a:r>
            <a:endParaRPr lang="en-US" sz="800" dirty="0">
              <a:solidFill>
                <a:schemeClr val="bg1"/>
              </a:solidFill>
              <a:latin typeface="Saysettha OT" panose="020B0504020207020204" pitchFamily="34" charset="-34"/>
              <a:cs typeface="Saysettha OT" panose="020B0504020207020204" pitchFamily="34" charset="-34"/>
            </a:endParaRPr>
          </a:p>
        </p:txBody>
      </p:sp>
      <p:sp>
        <p:nvSpPr>
          <p:cNvPr id="16" name="Google Shape;73;p2">
            <a:extLst>
              <a:ext uri="{FF2B5EF4-FFF2-40B4-BE49-F238E27FC236}">
                <a16:creationId xmlns:a16="http://schemas.microsoft.com/office/drawing/2014/main" xmlns="" id="{F35F4383-F2FE-42ED-9EE8-CA598679D2A2}"/>
              </a:ext>
            </a:extLst>
          </p:cNvPr>
          <p:cNvSpPr txBox="1"/>
          <p:nvPr/>
        </p:nvSpPr>
        <p:spPr>
          <a:xfrm>
            <a:off x="1822450" y="4689399"/>
            <a:ext cx="1465365" cy="617730"/>
          </a:xfrm>
          <a:prstGeom prst="rect">
            <a:avLst/>
          </a:prstGeom>
          <a:noFill/>
          <a:ln>
            <a:noFill/>
          </a:ln>
        </p:spPr>
        <p:txBody>
          <a:bodyPr spcFirstLastPara="1" wrap="square" lIns="91425" tIns="45700" rIns="91425" bIns="45700" anchor="t" anchorCtr="0">
            <a:noAutofit/>
          </a:bodyPr>
          <a:lstStyle/>
          <a:p>
            <a:pPr lvl="0">
              <a:spcBef>
                <a:spcPts val="1360"/>
              </a:spcBef>
              <a:buClr>
                <a:schemeClr val="accent1"/>
              </a:buClr>
              <a:buSzPts val="1440"/>
            </a:pPr>
            <a:r>
              <a:rPr lang="lo-LA" sz="800" b="1" dirty="0">
                <a:solidFill>
                  <a:schemeClr val="bg1"/>
                </a:solidFill>
                <a:latin typeface="Saysettha OT" panose="020B0504020207020204" pitchFamily="34" charset="-34"/>
                <a:cs typeface="Saysettha OT" panose="020B0504020207020204" pitchFamily="34" charset="-34"/>
              </a:rPr>
              <a:t>ເຄືອຄ່າຍ ແລະ ການພົວພັນອື່ນໆ (</a:t>
            </a:r>
            <a:r>
              <a:rPr lang="lo-LA" sz="800" dirty="0">
                <a:solidFill>
                  <a:schemeClr val="bg1"/>
                </a:solidFill>
                <a:latin typeface="Saysettha OT" panose="020B0504020207020204" pitchFamily="34" charset="-34"/>
                <a:cs typeface="Saysettha OT" panose="020B0504020207020204" pitchFamily="34" charset="-34"/>
              </a:rPr>
              <a:t>ແມ່ນແລກປ່ຽນຄວາມຄິດຂອງເຈົ້າກັບຄົນອື່ນເພື່ອຄົ້ນຫາທຸກແຫຼ່ງຊັບພະຍາກອນ.)</a:t>
            </a:r>
            <a:endParaRPr lang="en-US" sz="800" dirty="0">
              <a:solidFill>
                <a:schemeClr val="bg1"/>
              </a:solidFill>
              <a:latin typeface="Saysettha OT" panose="020B0504020207020204" pitchFamily="34" charset="-34"/>
              <a:cs typeface="Saysettha OT" panose="020B0504020207020204" pitchFamily="34" charset="-34"/>
            </a:endParaRPr>
          </a:p>
        </p:txBody>
      </p:sp>
    </p:spTree>
    <p:extLst>
      <p:ext uri="{BB962C8B-B14F-4D97-AF65-F5344CB8AC3E}">
        <p14:creationId xmlns:p14="http://schemas.microsoft.com/office/powerpoint/2010/main" val="2800313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553823" y="441149"/>
            <a:ext cx="5724525" cy="504938"/>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lo-LA" sz="4000" b="1" dirty="0">
                <a:solidFill>
                  <a:schemeClr val="bg1"/>
                </a:solidFill>
                <a:latin typeface="Saysettha OT" panose="020B0504020207020204" pitchFamily="34" charset="-34"/>
                <a:cs typeface="Saysettha OT" panose="020B0504020207020204" pitchFamily="34" charset="-34"/>
              </a:rPr>
              <a:t>ປ່ຽບທຽບແນວຄວາມຄິດແບບເຕີບໂຕ ກັບ ແບບຄົງທີ່</a:t>
            </a:r>
            <a:endParaRPr sz="4000" b="1" dirty="0">
              <a:solidFill>
                <a:schemeClr val="bg1"/>
              </a:solidFill>
              <a:latin typeface="Saysettha OT" panose="020B0504020207020204" pitchFamily="34" charset="-34"/>
              <a:cs typeface="Saysettha OT" panose="020B0504020207020204" pitchFamily="34" charset="-34"/>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pic>
        <p:nvPicPr>
          <p:cNvPr id="9" name="Picture 1">
            <a:extLst>
              <a:ext uri="{FF2B5EF4-FFF2-40B4-BE49-F238E27FC236}">
                <a16:creationId xmlns:a16="http://schemas.microsoft.com/office/drawing/2014/main" xmlns="" id="{A968EDEF-B7A1-4632-B1BF-8F59F2FD6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2660" y="1299972"/>
            <a:ext cx="5885688" cy="4943856"/>
          </a:xfrm>
          <a:prstGeom prst="rect">
            <a:avLst/>
          </a:prstGeom>
        </p:spPr>
      </p:pic>
      <p:pic>
        <p:nvPicPr>
          <p:cNvPr id="2" name="Grafik 1">
            <a:extLst>
              <a:ext uri="{FF2B5EF4-FFF2-40B4-BE49-F238E27FC236}">
                <a16:creationId xmlns:a16="http://schemas.microsoft.com/office/drawing/2014/main" xmlns="" id="{9F4B31A8-B1B1-4B3C-AAD1-8BC41943F0F8}"/>
              </a:ext>
            </a:extLst>
          </p:cNvPr>
          <p:cNvPicPr>
            <a:picLocks noChangeAspect="1"/>
          </p:cNvPicPr>
          <p:nvPr/>
        </p:nvPicPr>
        <p:blipFill>
          <a:blip r:embed="rId5"/>
          <a:stretch>
            <a:fillRect/>
          </a:stretch>
        </p:blipFill>
        <p:spPr>
          <a:xfrm>
            <a:off x="1156165" y="5969293"/>
            <a:ext cx="6358679" cy="195089"/>
          </a:xfrm>
          <a:prstGeom prst="rect">
            <a:avLst/>
          </a:prstGeom>
        </p:spPr>
      </p:pic>
      <p:sp>
        <p:nvSpPr>
          <p:cNvPr id="6" name="Google Shape;73;p2">
            <a:extLst>
              <a:ext uri="{FF2B5EF4-FFF2-40B4-BE49-F238E27FC236}">
                <a16:creationId xmlns:a16="http://schemas.microsoft.com/office/drawing/2014/main" xmlns="" id="{AE48ED78-3E63-473D-9D17-89F13CBF539C}"/>
              </a:ext>
            </a:extLst>
          </p:cNvPr>
          <p:cNvSpPr txBox="1"/>
          <p:nvPr/>
        </p:nvSpPr>
        <p:spPr>
          <a:xfrm>
            <a:off x="3960608" y="1616817"/>
            <a:ext cx="3926091" cy="4889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ແນວຄວາມຄດິແບບໃດທີ່ເຈົ້າມີ</a:t>
            </a:r>
            <a:endParaRPr lang="en-US" sz="1200" dirty="0">
              <a:solidFill>
                <a:schemeClr val="dk2"/>
              </a:solidFill>
              <a:latin typeface="Saysettha OT" panose="020B0504020207020204" pitchFamily="34" charset="-34"/>
              <a:cs typeface="Saysettha OT" panose="020B0504020207020204" pitchFamily="34" charset="-34"/>
            </a:endParaRPr>
          </a:p>
        </p:txBody>
      </p:sp>
      <p:sp>
        <p:nvSpPr>
          <p:cNvPr id="7" name="Google Shape;73;p2">
            <a:extLst>
              <a:ext uri="{FF2B5EF4-FFF2-40B4-BE49-F238E27FC236}">
                <a16:creationId xmlns:a16="http://schemas.microsoft.com/office/drawing/2014/main" xmlns="" id="{707D5273-15D8-4422-936D-D42E52759027}"/>
              </a:ext>
            </a:extLst>
          </p:cNvPr>
          <p:cNvSpPr txBox="1"/>
          <p:nvPr/>
        </p:nvSpPr>
        <p:spPr>
          <a:xfrm>
            <a:off x="4113008" y="1769217"/>
            <a:ext cx="3926091" cy="4889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ແນວຄວາມຄດິແບບໃດທີ່ເຈົ້າມີ</a:t>
            </a:r>
            <a:endParaRPr lang="en-US" sz="1200" dirty="0">
              <a:solidFill>
                <a:schemeClr val="dk2"/>
              </a:solidFill>
              <a:latin typeface="Saysettha OT" panose="020B0504020207020204" pitchFamily="34" charset="-34"/>
              <a:cs typeface="Saysettha OT" panose="020B0504020207020204" pitchFamily="34" charset="-34"/>
            </a:endParaRPr>
          </a:p>
        </p:txBody>
      </p:sp>
      <p:sp>
        <p:nvSpPr>
          <p:cNvPr id="8" name="Google Shape;73;p2">
            <a:extLst>
              <a:ext uri="{FF2B5EF4-FFF2-40B4-BE49-F238E27FC236}">
                <a16:creationId xmlns:a16="http://schemas.microsoft.com/office/drawing/2014/main" xmlns="" id="{37198746-F0A7-4923-80C7-7F8017502048}"/>
              </a:ext>
            </a:extLst>
          </p:cNvPr>
          <p:cNvSpPr txBox="1"/>
          <p:nvPr/>
        </p:nvSpPr>
        <p:spPr>
          <a:xfrm>
            <a:off x="2245565" y="2173505"/>
            <a:ext cx="1106692" cy="4889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ແນວຄວາມຄິດແບບເຕີບໂຕ</a:t>
            </a:r>
            <a:endParaRPr lang="en-US" sz="1200" dirty="0">
              <a:solidFill>
                <a:schemeClr val="dk2"/>
              </a:solidFill>
              <a:latin typeface="Saysettha OT" panose="020B0504020207020204" pitchFamily="34" charset="-34"/>
              <a:cs typeface="Saysettha OT" panose="020B0504020207020204" pitchFamily="34" charset="-34"/>
            </a:endParaRPr>
          </a:p>
        </p:txBody>
      </p:sp>
      <p:sp>
        <p:nvSpPr>
          <p:cNvPr id="10" name="Google Shape;73;p2">
            <a:extLst>
              <a:ext uri="{FF2B5EF4-FFF2-40B4-BE49-F238E27FC236}">
                <a16:creationId xmlns:a16="http://schemas.microsoft.com/office/drawing/2014/main" xmlns="" id="{5A0C79F9-13A7-4C39-B5E4-0628C80194F9}"/>
              </a:ext>
            </a:extLst>
          </p:cNvPr>
          <p:cNvSpPr txBox="1"/>
          <p:nvPr/>
        </p:nvSpPr>
        <p:spPr>
          <a:xfrm>
            <a:off x="5084015" y="2173505"/>
            <a:ext cx="1106692" cy="4889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ແນວຄວາມຄິດແບບຄົງທີ່</a:t>
            </a:r>
            <a:endParaRPr lang="en-US" sz="1200" dirty="0">
              <a:solidFill>
                <a:schemeClr val="dk2"/>
              </a:solidFill>
              <a:latin typeface="Saysettha OT" panose="020B0504020207020204" pitchFamily="34" charset="-34"/>
              <a:cs typeface="Saysettha OT" panose="020B0504020207020204" pitchFamily="34" charset="-34"/>
            </a:endParaRPr>
          </a:p>
        </p:txBody>
      </p:sp>
      <p:sp>
        <p:nvSpPr>
          <p:cNvPr id="3" name="Rectangle 2">
            <a:extLst>
              <a:ext uri="{FF2B5EF4-FFF2-40B4-BE49-F238E27FC236}">
                <a16:creationId xmlns:a16="http://schemas.microsoft.com/office/drawing/2014/main" xmlns="" id="{47AD766F-6DEE-4100-8FEB-7E758CF4E237}"/>
              </a:ext>
            </a:extLst>
          </p:cNvPr>
          <p:cNvSpPr/>
          <p:nvPr/>
        </p:nvSpPr>
        <p:spPr>
          <a:xfrm>
            <a:off x="1758950" y="4451350"/>
            <a:ext cx="2273300" cy="1438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C71E3CD-9985-492C-A425-81A0FC2D3860}"/>
              </a:ext>
            </a:extLst>
          </p:cNvPr>
          <p:cNvSpPr/>
          <p:nvPr/>
        </p:nvSpPr>
        <p:spPr>
          <a:xfrm>
            <a:off x="4572000" y="4436202"/>
            <a:ext cx="2273300" cy="1438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73;p2">
            <a:extLst>
              <a:ext uri="{FF2B5EF4-FFF2-40B4-BE49-F238E27FC236}">
                <a16:creationId xmlns:a16="http://schemas.microsoft.com/office/drawing/2014/main" xmlns="" id="{8984CCA0-A264-4215-B551-D9BF839695B9}"/>
              </a:ext>
            </a:extLst>
          </p:cNvPr>
          <p:cNvSpPr txBox="1"/>
          <p:nvPr/>
        </p:nvSpPr>
        <p:spPr>
          <a:xfrm>
            <a:off x="1673225" y="4227589"/>
            <a:ext cx="2444750" cy="1709009"/>
          </a:xfrm>
          <a:prstGeom prst="rect">
            <a:avLst/>
          </a:prstGeom>
          <a:noFill/>
          <a:ln>
            <a:noFill/>
          </a:ln>
        </p:spPr>
        <p:txBody>
          <a:bodyPr spcFirstLastPara="1" wrap="square" lIns="91425" tIns="45700" rIns="91425" bIns="45700" anchor="t" anchorCtr="0">
            <a:noAutofit/>
          </a:bodyPr>
          <a:lstStyle/>
          <a:p>
            <a:pPr marL="64009" marR="0" lvl="0" algn="just" rtl="0">
              <a:spcBef>
                <a:spcPts val="1360"/>
              </a:spcBef>
              <a:spcAft>
                <a:spcPts val="0"/>
              </a:spcAft>
              <a:buClr>
                <a:schemeClr val="accent1"/>
              </a:buClr>
              <a:buSzPts val="1440"/>
            </a:pPr>
            <a:r>
              <a:rPr lang="lo-LA" sz="1100" dirty="0">
                <a:solidFill>
                  <a:schemeClr val="dk2"/>
                </a:solidFill>
                <a:latin typeface="Saysettha OT" panose="020B0504020207020204" pitchFamily="34" charset="-34"/>
                <a:cs typeface="Saysettha OT" panose="020B0504020207020204" pitchFamily="34" charset="-34"/>
              </a:rPr>
              <a:t>ຂ້ອຍສາມາດຮຽນຮູ້ທຸກສິ່ງຢ່າງທີ່ຂ້ອຍຕ້ອງການ.</a:t>
            </a:r>
            <a:r>
              <a:rPr lang="en-US" sz="1100" dirty="0">
                <a:solidFill>
                  <a:schemeClr val="dk2"/>
                </a:solidFill>
                <a:latin typeface="Saysettha OT" panose="020B0504020207020204" pitchFamily="34" charset="-34"/>
                <a:cs typeface="Saysettha OT" panose="020B0504020207020204" pitchFamily="34" charset="-34"/>
              </a:rPr>
              <a:t> </a:t>
            </a:r>
            <a:r>
              <a:rPr lang="lo-LA" sz="1100" dirty="0">
                <a:solidFill>
                  <a:schemeClr val="dk2"/>
                </a:solidFill>
                <a:latin typeface="Saysettha OT" panose="020B0504020207020204" pitchFamily="34" charset="-34"/>
                <a:cs typeface="Saysettha OT" panose="020B0504020207020204" pitchFamily="34" charset="-34"/>
              </a:rPr>
              <a:t>ເມື່ອຂ້ອຍເຈີບັນຫາ ຂ້ອຍອົດທົນ. ຂ້ອຍຕ້ອງການທ້າທາຍໂຕເອງ. ເມືອ່ຂ້ອຍລົ້ມແຫຼວຂ້ອຍຮຽນຮູ້. ບອກຂ້ອຍຂ້ອຍຈະພະຍາມໃຫ້ດີທີ່ສຸດ. ຖ້າຫາເຈົ້າປະສົບຜົນສຳເລັດ ຂ້ອຍໄດ້ຮັບແຮງບັນດາໃຈ.</a:t>
            </a:r>
            <a:r>
              <a:rPr lang="en-US" sz="1100" dirty="0">
                <a:solidFill>
                  <a:schemeClr val="dk2"/>
                </a:solidFill>
                <a:latin typeface="Saysettha OT" panose="020B0504020207020204" pitchFamily="34" charset="-34"/>
                <a:cs typeface="Saysettha OT" panose="020B0504020207020204" pitchFamily="34" charset="-34"/>
              </a:rPr>
              <a:t> </a:t>
            </a:r>
            <a:r>
              <a:rPr lang="lo-LA" sz="1100" dirty="0">
                <a:solidFill>
                  <a:schemeClr val="dk2"/>
                </a:solidFill>
                <a:latin typeface="Saysettha OT" panose="020B0504020207020204" pitchFamily="34" charset="-34"/>
                <a:cs typeface="Saysettha OT" panose="020B0504020207020204" pitchFamily="34" charset="-34"/>
              </a:rPr>
              <a:t>ຄວາມພະຍາຍາມ ແລະ ທັດສະນະຂອງຂ້ອຍແມ່ນກຳນົດທຸກສິ່ງຢ່າງກ</a:t>
            </a:r>
            <a:endParaRPr lang="en-US" sz="1100" dirty="0">
              <a:solidFill>
                <a:schemeClr val="dk2"/>
              </a:solidFill>
              <a:latin typeface="Saysettha OT" panose="020B0504020207020204" pitchFamily="34" charset="-34"/>
              <a:cs typeface="Saysettha OT" panose="020B0504020207020204" pitchFamily="34" charset="-34"/>
            </a:endParaRPr>
          </a:p>
        </p:txBody>
      </p:sp>
      <p:sp>
        <p:nvSpPr>
          <p:cNvPr id="12" name="Google Shape;73;p2">
            <a:extLst>
              <a:ext uri="{FF2B5EF4-FFF2-40B4-BE49-F238E27FC236}">
                <a16:creationId xmlns:a16="http://schemas.microsoft.com/office/drawing/2014/main" xmlns="" id="{92CD408C-4C29-47C1-9E4B-87DA6066E55C}"/>
              </a:ext>
            </a:extLst>
          </p:cNvPr>
          <p:cNvSpPr txBox="1"/>
          <p:nvPr/>
        </p:nvSpPr>
        <p:spPr>
          <a:xfrm>
            <a:off x="4780926" y="4180838"/>
            <a:ext cx="2444750" cy="1709009"/>
          </a:xfrm>
          <a:prstGeom prst="rect">
            <a:avLst/>
          </a:prstGeom>
          <a:noFill/>
          <a:ln>
            <a:noFill/>
          </a:ln>
        </p:spPr>
        <p:txBody>
          <a:bodyPr spcFirstLastPara="1" wrap="square" lIns="91425" tIns="45700" rIns="91425" bIns="45700" anchor="t" anchorCtr="0">
            <a:noAutofit/>
          </a:bodyPr>
          <a:lstStyle/>
          <a:p>
            <a:pPr marL="64009" marR="0" lvl="0" algn="just" rtl="0">
              <a:spcBef>
                <a:spcPts val="1360"/>
              </a:spcBef>
              <a:spcAft>
                <a:spcPts val="0"/>
              </a:spcAft>
              <a:buClr>
                <a:schemeClr val="accent1"/>
              </a:buClr>
              <a:buSzPts val="1440"/>
            </a:pPr>
            <a:r>
              <a:rPr lang="lo-LA" sz="1100" dirty="0">
                <a:solidFill>
                  <a:schemeClr val="dk2"/>
                </a:solidFill>
                <a:latin typeface="Saysettha OT" panose="020B0504020207020204" pitchFamily="34" charset="-34"/>
                <a:cs typeface="Saysettha OT" panose="020B0504020207020204" pitchFamily="34" charset="-34"/>
              </a:rPr>
              <a:t>ຂ້ອຍສາມາດເຮັດໄດ້ດີກ່ຽວກັບມັນຫຼືອາດບໍ່. ເມືອ່ຂ້ອຍເຈີບັນຫາ ຂ້ອຍຈະຫຍຸດເຊົາ. ຂອ້ຍບໍ່ມັກຢູ່ໃນສະຖານະການທ້າທາຍ. ເມື່ອຂ້ອຍລົ້ມແຫຼວ ສະແດງວ່າຂ້ອຍບໍ່ດີ. ບອກຂອ້ຍຂ້ອຍແມ່ນຄົນສະຫຼາດ. ຖ້າຫາກວ່າເຈົ້າປະສົບຜົນສຳເລັດ ຂ້ອຍຮູ້ສືກເປັນໄພຂົ່ມຂູ່. ຄວາມສາມາດຂອງຂ້ອຍແມ່ນກຳນົດທຸກສິ່ງຢ່າງ</a:t>
            </a:r>
            <a:endParaRPr lang="en-US" sz="1100" dirty="0">
              <a:solidFill>
                <a:schemeClr val="dk2"/>
              </a:solidFill>
              <a:latin typeface="Saysettha OT" panose="020B0504020207020204" pitchFamily="34" charset="-34"/>
              <a:cs typeface="Saysettha OT" panose="020B0504020207020204" pitchFamily="34" charset="-34"/>
            </a:endParaRPr>
          </a:p>
        </p:txBody>
      </p:sp>
    </p:spTree>
    <p:extLst>
      <p:ext uri="{BB962C8B-B14F-4D97-AF65-F5344CB8AC3E}">
        <p14:creationId xmlns:p14="http://schemas.microsoft.com/office/powerpoint/2010/main" val="2193131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760896" y="173195"/>
            <a:ext cx="6219825" cy="1063735"/>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en-US" sz="4000" b="1" dirty="0">
                <a:solidFill>
                  <a:schemeClr val="bg1"/>
                </a:solidFill>
                <a:latin typeface="Saysettha OT" panose="020B0504020207020204" pitchFamily="34" charset="-34"/>
                <a:cs typeface="Saysettha OT" panose="020B0504020207020204" pitchFamily="34" charset="-34"/>
              </a:rPr>
              <a:t>Affirmations Self-Test</a:t>
            </a:r>
          </a:p>
        </p:txBody>
      </p:sp>
      <p:sp>
        <p:nvSpPr>
          <p:cNvPr id="73" name="Google Shape;73;p2"/>
          <p:cNvSpPr txBox="1"/>
          <p:nvPr/>
        </p:nvSpPr>
        <p:spPr>
          <a:xfrm>
            <a:off x="505928" y="1634548"/>
            <a:ext cx="7350968" cy="4525963"/>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800" b="0" i="0" u="none" strike="noStrike" cap="none" dirty="0">
                <a:solidFill>
                  <a:srgbClr val="44546A"/>
                </a:solidFill>
                <a:latin typeface="Saysettha OT" panose="020B0504020207020204" pitchFamily="34" charset="-34"/>
                <a:ea typeface="Arial"/>
                <a:cs typeface="Saysettha OT" panose="020B0504020207020204" pitchFamily="34" charset="-34"/>
                <a:sym typeface="Arial"/>
              </a:rPr>
              <a:t>ຄົ້ນຫາ 10 ຄຳຢືນຢັນທີ່ສະທ້ອນໄດ້ດີທີ່ສຸດເຖິງ ຮູບແບບຜູ້ປະກອບການທີ່ເຈົ້າຢາກເປັນ. </a:t>
            </a:r>
            <a:r>
              <a:rPr lang="en-US" sz="1800" b="0" i="0" u="none" strike="noStrike" cap="none" dirty="0">
                <a:solidFill>
                  <a:srgbClr val="44546A"/>
                </a:solidFill>
                <a:latin typeface="Saysettha OT" panose="020B0504020207020204" pitchFamily="34" charset="-34"/>
                <a:ea typeface="Arial"/>
                <a:cs typeface="Saysettha OT" panose="020B0504020207020204" pitchFamily="34" charset="-34"/>
                <a:sym typeface="Arial"/>
              </a:rPr>
              <a:t/>
            </a:r>
            <a:br>
              <a:rPr lang="en-US" sz="1800" b="0" i="0" u="none" strike="noStrike" cap="none" dirty="0">
                <a:solidFill>
                  <a:srgbClr val="44546A"/>
                </a:solidFill>
                <a:latin typeface="Saysettha OT" panose="020B0504020207020204" pitchFamily="34" charset="-34"/>
                <a:ea typeface="Arial"/>
                <a:cs typeface="Saysettha OT" panose="020B0504020207020204" pitchFamily="34" charset="-34"/>
                <a:sym typeface="Arial"/>
              </a:rPr>
            </a:br>
            <a:r>
              <a:rPr lang="en-US" sz="1800" b="0" i="0" u="none" strike="noStrike" cap="none" dirty="0">
                <a:solidFill>
                  <a:srgbClr val="44546A"/>
                </a:solidFill>
                <a:latin typeface="Saysettha OT" panose="020B0504020207020204" pitchFamily="34" charset="-34"/>
                <a:ea typeface="Arial"/>
                <a:cs typeface="Saysettha OT" panose="020B0504020207020204" pitchFamily="34" charset="-34"/>
                <a:sym typeface="Arial"/>
              </a:rPr>
              <a:t/>
            </a:r>
            <a:br>
              <a:rPr lang="en-US" sz="1800" b="0" i="0" u="none" strike="noStrike" cap="none" dirty="0">
                <a:solidFill>
                  <a:srgbClr val="44546A"/>
                </a:solidFill>
                <a:latin typeface="Saysettha OT" panose="020B0504020207020204" pitchFamily="34" charset="-34"/>
                <a:ea typeface="Arial"/>
                <a:cs typeface="Saysettha OT" panose="020B0504020207020204" pitchFamily="34" charset="-34"/>
                <a:sym typeface="Arial"/>
              </a:rPr>
            </a:br>
            <a:r>
              <a:rPr lang="lo-LA" dirty="0">
                <a:solidFill>
                  <a:srgbClr val="44546A"/>
                </a:solidFill>
                <a:latin typeface="Saysettha OT" panose="020B0504020207020204" pitchFamily="34" charset="-34"/>
                <a:ea typeface="Arial"/>
                <a:cs typeface="Saysettha OT" panose="020B0504020207020204" pitchFamily="34" charset="-34"/>
                <a:sym typeface="Arial"/>
              </a:rPr>
              <a:t>ນີ້ແມ່ນບາງເວັບໄຊ້ທີ່ປະກອບດ້ວຍຄຳແນະນຳ:</a:t>
            </a:r>
            <a:endParaRPr lang="en-US" sz="1800" b="0" i="0" u="none" strike="noStrike" cap="none" dirty="0">
              <a:solidFill>
                <a:srgbClr val="44546A"/>
              </a:solidFill>
              <a:latin typeface="Saysettha OT" panose="020B0504020207020204" pitchFamily="34" charset="-34"/>
              <a:ea typeface="Arial"/>
              <a:cs typeface="Saysettha OT" panose="020B0504020207020204" pitchFamily="34" charset="-34"/>
              <a:sym typeface="Arial"/>
            </a:endParaRPr>
          </a:p>
          <a:p>
            <a:pPr marL="64009" marR="0" lvl="0" algn="l" rtl="0">
              <a:spcBef>
                <a:spcPts val="1360"/>
              </a:spcBef>
              <a:spcAft>
                <a:spcPts val="0"/>
              </a:spcAft>
              <a:buClr>
                <a:schemeClr val="accent1"/>
              </a:buClr>
              <a:buSzPts val="1440"/>
            </a:pPr>
            <a:r>
              <a:rPr lang="en-US" sz="1800" b="0" i="0" u="none" strike="noStrike" cap="none" dirty="0">
                <a:solidFill>
                  <a:srgbClr val="44546A"/>
                </a:solidFill>
                <a:latin typeface="Saysettha OT" panose="020B0504020207020204" pitchFamily="34" charset="-34"/>
                <a:ea typeface="Arial"/>
                <a:cs typeface="Saysettha OT" panose="020B0504020207020204" pitchFamily="34" charset="-34"/>
                <a:sym typeface="Arial"/>
              </a:rPr>
              <a:t/>
            </a:r>
            <a:br>
              <a:rPr lang="en-US" sz="1800" b="0" i="0" u="none" strike="noStrike" cap="none" dirty="0">
                <a:solidFill>
                  <a:srgbClr val="44546A"/>
                </a:solidFill>
                <a:latin typeface="Saysettha OT" panose="020B0504020207020204" pitchFamily="34" charset="-34"/>
                <a:ea typeface="Arial"/>
                <a:cs typeface="Saysettha OT" panose="020B0504020207020204" pitchFamily="34" charset="-34"/>
                <a:sym typeface="Arial"/>
              </a:rPr>
            </a:br>
            <a:r>
              <a:rPr lang="en-US" sz="1200" b="0" i="0" u="none" strike="noStrike" cap="none" dirty="0">
                <a:solidFill>
                  <a:srgbClr val="44546A"/>
                </a:solidFill>
                <a:latin typeface="Saysettha OT" panose="020B0504020207020204" pitchFamily="34" charset="-34"/>
                <a:ea typeface="Arial"/>
                <a:cs typeface="Saysettha OT" panose="020B0504020207020204" pitchFamily="34" charset="-34"/>
                <a:sym typeface="Arial"/>
                <a:hlinkClick r:id="rId3">
                  <a:extLst>
                    <a:ext uri="{A12FA001-AC4F-418D-AE19-62706E023703}">
                      <ahyp:hlinkClr xmlns:ahyp="http://schemas.microsoft.com/office/drawing/2018/hyperlinkcolor" xmlns="" val="tx"/>
                    </a:ext>
                  </a:extLst>
                </a:hlinkClick>
              </a:rPr>
              <a:t>https://daysinspired.com/affirmations-for-entrepreneurs/</a:t>
            </a:r>
            <a:r>
              <a:rPr lang="en-US" sz="1200" dirty="0">
                <a:solidFill>
                  <a:srgbClr val="44546A"/>
                </a:solidFill>
                <a:latin typeface="Saysettha OT" panose="020B0504020207020204" pitchFamily="34" charset="-34"/>
                <a:cs typeface="Saysettha OT" panose="020B0504020207020204" pitchFamily="34" charset="-34"/>
              </a:rPr>
              <a:t/>
            </a:r>
            <a:br>
              <a:rPr lang="en-US" sz="1200" dirty="0">
                <a:solidFill>
                  <a:srgbClr val="44546A"/>
                </a:solidFill>
                <a:latin typeface="Saysettha OT" panose="020B0504020207020204" pitchFamily="34" charset="-34"/>
                <a:cs typeface="Saysettha OT" panose="020B0504020207020204" pitchFamily="34" charset="-34"/>
              </a:rPr>
            </a:br>
            <a:r>
              <a:rPr lang="en-US" sz="1200" b="0" i="0" u="none" strike="noStrike" cap="none" dirty="0">
                <a:solidFill>
                  <a:srgbClr val="44546A"/>
                </a:solidFill>
                <a:latin typeface="Saysettha OT" panose="020B0504020207020204" pitchFamily="34" charset="-34"/>
                <a:ea typeface="Arial"/>
                <a:cs typeface="Saysettha OT" panose="020B0504020207020204" pitchFamily="34" charset="-34"/>
                <a:sym typeface="Arial"/>
                <a:hlinkClick r:id="rId4">
                  <a:extLst>
                    <a:ext uri="{A12FA001-AC4F-418D-AE19-62706E023703}">
                      <ahyp:hlinkClr xmlns:ahyp="http://schemas.microsoft.com/office/drawing/2018/hyperlinkcolor" xmlns="" val="tx"/>
                    </a:ext>
                  </a:extLst>
                </a:hlinkClick>
              </a:rPr>
              <a:t>https://theremoteyogi.com/2020/05/22/affirmations-for-entrepreneurs/</a:t>
            </a:r>
            <a:r>
              <a:rPr lang="en-US" sz="1200" dirty="0">
                <a:solidFill>
                  <a:srgbClr val="44546A"/>
                </a:solidFill>
                <a:latin typeface="Saysettha OT" panose="020B0504020207020204" pitchFamily="34" charset="-34"/>
                <a:cs typeface="Saysettha OT" panose="020B0504020207020204" pitchFamily="34" charset="-34"/>
              </a:rPr>
              <a:t/>
            </a:r>
            <a:br>
              <a:rPr lang="en-US" sz="1200" dirty="0">
                <a:solidFill>
                  <a:srgbClr val="44546A"/>
                </a:solidFill>
                <a:latin typeface="Saysettha OT" panose="020B0504020207020204" pitchFamily="34" charset="-34"/>
                <a:cs typeface="Saysettha OT" panose="020B0504020207020204" pitchFamily="34" charset="-34"/>
              </a:rPr>
            </a:br>
            <a:r>
              <a:rPr lang="en-US" sz="1200" b="0" i="0" u="none" strike="noStrike" cap="none" dirty="0">
                <a:solidFill>
                  <a:srgbClr val="44546A"/>
                </a:solidFill>
                <a:latin typeface="Saysettha OT" panose="020B0504020207020204" pitchFamily="34" charset="-34"/>
                <a:ea typeface="Arial"/>
                <a:cs typeface="Saysettha OT" panose="020B0504020207020204" pitchFamily="34" charset="-34"/>
                <a:sym typeface="Arial"/>
                <a:hlinkClick r:id="rId5">
                  <a:extLst>
                    <a:ext uri="{A12FA001-AC4F-418D-AE19-62706E023703}">
                      <ahyp:hlinkClr xmlns:ahyp="http://schemas.microsoft.com/office/drawing/2018/hyperlinkcolor" xmlns="" val="tx"/>
                    </a:ext>
                  </a:extLst>
                </a:hlinkClick>
              </a:rPr>
              <a:t>https://smallbiztrends.com/2017/01/small-business-affirmations.html</a:t>
            </a:r>
            <a:r>
              <a:rPr lang="en-US" sz="1200" dirty="0">
                <a:solidFill>
                  <a:srgbClr val="44546A"/>
                </a:solidFill>
                <a:latin typeface="Saysettha OT" panose="020B0504020207020204" pitchFamily="34" charset="-34"/>
                <a:cs typeface="Saysettha OT" panose="020B0504020207020204" pitchFamily="34" charset="-34"/>
              </a:rPr>
              <a:t/>
            </a:r>
            <a:br>
              <a:rPr lang="en-US" sz="1200" dirty="0">
                <a:solidFill>
                  <a:srgbClr val="44546A"/>
                </a:solidFill>
                <a:latin typeface="Saysettha OT" panose="020B0504020207020204" pitchFamily="34" charset="-34"/>
                <a:cs typeface="Saysettha OT" panose="020B0504020207020204" pitchFamily="34" charset="-34"/>
              </a:rPr>
            </a:br>
            <a:r>
              <a:rPr lang="en-US" sz="1200" b="0" i="0" u="none" strike="noStrike" cap="none" dirty="0">
                <a:solidFill>
                  <a:srgbClr val="44546A"/>
                </a:solidFill>
                <a:latin typeface="Saysettha OT" panose="020B0504020207020204" pitchFamily="34" charset="-34"/>
                <a:ea typeface="Arial"/>
                <a:cs typeface="Saysettha OT" panose="020B0504020207020204" pitchFamily="34" charset="-34"/>
                <a:sym typeface="Arial"/>
                <a:hlinkClick r:id="rId6">
                  <a:extLst>
                    <a:ext uri="{A12FA001-AC4F-418D-AE19-62706E023703}">
                      <ahyp:hlinkClr xmlns:ahyp="http://schemas.microsoft.com/office/drawing/2018/hyperlinkcolor" xmlns="" val="tx"/>
                    </a:ext>
                  </a:extLst>
                </a:hlinkClick>
              </a:rPr>
              <a:t>https://www.abundancenolimits.com/business-affirmations/</a:t>
            </a:r>
            <a:r>
              <a:rPr lang="en-US" sz="1200" dirty="0">
                <a:solidFill>
                  <a:srgbClr val="44546A"/>
                </a:solidFill>
                <a:latin typeface="Saysettha OT" panose="020B0504020207020204" pitchFamily="34" charset="-34"/>
                <a:cs typeface="Saysettha OT" panose="020B0504020207020204" pitchFamily="34" charset="-34"/>
              </a:rPr>
              <a:t/>
            </a:r>
            <a:br>
              <a:rPr lang="en-US" sz="1200" dirty="0">
                <a:solidFill>
                  <a:srgbClr val="44546A"/>
                </a:solidFill>
                <a:latin typeface="Saysettha OT" panose="020B0504020207020204" pitchFamily="34" charset="-34"/>
                <a:cs typeface="Saysettha OT" panose="020B0504020207020204" pitchFamily="34" charset="-34"/>
              </a:rPr>
            </a:br>
            <a:r>
              <a:rPr lang="en-US" sz="1200" b="0" i="0" u="none" strike="noStrike" cap="none" dirty="0">
                <a:solidFill>
                  <a:srgbClr val="44546A"/>
                </a:solidFill>
                <a:latin typeface="Saysettha OT" panose="020B0504020207020204" pitchFamily="34" charset="-34"/>
                <a:ea typeface="Arial"/>
                <a:cs typeface="Saysettha OT" panose="020B0504020207020204" pitchFamily="34" charset="-34"/>
                <a:sym typeface="Arial"/>
                <a:hlinkClick r:id="rId7">
                  <a:extLst>
                    <a:ext uri="{A12FA001-AC4F-418D-AE19-62706E023703}">
                      <ahyp:hlinkClr xmlns:ahyp="http://schemas.microsoft.com/office/drawing/2018/hyperlinkcolor" xmlns="" val="tx"/>
                    </a:ext>
                  </a:extLst>
                </a:hlinkClick>
              </a:rPr>
              <a:t>https://andreabolder.com/111-positive-mantras-and-affirmations-for-successful-women-entrepreneurs/</a:t>
            </a:r>
            <a:r>
              <a:rPr lang="en-US" sz="1200" dirty="0">
                <a:solidFill>
                  <a:srgbClr val="44546A"/>
                </a:solidFill>
                <a:latin typeface="Saysettha OT" panose="020B0504020207020204" pitchFamily="34" charset="-34"/>
                <a:cs typeface="Saysettha OT" panose="020B0504020207020204" pitchFamily="34" charset="-34"/>
              </a:rPr>
              <a:t/>
            </a:r>
            <a:br>
              <a:rPr lang="en-US" sz="1200" dirty="0">
                <a:solidFill>
                  <a:srgbClr val="44546A"/>
                </a:solidFill>
                <a:latin typeface="Saysettha OT" panose="020B0504020207020204" pitchFamily="34" charset="-34"/>
                <a:cs typeface="Saysettha OT" panose="020B0504020207020204" pitchFamily="34" charset="-34"/>
              </a:rPr>
            </a:br>
            <a:r>
              <a:rPr lang="en-US" sz="1200" b="0" i="0" u="none" strike="noStrike" cap="none" dirty="0">
                <a:solidFill>
                  <a:srgbClr val="44546A"/>
                </a:solidFill>
                <a:latin typeface="Saysettha OT" panose="020B0504020207020204" pitchFamily="34" charset="-34"/>
                <a:ea typeface="Arial"/>
                <a:cs typeface="Saysettha OT" panose="020B0504020207020204" pitchFamily="34" charset="-34"/>
                <a:sym typeface="Arial"/>
                <a:hlinkClick r:id="rId8">
                  <a:extLst>
                    <a:ext uri="{A12FA001-AC4F-418D-AE19-62706E023703}">
                      <ahyp:hlinkClr xmlns:ahyp="http://schemas.microsoft.com/office/drawing/2018/hyperlinkcolor" xmlns="" val="tx"/>
                    </a:ext>
                  </a:extLst>
                </a:hlinkClick>
              </a:rPr>
              <a:t>https://www.evelynlim.com/30-positive-affirmations-female-entrepreneur/</a:t>
            </a:r>
            <a:r>
              <a:rPr lang="en-US" sz="1200" dirty="0">
                <a:solidFill>
                  <a:srgbClr val="44546A"/>
                </a:solidFill>
                <a:latin typeface="Saysettha OT" panose="020B0504020207020204" pitchFamily="34" charset="-34"/>
                <a:cs typeface="Saysettha OT" panose="020B0504020207020204" pitchFamily="34" charset="-34"/>
              </a:rPr>
              <a:t/>
            </a:r>
            <a:br>
              <a:rPr lang="en-US" sz="1200" dirty="0">
                <a:solidFill>
                  <a:srgbClr val="44546A"/>
                </a:solidFill>
                <a:latin typeface="Saysettha OT" panose="020B0504020207020204" pitchFamily="34" charset="-34"/>
                <a:cs typeface="Saysettha OT" panose="020B0504020207020204" pitchFamily="34" charset="-34"/>
              </a:rPr>
            </a:br>
            <a:r>
              <a:rPr lang="en-US" sz="1200" b="0" i="0" u="none" strike="noStrike" cap="none" dirty="0">
                <a:solidFill>
                  <a:srgbClr val="44546A"/>
                </a:solidFill>
                <a:latin typeface="Saysettha OT" panose="020B0504020207020204" pitchFamily="34" charset="-34"/>
                <a:ea typeface="Arial"/>
                <a:cs typeface="Saysettha OT" panose="020B0504020207020204" pitchFamily="34" charset="-34"/>
                <a:sym typeface="Arial"/>
                <a:hlinkClick r:id="rId9">
                  <a:extLst>
                    <a:ext uri="{A12FA001-AC4F-418D-AE19-62706E023703}">
                      <ahyp:hlinkClr xmlns:ahyp="http://schemas.microsoft.com/office/drawing/2018/hyperlinkcolor" xmlns="" val="tx"/>
                    </a:ext>
                  </a:extLst>
                </a:hlinkClick>
              </a:rPr>
              <a:t>https://thedailygoalgetter.com/blogs/news/positive-affirmations-entrepreneurs</a:t>
            </a:r>
            <a:endParaRPr lang="en-US" sz="1200" b="0" i="0" u="none" strike="noStrike" cap="none" dirty="0">
              <a:solidFill>
                <a:srgbClr val="44546A"/>
              </a:solidFill>
              <a:latin typeface="Saysettha OT" panose="020B0504020207020204" pitchFamily="34" charset="-34"/>
              <a:ea typeface="Arial"/>
              <a:cs typeface="Saysettha OT" panose="020B0504020207020204" pitchFamily="34" charset="-34"/>
              <a:sym typeface="Arial"/>
            </a:endParaRPr>
          </a:p>
        </p:txBody>
      </p:sp>
      <p:pic>
        <p:nvPicPr>
          <p:cNvPr id="74" name="Google Shape;74;p2" descr="A picture containing text, sign&#10;&#10;Description automatically generated"/>
          <p:cNvPicPr preferRelativeResize="0"/>
          <p:nvPr/>
        </p:nvPicPr>
        <p:blipFill rotWithShape="1">
          <a:blip r:embed="rId10">
            <a:alphaModFix/>
          </a:blip>
          <a:srcRect/>
          <a:stretch/>
        </p:blipFill>
        <p:spPr>
          <a:xfrm>
            <a:off x="7571485" y="6383053"/>
            <a:ext cx="1393003" cy="301752"/>
          </a:xfrm>
          <a:prstGeom prst="rect">
            <a:avLst/>
          </a:prstGeom>
          <a:noFill/>
          <a:ln>
            <a:noFill/>
          </a:ln>
        </p:spPr>
      </p:pic>
    </p:spTree>
    <p:extLst>
      <p:ext uri="{BB962C8B-B14F-4D97-AF65-F5344CB8AC3E}">
        <p14:creationId xmlns:p14="http://schemas.microsoft.com/office/powerpoint/2010/main" val="2193195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xmlns="" id="{C47A61F1-6017-450D-BD86-4B5CFF3B11C7}"/>
              </a:ext>
            </a:extLst>
          </p:cNvPr>
          <p:cNvSpPr>
            <a:spLocks noGrp="1"/>
          </p:cNvSpPr>
          <p:nvPr>
            <p:ph type="title"/>
          </p:nvPr>
        </p:nvSpPr>
        <p:spPr/>
        <p:txBody>
          <a:bodyPr>
            <a:normAutofit/>
          </a:bodyPr>
          <a:lstStyle/>
          <a:p>
            <a:r>
              <a:rPr lang="lo-LA" b="1" dirty="0">
                <a:solidFill>
                  <a:srgbClr val="44546A"/>
                </a:solidFill>
                <a:latin typeface="Saysettha OT" panose="020B0504020207020204" pitchFamily="34" charset="-34"/>
                <a:ea typeface="+mn-ea"/>
                <a:cs typeface="Saysettha OT" panose="020B0504020207020204" pitchFamily="34" charset="-34"/>
              </a:rPr>
              <a:t>ວາລະ</a:t>
            </a:r>
            <a:endParaRPr lang="de-AT" b="1" dirty="0">
              <a:solidFill>
                <a:srgbClr val="44546A"/>
              </a:solidFill>
              <a:latin typeface="Saysettha OT" panose="020B0504020207020204" pitchFamily="34" charset="-34"/>
              <a:ea typeface="+mn-ea"/>
              <a:cs typeface="Saysettha OT" panose="020B0504020207020204" pitchFamily="34" charset="-34"/>
            </a:endParaRPr>
          </a:p>
        </p:txBody>
      </p:sp>
      <p:sp>
        <p:nvSpPr>
          <p:cNvPr id="5" name="Inhaltsplatzhalter 4">
            <a:extLst>
              <a:ext uri="{FF2B5EF4-FFF2-40B4-BE49-F238E27FC236}">
                <a16:creationId xmlns:a16="http://schemas.microsoft.com/office/drawing/2014/main" xmlns="" id="{0E92A466-45BA-42F9-9093-B182DBAD16F1}"/>
              </a:ext>
            </a:extLst>
          </p:cNvPr>
          <p:cNvSpPr>
            <a:spLocks noGrp="1"/>
          </p:cNvSpPr>
          <p:nvPr>
            <p:ph idx="1"/>
          </p:nvPr>
        </p:nvSpPr>
        <p:spPr/>
        <p:txBody>
          <a:bodyPr>
            <a:normAutofit/>
          </a:bodyPr>
          <a:lstStyle/>
          <a:p>
            <a:r>
              <a:rPr lang="lo-LA" sz="2400" dirty="0">
                <a:solidFill>
                  <a:srgbClr val="44546A"/>
                </a:solidFill>
                <a:latin typeface="Saysettha OT" panose="020B0504020207020204" pitchFamily="34" charset="-34"/>
                <a:cs typeface="Saysettha OT" panose="020B0504020207020204" pitchFamily="34" charset="-34"/>
              </a:rPr>
              <a:t>ປະເພດຂອງການປະກອບການ</a:t>
            </a:r>
            <a:endParaRPr lang="en-US" sz="2400" dirty="0">
              <a:solidFill>
                <a:srgbClr val="44546A"/>
              </a:solidFill>
              <a:latin typeface="Saysettha OT" panose="020B0504020207020204" pitchFamily="34" charset="-34"/>
              <a:cs typeface="Saysettha OT" panose="020B0504020207020204" pitchFamily="34" charset="-34"/>
            </a:endParaRPr>
          </a:p>
          <a:p>
            <a:r>
              <a:rPr lang="lo-LA" sz="2400" dirty="0">
                <a:solidFill>
                  <a:srgbClr val="44546A"/>
                </a:solidFill>
                <a:latin typeface="Saysettha OT" panose="020B0504020207020204" pitchFamily="34" charset="-34"/>
                <a:cs typeface="Saysettha OT" panose="020B0504020207020204" pitchFamily="34" charset="-34"/>
              </a:rPr>
              <a:t>ນຳສະເໜີກ່ຽວກັບແນວຄວາມຄິດຂອງຜູ້ປະກອບການ</a:t>
            </a:r>
            <a:endParaRPr lang="en-US" sz="2400" dirty="0">
              <a:solidFill>
                <a:srgbClr val="44546A"/>
              </a:solidFill>
              <a:latin typeface="Saysettha OT" panose="020B0504020207020204" pitchFamily="34" charset="-34"/>
              <a:cs typeface="Saysettha OT" panose="020B0504020207020204" pitchFamily="34" charset="-34"/>
            </a:endParaRPr>
          </a:p>
          <a:p>
            <a:pPr lvl="1"/>
            <a:r>
              <a:rPr lang="lo-LA" sz="1900" dirty="0">
                <a:solidFill>
                  <a:srgbClr val="44546A"/>
                </a:solidFill>
                <a:latin typeface="Saysettha OT" panose="020B0504020207020204" pitchFamily="34" charset="-34"/>
                <a:cs typeface="Saysettha OT" panose="020B0504020207020204" pitchFamily="34" charset="-34"/>
              </a:rPr>
              <a:t>ແນວຄວາມຄິດແບບເຕີບໂຕ ແລະ ແບບຄົງທີ່</a:t>
            </a:r>
            <a:endParaRPr lang="de-AT" sz="1900" dirty="0">
              <a:solidFill>
                <a:srgbClr val="44546A"/>
              </a:solidFill>
              <a:latin typeface="Saysettha OT" panose="020B0504020207020204" pitchFamily="34" charset="-34"/>
              <a:cs typeface="Saysettha OT" panose="020B0504020207020204" pitchFamily="34" charset="-34"/>
            </a:endParaRPr>
          </a:p>
          <a:p>
            <a:pPr lvl="1"/>
            <a:r>
              <a:rPr lang="lo-LA" sz="1900" dirty="0">
                <a:solidFill>
                  <a:srgbClr val="44546A"/>
                </a:solidFill>
                <a:latin typeface="Saysettha OT" panose="020B0504020207020204" pitchFamily="34" charset="-34"/>
                <a:cs typeface="Saysettha OT" panose="020B0504020207020204" pitchFamily="34" charset="-34"/>
              </a:rPr>
              <a:t>ພາວະເປັນຜູ້ນຳ</a:t>
            </a:r>
            <a:endParaRPr lang="de-AT" sz="1900" dirty="0">
              <a:solidFill>
                <a:srgbClr val="44546A"/>
              </a:solidFill>
              <a:latin typeface="Saysettha OT" panose="020B0504020207020204" pitchFamily="34" charset="-34"/>
              <a:cs typeface="Saysettha OT" panose="020B0504020207020204" pitchFamily="34" charset="-34"/>
            </a:endParaRPr>
          </a:p>
          <a:p>
            <a:pPr lvl="1"/>
            <a:r>
              <a:rPr lang="lo-LA" sz="1900" dirty="0">
                <a:solidFill>
                  <a:srgbClr val="44546A"/>
                </a:solidFill>
                <a:latin typeface="Saysettha OT" panose="020B0504020207020204" pitchFamily="34" charset="-34"/>
                <a:cs typeface="Saysettha OT" panose="020B0504020207020204" pitchFamily="34" charset="-34"/>
              </a:rPr>
              <a:t>ບົດເຝິກຫັດການຈັດການ ຄວາມຄິດສ້າງສັນ</a:t>
            </a:r>
            <a:endParaRPr lang="de-AT" sz="1900" dirty="0">
              <a:solidFill>
                <a:srgbClr val="44546A"/>
              </a:solidFill>
              <a:latin typeface="Saysettha OT" panose="020B0504020207020204" pitchFamily="34" charset="-34"/>
              <a:cs typeface="Saysettha OT" panose="020B0504020207020204" pitchFamily="34" charset="-34"/>
            </a:endParaRPr>
          </a:p>
          <a:p>
            <a:pPr lvl="1"/>
            <a:r>
              <a:rPr lang="lo-LA" sz="1900" dirty="0">
                <a:solidFill>
                  <a:srgbClr val="44546A"/>
                </a:solidFill>
                <a:latin typeface="Saysettha OT" panose="020B0504020207020204" pitchFamily="34" charset="-34"/>
                <a:cs typeface="Saysettha OT" panose="020B0504020207020204" pitchFamily="34" charset="-34"/>
              </a:rPr>
              <a:t>ການລາຍງານຜົນກະທົບ</a:t>
            </a:r>
            <a:endParaRPr lang="de-AT" sz="1900" dirty="0">
              <a:solidFill>
                <a:srgbClr val="44546A"/>
              </a:solidFill>
              <a:latin typeface="Saysettha OT" panose="020B0504020207020204" pitchFamily="34" charset="-34"/>
              <a:cs typeface="Saysettha OT" panose="020B0504020207020204" pitchFamily="34" charset="-34"/>
            </a:endParaRPr>
          </a:p>
          <a:p>
            <a:pPr lvl="1"/>
            <a:endParaRPr lang="de-AT" dirty="0">
              <a:latin typeface="Saysettha OT" panose="020B0504020207020204" pitchFamily="34" charset="-34"/>
              <a:cs typeface="Saysettha OT" panose="020B0504020207020204" pitchFamily="34" charset="-34"/>
            </a:endParaRPr>
          </a:p>
        </p:txBody>
      </p:sp>
    </p:spTree>
    <p:extLst>
      <p:ext uri="{BB962C8B-B14F-4D97-AF65-F5344CB8AC3E}">
        <p14:creationId xmlns:p14="http://schemas.microsoft.com/office/powerpoint/2010/main" val="3428650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809687" y="323610"/>
            <a:ext cx="4876800" cy="799306"/>
          </a:xfrm>
          <a:prstGeom prst="rect">
            <a:avLst/>
          </a:prstGeom>
          <a:noFill/>
          <a:ln>
            <a:noFill/>
          </a:ln>
        </p:spPr>
        <p:txBody>
          <a:bodyPr spcFirstLastPara="1" wrap="square" lIns="0" tIns="45700" rIns="0" bIns="45700" anchor="ctr" anchorCtr="0">
            <a:noAutofit/>
          </a:bodyPr>
          <a:lstStyle/>
          <a:p>
            <a:pPr marL="182880" lvl="0">
              <a:buSzPts val="4000"/>
            </a:pPr>
            <a:r>
              <a:rPr lang="lo-LA" sz="4000" b="1" dirty="0">
                <a:solidFill>
                  <a:schemeClr val="bg1"/>
                </a:solidFill>
                <a:latin typeface="Saysettha OT" panose="020B0504020207020204" pitchFamily="34" charset="-34"/>
                <a:cs typeface="Saysettha OT" panose="020B0504020207020204" pitchFamily="34" charset="-34"/>
              </a:rPr>
              <a:t>ບົດເຝຶກຫັດສັງເກດການ</a:t>
            </a:r>
            <a:endParaRPr sz="4000" b="1" dirty="0">
              <a:solidFill>
                <a:schemeClr val="bg1"/>
              </a:solidFill>
              <a:latin typeface="Saysettha OT" panose="020B0504020207020204" pitchFamily="34" charset="-34"/>
              <a:cs typeface="Saysettha OT" panose="020B0504020207020204" pitchFamily="34" charset="-34"/>
            </a:endParaRPr>
          </a:p>
        </p:txBody>
      </p:sp>
      <p:sp>
        <p:nvSpPr>
          <p:cNvPr id="73" name="Google Shape;73;p2"/>
          <p:cNvSpPr txBox="1"/>
          <p:nvPr/>
        </p:nvSpPr>
        <p:spPr>
          <a:xfrm>
            <a:off x="228600" y="1274894"/>
            <a:ext cx="8039100" cy="4889488"/>
          </a:xfrm>
          <a:prstGeom prst="rect">
            <a:avLst/>
          </a:prstGeom>
          <a:noFill/>
          <a:ln>
            <a:noFill/>
          </a:ln>
        </p:spPr>
        <p:txBody>
          <a:bodyPr spcFirstLastPara="1" wrap="square" lIns="91425" tIns="45700" rIns="91425" bIns="45700" anchor="t" anchorCtr="0">
            <a:noAutofit/>
          </a:bodyPr>
          <a:lstStyle/>
          <a:p>
            <a:pPr marL="448056" lvl="2" indent="-384047">
              <a:spcBef>
                <a:spcPts val="1360"/>
              </a:spcBef>
              <a:buClr>
                <a:schemeClr val="accent1"/>
              </a:buClr>
              <a:buSzPts val="1440"/>
              <a:buFont typeface="Arial"/>
              <a:buChar char="•"/>
            </a:pPr>
            <a:r>
              <a:rPr lang="lo-LA" sz="1600" dirty="0">
                <a:solidFill>
                  <a:schemeClr val="dk2"/>
                </a:solidFill>
                <a:latin typeface="Saysettha OT" panose="020B0504020207020204" pitchFamily="34" charset="-34"/>
                <a:cs typeface="Saysettha OT" panose="020B0504020207020204" pitchFamily="34" charset="-34"/>
              </a:rPr>
              <a:t>ຢ້ຽມຢາມສະຖານທີ່ໆເຈົ້າບໍ່ຄຸ້ນເຄີຍ. ສາມາດເປັນສວນສາທາລະນະ, ບາງບ່ອນໃນຂົງເຂດແຄມປັດທີ່ເຈົ້າບໍ່ເຄີຍໄປເທີື່ອ ຫຼື ເຂດເພື່ອນບ້ານໄກ້ຄຽງ, ຮ້ານອາຫານບ່ອນໄໝ່ - ທີ່ເປັນບ່ອນໃດກາໄດ້, ທີ່ເປັນບ່ອນທີ່ເຈົ້າບໍ່ຄຸ້ນເຄີຍໄປເທື່ອ. ນຳເຈ້ຍເປົ່າ ຫຼື ວ່າໂນດເພດ ແລະ ປາກກາ.</a:t>
            </a:r>
            <a:endParaRPr lang="de-DE" sz="1600" dirty="0">
              <a:solidFill>
                <a:schemeClr val="dk2"/>
              </a:solidFill>
              <a:latin typeface="Saysettha OT" panose="020B0504020207020204" pitchFamily="34" charset="-34"/>
              <a:cs typeface="Saysettha OT" panose="020B0504020207020204" pitchFamily="34" charset="-34"/>
            </a:endParaRPr>
          </a:p>
          <a:p>
            <a:pPr marL="448056" lvl="2" indent="-384047">
              <a:spcBef>
                <a:spcPts val="1360"/>
              </a:spcBef>
              <a:buClr>
                <a:schemeClr val="accent1"/>
              </a:buClr>
              <a:buSzPts val="1440"/>
              <a:buFont typeface="Arial"/>
              <a:buChar char="•"/>
            </a:pPr>
            <a:r>
              <a:rPr lang="lo-LA" sz="1600" dirty="0">
                <a:solidFill>
                  <a:schemeClr val="dk2"/>
                </a:solidFill>
                <a:latin typeface="Saysettha OT" panose="020B0504020207020204" pitchFamily="34" charset="-34"/>
                <a:cs typeface="Saysettha OT" panose="020B0504020207020204" pitchFamily="34" charset="-34"/>
              </a:rPr>
              <a:t>ສຳລັບ 10 ນາທີ, ໃຫ້ເບິ່ງຮອບຂ້າງ ແລະ ຂຽນລາຍລະອຽດເຖິ່ງສິ່ງທີ່ເຈົ້າເຫັນ. ໃຫ້ອະທິບາຍຄຸນລັກສະນະທີ່ເຈົ້າເຫັນ. ເຊັ່ນວ່າ:</a:t>
            </a:r>
            <a:r>
              <a:rPr lang="en-US" sz="1600" dirty="0">
                <a:solidFill>
                  <a:schemeClr val="dk2"/>
                </a:solidFill>
                <a:latin typeface="Saysettha OT" panose="020B0504020207020204" pitchFamily="34" charset="-34"/>
                <a:cs typeface="Saysettha OT" panose="020B0504020207020204" pitchFamily="34" charset="-34"/>
              </a:rPr>
              <a:t> </a:t>
            </a:r>
            <a:r>
              <a:rPr lang="lo-LA" sz="1600" dirty="0">
                <a:solidFill>
                  <a:schemeClr val="dk2"/>
                </a:solidFill>
                <a:latin typeface="Saysettha OT" panose="020B0504020207020204" pitchFamily="34" charset="-34"/>
                <a:cs typeface="Saysettha OT" panose="020B0504020207020204" pitchFamily="34" charset="-34"/>
              </a:rPr>
              <a:t>ເຈົ້າອາດເຫັນຊິງຊ້າໃນສວນສາທາລະນະ</a:t>
            </a:r>
            <a:r>
              <a:rPr lang="en-US" sz="1600" dirty="0">
                <a:solidFill>
                  <a:schemeClr val="dk2"/>
                </a:solidFill>
                <a:latin typeface="Saysettha OT" panose="020B0504020207020204" pitchFamily="34" charset="-34"/>
                <a:cs typeface="Saysettha OT" panose="020B0504020207020204" pitchFamily="34" charset="-34"/>
              </a:rPr>
              <a:t> </a:t>
            </a:r>
            <a:r>
              <a:rPr lang="lo-LA" sz="1600" dirty="0">
                <a:solidFill>
                  <a:schemeClr val="dk2"/>
                </a:solidFill>
                <a:latin typeface="Saysettha OT" panose="020B0504020207020204" pitchFamily="34" charset="-34"/>
                <a:cs typeface="Saysettha OT" panose="020B0504020207020204" pitchFamily="34" charset="-34"/>
              </a:rPr>
              <a:t>ແຕ່ເຈ້ົາຕ້ອງອະທິບາຍກ່ຽວກັບຊິງຊ້າ. ມັນອາດເປັນຂີ້ໜ້ຽງ, ເຫຼື້ອມໄສດີ, ເປົ່າຫວ່າງ, ເປ່ເພ, ຄອນແຄນ ຫຼື ເຫົ້າໜອງ. ໜາທີ່ເຈົ້າເຫັນອາດຈະໂຕໃຫ່ຍ, ໜ້າຮັກ, ເປື້ອນ, ຂີ້ລ້າຍ, ເປັນມິດ ຫຼື ຮ້າຍ.</a:t>
            </a:r>
            <a:endParaRPr lang="de-DE" sz="1600" dirty="0">
              <a:solidFill>
                <a:schemeClr val="dk2"/>
              </a:solidFill>
              <a:latin typeface="Saysettha OT" panose="020B0504020207020204" pitchFamily="34" charset="-34"/>
              <a:cs typeface="Saysettha OT" panose="020B0504020207020204" pitchFamily="34" charset="-34"/>
            </a:endParaRPr>
          </a:p>
          <a:p>
            <a:pPr marL="448056" lvl="2" indent="-384047">
              <a:spcBef>
                <a:spcPts val="1360"/>
              </a:spcBef>
              <a:buClr>
                <a:schemeClr val="accent1"/>
              </a:buClr>
              <a:buSzPts val="1440"/>
              <a:buFont typeface="Arial"/>
              <a:buChar char="•"/>
            </a:pPr>
            <a:r>
              <a:rPr lang="lo-LA" sz="1600" dirty="0">
                <a:solidFill>
                  <a:schemeClr val="dk2"/>
                </a:solidFill>
                <a:latin typeface="Saysettha OT" panose="020B0504020207020204" pitchFamily="34" charset="-34"/>
                <a:cs typeface="Saysettha OT" panose="020B0504020207020204" pitchFamily="34" charset="-34"/>
              </a:rPr>
              <a:t>ພາຍຫຼັງທີ່ເຈົ້າສຳເລັດແລ້ວ ແມ່ນໃຫ້ເຈົ້ານັ່ງ ແລະ ກວດເບິ່ງບັນດາຄຳເວົ້າທີ່ເຈົ້າໄດ້ຂຽນລົງໄປນັ້ນ. ໃຫ້ໝາຍວົງມົນທຸກຄຳທີ່ມີຄວາມໝາຍບວກ. ໝາຍກອບ 4 ຫຼ່ຽມອ້ອມທຸກຄຳທີ່ມີຄວາມໝາຍແງ່ລົບ.</a:t>
            </a:r>
            <a:r>
              <a:rPr lang="de-DE" sz="1600" dirty="0">
                <a:solidFill>
                  <a:schemeClr val="dk2"/>
                </a:solidFill>
                <a:latin typeface="Saysettha OT" panose="020B0504020207020204" pitchFamily="34" charset="-34"/>
                <a:cs typeface="Saysettha OT" panose="020B0504020207020204" pitchFamily="34" charset="-34"/>
              </a:rPr>
              <a:t/>
            </a:r>
            <a:br>
              <a:rPr lang="de-DE" sz="1600" dirty="0">
                <a:solidFill>
                  <a:schemeClr val="dk2"/>
                </a:solidFill>
                <a:latin typeface="Saysettha OT" panose="020B0504020207020204" pitchFamily="34" charset="-34"/>
                <a:cs typeface="Saysettha OT" panose="020B0504020207020204" pitchFamily="34" charset="-34"/>
              </a:rPr>
            </a:br>
            <a:r>
              <a:rPr lang="de-DE" sz="1600" dirty="0">
                <a:solidFill>
                  <a:schemeClr val="dk2"/>
                </a:solidFill>
                <a:latin typeface="Saysettha OT" panose="020B0504020207020204" pitchFamily="34" charset="-34"/>
                <a:cs typeface="Saysettha OT" panose="020B0504020207020204" pitchFamily="34" charset="-34"/>
              </a:rPr>
              <a:t/>
            </a:r>
            <a:br>
              <a:rPr lang="de-DE" sz="1600" dirty="0">
                <a:solidFill>
                  <a:schemeClr val="dk2"/>
                </a:solidFill>
                <a:latin typeface="Saysettha OT" panose="020B0504020207020204" pitchFamily="34" charset="-34"/>
                <a:cs typeface="Saysettha OT" panose="020B0504020207020204" pitchFamily="34" charset="-34"/>
              </a:rPr>
            </a:br>
            <a:r>
              <a:rPr lang="lo-LA" sz="1600" dirty="0">
                <a:solidFill>
                  <a:schemeClr val="dk2"/>
                </a:solidFill>
                <a:latin typeface="Saysettha OT" panose="020B0504020207020204" pitchFamily="34" charset="-34"/>
                <a:cs typeface="Saysettha OT" panose="020B0504020207020204" pitchFamily="34" charset="-34"/>
              </a:rPr>
              <a:t>ຖ້າຫາກວ່າເຈົ້າເຫັນໂລກໃນແງ່ລົບຫຼາຍກ່ວາ ຖັດໄປນີ້ຖືວ່າແນວຄວາມຄິດການປະກອບການຂອງເຈົ້າຈະຕ້ອງໄດ້ສືບຕໍ່ພັດທະນາປັັບປຸງ. ແຕ່ຖ້າຫາກວ່າເຈົ້າເຫັນໂລກໃນແງ່ບວກຫຼາຍກ່ວາ ເຊິ່ງມັນຈະເປັນການງ່າຍສຳລັບເຈົ້າໃນການຈຳແນກໂອກາດ ແລະ ສ້າງສິ່ງທີ່ແຕກຕ່າງ. </a:t>
            </a:r>
            <a:endParaRPr lang="de-DE" sz="1800" b="1" i="0" u="none" strike="noStrike" cap="none" dirty="0">
              <a:solidFill>
                <a:srgbClr val="C94C25"/>
              </a:solidFill>
              <a:latin typeface="Saysettha OT" panose="020B0504020207020204" pitchFamily="34" charset="-34"/>
              <a:ea typeface="Arial"/>
              <a:cs typeface="Saysettha OT" panose="020B0504020207020204" pitchFamily="34" charset="-34"/>
              <a:sym typeface="Arial"/>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spTree>
    <p:extLst>
      <p:ext uri="{BB962C8B-B14F-4D97-AF65-F5344CB8AC3E}">
        <p14:creationId xmlns:p14="http://schemas.microsoft.com/office/powerpoint/2010/main" val="128791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691247" y="173195"/>
            <a:ext cx="5442977"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lo-LA" sz="3600" b="1" dirty="0">
                <a:solidFill>
                  <a:schemeClr val="bg1"/>
                </a:solidFill>
                <a:latin typeface="Saysettha OT" panose="020B0504020207020204" pitchFamily="34" charset="-34"/>
                <a:cs typeface="Saysettha OT" panose="020B0504020207020204" pitchFamily="34" charset="-34"/>
              </a:rPr>
              <a:t>ຕົວຢ່າງຜູ້ປະກອບການທີ່ປະກົດຜົນສຳເລັດ</a:t>
            </a:r>
            <a:endParaRPr sz="3600" b="1" dirty="0">
              <a:solidFill>
                <a:schemeClr val="bg1"/>
              </a:solidFill>
              <a:latin typeface="Saysettha OT" panose="020B0504020207020204" pitchFamily="34" charset="-34"/>
              <a:cs typeface="Saysettha OT" panose="020B0504020207020204" pitchFamily="34" charset="-34"/>
            </a:endParaRPr>
          </a:p>
        </p:txBody>
      </p:sp>
      <p:sp>
        <p:nvSpPr>
          <p:cNvPr id="73" name="Google Shape;73;p2"/>
          <p:cNvSpPr txBox="1"/>
          <p:nvPr/>
        </p:nvSpPr>
        <p:spPr>
          <a:xfrm>
            <a:off x="917018" y="1549932"/>
            <a:ext cx="7350968" cy="4983997"/>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800" dirty="0">
                <a:solidFill>
                  <a:srgbClr val="44546A"/>
                </a:solidFill>
                <a:effectLst/>
                <a:latin typeface="Saysettha OT" panose="020B0504020207020204" pitchFamily="34" charset="-34"/>
                <a:ea typeface="Calibri" panose="020F0502020204030204" pitchFamily="34" charset="0"/>
                <a:cs typeface="Saysettha OT" panose="020B0504020207020204" pitchFamily="34" charset="-34"/>
              </a:rPr>
              <a:t>ໃນພາກສ່ວນນີ້ແມ່ນຈະສຸມໄສ່ບັນດາກໍລະນີປະຕິບັດຕົວຢ່າງທີ່ດີ ຂອງຜູ້ປະກອບການ ຜູ້ທີ່ປະເຊີນກັບຄວາມລົ້ມເຫຼວ ແລະ ນຳໄຊ້ແນວຄວາມຄິດຜູ້ປະກອບການຂອງເຂົາເຈົ້າເພື່ອກັບຄືນມາ. </a:t>
            </a:r>
            <a:r>
              <a:rPr lang="en-GB" sz="1800" dirty="0">
                <a:solidFill>
                  <a:srgbClr val="44546A"/>
                </a:solidFill>
                <a:effectLst/>
                <a:latin typeface="Saysettha OT" panose="020B0504020207020204" pitchFamily="34" charset="-34"/>
                <a:ea typeface="Calibri" panose="020F0502020204030204" pitchFamily="34" charset="0"/>
                <a:cs typeface="Saysettha OT" panose="020B0504020207020204" pitchFamily="34" charset="-34"/>
              </a:rPr>
              <a:t> </a:t>
            </a:r>
            <a:endParaRPr lang="en-GB" dirty="0">
              <a:solidFill>
                <a:srgbClr val="44546A"/>
              </a:solidFill>
              <a:latin typeface="Saysettha OT" panose="020B0504020207020204" pitchFamily="34" charset="-34"/>
              <a:ea typeface="Calibri" panose="020F0502020204030204" pitchFamily="34" charset="0"/>
              <a:cs typeface="Saysettha OT" panose="020B0504020207020204" pitchFamily="34" charset="-34"/>
            </a:endParaRPr>
          </a:p>
          <a:p>
            <a:pPr marL="64009" marR="0" lvl="0" algn="l" rtl="0">
              <a:spcAft>
                <a:spcPts val="0"/>
              </a:spcAft>
              <a:buClr>
                <a:schemeClr val="accent1"/>
              </a:buClr>
              <a:buSzPts val="1440"/>
            </a:pPr>
            <a:r>
              <a:rPr lang="en-GB" sz="1800" dirty="0">
                <a:effectLst/>
                <a:latin typeface="Saysettha OT" panose="020B0504020207020204" pitchFamily="34" charset="-34"/>
                <a:ea typeface="Calibri" panose="020F0502020204030204" pitchFamily="34" charset="0"/>
                <a:cs typeface="Saysettha OT" panose="020B0504020207020204" pitchFamily="34" charset="-34"/>
              </a:rPr>
              <a:t/>
            </a:r>
            <a:br>
              <a:rPr lang="en-GB" sz="1800" dirty="0">
                <a:effectLst/>
                <a:latin typeface="Saysettha OT" panose="020B0504020207020204" pitchFamily="34" charset="-34"/>
                <a:ea typeface="Calibri" panose="020F0502020204030204" pitchFamily="34" charset="0"/>
                <a:cs typeface="Saysettha OT" panose="020B0504020207020204" pitchFamily="34" charset="-34"/>
              </a:rPr>
            </a:br>
            <a:r>
              <a:rPr lang="en-GB" b="1" dirty="0">
                <a:solidFill>
                  <a:srgbClr val="44546A"/>
                </a:solidFill>
                <a:latin typeface="Saysettha OT" panose="020B0504020207020204" pitchFamily="34" charset="-34"/>
                <a:ea typeface="Calibri" panose="020F0502020204030204" pitchFamily="34" charset="0"/>
                <a:cs typeface="Saysettha OT" panose="020B0504020207020204" pitchFamily="34" charset="-34"/>
              </a:rPr>
              <a:t>Melanie Perkins, Canva</a:t>
            </a:r>
            <a:endParaRPr lang="en-GB" sz="1800" dirty="0">
              <a:effectLst/>
              <a:latin typeface="Saysettha OT" panose="020B0504020207020204" pitchFamily="34" charset="-34"/>
              <a:ea typeface="Calibri" panose="020F0502020204030204" pitchFamily="34" charset="0"/>
              <a:cs typeface="Saysettha OT" panose="020B0504020207020204" pitchFamily="34" charset="-34"/>
            </a:endParaRPr>
          </a:p>
          <a:p>
            <a:pPr marL="64009" marR="0" lvl="0" algn="l" rtl="0">
              <a:spcAft>
                <a:spcPts val="0"/>
              </a:spcAft>
              <a:buClr>
                <a:schemeClr val="accent1"/>
              </a:buClr>
              <a:buSzPts val="1440"/>
            </a:pPr>
            <a:r>
              <a:rPr lang="en-GB" dirty="0">
                <a:latin typeface="Saysettha OT" panose="020B0504020207020204" pitchFamily="34" charset="-34"/>
                <a:cs typeface="Saysettha OT" panose="020B0504020207020204" pitchFamily="34" charset="-34"/>
                <a:hlinkClick r:id="rId3"/>
              </a:rPr>
              <a:t>https://www.youtube.com/watch?v=Ep21f3ncvBk</a:t>
            </a:r>
            <a:r>
              <a:rPr lang="en-GB" dirty="0">
                <a:latin typeface="Saysettha OT" panose="020B0504020207020204" pitchFamily="34" charset="-34"/>
                <a:cs typeface="Saysettha OT" panose="020B0504020207020204" pitchFamily="34" charset="-34"/>
              </a:rPr>
              <a:t> </a:t>
            </a:r>
          </a:p>
          <a:p>
            <a:pPr marL="64009" marR="0" lvl="0" algn="l" rtl="0">
              <a:spcAft>
                <a:spcPts val="0"/>
              </a:spcAft>
              <a:buClr>
                <a:schemeClr val="accent1"/>
              </a:buClr>
              <a:buSzPts val="1440"/>
            </a:pPr>
            <a:r>
              <a:rPr lang="en-GB" sz="1800" dirty="0">
                <a:solidFill>
                  <a:srgbClr val="44546A"/>
                </a:solidFill>
                <a:effectLst/>
                <a:latin typeface="Saysettha OT" panose="020B0504020207020204" pitchFamily="34" charset="-34"/>
                <a:ea typeface="Calibri" panose="020F0502020204030204" pitchFamily="34" charset="0"/>
                <a:cs typeface="Saysettha OT" panose="020B0504020207020204" pitchFamily="34" charset="-34"/>
              </a:rPr>
              <a:t/>
            </a:r>
            <a:br>
              <a:rPr lang="en-GB" sz="1800" dirty="0">
                <a:solidFill>
                  <a:srgbClr val="44546A"/>
                </a:solidFill>
                <a:effectLst/>
                <a:latin typeface="Saysettha OT" panose="020B0504020207020204" pitchFamily="34" charset="-34"/>
                <a:ea typeface="Calibri" panose="020F0502020204030204" pitchFamily="34" charset="0"/>
                <a:cs typeface="Saysettha OT" panose="020B0504020207020204" pitchFamily="34" charset="-34"/>
              </a:rPr>
            </a:br>
            <a:r>
              <a:rPr lang="en-GB" sz="1800" b="1" dirty="0">
                <a:solidFill>
                  <a:srgbClr val="44546A"/>
                </a:solidFill>
                <a:effectLst/>
                <a:latin typeface="Saysettha OT" panose="020B0504020207020204" pitchFamily="34" charset="-34"/>
                <a:ea typeface="Calibri" panose="020F0502020204030204" pitchFamily="34" charset="0"/>
                <a:cs typeface="Saysettha OT" panose="020B0504020207020204" pitchFamily="34" charset="-34"/>
              </a:rPr>
              <a:t>Richard </a:t>
            </a:r>
            <a:r>
              <a:rPr lang="en-GB" sz="1800" b="1" dirty="0" err="1">
                <a:solidFill>
                  <a:srgbClr val="44546A"/>
                </a:solidFill>
                <a:effectLst/>
                <a:latin typeface="Saysettha OT" panose="020B0504020207020204" pitchFamily="34" charset="-34"/>
                <a:ea typeface="Calibri" panose="020F0502020204030204" pitchFamily="34" charset="0"/>
                <a:cs typeface="Saysettha OT" panose="020B0504020207020204" pitchFamily="34" charset="-34"/>
              </a:rPr>
              <a:t>Brandson</a:t>
            </a:r>
            <a:r>
              <a:rPr lang="en-GB" sz="1800" b="1" dirty="0">
                <a:solidFill>
                  <a:srgbClr val="44546A"/>
                </a:solidFill>
                <a:effectLst/>
                <a:latin typeface="Saysettha OT" panose="020B0504020207020204" pitchFamily="34" charset="-34"/>
                <a:ea typeface="Calibri" panose="020F0502020204030204" pitchFamily="34" charset="0"/>
                <a:cs typeface="Saysettha OT" panose="020B0504020207020204" pitchFamily="34" charset="-34"/>
              </a:rPr>
              <a:t>, Virgin Group </a:t>
            </a:r>
            <a:r>
              <a:rPr lang="en-GB" sz="1800" dirty="0">
                <a:solidFill>
                  <a:srgbClr val="44546A"/>
                </a:solidFill>
                <a:effectLst/>
                <a:latin typeface="Saysettha OT" panose="020B0504020207020204" pitchFamily="34" charset="-34"/>
                <a:ea typeface="Calibri" panose="020F0502020204030204" pitchFamily="34" charset="0"/>
                <a:cs typeface="Saysettha OT" panose="020B0504020207020204" pitchFamily="34" charset="-34"/>
              </a:rPr>
              <a:t>- </a:t>
            </a:r>
            <a:r>
              <a:rPr lang="en-GB" sz="1800" dirty="0">
                <a:effectLst/>
                <a:latin typeface="Saysettha OT" panose="020B0504020207020204" pitchFamily="34" charset="-34"/>
                <a:ea typeface="Calibri" panose="020F0502020204030204" pitchFamily="34" charset="0"/>
                <a:cs typeface="Saysettha OT" panose="020B0504020207020204" pitchFamily="34" charset="-34"/>
                <a:hlinkClick r:id="rId4"/>
              </a:rPr>
              <a:t>https://www.youtube.com/watch?v=23Frvd3pp5Q&amp;ab_channel=Megacast</a:t>
            </a:r>
            <a:endParaRPr lang="en-GB" sz="1800" dirty="0">
              <a:effectLst/>
              <a:latin typeface="Saysettha OT" panose="020B0504020207020204" pitchFamily="34" charset="-34"/>
              <a:ea typeface="Calibri" panose="020F0502020204030204" pitchFamily="34" charset="0"/>
              <a:cs typeface="Saysettha OT" panose="020B0504020207020204" pitchFamily="34" charset="-34"/>
            </a:endParaRPr>
          </a:p>
          <a:p>
            <a:pPr marL="64009" marR="0" lvl="0" algn="l" rtl="0">
              <a:spcBef>
                <a:spcPts val="1360"/>
              </a:spcBef>
              <a:spcAft>
                <a:spcPts val="0"/>
              </a:spcAft>
              <a:buClr>
                <a:schemeClr val="accent1"/>
              </a:buClr>
              <a:buSzPts val="1440"/>
            </a:pPr>
            <a:r>
              <a:rPr lang="en-GB" sz="1800" dirty="0">
                <a:effectLst/>
                <a:latin typeface="Saysettha OT" panose="020B0504020207020204" pitchFamily="34" charset="-34"/>
                <a:ea typeface="Calibri" panose="020F0502020204030204" pitchFamily="34" charset="0"/>
                <a:cs typeface="Saysettha OT" panose="020B0504020207020204" pitchFamily="34" charset="-34"/>
              </a:rPr>
              <a:t/>
            </a:r>
            <a:br>
              <a:rPr lang="en-GB" sz="1800" dirty="0">
                <a:effectLst/>
                <a:latin typeface="Saysettha OT" panose="020B0504020207020204" pitchFamily="34" charset="-34"/>
                <a:ea typeface="Calibri" panose="020F0502020204030204" pitchFamily="34" charset="0"/>
                <a:cs typeface="Saysettha OT" panose="020B0504020207020204" pitchFamily="34" charset="-34"/>
              </a:rPr>
            </a:br>
            <a:r>
              <a:rPr lang="en-GB" sz="1800" b="1" dirty="0">
                <a:solidFill>
                  <a:srgbClr val="44546A"/>
                </a:solidFill>
                <a:effectLst/>
                <a:latin typeface="Saysettha OT" panose="020B0504020207020204" pitchFamily="34" charset="-34"/>
                <a:ea typeface="Calibri" panose="020F0502020204030204" pitchFamily="34" charset="0"/>
                <a:cs typeface="Saysettha OT" panose="020B0504020207020204" pitchFamily="34" charset="-34"/>
              </a:rPr>
              <a:t>Maneesh Garg</a:t>
            </a:r>
            <a:r>
              <a:rPr lang="en-GB" sz="1800" dirty="0">
                <a:solidFill>
                  <a:srgbClr val="44546A"/>
                </a:solidFill>
                <a:effectLst/>
                <a:latin typeface="Saysettha OT" panose="020B0504020207020204" pitchFamily="34" charset="-34"/>
                <a:ea typeface="Calibri" panose="020F0502020204030204" pitchFamily="34" charset="0"/>
                <a:cs typeface="Saysettha OT" panose="020B0504020207020204" pitchFamily="34" charset="-34"/>
              </a:rPr>
              <a:t>, - </a:t>
            </a:r>
            <a:r>
              <a:rPr lang="en-US" sz="1800" dirty="0">
                <a:solidFill>
                  <a:srgbClr val="44546A"/>
                </a:solidFill>
                <a:effectLst/>
                <a:latin typeface="Saysettha OT" panose="020B0504020207020204" pitchFamily="34" charset="-34"/>
                <a:ea typeface="Calibri" panose="020F0502020204030204" pitchFamily="34" charset="0"/>
                <a:cs typeface="Saysettha OT" panose="020B0504020207020204" pitchFamily="34" charset="-34"/>
              </a:rPr>
              <a:t>Managing Director (MD)/Group Chief Executive Officer (GCEO) of </a:t>
            </a:r>
            <a:r>
              <a:rPr lang="en-US" sz="1800" dirty="0" err="1">
                <a:solidFill>
                  <a:srgbClr val="44546A"/>
                </a:solidFill>
                <a:effectLst/>
                <a:latin typeface="Saysettha OT" panose="020B0504020207020204" pitchFamily="34" charset="-34"/>
                <a:ea typeface="Calibri" panose="020F0502020204030204" pitchFamily="34" charset="0"/>
                <a:cs typeface="Saysettha OT" panose="020B0504020207020204" pitchFamily="34" charset="-34"/>
              </a:rPr>
              <a:t>Afriglobal</a:t>
            </a:r>
            <a:r>
              <a:rPr lang="en-US" sz="1800" dirty="0">
                <a:solidFill>
                  <a:srgbClr val="44546A"/>
                </a:solidFill>
                <a:effectLst/>
                <a:latin typeface="Saysettha OT" panose="020B0504020207020204" pitchFamily="34" charset="-34"/>
                <a:ea typeface="Calibri" panose="020F0502020204030204" pitchFamily="34" charset="0"/>
                <a:cs typeface="Saysettha OT" panose="020B0504020207020204" pitchFamily="34" charset="-34"/>
              </a:rPr>
              <a:t> Group - </a:t>
            </a:r>
            <a:r>
              <a:rPr lang="en-GB" sz="1800" dirty="0">
                <a:effectLst/>
                <a:latin typeface="Saysettha OT" panose="020B0504020207020204" pitchFamily="34" charset="-34"/>
                <a:ea typeface="Calibri" panose="020F0502020204030204" pitchFamily="34" charset="0"/>
                <a:cs typeface="Saysettha OT" panose="020B0504020207020204" pitchFamily="34" charset="-34"/>
                <a:hlinkClick r:id="rId5"/>
              </a:rPr>
              <a:t>https://www.youtube.com/watch?v=4o_O_v8gQpg</a:t>
            </a:r>
            <a:endParaRPr lang="en-GB" sz="1800" dirty="0">
              <a:latin typeface="Saysettha OT" panose="020B0504020207020204" pitchFamily="34" charset="-34"/>
              <a:ea typeface="Calibri" panose="020F0502020204030204" pitchFamily="34" charset="0"/>
              <a:cs typeface="Saysettha OT" panose="020B0504020207020204" pitchFamily="34" charset="-34"/>
            </a:endParaRPr>
          </a:p>
        </p:txBody>
      </p:sp>
      <p:pic>
        <p:nvPicPr>
          <p:cNvPr id="74" name="Google Shape;74;p2" descr="A picture containing text, sign&#10;&#10;Description automatically generated"/>
          <p:cNvPicPr preferRelativeResize="0"/>
          <p:nvPr/>
        </p:nvPicPr>
        <p:blipFill rotWithShape="1">
          <a:blip r:embed="rId6">
            <a:alphaModFix/>
          </a:blip>
          <a:srcRect/>
          <a:stretch/>
        </p:blipFill>
        <p:spPr>
          <a:xfrm>
            <a:off x="7571485" y="6383053"/>
            <a:ext cx="1393003" cy="301752"/>
          </a:xfrm>
          <a:prstGeom prst="rect">
            <a:avLst/>
          </a:prstGeom>
          <a:noFill/>
          <a:ln>
            <a:noFill/>
          </a:ln>
        </p:spPr>
      </p:pic>
      <p:pic>
        <p:nvPicPr>
          <p:cNvPr id="1032" name="Picture 8" descr="undefined">
            <a:extLst>
              <a:ext uri="{FF2B5EF4-FFF2-40B4-BE49-F238E27FC236}">
                <a16:creationId xmlns:a16="http://schemas.microsoft.com/office/drawing/2014/main" xmlns="" id="{59CE6841-B673-4AEB-82D2-193D09ACC3D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0835" y="3492155"/>
            <a:ext cx="616183" cy="8215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aneesh Garg - SVP, Corporate Finance, Accounts &amp;amp;amp; Legal at Datamatics  Business Solutions | The Org">
            <a:extLst>
              <a:ext uri="{FF2B5EF4-FFF2-40B4-BE49-F238E27FC236}">
                <a16:creationId xmlns:a16="http://schemas.microsoft.com/office/drawing/2014/main" xmlns="" id="{454ED75D-6BBA-4178-B1C4-8FD6C0ECA35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6566" y="4686805"/>
            <a:ext cx="737025" cy="7370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elanie Perkins, Canvas">
            <a:extLst>
              <a:ext uri="{FF2B5EF4-FFF2-40B4-BE49-F238E27FC236}">
                <a16:creationId xmlns:a16="http://schemas.microsoft.com/office/drawing/2014/main" xmlns="" id="{2EB9E05C-ADE6-426A-BA9A-A6FEFB450BF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8989" y="2588965"/>
            <a:ext cx="794602" cy="529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861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691247" y="173195"/>
            <a:ext cx="5442977" cy="1335414"/>
          </a:xfrm>
          <a:prstGeom prst="rect">
            <a:avLst/>
          </a:prstGeom>
          <a:noFill/>
          <a:ln>
            <a:noFill/>
          </a:ln>
        </p:spPr>
        <p:txBody>
          <a:bodyPr spcFirstLastPara="1" wrap="square" lIns="0" tIns="45700" rIns="0" bIns="45700" anchor="ctr" anchorCtr="0">
            <a:noAutofit/>
          </a:bodyPr>
          <a:lstStyle/>
          <a:p>
            <a:pPr marL="182880" lvl="0">
              <a:spcBef>
                <a:spcPts val="0"/>
              </a:spcBef>
              <a:buClr>
                <a:schemeClr val="accent1"/>
              </a:buClr>
              <a:buSzPts val="4000"/>
            </a:pPr>
            <a:r>
              <a:rPr lang="lo-LA" sz="3600" b="1" dirty="0">
                <a:solidFill>
                  <a:schemeClr val="bg1"/>
                </a:solidFill>
                <a:latin typeface="Saysettha OT" panose="020B0504020207020204" pitchFamily="34" charset="-34"/>
                <a:cs typeface="Saysettha OT" panose="020B0504020207020204" pitchFamily="34" charset="-34"/>
              </a:rPr>
              <a:t>ຕົວຢ່າງຜູ້ປະກອບການທີ່ປະກົດຜົນສຳເລັດ</a:t>
            </a:r>
            <a:endParaRPr sz="3600" b="1" dirty="0">
              <a:solidFill>
                <a:schemeClr val="bg1"/>
              </a:solidFill>
              <a:latin typeface="Saysettha OT" panose="020B0504020207020204" pitchFamily="34" charset="-34"/>
              <a:cs typeface="Saysettha OT" panose="020B0504020207020204" pitchFamily="34" charset="-34"/>
            </a:endParaRPr>
          </a:p>
        </p:txBody>
      </p:sp>
      <p:sp>
        <p:nvSpPr>
          <p:cNvPr id="73" name="Google Shape;73;p2"/>
          <p:cNvSpPr txBox="1"/>
          <p:nvPr/>
        </p:nvSpPr>
        <p:spPr>
          <a:xfrm>
            <a:off x="525317" y="1700808"/>
            <a:ext cx="7350968" cy="4983997"/>
          </a:xfrm>
          <a:prstGeom prst="rect">
            <a:avLst/>
          </a:prstGeom>
          <a:noFill/>
          <a:ln>
            <a:noFill/>
          </a:ln>
        </p:spPr>
        <p:txBody>
          <a:bodyPr spcFirstLastPara="1" wrap="square" lIns="91425" tIns="45700" rIns="91425" bIns="45700" anchor="t" anchorCtr="0">
            <a:noAutofit/>
          </a:bodyPr>
          <a:lstStyle/>
          <a:p>
            <a:pPr marL="448056" marR="0" lvl="0" indent="-384047" algn="l" rtl="0">
              <a:spcBef>
                <a:spcPts val="1360"/>
              </a:spcBef>
              <a:spcAft>
                <a:spcPts val="0"/>
              </a:spcAft>
              <a:buClr>
                <a:schemeClr val="accent1"/>
              </a:buClr>
              <a:buSzPts val="1440"/>
              <a:buFont typeface="Arial"/>
              <a:buChar char="•"/>
            </a:pPr>
            <a:endParaRPr lang="en-US" sz="1800" dirty="0">
              <a:effectLst/>
              <a:latin typeface="Saysettha OT" panose="020B0504020207020204" pitchFamily="34" charset="-34"/>
              <a:ea typeface="Calibri" panose="020F0502020204030204" pitchFamily="34" charset="0"/>
              <a:cs typeface="Saysettha OT" panose="020B0504020207020204" pitchFamily="34" charset="-34"/>
            </a:endParaRPr>
          </a:p>
          <a:p>
            <a:pPr marL="448056" marR="0" lvl="0" indent="-384047" algn="l" rtl="0">
              <a:spcBef>
                <a:spcPts val="1360"/>
              </a:spcBef>
              <a:spcAft>
                <a:spcPts val="0"/>
              </a:spcAft>
              <a:buClr>
                <a:schemeClr val="accent1"/>
              </a:buClr>
              <a:buSzPts val="1440"/>
              <a:buFont typeface="Arial"/>
              <a:buChar char="•"/>
            </a:pPr>
            <a:r>
              <a:rPr lang="lo-LA" dirty="0">
                <a:solidFill>
                  <a:srgbClr val="44546A"/>
                </a:solidFill>
                <a:latin typeface="Saysettha OT" panose="020B0504020207020204" pitchFamily="34" charset="-34"/>
                <a:ea typeface="Calibri" panose="020F0502020204030204" pitchFamily="34" charset="0"/>
                <a:cs typeface="Saysettha OT" panose="020B0504020207020204" pitchFamily="34" charset="-34"/>
              </a:rPr>
              <a:t>ໃຫ້ເບີ່ງວີດີໂອ ແລະ ພະຍາຍາມຈຳແນກ ບັນດາມູມມອງໃນການສົນທະນາ ຂອງເຂົາເຈົ້າ ເຊັ່ນວ່າ:</a:t>
            </a:r>
            <a:r>
              <a:rPr lang="en-US" sz="1800" dirty="0">
                <a:solidFill>
                  <a:srgbClr val="44546A"/>
                </a:solidFill>
                <a:effectLst/>
                <a:latin typeface="Saysettha OT" panose="020B0504020207020204" pitchFamily="34" charset="-34"/>
                <a:ea typeface="Calibri" panose="020F0502020204030204" pitchFamily="34" charset="0"/>
                <a:cs typeface="Saysettha OT" panose="020B0504020207020204" pitchFamily="34" charset="-34"/>
              </a:rPr>
              <a:t/>
            </a:r>
            <a:br>
              <a:rPr lang="en-US" sz="1800" dirty="0">
                <a:solidFill>
                  <a:srgbClr val="44546A"/>
                </a:solidFill>
                <a:effectLst/>
                <a:latin typeface="Saysettha OT" panose="020B0504020207020204" pitchFamily="34" charset="-34"/>
                <a:ea typeface="Calibri" panose="020F0502020204030204" pitchFamily="34" charset="0"/>
                <a:cs typeface="Saysettha OT" panose="020B0504020207020204" pitchFamily="34" charset="-34"/>
              </a:rPr>
            </a:br>
            <a:r>
              <a:rPr lang="en-US" sz="1800" b="1" dirty="0">
                <a:solidFill>
                  <a:srgbClr val="44546A"/>
                </a:solidFill>
                <a:effectLst/>
                <a:latin typeface="Saysettha OT" panose="020B0504020207020204" pitchFamily="34" charset="-34"/>
                <a:ea typeface="Calibri" panose="020F0502020204030204" pitchFamily="34" charset="0"/>
                <a:cs typeface="Saysettha OT" panose="020B0504020207020204" pitchFamily="34" charset="-34"/>
              </a:rPr>
              <a:t>- </a:t>
            </a:r>
            <a:r>
              <a:rPr lang="lo-LA" b="1" dirty="0">
                <a:solidFill>
                  <a:srgbClr val="44546A"/>
                </a:solidFill>
                <a:latin typeface="Saysettha OT" panose="020B0504020207020204" pitchFamily="34" charset="-34"/>
                <a:ea typeface="Calibri" panose="020F0502020204030204" pitchFamily="34" charset="0"/>
                <a:cs typeface="Saysettha OT" panose="020B0504020207020204" pitchFamily="34" charset="-34"/>
              </a:rPr>
              <a:t>ຄວາມຄິດສ້າງຄັນ, ຄວາມເປັນຕົວຕົນ ແລະ ພະວະຜູ້ນຳ</a:t>
            </a:r>
            <a:r>
              <a:rPr lang="en-US" sz="1800" b="1" dirty="0">
                <a:solidFill>
                  <a:srgbClr val="44546A"/>
                </a:solidFill>
                <a:effectLst/>
                <a:latin typeface="Saysettha OT" panose="020B0504020207020204" pitchFamily="34" charset="-34"/>
                <a:ea typeface="Calibri" panose="020F0502020204030204" pitchFamily="34" charset="0"/>
                <a:cs typeface="Saysettha OT" panose="020B0504020207020204" pitchFamily="34" charset="-34"/>
              </a:rPr>
              <a:t> </a:t>
            </a:r>
            <a:br>
              <a:rPr lang="en-US" sz="1800" b="1" dirty="0">
                <a:solidFill>
                  <a:srgbClr val="44546A"/>
                </a:solidFill>
                <a:effectLst/>
                <a:latin typeface="Saysettha OT" panose="020B0504020207020204" pitchFamily="34" charset="-34"/>
                <a:ea typeface="Calibri" panose="020F0502020204030204" pitchFamily="34" charset="0"/>
                <a:cs typeface="Saysettha OT" panose="020B0504020207020204" pitchFamily="34" charset="-34"/>
              </a:rPr>
            </a:br>
            <a:r>
              <a:rPr lang="en-US" sz="1800" b="1" dirty="0">
                <a:solidFill>
                  <a:srgbClr val="44546A"/>
                </a:solidFill>
                <a:effectLst/>
                <a:latin typeface="Saysettha OT" panose="020B0504020207020204" pitchFamily="34" charset="-34"/>
                <a:ea typeface="Calibri" panose="020F0502020204030204" pitchFamily="34" charset="0"/>
                <a:cs typeface="Saysettha OT" panose="020B0504020207020204" pitchFamily="34" charset="-34"/>
              </a:rPr>
              <a:t>- </a:t>
            </a:r>
            <a:r>
              <a:rPr lang="lo-LA" sz="1800" b="1" dirty="0">
                <a:solidFill>
                  <a:srgbClr val="44546A"/>
                </a:solidFill>
                <a:effectLst/>
                <a:latin typeface="Saysettha OT" panose="020B0504020207020204" pitchFamily="34" charset="-34"/>
                <a:ea typeface="Calibri" panose="020F0502020204030204" pitchFamily="34" charset="0"/>
                <a:cs typeface="Saysettha OT" panose="020B0504020207020204" pitchFamily="34" charset="-34"/>
              </a:rPr>
              <a:t>ຄວາມປາດຖະໜາ ແລະ ຄວາມເຊື່ອຕໍ່ສິ່ງທີ່ເຂົາເຈົ້າເຮັດ</a:t>
            </a:r>
            <a:r>
              <a:rPr lang="en-US" sz="1800" b="1" dirty="0">
                <a:solidFill>
                  <a:srgbClr val="44546A"/>
                </a:solidFill>
                <a:effectLst/>
                <a:latin typeface="Saysettha OT" panose="020B0504020207020204" pitchFamily="34" charset="-34"/>
                <a:ea typeface="Calibri" panose="020F0502020204030204" pitchFamily="34" charset="0"/>
                <a:cs typeface="Saysettha OT" panose="020B0504020207020204" pitchFamily="34" charset="-34"/>
              </a:rPr>
              <a:t/>
            </a:r>
            <a:br>
              <a:rPr lang="en-US" sz="1800" b="1" dirty="0">
                <a:solidFill>
                  <a:srgbClr val="44546A"/>
                </a:solidFill>
                <a:effectLst/>
                <a:latin typeface="Saysettha OT" panose="020B0504020207020204" pitchFamily="34" charset="-34"/>
                <a:ea typeface="Calibri" panose="020F0502020204030204" pitchFamily="34" charset="0"/>
                <a:cs typeface="Saysettha OT" panose="020B0504020207020204" pitchFamily="34" charset="-34"/>
              </a:rPr>
            </a:br>
            <a:r>
              <a:rPr lang="en-US" sz="1800" b="1" dirty="0">
                <a:solidFill>
                  <a:srgbClr val="44546A"/>
                </a:solidFill>
                <a:effectLst/>
                <a:latin typeface="Saysettha OT" panose="020B0504020207020204" pitchFamily="34" charset="-34"/>
                <a:ea typeface="Calibri" panose="020F0502020204030204" pitchFamily="34" charset="0"/>
                <a:cs typeface="Saysettha OT" panose="020B0504020207020204" pitchFamily="34" charset="-34"/>
              </a:rPr>
              <a:t>- </a:t>
            </a:r>
            <a:r>
              <a:rPr lang="lo-LA" sz="1800" b="1" dirty="0">
                <a:solidFill>
                  <a:srgbClr val="44546A"/>
                </a:solidFill>
                <a:effectLst/>
                <a:latin typeface="Saysettha OT" panose="020B0504020207020204" pitchFamily="34" charset="-34"/>
                <a:ea typeface="Calibri" panose="020F0502020204030204" pitchFamily="34" charset="0"/>
                <a:cs typeface="Saysettha OT" panose="020B0504020207020204" pitchFamily="34" charset="-34"/>
              </a:rPr>
              <a:t>ການອອກຈາກກອບເຂດຄວາມສະບາຍ</a:t>
            </a:r>
            <a:r>
              <a:rPr lang="en-US" sz="1800" b="1" dirty="0">
                <a:solidFill>
                  <a:srgbClr val="44546A"/>
                </a:solidFill>
                <a:effectLst/>
                <a:latin typeface="Saysettha OT" panose="020B0504020207020204" pitchFamily="34" charset="-34"/>
                <a:ea typeface="Calibri" panose="020F0502020204030204" pitchFamily="34" charset="0"/>
                <a:cs typeface="Saysettha OT" panose="020B0504020207020204" pitchFamily="34" charset="-34"/>
              </a:rPr>
              <a:t/>
            </a:r>
            <a:br>
              <a:rPr lang="en-US" sz="1800" b="1" dirty="0">
                <a:solidFill>
                  <a:srgbClr val="44546A"/>
                </a:solidFill>
                <a:effectLst/>
                <a:latin typeface="Saysettha OT" panose="020B0504020207020204" pitchFamily="34" charset="-34"/>
                <a:ea typeface="Calibri" panose="020F0502020204030204" pitchFamily="34" charset="0"/>
                <a:cs typeface="Saysettha OT" panose="020B0504020207020204" pitchFamily="34" charset="-34"/>
              </a:rPr>
            </a:br>
            <a:r>
              <a:rPr lang="en-US" sz="1800" b="1" dirty="0">
                <a:solidFill>
                  <a:srgbClr val="44546A"/>
                </a:solidFill>
                <a:effectLst/>
                <a:latin typeface="Saysettha OT" panose="020B0504020207020204" pitchFamily="34" charset="-34"/>
                <a:ea typeface="Calibri" panose="020F0502020204030204" pitchFamily="34" charset="0"/>
                <a:cs typeface="Saysettha OT" panose="020B0504020207020204" pitchFamily="34" charset="-34"/>
              </a:rPr>
              <a:t>- </a:t>
            </a:r>
            <a:r>
              <a:rPr lang="lo-LA" sz="1800" b="1" dirty="0">
                <a:solidFill>
                  <a:srgbClr val="44546A"/>
                </a:solidFill>
                <a:effectLst/>
                <a:latin typeface="Saysettha OT" panose="020B0504020207020204" pitchFamily="34" charset="-34"/>
                <a:ea typeface="Calibri" panose="020F0502020204030204" pitchFamily="34" charset="0"/>
                <a:cs typeface="Saysettha OT" panose="020B0504020207020204" pitchFamily="34" charset="-34"/>
              </a:rPr>
              <a:t>ການຍອມຮັບກັບຄວາມລົ້ມເຫຼວ</a:t>
            </a:r>
            <a:endParaRPr lang="en-US" sz="1800" b="1" dirty="0">
              <a:solidFill>
                <a:srgbClr val="44546A"/>
              </a:solidFill>
              <a:effectLst/>
              <a:latin typeface="Saysettha OT" panose="020B0504020207020204" pitchFamily="34" charset="-34"/>
              <a:ea typeface="Calibri" panose="020F0502020204030204" pitchFamily="34" charset="0"/>
              <a:cs typeface="Saysettha OT" panose="020B0504020207020204" pitchFamily="34" charset="-34"/>
            </a:endParaRPr>
          </a:p>
          <a:p>
            <a:pPr marL="448056" marR="0" lvl="0" indent="-384047" algn="l" rtl="0">
              <a:spcBef>
                <a:spcPts val="1360"/>
              </a:spcBef>
              <a:spcAft>
                <a:spcPts val="0"/>
              </a:spcAft>
              <a:buClr>
                <a:schemeClr val="accent1"/>
              </a:buClr>
              <a:buSzPts val="1440"/>
              <a:buFont typeface="Arial"/>
              <a:buChar char="•"/>
            </a:pPr>
            <a:endParaRPr lang="en-US" sz="1800" b="1" dirty="0">
              <a:solidFill>
                <a:srgbClr val="44546A"/>
              </a:solidFill>
              <a:effectLst/>
              <a:latin typeface="Saysettha OT" panose="020B0504020207020204" pitchFamily="34" charset="-34"/>
              <a:ea typeface="Calibri" panose="020F0502020204030204" pitchFamily="34" charset="0"/>
              <a:cs typeface="Saysettha OT" panose="020B0504020207020204" pitchFamily="34" charset="-34"/>
            </a:endParaRPr>
          </a:p>
          <a:p>
            <a:pPr marL="448056" marR="0" lvl="0" indent="-384047" algn="l" rtl="0">
              <a:spcBef>
                <a:spcPts val="1360"/>
              </a:spcBef>
              <a:spcAft>
                <a:spcPts val="0"/>
              </a:spcAft>
              <a:buClr>
                <a:schemeClr val="accent1"/>
              </a:buClr>
              <a:buSzPts val="1440"/>
              <a:buFont typeface="Arial"/>
              <a:buChar char="•"/>
            </a:pPr>
            <a:r>
              <a:rPr lang="lo-LA" sz="1800" dirty="0">
                <a:solidFill>
                  <a:srgbClr val="44546A"/>
                </a:solidFill>
                <a:effectLst/>
                <a:latin typeface="Saysettha OT" panose="020B0504020207020204" pitchFamily="34" charset="-34"/>
                <a:ea typeface="Calibri" panose="020F0502020204030204" pitchFamily="34" charset="0"/>
                <a:cs typeface="Saysettha OT" panose="020B0504020207020204" pitchFamily="34" charset="-34"/>
              </a:rPr>
              <a:t>ແຍກເອົາຄຳ ທີ່ກ່ຽວຂ້ອງ ແລະ ປັບກັບຄວາມຄິດຂອງເຈົ້າ</a:t>
            </a:r>
            <a:r>
              <a:rPr lang="en-US" sz="1800" dirty="0">
                <a:solidFill>
                  <a:srgbClr val="44546A"/>
                </a:solidFill>
                <a:effectLst/>
                <a:latin typeface="Saysettha OT" panose="020B0504020207020204" pitchFamily="34" charset="-34"/>
                <a:ea typeface="Calibri" panose="020F0502020204030204" pitchFamily="34" charset="0"/>
                <a:cs typeface="Saysettha OT" panose="020B0504020207020204" pitchFamily="34" charset="-34"/>
              </a:rPr>
              <a:t>.</a:t>
            </a: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spTree>
    <p:extLst>
      <p:ext uri="{BB962C8B-B14F-4D97-AF65-F5344CB8AC3E}">
        <p14:creationId xmlns:p14="http://schemas.microsoft.com/office/powerpoint/2010/main" val="3879876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995433" y="55569"/>
            <a:ext cx="4876800"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lo-LA" sz="4000" b="1" dirty="0">
                <a:solidFill>
                  <a:schemeClr val="bg1"/>
                </a:solidFill>
                <a:latin typeface="Saysettha OT" panose="020B0504020207020204" pitchFamily="34" charset="-34"/>
                <a:cs typeface="Saysettha OT" panose="020B0504020207020204" pitchFamily="34" charset="-34"/>
              </a:rPr>
              <a:t>ພາວະການເປັນຜູ້ນຳ ຂອງໂຕເອງ</a:t>
            </a:r>
            <a:endParaRPr sz="4000" b="1" dirty="0">
              <a:solidFill>
                <a:schemeClr val="bg1"/>
              </a:solidFill>
              <a:latin typeface="Saysettha OT" panose="020B0504020207020204" pitchFamily="34" charset="-34"/>
              <a:cs typeface="Saysettha OT" panose="020B0504020207020204" pitchFamily="34" charset="-34"/>
            </a:endParaRPr>
          </a:p>
        </p:txBody>
      </p:sp>
      <p:sp>
        <p:nvSpPr>
          <p:cNvPr id="73" name="Google Shape;73;p2"/>
          <p:cNvSpPr txBox="1"/>
          <p:nvPr/>
        </p:nvSpPr>
        <p:spPr>
          <a:xfrm>
            <a:off x="539552" y="1700808"/>
            <a:ext cx="7350968" cy="4525963"/>
          </a:xfrm>
          <a:prstGeom prst="rect">
            <a:avLst/>
          </a:prstGeom>
          <a:noFill/>
          <a:ln>
            <a:noFill/>
          </a:ln>
        </p:spPr>
        <p:txBody>
          <a:bodyPr spcFirstLastPara="1" wrap="square" lIns="91425" tIns="45700" rIns="91425" bIns="45700" anchor="t" anchorCtr="0">
            <a:noAutofit/>
          </a:bodyPr>
          <a:lstStyle/>
          <a:p>
            <a:pPr marL="448056" marR="0" lvl="0" indent="-384047" algn="l" rtl="0">
              <a:spcBef>
                <a:spcPts val="1360"/>
              </a:spcBef>
              <a:spcAft>
                <a:spcPts val="0"/>
              </a:spcAft>
              <a:buClr>
                <a:schemeClr val="accent1"/>
              </a:buClr>
              <a:buSzPts val="1440"/>
              <a:buFont typeface="Arial"/>
              <a:buChar char="•"/>
            </a:pPr>
            <a:r>
              <a:rPr lang="lo-LA" sz="1800" dirty="0">
                <a:solidFill>
                  <a:srgbClr val="44546A"/>
                </a:solidFill>
                <a:latin typeface="Saysettha OT" panose="020B0504020207020204" pitchFamily="34" charset="-34"/>
                <a:cs typeface="Saysettha OT" panose="020B0504020207020204" pitchFamily="34" charset="-34"/>
              </a:rPr>
              <a:t>ເປັນຂະບວນການທີ່ເຮັດໃຫ້ທຸກຄົນສາມາດມີອິດທິພົນ ແລະ ຄວບຄຸມການປະພຶດຂອງເຂົາເຈົ້າ, ກະທຳ ແລະ ຄິດທົບທວນ ເພື່ອບັນລຸຜົນຕາມທິດທາງເຂົາເຈົ້າ ແລະ ແຮງຈູງໃຈຈາກຕົວເຂົາເຈົ້າເອງກໍ່ຖືວ່າສຳຄັນ ເພື່ອທີ່ຈະສ້າງທຸລະກິດປະກອບການຂອງເຂົ້າເຈົ້າ.</a:t>
            </a:r>
            <a:endParaRPr lang="en-US" sz="1800" dirty="0">
              <a:solidFill>
                <a:srgbClr val="44546A"/>
              </a:solidFill>
              <a:latin typeface="Saysettha OT" panose="020B0504020207020204" pitchFamily="34" charset="-34"/>
              <a:cs typeface="Saysettha OT" panose="020B0504020207020204" pitchFamily="34" charset="-34"/>
            </a:endParaRPr>
          </a:p>
          <a:p>
            <a:pPr marL="448056" marR="0" lvl="0" indent="-384047" algn="l" rtl="0">
              <a:spcBef>
                <a:spcPts val="1360"/>
              </a:spcBef>
              <a:spcAft>
                <a:spcPts val="0"/>
              </a:spcAft>
              <a:buClr>
                <a:schemeClr val="accent1"/>
              </a:buClr>
              <a:buSzPts val="1440"/>
              <a:buFont typeface="Arial"/>
              <a:buChar char="•"/>
            </a:pPr>
            <a:r>
              <a:rPr lang="lo-LA" dirty="0">
                <a:solidFill>
                  <a:srgbClr val="44546A"/>
                </a:solidFill>
                <a:latin typeface="Saysettha OT" panose="020B0504020207020204" pitchFamily="34" charset="-34"/>
                <a:cs typeface="Saysettha OT" panose="020B0504020207020204" pitchFamily="34" charset="-34"/>
              </a:rPr>
              <a:t>ອາດຈະໂດດດ່ຽວ ແລະ ບໍ່ມີໄຜອ້ອມຂ້າງທີ່ຈະໃຫ້ຄຳແນະນຳ, ຕຳນິ ຫຼືໃຫ້ລາງວັນເຈົ້າ.</a:t>
            </a:r>
            <a:endParaRPr lang="en-US" sz="1800" dirty="0">
              <a:solidFill>
                <a:srgbClr val="44546A"/>
              </a:solidFill>
              <a:latin typeface="Saysettha OT" panose="020B0504020207020204" pitchFamily="34" charset="-34"/>
              <a:cs typeface="Saysettha OT" panose="020B0504020207020204" pitchFamily="34" charset="-34"/>
            </a:endParaRPr>
          </a:p>
          <a:p>
            <a:pPr marL="448056" marR="0" lvl="0" indent="-384047" algn="l" rtl="0">
              <a:spcBef>
                <a:spcPts val="1360"/>
              </a:spcBef>
              <a:spcAft>
                <a:spcPts val="0"/>
              </a:spcAft>
              <a:buClr>
                <a:schemeClr val="accent1"/>
              </a:buClr>
              <a:buSzPts val="1440"/>
              <a:buFont typeface="Arial"/>
              <a:buChar char="•"/>
            </a:pPr>
            <a:r>
              <a:rPr lang="lo-LA" sz="1800" dirty="0">
                <a:solidFill>
                  <a:srgbClr val="44546A"/>
                </a:solidFill>
                <a:latin typeface="Saysettha OT" panose="020B0504020207020204" pitchFamily="34" charset="-34"/>
                <a:cs typeface="Saysettha OT" panose="020B0504020207020204" pitchFamily="34" charset="-34"/>
              </a:rPr>
              <a:t>ພາວະເປັນຜູ້ນຳແມ່ນປະກອບດ້ວຍ3ຍຸດທະສາດຫຼັກ</a:t>
            </a:r>
            <a:r>
              <a:rPr lang="en-US" sz="1800" dirty="0">
                <a:solidFill>
                  <a:srgbClr val="44546A"/>
                </a:solidFill>
                <a:latin typeface="Saysettha OT" panose="020B0504020207020204" pitchFamily="34" charset="-34"/>
                <a:cs typeface="Saysettha OT" panose="020B0504020207020204" pitchFamily="34" charset="-34"/>
              </a:rPr>
              <a:t> </a:t>
            </a:r>
          </a:p>
          <a:p>
            <a:pPr marL="905256" lvl="1" indent="-384047">
              <a:spcBef>
                <a:spcPts val="1360"/>
              </a:spcBef>
              <a:buClr>
                <a:schemeClr val="accent1"/>
              </a:buClr>
              <a:buSzPts val="1440"/>
              <a:buFont typeface="Arial"/>
              <a:buChar char="•"/>
            </a:pPr>
            <a:r>
              <a:rPr lang="lo-LA" b="1" dirty="0">
                <a:solidFill>
                  <a:srgbClr val="44546A"/>
                </a:solidFill>
                <a:latin typeface="Saysettha OT" panose="020B0504020207020204" pitchFamily="34" charset="-34"/>
                <a:cs typeface="Saysettha OT" panose="020B0504020207020204" pitchFamily="34" charset="-34"/>
              </a:rPr>
              <a:t>ພືດຕິກຳທີ່ສຸມໄສ່ຍຸດທະສາດ</a:t>
            </a:r>
            <a:endParaRPr lang="en-US" dirty="0">
              <a:solidFill>
                <a:srgbClr val="44546A"/>
              </a:solidFill>
              <a:latin typeface="Saysettha OT" panose="020B0504020207020204" pitchFamily="34" charset="-34"/>
              <a:cs typeface="Saysettha OT" panose="020B0504020207020204" pitchFamily="34" charset="-34"/>
            </a:endParaRPr>
          </a:p>
          <a:p>
            <a:pPr marL="905256" lvl="1" indent="-384047">
              <a:spcBef>
                <a:spcPts val="1360"/>
              </a:spcBef>
              <a:buClr>
                <a:schemeClr val="accent1"/>
              </a:buClr>
              <a:buSzPts val="1440"/>
              <a:buFont typeface="Arial"/>
              <a:buChar char="•"/>
            </a:pPr>
            <a:r>
              <a:rPr lang="lo-LA" b="1" dirty="0">
                <a:solidFill>
                  <a:srgbClr val="44546A"/>
                </a:solidFill>
                <a:latin typeface="Saysettha OT" panose="020B0504020207020204" pitchFamily="34" charset="-34"/>
                <a:cs typeface="Saysettha OT" panose="020B0504020207020204" pitchFamily="34" charset="-34"/>
              </a:rPr>
              <a:t>ຍຸດທະສາດໃຫ້ລາງວັນທຳມະຊາດ; ແລະ</a:t>
            </a:r>
            <a:r>
              <a:rPr lang="en-US" dirty="0">
                <a:solidFill>
                  <a:srgbClr val="44546A"/>
                </a:solidFill>
                <a:latin typeface="Saysettha OT" panose="020B0504020207020204" pitchFamily="34" charset="-34"/>
                <a:cs typeface="Saysettha OT" panose="020B0504020207020204" pitchFamily="34" charset="-34"/>
              </a:rPr>
              <a:t> </a:t>
            </a:r>
          </a:p>
          <a:p>
            <a:pPr marL="905256" lvl="1" indent="-384047">
              <a:spcBef>
                <a:spcPts val="1360"/>
              </a:spcBef>
              <a:buClr>
                <a:schemeClr val="accent1"/>
              </a:buClr>
              <a:buSzPts val="1440"/>
              <a:buFont typeface="Arial"/>
              <a:buChar char="•"/>
            </a:pPr>
            <a:r>
              <a:rPr lang="lo-LA" b="1" dirty="0">
                <a:solidFill>
                  <a:srgbClr val="44546A"/>
                </a:solidFill>
                <a:latin typeface="Saysettha OT" panose="020B0504020207020204" pitchFamily="34" charset="-34"/>
                <a:cs typeface="Saysettha OT" panose="020B0504020207020204" pitchFamily="34" charset="-34"/>
              </a:rPr>
              <a:t>ຍຸດທະສາດຮູບແບບການຄິດທີ່ສ້າງສັນ.</a:t>
            </a:r>
            <a:endParaRPr lang="en-US" dirty="0">
              <a:solidFill>
                <a:srgbClr val="44546A"/>
              </a:solidFill>
              <a:latin typeface="Saysettha OT" panose="020B0504020207020204" pitchFamily="34" charset="-34"/>
              <a:cs typeface="Saysettha OT" panose="020B0504020207020204" pitchFamily="34" charset="-34"/>
            </a:endParaRPr>
          </a:p>
          <a:p>
            <a:pPr marL="448056" marR="0" lvl="0" indent="-384047" algn="l" rtl="0">
              <a:spcBef>
                <a:spcPts val="1360"/>
              </a:spcBef>
              <a:spcAft>
                <a:spcPts val="0"/>
              </a:spcAft>
              <a:buClr>
                <a:schemeClr val="accent1"/>
              </a:buClr>
              <a:buSzPts val="1440"/>
              <a:buFont typeface="Arial"/>
              <a:buChar char="•"/>
            </a:pPr>
            <a:endParaRPr lang="en-US" sz="1800" dirty="0">
              <a:solidFill>
                <a:schemeClr val="dk2"/>
              </a:solidFill>
              <a:latin typeface="Saysettha OT" panose="020B0504020207020204" pitchFamily="34" charset="-34"/>
              <a:cs typeface="Saysettha OT" panose="020B0504020207020204" pitchFamily="34" charset="-34"/>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spTree>
    <p:extLst>
      <p:ext uri="{BB962C8B-B14F-4D97-AF65-F5344CB8AC3E}">
        <p14:creationId xmlns:p14="http://schemas.microsoft.com/office/powerpoint/2010/main" val="3401109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214777" y="110365"/>
            <a:ext cx="6356708"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lo-LA" sz="4000" b="1" dirty="0">
                <a:solidFill>
                  <a:schemeClr val="bg1"/>
                </a:solidFill>
                <a:latin typeface="Saysettha OT" panose="020B0504020207020204" pitchFamily="34" charset="-34"/>
                <a:cs typeface="Saysettha OT" panose="020B0504020207020204" pitchFamily="34" charset="-34"/>
              </a:rPr>
              <a:t>ອົງປະກອບຂອງພາວະຜູ້ນຳ</a:t>
            </a:r>
            <a:endParaRPr sz="4000" b="1" dirty="0">
              <a:solidFill>
                <a:schemeClr val="bg1"/>
              </a:solidFill>
              <a:latin typeface="Saysettha OT" panose="020B0504020207020204" pitchFamily="34" charset="-34"/>
              <a:cs typeface="Saysettha OT" panose="020B0504020207020204" pitchFamily="34" charset="-34"/>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pic>
        <p:nvPicPr>
          <p:cNvPr id="8" name="Picture 1">
            <a:extLst>
              <a:ext uri="{FF2B5EF4-FFF2-40B4-BE49-F238E27FC236}">
                <a16:creationId xmlns:a16="http://schemas.microsoft.com/office/drawing/2014/main" xmlns="" id="{53C4E2C0-E307-4E24-9283-429ACC69CC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4777" y="1596655"/>
            <a:ext cx="5885688" cy="4279392"/>
          </a:xfrm>
          <a:prstGeom prst="rect">
            <a:avLst/>
          </a:prstGeom>
        </p:spPr>
      </p:pic>
      <p:sp>
        <p:nvSpPr>
          <p:cNvPr id="9" name="Google Shape;75;p2">
            <a:extLst>
              <a:ext uri="{FF2B5EF4-FFF2-40B4-BE49-F238E27FC236}">
                <a16:creationId xmlns:a16="http://schemas.microsoft.com/office/drawing/2014/main" xmlns="" id="{DDAB7FD0-CA14-482C-9177-DD5DB8B2D5E1}"/>
              </a:ext>
            </a:extLst>
          </p:cNvPr>
          <p:cNvSpPr txBox="1">
            <a:spLocks noGrp="1"/>
          </p:cNvSpPr>
          <p:nvPr>
            <p:ph type="body" idx="1"/>
          </p:nvPr>
        </p:nvSpPr>
        <p:spPr>
          <a:xfrm>
            <a:off x="1214777" y="6397578"/>
            <a:ext cx="6356708" cy="136351"/>
          </a:xfrm>
          <a:prstGeom prst="rect">
            <a:avLst/>
          </a:prstGeom>
          <a:noFill/>
          <a:ln>
            <a:noFill/>
          </a:ln>
        </p:spPr>
        <p:txBody>
          <a:bodyPr spcFirstLastPara="1" wrap="square" lIns="91425" tIns="45700" rIns="91425" bIns="45700" anchor="t" anchorCtr="0">
            <a:normAutofit fontScale="25000" lnSpcReduction="20000"/>
          </a:bodyPr>
          <a:lstStyle/>
          <a:p>
            <a:pPr marL="64008" lvl="0" indent="0" algn="l" rtl="0">
              <a:spcBef>
                <a:spcPts val="0"/>
              </a:spcBef>
              <a:spcAft>
                <a:spcPts val="0"/>
              </a:spcAft>
              <a:buSzPts val="2240"/>
              <a:buNone/>
            </a:pPr>
            <a:r>
              <a:rPr lang="de-DE" dirty="0">
                <a:latin typeface="Saysettha OT" panose="020B0504020207020204" pitchFamily="34" charset="-34"/>
                <a:cs typeface="Saysettha OT" panose="020B0504020207020204" pitchFamily="34" charset="-34"/>
              </a:rPr>
              <a:t>Illustration </a:t>
            </a:r>
            <a:r>
              <a:rPr lang="de-DE" dirty="0" err="1">
                <a:latin typeface="Saysettha OT" panose="020B0504020207020204" pitchFamily="34" charset="-34"/>
                <a:cs typeface="Saysettha OT" panose="020B0504020207020204" pitchFamily="34" charset="-34"/>
              </a:rPr>
              <a:t>taken</a:t>
            </a:r>
            <a:r>
              <a:rPr lang="de-DE" dirty="0">
                <a:latin typeface="Saysettha OT" panose="020B0504020207020204" pitchFamily="34" charset="-34"/>
                <a:cs typeface="Saysettha OT" panose="020B0504020207020204" pitchFamily="34" charset="-34"/>
              </a:rPr>
              <a:t> </a:t>
            </a:r>
            <a:r>
              <a:rPr lang="de-DE" dirty="0" err="1">
                <a:latin typeface="Saysettha OT" panose="020B0504020207020204" pitchFamily="34" charset="-34"/>
                <a:cs typeface="Saysettha OT" panose="020B0504020207020204" pitchFamily="34" charset="-34"/>
              </a:rPr>
              <a:t>from</a:t>
            </a:r>
            <a:r>
              <a:rPr lang="de-DE" dirty="0">
                <a:latin typeface="Saysettha OT" panose="020B0504020207020204" pitchFamily="34" charset="-34"/>
                <a:cs typeface="Saysettha OT" panose="020B0504020207020204" pitchFamily="34" charset="-34"/>
              </a:rPr>
              <a:t>: Entrepreneurship : </a:t>
            </a:r>
            <a:r>
              <a:rPr lang="de-DE" dirty="0" err="1">
                <a:latin typeface="Saysettha OT" panose="020B0504020207020204" pitchFamily="34" charset="-34"/>
                <a:cs typeface="Saysettha OT" panose="020B0504020207020204" pitchFamily="34" charset="-34"/>
              </a:rPr>
              <a:t>the</a:t>
            </a:r>
            <a:r>
              <a:rPr lang="de-DE" dirty="0">
                <a:latin typeface="Saysettha OT" panose="020B0504020207020204" pitchFamily="34" charset="-34"/>
                <a:cs typeface="Saysettha OT" panose="020B0504020207020204" pitchFamily="34" charset="-34"/>
              </a:rPr>
              <a:t> </a:t>
            </a:r>
            <a:r>
              <a:rPr lang="de-DE" dirty="0" err="1">
                <a:latin typeface="Saysettha OT" panose="020B0504020207020204" pitchFamily="34" charset="-34"/>
                <a:cs typeface="Saysettha OT" panose="020B0504020207020204" pitchFamily="34" charset="-34"/>
              </a:rPr>
              <a:t>practice</a:t>
            </a:r>
            <a:r>
              <a:rPr lang="de-DE" dirty="0">
                <a:latin typeface="Saysettha OT" panose="020B0504020207020204" pitchFamily="34" charset="-34"/>
                <a:cs typeface="Saysettha OT" panose="020B0504020207020204" pitchFamily="34" charset="-34"/>
              </a:rPr>
              <a:t> and </a:t>
            </a:r>
            <a:r>
              <a:rPr lang="de-DE" dirty="0" err="1">
                <a:latin typeface="Saysettha OT" panose="020B0504020207020204" pitchFamily="34" charset="-34"/>
                <a:cs typeface="Saysettha OT" panose="020B0504020207020204" pitchFamily="34" charset="-34"/>
              </a:rPr>
              <a:t>mindset</a:t>
            </a:r>
            <a:r>
              <a:rPr lang="de-DE" dirty="0">
                <a:latin typeface="Saysettha OT" panose="020B0504020207020204" pitchFamily="34" charset="-34"/>
                <a:cs typeface="Saysettha OT" panose="020B0504020207020204" pitchFamily="34" charset="-34"/>
              </a:rPr>
              <a:t>, </a:t>
            </a:r>
            <a:r>
              <a:rPr lang="de-DE" dirty="0" err="1">
                <a:latin typeface="Saysettha OT" panose="020B0504020207020204" pitchFamily="34" charset="-34"/>
                <a:cs typeface="Saysettha OT" panose="020B0504020207020204" pitchFamily="34" charset="-34"/>
              </a:rPr>
              <a:t>by</a:t>
            </a:r>
            <a:r>
              <a:rPr lang="de-DE" dirty="0">
                <a:latin typeface="Saysettha OT" panose="020B0504020207020204" pitchFamily="34" charset="-34"/>
                <a:cs typeface="Saysettha OT" panose="020B0504020207020204" pitchFamily="34" charset="-34"/>
              </a:rPr>
              <a:t> Heidi M. Neck, Christopher P. Neck and Emma L. Murray; Sage Publishing, 2020</a:t>
            </a:r>
            <a:endParaRPr dirty="0">
              <a:latin typeface="Saysettha OT" panose="020B0504020207020204" pitchFamily="34" charset="-34"/>
              <a:cs typeface="Saysettha OT" panose="020B0504020207020204" pitchFamily="34" charset="-34"/>
            </a:endParaRPr>
          </a:p>
        </p:txBody>
      </p:sp>
      <p:sp>
        <p:nvSpPr>
          <p:cNvPr id="6" name="Google Shape;73;p2">
            <a:extLst>
              <a:ext uri="{FF2B5EF4-FFF2-40B4-BE49-F238E27FC236}">
                <a16:creationId xmlns:a16="http://schemas.microsoft.com/office/drawing/2014/main" xmlns="" id="{2A91763D-720A-4E49-B465-5D97A7FE7321}"/>
              </a:ext>
            </a:extLst>
          </p:cNvPr>
          <p:cNvSpPr txBox="1"/>
          <p:nvPr/>
        </p:nvSpPr>
        <p:spPr>
          <a:xfrm>
            <a:off x="3286964" y="1894105"/>
            <a:ext cx="3393235" cy="4889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ອົງປະກອບພາວະຜູ້ນຳ</a:t>
            </a:r>
            <a:endParaRPr lang="en-US" sz="1200" dirty="0">
              <a:solidFill>
                <a:schemeClr val="dk2"/>
              </a:solidFill>
              <a:latin typeface="Saysettha OT" panose="020B0504020207020204" pitchFamily="34" charset="-34"/>
              <a:cs typeface="Saysettha OT" panose="020B0504020207020204" pitchFamily="34" charset="-34"/>
            </a:endParaRPr>
          </a:p>
        </p:txBody>
      </p:sp>
      <p:sp>
        <p:nvSpPr>
          <p:cNvPr id="7" name="Google Shape;73;p2">
            <a:extLst>
              <a:ext uri="{FF2B5EF4-FFF2-40B4-BE49-F238E27FC236}">
                <a16:creationId xmlns:a16="http://schemas.microsoft.com/office/drawing/2014/main" xmlns="" id="{107B2A77-4D14-4F62-8A01-3EA0B70EF12E}"/>
              </a:ext>
            </a:extLst>
          </p:cNvPr>
          <p:cNvSpPr txBox="1"/>
          <p:nvPr/>
        </p:nvSpPr>
        <p:spPr>
          <a:xfrm>
            <a:off x="4508350" y="2522042"/>
            <a:ext cx="3393235" cy="4889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ສັງເກດໂຕເອງ</a:t>
            </a:r>
            <a:endParaRPr lang="en-US" sz="1200" dirty="0">
              <a:solidFill>
                <a:schemeClr val="dk2"/>
              </a:solidFill>
              <a:latin typeface="Saysettha OT" panose="020B0504020207020204" pitchFamily="34" charset="-34"/>
              <a:cs typeface="Saysettha OT" panose="020B0504020207020204" pitchFamily="34" charset="-34"/>
            </a:endParaRPr>
          </a:p>
        </p:txBody>
      </p:sp>
      <p:sp>
        <p:nvSpPr>
          <p:cNvPr id="10" name="Google Shape;73;p2">
            <a:extLst>
              <a:ext uri="{FF2B5EF4-FFF2-40B4-BE49-F238E27FC236}">
                <a16:creationId xmlns:a16="http://schemas.microsoft.com/office/drawing/2014/main" xmlns="" id="{411B4147-4776-4CA2-ABE2-8F348BAECF39}"/>
              </a:ext>
            </a:extLst>
          </p:cNvPr>
          <p:cNvSpPr txBox="1"/>
          <p:nvPr/>
        </p:nvSpPr>
        <p:spPr>
          <a:xfrm>
            <a:off x="5687265" y="3436750"/>
            <a:ext cx="2326436" cy="4889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ຕັ້ງເປົ້າໝາຍຂອງໂຕເອງ</a:t>
            </a:r>
            <a:endParaRPr lang="en-US" sz="1200" dirty="0">
              <a:solidFill>
                <a:schemeClr val="dk2"/>
              </a:solidFill>
              <a:latin typeface="Saysettha OT" panose="020B0504020207020204" pitchFamily="34" charset="-34"/>
              <a:cs typeface="Saysettha OT" panose="020B0504020207020204" pitchFamily="34" charset="-34"/>
            </a:endParaRPr>
          </a:p>
        </p:txBody>
      </p:sp>
      <p:sp>
        <p:nvSpPr>
          <p:cNvPr id="11" name="Google Shape;73;p2">
            <a:extLst>
              <a:ext uri="{FF2B5EF4-FFF2-40B4-BE49-F238E27FC236}">
                <a16:creationId xmlns:a16="http://schemas.microsoft.com/office/drawing/2014/main" xmlns="" id="{068F9567-36CA-4A48-8E1E-2F172E707873}"/>
              </a:ext>
            </a:extLst>
          </p:cNvPr>
          <p:cNvSpPr txBox="1"/>
          <p:nvPr/>
        </p:nvSpPr>
        <p:spPr>
          <a:xfrm>
            <a:off x="5230064" y="4840408"/>
            <a:ext cx="1627937" cy="4889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ໃຫ້ລາງວັນໂຕເອງ</a:t>
            </a:r>
            <a:endParaRPr lang="en-US" sz="1200" dirty="0">
              <a:solidFill>
                <a:schemeClr val="dk2"/>
              </a:solidFill>
              <a:latin typeface="Saysettha OT" panose="020B0504020207020204" pitchFamily="34" charset="-34"/>
              <a:cs typeface="Saysettha OT" panose="020B0504020207020204" pitchFamily="34" charset="-34"/>
            </a:endParaRPr>
          </a:p>
        </p:txBody>
      </p:sp>
      <p:sp>
        <p:nvSpPr>
          <p:cNvPr id="12" name="Google Shape;73;p2">
            <a:extLst>
              <a:ext uri="{FF2B5EF4-FFF2-40B4-BE49-F238E27FC236}">
                <a16:creationId xmlns:a16="http://schemas.microsoft.com/office/drawing/2014/main" xmlns="" id="{B994F79A-96F8-473F-A6BE-D70F1E113E91}"/>
              </a:ext>
            </a:extLst>
          </p:cNvPr>
          <p:cNvSpPr txBox="1"/>
          <p:nvPr/>
        </p:nvSpPr>
        <p:spPr>
          <a:xfrm>
            <a:off x="1889965" y="4922477"/>
            <a:ext cx="1627936" cy="4889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ລົງໂທດໂຕເອງ</a:t>
            </a:r>
            <a:endParaRPr lang="en-US" sz="1200" dirty="0">
              <a:solidFill>
                <a:schemeClr val="dk2"/>
              </a:solidFill>
              <a:latin typeface="Saysettha OT" panose="020B0504020207020204" pitchFamily="34" charset="-34"/>
              <a:cs typeface="Saysettha OT" panose="020B0504020207020204" pitchFamily="34" charset="-34"/>
            </a:endParaRPr>
          </a:p>
        </p:txBody>
      </p:sp>
      <p:sp>
        <p:nvSpPr>
          <p:cNvPr id="13" name="Google Shape;73;p2">
            <a:extLst>
              <a:ext uri="{FF2B5EF4-FFF2-40B4-BE49-F238E27FC236}">
                <a16:creationId xmlns:a16="http://schemas.microsoft.com/office/drawing/2014/main" xmlns="" id="{5A7AB070-CF15-4D8D-B4D3-020E8F643D5A}"/>
              </a:ext>
            </a:extLst>
          </p:cNvPr>
          <p:cNvSpPr txBox="1"/>
          <p:nvPr/>
        </p:nvSpPr>
        <p:spPr>
          <a:xfrm>
            <a:off x="1671827" y="3436750"/>
            <a:ext cx="3393235" cy="4889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ລະບຸຕົວຕົນ</a:t>
            </a:r>
            <a:endParaRPr lang="en-US" sz="1200" dirty="0">
              <a:solidFill>
                <a:schemeClr val="dk2"/>
              </a:solidFill>
              <a:latin typeface="Saysettha OT" panose="020B0504020207020204" pitchFamily="34" charset="-34"/>
              <a:cs typeface="Saysettha OT" panose="020B0504020207020204" pitchFamily="34" charset="-34"/>
            </a:endParaRPr>
          </a:p>
        </p:txBody>
      </p:sp>
      <p:sp>
        <p:nvSpPr>
          <p:cNvPr id="14" name="Google Shape;73;p2">
            <a:extLst>
              <a:ext uri="{FF2B5EF4-FFF2-40B4-BE49-F238E27FC236}">
                <a16:creationId xmlns:a16="http://schemas.microsoft.com/office/drawing/2014/main" xmlns="" id="{44D8B0CC-3277-4B15-82AD-5660D091039D}"/>
              </a:ext>
            </a:extLst>
          </p:cNvPr>
          <p:cNvSpPr txBox="1"/>
          <p:nvPr/>
        </p:nvSpPr>
        <p:spPr>
          <a:xfrm>
            <a:off x="3733651" y="4094159"/>
            <a:ext cx="990749" cy="4889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ພາວະຜູ້ນຳ</a:t>
            </a:r>
            <a:endParaRPr lang="en-US" sz="1200" dirty="0">
              <a:solidFill>
                <a:schemeClr val="dk2"/>
              </a:solidFill>
              <a:latin typeface="Saysettha OT" panose="020B0504020207020204" pitchFamily="34" charset="-34"/>
              <a:cs typeface="Saysettha OT" panose="020B0504020207020204" pitchFamily="34" charset="-34"/>
            </a:endParaRPr>
          </a:p>
        </p:txBody>
      </p:sp>
    </p:spTree>
    <p:extLst>
      <p:ext uri="{BB962C8B-B14F-4D97-AF65-F5344CB8AC3E}">
        <p14:creationId xmlns:p14="http://schemas.microsoft.com/office/powerpoint/2010/main" val="1002819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721728" y="55569"/>
            <a:ext cx="4876800"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lo-LA" sz="4000" b="1" dirty="0">
                <a:solidFill>
                  <a:schemeClr val="bg1"/>
                </a:solidFill>
                <a:latin typeface="Saysettha OT" panose="020B0504020207020204" pitchFamily="34" charset="-34"/>
                <a:cs typeface="Saysettha OT" panose="020B0504020207020204" pitchFamily="34" charset="-34"/>
              </a:rPr>
              <a:t>ເຝືກຫັດການຕ້ັງເປົ້າ  ໝາຍໂຕເອງ</a:t>
            </a:r>
            <a:endParaRPr sz="4000" b="1" dirty="0">
              <a:solidFill>
                <a:schemeClr val="bg1"/>
              </a:solidFill>
              <a:latin typeface="Saysettha OT" panose="020B0504020207020204" pitchFamily="34" charset="-34"/>
              <a:cs typeface="Saysettha OT" panose="020B0504020207020204" pitchFamily="34" charset="-34"/>
            </a:endParaRPr>
          </a:p>
        </p:txBody>
      </p:sp>
      <p:sp>
        <p:nvSpPr>
          <p:cNvPr id="73" name="Google Shape;73;p2"/>
          <p:cNvSpPr txBox="1"/>
          <p:nvPr/>
        </p:nvSpPr>
        <p:spPr>
          <a:xfrm>
            <a:off x="539552" y="1700808"/>
            <a:ext cx="7350968" cy="4525963"/>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b="1" dirty="0">
                <a:solidFill>
                  <a:schemeClr val="dk2"/>
                </a:solidFill>
                <a:latin typeface="Saysettha OT" panose="020B0504020207020204" pitchFamily="34" charset="-34"/>
                <a:cs typeface="Saysettha OT" panose="020B0504020207020204" pitchFamily="34" charset="-34"/>
              </a:rPr>
              <a:t>ຕັ້ງເປົ້າໝາຍໜຶ່ງຂອງໄຜລາວເພື່ອການມີສ່ວນຮ່ວມຂອງເຈົ້າໃນ </a:t>
            </a:r>
            <a:r>
              <a:rPr lang="en-US" b="1" dirty="0">
                <a:solidFill>
                  <a:schemeClr val="dk2"/>
                </a:solidFill>
                <a:latin typeface="Saysettha OT" panose="020B0504020207020204" pitchFamily="34" charset="-34"/>
                <a:cs typeface="Saysettha OT" panose="020B0504020207020204" pitchFamily="34" charset="-34"/>
              </a:rPr>
              <a:t>EKC </a:t>
            </a:r>
            <a:r>
              <a:rPr lang="lo-LA" b="1" dirty="0">
                <a:solidFill>
                  <a:schemeClr val="dk2"/>
                </a:solidFill>
                <a:latin typeface="Saysettha OT" panose="020B0504020207020204" pitchFamily="34" charset="-34"/>
                <a:cs typeface="Saysettha OT" panose="020B0504020207020204" pitchFamily="34" charset="-34"/>
              </a:rPr>
              <a:t>ເພືອ່ສົ່ງເສີມການຂະຫຍາຍໂຕຂອງແນວຄວາມຄິດ.</a:t>
            </a:r>
            <a:endParaRPr lang="en-US" b="1" dirty="0">
              <a:solidFill>
                <a:schemeClr val="dk2"/>
              </a:solidFill>
              <a:latin typeface="Saysettha OT" panose="020B0504020207020204" pitchFamily="34" charset="-34"/>
              <a:cs typeface="Saysettha OT" panose="020B0504020207020204" pitchFamily="34" charset="-34"/>
            </a:endParaRPr>
          </a:p>
          <a:p>
            <a:pPr marL="448056" marR="0" lvl="0" indent="-384047" algn="l" rtl="0">
              <a:spcBef>
                <a:spcPts val="1360"/>
              </a:spcBef>
              <a:spcAft>
                <a:spcPts val="0"/>
              </a:spcAft>
              <a:buClr>
                <a:schemeClr val="accent1"/>
              </a:buClr>
              <a:buSzPts val="1440"/>
              <a:buFont typeface="Arial"/>
              <a:buChar char="•"/>
            </a:pPr>
            <a:r>
              <a:rPr lang="lo-LA" sz="1800" dirty="0">
                <a:solidFill>
                  <a:schemeClr val="dk2"/>
                </a:solidFill>
                <a:latin typeface="Saysettha OT" panose="020B0504020207020204" pitchFamily="34" charset="-34"/>
                <a:cs typeface="Saysettha OT" panose="020B0504020207020204" pitchFamily="34" charset="-34"/>
              </a:rPr>
              <a:t>ເຈົ້າຈະໃຫ້ລາງວັນເຈົ້າແນວໃດເມື່ອເຈ້ົາບັນລຸເປົ້າໝາຍນີ້?</a:t>
            </a:r>
            <a:endParaRPr lang="en-US" sz="1800" dirty="0">
              <a:solidFill>
                <a:schemeClr val="dk2"/>
              </a:solidFill>
              <a:latin typeface="Saysettha OT" panose="020B0504020207020204" pitchFamily="34" charset="-34"/>
              <a:cs typeface="Saysettha OT" panose="020B0504020207020204" pitchFamily="34" charset="-34"/>
            </a:endParaRPr>
          </a:p>
          <a:p>
            <a:pPr marL="448056" marR="0" lvl="0" indent="-384047" algn="l" rtl="0">
              <a:spcBef>
                <a:spcPts val="1360"/>
              </a:spcBef>
              <a:spcAft>
                <a:spcPts val="0"/>
              </a:spcAft>
              <a:buClr>
                <a:schemeClr val="accent1"/>
              </a:buClr>
              <a:buSzPts val="1440"/>
              <a:buFont typeface="Arial"/>
              <a:buChar char="•"/>
            </a:pPr>
            <a:r>
              <a:rPr lang="lo-LA" sz="1800" dirty="0">
                <a:solidFill>
                  <a:schemeClr val="dk2"/>
                </a:solidFill>
                <a:latin typeface="Saysettha OT" panose="020B0504020207020204" pitchFamily="34" charset="-34"/>
                <a:cs typeface="Saysettha OT" panose="020B0504020207020204" pitchFamily="34" charset="-34"/>
              </a:rPr>
              <a:t>ໃຫ້ຄົ້ນຄ້ວາ ແມ່ນຫຍັງຈະເປັນຄຳຕຳນິຕິຊົມໃນການປັບປຸງແກ້ໄຂໂຕເອງ </a:t>
            </a:r>
            <a:r>
              <a:rPr lang="en-US" sz="1800" dirty="0">
                <a:solidFill>
                  <a:schemeClr val="dk2"/>
                </a:solidFill>
                <a:latin typeface="Saysettha OT" panose="020B0504020207020204" pitchFamily="34" charset="-34"/>
                <a:cs typeface="Saysettha OT" panose="020B0504020207020204" pitchFamily="34" charset="-34"/>
              </a:rPr>
              <a:t>(</a:t>
            </a:r>
            <a:r>
              <a:rPr lang="lo-LA" dirty="0">
                <a:solidFill>
                  <a:schemeClr val="dk2"/>
                </a:solidFill>
                <a:latin typeface="Saysettha OT" panose="020B0504020207020204" pitchFamily="34" charset="-34"/>
                <a:cs typeface="Saysettha OT" panose="020B0504020207020204" pitchFamily="34" charset="-34"/>
              </a:rPr>
              <a:t>ການ ໄສ່ລະບຽບໂຕເອງ</a:t>
            </a:r>
            <a:r>
              <a:rPr lang="en-US" sz="1800" dirty="0">
                <a:solidFill>
                  <a:schemeClr val="dk2"/>
                </a:solidFill>
                <a:latin typeface="Saysettha OT" panose="020B0504020207020204" pitchFamily="34" charset="-34"/>
                <a:cs typeface="Saysettha OT" panose="020B0504020207020204" pitchFamily="34" charset="-34"/>
              </a:rPr>
              <a:t>)?</a:t>
            </a:r>
          </a:p>
          <a:p>
            <a:pPr marL="448056" marR="0" lvl="0" indent="-384047" algn="l" rtl="0">
              <a:spcBef>
                <a:spcPts val="1360"/>
              </a:spcBef>
              <a:spcAft>
                <a:spcPts val="0"/>
              </a:spcAft>
              <a:buClr>
                <a:schemeClr val="accent1"/>
              </a:buClr>
              <a:buSzPts val="1440"/>
              <a:buFont typeface="Arial"/>
              <a:buChar char="•"/>
            </a:pPr>
            <a:r>
              <a:rPr lang="lo-LA" sz="1800" dirty="0">
                <a:solidFill>
                  <a:schemeClr val="dk2"/>
                </a:solidFill>
                <a:latin typeface="Saysettha OT" panose="020B0504020207020204" pitchFamily="34" charset="-34"/>
                <a:cs typeface="Saysettha OT" panose="020B0504020207020204" pitchFamily="34" charset="-34"/>
              </a:rPr>
              <a:t>ແມ່ນຫຍັງເປັນໂຕແຈ້ງເຕືອນພວກເຮົາວ່າຢູ່ໃນສະພາບທີ່ບັນລຸຕາມເປົ້າໝາຍທີ່ປາດຖະໜາ?</a:t>
            </a:r>
            <a:endParaRPr lang="en-US" sz="1800" dirty="0">
              <a:solidFill>
                <a:schemeClr val="dk2"/>
              </a:solidFill>
              <a:latin typeface="Saysettha OT" panose="020B0504020207020204" pitchFamily="34" charset="-34"/>
              <a:cs typeface="Saysettha OT" panose="020B0504020207020204" pitchFamily="34" charset="-34"/>
            </a:endParaRPr>
          </a:p>
          <a:p>
            <a:pPr marL="448056" marR="0" lvl="0" indent="-384047" algn="l" rtl="0">
              <a:spcBef>
                <a:spcPts val="1360"/>
              </a:spcBef>
              <a:spcAft>
                <a:spcPts val="0"/>
              </a:spcAft>
              <a:buClr>
                <a:schemeClr val="accent1"/>
              </a:buClr>
              <a:buSzPts val="1440"/>
              <a:buFont typeface="Arial"/>
              <a:buChar char="•"/>
            </a:pPr>
            <a:r>
              <a:rPr lang="lo-LA" sz="1800" dirty="0">
                <a:solidFill>
                  <a:schemeClr val="dk2"/>
                </a:solidFill>
                <a:latin typeface="Saysettha OT" panose="020B0504020207020204" pitchFamily="34" charset="-34"/>
                <a:cs typeface="Saysettha OT" panose="020B0504020207020204" pitchFamily="34" charset="-34"/>
              </a:rPr>
              <a:t>ແມ່ນຫຍັງທີ່ເປັນການເວົ້າກັບໂຕເອງໃນແງ່ບວກ ແລະ ການຈິນຕະນາການໃນຄວາມຄິດທີ່ສາມາດຊ່ວຍເຈົ້າ?</a:t>
            </a:r>
            <a:endParaRPr lang="en-US" sz="1800" dirty="0">
              <a:latin typeface="Saysettha OT" panose="020B0504020207020204" pitchFamily="34" charset="-34"/>
              <a:cs typeface="Saysettha OT" panose="020B0504020207020204" pitchFamily="34" charset="-34"/>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spTree>
    <p:extLst>
      <p:ext uri="{BB962C8B-B14F-4D97-AF65-F5344CB8AC3E}">
        <p14:creationId xmlns:p14="http://schemas.microsoft.com/office/powerpoint/2010/main" val="1451293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881133" y="55569"/>
            <a:ext cx="4876800" cy="1335414"/>
          </a:xfrm>
          <a:prstGeom prst="rect">
            <a:avLst/>
          </a:prstGeom>
          <a:noFill/>
          <a:ln>
            <a:noFill/>
          </a:ln>
        </p:spPr>
        <p:txBody>
          <a:bodyPr spcFirstLastPara="1" wrap="square" lIns="0" tIns="45700" rIns="0" bIns="45700" anchor="ctr" anchorCtr="0">
            <a:noAutofit/>
          </a:bodyPr>
          <a:lstStyle/>
          <a:p>
            <a:pPr marL="182880" lvl="0" indent="0" algn="ctr" rtl="0">
              <a:spcBef>
                <a:spcPts val="0"/>
              </a:spcBef>
              <a:spcAft>
                <a:spcPts val="0"/>
              </a:spcAft>
              <a:buClr>
                <a:schemeClr val="accent1"/>
              </a:buClr>
              <a:buSzPts val="4000"/>
              <a:buFont typeface="Quattrocento Sans"/>
              <a:buNone/>
            </a:pPr>
            <a:r>
              <a:rPr lang="lo-LA" sz="4000" b="1" dirty="0">
                <a:solidFill>
                  <a:schemeClr val="bg1"/>
                </a:solidFill>
                <a:latin typeface="Saysettha OT" panose="020B0504020207020204" pitchFamily="34" charset="-34"/>
                <a:cs typeface="Saysettha OT" panose="020B0504020207020204" pitchFamily="34" charset="-34"/>
              </a:rPr>
              <a:t>ແຮງປາດຖະໜາ ແລະ ການປະກອບການ</a:t>
            </a:r>
            <a:endParaRPr sz="4000" b="1" dirty="0">
              <a:solidFill>
                <a:schemeClr val="bg1"/>
              </a:solidFill>
              <a:latin typeface="Saysettha OT" panose="020B0504020207020204" pitchFamily="34" charset="-34"/>
              <a:cs typeface="Saysettha OT" panose="020B0504020207020204" pitchFamily="34" charset="-34"/>
            </a:endParaRPr>
          </a:p>
        </p:txBody>
      </p:sp>
      <p:sp>
        <p:nvSpPr>
          <p:cNvPr id="73" name="Google Shape;73;p2"/>
          <p:cNvSpPr txBox="1"/>
          <p:nvPr/>
        </p:nvSpPr>
        <p:spPr>
          <a:xfrm>
            <a:off x="539552" y="1700808"/>
            <a:ext cx="7350968" cy="4094064"/>
          </a:xfrm>
          <a:prstGeom prst="rect">
            <a:avLst/>
          </a:prstGeom>
          <a:noFill/>
          <a:ln>
            <a:noFill/>
          </a:ln>
        </p:spPr>
        <p:txBody>
          <a:bodyPr spcFirstLastPara="1" wrap="square" lIns="91425" tIns="45700" rIns="91425" bIns="45700" anchor="t" anchorCtr="0">
            <a:noAutofit/>
          </a:bodyPr>
          <a:lstStyle/>
          <a:p>
            <a:pPr marL="448056" marR="0" lvl="0" indent="-384047" algn="l" rtl="0">
              <a:spcBef>
                <a:spcPts val="1360"/>
              </a:spcBef>
              <a:spcAft>
                <a:spcPts val="0"/>
              </a:spcAft>
              <a:buClr>
                <a:schemeClr val="accent1"/>
              </a:buClr>
              <a:buSzPts val="1440"/>
              <a:buFont typeface="Arial"/>
              <a:buChar char="•"/>
            </a:pPr>
            <a:r>
              <a:rPr lang="lo-LA" sz="2000" dirty="0">
                <a:solidFill>
                  <a:srgbClr val="44546A"/>
                </a:solidFill>
                <a:latin typeface="Saysettha OT" panose="020B0504020207020204" pitchFamily="34" charset="-34"/>
                <a:cs typeface="Saysettha OT" panose="020B0504020207020204" pitchFamily="34" charset="-34"/>
              </a:rPr>
              <a:t>ແຮງປາດຖະໜາກໍ່ແມ່ນ ອົງປະກອບໜຶ່ງທີ່ເວົ້າເຖິງຫຼາຍທີ່ສຸດ ໃນແນວຄວາມຄິດຜູ້ປະກອບການ.</a:t>
            </a:r>
            <a:endParaRPr lang="en-US" sz="2000" dirty="0">
              <a:solidFill>
                <a:srgbClr val="44546A"/>
              </a:solidFill>
              <a:latin typeface="Saysettha OT" panose="020B0504020207020204" pitchFamily="34" charset="-34"/>
              <a:cs typeface="Saysettha OT" panose="020B0504020207020204" pitchFamily="34" charset="-34"/>
            </a:endParaRPr>
          </a:p>
          <a:p>
            <a:pPr marL="448056" marR="0" lvl="0" indent="-384047" algn="l" rtl="0">
              <a:spcBef>
                <a:spcPts val="1360"/>
              </a:spcBef>
              <a:spcAft>
                <a:spcPts val="0"/>
              </a:spcAft>
              <a:buClr>
                <a:schemeClr val="accent1"/>
              </a:buClr>
              <a:buSzPts val="1440"/>
              <a:buFont typeface="Arial"/>
              <a:buChar char="•"/>
            </a:pPr>
            <a:r>
              <a:rPr lang="lo-LA" sz="2000" dirty="0">
                <a:solidFill>
                  <a:srgbClr val="44546A"/>
                </a:solidFill>
                <a:latin typeface="Saysettha OT" panose="020B0504020207020204" pitchFamily="34" charset="-34"/>
                <a:cs typeface="Saysettha OT" panose="020B0504020207020204" pitchFamily="34" charset="-34"/>
              </a:rPr>
              <a:t>ມັນເປັນຄວາມຮູ້ສຶກໃນແງ່ບວກທີ່ສຸດ, ແຮງຈູງໃຈ ແລະ ການກະຕຸ້ນຜູ້ປະກອບການເພື່ອເອົາສະນະຄວາມຫຍຸ້ງຍາກອຸປະສັກ ແຕ່ຍັງສຸມໄສ່ເປົ້າໝາຍຂອງພວກເຂົາ.</a:t>
            </a:r>
            <a:endParaRPr lang="en-US" sz="2000" dirty="0">
              <a:solidFill>
                <a:srgbClr val="44546A"/>
              </a:solidFill>
              <a:latin typeface="Saysettha OT" panose="020B0504020207020204" pitchFamily="34" charset="-34"/>
              <a:cs typeface="Saysettha OT" panose="020B0504020207020204" pitchFamily="34" charset="-34"/>
            </a:endParaRPr>
          </a:p>
          <a:p>
            <a:pPr marL="448056" marR="0" lvl="0" indent="-384047" algn="l" rtl="0">
              <a:spcBef>
                <a:spcPts val="1360"/>
              </a:spcBef>
              <a:spcAft>
                <a:spcPts val="0"/>
              </a:spcAft>
              <a:buClr>
                <a:schemeClr val="accent1"/>
              </a:buClr>
              <a:buSzPts val="1440"/>
              <a:buFont typeface="Arial"/>
              <a:buChar char="•"/>
            </a:pPr>
            <a:r>
              <a:rPr lang="lo-LA" sz="2000" dirty="0">
                <a:solidFill>
                  <a:srgbClr val="44546A"/>
                </a:solidFill>
                <a:latin typeface="Saysettha OT" panose="020B0504020207020204" pitchFamily="34" charset="-34"/>
                <a:cs typeface="Saysettha OT" panose="020B0504020207020204" pitchFamily="34" charset="-34"/>
              </a:rPr>
              <a:t>ສາມາດເສີມຂະຫຍາຍກິດຈະກຳທາງຈິດໃຈ, ສົ່ງເສີມຄວາມຄິດສ້າງສັນ ແລະ ນຳໄປສູ່ຄວາມໝາຍທີ່ວ່າເຮັດວຽກທຸກມື້.</a:t>
            </a:r>
            <a:endParaRPr lang="en-US" sz="2000" dirty="0">
              <a:solidFill>
                <a:srgbClr val="44546A"/>
              </a:solidFill>
              <a:latin typeface="Saysettha OT" panose="020B0504020207020204" pitchFamily="34" charset="-34"/>
              <a:cs typeface="Saysettha OT" panose="020B0504020207020204" pitchFamily="34" charset="-34"/>
            </a:endParaRPr>
          </a:p>
          <a:p>
            <a:pPr marL="448056" marR="0" lvl="0" indent="-384047" algn="l" rtl="0">
              <a:spcBef>
                <a:spcPts val="1360"/>
              </a:spcBef>
              <a:spcAft>
                <a:spcPts val="0"/>
              </a:spcAft>
              <a:buClr>
                <a:schemeClr val="accent1"/>
              </a:buClr>
              <a:buSzPts val="1440"/>
              <a:buFont typeface="Arial"/>
              <a:buChar char="•"/>
            </a:pPr>
            <a:r>
              <a:rPr lang="lo-LA" sz="2000" dirty="0">
                <a:solidFill>
                  <a:srgbClr val="44546A"/>
                </a:solidFill>
                <a:latin typeface="Saysettha OT" panose="020B0504020207020204" pitchFamily="34" charset="-34"/>
                <a:cs typeface="Saysettha OT" panose="020B0504020207020204" pitchFamily="34" charset="-34"/>
              </a:rPr>
              <a:t>ສາມາດເຮັດໃຫ້ຄືຕາບອດ ດ້ວຍແຮງປາດຖະໜາ ແລະ ມົວເມົາດ້ວຍແນວຄວາມຄິດ ຫຼື ທຸລະກິດອັນໄໝ່. ເຊິ່ງອາດເຫັນຜົນໃນການມອງຂ້າມສັນຍານເຕືອນ ແລະ ຄຳຕິຊົມດ້ານລົບ.</a:t>
            </a:r>
            <a:endParaRPr lang="en-US" sz="2000" dirty="0">
              <a:solidFill>
                <a:srgbClr val="44546A"/>
              </a:solidFill>
              <a:latin typeface="Saysettha OT" panose="020B0504020207020204" pitchFamily="34" charset="-34"/>
              <a:cs typeface="Saysettha OT" panose="020B0504020207020204" pitchFamily="34" charset="-34"/>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spTree>
    <p:extLst>
      <p:ext uri="{BB962C8B-B14F-4D97-AF65-F5344CB8AC3E}">
        <p14:creationId xmlns:p14="http://schemas.microsoft.com/office/powerpoint/2010/main" val="2848310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2642488" y="55569"/>
            <a:ext cx="4876800"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lo-LA" sz="4000" b="1" dirty="0">
                <a:solidFill>
                  <a:schemeClr val="bg1"/>
                </a:solidFill>
                <a:latin typeface="Saysettha OT" panose="020B0504020207020204" pitchFamily="34" charset="-34"/>
                <a:cs typeface="Saysettha OT" panose="020B0504020207020204" pitchFamily="34" charset="-34"/>
              </a:rPr>
              <a:t>ຄວາມຄິດສ້າງສັນ</a:t>
            </a:r>
            <a:endParaRPr sz="4000" b="1" dirty="0">
              <a:solidFill>
                <a:schemeClr val="bg1"/>
              </a:solidFill>
              <a:latin typeface="Saysettha OT" panose="020B0504020207020204" pitchFamily="34" charset="-34"/>
              <a:cs typeface="Saysettha OT" panose="020B0504020207020204" pitchFamily="34" charset="-34"/>
            </a:endParaRPr>
          </a:p>
        </p:txBody>
      </p:sp>
      <p:sp>
        <p:nvSpPr>
          <p:cNvPr id="73" name="Google Shape;73;p2"/>
          <p:cNvSpPr txBox="1"/>
          <p:nvPr/>
        </p:nvSpPr>
        <p:spPr>
          <a:xfrm>
            <a:off x="238125" y="1390983"/>
            <a:ext cx="7566670" cy="4215250"/>
          </a:xfrm>
          <a:prstGeom prst="rect">
            <a:avLst/>
          </a:prstGeom>
          <a:noFill/>
          <a:ln>
            <a:noFill/>
          </a:ln>
        </p:spPr>
        <p:txBody>
          <a:bodyPr spcFirstLastPara="1" wrap="square" lIns="91425" tIns="45700" rIns="91425" bIns="45700" anchor="t" anchorCtr="0">
            <a:noAutofit/>
          </a:bodyPr>
          <a:lstStyle/>
          <a:p>
            <a:pPr marL="448056" indent="-384047">
              <a:spcBef>
                <a:spcPts val="1360"/>
              </a:spcBef>
              <a:buClr>
                <a:schemeClr val="accent1"/>
              </a:buClr>
              <a:buSzPts val="1440"/>
              <a:buFont typeface="Arial"/>
              <a:buChar char="•"/>
            </a:pPr>
            <a:r>
              <a:rPr lang="lo-LA" sz="2000" dirty="0">
                <a:solidFill>
                  <a:srgbClr val="44546A"/>
                </a:solidFill>
                <a:latin typeface="Saysettha OT" panose="020B0504020207020204" pitchFamily="34" charset="-34"/>
                <a:cs typeface="Saysettha OT" panose="020B0504020207020204" pitchFamily="34" charset="-34"/>
              </a:rPr>
              <a:t>ມະນຸດແມ່ນມີຄວາມຄິດສ້າງສັນເປັນພື້ນຖານແລ້ວ, ແຕ່ຄວາມຄິດສ້າງສັນສາມາດເປັນກຽດ ແລະ ພັດທະນາ. </a:t>
            </a:r>
            <a:endParaRPr lang="en-US" sz="2000" dirty="0">
              <a:solidFill>
                <a:srgbClr val="44546A"/>
              </a:solidFill>
              <a:latin typeface="Saysettha OT" panose="020B0504020207020204" pitchFamily="34" charset="-34"/>
              <a:cs typeface="Saysettha OT" panose="020B0504020207020204" pitchFamily="34" charset="-34"/>
            </a:endParaRPr>
          </a:p>
          <a:p>
            <a:pPr marL="448056" marR="0" lvl="0" indent="-384047" algn="l" rtl="0">
              <a:spcBef>
                <a:spcPts val="1360"/>
              </a:spcBef>
              <a:spcAft>
                <a:spcPts val="0"/>
              </a:spcAft>
              <a:buClr>
                <a:schemeClr val="accent1"/>
              </a:buClr>
              <a:buSzPts val="1440"/>
              <a:buFont typeface="Arial"/>
              <a:buChar char="•"/>
            </a:pPr>
            <a:r>
              <a:rPr lang="lo-LA" sz="2000" dirty="0">
                <a:solidFill>
                  <a:srgbClr val="44546A"/>
                </a:solidFill>
                <a:latin typeface="Saysettha OT" panose="020B0504020207020204" pitchFamily="34" charset="-34"/>
                <a:cs typeface="Saysettha OT" panose="020B0504020207020204" pitchFamily="34" charset="-34"/>
              </a:rPr>
              <a:t>ມີບາງຫຼັກຖານທີ່ລະບຸວ່າ ຜູ້ປະກອບການແມ່ນມີຄວາມຄິດສ້າງສັນຫຼາຍກວ່າຄົນອື່ນໆ.</a:t>
            </a:r>
            <a:endParaRPr lang="en-US" sz="2000" dirty="0">
              <a:solidFill>
                <a:srgbClr val="44546A"/>
              </a:solidFill>
              <a:latin typeface="Saysettha OT" panose="020B0504020207020204" pitchFamily="34" charset="-34"/>
              <a:cs typeface="Saysettha OT" panose="020B0504020207020204" pitchFamily="34" charset="-34"/>
            </a:endParaRPr>
          </a:p>
          <a:p>
            <a:pPr marL="448056" marR="0" lvl="0" indent="-384047" algn="l" rtl="0">
              <a:spcBef>
                <a:spcPts val="1360"/>
              </a:spcBef>
              <a:spcAft>
                <a:spcPts val="0"/>
              </a:spcAft>
              <a:buClr>
                <a:schemeClr val="accent1"/>
              </a:buClr>
              <a:buSzPts val="1440"/>
              <a:buFont typeface="Arial"/>
              <a:buChar char="•"/>
            </a:pPr>
            <a:r>
              <a:rPr lang="lo-LA" sz="2000" dirty="0">
                <a:solidFill>
                  <a:srgbClr val="44546A"/>
                </a:solidFill>
                <a:latin typeface="Saysettha OT" panose="020B0504020207020204" pitchFamily="34" charset="-34"/>
                <a:ea typeface="Calibri" panose="020F0502020204030204" pitchFamily="34" charset="0"/>
                <a:cs typeface="Saysettha OT" panose="020B0504020207020204" pitchFamily="34" charset="-34"/>
              </a:rPr>
              <a:t>ການພັດທະນາອຸປະນິໄສຄວາມຄິດສ້າງສັນໂດຍການນຳໃຊ້ຮູບແບບການຄິດແບບກໍ່ສ້າງ</a:t>
            </a:r>
            <a:r>
              <a:rPr lang="en-GB" sz="2000" dirty="0">
                <a:solidFill>
                  <a:srgbClr val="44546A"/>
                </a:solidFill>
                <a:effectLst/>
                <a:latin typeface="Saysettha OT" panose="020B0504020207020204" pitchFamily="34" charset="-34"/>
                <a:ea typeface="Calibri" panose="020F0502020204030204" pitchFamily="34" charset="0"/>
                <a:cs typeface="Saysettha OT" panose="020B0504020207020204" pitchFamily="34" charset="-34"/>
              </a:rPr>
              <a:t>!</a:t>
            </a:r>
          </a:p>
          <a:p>
            <a:pPr marL="448056" marR="0" lvl="0" indent="-384047" algn="l" rtl="0">
              <a:spcBef>
                <a:spcPts val="1360"/>
              </a:spcBef>
              <a:spcAft>
                <a:spcPts val="0"/>
              </a:spcAft>
              <a:buClr>
                <a:schemeClr val="accent1"/>
              </a:buClr>
              <a:buSzPts val="1440"/>
              <a:buFont typeface="Arial"/>
              <a:buChar char="•"/>
            </a:pPr>
            <a:r>
              <a:rPr lang="lo-LA" sz="2000" dirty="0">
                <a:solidFill>
                  <a:srgbClr val="44546A"/>
                </a:solidFill>
                <a:latin typeface="Saysettha OT" panose="020B0504020207020204" pitchFamily="34" charset="-34"/>
                <a:ea typeface="Calibri" panose="020F0502020204030204" pitchFamily="34" charset="0"/>
                <a:cs typeface="Saysettha OT" panose="020B0504020207020204" pitchFamily="34" charset="-34"/>
              </a:rPr>
              <a:t>ແມ່ນຫຍັງທີ່ຈະນຳໃຊ້ໃນການພັດທະນາແນວຄິດແບບສ້າງສັນ (ທິດທາງສະໝອງຊີກຊ້າຍປຽບທຽບກັບຊີກຂວາ)</a:t>
            </a:r>
            <a:r>
              <a:rPr lang="en-GB" sz="2000" dirty="0">
                <a:solidFill>
                  <a:srgbClr val="44546A"/>
                </a:solidFill>
                <a:effectLst/>
                <a:latin typeface="Saysettha OT" panose="020B0504020207020204" pitchFamily="34" charset="-34"/>
                <a:ea typeface="Calibri" panose="020F0502020204030204" pitchFamily="34" charset="0"/>
                <a:cs typeface="Saysettha OT" panose="020B0504020207020204" pitchFamily="34" charset="-34"/>
              </a:rPr>
              <a:t>?</a:t>
            </a:r>
          </a:p>
          <a:p>
            <a:pPr marL="448056" marR="0" lvl="0" indent="-384047" algn="l" rtl="0">
              <a:spcBef>
                <a:spcPts val="1360"/>
              </a:spcBef>
              <a:spcAft>
                <a:spcPts val="0"/>
              </a:spcAft>
              <a:buClr>
                <a:schemeClr val="accent1"/>
              </a:buClr>
              <a:buSzPts val="1440"/>
              <a:buFont typeface="Arial"/>
              <a:buChar char="•"/>
            </a:pPr>
            <a:r>
              <a:rPr lang="lo-LA" sz="2000" dirty="0">
                <a:solidFill>
                  <a:srgbClr val="44546A"/>
                </a:solidFill>
                <a:latin typeface="Saysettha OT" panose="020B0504020207020204" pitchFamily="34" charset="-34"/>
                <a:ea typeface="Calibri" panose="020F0502020204030204" pitchFamily="34" charset="0"/>
                <a:cs typeface="Saysettha OT" panose="020B0504020207020204" pitchFamily="34" charset="-34"/>
              </a:rPr>
              <a:t>ວິທີການຈັດການກັບຄວາມຢ້ານ</a:t>
            </a:r>
            <a:r>
              <a:rPr lang="en-GB" sz="2000" dirty="0">
                <a:solidFill>
                  <a:srgbClr val="44546A"/>
                </a:solidFill>
                <a:effectLst/>
                <a:latin typeface="Saysettha OT" panose="020B0504020207020204" pitchFamily="34" charset="-34"/>
                <a:ea typeface="Calibri" panose="020F0502020204030204" pitchFamily="34" charset="0"/>
                <a:cs typeface="Saysettha OT" panose="020B0504020207020204" pitchFamily="34" charset="-34"/>
              </a:rPr>
              <a:t>?</a:t>
            </a:r>
            <a:endParaRPr lang="en-US" sz="2000" dirty="0">
              <a:solidFill>
                <a:srgbClr val="44546A"/>
              </a:solidFill>
              <a:latin typeface="Saysettha OT" panose="020B0504020207020204" pitchFamily="34" charset="-34"/>
              <a:cs typeface="Saysettha OT" panose="020B0504020207020204" pitchFamily="34" charset="-34"/>
            </a:endParaRPr>
          </a:p>
          <a:p>
            <a:pPr marL="448056" marR="0" lvl="0" indent="-384047" algn="l" rtl="0">
              <a:spcBef>
                <a:spcPts val="1360"/>
              </a:spcBef>
              <a:spcAft>
                <a:spcPts val="0"/>
              </a:spcAft>
              <a:buClr>
                <a:schemeClr val="accent1"/>
              </a:buClr>
              <a:buSzPts val="1440"/>
              <a:buFont typeface="Arial"/>
              <a:buChar char="•"/>
            </a:pPr>
            <a:endParaRPr lang="en-US" sz="2000" dirty="0">
              <a:solidFill>
                <a:srgbClr val="44546A"/>
              </a:solidFill>
              <a:latin typeface="Saysettha OT" panose="020B0504020207020204" pitchFamily="34" charset="-34"/>
              <a:cs typeface="Saysettha OT" panose="020B0504020207020204" pitchFamily="34" charset="-34"/>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spTree>
    <p:extLst>
      <p:ext uri="{BB962C8B-B14F-4D97-AF65-F5344CB8AC3E}">
        <p14:creationId xmlns:p14="http://schemas.microsoft.com/office/powerpoint/2010/main" val="1401378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2694685" y="105085"/>
            <a:ext cx="4876800" cy="1335414"/>
          </a:xfrm>
          <a:prstGeom prst="rect">
            <a:avLst/>
          </a:prstGeom>
          <a:noFill/>
          <a:ln>
            <a:noFill/>
          </a:ln>
        </p:spPr>
        <p:txBody>
          <a:bodyPr spcFirstLastPara="1" wrap="square" lIns="0" tIns="45700" rIns="0" bIns="45700" anchor="ctr" anchorCtr="0">
            <a:noAutofit/>
          </a:bodyPr>
          <a:lstStyle/>
          <a:p>
            <a:pPr marL="182880" lvl="0">
              <a:spcBef>
                <a:spcPts val="0"/>
              </a:spcBef>
              <a:buClr>
                <a:schemeClr val="accent1"/>
              </a:buClr>
              <a:buSzPts val="4000"/>
            </a:pPr>
            <a:r>
              <a:rPr lang="lo-LA" sz="4000" b="1" dirty="0">
                <a:solidFill>
                  <a:schemeClr val="bg1"/>
                </a:solidFill>
                <a:latin typeface="Saysettha OT" panose="020B0504020207020204" pitchFamily="34" charset="-34"/>
                <a:cs typeface="Saysettha OT" panose="020B0504020207020204" pitchFamily="34" charset="-34"/>
              </a:rPr>
              <a:t>ຄວາມຄິດສ້າງສັນ</a:t>
            </a:r>
            <a:endParaRPr sz="4000" b="1" dirty="0">
              <a:solidFill>
                <a:schemeClr val="bg1"/>
              </a:solidFill>
              <a:latin typeface="Saysettha OT" panose="020B0504020207020204" pitchFamily="34" charset="-34"/>
              <a:cs typeface="Saysettha OT" panose="020B0504020207020204" pitchFamily="34" charset="-34"/>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pic>
        <p:nvPicPr>
          <p:cNvPr id="8" name="Picture 1">
            <a:extLst>
              <a:ext uri="{FF2B5EF4-FFF2-40B4-BE49-F238E27FC236}">
                <a16:creationId xmlns:a16="http://schemas.microsoft.com/office/drawing/2014/main" xmlns="" id="{B7398BFE-AB2B-436B-9949-EEFC254844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9156" y="1549834"/>
            <a:ext cx="5885688" cy="4331208"/>
          </a:xfrm>
          <a:prstGeom prst="rect">
            <a:avLst/>
          </a:prstGeom>
        </p:spPr>
      </p:pic>
      <p:sp>
        <p:nvSpPr>
          <p:cNvPr id="9" name="Google Shape;75;p2">
            <a:extLst>
              <a:ext uri="{FF2B5EF4-FFF2-40B4-BE49-F238E27FC236}">
                <a16:creationId xmlns:a16="http://schemas.microsoft.com/office/drawing/2014/main" xmlns="" id="{674BBCFD-01A2-4DD8-83A1-D58EF9DF7C79}"/>
              </a:ext>
            </a:extLst>
          </p:cNvPr>
          <p:cNvSpPr txBox="1">
            <a:spLocks noGrp="1"/>
          </p:cNvSpPr>
          <p:nvPr>
            <p:ph type="body" idx="1"/>
          </p:nvPr>
        </p:nvSpPr>
        <p:spPr>
          <a:xfrm>
            <a:off x="1291895" y="6028031"/>
            <a:ext cx="6356708" cy="136351"/>
          </a:xfrm>
          <a:prstGeom prst="rect">
            <a:avLst/>
          </a:prstGeom>
          <a:noFill/>
          <a:ln>
            <a:noFill/>
          </a:ln>
        </p:spPr>
        <p:txBody>
          <a:bodyPr spcFirstLastPara="1" wrap="square" lIns="91425" tIns="45700" rIns="91425" bIns="45700" anchor="t" anchorCtr="0">
            <a:normAutofit fontScale="25000" lnSpcReduction="20000"/>
          </a:bodyPr>
          <a:lstStyle/>
          <a:p>
            <a:pPr marL="64008" lvl="0" indent="0" algn="l" rtl="0">
              <a:spcBef>
                <a:spcPts val="0"/>
              </a:spcBef>
              <a:spcAft>
                <a:spcPts val="0"/>
              </a:spcAft>
              <a:buSzPts val="2240"/>
              <a:buNone/>
            </a:pPr>
            <a:r>
              <a:rPr lang="de-DE" dirty="0">
                <a:latin typeface="Saysettha OT" panose="020B0504020207020204" pitchFamily="34" charset="-34"/>
                <a:cs typeface="Saysettha OT" panose="020B0504020207020204" pitchFamily="34" charset="-34"/>
              </a:rPr>
              <a:t>Illustration </a:t>
            </a:r>
            <a:r>
              <a:rPr lang="de-DE" dirty="0" err="1">
                <a:latin typeface="Saysettha OT" panose="020B0504020207020204" pitchFamily="34" charset="-34"/>
                <a:cs typeface="Saysettha OT" panose="020B0504020207020204" pitchFamily="34" charset="-34"/>
              </a:rPr>
              <a:t>taken</a:t>
            </a:r>
            <a:r>
              <a:rPr lang="de-DE" dirty="0">
                <a:latin typeface="Saysettha OT" panose="020B0504020207020204" pitchFamily="34" charset="-34"/>
                <a:cs typeface="Saysettha OT" panose="020B0504020207020204" pitchFamily="34" charset="-34"/>
              </a:rPr>
              <a:t> </a:t>
            </a:r>
            <a:r>
              <a:rPr lang="de-DE" dirty="0" err="1">
                <a:latin typeface="Saysettha OT" panose="020B0504020207020204" pitchFamily="34" charset="-34"/>
                <a:cs typeface="Saysettha OT" panose="020B0504020207020204" pitchFamily="34" charset="-34"/>
              </a:rPr>
              <a:t>from</a:t>
            </a:r>
            <a:r>
              <a:rPr lang="de-DE" dirty="0">
                <a:latin typeface="Saysettha OT" panose="020B0504020207020204" pitchFamily="34" charset="-34"/>
                <a:cs typeface="Saysettha OT" panose="020B0504020207020204" pitchFamily="34" charset="-34"/>
              </a:rPr>
              <a:t>: Entrepreneurship : </a:t>
            </a:r>
            <a:r>
              <a:rPr lang="de-DE" dirty="0" err="1">
                <a:latin typeface="Saysettha OT" panose="020B0504020207020204" pitchFamily="34" charset="-34"/>
                <a:cs typeface="Saysettha OT" panose="020B0504020207020204" pitchFamily="34" charset="-34"/>
              </a:rPr>
              <a:t>the</a:t>
            </a:r>
            <a:r>
              <a:rPr lang="de-DE" dirty="0">
                <a:latin typeface="Saysettha OT" panose="020B0504020207020204" pitchFamily="34" charset="-34"/>
                <a:cs typeface="Saysettha OT" panose="020B0504020207020204" pitchFamily="34" charset="-34"/>
              </a:rPr>
              <a:t> </a:t>
            </a:r>
            <a:r>
              <a:rPr lang="de-DE" dirty="0" err="1">
                <a:latin typeface="Saysettha OT" panose="020B0504020207020204" pitchFamily="34" charset="-34"/>
                <a:cs typeface="Saysettha OT" panose="020B0504020207020204" pitchFamily="34" charset="-34"/>
              </a:rPr>
              <a:t>practice</a:t>
            </a:r>
            <a:r>
              <a:rPr lang="de-DE" dirty="0">
                <a:latin typeface="Saysettha OT" panose="020B0504020207020204" pitchFamily="34" charset="-34"/>
                <a:cs typeface="Saysettha OT" panose="020B0504020207020204" pitchFamily="34" charset="-34"/>
              </a:rPr>
              <a:t> and </a:t>
            </a:r>
            <a:r>
              <a:rPr lang="de-DE" dirty="0" err="1">
                <a:latin typeface="Saysettha OT" panose="020B0504020207020204" pitchFamily="34" charset="-34"/>
                <a:cs typeface="Saysettha OT" panose="020B0504020207020204" pitchFamily="34" charset="-34"/>
              </a:rPr>
              <a:t>mindset</a:t>
            </a:r>
            <a:r>
              <a:rPr lang="de-DE" dirty="0">
                <a:latin typeface="Saysettha OT" panose="020B0504020207020204" pitchFamily="34" charset="-34"/>
                <a:cs typeface="Saysettha OT" panose="020B0504020207020204" pitchFamily="34" charset="-34"/>
              </a:rPr>
              <a:t>, </a:t>
            </a:r>
            <a:r>
              <a:rPr lang="de-DE" dirty="0" err="1">
                <a:latin typeface="Saysettha OT" panose="020B0504020207020204" pitchFamily="34" charset="-34"/>
                <a:cs typeface="Saysettha OT" panose="020B0504020207020204" pitchFamily="34" charset="-34"/>
              </a:rPr>
              <a:t>by</a:t>
            </a:r>
            <a:r>
              <a:rPr lang="de-DE" dirty="0">
                <a:latin typeface="Saysettha OT" panose="020B0504020207020204" pitchFamily="34" charset="-34"/>
                <a:cs typeface="Saysettha OT" panose="020B0504020207020204" pitchFamily="34" charset="-34"/>
              </a:rPr>
              <a:t> Heidi M. Neck, Christopher P. Neck and Emma L. Murray; Sage Publishing, 2020</a:t>
            </a:r>
            <a:endParaRPr dirty="0">
              <a:latin typeface="Saysettha OT" panose="020B0504020207020204" pitchFamily="34" charset="-34"/>
              <a:cs typeface="Saysettha OT" panose="020B0504020207020204" pitchFamily="34" charset="-34"/>
            </a:endParaRPr>
          </a:p>
        </p:txBody>
      </p:sp>
      <p:sp>
        <p:nvSpPr>
          <p:cNvPr id="6" name="Google Shape;73;p2">
            <a:extLst>
              <a:ext uri="{FF2B5EF4-FFF2-40B4-BE49-F238E27FC236}">
                <a16:creationId xmlns:a16="http://schemas.microsoft.com/office/drawing/2014/main" xmlns="" id="{E5E69951-D627-41AE-9DF5-C6D27F349234}"/>
              </a:ext>
            </a:extLst>
          </p:cNvPr>
          <p:cNvSpPr txBox="1"/>
          <p:nvPr/>
        </p:nvSpPr>
        <p:spPr>
          <a:xfrm>
            <a:off x="4111013" y="1851790"/>
            <a:ext cx="4066336" cy="4889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1200" dirty="0">
                <a:solidFill>
                  <a:schemeClr val="dk2"/>
                </a:solidFill>
                <a:latin typeface="Saysettha OT" panose="020B0504020207020204" pitchFamily="34" charset="-34"/>
                <a:cs typeface="Saysettha OT" panose="020B0504020207020204" pitchFamily="34" charset="-34"/>
              </a:rPr>
              <a:t>ການສົມທຽບທິດທາງການລະຫວ່າງສະະໝອງຊີກຊ້າຍ ແລະ ຂວາ</a:t>
            </a:r>
            <a:endParaRPr lang="en-US" sz="1200" dirty="0">
              <a:solidFill>
                <a:schemeClr val="dk2"/>
              </a:solidFill>
              <a:latin typeface="Saysettha OT" panose="020B0504020207020204" pitchFamily="34" charset="-34"/>
              <a:cs typeface="Saysettha OT" panose="020B0504020207020204" pitchFamily="34" charset="-34"/>
            </a:endParaRPr>
          </a:p>
        </p:txBody>
      </p:sp>
      <p:sp>
        <p:nvSpPr>
          <p:cNvPr id="7" name="Google Shape;73;p2">
            <a:extLst>
              <a:ext uri="{FF2B5EF4-FFF2-40B4-BE49-F238E27FC236}">
                <a16:creationId xmlns:a16="http://schemas.microsoft.com/office/drawing/2014/main" xmlns="" id="{AA44A0F1-762D-4EEB-8265-0D2E45446A19}"/>
              </a:ext>
            </a:extLst>
          </p:cNvPr>
          <p:cNvSpPr txBox="1"/>
          <p:nvPr/>
        </p:nvSpPr>
        <p:spPr>
          <a:xfrm>
            <a:off x="2325188" y="2534194"/>
            <a:ext cx="1706880" cy="470264"/>
          </a:xfrm>
          <a:prstGeom prst="rect">
            <a:avLst/>
          </a:prstGeom>
          <a:noFill/>
          <a:ln>
            <a:noFill/>
          </a:ln>
        </p:spPr>
        <p:txBody>
          <a:bodyPr spcFirstLastPara="1" wrap="square" lIns="91425" tIns="45700" rIns="91425" bIns="45700" anchor="t" anchorCtr="0">
            <a:noAutofit/>
          </a:bodyPr>
          <a:lstStyle/>
          <a:p>
            <a:pPr marL="457200" marR="0" lvl="0" algn="l" rtl="0">
              <a:spcBef>
                <a:spcPts val="1360"/>
              </a:spcBef>
              <a:spcAft>
                <a:spcPts val="0"/>
              </a:spcAft>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ລາຍລະອຽດຮັດກຸຸມ</a:t>
            </a:r>
          </a:p>
        </p:txBody>
      </p:sp>
      <p:sp>
        <p:nvSpPr>
          <p:cNvPr id="2" name="Rectangle 1">
            <a:extLst>
              <a:ext uri="{FF2B5EF4-FFF2-40B4-BE49-F238E27FC236}">
                <a16:creationId xmlns:a16="http://schemas.microsoft.com/office/drawing/2014/main" xmlns="" id="{3CABA63B-0CF0-4445-8F5C-12EF319E381C}"/>
              </a:ext>
            </a:extLst>
          </p:cNvPr>
          <p:cNvSpPr/>
          <p:nvPr/>
        </p:nvSpPr>
        <p:spPr>
          <a:xfrm>
            <a:off x="2843003" y="3722886"/>
            <a:ext cx="1773242" cy="246221"/>
          </a:xfrm>
          <a:prstGeom prst="rect">
            <a:avLst/>
          </a:prstGeom>
        </p:spPr>
        <p:txBody>
          <a:bodyPr wrap="non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ປະມວນເຊີງປະລິມານ</a:t>
            </a:r>
          </a:p>
        </p:txBody>
      </p:sp>
      <p:sp>
        <p:nvSpPr>
          <p:cNvPr id="3" name="Rectangle 2">
            <a:extLst>
              <a:ext uri="{FF2B5EF4-FFF2-40B4-BE49-F238E27FC236}">
                <a16:creationId xmlns:a16="http://schemas.microsoft.com/office/drawing/2014/main" xmlns="" id="{0B7B2CFB-1995-4CD6-880C-A08F0882C6C8}"/>
              </a:ext>
            </a:extLst>
          </p:cNvPr>
          <p:cNvSpPr/>
          <p:nvPr/>
        </p:nvSpPr>
        <p:spPr>
          <a:xfrm>
            <a:off x="2419126" y="2881347"/>
            <a:ext cx="1612942" cy="246221"/>
          </a:xfrm>
          <a:prstGeom prst="rect">
            <a:avLst/>
          </a:prstGeom>
        </p:spPr>
        <p:txBody>
          <a:bodyPr wrap="non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ຮູບແບບຍຸດທະສາດ</a:t>
            </a:r>
          </a:p>
        </p:txBody>
      </p:sp>
      <p:sp>
        <p:nvSpPr>
          <p:cNvPr id="4" name="Rectangle 3">
            <a:extLst>
              <a:ext uri="{FF2B5EF4-FFF2-40B4-BE49-F238E27FC236}">
                <a16:creationId xmlns:a16="http://schemas.microsoft.com/office/drawing/2014/main" xmlns="" id="{07AD068C-B354-4B30-880D-1BA232F355F1}"/>
              </a:ext>
            </a:extLst>
          </p:cNvPr>
          <p:cNvSpPr/>
          <p:nvPr/>
        </p:nvSpPr>
        <p:spPr>
          <a:xfrm>
            <a:off x="1756621" y="3045996"/>
            <a:ext cx="958917" cy="246221"/>
          </a:xfrm>
          <a:prstGeom prst="rect">
            <a:avLst/>
          </a:prstGeom>
        </p:spPr>
        <p:txBody>
          <a:bodyPr wrap="non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ໂລຈິກ</a:t>
            </a:r>
          </a:p>
        </p:txBody>
      </p:sp>
      <p:sp>
        <p:nvSpPr>
          <p:cNvPr id="5" name="Rectangle 4">
            <a:extLst>
              <a:ext uri="{FF2B5EF4-FFF2-40B4-BE49-F238E27FC236}">
                <a16:creationId xmlns:a16="http://schemas.microsoft.com/office/drawing/2014/main" xmlns="" id="{F7CB7183-12DE-43CE-AACD-F800167CB539}"/>
              </a:ext>
            </a:extLst>
          </p:cNvPr>
          <p:cNvSpPr/>
          <p:nvPr/>
        </p:nvSpPr>
        <p:spPr>
          <a:xfrm>
            <a:off x="1943558" y="3219792"/>
            <a:ext cx="1798890" cy="246221"/>
          </a:xfrm>
          <a:prstGeom prst="rect">
            <a:avLst/>
          </a:prstGeom>
        </p:spPr>
        <p:txBody>
          <a:bodyPr wrap="non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ຫຼັກການ ແລະ ເຫດຜົນ</a:t>
            </a:r>
          </a:p>
        </p:txBody>
      </p:sp>
      <p:sp>
        <p:nvSpPr>
          <p:cNvPr id="11" name="Rectangle 10">
            <a:extLst>
              <a:ext uri="{FF2B5EF4-FFF2-40B4-BE49-F238E27FC236}">
                <a16:creationId xmlns:a16="http://schemas.microsoft.com/office/drawing/2014/main" xmlns="" id="{EDEE17D6-A113-49C5-BED7-062E3300117D}"/>
              </a:ext>
            </a:extLst>
          </p:cNvPr>
          <p:cNvSpPr/>
          <p:nvPr/>
        </p:nvSpPr>
        <p:spPr>
          <a:xfrm>
            <a:off x="2010572" y="3384441"/>
            <a:ext cx="992579" cy="246221"/>
          </a:xfrm>
          <a:prstGeom prst="rect">
            <a:avLst/>
          </a:prstGeom>
        </p:spPr>
        <p:txBody>
          <a:bodyPr wrap="non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ວິເຄາະ</a:t>
            </a:r>
          </a:p>
        </p:txBody>
      </p:sp>
      <p:sp>
        <p:nvSpPr>
          <p:cNvPr id="12" name="Rectangle 11">
            <a:extLst>
              <a:ext uri="{FF2B5EF4-FFF2-40B4-BE49-F238E27FC236}">
                <a16:creationId xmlns:a16="http://schemas.microsoft.com/office/drawing/2014/main" xmlns="" id="{BC668678-2933-4B7A-9365-4B276335BD37}"/>
              </a:ext>
            </a:extLst>
          </p:cNvPr>
          <p:cNvSpPr/>
          <p:nvPr/>
        </p:nvSpPr>
        <p:spPr>
          <a:xfrm>
            <a:off x="1790128" y="3549090"/>
            <a:ext cx="1202573" cy="246221"/>
          </a:xfrm>
          <a:prstGeom prst="rect">
            <a:avLst/>
          </a:prstGeom>
        </p:spPr>
        <p:txBody>
          <a:bodyPr wrap="non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ທາງຄຳເວົ້າ</a:t>
            </a:r>
          </a:p>
        </p:txBody>
      </p:sp>
      <p:sp>
        <p:nvSpPr>
          <p:cNvPr id="13" name="Rectangle 12">
            <a:extLst>
              <a:ext uri="{FF2B5EF4-FFF2-40B4-BE49-F238E27FC236}">
                <a16:creationId xmlns:a16="http://schemas.microsoft.com/office/drawing/2014/main" xmlns="" id="{12671437-68C3-4950-A764-7422FF91ACA8}"/>
              </a:ext>
            </a:extLst>
          </p:cNvPr>
          <p:cNvSpPr/>
          <p:nvPr/>
        </p:nvSpPr>
        <p:spPr>
          <a:xfrm>
            <a:off x="1943558" y="4571764"/>
            <a:ext cx="1037463" cy="246221"/>
          </a:xfrm>
          <a:prstGeom prst="rect">
            <a:avLst/>
          </a:prstGeom>
        </p:spPr>
        <p:txBody>
          <a:bodyPr wrap="non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ທິດທາງ</a:t>
            </a:r>
          </a:p>
        </p:txBody>
      </p:sp>
      <p:sp>
        <p:nvSpPr>
          <p:cNvPr id="16" name="Rectangle 15">
            <a:extLst>
              <a:ext uri="{FF2B5EF4-FFF2-40B4-BE49-F238E27FC236}">
                <a16:creationId xmlns:a16="http://schemas.microsoft.com/office/drawing/2014/main" xmlns="" id="{20AEA57A-20F6-4CD1-8D5A-96BB9C729AD9}"/>
              </a:ext>
            </a:extLst>
          </p:cNvPr>
          <p:cNvSpPr/>
          <p:nvPr/>
        </p:nvSpPr>
        <p:spPr>
          <a:xfrm>
            <a:off x="1839157" y="3915484"/>
            <a:ext cx="1066318" cy="246221"/>
          </a:xfrm>
          <a:prstGeom prst="rect">
            <a:avLst/>
          </a:prstGeom>
        </p:spPr>
        <p:txBody>
          <a:bodyPr wrap="non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ການເວົ້າ</a:t>
            </a:r>
          </a:p>
        </p:txBody>
      </p:sp>
      <p:sp>
        <p:nvSpPr>
          <p:cNvPr id="17" name="Rectangle 16">
            <a:extLst>
              <a:ext uri="{FF2B5EF4-FFF2-40B4-BE49-F238E27FC236}">
                <a16:creationId xmlns:a16="http://schemas.microsoft.com/office/drawing/2014/main" xmlns="" id="{72B8DE85-9581-4BA5-BBEE-95EE7BA0908F}"/>
              </a:ext>
            </a:extLst>
          </p:cNvPr>
          <p:cNvSpPr/>
          <p:nvPr/>
        </p:nvSpPr>
        <p:spPr>
          <a:xfrm>
            <a:off x="1844629" y="4068670"/>
            <a:ext cx="1093569" cy="246221"/>
          </a:xfrm>
          <a:prstGeom prst="rect">
            <a:avLst/>
          </a:prstGeom>
        </p:spPr>
        <p:txBody>
          <a:bodyPr wrap="non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ການຂຽນ</a:t>
            </a:r>
          </a:p>
        </p:txBody>
      </p:sp>
      <p:sp>
        <p:nvSpPr>
          <p:cNvPr id="18" name="Rectangle 17">
            <a:extLst>
              <a:ext uri="{FF2B5EF4-FFF2-40B4-BE49-F238E27FC236}">
                <a16:creationId xmlns:a16="http://schemas.microsoft.com/office/drawing/2014/main" xmlns="" id="{0154281C-726D-429B-A51E-1B0E76AAFE1D}"/>
              </a:ext>
            </a:extLst>
          </p:cNvPr>
          <p:cNvSpPr/>
          <p:nvPr/>
        </p:nvSpPr>
        <p:spPr>
          <a:xfrm>
            <a:off x="2010572" y="4225980"/>
            <a:ext cx="1114408" cy="246221"/>
          </a:xfrm>
          <a:prstGeom prst="rect">
            <a:avLst/>
          </a:prstGeom>
        </p:spPr>
        <p:txBody>
          <a:bodyPr wrap="non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ຈຸດປະສົງ</a:t>
            </a:r>
          </a:p>
        </p:txBody>
      </p:sp>
      <p:sp>
        <p:nvSpPr>
          <p:cNvPr id="19" name="Rectangle 18">
            <a:extLst>
              <a:ext uri="{FF2B5EF4-FFF2-40B4-BE49-F238E27FC236}">
                <a16:creationId xmlns:a16="http://schemas.microsoft.com/office/drawing/2014/main" xmlns="" id="{F78437CE-52D8-4756-9629-E5709DA03E75}"/>
              </a:ext>
            </a:extLst>
          </p:cNvPr>
          <p:cNvSpPr/>
          <p:nvPr/>
        </p:nvSpPr>
        <p:spPr>
          <a:xfrm>
            <a:off x="1766081" y="4406758"/>
            <a:ext cx="1250663" cy="246221"/>
          </a:xfrm>
          <a:prstGeom prst="rect">
            <a:avLst/>
          </a:prstGeom>
        </p:spPr>
        <p:txBody>
          <a:bodyPr wrap="non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ກຣາບເສັ້ນຊື່</a:t>
            </a:r>
          </a:p>
        </p:txBody>
      </p:sp>
      <p:sp>
        <p:nvSpPr>
          <p:cNvPr id="20" name="Rectangle 19">
            <a:extLst>
              <a:ext uri="{FF2B5EF4-FFF2-40B4-BE49-F238E27FC236}">
                <a16:creationId xmlns:a16="http://schemas.microsoft.com/office/drawing/2014/main" xmlns="" id="{C090BF7B-7EDE-40F1-8EEF-342148DE1E3C}"/>
              </a:ext>
            </a:extLst>
          </p:cNvPr>
          <p:cNvSpPr/>
          <p:nvPr/>
        </p:nvSpPr>
        <p:spPr>
          <a:xfrm>
            <a:off x="1790128" y="4729074"/>
            <a:ext cx="960519" cy="246221"/>
          </a:xfrm>
          <a:prstGeom prst="rect">
            <a:avLst/>
          </a:prstGeom>
        </p:spPr>
        <p:txBody>
          <a:bodyPr wrap="non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ຄຳສັບ</a:t>
            </a:r>
          </a:p>
        </p:txBody>
      </p:sp>
      <p:sp>
        <p:nvSpPr>
          <p:cNvPr id="21" name="Rectangle 20">
            <a:extLst>
              <a:ext uri="{FF2B5EF4-FFF2-40B4-BE49-F238E27FC236}">
                <a16:creationId xmlns:a16="http://schemas.microsoft.com/office/drawing/2014/main" xmlns="" id="{5C52B023-62C3-4B06-95A7-6B1CEB3A2345}"/>
              </a:ext>
            </a:extLst>
          </p:cNvPr>
          <p:cNvSpPr/>
          <p:nvPr/>
        </p:nvSpPr>
        <p:spPr>
          <a:xfrm>
            <a:off x="2010572" y="4889697"/>
            <a:ext cx="946093" cy="246221"/>
          </a:xfrm>
          <a:prstGeom prst="rect">
            <a:avLst/>
          </a:prstGeom>
        </p:spPr>
        <p:txBody>
          <a:bodyPr wrap="non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ພາສາ</a:t>
            </a:r>
          </a:p>
        </p:txBody>
      </p:sp>
      <p:sp>
        <p:nvSpPr>
          <p:cNvPr id="22" name="Rectangle 21">
            <a:extLst>
              <a:ext uri="{FF2B5EF4-FFF2-40B4-BE49-F238E27FC236}">
                <a16:creationId xmlns:a16="http://schemas.microsoft.com/office/drawing/2014/main" xmlns="" id="{A2BA86B6-9EB4-4B92-8FD4-0D23611567B8}"/>
              </a:ext>
            </a:extLst>
          </p:cNvPr>
          <p:cNvSpPr/>
          <p:nvPr/>
        </p:nvSpPr>
        <p:spPr>
          <a:xfrm>
            <a:off x="2058662" y="5080455"/>
            <a:ext cx="1095172" cy="246221"/>
          </a:xfrm>
          <a:prstGeom prst="rect">
            <a:avLst/>
          </a:prstGeom>
        </p:spPr>
        <p:txBody>
          <a:bodyPr wrap="non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ເຫດຜົນ </a:t>
            </a:r>
          </a:p>
        </p:txBody>
      </p:sp>
      <p:sp>
        <p:nvSpPr>
          <p:cNvPr id="23" name="Google Shape;73;p2">
            <a:extLst>
              <a:ext uri="{FF2B5EF4-FFF2-40B4-BE49-F238E27FC236}">
                <a16:creationId xmlns:a16="http://schemas.microsoft.com/office/drawing/2014/main" xmlns="" id="{EA8ABCD6-D945-42FC-BD5E-6319122C985F}"/>
              </a:ext>
            </a:extLst>
          </p:cNvPr>
          <p:cNvSpPr txBox="1"/>
          <p:nvPr/>
        </p:nvSpPr>
        <p:spPr>
          <a:xfrm>
            <a:off x="6398720" y="2533295"/>
            <a:ext cx="1706880" cy="470264"/>
          </a:xfrm>
          <a:prstGeom prst="rect">
            <a:avLst/>
          </a:prstGeom>
          <a:noFill/>
          <a:ln>
            <a:noFill/>
          </a:ln>
        </p:spPr>
        <p:txBody>
          <a:bodyPr spcFirstLastPara="1" wrap="square" lIns="91425" tIns="45700" rIns="91425" bIns="45700" anchor="t" anchorCtr="0">
            <a:noAutofit/>
          </a:bodyPr>
          <a:lstStyle/>
          <a:p>
            <a:pPr marL="457200" marR="0" lvl="0" algn="l" rtl="0">
              <a:spcBef>
                <a:spcPts val="1360"/>
              </a:spcBef>
              <a:spcAft>
                <a:spcPts val="0"/>
              </a:spcAft>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ຮູບພາບໃຫ່ຍ</a:t>
            </a:r>
          </a:p>
        </p:txBody>
      </p:sp>
      <p:sp>
        <p:nvSpPr>
          <p:cNvPr id="24" name="Rectangle 23">
            <a:extLst>
              <a:ext uri="{FF2B5EF4-FFF2-40B4-BE49-F238E27FC236}">
                <a16:creationId xmlns:a16="http://schemas.microsoft.com/office/drawing/2014/main" xmlns="" id="{C890C19D-AE15-4335-ADB4-F5EEC4B3F6E3}"/>
              </a:ext>
            </a:extLst>
          </p:cNvPr>
          <p:cNvSpPr/>
          <p:nvPr/>
        </p:nvSpPr>
        <p:spPr>
          <a:xfrm>
            <a:off x="6522523" y="3740590"/>
            <a:ext cx="1931939" cy="246221"/>
          </a:xfrm>
          <a:prstGeom prst="rect">
            <a:avLst/>
          </a:prstGeom>
        </p:spPr>
        <p:txBody>
          <a:bodyPr wrap="non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ບໍ່ປະມວນຜົນໂດຍຄຳເວ້ົາ</a:t>
            </a:r>
          </a:p>
        </p:txBody>
      </p:sp>
      <p:sp>
        <p:nvSpPr>
          <p:cNvPr id="25" name="Rectangle 24">
            <a:extLst>
              <a:ext uri="{FF2B5EF4-FFF2-40B4-BE49-F238E27FC236}">
                <a16:creationId xmlns:a16="http://schemas.microsoft.com/office/drawing/2014/main" xmlns="" id="{F249DD28-183D-4857-AE5B-EBBF1362F723}"/>
              </a:ext>
            </a:extLst>
          </p:cNvPr>
          <p:cNvSpPr/>
          <p:nvPr/>
        </p:nvSpPr>
        <p:spPr>
          <a:xfrm>
            <a:off x="6468392" y="2881347"/>
            <a:ext cx="1941557" cy="246221"/>
          </a:xfrm>
          <a:prstGeom prst="rect">
            <a:avLst/>
          </a:prstGeom>
        </p:spPr>
        <p:txBody>
          <a:bodyPr wrap="non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ຄວາມເປັນໄປໄດ້ປັດຈຸບັນ</a:t>
            </a:r>
          </a:p>
        </p:txBody>
      </p:sp>
      <p:sp>
        <p:nvSpPr>
          <p:cNvPr id="26" name="Rectangle 25">
            <a:extLst>
              <a:ext uri="{FF2B5EF4-FFF2-40B4-BE49-F238E27FC236}">
                <a16:creationId xmlns:a16="http://schemas.microsoft.com/office/drawing/2014/main" xmlns="" id="{BEBA092C-1B84-4C62-8769-F955B9ADF9AE}"/>
              </a:ext>
            </a:extLst>
          </p:cNvPr>
          <p:cNvSpPr/>
          <p:nvPr/>
        </p:nvSpPr>
        <p:spPr>
          <a:xfrm>
            <a:off x="5736215" y="3045996"/>
            <a:ext cx="1260281" cy="246221"/>
          </a:xfrm>
          <a:prstGeom prst="rect">
            <a:avLst/>
          </a:prstGeom>
        </p:spPr>
        <p:txBody>
          <a:bodyPr wrap="non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ຄວາມສະດຸ້ງ</a:t>
            </a:r>
          </a:p>
        </p:txBody>
      </p:sp>
      <p:sp>
        <p:nvSpPr>
          <p:cNvPr id="28" name="Rectangle 27">
            <a:extLst>
              <a:ext uri="{FF2B5EF4-FFF2-40B4-BE49-F238E27FC236}">
                <a16:creationId xmlns:a16="http://schemas.microsoft.com/office/drawing/2014/main" xmlns="" id="{BBBF78DA-4512-4A87-8B07-8B35F0319908}"/>
              </a:ext>
            </a:extLst>
          </p:cNvPr>
          <p:cNvSpPr/>
          <p:nvPr/>
        </p:nvSpPr>
        <p:spPr>
          <a:xfrm>
            <a:off x="5990166" y="3384441"/>
            <a:ext cx="1064715" cy="246221"/>
          </a:xfrm>
          <a:prstGeom prst="rect">
            <a:avLst/>
          </a:prstGeom>
        </p:spPr>
        <p:txBody>
          <a:bodyPr wrap="non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ສັງເຄາະ</a:t>
            </a:r>
          </a:p>
        </p:txBody>
      </p:sp>
      <p:sp>
        <p:nvSpPr>
          <p:cNvPr id="29" name="Rectangle 28">
            <a:extLst>
              <a:ext uri="{FF2B5EF4-FFF2-40B4-BE49-F238E27FC236}">
                <a16:creationId xmlns:a16="http://schemas.microsoft.com/office/drawing/2014/main" xmlns="" id="{101F8EBC-66E4-488B-8370-009BE21763DB}"/>
              </a:ext>
            </a:extLst>
          </p:cNvPr>
          <p:cNvSpPr/>
          <p:nvPr/>
        </p:nvSpPr>
        <p:spPr>
          <a:xfrm>
            <a:off x="5769722" y="3549090"/>
            <a:ext cx="1101584" cy="246221"/>
          </a:xfrm>
          <a:prstGeom prst="rect">
            <a:avLst/>
          </a:prstGeom>
        </p:spPr>
        <p:txBody>
          <a:bodyPr wrap="non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ເຊີງພື້ນທີ່</a:t>
            </a:r>
          </a:p>
        </p:txBody>
      </p:sp>
      <p:sp>
        <p:nvSpPr>
          <p:cNvPr id="30" name="Rectangle 29">
            <a:extLst>
              <a:ext uri="{FF2B5EF4-FFF2-40B4-BE49-F238E27FC236}">
                <a16:creationId xmlns:a16="http://schemas.microsoft.com/office/drawing/2014/main" xmlns="" id="{F8FC0A8C-56ED-46AD-AA50-D43869A177FD}"/>
              </a:ext>
            </a:extLst>
          </p:cNvPr>
          <p:cNvSpPr/>
          <p:nvPr/>
        </p:nvSpPr>
        <p:spPr>
          <a:xfrm>
            <a:off x="5923152" y="4571764"/>
            <a:ext cx="1051891" cy="246221"/>
          </a:xfrm>
          <a:prstGeom prst="rect">
            <a:avLst/>
          </a:prstGeom>
        </p:spPr>
        <p:txBody>
          <a:bodyPr wrap="non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ທົດລອງ</a:t>
            </a:r>
          </a:p>
        </p:txBody>
      </p:sp>
      <p:sp>
        <p:nvSpPr>
          <p:cNvPr id="31" name="Rectangle 30">
            <a:extLst>
              <a:ext uri="{FF2B5EF4-FFF2-40B4-BE49-F238E27FC236}">
                <a16:creationId xmlns:a16="http://schemas.microsoft.com/office/drawing/2014/main" xmlns="" id="{2338D5FA-0139-49AA-B0D5-2792F569D487}"/>
              </a:ext>
            </a:extLst>
          </p:cNvPr>
          <p:cNvSpPr/>
          <p:nvPr/>
        </p:nvSpPr>
        <p:spPr>
          <a:xfrm>
            <a:off x="5818751" y="3915484"/>
            <a:ext cx="889987" cy="246221"/>
          </a:xfrm>
          <a:prstGeom prst="rect">
            <a:avLst/>
          </a:prstGeom>
        </p:spPr>
        <p:txBody>
          <a:bodyPr wrap="non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ແຕ້ມ</a:t>
            </a:r>
          </a:p>
        </p:txBody>
      </p:sp>
      <p:sp>
        <p:nvSpPr>
          <p:cNvPr id="32" name="Rectangle 31">
            <a:extLst>
              <a:ext uri="{FF2B5EF4-FFF2-40B4-BE49-F238E27FC236}">
                <a16:creationId xmlns:a16="http://schemas.microsoft.com/office/drawing/2014/main" xmlns="" id="{48EA2DD8-5B73-4479-9F16-101C8D8B8D6D}"/>
              </a:ext>
            </a:extLst>
          </p:cNvPr>
          <p:cNvSpPr/>
          <p:nvPr/>
        </p:nvSpPr>
        <p:spPr>
          <a:xfrm>
            <a:off x="6486077" y="4068670"/>
            <a:ext cx="1795774" cy="246221"/>
          </a:xfrm>
          <a:prstGeom prst="rect">
            <a:avLst/>
          </a:prstGeom>
        </p:spPr>
        <p:txBody>
          <a:bodyPr wrap="squar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ຈັດການວັດຖຸ</a:t>
            </a:r>
          </a:p>
        </p:txBody>
      </p:sp>
      <p:sp>
        <p:nvSpPr>
          <p:cNvPr id="33" name="Rectangle 32">
            <a:extLst>
              <a:ext uri="{FF2B5EF4-FFF2-40B4-BE49-F238E27FC236}">
                <a16:creationId xmlns:a16="http://schemas.microsoft.com/office/drawing/2014/main" xmlns="" id="{A4E4973D-4DDF-429F-8184-ED8AD3A8D4E4}"/>
              </a:ext>
            </a:extLst>
          </p:cNvPr>
          <p:cNvSpPr/>
          <p:nvPr/>
        </p:nvSpPr>
        <p:spPr>
          <a:xfrm>
            <a:off x="5990166" y="4225980"/>
            <a:ext cx="1346844" cy="246221"/>
          </a:xfrm>
          <a:prstGeom prst="rect">
            <a:avLst/>
          </a:prstGeom>
        </p:spPr>
        <p:txBody>
          <a:bodyPr wrap="non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ຕາມຄວາມຄດິ</a:t>
            </a:r>
          </a:p>
        </p:txBody>
      </p:sp>
      <p:sp>
        <p:nvSpPr>
          <p:cNvPr id="34" name="Rectangle 33">
            <a:extLst>
              <a:ext uri="{FF2B5EF4-FFF2-40B4-BE49-F238E27FC236}">
                <a16:creationId xmlns:a16="http://schemas.microsoft.com/office/drawing/2014/main" xmlns="" id="{6EB1315B-A6E5-470D-B03D-B40E67F6552B}"/>
              </a:ext>
            </a:extLst>
          </p:cNvPr>
          <p:cNvSpPr/>
          <p:nvPr/>
        </p:nvSpPr>
        <p:spPr>
          <a:xfrm>
            <a:off x="5745675" y="4406758"/>
            <a:ext cx="1027845" cy="246221"/>
          </a:xfrm>
          <a:prstGeom prst="rect">
            <a:avLst/>
          </a:prstGeom>
        </p:spPr>
        <p:txBody>
          <a:bodyPr wrap="non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ສ້າງສັນ</a:t>
            </a:r>
          </a:p>
        </p:txBody>
      </p:sp>
      <p:sp>
        <p:nvSpPr>
          <p:cNvPr id="35" name="Rectangle 34">
            <a:extLst>
              <a:ext uri="{FF2B5EF4-FFF2-40B4-BE49-F238E27FC236}">
                <a16:creationId xmlns:a16="http://schemas.microsoft.com/office/drawing/2014/main" xmlns="" id="{7D57777B-F8EF-4B9A-A06F-F74E36BC4B2E}"/>
              </a:ext>
            </a:extLst>
          </p:cNvPr>
          <p:cNvSpPr/>
          <p:nvPr/>
        </p:nvSpPr>
        <p:spPr>
          <a:xfrm>
            <a:off x="5769722" y="4729074"/>
            <a:ext cx="1127232" cy="246221"/>
          </a:xfrm>
          <a:prstGeom prst="rect">
            <a:avLst/>
          </a:prstGeom>
        </p:spPr>
        <p:txBody>
          <a:bodyPr wrap="non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ສັນຍາລັກ</a:t>
            </a:r>
          </a:p>
        </p:txBody>
      </p:sp>
      <p:sp>
        <p:nvSpPr>
          <p:cNvPr id="36" name="Rectangle 35">
            <a:extLst>
              <a:ext uri="{FF2B5EF4-FFF2-40B4-BE49-F238E27FC236}">
                <a16:creationId xmlns:a16="http://schemas.microsoft.com/office/drawing/2014/main" xmlns="" id="{B76B243D-D51E-4615-8ED4-667E7B3311E4}"/>
              </a:ext>
            </a:extLst>
          </p:cNvPr>
          <p:cNvSpPr/>
          <p:nvPr/>
        </p:nvSpPr>
        <p:spPr>
          <a:xfrm>
            <a:off x="5990166" y="4889697"/>
            <a:ext cx="1042273" cy="246221"/>
          </a:xfrm>
          <a:prstGeom prst="rect">
            <a:avLst/>
          </a:prstGeom>
        </p:spPr>
        <p:txBody>
          <a:bodyPr wrap="non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ຮູບພາບ</a:t>
            </a:r>
          </a:p>
        </p:txBody>
      </p:sp>
      <p:sp>
        <p:nvSpPr>
          <p:cNvPr id="37" name="Rectangle 36">
            <a:extLst>
              <a:ext uri="{FF2B5EF4-FFF2-40B4-BE49-F238E27FC236}">
                <a16:creationId xmlns:a16="http://schemas.microsoft.com/office/drawing/2014/main" xmlns="" id="{3883C13C-A7E6-4009-A37E-45F08AA55D87}"/>
              </a:ext>
            </a:extLst>
          </p:cNvPr>
          <p:cNvSpPr/>
          <p:nvPr/>
        </p:nvSpPr>
        <p:spPr>
          <a:xfrm>
            <a:off x="6038256" y="5080455"/>
            <a:ext cx="1183337" cy="246221"/>
          </a:xfrm>
          <a:prstGeom prst="rect">
            <a:avLst/>
          </a:prstGeom>
        </p:spPr>
        <p:txBody>
          <a:bodyPr wrap="non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ຄວາມຝັນ </a:t>
            </a:r>
          </a:p>
        </p:txBody>
      </p:sp>
      <p:sp>
        <p:nvSpPr>
          <p:cNvPr id="38" name="Rectangle 37">
            <a:extLst>
              <a:ext uri="{FF2B5EF4-FFF2-40B4-BE49-F238E27FC236}">
                <a16:creationId xmlns:a16="http://schemas.microsoft.com/office/drawing/2014/main" xmlns="" id="{AF1DC631-1EA5-45E0-B79D-73CB3C3AC64D}"/>
              </a:ext>
            </a:extLst>
          </p:cNvPr>
          <p:cNvSpPr/>
          <p:nvPr/>
        </p:nvSpPr>
        <p:spPr>
          <a:xfrm>
            <a:off x="5811742" y="3225429"/>
            <a:ext cx="1176925" cy="246221"/>
          </a:xfrm>
          <a:prstGeom prst="rect">
            <a:avLst/>
          </a:prstGeom>
        </p:spPr>
        <p:txBody>
          <a:bodyPr wrap="non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ທາງອາລົມ</a:t>
            </a:r>
          </a:p>
        </p:txBody>
      </p:sp>
    </p:spTree>
    <p:extLst>
      <p:ext uri="{BB962C8B-B14F-4D97-AF65-F5344CB8AC3E}">
        <p14:creationId xmlns:p14="http://schemas.microsoft.com/office/powerpoint/2010/main" val="8948542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2642488" y="55569"/>
            <a:ext cx="4876800" cy="1335414"/>
          </a:xfrm>
          <a:prstGeom prst="rect">
            <a:avLst/>
          </a:prstGeom>
          <a:noFill/>
          <a:ln>
            <a:noFill/>
          </a:ln>
        </p:spPr>
        <p:txBody>
          <a:bodyPr spcFirstLastPara="1" wrap="square" lIns="0" tIns="45700" rIns="0" bIns="45700" anchor="ctr" anchorCtr="0">
            <a:noAutofit/>
          </a:bodyPr>
          <a:lstStyle/>
          <a:p>
            <a:pPr marL="182880" lvl="0">
              <a:spcBef>
                <a:spcPts val="0"/>
              </a:spcBef>
              <a:buClr>
                <a:schemeClr val="accent1"/>
              </a:buClr>
              <a:buSzPts val="4000"/>
            </a:pPr>
            <a:r>
              <a:rPr lang="lo-LA" sz="4000" b="1" dirty="0">
                <a:solidFill>
                  <a:schemeClr val="bg1"/>
                </a:solidFill>
                <a:latin typeface="Saysettha OT" panose="020B0504020207020204" pitchFamily="34" charset="-34"/>
                <a:cs typeface="Saysettha OT" panose="020B0504020207020204" pitchFamily="34" charset="-34"/>
              </a:rPr>
              <a:t>ຄວາມຄິດສ້າງສັນ</a:t>
            </a:r>
            <a:endParaRPr sz="4000" b="1" dirty="0">
              <a:solidFill>
                <a:schemeClr val="bg1"/>
              </a:solidFill>
              <a:latin typeface="Saysettha OT" panose="020B0504020207020204" pitchFamily="34" charset="-34"/>
              <a:cs typeface="Saysettha OT" panose="020B0504020207020204" pitchFamily="34" charset="-34"/>
            </a:endParaRPr>
          </a:p>
        </p:txBody>
      </p:sp>
      <p:sp>
        <p:nvSpPr>
          <p:cNvPr id="73" name="Google Shape;73;p2"/>
          <p:cNvSpPr txBox="1"/>
          <p:nvPr/>
        </p:nvSpPr>
        <p:spPr>
          <a:xfrm>
            <a:off x="238124" y="1390983"/>
            <a:ext cx="7210426" cy="4085892"/>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2000" u="sng" dirty="0">
                <a:solidFill>
                  <a:srgbClr val="44546A"/>
                </a:solidFill>
                <a:latin typeface="Saysettha OT" panose="020B0504020207020204" pitchFamily="34" charset="-34"/>
                <a:cs typeface="Saysettha OT" panose="020B0504020207020204" pitchFamily="34" charset="-34"/>
              </a:rPr>
              <a:t>ບາງເຕັກນິກຊ່ວຍໃນການຮຽນຮູ້ ການຄິດແບບສ້າງສັນ</a:t>
            </a:r>
            <a:endParaRPr lang="en-US" sz="2000" u="sng" dirty="0">
              <a:solidFill>
                <a:srgbClr val="44546A"/>
              </a:solidFill>
              <a:latin typeface="Saysettha OT" panose="020B0504020207020204" pitchFamily="34" charset="-34"/>
              <a:cs typeface="Saysettha OT" panose="020B0504020207020204" pitchFamily="34" charset="-34"/>
            </a:endParaRPr>
          </a:p>
          <a:p>
            <a:pPr marL="349759" marR="0" lvl="0" indent="-285750" algn="l" rtl="0">
              <a:spcBef>
                <a:spcPts val="1360"/>
              </a:spcBef>
              <a:spcAft>
                <a:spcPts val="0"/>
              </a:spcAft>
              <a:buClr>
                <a:schemeClr val="accent1"/>
              </a:buClr>
              <a:buSzPts val="1440"/>
              <a:buFont typeface="Arial" panose="020B0604020202020204" pitchFamily="34" charset="0"/>
              <a:buChar char="•"/>
            </a:pPr>
            <a:r>
              <a:rPr lang="en-US" sz="1800" dirty="0">
                <a:solidFill>
                  <a:srgbClr val="44546A"/>
                </a:solidFill>
                <a:latin typeface="Saysettha OT" panose="020B0504020207020204" pitchFamily="34" charset="-34"/>
                <a:cs typeface="Saysettha OT" panose="020B0504020207020204" pitchFamily="34" charset="-34"/>
              </a:rPr>
              <a:t>Mind Mapping</a:t>
            </a:r>
          </a:p>
          <a:p>
            <a:pPr marL="349759" marR="0" lvl="0" indent="-285750" algn="l" rtl="0">
              <a:spcBef>
                <a:spcPts val="1360"/>
              </a:spcBef>
              <a:spcAft>
                <a:spcPts val="0"/>
              </a:spcAft>
              <a:buClr>
                <a:schemeClr val="accent1"/>
              </a:buClr>
              <a:buSzPts val="1440"/>
              <a:buFont typeface="Arial" panose="020B0604020202020204" pitchFamily="34" charset="0"/>
              <a:buChar char="•"/>
            </a:pPr>
            <a:r>
              <a:rPr lang="en-US" dirty="0">
                <a:solidFill>
                  <a:srgbClr val="44546A"/>
                </a:solidFill>
                <a:latin typeface="Saysettha OT" panose="020B0504020207020204" pitchFamily="34" charset="-34"/>
                <a:cs typeface="Saysettha OT" panose="020B0504020207020204" pitchFamily="34" charset="-34"/>
              </a:rPr>
              <a:t>Six Thinking Hats</a:t>
            </a:r>
          </a:p>
          <a:p>
            <a:pPr marL="349759" marR="0" lvl="0" indent="-285750" algn="l" rtl="0">
              <a:spcBef>
                <a:spcPts val="1360"/>
              </a:spcBef>
              <a:spcAft>
                <a:spcPts val="0"/>
              </a:spcAft>
              <a:buClr>
                <a:schemeClr val="accent1"/>
              </a:buClr>
              <a:buSzPts val="1440"/>
              <a:buFont typeface="Arial" panose="020B0604020202020204" pitchFamily="34" charset="0"/>
              <a:buChar char="•"/>
            </a:pPr>
            <a:r>
              <a:rPr lang="en-US" dirty="0">
                <a:solidFill>
                  <a:srgbClr val="44546A"/>
                </a:solidFill>
                <a:latin typeface="Saysettha OT" panose="020B0504020207020204" pitchFamily="34" charset="-34"/>
                <a:cs typeface="Saysettha OT" panose="020B0504020207020204" pitchFamily="34" charset="-34"/>
              </a:rPr>
              <a:t>Biomimicry</a:t>
            </a:r>
          </a:p>
          <a:p>
            <a:pPr marL="349759" marR="0" lvl="0" indent="-285750" algn="l" rtl="0">
              <a:spcBef>
                <a:spcPts val="1360"/>
              </a:spcBef>
              <a:spcAft>
                <a:spcPts val="0"/>
              </a:spcAft>
              <a:buClr>
                <a:schemeClr val="accent1"/>
              </a:buClr>
              <a:buSzPts val="1440"/>
              <a:buFont typeface="Arial" panose="020B0604020202020204" pitchFamily="34" charset="0"/>
              <a:buChar char="•"/>
            </a:pPr>
            <a:r>
              <a:rPr lang="en-US" sz="1800" dirty="0">
                <a:solidFill>
                  <a:srgbClr val="44546A"/>
                </a:solidFill>
                <a:latin typeface="Saysettha OT" panose="020B0504020207020204" pitchFamily="34" charset="-34"/>
                <a:cs typeface="Saysettha OT" panose="020B0504020207020204" pitchFamily="34" charset="-34"/>
              </a:rPr>
              <a:t>Analogies …</a:t>
            </a:r>
          </a:p>
          <a:p>
            <a:pPr marL="64009" marR="0" lvl="0" algn="l" rtl="0">
              <a:spcBef>
                <a:spcPts val="1360"/>
              </a:spcBef>
              <a:spcAft>
                <a:spcPts val="0"/>
              </a:spcAft>
              <a:buClr>
                <a:schemeClr val="accent1"/>
              </a:buClr>
              <a:buSzPts val="1440"/>
            </a:pPr>
            <a:r>
              <a:rPr lang="en-US" sz="1400" dirty="0">
                <a:latin typeface="Saysettha OT" panose="020B0504020207020204" pitchFamily="34" charset="-34"/>
                <a:cs typeface="Saysettha OT" panose="020B0504020207020204" pitchFamily="34" charset="-34"/>
              </a:rPr>
              <a:t/>
            </a:r>
            <a:br>
              <a:rPr lang="en-US" sz="1400" dirty="0">
                <a:latin typeface="Saysettha OT" panose="020B0504020207020204" pitchFamily="34" charset="-34"/>
                <a:cs typeface="Saysettha OT" panose="020B0504020207020204" pitchFamily="34" charset="-34"/>
              </a:rPr>
            </a:br>
            <a:r>
              <a:rPr lang="en-US" sz="1400" dirty="0">
                <a:latin typeface="Saysettha OT" panose="020B0504020207020204" pitchFamily="34" charset="-34"/>
                <a:cs typeface="Saysettha OT" panose="020B0504020207020204" pitchFamily="34" charset="-34"/>
              </a:rPr>
              <a:t> </a:t>
            </a:r>
            <a:r>
              <a:rPr lang="en-GB" sz="1400" dirty="0">
                <a:effectLst/>
                <a:latin typeface="Saysettha OT" panose="020B0504020207020204" pitchFamily="34" charset="-34"/>
                <a:ea typeface="Arial" panose="020B0604020202020204" pitchFamily="34" charset="0"/>
                <a:cs typeface="Saysettha OT" panose="020B0504020207020204" pitchFamily="34" charset="-34"/>
                <a:hlinkClick r:id="rId3"/>
              </a:rPr>
              <a:t>https://www.peterfisk.com/wp-content/uploads/2016/01/27-Creativity-Tools-for-Divergent-and-Convergent-Thinking.pdf</a:t>
            </a:r>
            <a:r>
              <a:rPr lang="en-GB" sz="1400" dirty="0">
                <a:latin typeface="Saysettha OT" panose="020B0504020207020204" pitchFamily="34" charset="-34"/>
                <a:ea typeface="Arial" panose="020B0604020202020204" pitchFamily="34" charset="0"/>
                <a:cs typeface="Saysettha OT" panose="020B0504020207020204" pitchFamily="34" charset="-34"/>
              </a:rPr>
              <a:t> </a:t>
            </a:r>
          </a:p>
          <a:p>
            <a:pPr marL="64009" marR="0" lvl="0" algn="l" rtl="0">
              <a:spcBef>
                <a:spcPts val="1360"/>
              </a:spcBef>
              <a:spcAft>
                <a:spcPts val="0"/>
              </a:spcAft>
              <a:buClr>
                <a:schemeClr val="accent1"/>
              </a:buClr>
              <a:buSzPts val="1440"/>
            </a:pPr>
            <a:r>
              <a:rPr lang="en-GB" sz="1400" dirty="0">
                <a:effectLst/>
                <a:latin typeface="Saysettha OT" panose="020B0504020207020204" pitchFamily="34" charset="-34"/>
                <a:ea typeface="Arial" panose="020B0604020202020204" pitchFamily="34" charset="0"/>
                <a:cs typeface="Saysettha OT" panose="020B0504020207020204" pitchFamily="34" charset="-34"/>
                <a:hlinkClick r:id="rId4"/>
              </a:rPr>
              <a:t>https://www.koozai.com/blog/content-marketing-seo/eight-awesome-creative-thinking-techniques-plus-tools/</a:t>
            </a:r>
            <a:r>
              <a:rPr lang="en-GB" sz="1400" dirty="0">
                <a:effectLst/>
                <a:latin typeface="Saysettha OT" panose="020B0504020207020204" pitchFamily="34" charset="-34"/>
                <a:ea typeface="Arial" panose="020B0604020202020204" pitchFamily="34" charset="0"/>
                <a:cs typeface="Saysettha OT" panose="020B0504020207020204" pitchFamily="34" charset="-34"/>
              </a:rPr>
              <a:t> </a:t>
            </a:r>
          </a:p>
        </p:txBody>
      </p:sp>
      <p:pic>
        <p:nvPicPr>
          <p:cNvPr id="74" name="Google Shape;74;p2" descr="A picture containing text, sign&#10;&#10;Description automatically generated"/>
          <p:cNvPicPr preferRelativeResize="0"/>
          <p:nvPr/>
        </p:nvPicPr>
        <p:blipFill rotWithShape="1">
          <a:blip r:embed="rId5">
            <a:alphaModFix/>
          </a:blip>
          <a:srcRect/>
          <a:stretch/>
        </p:blipFill>
        <p:spPr>
          <a:xfrm>
            <a:off x="7571485" y="6383053"/>
            <a:ext cx="1393003" cy="301752"/>
          </a:xfrm>
          <a:prstGeom prst="rect">
            <a:avLst/>
          </a:prstGeom>
          <a:noFill/>
          <a:ln>
            <a:noFill/>
          </a:ln>
        </p:spPr>
      </p:pic>
    </p:spTree>
    <p:extLst>
      <p:ext uri="{BB962C8B-B14F-4D97-AF65-F5344CB8AC3E}">
        <p14:creationId xmlns:p14="http://schemas.microsoft.com/office/powerpoint/2010/main" val="4185302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F138B3-C675-E346-808C-DBD812F9C62E}"/>
              </a:ext>
            </a:extLst>
          </p:cNvPr>
          <p:cNvSpPr>
            <a:spLocks noGrp="1"/>
          </p:cNvSpPr>
          <p:nvPr>
            <p:ph type="ctrTitle"/>
          </p:nvPr>
        </p:nvSpPr>
        <p:spPr>
          <a:xfrm>
            <a:off x="485775" y="1846263"/>
            <a:ext cx="7772400" cy="2387600"/>
          </a:xfrm>
        </p:spPr>
        <p:txBody>
          <a:bodyPr>
            <a:noAutofit/>
          </a:bodyPr>
          <a:lstStyle/>
          <a:p>
            <a:r>
              <a:rPr lang="lo-LA" sz="4000" dirty="0">
                <a:solidFill>
                  <a:srgbClr val="44546A"/>
                </a:solidFill>
                <a:latin typeface="Saysettha OT" panose="020B0504020207020204" pitchFamily="34" charset="-34"/>
                <a:cs typeface="Saysettha OT" panose="020B0504020207020204" pitchFamily="34" charset="-34"/>
              </a:rPr>
              <a:t>ຫຼັກການ ແລະ ປະເພດຂອງການປະກອບການ</a:t>
            </a:r>
            <a:endParaRPr lang="x-none" sz="4000" dirty="0">
              <a:solidFill>
                <a:srgbClr val="44546A"/>
              </a:solidFill>
              <a:latin typeface="Saysettha OT" panose="020B0504020207020204" pitchFamily="34" charset="-34"/>
              <a:cs typeface="Saysettha OT" panose="020B0504020207020204" pitchFamily="34" charset="-34"/>
            </a:endParaRPr>
          </a:p>
        </p:txBody>
      </p:sp>
    </p:spTree>
    <p:extLst>
      <p:ext uri="{BB962C8B-B14F-4D97-AF65-F5344CB8AC3E}">
        <p14:creationId xmlns:p14="http://schemas.microsoft.com/office/powerpoint/2010/main" val="1892998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889517" y="121987"/>
            <a:ext cx="4876800" cy="1335414"/>
          </a:xfrm>
          <a:prstGeom prst="rect">
            <a:avLst/>
          </a:prstGeom>
          <a:noFill/>
          <a:ln>
            <a:noFill/>
          </a:ln>
        </p:spPr>
        <p:txBody>
          <a:bodyPr spcFirstLastPara="1" wrap="square" lIns="0" tIns="45700" rIns="0" bIns="45700" anchor="ctr" anchorCtr="0">
            <a:noAutofit/>
          </a:bodyPr>
          <a:lstStyle/>
          <a:p>
            <a:pPr marL="182880" lvl="0">
              <a:spcBef>
                <a:spcPts val="0"/>
              </a:spcBef>
              <a:buClr>
                <a:schemeClr val="accent1"/>
              </a:buClr>
              <a:buSzPts val="4000"/>
            </a:pPr>
            <a:r>
              <a:rPr lang="lo-LA" sz="4000" b="1" dirty="0">
                <a:solidFill>
                  <a:schemeClr val="bg1"/>
                </a:solidFill>
                <a:latin typeface="Saysettha OT" panose="020B0504020207020204" pitchFamily="34" charset="-34"/>
                <a:cs typeface="Saysettha OT" panose="020B0504020207020204" pitchFamily="34" charset="-34"/>
              </a:rPr>
              <a:t>ຄວາມຄິດສ້າງສັນ</a:t>
            </a:r>
            <a:r>
              <a:rPr lang="en-US" sz="4000" b="1" dirty="0">
                <a:solidFill>
                  <a:schemeClr val="bg1"/>
                </a:solidFill>
                <a:latin typeface="Saysettha OT" panose="020B0504020207020204" pitchFamily="34" charset="-34"/>
                <a:cs typeface="Saysettha OT" panose="020B0504020207020204" pitchFamily="34" charset="-34"/>
              </a:rPr>
              <a:t> </a:t>
            </a:r>
            <a:r>
              <a:rPr lang="lo-LA" sz="4000" b="1" dirty="0">
                <a:solidFill>
                  <a:schemeClr val="bg1"/>
                </a:solidFill>
                <a:latin typeface="Saysettha OT" panose="020B0504020207020204" pitchFamily="34" charset="-34"/>
                <a:cs typeface="Saysettha OT" panose="020B0504020207020204" pitchFamily="34" charset="-34"/>
              </a:rPr>
              <a:t>ບົດເຝຶກຫັດ</a:t>
            </a:r>
            <a:r>
              <a:rPr lang="en-US" sz="4000" b="1" dirty="0">
                <a:solidFill>
                  <a:schemeClr val="bg1"/>
                </a:solidFill>
                <a:latin typeface="Saysettha OT" panose="020B0504020207020204" pitchFamily="34" charset="-34"/>
                <a:cs typeface="Saysettha OT" panose="020B0504020207020204" pitchFamily="34" charset="-34"/>
              </a:rPr>
              <a:t> 1 </a:t>
            </a:r>
            <a:endParaRPr sz="4000" b="1" dirty="0">
              <a:solidFill>
                <a:schemeClr val="bg1"/>
              </a:solidFill>
              <a:latin typeface="Saysettha OT" panose="020B0504020207020204" pitchFamily="34" charset="-34"/>
              <a:cs typeface="Saysettha OT" panose="020B0504020207020204" pitchFamily="34" charset="-34"/>
            </a:endParaRPr>
          </a:p>
        </p:txBody>
      </p:sp>
      <p:sp>
        <p:nvSpPr>
          <p:cNvPr id="73" name="Google Shape;73;p2"/>
          <p:cNvSpPr txBox="1"/>
          <p:nvPr/>
        </p:nvSpPr>
        <p:spPr>
          <a:xfrm>
            <a:off x="853538" y="1371944"/>
            <a:ext cx="7414448" cy="760813"/>
          </a:xfrm>
          <a:prstGeom prst="rect">
            <a:avLst/>
          </a:prstGeom>
          <a:noFill/>
          <a:ln>
            <a:noFill/>
          </a:ln>
        </p:spPr>
        <p:txBody>
          <a:bodyPr spcFirstLastPara="1" wrap="square" lIns="91425" tIns="45700" rIns="91425" bIns="45700" anchor="t" anchorCtr="0">
            <a:noAutofit/>
          </a:bodyPr>
          <a:lstStyle/>
          <a:p>
            <a:pPr lvl="0">
              <a:lnSpc>
                <a:spcPct val="115000"/>
              </a:lnSpc>
            </a:pPr>
            <a:r>
              <a:rPr lang="en-GB" sz="1800" b="1" dirty="0">
                <a:solidFill>
                  <a:srgbClr val="44546A"/>
                </a:solidFill>
                <a:latin typeface="Saysettha OT" panose="020B0504020207020204" pitchFamily="34" charset="-34"/>
                <a:cs typeface="Saysettha OT" panose="020B0504020207020204" pitchFamily="34" charset="-34"/>
              </a:rPr>
              <a:t>9 </a:t>
            </a:r>
            <a:r>
              <a:rPr lang="lo-LA" sz="1800" b="1" dirty="0">
                <a:solidFill>
                  <a:srgbClr val="44546A"/>
                </a:solidFill>
                <a:latin typeface="Saysettha OT" panose="020B0504020207020204" pitchFamily="34" charset="-34"/>
                <a:cs typeface="Saysettha OT" panose="020B0504020207020204" pitchFamily="34" charset="-34"/>
              </a:rPr>
              <a:t>ຈຸດເຝຶກຫັດ</a:t>
            </a:r>
            <a:r>
              <a:rPr lang="en-GB" sz="1800" dirty="0">
                <a:solidFill>
                  <a:srgbClr val="44546A"/>
                </a:solidFill>
                <a:latin typeface="Saysettha OT" panose="020B0504020207020204" pitchFamily="34" charset="-34"/>
                <a:cs typeface="Saysettha OT" panose="020B0504020207020204" pitchFamily="34" charset="-34"/>
              </a:rPr>
              <a:t>: </a:t>
            </a:r>
            <a:r>
              <a:rPr lang="lo-LA" sz="1800" dirty="0">
                <a:solidFill>
                  <a:srgbClr val="44546A"/>
                </a:solidFill>
                <a:latin typeface="Saysettha OT" panose="020B0504020207020204" pitchFamily="34" charset="-34"/>
                <a:cs typeface="Saysettha OT" panose="020B0504020207020204" pitchFamily="34" charset="-34"/>
              </a:rPr>
              <a:t>ໃຫ້ພະຍາຍາມຕໍ່ເສັ້ນຊື່9ເສັ້ນທີ່ມີໄລຍະຫ່າງຈຸດເທົ່າກັນ ນຳໃຊ້4ເສັ້ນ ຫຼື ໜ້ອຍກ່ວາໂດຍບໍ່ຕ້ອງຍົກປາກກາ ແລະ ບໍ່ໃຫ້ແຕ້ມ</a:t>
            </a:r>
            <a:r>
              <a:rPr lang="lo-LA" dirty="0">
                <a:solidFill>
                  <a:srgbClr val="44546A"/>
                </a:solidFill>
                <a:latin typeface="Saysettha OT" panose="020B0504020207020204" pitchFamily="34" charset="-34"/>
                <a:cs typeface="Saysettha OT" panose="020B0504020207020204" pitchFamily="34" charset="-34"/>
              </a:rPr>
              <a:t>ຄືນ</a:t>
            </a:r>
            <a:r>
              <a:rPr lang="en-GB" sz="1800" dirty="0">
                <a:solidFill>
                  <a:srgbClr val="44546A"/>
                </a:solidFill>
                <a:latin typeface="Saysettha OT" panose="020B0504020207020204" pitchFamily="34" charset="-34"/>
                <a:cs typeface="Saysettha OT" panose="020B0504020207020204" pitchFamily="34" charset="-34"/>
              </a:rPr>
              <a:t>! </a:t>
            </a:r>
          </a:p>
          <a:p>
            <a:pPr marL="342900" lvl="0" indent="-342900">
              <a:lnSpc>
                <a:spcPct val="115000"/>
              </a:lnSpc>
              <a:buFont typeface="+mj-lt"/>
              <a:buAutoNum type="arabicPeriod"/>
            </a:pPr>
            <a:endParaRPr lang="de-DE" sz="1800" dirty="0">
              <a:latin typeface="Saysettha OT" panose="020B0504020207020204" pitchFamily="34" charset="-34"/>
              <a:cs typeface="Saysettha OT" panose="020B0504020207020204" pitchFamily="34" charset="-34"/>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pic>
        <p:nvPicPr>
          <p:cNvPr id="3" name="Grafik 2" descr="Ein Bild, das Text, Buch enthält.&#10;&#10;Automatisch generierte Beschreibung">
            <a:extLst>
              <a:ext uri="{FF2B5EF4-FFF2-40B4-BE49-F238E27FC236}">
                <a16:creationId xmlns:a16="http://schemas.microsoft.com/office/drawing/2014/main" xmlns="" id="{82A3A571-D133-4ED5-BBF8-B043355248B0}"/>
              </a:ext>
            </a:extLst>
          </p:cNvPr>
          <p:cNvPicPr>
            <a:picLocks noChangeAspect="1"/>
          </p:cNvPicPr>
          <p:nvPr/>
        </p:nvPicPr>
        <p:blipFill>
          <a:blip r:embed="rId4"/>
          <a:stretch>
            <a:fillRect/>
          </a:stretch>
        </p:blipFill>
        <p:spPr>
          <a:xfrm>
            <a:off x="1617669" y="2132757"/>
            <a:ext cx="5096403" cy="3806376"/>
          </a:xfrm>
          <a:prstGeom prst="rect">
            <a:avLst/>
          </a:prstGeom>
        </p:spPr>
      </p:pic>
      <p:sp>
        <p:nvSpPr>
          <p:cNvPr id="10" name="Google Shape;75;p2">
            <a:extLst>
              <a:ext uri="{FF2B5EF4-FFF2-40B4-BE49-F238E27FC236}">
                <a16:creationId xmlns:a16="http://schemas.microsoft.com/office/drawing/2014/main" xmlns="" id="{886A338D-11AF-4F12-922D-C5FB7034C9B6}"/>
              </a:ext>
            </a:extLst>
          </p:cNvPr>
          <p:cNvSpPr txBox="1">
            <a:spLocks noGrp="1"/>
          </p:cNvSpPr>
          <p:nvPr>
            <p:ph type="body" idx="1"/>
          </p:nvPr>
        </p:nvSpPr>
        <p:spPr>
          <a:xfrm>
            <a:off x="1617669" y="6272508"/>
            <a:ext cx="5420496" cy="417810"/>
          </a:xfrm>
          <a:prstGeom prst="rect">
            <a:avLst/>
          </a:prstGeom>
          <a:noFill/>
          <a:ln>
            <a:noFill/>
          </a:ln>
        </p:spPr>
        <p:txBody>
          <a:bodyPr spcFirstLastPara="1" wrap="square" lIns="91425" tIns="45700" rIns="91425" bIns="45700" anchor="t" anchorCtr="0">
            <a:normAutofit/>
          </a:bodyPr>
          <a:lstStyle/>
          <a:p>
            <a:pPr marL="64008" lvl="0" indent="0" algn="l" rtl="0">
              <a:spcBef>
                <a:spcPts val="0"/>
              </a:spcBef>
              <a:spcAft>
                <a:spcPts val="0"/>
              </a:spcAft>
              <a:buSzPts val="2240"/>
              <a:buNone/>
            </a:pPr>
            <a:r>
              <a:rPr lang="en-US" sz="1100" dirty="0">
                <a:latin typeface="Saysettha OT" panose="020B0504020207020204" pitchFamily="34" charset="-34"/>
                <a:cs typeface="Saysettha OT" panose="020B0504020207020204" pitchFamily="34" charset="-34"/>
              </a:rPr>
              <a:t>By Sam </a:t>
            </a:r>
            <a:r>
              <a:rPr lang="en-US" sz="1100" dirty="0" err="1">
                <a:latin typeface="Saysettha OT" panose="020B0504020207020204" pitchFamily="34" charset="-34"/>
                <a:cs typeface="Saysettha OT" panose="020B0504020207020204" pitchFamily="34" charset="-34"/>
              </a:rPr>
              <a:t>Loyd</a:t>
            </a:r>
            <a:r>
              <a:rPr lang="en-US" sz="1100" dirty="0">
                <a:latin typeface="Saysettha OT" panose="020B0504020207020204" pitchFamily="34" charset="-34"/>
                <a:cs typeface="Saysettha OT" panose="020B0504020207020204" pitchFamily="34" charset="-34"/>
              </a:rPr>
              <a:t> - Original scan online here cropped and brightened, Public Domain, https://commons.wikimedia.org/w/index.php?curid=1013387</a:t>
            </a:r>
            <a:endParaRPr sz="1100" dirty="0">
              <a:latin typeface="Saysettha OT" panose="020B0504020207020204" pitchFamily="34" charset="-34"/>
              <a:cs typeface="Saysettha OT" panose="020B0504020207020204" pitchFamily="34" charset="-34"/>
            </a:endParaRPr>
          </a:p>
        </p:txBody>
      </p:sp>
    </p:spTree>
    <p:extLst>
      <p:ext uri="{BB962C8B-B14F-4D97-AF65-F5344CB8AC3E}">
        <p14:creationId xmlns:p14="http://schemas.microsoft.com/office/powerpoint/2010/main" val="3280817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FF65224-AB75-43CA-B48E-766DB1B52597}"/>
              </a:ext>
            </a:extLst>
          </p:cNvPr>
          <p:cNvSpPr>
            <a:spLocks noGrp="1"/>
          </p:cNvSpPr>
          <p:nvPr>
            <p:ph type="title"/>
          </p:nvPr>
        </p:nvSpPr>
        <p:spPr>
          <a:xfrm>
            <a:off x="628650" y="1349864"/>
            <a:ext cx="7886700" cy="947287"/>
          </a:xfrm>
        </p:spPr>
        <p:txBody>
          <a:bodyPr>
            <a:normAutofit fontScale="90000"/>
          </a:bodyPr>
          <a:lstStyle/>
          <a:p>
            <a:r>
              <a:rPr lang="lo-LA" sz="3800" b="1" dirty="0">
                <a:latin typeface="Saysettha OT" panose="020B0504020207020204" pitchFamily="34" charset="-34"/>
                <a:cs typeface="Saysettha OT" panose="020B0504020207020204" pitchFamily="34" charset="-34"/>
              </a:rPr>
              <a:t>ອະທິບາຍບົດເຝຶກຫັດ </a:t>
            </a:r>
            <a:r>
              <a:rPr lang="de-DE" sz="3800" b="1" dirty="0">
                <a:latin typeface="Saysettha OT" panose="020B0504020207020204" pitchFamily="34" charset="-34"/>
                <a:cs typeface="Saysettha OT" panose="020B0504020207020204" pitchFamily="34" charset="-34"/>
              </a:rPr>
              <a:t>9 </a:t>
            </a:r>
            <a:r>
              <a:rPr lang="lo-LA" sz="3800" b="1" dirty="0">
                <a:latin typeface="Saysettha OT" panose="020B0504020207020204" pitchFamily="34" charset="-34"/>
                <a:cs typeface="Saysettha OT" panose="020B0504020207020204" pitchFamily="34" charset="-34"/>
              </a:rPr>
              <a:t>ຈຸດ </a:t>
            </a:r>
            <a:r>
              <a:rPr lang="de-DE" sz="3000" b="1" dirty="0">
                <a:latin typeface="Saysettha OT" panose="020B0504020207020204" pitchFamily="34" charset="-34"/>
                <a:cs typeface="Saysettha OT" panose="020B0504020207020204" pitchFamily="34" charset="-34"/>
              </a:rPr>
              <a:t>(</a:t>
            </a:r>
            <a:r>
              <a:rPr lang="lo-LA" sz="3000" b="1" dirty="0">
                <a:latin typeface="Saysettha OT" panose="020B0504020207020204" pitchFamily="34" charset="-34"/>
                <a:cs typeface="Saysettha OT" panose="020B0504020207020204" pitchFamily="34" charset="-34"/>
              </a:rPr>
              <a:t>ຈົນຮອດ</a:t>
            </a:r>
            <a:r>
              <a:rPr lang="de-DE" sz="3000" b="1" dirty="0">
                <a:latin typeface="Saysettha OT" panose="020B0504020207020204" pitchFamily="34" charset="-34"/>
                <a:cs typeface="Saysettha OT" panose="020B0504020207020204" pitchFamily="34" charset="-34"/>
              </a:rPr>
              <a:t> 2:50´) </a:t>
            </a:r>
            <a:endParaRPr lang="de-AT" sz="3800" b="1" dirty="0">
              <a:latin typeface="Saysettha OT" panose="020B0504020207020204" pitchFamily="34" charset="-34"/>
              <a:cs typeface="Saysettha OT" panose="020B0504020207020204" pitchFamily="34" charset="-34"/>
            </a:endParaRPr>
          </a:p>
        </p:txBody>
      </p:sp>
      <p:pic>
        <p:nvPicPr>
          <p:cNvPr id="4" name="Y2Mate.is - Managing for Creativity Lessons from the Nine-Dot Problem-5jtEJqQ3_Co-480p-1646139829324">
            <a:hlinkClick r:id="" action="ppaction://media"/>
            <a:extLst>
              <a:ext uri="{FF2B5EF4-FFF2-40B4-BE49-F238E27FC236}">
                <a16:creationId xmlns:a16="http://schemas.microsoft.com/office/drawing/2014/main" xmlns="" id="{47E14195-105B-47A5-83AD-EF7A1CD4428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55912" y="2206136"/>
            <a:ext cx="5875337" cy="3302000"/>
          </a:xfrm>
        </p:spPr>
      </p:pic>
    </p:spTree>
    <p:extLst>
      <p:ext uri="{BB962C8B-B14F-4D97-AF65-F5344CB8AC3E}">
        <p14:creationId xmlns:p14="http://schemas.microsoft.com/office/powerpoint/2010/main" val="419873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0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928758" y="0"/>
            <a:ext cx="4876800" cy="1335414"/>
          </a:xfrm>
          <a:prstGeom prst="rect">
            <a:avLst/>
          </a:prstGeom>
          <a:noFill/>
          <a:ln>
            <a:noFill/>
          </a:ln>
        </p:spPr>
        <p:txBody>
          <a:bodyPr spcFirstLastPara="1" wrap="square" lIns="0" tIns="45700" rIns="0" bIns="45700" anchor="ctr" anchorCtr="0">
            <a:noAutofit/>
          </a:bodyPr>
          <a:lstStyle/>
          <a:p>
            <a:pPr marL="182880" lvl="0">
              <a:spcBef>
                <a:spcPts val="0"/>
              </a:spcBef>
              <a:buClr>
                <a:schemeClr val="accent1"/>
              </a:buClr>
              <a:buSzPts val="4000"/>
            </a:pPr>
            <a:r>
              <a:rPr lang="lo-LA" sz="4000" b="1" dirty="0">
                <a:solidFill>
                  <a:schemeClr val="bg1"/>
                </a:solidFill>
                <a:latin typeface="Saysettha OT" panose="020B0504020207020204" pitchFamily="34" charset="-34"/>
                <a:cs typeface="Saysettha OT" panose="020B0504020207020204" pitchFamily="34" charset="-34"/>
              </a:rPr>
              <a:t>ຄວາມຄິດສ້າງສັນ</a:t>
            </a:r>
            <a:r>
              <a:rPr lang="en-US" sz="4000" b="1" dirty="0">
                <a:solidFill>
                  <a:schemeClr val="bg1"/>
                </a:solidFill>
                <a:latin typeface="Saysettha OT" panose="020B0504020207020204" pitchFamily="34" charset="-34"/>
                <a:cs typeface="Saysettha OT" panose="020B0504020207020204" pitchFamily="34" charset="-34"/>
              </a:rPr>
              <a:t> </a:t>
            </a:r>
            <a:r>
              <a:rPr lang="lo-LA" sz="4000" b="1" dirty="0">
                <a:solidFill>
                  <a:schemeClr val="bg1"/>
                </a:solidFill>
                <a:latin typeface="Saysettha OT" panose="020B0504020207020204" pitchFamily="34" charset="-34"/>
                <a:cs typeface="Saysettha OT" panose="020B0504020207020204" pitchFamily="34" charset="-34"/>
              </a:rPr>
              <a:t>ບົດເຝຶກຫັດ</a:t>
            </a:r>
            <a:r>
              <a:rPr lang="en-US" sz="4000" b="1" dirty="0">
                <a:solidFill>
                  <a:schemeClr val="bg1"/>
                </a:solidFill>
                <a:latin typeface="Saysettha OT" panose="020B0504020207020204" pitchFamily="34" charset="-34"/>
                <a:cs typeface="Saysettha OT" panose="020B0504020207020204" pitchFamily="34" charset="-34"/>
              </a:rPr>
              <a:t> 2</a:t>
            </a:r>
            <a:endParaRPr sz="4000" b="1" dirty="0">
              <a:solidFill>
                <a:schemeClr val="bg1"/>
              </a:solidFill>
              <a:latin typeface="Saysettha OT" panose="020B0504020207020204" pitchFamily="34" charset="-34"/>
              <a:cs typeface="Saysettha OT" panose="020B0504020207020204" pitchFamily="34" charset="-34"/>
            </a:endParaRPr>
          </a:p>
        </p:txBody>
      </p:sp>
      <p:sp>
        <p:nvSpPr>
          <p:cNvPr id="73" name="Google Shape;73;p2"/>
          <p:cNvSpPr txBox="1"/>
          <p:nvPr/>
        </p:nvSpPr>
        <p:spPr>
          <a:xfrm>
            <a:off x="691674" y="1403083"/>
            <a:ext cx="7350968" cy="3289833"/>
          </a:xfrm>
          <a:prstGeom prst="rect">
            <a:avLst/>
          </a:prstGeom>
          <a:noFill/>
          <a:ln>
            <a:noFill/>
          </a:ln>
        </p:spPr>
        <p:txBody>
          <a:bodyPr spcFirstLastPara="1" wrap="square" lIns="91425" tIns="45700" rIns="91425" bIns="45700" anchor="t" anchorCtr="0">
            <a:noAutofit/>
          </a:bodyPr>
          <a:lstStyle/>
          <a:p>
            <a:pPr lvl="0">
              <a:lnSpc>
                <a:spcPct val="115000"/>
              </a:lnSpc>
            </a:pPr>
            <a:r>
              <a:rPr lang="lo-LA" sz="1800" b="1" dirty="0">
                <a:solidFill>
                  <a:srgbClr val="44546A"/>
                </a:solidFill>
                <a:latin typeface="Saysettha OT" panose="020B0504020207020204" pitchFamily="34" charset="-34"/>
                <a:cs typeface="Saysettha OT" panose="020B0504020207020204" pitchFamily="34" charset="-34"/>
              </a:rPr>
              <a:t>ບົດເຝຶກຫັດວົງມົນ </a:t>
            </a:r>
            <a:r>
              <a:rPr lang="en-GB" sz="1800" b="1" dirty="0">
                <a:solidFill>
                  <a:srgbClr val="44546A"/>
                </a:solidFill>
                <a:latin typeface="Saysettha OT" panose="020B0504020207020204" pitchFamily="34" charset="-34"/>
                <a:cs typeface="Saysettha OT" panose="020B0504020207020204" pitchFamily="34" charset="-34"/>
              </a:rPr>
              <a:t>30 </a:t>
            </a:r>
            <a:r>
              <a:rPr lang="lo-LA" sz="1800" b="1" dirty="0">
                <a:solidFill>
                  <a:srgbClr val="44546A"/>
                </a:solidFill>
                <a:latin typeface="Saysettha OT" panose="020B0504020207020204" pitchFamily="34" charset="-34"/>
                <a:cs typeface="Saysettha OT" panose="020B0504020207020204" pitchFamily="34" charset="-34"/>
              </a:rPr>
              <a:t>ອັນ</a:t>
            </a:r>
            <a:r>
              <a:rPr lang="en-GB" sz="1800" b="1" dirty="0">
                <a:solidFill>
                  <a:srgbClr val="44546A"/>
                </a:solidFill>
                <a:latin typeface="Saysettha OT" panose="020B0504020207020204" pitchFamily="34" charset="-34"/>
                <a:cs typeface="Saysettha OT" panose="020B0504020207020204" pitchFamily="34" charset="-34"/>
              </a:rPr>
              <a:t> </a:t>
            </a:r>
            <a:r>
              <a:rPr lang="en-GB" sz="1800" dirty="0">
                <a:solidFill>
                  <a:srgbClr val="44546A"/>
                </a:solidFill>
                <a:latin typeface="Saysettha OT" panose="020B0504020207020204" pitchFamily="34" charset="-34"/>
                <a:cs typeface="Saysettha OT" panose="020B0504020207020204" pitchFamily="34" charset="-34"/>
              </a:rPr>
              <a:t>(</a:t>
            </a:r>
            <a:r>
              <a:rPr lang="lo-LA" dirty="0">
                <a:solidFill>
                  <a:srgbClr val="44546A"/>
                </a:solidFill>
                <a:latin typeface="Saysettha OT" panose="020B0504020207020204" pitchFamily="34" charset="-34"/>
                <a:cs typeface="Saysettha OT" panose="020B0504020207020204" pitchFamily="34" charset="-34"/>
              </a:rPr>
              <a:t>ເປັນຄູ່</a:t>
            </a:r>
            <a:r>
              <a:rPr lang="en-GB" sz="1800" dirty="0">
                <a:solidFill>
                  <a:srgbClr val="44546A"/>
                </a:solidFill>
                <a:latin typeface="Saysettha OT" panose="020B0504020207020204" pitchFamily="34" charset="-34"/>
                <a:cs typeface="Saysettha OT" panose="020B0504020207020204" pitchFamily="34" charset="-34"/>
              </a:rPr>
              <a:t>): </a:t>
            </a:r>
            <a:r>
              <a:rPr lang="lo-LA" sz="1800" dirty="0">
                <a:solidFill>
                  <a:srgbClr val="44546A"/>
                </a:solidFill>
                <a:latin typeface="Saysettha OT" panose="020B0504020207020204" pitchFamily="34" charset="-34"/>
                <a:cs typeface="Saysettha OT" panose="020B0504020207020204" pitchFamily="34" charset="-34"/>
              </a:rPr>
              <a:t>ໃຫ້ໝູນວົງມົນໃຫ້ເປັນຮູບຮ່າງໃດໜຶ່ງທີ່ຮູ້ໄດ້ ໃນໄລຍະເວລາ 3 ນາທີ.</a:t>
            </a:r>
            <a:endParaRPr lang="de-DE" sz="1800" dirty="0">
              <a:solidFill>
                <a:srgbClr val="44546A"/>
              </a:solidFill>
              <a:latin typeface="Saysettha OT" panose="020B0504020207020204" pitchFamily="34" charset="-34"/>
              <a:cs typeface="Saysettha OT" panose="020B0504020207020204" pitchFamily="34" charset="-34"/>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pic>
        <p:nvPicPr>
          <p:cNvPr id="3" name="Grafik 2">
            <a:extLst>
              <a:ext uri="{FF2B5EF4-FFF2-40B4-BE49-F238E27FC236}">
                <a16:creationId xmlns:a16="http://schemas.microsoft.com/office/drawing/2014/main" xmlns="" id="{0CAEAB9B-0BD5-4DD4-A93B-1877738AF240}"/>
              </a:ext>
            </a:extLst>
          </p:cNvPr>
          <p:cNvPicPr>
            <a:picLocks noChangeAspect="1"/>
          </p:cNvPicPr>
          <p:nvPr/>
        </p:nvPicPr>
        <p:blipFill>
          <a:blip r:embed="rId4"/>
          <a:stretch>
            <a:fillRect/>
          </a:stretch>
        </p:blipFill>
        <p:spPr>
          <a:xfrm>
            <a:off x="3273128" y="2200275"/>
            <a:ext cx="2921415" cy="3782728"/>
          </a:xfrm>
          <a:prstGeom prst="rect">
            <a:avLst/>
          </a:prstGeom>
        </p:spPr>
      </p:pic>
    </p:spTree>
    <p:extLst>
      <p:ext uri="{BB962C8B-B14F-4D97-AF65-F5344CB8AC3E}">
        <p14:creationId xmlns:p14="http://schemas.microsoft.com/office/powerpoint/2010/main" val="1610523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F5B9141-32E2-464C-AE80-B4364FAB9077}"/>
              </a:ext>
            </a:extLst>
          </p:cNvPr>
          <p:cNvSpPr>
            <a:spLocks noGrp="1"/>
          </p:cNvSpPr>
          <p:nvPr>
            <p:ph type="title"/>
          </p:nvPr>
        </p:nvSpPr>
        <p:spPr>
          <a:xfrm>
            <a:off x="628650" y="877382"/>
            <a:ext cx="7886700" cy="1325563"/>
          </a:xfrm>
        </p:spPr>
        <p:txBody>
          <a:bodyPr>
            <a:normAutofit/>
          </a:bodyPr>
          <a:lstStyle/>
          <a:p>
            <a:r>
              <a:rPr lang="lo-LA" sz="3800" b="1" dirty="0">
                <a:latin typeface="Saysettha OT" panose="020B0504020207020204" pitchFamily="34" charset="-34"/>
                <a:cs typeface="Saysettha OT" panose="020B0504020207020204" pitchFamily="34" charset="-34"/>
              </a:rPr>
              <a:t>ຕົວຢ່າງບົດເຝຶກຫັດ </a:t>
            </a:r>
            <a:r>
              <a:rPr lang="de-DE" sz="3800" b="1" dirty="0">
                <a:latin typeface="Saysettha OT" panose="020B0504020207020204" pitchFamily="34" charset="-34"/>
                <a:cs typeface="Saysettha OT" panose="020B0504020207020204" pitchFamily="34" charset="-34"/>
              </a:rPr>
              <a:t>30 </a:t>
            </a:r>
            <a:r>
              <a:rPr lang="lo-LA" sz="3800" b="1" dirty="0">
                <a:latin typeface="Saysettha OT" panose="020B0504020207020204" pitchFamily="34" charset="-34"/>
                <a:cs typeface="Saysettha OT" panose="020B0504020207020204" pitchFamily="34" charset="-34"/>
              </a:rPr>
              <a:t>ວົງມົນ</a:t>
            </a:r>
            <a:endParaRPr lang="de-AT" sz="3800" b="1" dirty="0">
              <a:latin typeface="Saysettha OT" panose="020B0504020207020204" pitchFamily="34" charset="-34"/>
              <a:cs typeface="Saysettha OT" panose="020B0504020207020204" pitchFamily="34" charset="-34"/>
            </a:endParaRPr>
          </a:p>
        </p:txBody>
      </p:sp>
      <p:pic>
        <p:nvPicPr>
          <p:cNvPr id="1026" name="Picture 2" descr="30 Circles Challenge: Creative Icebreaker Activity with FREE Download! –  Club Experience Blog">
            <a:extLst>
              <a:ext uri="{FF2B5EF4-FFF2-40B4-BE49-F238E27FC236}">
                <a16:creationId xmlns:a16="http://schemas.microsoft.com/office/drawing/2014/main" xmlns="" id="{10772E6C-8091-4FF1-9768-D2773CED5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8179" y="2108045"/>
            <a:ext cx="4621832" cy="3872573"/>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xmlns="" id="{02D37326-9C5C-41B0-A1E3-0C3099EAFEBF}"/>
              </a:ext>
            </a:extLst>
          </p:cNvPr>
          <p:cNvSpPr txBox="1"/>
          <p:nvPr/>
        </p:nvSpPr>
        <p:spPr>
          <a:xfrm>
            <a:off x="6677490" y="5611286"/>
            <a:ext cx="1650380" cy="369332"/>
          </a:xfrm>
          <a:prstGeom prst="rect">
            <a:avLst/>
          </a:prstGeom>
          <a:noFill/>
        </p:spPr>
        <p:txBody>
          <a:bodyPr wrap="square" rtlCol="0">
            <a:spAutoFit/>
          </a:bodyPr>
          <a:lstStyle/>
          <a:p>
            <a:r>
              <a:rPr lang="de-DE" sz="900" dirty="0">
                <a:latin typeface="Saysettha OT" panose="020B0504020207020204" pitchFamily="34" charset="-34"/>
                <a:cs typeface="Saysettha OT" panose="020B0504020207020204" pitchFamily="34" charset="-34"/>
              </a:rPr>
              <a:t>Source: https://clubexperience.blog</a:t>
            </a:r>
            <a:endParaRPr lang="de-AT" sz="900" dirty="0">
              <a:latin typeface="Saysettha OT" panose="020B0504020207020204" pitchFamily="34" charset="-34"/>
              <a:cs typeface="Saysettha OT" panose="020B0504020207020204" pitchFamily="34" charset="-34"/>
            </a:endParaRPr>
          </a:p>
        </p:txBody>
      </p:sp>
    </p:spTree>
    <p:extLst>
      <p:ext uri="{BB962C8B-B14F-4D97-AF65-F5344CB8AC3E}">
        <p14:creationId xmlns:p14="http://schemas.microsoft.com/office/powerpoint/2010/main" val="39541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2117331" y="55569"/>
            <a:ext cx="4876800" cy="1335414"/>
          </a:xfrm>
          <a:prstGeom prst="rect">
            <a:avLst/>
          </a:prstGeom>
          <a:noFill/>
          <a:ln>
            <a:noFill/>
          </a:ln>
        </p:spPr>
        <p:txBody>
          <a:bodyPr spcFirstLastPara="1" wrap="square" lIns="0" tIns="45700" rIns="0" bIns="45700" anchor="ctr" anchorCtr="0">
            <a:noAutofit/>
          </a:bodyPr>
          <a:lstStyle/>
          <a:p>
            <a:pPr marL="182880" lvl="0" indent="0" algn="ctr" rtl="0">
              <a:spcBef>
                <a:spcPts val="0"/>
              </a:spcBef>
              <a:spcAft>
                <a:spcPts val="0"/>
              </a:spcAft>
              <a:buClr>
                <a:schemeClr val="accent1"/>
              </a:buClr>
              <a:buSzPts val="4000"/>
              <a:buFont typeface="Quattrocento Sans"/>
              <a:buNone/>
            </a:pPr>
            <a:r>
              <a:rPr lang="lo-LA" b="1" dirty="0">
                <a:solidFill>
                  <a:schemeClr val="bg1"/>
                </a:solidFill>
                <a:latin typeface="Saysettha OT" panose="020B0504020207020204" pitchFamily="34" charset="-34"/>
                <a:cs typeface="Saysettha OT" panose="020B0504020207020204" pitchFamily="34" charset="-34"/>
              </a:rPr>
              <a:t>ອິນໂພໄວເຊເຊີນ</a:t>
            </a:r>
            <a:endParaRPr b="1" dirty="0">
              <a:solidFill>
                <a:schemeClr val="bg1"/>
              </a:solidFill>
              <a:latin typeface="Saysettha OT" panose="020B0504020207020204" pitchFamily="34" charset="-34"/>
              <a:cs typeface="Saysettha OT" panose="020B0504020207020204" pitchFamily="34" charset="-34"/>
            </a:endParaRPr>
          </a:p>
        </p:txBody>
      </p:sp>
      <p:sp>
        <p:nvSpPr>
          <p:cNvPr id="73" name="Google Shape;73;p2"/>
          <p:cNvSpPr txBox="1"/>
          <p:nvPr/>
        </p:nvSpPr>
        <p:spPr>
          <a:xfrm>
            <a:off x="1027035" y="1235985"/>
            <a:ext cx="7057393" cy="1335415"/>
          </a:xfrm>
          <a:prstGeom prst="rect">
            <a:avLst/>
          </a:prstGeom>
          <a:noFill/>
          <a:ln>
            <a:noFill/>
          </a:ln>
        </p:spPr>
        <p:txBody>
          <a:bodyPr spcFirstLastPara="1" wrap="square" lIns="91425" tIns="45700" rIns="91425" bIns="45700" anchor="t" anchorCtr="0">
            <a:noAutofit/>
          </a:bodyPr>
          <a:lstStyle/>
          <a:p>
            <a:pPr marL="448056" marR="0" lvl="0" indent="-384047" algn="l" rtl="0">
              <a:spcBef>
                <a:spcPts val="1360"/>
              </a:spcBef>
              <a:spcAft>
                <a:spcPts val="0"/>
              </a:spcAft>
              <a:buClr>
                <a:schemeClr val="accent1"/>
              </a:buClr>
              <a:buSzPts val="1440"/>
              <a:buFont typeface="Arial"/>
              <a:buChar char="•"/>
            </a:pPr>
            <a:r>
              <a:rPr lang="lo-LA" sz="1800" dirty="0">
                <a:solidFill>
                  <a:srgbClr val="44546A"/>
                </a:solidFill>
                <a:latin typeface="Saysettha OT" panose="020B0504020207020204" pitchFamily="34" charset="-34"/>
                <a:cs typeface="Saysettha OT" panose="020B0504020207020204" pitchFamily="34" charset="-34"/>
              </a:rPr>
              <a:t>ແມ່ນສິນລະປະໃນການສ້າງບາງສິ່ງຢ່າງແບບທຳມະຊາດໂດຍບໍ່ໄດ້ມີການກະກຽມ.</a:t>
            </a:r>
            <a:endParaRPr lang="en-US" sz="1800" dirty="0">
              <a:solidFill>
                <a:srgbClr val="44546A"/>
              </a:solidFill>
              <a:latin typeface="Saysettha OT" panose="020B0504020207020204" pitchFamily="34" charset="-34"/>
              <a:cs typeface="Saysettha OT" panose="020B0504020207020204" pitchFamily="34" charset="-34"/>
            </a:endParaRPr>
          </a:p>
          <a:p>
            <a:pPr marL="448056" marR="0" lvl="0" indent="-384047" algn="l" rtl="0">
              <a:spcBef>
                <a:spcPts val="1360"/>
              </a:spcBef>
              <a:spcAft>
                <a:spcPts val="0"/>
              </a:spcAft>
              <a:buClr>
                <a:schemeClr val="accent1"/>
              </a:buClr>
              <a:buSzPts val="1440"/>
              <a:buFont typeface="Arial"/>
              <a:buChar char="•"/>
            </a:pPr>
            <a:r>
              <a:rPr lang="lo-LA" sz="1800" dirty="0">
                <a:solidFill>
                  <a:srgbClr val="44546A"/>
                </a:solidFill>
                <a:latin typeface="Saysettha OT" panose="020B0504020207020204" pitchFamily="34" charset="-34"/>
                <a:cs typeface="Saysettha OT" panose="020B0504020207020204" pitchFamily="34" charset="-34"/>
              </a:rPr>
              <a:t>ຄວາມສາມາດໃນການເຮັດວຽກໃນໂລກຄວາມບໍ່ແນ່ນອນທີ່ຕ້ອງການລະດັບການ ອິນໂພໄວເຊເຊີນ.</a:t>
            </a:r>
            <a:endParaRPr lang="en-US" sz="1800" dirty="0">
              <a:solidFill>
                <a:srgbClr val="44546A"/>
              </a:solidFill>
              <a:latin typeface="Saysettha OT" panose="020B0504020207020204" pitchFamily="34" charset="-34"/>
              <a:cs typeface="Saysettha OT" panose="020B0504020207020204" pitchFamily="34" charset="-34"/>
            </a:endParaRPr>
          </a:p>
          <a:p>
            <a:pPr marL="448056" marR="0" lvl="0" indent="-384047" algn="l" rtl="0">
              <a:spcBef>
                <a:spcPts val="1360"/>
              </a:spcBef>
              <a:spcAft>
                <a:spcPts val="0"/>
              </a:spcAft>
              <a:buClr>
                <a:schemeClr val="accent1"/>
              </a:buClr>
              <a:buSzPts val="1440"/>
              <a:buFont typeface="Arial"/>
              <a:buChar char="•"/>
            </a:pPr>
            <a:endParaRPr lang="en-US" sz="1800" dirty="0">
              <a:latin typeface="Saysettha OT" panose="020B0504020207020204" pitchFamily="34" charset="-34"/>
              <a:cs typeface="Saysettha OT" panose="020B0504020207020204" pitchFamily="34" charset="-34"/>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sp>
        <p:nvSpPr>
          <p:cNvPr id="10" name="Google Shape;75;p2">
            <a:extLst>
              <a:ext uri="{FF2B5EF4-FFF2-40B4-BE49-F238E27FC236}">
                <a16:creationId xmlns:a16="http://schemas.microsoft.com/office/drawing/2014/main" xmlns="" id="{663E0FAA-C5AB-4DA1-A37C-68B1198DB96D}"/>
              </a:ext>
            </a:extLst>
          </p:cNvPr>
          <p:cNvSpPr txBox="1">
            <a:spLocks noGrp="1"/>
          </p:cNvSpPr>
          <p:nvPr>
            <p:ph type="body" idx="1"/>
          </p:nvPr>
        </p:nvSpPr>
        <p:spPr>
          <a:xfrm>
            <a:off x="1393646" y="6313956"/>
            <a:ext cx="6356708" cy="136351"/>
          </a:xfrm>
          <a:prstGeom prst="rect">
            <a:avLst/>
          </a:prstGeom>
          <a:noFill/>
          <a:ln>
            <a:noFill/>
          </a:ln>
        </p:spPr>
        <p:txBody>
          <a:bodyPr spcFirstLastPara="1" wrap="square" lIns="91425" tIns="45700" rIns="91425" bIns="45700" anchor="t" anchorCtr="0">
            <a:normAutofit fontScale="25000" lnSpcReduction="20000"/>
          </a:bodyPr>
          <a:lstStyle/>
          <a:p>
            <a:pPr marL="64008" lvl="0" indent="0" algn="l" rtl="0">
              <a:spcBef>
                <a:spcPts val="0"/>
              </a:spcBef>
              <a:spcAft>
                <a:spcPts val="0"/>
              </a:spcAft>
              <a:buSzPts val="2240"/>
              <a:buNone/>
            </a:pPr>
            <a:r>
              <a:rPr lang="de-DE" dirty="0">
                <a:latin typeface="Saysettha OT" panose="020B0504020207020204" pitchFamily="34" charset="-34"/>
                <a:cs typeface="Saysettha OT" panose="020B0504020207020204" pitchFamily="34" charset="-34"/>
              </a:rPr>
              <a:t>Illustration </a:t>
            </a:r>
            <a:r>
              <a:rPr lang="de-DE" dirty="0" err="1">
                <a:latin typeface="Saysettha OT" panose="020B0504020207020204" pitchFamily="34" charset="-34"/>
                <a:cs typeface="Saysettha OT" panose="020B0504020207020204" pitchFamily="34" charset="-34"/>
              </a:rPr>
              <a:t>taken</a:t>
            </a:r>
            <a:r>
              <a:rPr lang="de-DE" dirty="0">
                <a:latin typeface="Saysettha OT" panose="020B0504020207020204" pitchFamily="34" charset="-34"/>
                <a:cs typeface="Saysettha OT" panose="020B0504020207020204" pitchFamily="34" charset="-34"/>
              </a:rPr>
              <a:t> </a:t>
            </a:r>
            <a:r>
              <a:rPr lang="de-DE" dirty="0" err="1">
                <a:latin typeface="Saysettha OT" panose="020B0504020207020204" pitchFamily="34" charset="-34"/>
                <a:cs typeface="Saysettha OT" panose="020B0504020207020204" pitchFamily="34" charset="-34"/>
              </a:rPr>
              <a:t>from</a:t>
            </a:r>
            <a:r>
              <a:rPr lang="de-DE" dirty="0">
                <a:latin typeface="Saysettha OT" panose="020B0504020207020204" pitchFamily="34" charset="-34"/>
                <a:cs typeface="Saysettha OT" panose="020B0504020207020204" pitchFamily="34" charset="-34"/>
              </a:rPr>
              <a:t>: Entrepreneurship : </a:t>
            </a:r>
            <a:r>
              <a:rPr lang="de-DE" dirty="0" err="1">
                <a:latin typeface="Saysettha OT" panose="020B0504020207020204" pitchFamily="34" charset="-34"/>
                <a:cs typeface="Saysettha OT" panose="020B0504020207020204" pitchFamily="34" charset="-34"/>
              </a:rPr>
              <a:t>the</a:t>
            </a:r>
            <a:r>
              <a:rPr lang="de-DE" dirty="0">
                <a:latin typeface="Saysettha OT" panose="020B0504020207020204" pitchFamily="34" charset="-34"/>
                <a:cs typeface="Saysettha OT" panose="020B0504020207020204" pitchFamily="34" charset="-34"/>
              </a:rPr>
              <a:t> </a:t>
            </a:r>
            <a:r>
              <a:rPr lang="de-DE" dirty="0" err="1">
                <a:latin typeface="Saysettha OT" panose="020B0504020207020204" pitchFamily="34" charset="-34"/>
                <a:cs typeface="Saysettha OT" panose="020B0504020207020204" pitchFamily="34" charset="-34"/>
              </a:rPr>
              <a:t>practice</a:t>
            </a:r>
            <a:r>
              <a:rPr lang="de-DE" dirty="0">
                <a:latin typeface="Saysettha OT" panose="020B0504020207020204" pitchFamily="34" charset="-34"/>
                <a:cs typeface="Saysettha OT" panose="020B0504020207020204" pitchFamily="34" charset="-34"/>
              </a:rPr>
              <a:t> and </a:t>
            </a:r>
            <a:r>
              <a:rPr lang="de-DE" dirty="0" err="1">
                <a:latin typeface="Saysettha OT" panose="020B0504020207020204" pitchFamily="34" charset="-34"/>
                <a:cs typeface="Saysettha OT" panose="020B0504020207020204" pitchFamily="34" charset="-34"/>
              </a:rPr>
              <a:t>mindset</a:t>
            </a:r>
            <a:r>
              <a:rPr lang="de-DE" dirty="0">
                <a:latin typeface="Saysettha OT" panose="020B0504020207020204" pitchFamily="34" charset="-34"/>
                <a:cs typeface="Saysettha OT" panose="020B0504020207020204" pitchFamily="34" charset="-34"/>
              </a:rPr>
              <a:t>, </a:t>
            </a:r>
            <a:r>
              <a:rPr lang="de-DE" dirty="0" err="1">
                <a:latin typeface="Saysettha OT" panose="020B0504020207020204" pitchFamily="34" charset="-34"/>
                <a:cs typeface="Saysettha OT" panose="020B0504020207020204" pitchFamily="34" charset="-34"/>
              </a:rPr>
              <a:t>by</a:t>
            </a:r>
            <a:r>
              <a:rPr lang="de-DE" dirty="0">
                <a:latin typeface="Saysettha OT" panose="020B0504020207020204" pitchFamily="34" charset="-34"/>
                <a:cs typeface="Saysettha OT" panose="020B0504020207020204" pitchFamily="34" charset="-34"/>
              </a:rPr>
              <a:t> Heidi M. Neck, Christopher P. Neck and Emma L. Murray; Sage Publishing, 2020</a:t>
            </a:r>
            <a:endParaRPr dirty="0">
              <a:latin typeface="Saysettha OT" panose="020B0504020207020204" pitchFamily="34" charset="-34"/>
              <a:cs typeface="Saysettha OT" panose="020B0504020207020204" pitchFamily="34" charset="-34"/>
            </a:endParaRPr>
          </a:p>
        </p:txBody>
      </p:sp>
      <p:pic>
        <p:nvPicPr>
          <p:cNvPr id="3" name="Grafik 2">
            <a:extLst>
              <a:ext uri="{FF2B5EF4-FFF2-40B4-BE49-F238E27FC236}">
                <a16:creationId xmlns:a16="http://schemas.microsoft.com/office/drawing/2014/main" xmlns="" id="{848951CC-4AF9-449F-9F1A-42698FF75ECB}"/>
              </a:ext>
            </a:extLst>
          </p:cNvPr>
          <p:cNvPicPr>
            <a:picLocks noChangeAspect="1"/>
          </p:cNvPicPr>
          <p:nvPr/>
        </p:nvPicPr>
        <p:blipFill>
          <a:blip r:embed="rId4"/>
          <a:stretch>
            <a:fillRect/>
          </a:stretch>
        </p:blipFill>
        <p:spPr>
          <a:xfrm>
            <a:off x="1184365" y="2676876"/>
            <a:ext cx="5962650" cy="3219450"/>
          </a:xfrm>
          <a:prstGeom prst="rect">
            <a:avLst/>
          </a:prstGeom>
        </p:spPr>
      </p:pic>
      <p:sp>
        <p:nvSpPr>
          <p:cNvPr id="7" name="Rectangle 6">
            <a:extLst>
              <a:ext uri="{FF2B5EF4-FFF2-40B4-BE49-F238E27FC236}">
                <a16:creationId xmlns:a16="http://schemas.microsoft.com/office/drawing/2014/main" xmlns="" id="{13D9F0EC-E5CE-4384-9790-EB3FA4D0C6D5}"/>
              </a:ext>
            </a:extLst>
          </p:cNvPr>
          <p:cNvSpPr/>
          <p:nvPr/>
        </p:nvSpPr>
        <p:spPr>
          <a:xfrm>
            <a:off x="2640061" y="2768936"/>
            <a:ext cx="2052165" cy="246221"/>
          </a:xfrm>
          <a:prstGeom prst="rect">
            <a:avLst/>
          </a:prstGeom>
        </p:spPr>
        <p:txBody>
          <a:bodyPr wrap="non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ຄຳແນະນຳອິນໂພໄວເຊເຊີນ</a:t>
            </a:r>
          </a:p>
        </p:txBody>
      </p:sp>
      <p:sp>
        <p:nvSpPr>
          <p:cNvPr id="8" name="Rectangle 7">
            <a:extLst>
              <a:ext uri="{FF2B5EF4-FFF2-40B4-BE49-F238E27FC236}">
                <a16:creationId xmlns:a16="http://schemas.microsoft.com/office/drawing/2014/main" xmlns="" id="{F8878593-64A7-4012-BCB9-90C254FBAEE7}"/>
              </a:ext>
            </a:extLst>
          </p:cNvPr>
          <p:cNvSpPr/>
          <p:nvPr/>
        </p:nvSpPr>
        <p:spPr>
          <a:xfrm>
            <a:off x="3666143" y="3120633"/>
            <a:ext cx="3877985" cy="246221"/>
          </a:xfrm>
          <a:prstGeom prst="rect">
            <a:avLst/>
          </a:prstGeom>
        </p:spPr>
        <p:txBody>
          <a:bodyPr wrap="non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ອິນໂພໄວເຊເຊີນບໍ່ພຽງແຕ່ສຳລັບນັກສະແດງ ແລະ ນັກດົນຕີທໍ່ນັ້ນ</a:t>
            </a:r>
          </a:p>
        </p:txBody>
      </p:sp>
      <p:sp>
        <p:nvSpPr>
          <p:cNvPr id="9" name="Rectangle 8">
            <a:extLst>
              <a:ext uri="{FF2B5EF4-FFF2-40B4-BE49-F238E27FC236}">
                <a16:creationId xmlns:a16="http://schemas.microsoft.com/office/drawing/2014/main" xmlns="" id="{9B39FDFB-4858-405E-B5D8-772EC717BED2}"/>
              </a:ext>
            </a:extLst>
          </p:cNvPr>
          <p:cNvSpPr/>
          <p:nvPr/>
        </p:nvSpPr>
        <p:spPr>
          <a:xfrm>
            <a:off x="3139607" y="3415647"/>
            <a:ext cx="1505540" cy="246221"/>
          </a:xfrm>
          <a:prstGeom prst="rect">
            <a:avLst/>
          </a:prstGeom>
        </p:spPr>
        <p:txBody>
          <a:bodyPr wrap="non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ບໍ່ມີສິ່ງໃດທີ່ວ່າຜິດ</a:t>
            </a:r>
          </a:p>
        </p:txBody>
      </p:sp>
      <p:sp>
        <p:nvSpPr>
          <p:cNvPr id="11" name="Rectangle 10">
            <a:extLst>
              <a:ext uri="{FF2B5EF4-FFF2-40B4-BE49-F238E27FC236}">
                <a16:creationId xmlns:a16="http://schemas.microsoft.com/office/drawing/2014/main" xmlns="" id="{56468493-DC77-4002-AA05-6150F2B8286F}"/>
              </a:ext>
            </a:extLst>
          </p:cNvPr>
          <p:cNvSpPr/>
          <p:nvPr/>
        </p:nvSpPr>
        <p:spPr>
          <a:xfrm>
            <a:off x="1003902" y="3538757"/>
            <a:ext cx="5304657" cy="246221"/>
          </a:xfrm>
          <a:prstGeom prst="rect">
            <a:avLst/>
          </a:prstGeom>
        </p:spPr>
        <p:txBody>
          <a:bodyPr wrap="non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ບໍ່ມີສິ່ງໃດທີ່ແນະນຳນັ້ນ ຖືກຖາມ ແລະ ປະຕິດເສດ (ເຖິ່ງແມ່ນວ່າມັນບໍ່ເປັນເລື້ອງແນວໃດກໍ່ຕາມ)</a:t>
            </a:r>
          </a:p>
        </p:txBody>
      </p:sp>
      <p:sp>
        <p:nvSpPr>
          <p:cNvPr id="12" name="Rectangle 11">
            <a:extLst>
              <a:ext uri="{FF2B5EF4-FFF2-40B4-BE49-F238E27FC236}">
                <a16:creationId xmlns:a16="http://schemas.microsoft.com/office/drawing/2014/main" xmlns="" id="{E20253AC-235C-4BAA-A836-16F4F66B220B}"/>
              </a:ext>
            </a:extLst>
          </p:cNvPr>
          <p:cNvSpPr/>
          <p:nvPr/>
        </p:nvSpPr>
        <p:spPr>
          <a:xfrm>
            <a:off x="1027035" y="3833770"/>
            <a:ext cx="4999296" cy="246221"/>
          </a:xfrm>
          <a:prstGeom prst="rect">
            <a:avLst/>
          </a:prstGeom>
        </p:spPr>
        <p:txBody>
          <a:bodyPr wrap="squar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ຄວາມຄິດກຳນົດກ້ວາງຂວາງ, ຂະຫຍາຍຜົນ ແລະ ຜ່ານເຖິງຕົວປ້ອນຕໍ່ໄປ</a:t>
            </a:r>
          </a:p>
        </p:txBody>
      </p:sp>
      <p:sp>
        <p:nvSpPr>
          <p:cNvPr id="13" name="Rectangle 12">
            <a:extLst>
              <a:ext uri="{FF2B5EF4-FFF2-40B4-BE49-F238E27FC236}">
                <a16:creationId xmlns:a16="http://schemas.microsoft.com/office/drawing/2014/main" xmlns="" id="{D92F68C2-86A8-4B41-9680-1021E63E509F}"/>
              </a:ext>
            </a:extLst>
          </p:cNvPr>
          <p:cNvSpPr/>
          <p:nvPr/>
        </p:nvSpPr>
        <p:spPr>
          <a:xfrm>
            <a:off x="2346276" y="4185467"/>
            <a:ext cx="4999296" cy="246221"/>
          </a:xfrm>
          <a:prstGeom prst="rect">
            <a:avLst/>
          </a:prstGeom>
        </p:spPr>
        <p:txBody>
          <a:bodyPr wrap="squar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ທຸກສິ່ງຢ່າງແມ່ນສຳຄັນ</a:t>
            </a:r>
          </a:p>
        </p:txBody>
      </p:sp>
      <p:sp>
        <p:nvSpPr>
          <p:cNvPr id="14" name="Rectangle 13">
            <a:extLst>
              <a:ext uri="{FF2B5EF4-FFF2-40B4-BE49-F238E27FC236}">
                <a16:creationId xmlns:a16="http://schemas.microsoft.com/office/drawing/2014/main" xmlns="" id="{E3DA160B-812E-4B67-98A3-0382D7E4B1E4}"/>
              </a:ext>
            </a:extLst>
          </p:cNvPr>
          <p:cNvSpPr/>
          <p:nvPr/>
        </p:nvSpPr>
        <p:spPr>
          <a:xfrm>
            <a:off x="1027035" y="4369047"/>
            <a:ext cx="4999296" cy="246221"/>
          </a:xfrm>
          <a:prstGeom prst="rect">
            <a:avLst/>
          </a:prstGeom>
        </p:spPr>
        <p:txBody>
          <a:bodyPr wrap="squar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ມັນແມ່ນກິດຈະກຳເຮັດເປັນກຸ່ມ-ເຈົ້າຈະຕ້ອງໄດ້ຊ່ວຍກຸຸຸ່ມເຮັດວຽກ</a:t>
            </a:r>
          </a:p>
        </p:txBody>
      </p:sp>
      <p:sp>
        <p:nvSpPr>
          <p:cNvPr id="15" name="Rectangle 14">
            <a:extLst>
              <a:ext uri="{FF2B5EF4-FFF2-40B4-BE49-F238E27FC236}">
                <a16:creationId xmlns:a16="http://schemas.microsoft.com/office/drawing/2014/main" xmlns="" id="{E686A1FF-1966-4A46-820E-E0EF0A7E72F8}"/>
              </a:ext>
            </a:extLst>
          </p:cNvPr>
          <p:cNvSpPr/>
          <p:nvPr/>
        </p:nvSpPr>
        <p:spPr>
          <a:xfrm>
            <a:off x="1027035" y="4629225"/>
            <a:ext cx="4999296" cy="246221"/>
          </a:xfrm>
          <a:prstGeom prst="rect">
            <a:avLst/>
          </a:prstGeom>
        </p:spPr>
        <p:txBody>
          <a:bodyPr wrap="squar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ເຈົ້າສາມາດເຊື່ອກຸ່ມໄດ້ວ່າສາມາດແກ້ໄຂບັນຫານັ້ນໄດ້</a:t>
            </a:r>
          </a:p>
        </p:txBody>
      </p:sp>
      <p:sp>
        <p:nvSpPr>
          <p:cNvPr id="16" name="Rectangle 15">
            <a:extLst>
              <a:ext uri="{FF2B5EF4-FFF2-40B4-BE49-F238E27FC236}">
                <a16:creationId xmlns:a16="http://schemas.microsoft.com/office/drawing/2014/main" xmlns="" id="{1F552931-2D28-4BC3-A808-E50CDE4B9AF6}"/>
              </a:ext>
            </a:extLst>
          </p:cNvPr>
          <p:cNvSpPr/>
          <p:nvPr/>
        </p:nvSpPr>
        <p:spPr>
          <a:xfrm>
            <a:off x="1027035" y="4909787"/>
            <a:ext cx="4999296" cy="246221"/>
          </a:xfrm>
          <a:prstGeom prst="rect">
            <a:avLst/>
          </a:prstGeom>
        </p:spPr>
        <p:txBody>
          <a:bodyPr wrap="squar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ມັນກ່ຽວກັບການຮັບຟັ່ງຢ່າງໄກ້ສິດ ແລະ ຮັບເອົາສິ່ງທີ່ເຈົ້າໄດ້ຮັບ</a:t>
            </a:r>
          </a:p>
        </p:txBody>
      </p:sp>
      <p:sp>
        <p:nvSpPr>
          <p:cNvPr id="17" name="Rectangle 16">
            <a:extLst>
              <a:ext uri="{FF2B5EF4-FFF2-40B4-BE49-F238E27FC236}">
                <a16:creationId xmlns:a16="http://schemas.microsoft.com/office/drawing/2014/main" xmlns="" id="{C26F51DB-7486-4DC4-AC06-60DD8EB4A61A}"/>
              </a:ext>
            </a:extLst>
          </p:cNvPr>
          <p:cNvSpPr/>
          <p:nvPr/>
        </p:nvSpPr>
        <p:spPr>
          <a:xfrm>
            <a:off x="985808" y="5169965"/>
            <a:ext cx="4999296" cy="246221"/>
          </a:xfrm>
          <a:prstGeom prst="rect">
            <a:avLst/>
          </a:prstGeom>
        </p:spPr>
        <p:txBody>
          <a:bodyPr wrap="squar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ມັນແມ່ນການເຮັດເປັນແບບທຳມະຊາດ, ຈິນຕະນາການ ແລະ ປະຕິບັດກັບສິ່ງບໍ່ຄາດຫວັງ</a:t>
            </a:r>
          </a:p>
        </p:txBody>
      </p:sp>
    </p:spTree>
    <p:extLst>
      <p:ext uri="{BB962C8B-B14F-4D97-AF65-F5344CB8AC3E}">
        <p14:creationId xmlns:p14="http://schemas.microsoft.com/office/powerpoint/2010/main" val="36099961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623957" y="47625"/>
            <a:ext cx="5453117"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lo-LA" sz="4000" b="1" dirty="0">
                <a:solidFill>
                  <a:schemeClr val="bg1"/>
                </a:solidFill>
                <a:latin typeface="Saysettha OT" panose="020B0504020207020204" pitchFamily="34" charset="-34"/>
                <a:cs typeface="Saysettha OT" panose="020B0504020207020204" pitchFamily="34" charset="-34"/>
              </a:rPr>
              <a:t>ບົດເຝຶກຫັດ </a:t>
            </a:r>
            <a:r>
              <a:rPr lang="en-US" sz="4000" b="1" dirty="0">
                <a:solidFill>
                  <a:schemeClr val="bg1"/>
                </a:solidFill>
                <a:latin typeface="Saysettha OT" panose="020B0504020207020204" pitchFamily="34" charset="-34"/>
                <a:cs typeface="Saysettha OT" panose="020B0504020207020204" pitchFamily="34" charset="-34"/>
              </a:rPr>
              <a:t>Improvisation</a:t>
            </a:r>
            <a:endParaRPr sz="4000" b="1" dirty="0">
              <a:solidFill>
                <a:schemeClr val="bg1"/>
              </a:solidFill>
              <a:latin typeface="Saysettha OT" panose="020B0504020207020204" pitchFamily="34" charset="-34"/>
              <a:cs typeface="Saysettha OT" panose="020B0504020207020204" pitchFamily="34" charset="-34"/>
            </a:endParaRPr>
          </a:p>
        </p:txBody>
      </p:sp>
      <p:sp>
        <p:nvSpPr>
          <p:cNvPr id="73" name="Google Shape;73;p2"/>
          <p:cNvSpPr txBox="1"/>
          <p:nvPr/>
        </p:nvSpPr>
        <p:spPr>
          <a:xfrm>
            <a:off x="539552" y="1700808"/>
            <a:ext cx="7350968" cy="4215250"/>
          </a:xfrm>
          <a:prstGeom prst="rect">
            <a:avLst/>
          </a:prstGeom>
          <a:noFill/>
          <a:ln>
            <a:noFill/>
          </a:ln>
        </p:spPr>
        <p:txBody>
          <a:bodyPr spcFirstLastPara="1" wrap="square" lIns="91425" tIns="45700" rIns="91425" bIns="45700" anchor="t" anchorCtr="0">
            <a:noAutofit/>
          </a:bodyPr>
          <a:lstStyle/>
          <a:p>
            <a:pPr marL="448056" marR="0" lvl="0" indent="-384047" algn="l" rtl="0">
              <a:spcBef>
                <a:spcPts val="1360"/>
              </a:spcBef>
              <a:spcAft>
                <a:spcPts val="0"/>
              </a:spcAft>
              <a:buClr>
                <a:schemeClr val="accent1"/>
              </a:buClr>
              <a:buSzPts val="1440"/>
              <a:buFont typeface="Arial"/>
              <a:buChar char="•"/>
            </a:pPr>
            <a:r>
              <a:rPr lang="lo-LA" dirty="0">
                <a:solidFill>
                  <a:srgbClr val="44546A"/>
                </a:solidFill>
                <a:latin typeface="Saysettha OT" panose="020B0504020207020204" pitchFamily="34" charset="-34"/>
                <a:cs typeface="Saysettha OT" panose="020B0504020207020204" pitchFamily="34" charset="-34"/>
              </a:rPr>
              <a:t>ເປັນກຸ່ມ</a:t>
            </a:r>
            <a:endParaRPr lang="en-US" sz="1800" dirty="0">
              <a:solidFill>
                <a:srgbClr val="44546A"/>
              </a:solidFill>
              <a:latin typeface="Saysettha OT" panose="020B0504020207020204" pitchFamily="34" charset="-34"/>
              <a:cs typeface="Saysettha OT" panose="020B0504020207020204" pitchFamily="34" charset="-34"/>
            </a:endParaRPr>
          </a:p>
          <a:p>
            <a:pPr marL="448056" marR="0" lvl="0" indent="-384047" algn="l" rtl="0">
              <a:spcBef>
                <a:spcPts val="1360"/>
              </a:spcBef>
              <a:spcAft>
                <a:spcPts val="0"/>
              </a:spcAft>
              <a:buClr>
                <a:schemeClr val="accent1"/>
              </a:buClr>
              <a:buSzPts val="1440"/>
              <a:buFont typeface="Arial"/>
              <a:buChar char="•"/>
            </a:pPr>
            <a:r>
              <a:rPr lang="lo-LA" sz="1800" dirty="0">
                <a:solidFill>
                  <a:srgbClr val="44546A"/>
                </a:solidFill>
                <a:latin typeface="Saysettha OT" panose="020B0504020207020204" pitchFamily="34" charset="-34"/>
                <a:cs typeface="Saysettha OT" panose="020B0504020207020204" pitchFamily="34" charset="-34"/>
              </a:rPr>
              <a:t>ບາງຄົນຍົກແນວຄວາມຄິດໃນ 1 ປະໂຫຍກ - ຜູ້ຕໍ່ໄປແມ່ນສືບຕໍ່ກັບປະໂຫຍກອື່ນ ທີ່ເລີ້ມຕົ້ນດ້ວຍ </a:t>
            </a:r>
            <a:r>
              <a:rPr lang="en-US" sz="1800" dirty="0">
                <a:solidFill>
                  <a:srgbClr val="44546A"/>
                </a:solidFill>
                <a:latin typeface="Saysettha OT" panose="020B0504020207020204" pitchFamily="34" charset="-34"/>
                <a:cs typeface="Saysettha OT" panose="020B0504020207020204" pitchFamily="34" charset="-34"/>
              </a:rPr>
              <a:t>“</a:t>
            </a:r>
            <a:r>
              <a:rPr lang="lo-LA" dirty="0">
                <a:solidFill>
                  <a:srgbClr val="44546A"/>
                </a:solidFill>
                <a:latin typeface="Saysettha OT" panose="020B0504020207020204" pitchFamily="34" charset="-34"/>
                <a:cs typeface="Saysettha OT" panose="020B0504020207020204" pitchFamily="34" charset="-34"/>
              </a:rPr>
              <a:t>ແມ່ນແລ້ວ</a:t>
            </a:r>
            <a:r>
              <a:rPr lang="en-US" sz="1800" dirty="0">
                <a:solidFill>
                  <a:srgbClr val="44546A"/>
                </a:solidFill>
                <a:latin typeface="Saysettha OT" panose="020B0504020207020204" pitchFamily="34" charset="-34"/>
                <a:cs typeface="Saysettha OT" panose="020B0504020207020204" pitchFamily="34" charset="-34"/>
              </a:rPr>
              <a:t>”</a:t>
            </a:r>
            <a:r>
              <a:rPr lang="lo-LA" sz="1800" dirty="0">
                <a:solidFill>
                  <a:srgbClr val="44546A"/>
                </a:solidFill>
                <a:latin typeface="Saysettha OT" panose="020B0504020207020204" pitchFamily="34" charset="-34"/>
                <a:cs typeface="Saysettha OT" panose="020B0504020207020204" pitchFamily="34" charset="-34"/>
              </a:rPr>
              <a:t>, ແລະ ...</a:t>
            </a:r>
            <a:r>
              <a:rPr lang="en-US" sz="1800" dirty="0">
                <a:solidFill>
                  <a:srgbClr val="44546A"/>
                </a:solidFill>
                <a:latin typeface="Saysettha OT" panose="020B0504020207020204" pitchFamily="34" charset="-34"/>
                <a:cs typeface="Saysettha OT" panose="020B0504020207020204" pitchFamily="34" charset="-34"/>
              </a:rPr>
              <a:t>”</a:t>
            </a:r>
          </a:p>
          <a:p>
            <a:pPr marL="448056" marR="0" lvl="0" indent="-384047" algn="l" rtl="0">
              <a:spcBef>
                <a:spcPts val="1360"/>
              </a:spcBef>
              <a:spcAft>
                <a:spcPts val="0"/>
              </a:spcAft>
              <a:buClr>
                <a:schemeClr val="accent1"/>
              </a:buClr>
              <a:buSzPts val="1440"/>
              <a:buFont typeface="Arial"/>
              <a:buChar char="•"/>
            </a:pPr>
            <a:r>
              <a:rPr lang="lo-LA" sz="1800" dirty="0">
                <a:solidFill>
                  <a:srgbClr val="44546A"/>
                </a:solidFill>
                <a:latin typeface="Saysettha OT" panose="020B0504020207020204" pitchFamily="34" charset="-34"/>
                <a:cs typeface="Saysettha OT" panose="020B0504020207020204" pitchFamily="34" charset="-34"/>
              </a:rPr>
              <a:t>ຕົວ</a:t>
            </a:r>
            <a:r>
              <a:rPr lang="lo-LA" dirty="0">
                <a:solidFill>
                  <a:srgbClr val="44546A"/>
                </a:solidFill>
                <a:latin typeface="Saysettha OT" panose="020B0504020207020204" pitchFamily="34" charset="-34"/>
                <a:cs typeface="Saysettha OT" panose="020B0504020207020204" pitchFamily="34" charset="-34"/>
              </a:rPr>
              <a:t>ຢ່າງ</a:t>
            </a:r>
            <a:r>
              <a:rPr lang="en-US" sz="1800" dirty="0">
                <a:solidFill>
                  <a:srgbClr val="44546A"/>
                </a:solidFill>
                <a:latin typeface="Saysettha OT" panose="020B0504020207020204" pitchFamily="34" charset="-34"/>
                <a:cs typeface="Saysettha OT" panose="020B0504020207020204" pitchFamily="34" charset="-34"/>
              </a:rPr>
              <a:t>:</a:t>
            </a:r>
            <a:br>
              <a:rPr lang="en-US" sz="1800" dirty="0">
                <a:solidFill>
                  <a:srgbClr val="44546A"/>
                </a:solidFill>
                <a:latin typeface="Saysettha OT" panose="020B0504020207020204" pitchFamily="34" charset="-34"/>
                <a:cs typeface="Saysettha OT" panose="020B0504020207020204" pitchFamily="34" charset="-34"/>
              </a:rPr>
            </a:br>
            <a:r>
              <a:rPr lang="lo-LA" dirty="0">
                <a:solidFill>
                  <a:srgbClr val="44546A"/>
                </a:solidFill>
                <a:latin typeface="Saysettha OT" panose="020B0504020207020204" pitchFamily="34" charset="-34"/>
                <a:cs typeface="Saysettha OT" panose="020B0504020207020204" pitchFamily="34" charset="-34"/>
              </a:rPr>
              <a:t>ປີເຕີ້</a:t>
            </a:r>
            <a:r>
              <a:rPr lang="en-US" sz="1800" dirty="0">
                <a:solidFill>
                  <a:srgbClr val="44546A"/>
                </a:solidFill>
                <a:latin typeface="Saysettha OT" panose="020B0504020207020204" pitchFamily="34" charset="-34"/>
                <a:cs typeface="Saysettha OT" panose="020B0504020207020204" pitchFamily="34" charset="-34"/>
              </a:rPr>
              <a:t>: “</a:t>
            </a:r>
            <a:r>
              <a:rPr lang="lo-LA" dirty="0">
                <a:solidFill>
                  <a:srgbClr val="44546A"/>
                </a:solidFill>
                <a:latin typeface="Saysettha OT" panose="020B0504020207020204" pitchFamily="34" charset="-34"/>
                <a:cs typeface="Saysettha OT" panose="020B0504020207020204" pitchFamily="34" charset="-34"/>
              </a:rPr>
              <a:t>ຂອ້ຍມີຄວາມຄິດທີ່ດີກຽວກັບໝາກໄມ້ແຫ້ງທີ່ດີຕໍ່ສຸຂະພາບ ສຳລັບເດັກ ທີ່ມີປະລິມານນ້ຳຕານໜ້ອຍກວ່າຍີ່ຫໍ້ອື່ນໆຢູ່ໃນຕະຫຼາດ.</a:t>
            </a:r>
            <a:r>
              <a:rPr lang="en-US" sz="1800" dirty="0">
                <a:solidFill>
                  <a:srgbClr val="44546A"/>
                </a:solidFill>
                <a:latin typeface="Saysettha OT" panose="020B0504020207020204" pitchFamily="34" charset="-34"/>
                <a:cs typeface="Saysettha OT" panose="020B0504020207020204" pitchFamily="34" charset="-34"/>
              </a:rPr>
              <a:t>”</a:t>
            </a:r>
            <a:br>
              <a:rPr lang="en-US" sz="1800" dirty="0">
                <a:solidFill>
                  <a:srgbClr val="44546A"/>
                </a:solidFill>
                <a:latin typeface="Saysettha OT" panose="020B0504020207020204" pitchFamily="34" charset="-34"/>
                <a:cs typeface="Saysettha OT" panose="020B0504020207020204" pitchFamily="34" charset="-34"/>
              </a:rPr>
            </a:br>
            <a:r>
              <a:rPr lang="lo-LA" dirty="0">
                <a:solidFill>
                  <a:srgbClr val="44546A"/>
                </a:solidFill>
                <a:latin typeface="Saysettha OT" panose="020B0504020207020204" pitchFamily="34" charset="-34"/>
                <a:cs typeface="Saysettha OT" panose="020B0504020207020204" pitchFamily="34" charset="-34"/>
              </a:rPr>
              <a:t>ເທີີເຣຊາ</a:t>
            </a:r>
            <a:r>
              <a:rPr lang="en-US" sz="1800" dirty="0">
                <a:solidFill>
                  <a:srgbClr val="44546A"/>
                </a:solidFill>
                <a:latin typeface="Saysettha OT" panose="020B0504020207020204" pitchFamily="34" charset="-34"/>
                <a:cs typeface="Saysettha OT" panose="020B0504020207020204" pitchFamily="34" charset="-34"/>
              </a:rPr>
              <a:t>: “</a:t>
            </a:r>
            <a:r>
              <a:rPr lang="lo-LA" sz="1800" dirty="0">
                <a:solidFill>
                  <a:srgbClr val="44546A"/>
                </a:solidFill>
                <a:latin typeface="Saysettha OT" panose="020B0504020207020204" pitchFamily="34" charset="-34"/>
                <a:cs typeface="Saysettha OT" panose="020B0504020207020204" pitchFamily="34" charset="-34"/>
              </a:rPr>
              <a:t>ແມ່ນແລ້ວ, ແລະ </a:t>
            </a:r>
            <a:r>
              <a:rPr lang="lo-LA" dirty="0">
                <a:solidFill>
                  <a:srgbClr val="44546A"/>
                </a:solidFill>
                <a:latin typeface="Saysettha OT" panose="020B0504020207020204" pitchFamily="34" charset="-34"/>
                <a:cs typeface="Saysettha OT" panose="020B0504020207020204" pitchFamily="34" charset="-34"/>
              </a:rPr>
              <a:t>ອາຫານຫວ່າງແຕ່ລະອັນແມ່ນສາມາດມີບັດຄາດທີ່ເຮັດໃຫ້ມ່ວນ ຫຼື ບາງຢ່າງທີ່ປິດສະໜາ.</a:t>
            </a:r>
            <a:r>
              <a:rPr lang="en-US" sz="1800" dirty="0">
                <a:solidFill>
                  <a:srgbClr val="44546A"/>
                </a:solidFill>
                <a:latin typeface="Saysettha OT" panose="020B0504020207020204" pitchFamily="34" charset="-34"/>
                <a:cs typeface="Saysettha OT" panose="020B0504020207020204" pitchFamily="34" charset="-34"/>
              </a:rPr>
              <a:t>”</a:t>
            </a:r>
            <a:endParaRPr lang="lo-LA" dirty="0">
              <a:solidFill>
                <a:srgbClr val="44546A"/>
              </a:solidFill>
              <a:latin typeface="Saysettha OT" panose="020B0504020207020204" pitchFamily="34" charset="-34"/>
              <a:cs typeface="Saysettha OT" panose="020B0504020207020204" pitchFamily="34" charset="-34"/>
            </a:endParaRPr>
          </a:p>
          <a:p>
            <a:pPr marL="448056" marR="0" lvl="0" indent="-384047" algn="l" rtl="0">
              <a:spcBef>
                <a:spcPts val="1360"/>
              </a:spcBef>
              <a:spcAft>
                <a:spcPts val="0"/>
              </a:spcAft>
              <a:buClr>
                <a:schemeClr val="accent1"/>
              </a:buClr>
              <a:buSzPts val="1440"/>
              <a:buFont typeface="Arial"/>
              <a:buChar char="•"/>
            </a:pPr>
            <a:r>
              <a:rPr lang="lo-LA" sz="1800" dirty="0">
                <a:solidFill>
                  <a:srgbClr val="44546A"/>
                </a:solidFill>
                <a:latin typeface="Saysettha OT" panose="020B0504020207020204" pitchFamily="34" charset="-34"/>
                <a:cs typeface="Saysettha OT" panose="020B0504020207020204" pitchFamily="34" charset="-34"/>
              </a:rPr>
              <a:t>ຊາ</a:t>
            </a:r>
            <a:r>
              <a:rPr lang="lo-LA" dirty="0">
                <a:solidFill>
                  <a:srgbClr val="44546A"/>
                </a:solidFill>
                <a:latin typeface="Saysettha OT" panose="020B0504020207020204" pitchFamily="34" charset="-34"/>
                <a:cs typeface="Saysettha OT" panose="020B0504020207020204" pitchFamily="34" charset="-34"/>
              </a:rPr>
              <a:t>ມີ</a:t>
            </a:r>
            <a:r>
              <a:rPr lang="en-US" sz="1800" dirty="0">
                <a:solidFill>
                  <a:srgbClr val="44546A"/>
                </a:solidFill>
                <a:latin typeface="Saysettha OT" panose="020B0504020207020204" pitchFamily="34" charset="-34"/>
                <a:cs typeface="Saysettha OT" panose="020B0504020207020204" pitchFamily="34" charset="-34"/>
              </a:rPr>
              <a:t>: “</a:t>
            </a:r>
            <a:r>
              <a:rPr lang="lo-LA" sz="1800" dirty="0">
                <a:solidFill>
                  <a:srgbClr val="44546A"/>
                </a:solidFill>
                <a:latin typeface="Saysettha OT" panose="020B0504020207020204" pitchFamily="34" charset="-34"/>
                <a:cs typeface="Saysettha OT" panose="020B0504020207020204" pitchFamily="34" charset="-34"/>
              </a:rPr>
              <a:t>ແມ່ນແລ້ວ ຖ້າຫາກວ່າໄດ້ຮັບຈຳນວນຄາດທີ່ພຽງພໍ ເຈົ້າກໍ່ສາມາດເຂົ້າໃນ ອອນລາຍ ແລະ ຊະນະລາງວັນນ້ອຍໄດ້.</a:t>
            </a:r>
            <a:r>
              <a:rPr lang="en-US" sz="1800" dirty="0">
                <a:solidFill>
                  <a:srgbClr val="44546A"/>
                </a:solidFill>
                <a:latin typeface="Saysettha OT" panose="020B0504020207020204" pitchFamily="34" charset="-34"/>
                <a:cs typeface="Saysettha OT" panose="020B0504020207020204" pitchFamily="34" charset="-34"/>
              </a:rPr>
              <a:t>”</a:t>
            </a: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spTree>
    <p:extLst>
      <p:ext uri="{BB962C8B-B14F-4D97-AF65-F5344CB8AC3E}">
        <p14:creationId xmlns:p14="http://schemas.microsoft.com/office/powerpoint/2010/main" val="38462576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966858" y="0"/>
            <a:ext cx="4876800"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lo-LA" sz="4000" b="1" dirty="0">
                <a:solidFill>
                  <a:schemeClr val="bg1"/>
                </a:solidFill>
                <a:latin typeface="Saysettha OT" panose="020B0504020207020204" pitchFamily="34" charset="-34"/>
                <a:cs typeface="Saysettha OT" panose="020B0504020207020204" pitchFamily="34" charset="-34"/>
              </a:rPr>
              <a:t>ແນວຄວາມຄິດເປັນເສັ້ນທາງສູ່ການກະທຳ</a:t>
            </a:r>
            <a:endParaRPr lang="en-US" sz="4000" b="1" dirty="0">
              <a:solidFill>
                <a:schemeClr val="bg1"/>
              </a:solidFill>
              <a:latin typeface="Saysettha OT" panose="020B0504020207020204" pitchFamily="34" charset="-34"/>
              <a:cs typeface="Saysettha OT" panose="020B0504020207020204" pitchFamily="34" charset="-34"/>
            </a:endParaRPr>
          </a:p>
        </p:txBody>
      </p:sp>
      <p:sp>
        <p:nvSpPr>
          <p:cNvPr id="73" name="Google Shape;73;p2"/>
          <p:cNvSpPr txBox="1"/>
          <p:nvPr/>
        </p:nvSpPr>
        <p:spPr>
          <a:xfrm>
            <a:off x="539552" y="1700808"/>
            <a:ext cx="7350968" cy="4215250"/>
          </a:xfrm>
          <a:prstGeom prst="rect">
            <a:avLst/>
          </a:prstGeom>
          <a:noFill/>
          <a:ln>
            <a:noFill/>
          </a:ln>
        </p:spPr>
        <p:txBody>
          <a:bodyPr spcFirstLastPara="1" wrap="square" lIns="91425" tIns="45700" rIns="91425" bIns="45700" anchor="t" anchorCtr="0">
            <a:noAutofit/>
          </a:bodyPr>
          <a:lstStyle/>
          <a:p>
            <a:pPr marL="448056" marR="0" lvl="0" indent="-384047" algn="l" rtl="0">
              <a:spcBef>
                <a:spcPts val="1360"/>
              </a:spcBef>
              <a:spcAft>
                <a:spcPts val="0"/>
              </a:spcAft>
              <a:buClr>
                <a:schemeClr val="accent1"/>
              </a:buClr>
              <a:buSzPts val="1440"/>
              <a:buFont typeface="Arial"/>
              <a:buChar char="•"/>
            </a:pPr>
            <a:r>
              <a:rPr lang="lo-LA" b="1" dirty="0">
                <a:solidFill>
                  <a:srgbClr val="44546A"/>
                </a:solidFill>
                <a:latin typeface="Saysettha OT" panose="020B0504020207020204" pitchFamily="34" charset="-34"/>
                <a:cs typeface="Saysettha OT" panose="020B0504020207020204" pitchFamily="34" charset="-34"/>
              </a:rPr>
              <a:t>ສັກກະຍາພາບໃນຕົນເອງຂອງຜູ້ປະກອບການ </a:t>
            </a:r>
            <a:r>
              <a:rPr lang="en-US" sz="1800" b="1" dirty="0">
                <a:solidFill>
                  <a:srgbClr val="44546A"/>
                </a:solidFill>
                <a:latin typeface="Saysettha OT" panose="020B0504020207020204" pitchFamily="34" charset="-34"/>
                <a:cs typeface="Saysettha OT" panose="020B0504020207020204" pitchFamily="34" charset="-34"/>
              </a:rPr>
              <a:t>(ESE)</a:t>
            </a:r>
            <a:r>
              <a:rPr lang="lo-LA" b="1" dirty="0">
                <a:solidFill>
                  <a:srgbClr val="44546A"/>
                </a:solidFill>
                <a:latin typeface="Saysettha OT" panose="020B0504020207020204" pitchFamily="34" charset="-34"/>
                <a:cs typeface="Saysettha OT" panose="020B0504020207020204" pitchFamily="34" charset="-34"/>
              </a:rPr>
              <a:t> </a:t>
            </a:r>
            <a:r>
              <a:rPr lang="lo-LA" dirty="0">
                <a:solidFill>
                  <a:srgbClr val="44546A"/>
                </a:solidFill>
                <a:latin typeface="Saysettha OT" panose="020B0504020207020204" pitchFamily="34" charset="-34"/>
                <a:cs typeface="Saysettha OT" panose="020B0504020207020204" pitchFamily="34" charset="-34"/>
              </a:rPr>
              <a:t>ແມ່ນຄວາມເຊື່ອທີ່ ຜູ້ປະກອບການມີຢູ່ແລ້ວໃນການເລີ້ມທຸລະກິດໃໝ່</a:t>
            </a:r>
            <a:r>
              <a:rPr lang="en-US" sz="1800" dirty="0">
                <a:solidFill>
                  <a:srgbClr val="44546A"/>
                </a:solidFill>
                <a:latin typeface="Saysettha OT" panose="020B0504020207020204" pitchFamily="34" charset="-34"/>
                <a:cs typeface="Saysettha OT" panose="020B0504020207020204" pitchFamily="34" charset="-34"/>
              </a:rPr>
              <a:t>.</a:t>
            </a:r>
          </a:p>
          <a:p>
            <a:pPr marL="448056" marR="0" lvl="0" indent="-384047" algn="l" rtl="0">
              <a:spcBef>
                <a:spcPts val="1360"/>
              </a:spcBef>
              <a:spcAft>
                <a:spcPts val="0"/>
              </a:spcAft>
              <a:buClr>
                <a:schemeClr val="accent1"/>
              </a:buClr>
              <a:buSzPts val="1440"/>
              <a:buFont typeface="Arial"/>
              <a:buChar char="•"/>
            </a:pPr>
            <a:r>
              <a:rPr lang="lo-LA" dirty="0">
                <a:solidFill>
                  <a:srgbClr val="44546A"/>
                </a:solidFill>
                <a:latin typeface="Saysettha OT" panose="020B0504020207020204" pitchFamily="34" charset="-34"/>
                <a:cs typeface="Saysettha OT" panose="020B0504020207020204" pitchFamily="34" charset="-34"/>
              </a:rPr>
              <a:t>ມັນແມ່ນພາກສ່ວນທີ່ສຳຄັນຂອງແນວຄວາມຄິດຜູ້ປະກອບການ ແລະ ເປັນໂຕຊີ້ວັດອັນດີ ຂດ ຄວາມຕັ້ງໃຕຂອງຜູ້ປະກອບການ ແລະ ນຳໄປສູ່ການກະທຳຕົວຈິງ.</a:t>
            </a:r>
            <a:endParaRPr lang="en-US" sz="1800" dirty="0">
              <a:solidFill>
                <a:srgbClr val="44546A"/>
              </a:solidFill>
              <a:latin typeface="Saysettha OT" panose="020B0504020207020204" pitchFamily="34" charset="-34"/>
              <a:cs typeface="Saysettha OT" panose="020B0504020207020204" pitchFamily="34" charset="-34"/>
            </a:endParaRPr>
          </a:p>
          <a:p>
            <a:pPr marL="448056" marR="0" lvl="0" indent="-384047" algn="l" rtl="0">
              <a:spcBef>
                <a:spcPts val="1360"/>
              </a:spcBef>
              <a:spcAft>
                <a:spcPts val="0"/>
              </a:spcAft>
              <a:buClr>
                <a:schemeClr val="accent1"/>
              </a:buClr>
              <a:buSzPts val="1440"/>
              <a:buFont typeface="Arial"/>
              <a:buChar char="•"/>
            </a:pPr>
            <a:r>
              <a:rPr lang="lo-LA" sz="1800" dirty="0">
                <a:solidFill>
                  <a:srgbClr val="44546A"/>
                </a:solidFill>
                <a:latin typeface="Saysettha OT" panose="020B0504020207020204" pitchFamily="34" charset="-34"/>
                <a:cs typeface="Saysettha OT" panose="020B0504020207020204" pitchFamily="34" charset="-34"/>
              </a:rPr>
              <a:t>ມີເສັ້ນບາງໆລະຫວ່າງ ຄວາມໝັ້ນໃຈ ແລະ ສັກກະຍາພາບ ແລະ ຄວາມຫຍິ່ງອວດດີ</a:t>
            </a:r>
            <a:r>
              <a:rPr lang="en-US" sz="1800" dirty="0">
                <a:solidFill>
                  <a:srgbClr val="44546A"/>
                </a:solidFill>
                <a:latin typeface="Saysettha OT" panose="020B0504020207020204" pitchFamily="34" charset="-34"/>
                <a:cs typeface="Saysettha OT" panose="020B0504020207020204" pitchFamily="34" charset="-34"/>
              </a:rPr>
              <a:t>!</a:t>
            </a:r>
          </a:p>
          <a:p>
            <a:pPr marL="448056" marR="0" lvl="0" indent="-384047" algn="l" rtl="0">
              <a:spcBef>
                <a:spcPts val="1360"/>
              </a:spcBef>
              <a:spcAft>
                <a:spcPts val="0"/>
              </a:spcAft>
              <a:buClr>
                <a:schemeClr val="accent1"/>
              </a:buClr>
              <a:buSzPts val="1440"/>
              <a:buFont typeface="Arial"/>
              <a:buChar char="•"/>
            </a:pPr>
            <a:r>
              <a:rPr lang="lo-LA" sz="1800" dirty="0">
                <a:solidFill>
                  <a:srgbClr val="44546A"/>
                </a:solidFill>
                <a:latin typeface="Saysettha OT" panose="020B0504020207020204" pitchFamily="34" charset="-34"/>
                <a:cs typeface="Saysettha OT" panose="020B0504020207020204" pitchFamily="34" charset="-34"/>
              </a:rPr>
              <a:t>ຜູ້ທີ່ມີ </a:t>
            </a:r>
            <a:r>
              <a:rPr lang="en-US" sz="1800" dirty="0">
                <a:solidFill>
                  <a:srgbClr val="44546A"/>
                </a:solidFill>
                <a:latin typeface="Saysettha OT" panose="020B0504020207020204" pitchFamily="34" charset="-34"/>
                <a:cs typeface="Saysettha OT" panose="020B0504020207020204" pitchFamily="34" charset="-34"/>
              </a:rPr>
              <a:t>ESE</a:t>
            </a:r>
            <a:r>
              <a:rPr lang="lo-LA" sz="1800" dirty="0">
                <a:solidFill>
                  <a:srgbClr val="44546A"/>
                </a:solidFill>
                <a:latin typeface="Saysettha OT" panose="020B0504020207020204" pitchFamily="34" charset="-34"/>
                <a:cs typeface="Saysettha OT" panose="020B0504020207020204" pitchFamily="34" charset="-34"/>
              </a:rPr>
              <a:t> ສູງມີແນວໂນ້ມທີ່ຈະໄຊ້ຄວາມພະຍາຍາມເພີ້ມຕື່ມ,</a:t>
            </a:r>
            <a:r>
              <a:rPr lang="en-US" sz="1800" dirty="0">
                <a:solidFill>
                  <a:srgbClr val="44546A"/>
                </a:solidFill>
                <a:latin typeface="Saysettha OT" panose="020B0504020207020204" pitchFamily="34" charset="-34"/>
                <a:cs typeface="Saysettha OT" panose="020B0504020207020204" pitchFamily="34" charset="-34"/>
              </a:rPr>
              <a:t> </a:t>
            </a:r>
            <a:r>
              <a:rPr lang="lo-LA" sz="1800" dirty="0">
                <a:solidFill>
                  <a:srgbClr val="44546A"/>
                </a:solidFill>
                <a:latin typeface="Saysettha OT" panose="020B0504020207020204" pitchFamily="34" charset="-34"/>
                <a:cs typeface="Saysettha OT" panose="020B0504020207020204" pitchFamily="34" charset="-34"/>
              </a:rPr>
              <a:t>ທຸ່ນທ່ຽງກັນແນວຄິດ ແລະ ອົດທົນກັບວຽກງານ ຫຼາຍກວ່າບຸກຄົນທີ່ມີລະດັບ ສັກກະຍາພາບຕ່ຳກ່ວາ.</a:t>
            </a:r>
            <a:endParaRPr lang="en-US" sz="1800" dirty="0">
              <a:solidFill>
                <a:srgbClr val="44546A"/>
              </a:solidFill>
              <a:latin typeface="Saysettha OT" panose="020B0504020207020204" pitchFamily="34" charset="-34"/>
              <a:cs typeface="Saysettha OT" panose="020B0504020207020204" pitchFamily="34" charset="-34"/>
            </a:endParaRPr>
          </a:p>
          <a:p>
            <a:pPr marL="448056" marR="0" lvl="0" indent="-384047" algn="l" rtl="0">
              <a:spcBef>
                <a:spcPts val="1360"/>
              </a:spcBef>
              <a:spcAft>
                <a:spcPts val="0"/>
              </a:spcAft>
              <a:buClr>
                <a:schemeClr val="accent1"/>
              </a:buClr>
              <a:buSzPts val="1440"/>
              <a:buFont typeface="Arial"/>
              <a:buChar char="•"/>
            </a:pPr>
            <a:r>
              <a:rPr lang="en-US" sz="1800" dirty="0">
                <a:solidFill>
                  <a:srgbClr val="44546A"/>
                </a:solidFill>
                <a:latin typeface="Saysettha OT" panose="020B0504020207020204" pitchFamily="34" charset="-34"/>
                <a:cs typeface="Saysettha OT" panose="020B0504020207020204" pitchFamily="34" charset="-34"/>
              </a:rPr>
              <a:t>ESE </a:t>
            </a:r>
            <a:r>
              <a:rPr lang="lo-LA" sz="1800" dirty="0">
                <a:solidFill>
                  <a:srgbClr val="44546A"/>
                </a:solidFill>
                <a:latin typeface="Saysettha OT" panose="020B0504020207020204" pitchFamily="34" charset="-34"/>
                <a:cs typeface="Saysettha OT" panose="020B0504020207020204" pitchFamily="34" charset="-34"/>
              </a:rPr>
              <a:t>ສາມາດຍົກສູງຂື້ນໄດ້ໂດຍການເຝິກອົບຮົມ</a:t>
            </a:r>
            <a:r>
              <a:rPr lang="en-US" sz="1800" dirty="0">
                <a:solidFill>
                  <a:srgbClr val="44546A"/>
                </a:solidFill>
                <a:latin typeface="Saysettha OT" panose="020B0504020207020204" pitchFamily="34" charset="-34"/>
                <a:cs typeface="Saysettha OT" panose="020B0504020207020204" pitchFamily="34" charset="-34"/>
              </a:rPr>
              <a:t>.</a:t>
            </a: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pic>
        <p:nvPicPr>
          <p:cNvPr id="3" name="Grafik 2">
            <a:extLst>
              <a:ext uri="{FF2B5EF4-FFF2-40B4-BE49-F238E27FC236}">
                <a16:creationId xmlns:a16="http://schemas.microsoft.com/office/drawing/2014/main" xmlns="" id="{63B52564-83F8-4753-BEFE-2F90CC27C176}"/>
              </a:ext>
            </a:extLst>
          </p:cNvPr>
          <p:cNvPicPr>
            <a:picLocks noChangeAspect="1"/>
          </p:cNvPicPr>
          <p:nvPr/>
        </p:nvPicPr>
        <p:blipFill>
          <a:blip r:embed="rId4"/>
          <a:stretch>
            <a:fillRect/>
          </a:stretch>
        </p:blipFill>
        <p:spPr>
          <a:xfrm>
            <a:off x="1038744" y="6181868"/>
            <a:ext cx="6352583" cy="201185"/>
          </a:xfrm>
          <a:prstGeom prst="rect">
            <a:avLst/>
          </a:prstGeom>
        </p:spPr>
      </p:pic>
    </p:spTree>
    <p:extLst>
      <p:ext uri="{BB962C8B-B14F-4D97-AF65-F5344CB8AC3E}">
        <p14:creationId xmlns:p14="http://schemas.microsoft.com/office/powerpoint/2010/main" val="29401787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938283" y="24990"/>
            <a:ext cx="4876800" cy="1335414"/>
          </a:xfrm>
          <a:prstGeom prst="rect">
            <a:avLst/>
          </a:prstGeom>
          <a:noFill/>
          <a:ln>
            <a:noFill/>
          </a:ln>
        </p:spPr>
        <p:txBody>
          <a:bodyPr spcFirstLastPara="1" wrap="square" lIns="0" tIns="45700" rIns="0" bIns="45700" anchor="ctr" anchorCtr="0">
            <a:noAutofit/>
          </a:bodyPr>
          <a:lstStyle/>
          <a:p>
            <a:pPr marL="182880" lvl="0">
              <a:spcBef>
                <a:spcPts val="0"/>
              </a:spcBef>
              <a:buClr>
                <a:schemeClr val="accent1"/>
              </a:buClr>
              <a:buSzPts val="4000"/>
            </a:pPr>
            <a:r>
              <a:rPr lang="lo-LA" sz="4000" b="1" dirty="0">
                <a:solidFill>
                  <a:schemeClr val="bg1"/>
                </a:solidFill>
                <a:latin typeface="Saysettha OT" panose="020B0504020207020204" pitchFamily="34" charset="-34"/>
                <a:cs typeface="Saysettha OT" panose="020B0504020207020204" pitchFamily="34" charset="-34"/>
              </a:rPr>
              <a:t>ແນວຄວາມຄິດເປັນເສັ້ນທາງສູ່ການກະທຳ</a:t>
            </a:r>
            <a:endParaRPr lang="en-US" sz="4000" b="1" dirty="0">
              <a:solidFill>
                <a:schemeClr val="bg1"/>
              </a:solidFill>
              <a:latin typeface="Saysettha OT" panose="020B0504020207020204" pitchFamily="34" charset="-34"/>
              <a:cs typeface="Saysettha OT" panose="020B0504020207020204" pitchFamily="34" charset="-34"/>
            </a:endParaRPr>
          </a:p>
        </p:txBody>
      </p:sp>
      <p:sp>
        <p:nvSpPr>
          <p:cNvPr id="73" name="Google Shape;73;p2"/>
          <p:cNvSpPr txBox="1"/>
          <p:nvPr/>
        </p:nvSpPr>
        <p:spPr>
          <a:xfrm>
            <a:off x="539552" y="1700808"/>
            <a:ext cx="7350968" cy="4215250"/>
          </a:xfrm>
          <a:prstGeom prst="rect">
            <a:avLst/>
          </a:prstGeom>
          <a:noFill/>
          <a:ln>
            <a:noFill/>
          </a:ln>
        </p:spPr>
        <p:txBody>
          <a:bodyPr spcFirstLastPara="1" wrap="square" lIns="91425" tIns="45700" rIns="91425" bIns="45700" anchor="t" anchorCtr="0">
            <a:noAutofit/>
          </a:bodyPr>
          <a:lstStyle/>
          <a:p>
            <a:pPr marL="448056" marR="0" lvl="0" indent="-384047" algn="l" rtl="0">
              <a:spcBef>
                <a:spcPts val="1360"/>
              </a:spcBef>
              <a:spcAft>
                <a:spcPts val="0"/>
              </a:spcAft>
              <a:buClr>
                <a:schemeClr val="accent1"/>
              </a:buClr>
              <a:buSzPts val="1440"/>
              <a:buFont typeface="Arial"/>
              <a:buChar char="•"/>
            </a:pPr>
            <a:endParaRPr lang="en-US" sz="1800" dirty="0">
              <a:latin typeface="Saysettha OT" panose="020B0504020207020204" pitchFamily="34" charset="-34"/>
              <a:cs typeface="Saysettha OT" panose="020B0504020207020204" pitchFamily="34" charset="-34"/>
            </a:endParaRP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pic>
        <p:nvPicPr>
          <p:cNvPr id="2" name="Grafik 1">
            <a:extLst>
              <a:ext uri="{FF2B5EF4-FFF2-40B4-BE49-F238E27FC236}">
                <a16:creationId xmlns:a16="http://schemas.microsoft.com/office/drawing/2014/main" xmlns="" id="{BEC2A09A-B895-4B7C-990F-4757A5ACD576}"/>
              </a:ext>
            </a:extLst>
          </p:cNvPr>
          <p:cNvPicPr>
            <a:picLocks noChangeAspect="1"/>
          </p:cNvPicPr>
          <p:nvPr/>
        </p:nvPicPr>
        <p:blipFill>
          <a:blip r:embed="rId4"/>
          <a:stretch>
            <a:fillRect/>
          </a:stretch>
        </p:blipFill>
        <p:spPr>
          <a:xfrm>
            <a:off x="1432060" y="1425473"/>
            <a:ext cx="5889246" cy="4419983"/>
          </a:xfrm>
          <a:prstGeom prst="rect">
            <a:avLst/>
          </a:prstGeom>
        </p:spPr>
      </p:pic>
      <p:pic>
        <p:nvPicPr>
          <p:cNvPr id="3" name="Grafik 2">
            <a:extLst>
              <a:ext uri="{FF2B5EF4-FFF2-40B4-BE49-F238E27FC236}">
                <a16:creationId xmlns:a16="http://schemas.microsoft.com/office/drawing/2014/main" xmlns="" id="{63B52564-83F8-4753-BEFE-2F90CC27C176}"/>
              </a:ext>
            </a:extLst>
          </p:cNvPr>
          <p:cNvPicPr>
            <a:picLocks noChangeAspect="1"/>
          </p:cNvPicPr>
          <p:nvPr/>
        </p:nvPicPr>
        <p:blipFill>
          <a:blip r:embed="rId5"/>
          <a:stretch>
            <a:fillRect/>
          </a:stretch>
        </p:blipFill>
        <p:spPr>
          <a:xfrm>
            <a:off x="1038744" y="6181868"/>
            <a:ext cx="6352583" cy="201185"/>
          </a:xfrm>
          <a:prstGeom prst="rect">
            <a:avLst/>
          </a:prstGeom>
        </p:spPr>
      </p:pic>
      <p:sp>
        <p:nvSpPr>
          <p:cNvPr id="7" name="Rectangle 6">
            <a:extLst>
              <a:ext uri="{FF2B5EF4-FFF2-40B4-BE49-F238E27FC236}">
                <a16:creationId xmlns:a16="http://schemas.microsoft.com/office/drawing/2014/main" xmlns="" id="{6284D0CF-C6A0-4FDD-B41F-02073D83792E}"/>
              </a:ext>
            </a:extLst>
          </p:cNvPr>
          <p:cNvSpPr/>
          <p:nvPr/>
        </p:nvSpPr>
        <p:spPr>
          <a:xfrm>
            <a:off x="3737341" y="1889370"/>
            <a:ext cx="2303836" cy="246221"/>
          </a:xfrm>
          <a:prstGeom prst="rect">
            <a:avLst/>
          </a:prstGeom>
        </p:spPr>
        <p:txBody>
          <a:bodyPr wrap="non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ລະດັບສັກກະຍະພາບໂດຍທົ່ວໄປ</a:t>
            </a:r>
          </a:p>
        </p:txBody>
      </p:sp>
      <p:sp>
        <p:nvSpPr>
          <p:cNvPr id="8" name="Rectangle 7">
            <a:extLst>
              <a:ext uri="{FF2B5EF4-FFF2-40B4-BE49-F238E27FC236}">
                <a16:creationId xmlns:a16="http://schemas.microsoft.com/office/drawing/2014/main" xmlns="" id="{E226DBA1-E4B7-4E3D-905B-7AF11E7DD834}"/>
              </a:ext>
            </a:extLst>
          </p:cNvPr>
          <p:cNvSpPr/>
          <p:nvPr/>
        </p:nvSpPr>
        <p:spPr>
          <a:xfrm>
            <a:off x="1433504" y="2103022"/>
            <a:ext cx="5887801" cy="246221"/>
          </a:xfrm>
          <a:prstGeom prst="rect">
            <a:avLst/>
          </a:prstGeom>
        </p:spPr>
        <p:txBody>
          <a:bodyPr wrap="squar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ຂ້ອຍສາມາດຈັດການ ແລະ ແກ້ໄຂບັນຫາທີ່ຫຍຸ້ງຍາກຢູ່ຕະຫຼອດ ຖ້າຫາກຂ້ອຍໃຊ້ຄວາມພະຍາຍາມສູງ</a:t>
            </a:r>
          </a:p>
        </p:txBody>
      </p:sp>
      <p:sp>
        <p:nvSpPr>
          <p:cNvPr id="9" name="Rectangle 8">
            <a:extLst>
              <a:ext uri="{FF2B5EF4-FFF2-40B4-BE49-F238E27FC236}">
                <a16:creationId xmlns:a16="http://schemas.microsoft.com/office/drawing/2014/main" xmlns="" id="{50DEAF27-864E-4ECD-A77B-5FBE406622FA}"/>
              </a:ext>
            </a:extLst>
          </p:cNvPr>
          <p:cNvSpPr/>
          <p:nvPr/>
        </p:nvSpPr>
        <p:spPr>
          <a:xfrm>
            <a:off x="1432060" y="2368832"/>
            <a:ext cx="5887801" cy="246221"/>
          </a:xfrm>
          <a:prstGeom prst="rect">
            <a:avLst/>
          </a:prstGeom>
        </p:spPr>
        <p:txBody>
          <a:bodyPr wrap="squar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ຖ້າຫາກມີຄົນຄັດຄ້ານ ຂ້ອຍສາມາດຫາເຫດຜົນ ແລະ ວິທີທາງທີ່ເຮັດໃຫ້ຂ້ອຍໄດ້ສິ່ງທີ່ຂ້ອຍຕ້ອງການ</a:t>
            </a:r>
          </a:p>
        </p:txBody>
      </p:sp>
      <p:sp>
        <p:nvSpPr>
          <p:cNvPr id="10" name="Rectangle 9">
            <a:extLst>
              <a:ext uri="{FF2B5EF4-FFF2-40B4-BE49-F238E27FC236}">
                <a16:creationId xmlns:a16="http://schemas.microsoft.com/office/drawing/2014/main" xmlns="" id="{8A3BFAA3-9E76-475E-9A14-32178A38354F}"/>
              </a:ext>
            </a:extLst>
          </p:cNvPr>
          <p:cNvSpPr/>
          <p:nvPr/>
        </p:nvSpPr>
        <p:spPr>
          <a:xfrm>
            <a:off x="1432059" y="2624578"/>
            <a:ext cx="5887801" cy="246221"/>
          </a:xfrm>
          <a:prstGeom prst="rect">
            <a:avLst/>
          </a:prstGeom>
        </p:spPr>
        <p:txBody>
          <a:bodyPr wrap="squar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ມັນເປັນເລືິ້ອງງ່າຍສຳລັບຂ້ອຍທີ່ຈະຍຶດໜັ້ນກັບວັດຖຸປະສົງ ແລະ ບັນລຸເປົ້າໝາຍຂອງຂ້ອຍ</a:t>
            </a:r>
          </a:p>
        </p:txBody>
      </p:sp>
      <p:sp>
        <p:nvSpPr>
          <p:cNvPr id="11" name="Rectangle 10">
            <a:extLst>
              <a:ext uri="{FF2B5EF4-FFF2-40B4-BE49-F238E27FC236}">
                <a16:creationId xmlns:a16="http://schemas.microsoft.com/office/drawing/2014/main" xmlns="" id="{938AF6F6-8027-4C12-9AA6-DAE09C2F008D}"/>
              </a:ext>
            </a:extLst>
          </p:cNvPr>
          <p:cNvSpPr/>
          <p:nvPr/>
        </p:nvSpPr>
        <p:spPr>
          <a:xfrm>
            <a:off x="1432059" y="2890388"/>
            <a:ext cx="5887801" cy="246221"/>
          </a:xfrm>
          <a:prstGeom prst="rect">
            <a:avLst/>
          </a:prstGeom>
        </p:spPr>
        <p:txBody>
          <a:bodyPr wrap="squar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ຂ້ອຍມີຄວາມໝັ້ນໃຈທີີ່ຈະຈັດການກັບເຫດການທີ່ບໍ່ຄາດຄິດຢ່າງມີປະສິດທິພາບ</a:t>
            </a:r>
          </a:p>
        </p:txBody>
      </p:sp>
      <p:sp>
        <p:nvSpPr>
          <p:cNvPr id="12" name="Rectangle 11">
            <a:extLst>
              <a:ext uri="{FF2B5EF4-FFF2-40B4-BE49-F238E27FC236}">
                <a16:creationId xmlns:a16="http://schemas.microsoft.com/office/drawing/2014/main" xmlns="" id="{AC21A0C9-2F4E-4473-A1AC-D1067ADA6D00}"/>
              </a:ext>
            </a:extLst>
          </p:cNvPr>
          <p:cNvSpPr/>
          <p:nvPr/>
        </p:nvSpPr>
        <p:spPr>
          <a:xfrm>
            <a:off x="1432059" y="3146134"/>
            <a:ext cx="5887801" cy="246221"/>
          </a:xfrm>
          <a:prstGeom prst="rect">
            <a:avLst/>
          </a:prstGeom>
        </p:spPr>
        <p:txBody>
          <a:bodyPr wrap="squar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ຂອບໃຈຕໍ່ຊັບພະຍາກອນທີ່ຂ້ອຍມີ ເຮັດໃຫ້ຂ້ອຍຮູ້ຈັດການກັບເຫດການທີ່ບໍ່ຄາດຄິດໄດ້</a:t>
            </a:r>
          </a:p>
        </p:txBody>
      </p:sp>
      <p:sp>
        <p:nvSpPr>
          <p:cNvPr id="13" name="Rectangle 12">
            <a:extLst>
              <a:ext uri="{FF2B5EF4-FFF2-40B4-BE49-F238E27FC236}">
                <a16:creationId xmlns:a16="http://schemas.microsoft.com/office/drawing/2014/main" xmlns="" id="{1038E21F-A579-4433-B6F3-303B02484F67}"/>
              </a:ext>
            </a:extLst>
          </p:cNvPr>
          <p:cNvSpPr/>
          <p:nvPr/>
        </p:nvSpPr>
        <p:spPr>
          <a:xfrm>
            <a:off x="1432058" y="3411944"/>
            <a:ext cx="5887801" cy="246221"/>
          </a:xfrm>
          <a:prstGeom prst="rect">
            <a:avLst/>
          </a:prstGeom>
        </p:spPr>
        <p:txBody>
          <a:bodyPr wrap="squar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ຂ້ອຍສາມາດຈັດການໄດ້ກັບທຸກໆບັນຫາຖ້າຫາກຂ້ອຍໄດ້ລົງທືນໄຊ້ຄວາມພະຍາຍາມ</a:t>
            </a:r>
          </a:p>
        </p:txBody>
      </p:sp>
      <p:sp>
        <p:nvSpPr>
          <p:cNvPr id="14" name="Rectangle 13">
            <a:extLst>
              <a:ext uri="{FF2B5EF4-FFF2-40B4-BE49-F238E27FC236}">
                <a16:creationId xmlns:a16="http://schemas.microsoft.com/office/drawing/2014/main" xmlns="" id="{ECFCA985-B2C8-4A8F-9704-C651D54DCBE6}"/>
              </a:ext>
            </a:extLst>
          </p:cNvPr>
          <p:cNvSpPr/>
          <p:nvPr/>
        </p:nvSpPr>
        <p:spPr>
          <a:xfrm>
            <a:off x="1430611" y="3645441"/>
            <a:ext cx="6373539" cy="246221"/>
          </a:xfrm>
          <a:prstGeom prst="rect">
            <a:avLst/>
          </a:prstGeom>
        </p:spPr>
        <p:txBody>
          <a:bodyPr wrap="squar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ຂ້ອຍສາມາດງຽບເສີຍເມືອປະເຊີນໜ້າກັບຄວາມຫຍຸ້ງຍາກ ຍ້ອນວ່າຂອ້ຍເຊື່ອໜັ້ນໃນຄວາມສາມາດໃນການຮັບມື</a:t>
            </a:r>
          </a:p>
        </p:txBody>
      </p:sp>
      <p:sp>
        <p:nvSpPr>
          <p:cNvPr id="15" name="Rectangle 14">
            <a:extLst>
              <a:ext uri="{FF2B5EF4-FFF2-40B4-BE49-F238E27FC236}">
                <a16:creationId xmlns:a16="http://schemas.microsoft.com/office/drawing/2014/main" xmlns="" id="{E25D123E-AA3C-4B46-A841-08BBB4ABCE12}"/>
              </a:ext>
            </a:extLst>
          </p:cNvPr>
          <p:cNvSpPr/>
          <p:nvPr/>
        </p:nvSpPr>
        <p:spPr>
          <a:xfrm>
            <a:off x="1430611" y="3923975"/>
            <a:ext cx="5887801" cy="246221"/>
          </a:xfrm>
          <a:prstGeom prst="rect">
            <a:avLst/>
          </a:prstGeom>
        </p:spPr>
        <p:txBody>
          <a:bodyPr wrap="squar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ເມືອ່ຂ້ອຍປະເຊີນກັບບັນຫາ ໂດຍປົກກະຕິຂ້ອຍສາມາດຫາວິທີທາງແກ້ໄຂໄດ້ຫຼາຍໆທາງ</a:t>
            </a:r>
          </a:p>
        </p:txBody>
      </p:sp>
      <p:sp>
        <p:nvSpPr>
          <p:cNvPr id="16" name="Rectangle 15">
            <a:extLst>
              <a:ext uri="{FF2B5EF4-FFF2-40B4-BE49-F238E27FC236}">
                <a16:creationId xmlns:a16="http://schemas.microsoft.com/office/drawing/2014/main" xmlns="" id="{6C2A79C3-3ADF-49C5-9ADA-2EAF4C24E993}"/>
              </a:ext>
            </a:extLst>
          </p:cNvPr>
          <p:cNvSpPr/>
          <p:nvPr/>
        </p:nvSpPr>
        <p:spPr>
          <a:xfrm>
            <a:off x="1418229" y="4166997"/>
            <a:ext cx="5887801" cy="246221"/>
          </a:xfrm>
          <a:prstGeom prst="rect">
            <a:avLst/>
          </a:prstGeom>
        </p:spPr>
        <p:txBody>
          <a:bodyPr wrap="squar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ຖ້າຂ້ອຍຢູ່ໃນສະພາບການທີ່ຫຍຸ້ງຍາກ ຂອ້ຍສາມາດຄິດຫາວິທີທາງອອກ</a:t>
            </a:r>
          </a:p>
        </p:txBody>
      </p:sp>
      <p:sp>
        <p:nvSpPr>
          <p:cNvPr id="17" name="Rectangle 16">
            <a:extLst>
              <a:ext uri="{FF2B5EF4-FFF2-40B4-BE49-F238E27FC236}">
                <a16:creationId xmlns:a16="http://schemas.microsoft.com/office/drawing/2014/main" xmlns="" id="{6EAC7B73-AB0F-45BF-854E-3B6B2210B596}"/>
              </a:ext>
            </a:extLst>
          </p:cNvPr>
          <p:cNvSpPr/>
          <p:nvPr/>
        </p:nvSpPr>
        <p:spPr>
          <a:xfrm>
            <a:off x="1447336" y="4420822"/>
            <a:ext cx="5887801" cy="246221"/>
          </a:xfrm>
          <a:prstGeom prst="rect">
            <a:avLst/>
          </a:prstGeom>
        </p:spPr>
        <p:txBody>
          <a:bodyPr wrap="squar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ຂອ້ຍສາມາດຈັດການໄດ້ທຸກບັນທາທີ່ເຂົ້າມາຂວາງທາງຂ້ອຍ</a:t>
            </a:r>
          </a:p>
        </p:txBody>
      </p:sp>
      <p:sp>
        <p:nvSpPr>
          <p:cNvPr id="18" name="Rectangle 17">
            <a:extLst>
              <a:ext uri="{FF2B5EF4-FFF2-40B4-BE49-F238E27FC236}">
                <a16:creationId xmlns:a16="http://schemas.microsoft.com/office/drawing/2014/main" xmlns="" id="{FA3A1E3E-6314-4FB1-A15D-46DCA020F686}"/>
              </a:ext>
            </a:extLst>
          </p:cNvPr>
          <p:cNvSpPr/>
          <p:nvPr/>
        </p:nvSpPr>
        <p:spPr>
          <a:xfrm>
            <a:off x="2132005" y="4777267"/>
            <a:ext cx="1817696" cy="246221"/>
          </a:xfrm>
          <a:prstGeom prst="rect">
            <a:avLst/>
          </a:prstGeom>
        </p:spPr>
        <p:txBody>
          <a:bodyPr wrap="squar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ຮູບແບບການຕອບ</a:t>
            </a:r>
          </a:p>
        </p:txBody>
      </p:sp>
      <p:sp>
        <p:nvSpPr>
          <p:cNvPr id="19" name="Rectangle 18">
            <a:extLst>
              <a:ext uri="{FF2B5EF4-FFF2-40B4-BE49-F238E27FC236}">
                <a16:creationId xmlns:a16="http://schemas.microsoft.com/office/drawing/2014/main" xmlns="" id="{E95CE1C6-1AA7-4F80-B5B6-BDC5BDBC5D46}"/>
              </a:ext>
            </a:extLst>
          </p:cNvPr>
          <p:cNvSpPr/>
          <p:nvPr/>
        </p:nvSpPr>
        <p:spPr>
          <a:xfrm>
            <a:off x="1230073" y="4879314"/>
            <a:ext cx="1817696" cy="246221"/>
          </a:xfrm>
          <a:prstGeom prst="rect">
            <a:avLst/>
          </a:prstGeom>
        </p:spPr>
        <p:txBody>
          <a:bodyPr wrap="squar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ບໍ່ຖືກທັງໝົດ</a:t>
            </a:r>
          </a:p>
        </p:txBody>
      </p:sp>
      <p:sp>
        <p:nvSpPr>
          <p:cNvPr id="20" name="Rectangle 19">
            <a:extLst>
              <a:ext uri="{FF2B5EF4-FFF2-40B4-BE49-F238E27FC236}">
                <a16:creationId xmlns:a16="http://schemas.microsoft.com/office/drawing/2014/main" xmlns="" id="{2AEA3297-AC32-43BA-916D-9A4B0B870320}"/>
              </a:ext>
            </a:extLst>
          </p:cNvPr>
          <p:cNvSpPr/>
          <p:nvPr/>
        </p:nvSpPr>
        <p:spPr>
          <a:xfrm>
            <a:off x="2252655" y="4886633"/>
            <a:ext cx="1817696" cy="246221"/>
          </a:xfrm>
          <a:prstGeom prst="rect">
            <a:avLst/>
          </a:prstGeom>
        </p:spPr>
        <p:txBody>
          <a:bodyPr wrap="squar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ບໍ່ຖືກ</a:t>
            </a:r>
          </a:p>
        </p:txBody>
      </p:sp>
      <p:sp>
        <p:nvSpPr>
          <p:cNvPr id="21" name="Rectangle 20">
            <a:extLst>
              <a:ext uri="{FF2B5EF4-FFF2-40B4-BE49-F238E27FC236}">
                <a16:creationId xmlns:a16="http://schemas.microsoft.com/office/drawing/2014/main" xmlns="" id="{BB9A914B-8673-43F2-930D-A2881123E1A3}"/>
              </a:ext>
            </a:extLst>
          </p:cNvPr>
          <p:cNvSpPr/>
          <p:nvPr/>
        </p:nvSpPr>
        <p:spPr>
          <a:xfrm>
            <a:off x="3136469" y="4857270"/>
            <a:ext cx="1817696" cy="246221"/>
          </a:xfrm>
          <a:prstGeom prst="rect">
            <a:avLst/>
          </a:prstGeom>
        </p:spPr>
        <p:txBody>
          <a:bodyPr wrap="squar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ຖືກປານກາງ</a:t>
            </a:r>
          </a:p>
        </p:txBody>
      </p:sp>
      <p:sp>
        <p:nvSpPr>
          <p:cNvPr id="22" name="Rectangle 21">
            <a:extLst>
              <a:ext uri="{FF2B5EF4-FFF2-40B4-BE49-F238E27FC236}">
                <a16:creationId xmlns:a16="http://schemas.microsoft.com/office/drawing/2014/main" xmlns="" id="{65FF8D92-ED81-4F12-A784-F5B477049A65}"/>
              </a:ext>
            </a:extLst>
          </p:cNvPr>
          <p:cNvSpPr/>
          <p:nvPr/>
        </p:nvSpPr>
        <p:spPr>
          <a:xfrm>
            <a:off x="4272338" y="4835821"/>
            <a:ext cx="1817696" cy="246221"/>
          </a:xfrm>
          <a:prstGeom prst="rect">
            <a:avLst/>
          </a:prstGeom>
        </p:spPr>
        <p:txBody>
          <a:bodyPr wrap="square">
            <a:spAutoFit/>
          </a:bodyPr>
          <a:lstStyle/>
          <a:p>
            <a:pPr marL="457200" lvl="0">
              <a:spcBef>
                <a:spcPts val="1360"/>
              </a:spcBef>
              <a:buClr>
                <a:schemeClr val="accent1"/>
              </a:buClr>
              <a:buSzPts val="1440"/>
            </a:pPr>
            <a:r>
              <a:rPr lang="lo-LA" sz="1000" dirty="0">
                <a:solidFill>
                  <a:schemeClr val="dk2"/>
                </a:solidFill>
                <a:latin typeface="Saysettha OT" panose="020B0504020207020204" pitchFamily="34" charset="-34"/>
                <a:cs typeface="Saysettha OT" panose="020B0504020207020204" pitchFamily="34" charset="-34"/>
              </a:rPr>
              <a:t>ຖືກຕອ້ງ</a:t>
            </a:r>
          </a:p>
        </p:txBody>
      </p:sp>
    </p:spTree>
    <p:extLst>
      <p:ext uri="{BB962C8B-B14F-4D97-AF65-F5344CB8AC3E}">
        <p14:creationId xmlns:p14="http://schemas.microsoft.com/office/powerpoint/2010/main" val="9657911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909708" y="24990"/>
            <a:ext cx="4876800" cy="1335414"/>
          </a:xfrm>
          <a:prstGeom prst="rect">
            <a:avLst/>
          </a:prstGeom>
          <a:noFill/>
          <a:ln>
            <a:noFill/>
          </a:ln>
        </p:spPr>
        <p:txBody>
          <a:bodyPr spcFirstLastPara="1" wrap="square" lIns="0" tIns="45700" rIns="0" bIns="45700" anchor="ctr" anchorCtr="0">
            <a:noAutofit/>
          </a:bodyPr>
          <a:lstStyle/>
          <a:p>
            <a:pPr marL="182880" lvl="0" indent="0" algn="l" rtl="0">
              <a:spcBef>
                <a:spcPts val="0"/>
              </a:spcBef>
              <a:spcAft>
                <a:spcPts val="0"/>
              </a:spcAft>
              <a:buClr>
                <a:schemeClr val="accent1"/>
              </a:buClr>
              <a:buSzPts val="4000"/>
              <a:buFont typeface="Quattrocento Sans"/>
              <a:buNone/>
            </a:pPr>
            <a:r>
              <a:rPr lang="lo-LA" sz="4000" b="1" dirty="0">
                <a:solidFill>
                  <a:schemeClr val="bg1"/>
                </a:solidFill>
                <a:latin typeface="Saysettha OT" panose="020B0504020207020204" pitchFamily="34" charset="-34"/>
                <a:cs typeface="Saysettha OT" panose="020B0504020207020204" pitchFamily="34" charset="-34"/>
              </a:rPr>
              <a:t>ບົດເຝືືກຫັດ ຄຳຖະແຫຼງການຜົນກະທົບ</a:t>
            </a:r>
            <a:endParaRPr lang="en-US" sz="4000" b="1" dirty="0">
              <a:solidFill>
                <a:schemeClr val="bg1"/>
              </a:solidFill>
              <a:latin typeface="Saysettha OT" panose="020B0504020207020204" pitchFamily="34" charset="-34"/>
              <a:cs typeface="Saysettha OT" panose="020B0504020207020204" pitchFamily="34" charset="-34"/>
            </a:endParaRPr>
          </a:p>
        </p:txBody>
      </p:sp>
      <p:sp>
        <p:nvSpPr>
          <p:cNvPr id="73" name="Google Shape;73;p2"/>
          <p:cNvSpPr txBox="1"/>
          <p:nvPr/>
        </p:nvSpPr>
        <p:spPr>
          <a:xfrm>
            <a:off x="371475" y="4582697"/>
            <a:ext cx="7350968" cy="879664"/>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2000" dirty="0">
                <a:latin typeface="Saysettha OT" panose="020B0504020207020204" pitchFamily="34" charset="-34"/>
                <a:cs typeface="Saysettha OT" panose="020B0504020207020204" pitchFamily="34" charset="-34"/>
              </a:rPr>
              <a:t>ເບິ່ງວິດີໂອນີ້ </a:t>
            </a:r>
            <a:r>
              <a:rPr lang="en-US" sz="2000" dirty="0">
                <a:latin typeface="Saysettha OT" panose="020B0504020207020204" pitchFamily="34" charset="-34"/>
                <a:cs typeface="Saysettha OT" panose="020B0504020207020204" pitchFamily="34" charset="-34"/>
              </a:rPr>
              <a:t>(16:20´) </a:t>
            </a:r>
            <a:r>
              <a:rPr lang="lo-LA" sz="2000" dirty="0">
                <a:latin typeface="Saysettha OT" panose="020B0504020207020204" pitchFamily="34" charset="-34"/>
                <a:cs typeface="Saysettha OT" panose="020B0504020207020204" pitchFamily="34" charset="-34"/>
              </a:rPr>
              <a:t>ເພື່ອແຮງບັນດາໃຈ</a:t>
            </a:r>
            <a:r>
              <a:rPr lang="en-US" sz="2000" dirty="0">
                <a:latin typeface="Saysettha OT" panose="020B0504020207020204" pitchFamily="34" charset="-34"/>
                <a:cs typeface="Saysettha OT" panose="020B0504020207020204" pitchFamily="34" charset="-34"/>
              </a:rPr>
              <a:t>:</a:t>
            </a:r>
          </a:p>
          <a:p>
            <a:pPr marL="64009" marR="0" lvl="0" algn="l" rtl="0">
              <a:spcBef>
                <a:spcPts val="1360"/>
              </a:spcBef>
              <a:spcAft>
                <a:spcPts val="0"/>
              </a:spcAft>
              <a:buClr>
                <a:schemeClr val="accent1"/>
              </a:buClr>
              <a:buSzPts val="1440"/>
            </a:pPr>
            <a:r>
              <a:rPr lang="en-US" sz="2000" dirty="0">
                <a:latin typeface="Saysettha OT" panose="020B0504020207020204" pitchFamily="34" charset="-34"/>
                <a:cs typeface="Saysettha OT" panose="020B0504020207020204" pitchFamily="34" charset="-34"/>
                <a:hlinkClick r:id="rId3"/>
              </a:rPr>
              <a:t>https://www.youtube.com/watch?v=Ihs4VFZWwn4</a:t>
            </a:r>
            <a:r>
              <a:rPr lang="en-US" sz="2000" dirty="0">
                <a:latin typeface="Saysettha OT" panose="020B0504020207020204" pitchFamily="34" charset="-34"/>
                <a:cs typeface="Saysettha OT" panose="020B0504020207020204" pitchFamily="34" charset="-34"/>
              </a:rPr>
              <a:t>  </a:t>
            </a:r>
          </a:p>
          <a:p>
            <a:pPr marL="64009" marR="0" lvl="0" algn="l" rtl="0">
              <a:spcBef>
                <a:spcPts val="1360"/>
              </a:spcBef>
              <a:spcAft>
                <a:spcPts val="0"/>
              </a:spcAft>
              <a:buClr>
                <a:schemeClr val="accent1"/>
              </a:buClr>
              <a:buSzPts val="1440"/>
            </a:pPr>
            <a:endParaRPr lang="en-US" sz="2000" dirty="0">
              <a:latin typeface="Saysettha OT" panose="020B0504020207020204" pitchFamily="34" charset="-34"/>
              <a:cs typeface="Saysettha OT" panose="020B0504020207020204" pitchFamily="34" charset="-34"/>
            </a:endParaRPr>
          </a:p>
          <a:p>
            <a:pPr marL="64009" marR="0" lvl="0" algn="l" rtl="0">
              <a:spcBef>
                <a:spcPts val="1360"/>
              </a:spcBef>
              <a:spcAft>
                <a:spcPts val="0"/>
              </a:spcAft>
              <a:buClr>
                <a:schemeClr val="accent1"/>
              </a:buClr>
              <a:buSzPts val="1440"/>
            </a:pPr>
            <a:r>
              <a:rPr lang="en-US" sz="2000" dirty="0">
                <a:latin typeface="Saysettha OT" panose="020B0504020207020204" pitchFamily="34" charset="-34"/>
                <a:cs typeface="Saysettha OT" panose="020B0504020207020204" pitchFamily="34" charset="-34"/>
              </a:rPr>
              <a:t> </a:t>
            </a:r>
          </a:p>
        </p:txBody>
      </p:sp>
      <p:pic>
        <p:nvPicPr>
          <p:cNvPr id="74" name="Google Shape;74;p2" descr="A picture containing text, sign&#10;&#10;Description automatically generated"/>
          <p:cNvPicPr preferRelativeResize="0"/>
          <p:nvPr/>
        </p:nvPicPr>
        <p:blipFill rotWithShape="1">
          <a:blip r:embed="rId4">
            <a:alphaModFix/>
          </a:blip>
          <a:srcRect/>
          <a:stretch/>
        </p:blipFill>
        <p:spPr>
          <a:xfrm>
            <a:off x="7571485" y="6383053"/>
            <a:ext cx="1393003" cy="301752"/>
          </a:xfrm>
          <a:prstGeom prst="rect">
            <a:avLst/>
          </a:prstGeom>
          <a:noFill/>
          <a:ln>
            <a:noFill/>
          </a:ln>
        </p:spPr>
      </p:pic>
      <p:pic>
        <p:nvPicPr>
          <p:cNvPr id="3" name="Grafik 2">
            <a:extLst>
              <a:ext uri="{FF2B5EF4-FFF2-40B4-BE49-F238E27FC236}">
                <a16:creationId xmlns:a16="http://schemas.microsoft.com/office/drawing/2014/main" xmlns="" id="{63B52564-83F8-4753-BEFE-2F90CC27C176}"/>
              </a:ext>
            </a:extLst>
          </p:cNvPr>
          <p:cNvPicPr>
            <a:picLocks noChangeAspect="1"/>
          </p:cNvPicPr>
          <p:nvPr/>
        </p:nvPicPr>
        <p:blipFill>
          <a:blip r:embed="rId5"/>
          <a:stretch>
            <a:fillRect/>
          </a:stretch>
        </p:blipFill>
        <p:spPr>
          <a:xfrm>
            <a:off x="1038744" y="6181868"/>
            <a:ext cx="6352583" cy="201185"/>
          </a:xfrm>
          <a:prstGeom prst="rect">
            <a:avLst/>
          </a:prstGeom>
        </p:spPr>
      </p:pic>
      <p:pic>
        <p:nvPicPr>
          <p:cNvPr id="6" name="Grafik 5">
            <a:extLst>
              <a:ext uri="{FF2B5EF4-FFF2-40B4-BE49-F238E27FC236}">
                <a16:creationId xmlns:a16="http://schemas.microsoft.com/office/drawing/2014/main" xmlns="" id="{37334337-87D9-4D60-A3CD-4C105FB92FF1}"/>
              </a:ext>
            </a:extLst>
          </p:cNvPr>
          <p:cNvPicPr>
            <a:picLocks noChangeAspect="1"/>
          </p:cNvPicPr>
          <p:nvPr/>
        </p:nvPicPr>
        <p:blipFill>
          <a:blip r:embed="rId6"/>
          <a:stretch>
            <a:fillRect/>
          </a:stretch>
        </p:blipFill>
        <p:spPr>
          <a:xfrm>
            <a:off x="371475" y="1628525"/>
            <a:ext cx="5188857" cy="2724150"/>
          </a:xfrm>
          <a:prstGeom prst="rect">
            <a:avLst/>
          </a:prstGeom>
        </p:spPr>
      </p:pic>
      <p:sp>
        <p:nvSpPr>
          <p:cNvPr id="10" name="Google Shape;73;p2">
            <a:extLst>
              <a:ext uri="{FF2B5EF4-FFF2-40B4-BE49-F238E27FC236}">
                <a16:creationId xmlns:a16="http://schemas.microsoft.com/office/drawing/2014/main" xmlns="" id="{65DD8B6F-F57A-497A-BA18-4A510CDEB8F9}"/>
              </a:ext>
            </a:extLst>
          </p:cNvPr>
          <p:cNvSpPr txBox="1"/>
          <p:nvPr/>
        </p:nvSpPr>
        <p:spPr>
          <a:xfrm>
            <a:off x="6064182" y="1908118"/>
            <a:ext cx="2340001" cy="2314825"/>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en-US" sz="2000" dirty="0">
                <a:latin typeface="Saysettha OT" panose="020B0504020207020204" pitchFamily="34" charset="-34"/>
                <a:cs typeface="Saysettha OT" panose="020B0504020207020204" pitchFamily="34" charset="-34"/>
              </a:rPr>
              <a:t>Bill Roche</a:t>
            </a:r>
          </a:p>
          <a:p>
            <a:pPr marL="64009" marR="0" lvl="0" algn="l" rtl="0">
              <a:spcBef>
                <a:spcPts val="1360"/>
              </a:spcBef>
              <a:spcAft>
                <a:spcPts val="0"/>
              </a:spcAft>
              <a:buClr>
                <a:schemeClr val="accent1"/>
              </a:buClr>
              <a:buSzPts val="1440"/>
            </a:pPr>
            <a:r>
              <a:rPr lang="lo-LA" sz="2000" i="1" dirty="0">
                <a:latin typeface="Saysettha OT" panose="020B0504020207020204" pitchFamily="34" charset="-34"/>
                <a:cs typeface="Saysettha OT" panose="020B0504020207020204" pitchFamily="34" charset="-34"/>
              </a:rPr>
              <a:t>ພະລັງແນວຄວາມຄິດຜູ້ປະກອບການ</a:t>
            </a:r>
            <a:r>
              <a:rPr lang="en-US" sz="2000" i="1" dirty="0">
                <a:latin typeface="Saysettha OT" panose="020B0504020207020204" pitchFamily="34" charset="-34"/>
                <a:cs typeface="Saysettha OT" panose="020B0504020207020204" pitchFamily="34" charset="-34"/>
              </a:rPr>
              <a:t>.</a:t>
            </a:r>
          </a:p>
          <a:p>
            <a:pPr marL="64009" marR="0" lvl="0" algn="l" rtl="0">
              <a:spcBef>
                <a:spcPts val="1360"/>
              </a:spcBef>
              <a:spcAft>
                <a:spcPts val="0"/>
              </a:spcAft>
              <a:buClr>
                <a:schemeClr val="accent1"/>
              </a:buClr>
              <a:buSzPts val="1440"/>
            </a:pPr>
            <a:r>
              <a:rPr lang="en-US" sz="2000" dirty="0">
                <a:latin typeface="Saysettha OT" panose="020B0504020207020204" pitchFamily="34" charset="-34"/>
                <a:cs typeface="Saysettha OT" panose="020B0504020207020204" pitchFamily="34" charset="-34"/>
              </a:rPr>
              <a:t>TEDx, 2018</a:t>
            </a:r>
          </a:p>
          <a:p>
            <a:pPr marL="64009" marR="0" lvl="0" algn="l" rtl="0">
              <a:spcBef>
                <a:spcPts val="1360"/>
              </a:spcBef>
              <a:spcAft>
                <a:spcPts val="0"/>
              </a:spcAft>
              <a:buClr>
                <a:schemeClr val="accent1"/>
              </a:buClr>
              <a:buSzPts val="1440"/>
            </a:pPr>
            <a:r>
              <a:rPr lang="en-US" sz="2000" dirty="0">
                <a:latin typeface="Saysettha OT" panose="020B0504020207020204" pitchFamily="34" charset="-34"/>
                <a:cs typeface="Saysettha OT" panose="020B0504020207020204" pitchFamily="34" charset="-34"/>
              </a:rPr>
              <a:t> </a:t>
            </a:r>
          </a:p>
        </p:txBody>
      </p:sp>
    </p:spTree>
    <p:extLst>
      <p:ext uri="{BB962C8B-B14F-4D97-AF65-F5344CB8AC3E}">
        <p14:creationId xmlns:p14="http://schemas.microsoft.com/office/powerpoint/2010/main" val="14443561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1909708" y="24990"/>
            <a:ext cx="4876800" cy="1335414"/>
          </a:xfrm>
          <a:prstGeom prst="rect">
            <a:avLst/>
          </a:prstGeom>
          <a:noFill/>
          <a:ln>
            <a:noFill/>
          </a:ln>
        </p:spPr>
        <p:txBody>
          <a:bodyPr spcFirstLastPara="1" wrap="square" lIns="0" tIns="45700" rIns="0" bIns="45700" anchor="ctr" anchorCtr="0">
            <a:noAutofit/>
          </a:bodyPr>
          <a:lstStyle/>
          <a:p>
            <a:pPr marL="182880" lvl="0">
              <a:spcBef>
                <a:spcPts val="0"/>
              </a:spcBef>
              <a:buClr>
                <a:schemeClr val="accent1"/>
              </a:buClr>
              <a:buSzPts val="4000"/>
            </a:pPr>
            <a:r>
              <a:rPr lang="lo-LA" sz="4000" b="1" dirty="0">
                <a:solidFill>
                  <a:schemeClr val="bg1"/>
                </a:solidFill>
                <a:latin typeface="Saysettha OT" panose="020B0504020207020204" pitchFamily="34" charset="-34"/>
                <a:cs typeface="Saysettha OT" panose="020B0504020207020204" pitchFamily="34" charset="-34"/>
              </a:rPr>
              <a:t>ບົດເຝືືກຫັດ ຄຳຖະແຫຼງການຜົນກະທົບ</a:t>
            </a:r>
            <a:endParaRPr lang="en-US" sz="4000" b="1" dirty="0">
              <a:solidFill>
                <a:schemeClr val="bg1"/>
              </a:solidFill>
              <a:latin typeface="Saysettha OT" panose="020B0504020207020204" pitchFamily="34" charset="-34"/>
              <a:cs typeface="Saysettha OT" panose="020B0504020207020204" pitchFamily="34" charset="-34"/>
            </a:endParaRPr>
          </a:p>
        </p:txBody>
      </p:sp>
      <p:sp>
        <p:nvSpPr>
          <p:cNvPr id="73" name="Google Shape;73;p2"/>
          <p:cNvSpPr txBox="1"/>
          <p:nvPr/>
        </p:nvSpPr>
        <p:spPr>
          <a:xfrm>
            <a:off x="539551" y="1663511"/>
            <a:ext cx="7350968" cy="4215250"/>
          </a:xfrm>
          <a:prstGeom prst="rect">
            <a:avLst/>
          </a:prstGeom>
          <a:noFill/>
          <a:ln>
            <a:noFill/>
          </a:ln>
        </p:spPr>
        <p:txBody>
          <a:bodyPr spcFirstLastPara="1" wrap="square" lIns="91425" tIns="45700" rIns="91425" bIns="45700" anchor="t" anchorCtr="0">
            <a:noAutofit/>
          </a:bodyPr>
          <a:lstStyle/>
          <a:p>
            <a:pPr marL="64009" marR="0" lvl="0" algn="l" rtl="0">
              <a:spcBef>
                <a:spcPts val="1360"/>
              </a:spcBef>
              <a:spcAft>
                <a:spcPts val="0"/>
              </a:spcAft>
              <a:buClr>
                <a:schemeClr val="accent1"/>
              </a:buClr>
              <a:buSzPts val="1440"/>
            </a:pPr>
            <a:r>
              <a:rPr lang="lo-LA" sz="2400" b="1" dirty="0">
                <a:solidFill>
                  <a:schemeClr val="dk2"/>
                </a:solidFill>
                <a:latin typeface="Saysettha OT" panose="020B0504020207020204" pitchFamily="34" charset="-34"/>
                <a:cs typeface="Saysettha OT" panose="020B0504020207020204" pitchFamily="34" charset="-34"/>
              </a:rPr>
              <a:t>ກິດຈະກຳກຸ່ມ</a:t>
            </a:r>
            <a:r>
              <a:rPr lang="de-DE" sz="2400" b="1" dirty="0">
                <a:solidFill>
                  <a:schemeClr val="dk2"/>
                </a:solidFill>
                <a:latin typeface="Saysettha OT" panose="020B0504020207020204" pitchFamily="34" charset="-34"/>
                <a:cs typeface="Saysettha OT" panose="020B0504020207020204" pitchFamily="34" charset="-34"/>
              </a:rPr>
              <a:t> II – </a:t>
            </a:r>
            <a:r>
              <a:rPr lang="lo-LA" sz="2400" b="1" dirty="0">
                <a:solidFill>
                  <a:schemeClr val="dk2"/>
                </a:solidFill>
                <a:latin typeface="Saysettha OT" panose="020B0504020207020204" pitchFamily="34" charset="-34"/>
                <a:cs typeface="Saysettha OT" panose="020B0504020207020204" pitchFamily="34" charset="-34"/>
              </a:rPr>
              <a:t>ຮອດວັນສຸກ</a:t>
            </a:r>
            <a:r>
              <a:rPr lang="de-DE" sz="2400" b="1" dirty="0">
                <a:solidFill>
                  <a:schemeClr val="dk2"/>
                </a:solidFill>
                <a:latin typeface="Saysettha OT" panose="020B0504020207020204" pitchFamily="34" charset="-34"/>
                <a:cs typeface="Saysettha OT" panose="020B0504020207020204" pitchFamily="34" charset="-34"/>
              </a:rPr>
              <a:t>!</a:t>
            </a:r>
          </a:p>
          <a:p>
            <a:pPr marL="64009" marR="0" lvl="0" algn="l" rtl="0">
              <a:spcBef>
                <a:spcPts val="1360"/>
              </a:spcBef>
              <a:spcAft>
                <a:spcPts val="0"/>
              </a:spcAft>
              <a:buClr>
                <a:schemeClr val="accent1"/>
              </a:buClr>
              <a:buSzPts val="1440"/>
            </a:pPr>
            <a:endParaRPr lang="en-US" sz="2400" dirty="0">
              <a:solidFill>
                <a:srgbClr val="44546A"/>
              </a:solidFill>
              <a:latin typeface="Saysettha OT" panose="020B0504020207020204" pitchFamily="34" charset="-34"/>
              <a:cs typeface="Saysettha OT" panose="020B0504020207020204" pitchFamily="34" charset="-34"/>
            </a:endParaRPr>
          </a:p>
          <a:p>
            <a:pPr marL="448056" marR="0" lvl="0" indent="-384047" algn="l" rtl="0">
              <a:spcBef>
                <a:spcPts val="1360"/>
              </a:spcBef>
              <a:spcAft>
                <a:spcPts val="0"/>
              </a:spcAft>
              <a:buClr>
                <a:schemeClr val="accent1"/>
              </a:buClr>
              <a:buSzPts val="1440"/>
              <a:buFont typeface="Arial"/>
              <a:buChar char="•"/>
            </a:pPr>
            <a:r>
              <a:rPr lang="lo-LA" sz="2000" dirty="0">
                <a:solidFill>
                  <a:srgbClr val="44546A"/>
                </a:solidFill>
                <a:latin typeface="Saysettha OT" panose="020B0504020207020204" pitchFamily="34" charset="-34"/>
                <a:cs typeface="Saysettha OT" panose="020B0504020207020204" pitchFamily="34" charset="-34"/>
              </a:rPr>
              <a:t>ກາລຸນາຂຽນຄຳຖະແຫຼງການຜົນກະທົບ</a:t>
            </a:r>
            <a:r>
              <a:rPr lang="en-US" sz="2000" dirty="0">
                <a:solidFill>
                  <a:srgbClr val="44546A"/>
                </a:solidFill>
                <a:latin typeface="Saysettha OT" panose="020B0504020207020204" pitchFamily="34" charset="-34"/>
                <a:cs typeface="Saysettha OT" panose="020B0504020207020204" pitchFamily="34" charset="-34"/>
              </a:rPr>
              <a:t> </a:t>
            </a:r>
            <a:r>
              <a:rPr lang="en-US" sz="2000" b="1" dirty="0">
                <a:solidFill>
                  <a:srgbClr val="44546A"/>
                </a:solidFill>
                <a:latin typeface="Saysettha OT" panose="020B0504020207020204" pitchFamily="34" charset="-34"/>
                <a:cs typeface="Saysettha OT" panose="020B0504020207020204" pitchFamily="34" charset="-34"/>
              </a:rPr>
              <a:t>EKC´s</a:t>
            </a:r>
            <a:r>
              <a:rPr lang="lo-LA" sz="2000" b="1" dirty="0">
                <a:solidFill>
                  <a:srgbClr val="44546A"/>
                </a:solidFill>
                <a:latin typeface="Saysettha OT" panose="020B0504020207020204" pitchFamily="34" charset="-34"/>
                <a:cs typeface="Saysettha OT" panose="020B0504020207020204" pitchFamily="34" charset="-34"/>
              </a:rPr>
              <a:t> </a:t>
            </a:r>
            <a:r>
              <a:rPr lang="lo-LA" sz="2000" dirty="0">
                <a:solidFill>
                  <a:srgbClr val="44546A"/>
                </a:solidFill>
                <a:latin typeface="Saysettha OT" panose="020B0504020207020204" pitchFamily="34" charset="-34"/>
                <a:cs typeface="Saysettha OT" panose="020B0504020207020204" pitchFamily="34" charset="-34"/>
              </a:rPr>
              <a:t>ຂອງເຈົ້າທີ່ຈະເປັນທິດນຳທາງເຈົ້າໃນກິດຈະການປະກອບການ</a:t>
            </a:r>
            <a:r>
              <a:rPr lang="en-US" sz="2000" dirty="0">
                <a:solidFill>
                  <a:srgbClr val="44546A"/>
                </a:solidFill>
                <a:latin typeface="Saysettha OT" panose="020B0504020207020204" pitchFamily="34" charset="-34"/>
                <a:cs typeface="Saysettha OT" panose="020B0504020207020204" pitchFamily="34" charset="-34"/>
              </a:rPr>
              <a:t> (</a:t>
            </a:r>
            <a:r>
              <a:rPr lang="lo-LA" sz="2000" dirty="0">
                <a:solidFill>
                  <a:srgbClr val="44546A"/>
                </a:solidFill>
                <a:latin typeface="Saysettha OT" panose="020B0504020207020204" pitchFamily="34" charset="-34"/>
                <a:cs typeface="Saysettha OT" panose="020B0504020207020204" pitchFamily="34" charset="-34"/>
              </a:rPr>
              <a:t>ອ້າງເຖິງສະໄລ້ທີ</a:t>
            </a:r>
            <a:r>
              <a:rPr lang="en-US" sz="2000" dirty="0">
                <a:solidFill>
                  <a:srgbClr val="44546A"/>
                </a:solidFill>
                <a:latin typeface="Saysettha OT" panose="020B0504020207020204" pitchFamily="34" charset="-34"/>
                <a:cs typeface="Saysettha OT" panose="020B0504020207020204" pitchFamily="34" charset="-34"/>
              </a:rPr>
              <a:t>17).</a:t>
            </a:r>
          </a:p>
          <a:p>
            <a:pPr marL="448056" marR="0" lvl="0" indent="-384047" algn="l" rtl="0">
              <a:spcBef>
                <a:spcPts val="1360"/>
              </a:spcBef>
              <a:spcAft>
                <a:spcPts val="0"/>
              </a:spcAft>
              <a:buClr>
                <a:schemeClr val="accent1"/>
              </a:buClr>
              <a:buSzPts val="1440"/>
              <a:buFont typeface="Arial"/>
              <a:buChar char="•"/>
            </a:pPr>
            <a:r>
              <a:rPr lang="lo-LA" sz="2000" dirty="0">
                <a:solidFill>
                  <a:srgbClr val="44546A"/>
                </a:solidFill>
                <a:latin typeface="Saysettha OT" panose="020B0504020207020204" pitchFamily="34" charset="-34"/>
                <a:cs typeface="Saysettha OT" panose="020B0504020207020204" pitchFamily="34" charset="-34"/>
              </a:rPr>
              <a:t>ເລີ້ມຈາກຊ່ອງທາງທີ່ມີ</a:t>
            </a:r>
          </a:p>
          <a:p>
            <a:pPr marL="448056" marR="0" lvl="0" indent="-384047" algn="l" rtl="0">
              <a:spcBef>
                <a:spcPts val="1360"/>
              </a:spcBef>
              <a:spcAft>
                <a:spcPts val="0"/>
              </a:spcAft>
              <a:buClr>
                <a:schemeClr val="accent1"/>
              </a:buClr>
              <a:buSzPts val="1440"/>
              <a:buFont typeface="Arial"/>
              <a:buChar char="•"/>
            </a:pPr>
            <a:r>
              <a:rPr lang="lo-LA" sz="2000" dirty="0">
                <a:solidFill>
                  <a:srgbClr val="44546A"/>
                </a:solidFill>
                <a:latin typeface="Saysettha OT" panose="020B0504020207020204" pitchFamily="34" charset="-34"/>
                <a:cs typeface="Saysettha OT" panose="020B0504020207020204" pitchFamily="34" charset="-34"/>
              </a:rPr>
              <a:t>ແນວຄວາມຄິດນັ້ນແມ່ນຫຍັງ - ເຈົ້າຈະສ້າງຜົນກະທົບໃນມື້ນີ້ໄດ້ແນວໃດ ກັບຊ່ອງທາງທີ່ມີ? </a:t>
            </a:r>
            <a:endParaRPr lang="en-US" sz="2000" dirty="0">
              <a:solidFill>
                <a:srgbClr val="44546A"/>
              </a:solidFill>
              <a:latin typeface="Saysettha OT" panose="020B0504020207020204" pitchFamily="34" charset="-34"/>
              <a:cs typeface="Saysettha OT" panose="020B0504020207020204" pitchFamily="34" charset="-34"/>
            </a:endParaRPr>
          </a:p>
          <a:p>
            <a:pPr marL="448056" marR="0" lvl="0" indent="-384047" algn="l" rtl="0">
              <a:spcBef>
                <a:spcPts val="1360"/>
              </a:spcBef>
              <a:spcAft>
                <a:spcPts val="0"/>
              </a:spcAft>
              <a:buClr>
                <a:schemeClr val="accent1"/>
              </a:buClr>
              <a:buSzPts val="1440"/>
              <a:buFont typeface="Arial"/>
              <a:buChar char="•"/>
            </a:pPr>
            <a:r>
              <a:rPr lang="lo-LA" sz="2000" dirty="0">
                <a:solidFill>
                  <a:srgbClr val="44546A"/>
                </a:solidFill>
                <a:latin typeface="Saysettha OT" panose="020B0504020207020204" pitchFamily="34" charset="-34"/>
                <a:cs typeface="Saysettha OT" panose="020B0504020207020204" pitchFamily="34" charset="-34"/>
              </a:rPr>
              <a:t>ເຈົ້າຈະຕ້ອງໄດ້ກຳນົດລາຍລະອຽດຊັບພະຍາກອນທີ່ເຈົ້າມີຢູ່ ແລະ ຄວາມສູນເສຍທີ່ເຈົ້າຍອມຮັບໄດ້ໃນໄລຍະຕົ້ນ.</a:t>
            </a:r>
            <a:r>
              <a:rPr lang="en-US" sz="2000" dirty="0">
                <a:solidFill>
                  <a:srgbClr val="44546A"/>
                </a:solidFill>
                <a:latin typeface="Saysettha OT" panose="020B0504020207020204" pitchFamily="34" charset="-34"/>
                <a:cs typeface="Saysettha OT" panose="020B0504020207020204" pitchFamily="34" charset="-34"/>
              </a:rPr>
              <a:t> </a:t>
            </a:r>
          </a:p>
        </p:txBody>
      </p:sp>
      <p:pic>
        <p:nvPicPr>
          <p:cNvPr id="74" name="Google Shape;74;p2" descr="A picture containing text, sign&#10;&#10;Description automatically generated"/>
          <p:cNvPicPr preferRelativeResize="0"/>
          <p:nvPr/>
        </p:nvPicPr>
        <p:blipFill rotWithShape="1">
          <a:blip r:embed="rId3">
            <a:alphaModFix/>
          </a:blip>
          <a:srcRect/>
          <a:stretch/>
        </p:blipFill>
        <p:spPr>
          <a:xfrm>
            <a:off x="7571485" y="6383053"/>
            <a:ext cx="1393003" cy="301752"/>
          </a:xfrm>
          <a:prstGeom prst="rect">
            <a:avLst/>
          </a:prstGeom>
          <a:noFill/>
          <a:ln>
            <a:noFill/>
          </a:ln>
        </p:spPr>
      </p:pic>
      <p:pic>
        <p:nvPicPr>
          <p:cNvPr id="3" name="Grafik 2">
            <a:extLst>
              <a:ext uri="{FF2B5EF4-FFF2-40B4-BE49-F238E27FC236}">
                <a16:creationId xmlns:a16="http://schemas.microsoft.com/office/drawing/2014/main" xmlns="" id="{63B52564-83F8-4753-BEFE-2F90CC27C176}"/>
              </a:ext>
            </a:extLst>
          </p:cNvPr>
          <p:cNvPicPr>
            <a:picLocks noChangeAspect="1"/>
          </p:cNvPicPr>
          <p:nvPr/>
        </p:nvPicPr>
        <p:blipFill>
          <a:blip r:embed="rId4"/>
          <a:stretch>
            <a:fillRect/>
          </a:stretch>
        </p:blipFill>
        <p:spPr>
          <a:xfrm>
            <a:off x="1038744" y="6181868"/>
            <a:ext cx="6352583" cy="201185"/>
          </a:xfrm>
          <a:prstGeom prst="rect">
            <a:avLst/>
          </a:prstGeom>
        </p:spPr>
      </p:pic>
    </p:spTree>
    <p:extLst>
      <p:ext uri="{BB962C8B-B14F-4D97-AF65-F5344CB8AC3E}">
        <p14:creationId xmlns:p14="http://schemas.microsoft.com/office/powerpoint/2010/main" val="2782168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B82401-33C0-7543-97CC-9086835F5293}"/>
              </a:ext>
            </a:extLst>
          </p:cNvPr>
          <p:cNvSpPr>
            <a:spLocks noGrp="1"/>
          </p:cNvSpPr>
          <p:nvPr>
            <p:ph type="title"/>
          </p:nvPr>
        </p:nvSpPr>
        <p:spPr/>
        <p:txBody>
          <a:bodyPr/>
          <a:lstStyle/>
          <a:p>
            <a:r>
              <a:rPr lang="lo-LA" b="1" dirty="0">
                <a:solidFill>
                  <a:srgbClr val="44546A"/>
                </a:solidFill>
                <a:latin typeface="Saysettha OT" panose="020B0504020207020204" pitchFamily="34" charset="-34"/>
                <a:cs typeface="Saysettha OT" panose="020B0504020207020204" pitchFamily="34" charset="-34"/>
              </a:rPr>
              <a:t>ສັງຄົມການປະກອບການ</a:t>
            </a:r>
            <a:endParaRPr lang="x-none" b="1" dirty="0">
              <a:solidFill>
                <a:srgbClr val="44546A"/>
              </a:solidFill>
              <a:latin typeface="Saysettha OT" panose="020B0504020207020204" pitchFamily="34" charset="-34"/>
              <a:cs typeface="Saysettha OT" panose="020B0504020207020204" pitchFamily="34" charset="-34"/>
            </a:endParaRPr>
          </a:p>
        </p:txBody>
      </p:sp>
      <p:sp>
        <p:nvSpPr>
          <p:cNvPr id="3" name="Content Placeholder 2">
            <a:extLst>
              <a:ext uri="{FF2B5EF4-FFF2-40B4-BE49-F238E27FC236}">
                <a16:creationId xmlns:a16="http://schemas.microsoft.com/office/drawing/2014/main" xmlns="" id="{D262C34B-FC35-2446-AADC-E386BE958476}"/>
              </a:ext>
            </a:extLst>
          </p:cNvPr>
          <p:cNvSpPr>
            <a:spLocks noGrp="1"/>
          </p:cNvSpPr>
          <p:nvPr>
            <p:ph idx="1"/>
          </p:nvPr>
        </p:nvSpPr>
        <p:spPr>
          <a:xfrm>
            <a:off x="628650" y="2675427"/>
            <a:ext cx="7886700" cy="3013197"/>
          </a:xfrm>
        </p:spPr>
        <p:txBody>
          <a:bodyPr>
            <a:normAutofit fontScale="77500" lnSpcReduction="20000"/>
          </a:bodyPr>
          <a:lstStyle/>
          <a:p>
            <a:r>
              <a:rPr lang="lo-LA" b="1" dirty="0">
                <a:solidFill>
                  <a:srgbClr val="44546A"/>
                </a:solidFill>
                <a:latin typeface="Saysettha OT" panose="020B0504020207020204" pitchFamily="34" charset="-34"/>
                <a:cs typeface="Saysettha OT" panose="020B0504020207020204" pitchFamily="34" charset="-34"/>
              </a:rPr>
              <a:t>ຄຸນຫຼັກສະນະຫຼັກ</a:t>
            </a:r>
            <a:endParaRPr lang="x-none" b="1" dirty="0">
              <a:solidFill>
                <a:srgbClr val="44546A"/>
              </a:solidFill>
              <a:latin typeface="Saysettha OT" panose="020B0504020207020204" pitchFamily="34" charset="-34"/>
              <a:cs typeface="Saysettha OT" panose="020B0504020207020204" pitchFamily="34" charset="-34"/>
            </a:endParaRPr>
          </a:p>
          <a:p>
            <a:pPr lvl="1"/>
            <a:r>
              <a:rPr lang="lo-LA" dirty="0">
                <a:solidFill>
                  <a:srgbClr val="44546A"/>
                </a:solidFill>
                <a:latin typeface="Saysettha OT" panose="020B0504020207020204" pitchFamily="34" charset="-34"/>
                <a:cs typeface="Saysettha OT" panose="020B0504020207020204" pitchFamily="34" charset="-34"/>
              </a:rPr>
              <a:t>ອົງປະກອບຫຼັກ</a:t>
            </a:r>
            <a:r>
              <a:rPr lang="x-none" dirty="0">
                <a:solidFill>
                  <a:srgbClr val="44546A"/>
                </a:solidFill>
                <a:latin typeface="Saysettha OT" panose="020B0504020207020204" pitchFamily="34" charset="-34"/>
                <a:cs typeface="Saysettha OT" panose="020B0504020207020204" pitchFamily="34" charset="-34"/>
              </a:rPr>
              <a:t>: </a:t>
            </a:r>
            <a:r>
              <a:rPr lang="lo-LA" dirty="0">
                <a:solidFill>
                  <a:srgbClr val="44546A"/>
                </a:solidFill>
                <a:latin typeface="Saysettha OT" panose="020B0504020207020204" pitchFamily="34" charset="-34"/>
                <a:cs typeface="Saysettha OT" panose="020B0504020207020204" pitchFamily="34" charset="-34"/>
              </a:rPr>
              <a:t>ສັງຄົມ, ນະວັດຕະກຳ, ທິດທາງຕະຫຼາດ</a:t>
            </a:r>
            <a:r>
              <a:rPr lang="x-none" dirty="0">
                <a:solidFill>
                  <a:srgbClr val="44546A"/>
                </a:solidFill>
                <a:latin typeface="Saysettha OT" panose="020B0504020207020204" pitchFamily="34" charset="-34"/>
                <a:cs typeface="Saysettha OT" panose="020B0504020207020204" pitchFamily="34" charset="-34"/>
              </a:rPr>
              <a:t> </a:t>
            </a:r>
            <a:endParaRPr lang="de-DE" dirty="0">
              <a:solidFill>
                <a:srgbClr val="44546A"/>
              </a:solidFill>
              <a:latin typeface="Saysettha OT" panose="020B0504020207020204" pitchFamily="34" charset="-34"/>
              <a:cs typeface="Saysettha OT" panose="020B0504020207020204" pitchFamily="34" charset="-34"/>
            </a:endParaRPr>
          </a:p>
          <a:p>
            <a:pPr lvl="1"/>
            <a:r>
              <a:rPr lang="lo-LA" dirty="0">
                <a:solidFill>
                  <a:srgbClr val="44546A"/>
                </a:solidFill>
                <a:latin typeface="Saysettha OT" panose="020B0504020207020204" pitchFamily="34" charset="-34"/>
                <a:cs typeface="Saysettha OT" panose="020B0504020207020204" pitchFamily="34" charset="-34"/>
              </a:rPr>
              <a:t>ສັງຄົມ</a:t>
            </a:r>
            <a:r>
              <a:rPr lang="x-none" dirty="0">
                <a:solidFill>
                  <a:srgbClr val="44546A"/>
                </a:solidFill>
                <a:latin typeface="Saysettha OT" panose="020B0504020207020204" pitchFamily="34" charset="-34"/>
                <a:cs typeface="Saysettha OT" panose="020B0504020207020204" pitchFamily="34" charset="-34"/>
              </a:rPr>
              <a:t>: </a:t>
            </a:r>
            <a:r>
              <a:rPr lang="lo-LA" dirty="0">
                <a:solidFill>
                  <a:srgbClr val="44546A"/>
                </a:solidFill>
                <a:latin typeface="Saysettha OT" panose="020B0504020207020204" pitchFamily="34" charset="-34"/>
                <a:cs typeface="Saysettha OT" panose="020B0504020207020204" pitchFamily="34" charset="-34"/>
              </a:rPr>
              <a:t>ເນັ້ນໄສ່ສັງຄົມ ແລະ ສິ່ງແວດລ້ອມ </a:t>
            </a:r>
            <a:r>
              <a:rPr lang="x-none" dirty="0">
                <a:solidFill>
                  <a:srgbClr val="44546A"/>
                </a:solidFill>
                <a:latin typeface="Saysettha OT" panose="020B0504020207020204" pitchFamily="34" charset="-34"/>
                <a:cs typeface="Saysettha OT" panose="020B0504020207020204" pitchFamily="34" charset="-34"/>
              </a:rPr>
              <a:t>(</a:t>
            </a:r>
            <a:r>
              <a:rPr lang="lo-LA" dirty="0">
                <a:solidFill>
                  <a:srgbClr val="44546A"/>
                </a:solidFill>
                <a:latin typeface="Saysettha OT" panose="020B0504020207020204" pitchFamily="34" charset="-34"/>
                <a:cs typeface="Saysettha OT" panose="020B0504020207020204" pitchFamily="34" charset="-34"/>
              </a:rPr>
              <a:t>ການສ້າງພະລິດຕະພັນຕໍ່ສັງຄົມ ແລະ ພາບລັກພາຍນອກດ້ານບວກ)</a:t>
            </a:r>
            <a:r>
              <a:rPr lang="x-none" dirty="0">
                <a:solidFill>
                  <a:srgbClr val="44546A"/>
                </a:solidFill>
                <a:latin typeface="Saysettha OT" panose="020B0504020207020204" pitchFamily="34" charset="-34"/>
                <a:cs typeface="Saysettha OT" panose="020B0504020207020204" pitchFamily="34" charset="-34"/>
              </a:rPr>
              <a:t> </a:t>
            </a:r>
          </a:p>
          <a:p>
            <a:pPr lvl="1"/>
            <a:r>
              <a:rPr lang="lo-LA" dirty="0">
                <a:solidFill>
                  <a:srgbClr val="44546A"/>
                </a:solidFill>
                <a:latin typeface="Saysettha OT" panose="020B0504020207020204" pitchFamily="34" charset="-34"/>
                <a:cs typeface="Saysettha OT" panose="020B0504020207020204" pitchFamily="34" charset="-34"/>
              </a:rPr>
              <a:t>ແມ່ນຂະບວນການທີ່ ສິ່ງແວດລ້ອມຜູ້ປະກອບການ ສ້າງ ແລະ ພັດທະນາອົງການ</a:t>
            </a:r>
            <a:r>
              <a:rPr lang="en-GB" dirty="0">
                <a:solidFill>
                  <a:srgbClr val="44546A"/>
                </a:solidFill>
                <a:latin typeface="Saysettha OT" panose="020B0504020207020204" pitchFamily="34" charset="-34"/>
                <a:cs typeface="Saysettha OT" panose="020B0504020207020204" pitchFamily="34" charset="-34"/>
              </a:rPr>
              <a:t> (</a:t>
            </a:r>
            <a:r>
              <a:rPr lang="lo-LA" dirty="0">
                <a:solidFill>
                  <a:srgbClr val="44546A"/>
                </a:solidFill>
                <a:latin typeface="Saysettha OT" panose="020B0504020207020204" pitchFamily="34" charset="-34"/>
                <a:cs typeface="Saysettha OT" panose="020B0504020207020204" pitchFamily="34" charset="-34"/>
              </a:rPr>
              <a:t>ວິສະຫະກິດສັງຄົມ</a:t>
            </a:r>
            <a:r>
              <a:rPr lang="en-GB" dirty="0">
                <a:solidFill>
                  <a:srgbClr val="44546A"/>
                </a:solidFill>
                <a:latin typeface="Saysettha OT" panose="020B0504020207020204" pitchFamily="34" charset="-34"/>
                <a:cs typeface="Saysettha OT" panose="020B0504020207020204" pitchFamily="34" charset="-34"/>
              </a:rPr>
              <a:t>)</a:t>
            </a:r>
          </a:p>
          <a:p>
            <a:pPr lvl="1"/>
            <a:r>
              <a:rPr lang="lo-LA" dirty="0">
                <a:solidFill>
                  <a:srgbClr val="44546A"/>
                </a:solidFill>
                <a:latin typeface="Saysettha OT" panose="020B0504020207020204" pitchFamily="34" charset="-34"/>
                <a:cs typeface="Saysettha OT" panose="020B0504020207020204" pitchFamily="34" charset="-34"/>
              </a:rPr>
              <a:t>ການສ້າງທຸລະກິດໄໜ່ ຫຼື ຄ້ມຄອງຈັດການອົງກອນເດີມຢ່າງມີນະວັດຕະກຳ</a:t>
            </a:r>
            <a:endParaRPr lang="en-GB" dirty="0">
              <a:solidFill>
                <a:srgbClr val="44546A"/>
              </a:solidFill>
              <a:latin typeface="Saysettha OT" panose="020B0504020207020204" pitchFamily="34" charset="-34"/>
              <a:cs typeface="Saysettha OT" panose="020B0504020207020204" pitchFamily="34" charset="-34"/>
            </a:endParaRPr>
          </a:p>
          <a:p>
            <a:pPr lvl="1"/>
            <a:r>
              <a:rPr lang="lo-LA" dirty="0">
                <a:solidFill>
                  <a:srgbClr val="44546A"/>
                </a:solidFill>
                <a:latin typeface="Saysettha OT" panose="020B0504020207020204" pitchFamily="34" charset="-34"/>
                <a:cs typeface="Saysettha OT" panose="020B0504020207020204" pitchFamily="34" charset="-34"/>
              </a:rPr>
              <a:t>ຄຸນຄ່ານະວັດຕະກຳສັງຄົມເປັນການສ້າງກິດຈະກຳ</a:t>
            </a:r>
            <a:r>
              <a:rPr lang="x-none" dirty="0">
                <a:solidFill>
                  <a:srgbClr val="44546A"/>
                </a:solidFill>
                <a:latin typeface="Saysettha OT" panose="020B0504020207020204" pitchFamily="34" charset="-34"/>
                <a:cs typeface="Saysettha OT" panose="020B0504020207020204" pitchFamily="34" charset="-34"/>
              </a:rPr>
              <a:t>: </a:t>
            </a:r>
            <a:r>
              <a:rPr lang="lo-LA" dirty="0">
                <a:solidFill>
                  <a:srgbClr val="44546A"/>
                </a:solidFill>
                <a:latin typeface="Saysettha OT" panose="020B0504020207020204" pitchFamily="34" charset="-34"/>
                <a:cs typeface="Saysettha OT" panose="020B0504020207020204" pitchFamily="34" charset="-34"/>
              </a:rPr>
              <a:t>ອົງກອນທີ່ບໍ່ຫວັງຜົນ, ທຸລະກິດ ຫຼື ພາກລັດ</a:t>
            </a:r>
            <a:r>
              <a:rPr lang="x-none" dirty="0">
                <a:solidFill>
                  <a:srgbClr val="44546A"/>
                </a:solidFill>
                <a:latin typeface="Saysettha OT" panose="020B0504020207020204" pitchFamily="34" charset="-34"/>
                <a:cs typeface="Saysettha OT" panose="020B0504020207020204" pitchFamily="34" charset="-34"/>
              </a:rPr>
              <a:t> </a:t>
            </a:r>
            <a:endParaRPr lang="en-GB" dirty="0">
              <a:solidFill>
                <a:srgbClr val="44546A"/>
              </a:solidFill>
              <a:latin typeface="Saysettha OT" panose="020B0504020207020204" pitchFamily="34" charset="-34"/>
              <a:cs typeface="Saysettha OT" panose="020B0504020207020204" pitchFamily="34" charset="-34"/>
            </a:endParaRPr>
          </a:p>
          <a:p>
            <a:pPr lvl="1"/>
            <a:r>
              <a:rPr lang="lo-LA" dirty="0">
                <a:solidFill>
                  <a:srgbClr val="44546A"/>
                </a:solidFill>
                <a:latin typeface="Saysettha OT" panose="020B0504020207020204" pitchFamily="34" charset="-34"/>
                <a:cs typeface="Saysettha OT" panose="020B0504020207020204" pitchFamily="34" charset="-34"/>
              </a:rPr>
              <a:t>ຊຸດຂໍ້ລິເລີ້ມທີ່ກ້ວາງຂວາງ ກັບຂະໜາດສົ່ງຜົນກະທົບແກ່ສັງຄົມ</a:t>
            </a:r>
            <a:endParaRPr lang="en-GB" dirty="0">
              <a:solidFill>
                <a:srgbClr val="44546A"/>
              </a:solidFill>
              <a:latin typeface="Saysettha OT" panose="020B0504020207020204" pitchFamily="34" charset="-34"/>
              <a:cs typeface="Saysettha OT" panose="020B0504020207020204" pitchFamily="34" charset="-34"/>
            </a:endParaRPr>
          </a:p>
          <a:p>
            <a:pPr lvl="2"/>
            <a:r>
              <a:rPr lang="lo-LA" dirty="0">
                <a:solidFill>
                  <a:srgbClr val="44546A"/>
                </a:solidFill>
                <a:latin typeface="Saysettha OT" panose="020B0504020207020204" pitchFamily="34" charset="-34"/>
                <a:cs typeface="Saysettha OT" panose="020B0504020207020204" pitchFamily="34" charset="-34"/>
              </a:rPr>
              <a:t>ນັບຈາກ ສ້າງຜົນປະໂຫຍດ ໄປເຖິງບໍ່ຫວັງຜົນປະໂຫຍດ</a:t>
            </a:r>
            <a:r>
              <a:rPr lang="en-GB" dirty="0">
                <a:solidFill>
                  <a:srgbClr val="44546A"/>
                </a:solidFill>
                <a:latin typeface="Saysettha OT" panose="020B0504020207020204" pitchFamily="34" charset="-34"/>
                <a:cs typeface="Saysettha OT" panose="020B0504020207020204" pitchFamily="34" charset="-34"/>
              </a:rPr>
              <a:t> </a:t>
            </a:r>
          </a:p>
          <a:p>
            <a:pPr lvl="1"/>
            <a:endParaRPr lang="x-none" dirty="0">
              <a:latin typeface="Saysettha OT" panose="020B0504020207020204" pitchFamily="34" charset="-34"/>
              <a:cs typeface="Saysettha OT" panose="020B0504020207020204" pitchFamily="34" charset="-34"/>
            </a:endParaRPr>
          </a:p>
        </p:txBody>
      </p:sp>
    </p:spTree>
    <p:extLst>
      <p:ext uri="{BB962C8B-B14F-4D97-AF65-F5344CB8AC3E}">
        <p14:creationId xmlns:p14="http://schemas.microsoft.com/office/powerpoint/2010/main" val="27262482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221 Thank You For Your Attention Stock Photos, Pictures &amp;amp; Royalty-Free  Images - iStock">
            <a:extLst>
              <a:ext uri="{FF2B5EF4-FFF2-40B4-BE49-F238E27FC236}">
                <a16:creationId xmlns:a16="http://schemas.microsoft.com/office/drawing/2014/main" xmlns="" id="{EF88E7FD-4B78-4AFC-A9E8-44EF277AC0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90688"/>
            <a:ext cx="5829300" cy="389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772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E11D11-20AD-B645-90E1-4DBA338922B2}"/>
              </a:ext>
            </a:extLst>
          </p:cNvPr>
          <p:cNvSpPr>
            <a:spLocks noGrp="1"/>
          </p:cNvSpPr>
          <p:nvPr>
            <p:ph type="title"/>
          </p:nvPr>
        </p:nvSpPr>
        <p:spPr>
          <a:xfrm>
            <a:off x="628650" y="1349864"/>
            <a:ext cx="7886700" cy="1325563"/>
          </a:xfrm>
        </p:spPr>
        <p:txBody>
          <a:bodyPr/>
          <a:lstStyle/>
          <a:p>
            <a:r>
              <a:rPr lang="lo-LA" b="1" dirty="0">
                <a:solidFill>
                  <a:srgbClr val="44546A"/>
                </a:solidFill>
                <a:latin typeface="Saysettha OT" panose="020B0504020207020204" pitchFamily="34" charset="-34"/>
                <a:cs typeface="Saysettha OT" panose="020B0504020207020204" pitchFamily="34" charset="-34"/>
              </a:rPr>
              <a:t>ສັງຄົມການປະກອບການ</a:t>
            </a:r>
            <a:endParaRPr lang="x-none" b="1" dirty="0">
              <a:solidFill>
                <a:srgbClr val="44546A"/>
              </a:solidFill>
              <a:latin typeface="Saysettha OT" panose="020B0504020207020204" pitchFamily="34" charset="-34"/>
              <a:cs typeface="Saysettha OT" panose="020B0504020207020204" pitchFamily="34" charset="-34"/>
            </a:endParaRPr>
          </a:p>
        </p:txBody>
      </p:sp>
      <p:sp>
        <p:nvSpPr>
          <p:cNvPr id="3" name="Content Placeholder 2">
            <a:extLst>
              <a:ext uri="{FF2B5EF4-FFF2-40B4-BE49-F238E27FC236}">
                <a16:creationId xmlns:a16="http://schemas.microsoft.com/office/drawing/2014/main" xmlns="" id="{189EA31B-EC62-EC4D-83A2-BF07A45D27F0}"/>
              </a:ext>
            </a:extLst>
          </p:cNvPr>
          <p:cNvSpPr>
            <a:spLocks noGrp="1"/>
          </p:cNvSpPr>
          <p:nvPr>
            <p:ph idx="1"/>
          </p:nvPr>
        </p:nvSpPr>
        <p:spPr>
          <a:xfrm>
            <a:off x="304800" y="2890104"/>
            <a:ext cx="7886700" cy="2584939"/>
          </a:xfrm>
        </p:spPr>
        <p:txBody>
          <a:bodyPr>
            <a:normAutofit fontScale="77500" lnSpcReduction="20000"/>
          </a:bodyPr>
          <a:lstStyle/>
          <a:p>
            <a:r>
              <a:rPr lang="lo-LA" b="1" dirty="0">
                <a:solidFill>
                  <a:srgbClr val="44546A"/>
                </a:solidFill>
                <a:latin typeface="Saysettha OT" panose="020B0504020207020204" pitchFamily="34" charset="-34"/>
                <a:cs typeface="Saysettha OT" panose="020B0504020207020204" pitchFamily="34" charset="-34"/>
              </a:rPr>
              <a:t>ຄຸນຫຼັກສະນະຫຼັກ</a:t>
            </a:r>
            <a:endParaRPr lang="x-none" b="1" dirty="0">
              <a:solidFill>
                <a:srgbClr val="44546A"/>
              </a:solidFill>
              <a:latin typeface="Saysettha OT" panose="020B0504020207020204" pitchFamily="34" charset="-34"/>
              <a:cs typeface="Saysettha OT" panose="020B0504020207020204" pitchFamily="34" charset="-34"/>
            </a:endParaRPr>
          </a:p>
          <a:p>
            <a:pPr lvl="1"/>
            <a:r>
              <a:rPr lang="lo-LA" dirty="0">
                <a:solidFill>
                  <a:srgbClr val="44546A"/>
                </a:solidFill>
                <a:latin typeface="Saysettha OT" panose="020B0504020207020204" pitchFamily="34" charset="-34"/>
                <a:cs typeface="Saysettha OT" panose="020B0504020207020204" pitchFamily="34" charset="-34"/>
              </a:rPr>
              <a:t>ການລິເລີ້ມເຮັດທຸລະກິດ ພື້ນຖານຫຼັກແມ່ນເພື່ອສົ່ງຜົນແກ່ສັງຄົມດີຂື້ນ ບໍ່ແມ່ນພຽງແຕ່ຫາຜົນກຳໄລເທົ່ານັ້ນ.</a:t>
            </a:r>
            <a:r>
              <a:rPr lang="en-GB" dirty="0">
                <a:solidFill>
                  <a:srgbClr val="44546A"/>
                </a:solidFill>
                <a:latin typeface="Saysettha OT" panose="020B0504020207020204" pitchFamily="34" charset="-34"/>
                <a:cs typeface="Saysettha OT" panose="020B0504020207020204" pitchFamily="34" charset="-34"/>
              </a:rPr>
              <a:t> </a:t>
            </a:r>
          </a:p>
          <a:p>
            <a:pPr lvl="1"/>
            <a:r>
              <a:rPr lang="lo-LA" dirty="0">
                <a:solidFill>
                  <a:srgbClr val="44546A"/>
                </a:solidFill>
                <a:latin typeface="Saysettha OT" panose="020B0504020207020204" pitchFamily="34" charset="-34"/>
                <a:cs typeface="Saysettha OT" panose="020B0504020207020204" pitchFamily="34" charset="-34"/>
              </a:rPr>
              <a:t>ເພື່ອແກ້ໄຂບັນຫາສັງຄົມ ແລະ ສິ່ງແວດລ້ອມ</a:t>
            </a:r>
            <a:r>
              <a:rPr lang="x-none" dirty="0">
                <a:solidFill>
                  <a:srgbClr val="44546A"/>
                </a:solidFill>
                <a:latin typeface="Saysettha OT" panose="020B0504020207020204" pitchFamily="34" charset="-34"/>
                <a:cs typeface="Saysettha OT" panose="020B0504020207020204" pitchFamily="34" charset="-34"/>
              </a:rPr>
              <a:t> </a:t>
            </a:r>
          </a:p>
          <a:p>
            <a:pPr lvl="2"/>
            <a:r>
              <a:rPr lang="lo-LA" dirty="0">
                <a:solidFill>
                  <a:srgbClr val="44546A"/>
                </a:solidFill>
                <a:latin typeface="Saysettha OT" panose="020B0504020207020204" pitchFamily="34" charset="-34"/>
                <a:cs typeface="Saysettha OT" panose="020B0504020207020204" pitchFamily="34" charset="-34"/>
              </a:rPr>
              <a:t>ເນັ້ນໄສ່ການສ້າງການປ່ຽນແປງຕໍ່ສັງຄົມຫຼືສິ່ງແວດລ້ອມ</a:t>
            </a:r>
            <a:r>
              <a:rPr lang="x-none" dirty="0">
                <a:solidFill>
                  <a:srgbClr val="44546A"/>
                </a:solidFill>
                <a:latin typeface="Saysettha OT" panose="020B0504020207020204" pitchFamily="34" charset="-34"/>
                <a:cs typeface="Saysettha OT" panose="020B0504020207020204" pitchFamily="34" charset="-34"/>
              </a:rPr>
              <a:t> </a:t>
            </a:r>
          </a:p>
          <a:p>
            <a:pPr lvl="1"/>
            <a:r>
              <a:rPr lang="lo-LA" dirty="0">
                <a:solidFill>
                  <a:srgbClr val="44546A"/>
                </a:solidFill>
                <a:latin typeface="Saysettha OT" panose="020B0504020207020204" pitchFamily="34" charset="-34"/>
                <a:cs typeface="Saysettha OT" panose="020B0504020207020204" pitchFamily="34" charset="-34"/>
              </a:rPr>
              <a:t>ຄົ້ນຫາ, ກຳນົດ ແລະ ສວຍໄຊ້ໂອກາດທາງທຸລະກິດ ທີ່ມີຜົນກະທົບທາງບວກແກ່ຊຸມຊົນ, ສັງຄົມ, ຫຼື ໂລກ</a:t>
            </a:r>
            <a:r>
              <a:rPr lang="x-none" dirty="0">
                <a:solidFill>
                  <a:srgbClr val="44546A"/>
                </a:solidFill>
                <a:latin typeface="Saysettha OT" panose="020B0504020207020204" pitchFamily="34" charset="-34"/>
                <a:cs typeface="Saysettha OT" panose="020B0504020207020204" pitchFamily="34" charset="-34"/>
              </a:rPr>
              <a:t> </a:t>
            </a:r>
          </a:p>
          <a:p>
            <a:pPr lvl="1"/>
            <a:r>
              <a:rPr lang="lo-LA" dirty="0">
                <a:solidFill>
                  <a:srgbClr val="44546A"/>
                </a:solidFill>
                <a:latin typeface="Saysettha OT" panose="020B0504020207020204" pitchFamily="34" charset="-34"/>
                <a:cs typeface="Saysettha OT" panose="020B0504020207020204" pitchFamily="34" charset="-34"/>
              </a:rPr>
              <a:t>ສ້າງຕະຫຼາດໄໜ່ ແລະ ຊ່ອງທາງການຕະຫຼາດ</a:t>
            </a:r>
            <a:r>
              <a:rPr lang="x-none" dirty="0">
                <a:solidFill>
                  <a:srgbClr val="44546A"/>
                </a:solidFill>
                <a:latin typeface="Saysettha OT" panose="020B0504020207020204" pitchFamily="34" charset="-34"/>
                <a:cs typeface="Saysettha OT" panose="020B0504020207020204" pitchFamily="34" charset="-34"/>
              </a:rPr>
              <a:t> </a:t>
            </a:r>
          </a:p>
          <a:p>
            <a:pPr lvl="2"/>
            <a:r>
              <a:rPr lang="lo-LA" dirty="0">
                <a:solidFill>
                  <a:srgbClr val="44546A"/>
                </a:solidFill>
                <a:latin typeface="Saysettha OT" panose="020B0504020207020204" pitchFamily="34" charset="-34"/>
                <a:cs typeface="Saysettha OT" panose="020B0504020207020204" pitchFamily="34" charset="-34"/>
              </a:rPr>
              <a:t>ການຄ້າທີ່ເປັນທຳ, ການເງິນຈຸນລະພາກ</a:t>
            </a:r>
            <a:r>
              <a:rPr lang="x-none" dirty="0">
                <a:solidFill>
                  <a:srgbClr val="44546A"/>
                </a:solidFill>
                <a:latin typeface="Saysettha OT" panose="020B0504020207020204" pitchFamily="34" charset="-34"/>
                <a:cs typeface="Saysettha OT" panose="020B0504020207020204" pitchFamily="34" charset="-34"/>
              </a:rPr>
              <a:t>, … </a:t>
            </a:r>
          </a:p>
          <a:p>
            <a:pPr lvl="1"/>
            <a:r>
              <a:rPr lang="lo-LA" dirty="0">
                <a:solidFill>
                  <a:srgbClr val="44546A"/>
                </a:solidFill>
                <a:latin typeface="Saysettha OT" panose="020B0504020207020204" pitchFamily="34" charset="-34"/>
                <a:cs typeface="Saysettha OT" panose="020B0504020207020204" pitchFamily="34" charset="-34"/>
              </a:rPr>
              <a:t>ສາມາດເປັນວິທີແກ້ໄຂບັນຫາຂອງພາກລັດ ໃນການຈັດຫາສະຫວັດດີການ</a:t>
            </a:r>
            <a:r>
              <a:rPr lang="x-none" dirty="0">
                <a:solidFill>
                  <a:srgbClr val="44546A"/>
                </a:solidFill>
                <a:latin typeface="Saysettha OT" panose="020B0504020207020204" pitchFamily="34" charset="-34"/>
                <a:cs typeface="Saysettha OT" panose="020B0504020207020204" pitchFamily="34" charset="-34"/>
              </a:rPr>
              <a:t> </a:t>
            </a:r>
          </a:p>
        </p:txBody>
      </p:sp>
    </p:spTree>
    <p:extLst>
      <p:ext uri="{BB962C8B-B14F-4D97-AF65-F5344CB8AC3E}">
        <p14:creationId xmlns:p14="http://schemas.microsoft.com/office/powerpoint/2010/main" val="2366445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7ED4B9-7AC8-D54D-BABE-559CFE1B1457}"/>
              </a:ext>
            </a:extLst>
          </p:cNvPr>
          <p:cNvSpPr>
            <a:spLocks noGrp="1"/>
          </p:cNvSpPr>
          <p:nvPr>
            <p:ph type="title"/>
          </p:nvPr>
        </p:nvSpPr>
        <p:spPr/>
        <p:txBody>
          <a:bodyPr/>
          <a:lstStyle/>
          <a:p>
            <a:r>
              <a:rPr lang="lo-LA" b="1" dirty="0">
                <a:solidFill>
                  <a:srgbClr val="44546A"/>
                </a:solidFill>
                <a:latin typeface="Saysettha OT" panose="020B0504020207020204" pitchFamily="34" charset="-34"/>
                <a:cs typeface="Saysettha OT" panose="020B0504020207020204" pitchFamily="34" charset="-34"/>
              </a:rPr>
              <a:t>ສັງຄົມການປະກອບການ</a:t>
            </a:r>
            <a:endParaRPr lang="x-none" b="1" dirty="0">
              <a:solidFill>
                <a:srgbClr val="44546A"/>
              </a:solidFill>
              <a:latin typeface="Saysettha OT" panose="020B0504020207020204" pitchFamily="34" charset="-34"/>
              <a:cs typeface="Saysettha OT" panose="020B0504020207020204" pitchFamily="34" charset="-34"/>
            </a:endParaRPr>
          </a:p>
        </p:txBody>
      </p:sp>
      <p:sp>
        <p:nvSpPr>
          <p:cNvPr id="3" name="Content Placeholder 2">
            <a:extLst>
              <a:ext uri="{FF2B5EF4-FFF2-40B4-BE49-F238E27FC236}">
                <a16:creationId xmlns:a16="http://schemas.microsoft.com/office/drawing/2014/main" xmlns="" id="{0B9D1F1F-E34B-EC4B-91F8-1BB157314448}"/>
              </a:ext>
            </a:extLst>
          </p:cNvPr>
          <p:cNvSpPr>
            <a:spLocks noGrp="1"/>
          </p:cNvSpPr>
          <p:nvPr>
            <p:ph idx="1"/>
          </p:nvPr>
        </p:nvSpPr>
        <p:spPr>
          <a:xfrm>
            <a:off x="304800" y="2808410"/>
            <a:ext cx="7886700" cy="2584939"/>
          </a:xfrm>
        </p:spPr>
        <p:txBody>
          <a:bodyPr>
            <a:normAutofit fontScale="62500" lnSpcReduction="20000"/>
          </a:bodyPr>
          <a:lstStyle/>
          <a:p>
            <a:r>
              <a:rPr lang="lo-LA" b="1" dirty="0">
                <a:solidFill>
                  <a:srgbClr val="44546A"/>
                </a:solidFill>
                <a:latin typeface="Saysettha OT" panose="020B0504020207020204" pitchFamily="34" charset="-34"/>
                <a:cs typeface="Saysettha OT" panose="020B0504020207020204" pitchFamily="34" charset="-34"/>
              </a:rPr>
              <a:t>ຄຸນຫຼັກສະນະຫຼັກ</a:t>
            </a:r>
            <a:endParaRPr lang="x-none" b="1" dirty="0">
              <a:solidFill>
                <a:srgbClr val="44546A"/>
              </a:solidFill>
              <a:latin typeface="Saysettha OT" panose="020B0504020207020204" pitchFamily="34" charset="-34"/>
              <a:cs typeface="Saysettha OT" panose="020B0504020207020204" pitchFamily="34" charset="-34"/>
            </a:endParaRPr>
          </a:p>
          <a:p>
            <a:pPr lvl="1"/>
            <a:r>
              <a:rPr lang="lo-LA" dirty="0">
                <a:solidFill>
                  <a:srgbClr val="44546A"/>
                </a:solidFill>
                <a:latin typeface="Saysettha OT" panose="020B0504020207020204" pitchFamily="34" charset="-34"/>
                <a:cs typeface="Saysettha OT" panose="020B0504020207020204" pitchFamily="34" charset="-34"/>
              </a:rPr>
              <a:t>ສັງຄົມຜູ້ປະກອບການ ແມ່ນຕົວແທນການປ່ຽນແປງ ໃນພາກສ່ວນສັງຄົມ</a:t>
            </a:r>
            <a:endParaRPr lang="x-none" dirty="0">
              <a:solidFill>
                <a:srgbClr val="44546A"/>
              </a:solidFill>
              <a:latin typeface="Saysettha OT" panose="020B0504020207020204" pitchFamily="34" charset="-34"/>
              <a:cs typeface="Saysettha OT" panose="020B0504020207020204" pitchFamily="34" charset="-34"/>
            </a:endParaRPr>
          </a:p>
          <a:p>
            <a:pPr lvl="2"/>
            <a:r>
              <a:rPr lang="lo-LA" dirty="0">
                <a:solidFill>
                  <a:srgbClr val="44546A"/>
                </a:solidFill>
                <a:latin typeface="Saysettha OT" panose="020B0504020207020204" pitchFamily="34" charset="-34"/>
                <a:cs typeface="Saysettha OT" panose="020B0504020207020204" pitchFamily="34" charset="-34"/>
              </a:rPr>
              <a:t>ພາລະກິດການສ້າງ ແລະ ຮັກສາຄວາມຍືນຍົງຄຸນຄ່າສັງຄົມ</a:t>
            </a:r>
            <a:endParaRPr lang="x-none" dirty="0">
              <a:solidFill>
                <a:srgbClr val="44546A"/>
              </a:solidFill>
              <a:latin typeface="Saysettha OT" panose="020B0504020207020204" pitchFamily="34" charset="-34"/>
              <a:cs typeface="Saysettha OT" panose="020B0504020207020204" pitchFamily="34" charset="-34"/>
            </a:endParaRPr>
          </a:p>
          <a:p>
            <a:pPr lvl="2"/>
            <a:r>
              <a:rPr lang="lo-LA" dirty="0">
                <a:solidFill>
                  <a:srgbClr val="44546A"/>
                </a:solidFill>
                <a:latin typeface="Saysettha OT" panose="020B0504020207020204" pitchFamily="34" charset="-34"/>
                <a:cs typeface="Saysettha OT" panose="020B0504020207020204" pitchFamily="34" charset="-34"/>
              </a:rPr>
              <a:t>ພວກເຂົາເຈົ້າໄດ້ຈັດແຈງ ແລະ ສະແຫວງຫາໂອກາດໄໝ່ ເພື່ອຕອບສະໜອງແກ່ພາລະກິດສັງຄົມຂອງພວກເຂົາ.</a:t>
            </a:r>
            <a:endParaRPr lang="x-none" dirty="0">
              <a:solidFill>
                <a:srgbClr val="44546A"/>
              </a:solidFill>
              <a:latin typeface="Saysettha OT" panose="020B0504020207020204" pitchFamily="34" charset="-34"/>
              <a:cs typeface="Saysettha OT" panose="020B0504020207020204" pitchFamily="34" charset="-34"/>
            </a:endParaRPr>
          </a:p>
          <a:p>
            <a:pPr lvl="2"/>
            <a:r>
              <a:rPr lang="lo-LA" dirty="0">
                <a:solidFill>
                  <a:srgbClr val="44546A"/>
                </a:solidFill>
                <a:latin typeface="Saysettha OT" panose="020B0504020207020204" pitchFamily="34" charset="-34"/>
                <a:cs typeface="Saysettha OT" panose="020B0504020207020204" pitchFamily="34" charset="-34"/>
              </a:rPr>
              <a:t>ປະດິດສ້າງ, ປັບໂຕ, ແລະ ຮຽນຮູ້ຢ່າງຕໍ່ເນື່ອງ</a:t>
            </a:r>
            <a:endParaRPr lang="x-none" dirty="0">
              <a:solidFill>
                <a:srgbClr val="44546A"/>
              </a:solidFill>
              <a:latin typeface="Saysettha OT" panose="020B0504020207020204" pitchFamily="34" charset="-34"/>
              <a:cs typeface="Saysettha OT" panose="020B0504020207020204" pitchFamily="34" charset="-34"/>
            </a:endParaRPr>
          </a:p>
          <a:p>
            <a:pPr lvl="2"/>
            <a:r>
              <a:rPr lang="lo-LA" dirty="0">
                <a:solidFill>
                  <a:srgbClr val="44546A"/>
                </a:solidFill>
                <a:latin typeface="Saysettha OT" panose="020B0504020207020204" pitchFamily="34" charset="-34"/>
                <a:cs typeface="Saysettha OT" panose="020B0504020207020204" pitchFamily="34" charset="-34"/>
              </a:rPr>
              <a:t>ມີຄວາມຮັບຜິດຊອບສູງ ຕໍ່ຜູ້ໄດ້ຮັບບໍລິການ ແລະ ເພື່ອຜົນໄດ້ຮັບ</a:t>
            </a:r>
            <a:endParaRPr lang="x-none" dirty="0">
              <a:solidFill>
                <a:srgbClr val="44546A"/>
              </a:solidFill>
              <a:latin typeface="Saysettha OT" panose="020B0504020207020204" pitchFamily="34" charset="-34"/>
              <a:cs typeface="Saysettha OT" panose="020B0504020207020204" pitchFamily="34" charset="-34"/>
            </a:endParaRPr>
          </a:p>
          <a:p>
            <a:pPr lvl="1"/>
            <a:r>
              <a:rPr lang="lo-LA" dirty="0">
                <a:solidFill>
                  <a:srgbClr val="44546A"/>
                </a:solidFill>
                <a:latin typeface="Saysettha OT" panose="020B0504020207020204" pitchFamily="34" charset="-34"/>
                <a:cs typeface="Saysettha OT" panose="020B0504020207020204" pitchFamily="34" charset="-34"/>
              </a:rPr>
              <a:t>ຄວາມແຕກຕ່າງແມ່ນອີງຕາມພາລະກິດ, ກຸ່ມເປົ້າໝາຍ ແລະ ບັນດາໂຄງປະກອບສັງຄົມ ແລະ ກິດຈະກຳທຸລະກິດແມ່ນໄດ້ເຊື່ອມຕໍ່ກັນແນວໃດ</a:t>
            </a:r>
            <a:r>
              <a:rPr lang="x-none" dirty="0">
                <a:solidFill>
                  <a:srgbClr val="44546A"/>
                </a:solidFill>
                <a:latin typeface="Saysettha OT" panose="020B0504020207020204" pitchFamily="34" charset="-34"/>
                <a:cs typeface="Saysettha OT" panose="020B0504020207020204" pitchFamily="34" charset="-34"/>
              </a:rPr>
              <a:t> </a:t>
            </a:r>
          </a:p>
          <a:p>
            <a:pPr lvl="2"/>
            <a:r>
              <a:rPr lang="lo-LA" dirty="0">
                <a:solidFill>
                  <a:srgbClr val="44546A"/>
                </a:solidFill>
                <a:latin typeface="Saysettha OT" panose="020B0504020207020204" pitchFamily="34" charset="-34"/>
                <a:cs typeface="Saysettha OT" panose="020B0504020207020204" pitchFamily="34" charset="-34"/>
              </a:rPr>
              <a:t>ການຝັງແໜ້ນ </a:t>
            </a:r>
            <a:r>
              <a:rPr lang="x-none" dirty="0">
                <a:solidFill>
                  <a:srgbClr val="44546A"/>
                </a:solidFill>
                <a:latin typeface="Saysettha OT" panose="020B0504020207020204" pitchFamily="34" charset="-34"/>
                <a:cs typeface="Saysettha OT" panose="020B0504020207020204" pitchFamily="34" charset="-34"/>
              </a:rPr>
              <a:t>(</a:t>
            </a:r>
            <a:r>
              <a:rPr lang="lo-LA" dirty="0">
                <a:solidFill>
                  <a:srgbClr val="44546A"/>
                </a:solidFill>
                <a:latin typeface="Saysettha OT" panose="020B0504020207020204" pitchFamily="34" charset="-34"/>
                <a:cs typeface="Saysettha OT" panose="020B0504020207020204" pitchFamily="34" charset="-34"/>
              </a:rPr>
              <a:t>ບັນດາໂຄງປະກອບສັງຄົມ ແມ່ນໄດ້ປະກົດຂື້ນໃນກິດຈະກຳທຸລະກິດ)</a:t>
            </a:r>
            <a:endParaRPr lang="x-none" dirty="0">
              <a:solidFill>
                <a:srgbClr val="44546A"/>
              </a:solidFill>
              <a:latin typeface="Saysettha OT" panose="020B0504020207020204" pitchFamily="34" charset="-34"/>
              <a:cs typeface="Saysettha OT" panose="020B0504020207020204" pitchFamily="34" charset="-34"/>
            </a:endParaRPr>
          </a:p>
          <a:p>
            <a:pPr lvl="2"/>
            <a:r>
              <a:rPr lang="lo-LA" dirty="0">
                <a:solidFill>
                  <a:srgbClr val="44546A"/>
                </a:solidFill>
                <a:latin typeface="Saysettha OT" panose="020B0504020207020204" pitchFamily="34" charset="-34"/>
                <a:cs typeface="Saysettha OT" panose="020B0504020207020204" pitchFamily="34" charset="-34"/>
              </a:rPr>
              <a:t>ການລວມສູນ</a:t>
            </a:r>
            <a:r>
              <a:rPr lang="x-none" dirty="0">
                <a:solidFill>
                  <a:srgbClr val="44546A"/>
                </a:solidFill>
                <a:latin typeface="Saysettha OT" panose="020B0504020207020204" pitchFamily="34" charset="-34"/>
                <a:cs typeface="Saysettha OT" panose="020B0504020207020204" pitchFamily="34" charset="-34"/>
              </a:rPr>
              <a:t> (</a:t>
            </a:r>
            <a:r>
              <a:rPr lang="lo-LA" dirty="0">
                <a:solidFill>
                  <a:srgbClr val="44546A"/>
                </a:solidFill>
                <a:latin typeface="Saysettha OT" panose="020B0504020207020204" pitchFamily="34" charset="-34"/>
                <a:cs typeface="Saysettha OT" panose="020B0504020207020204" pitchFamily="34" charset="-34"/>
              </a:rPr>
              <a:t>ບັນດາໂຄງປະກອບສັງຄົມ ແມ່ນໄດ້ທັບຊ້ອນກັບບັນດາກິດຈະກຳທຸລະກິດ)</a:t>
            </a:r>
            <a:endParaRPr lang="x-none" dirty="0">
              <a:solidFill>
                <a:srgbClr val="44546A"/>
              </a:solidFill>
              <a:latin typeface="Saysettha OT" panose="020B0504020207020204" pitchFamily="34" charset="-34"/>
              <a:cs typeface="Saysettha OT" panose="020B0504020207020204" pitchFamily="34" charset="-34"/>
            </a:endParaRPr>
          </a:p>
          <a:p>
            <a:pPr lvl="2"/>
            <a:r>
              <a:rPr lang="lo-LA" dirty="0">
                <a:solidFill>
                  <a:srgbClr val="44546A"/>
                </a:solidFill>
                <a:latin typeface="Saysettha OT" panose="020B0504020207020204" pitchFamily="34" charset="-34"/>
                <a:cs typeface="Saysettha OT" panose="020B0504020207020204" pitchFamily="34" charset="-34"/>
              </a:rPr>
              <a:t>ພາຍນອກ</a:t>
            </a:r>
            <a:r>
              <a:rPr lang="x-none" dirty="0">
                <a:solidFill>
                  <a:srgbClr val="44546A"/>
                </a:solidFill>
                <a:latin typeface="Saysettha OT" panose="020B0504020207020204" pitchFamily="34" charset="-34"/>
                <a:cs typeface="Saysettha OT" panose="020B0504020207020204" pitchFamily="34" charset="-34"/>
              </a:rPr>
              <a:t> (</a:t>
            </a:r>
            <a:r>
              <a:rPr lang="lo-LA" dirty="0">
                <a:solidFill>
                  <a:srgbClr val="44546A"/>
                </a:solidFill>
                <a:latin typeface="Saysettha OT" panose="020B0504020207020204" pitchFamily="34" charset="-34"/>
                <a:cs typeface="Saysettha OT" panose="020B0504020207020204" pitchFamily="34" charset="-34"/>
              </a:rPr>
              <a:t>ກິດຈະກຳທຸລະກິດແມ່ນແຫຼ່ງທືນພາຍນອກສຳລັບບັນດາໂຄງການສັງຄົມ)</a:t>
            </a:r>
            <a:endParaRPr lang="x-none" dirty="0">
              <a:solidFill>
                <a:srgbClr val="44546A"/>
              </a:solidFill>
              <a:latin typeface="Saysettha OT" panose="020B0504020207020204" pitchFamily="34" charset="-34"/>
              <a:cs typeface="Saysettha OT" panose="020B0504020207020204" pitchFamily="34" charset="-34"/>
            </a:endParaRPr>
          </a:p>
          <a:p>
            <a:pPr lvl="1"/>
            <a:endParaRPr lang="x-none" dirty="0">
              <a:latin typeface="Saysettha OT" panose="020B0504020207020204" pitchFamily="34" charset="-34"/>
              <a:cs typeface="Saysettha OT" panose="020B0504020207020204" pitchFamily="34" charset="-34"/>
            </a:endParaRPr>
          </a:p>
        </p:txBody>
      </p:sp>
    </p:spTree>
    <p:extLst>
      <p:ext uri="{BB962C8B-B14F-4D97-AF65-F5344CB8AC3E}">
        <p14:creationId xmlns:p14="http://schemas.microsoft.com/office/powerpoint/2010/main" val="24212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E86D52-9733-0648-9726-C72970EC719F}"/>
              </a:ext>
            </a:extLst>
          </p:cNvPr>
          <p:cNvSpPr>
            <a:spLocks noGrp="1"/>
          </p:cNvSpPr>
          <p:nvPr>
            <p:ph type="title"/>
          </p:nvPr>
        </p:nvSpPr>
        <p:spPr/>
        <p:txBody>
          <a:bodyPr/>
          <a:lstStyle/>
          <a:p>
            <a:r>
              <a:rPr lang="lo-LA" b="1" dirty="0">
                <a:solidFill>
                  <a:srgbClr val="44546A"/>
                </a:solidFill>
                <a:latin typeface="Saysettha OT" panose="020B0504020207020204" pitchFamily="34" charset="-34"/>
                <a:cs typeface="Saysettha OT" panose="020B0504020207020204" pitchFamily="34" charset="-34"/>
              </a:rPr>
              <a:t>ການປະກອບການດີຈີຕອນ</a:t>
            </a:r>
            <a:endParaRPr lang="x-none" b="1" dirty="0">
              <a:solidFill>
                <a:srgbClr val="44546A"/>
              </a:solidFill>
              <a:latin typeface="Saysettha OT" panose="020B0504020207020204" pitchFamily="34" charset="-34"/>
              <a:cs typeface="Saysettha OT" panose="020B0504020207020204" pitchFamily="34" charset="-34"/>
            </a:endParaRPr>
          </a:p>
        </p:txBody>
      </p:sp>
      <p:sp>
        <p:nvSpPr>
          <p:cNvPr id="3" name="Content Placeholder 2">
            <a:extLst>
              <a:ext uri="{FF2B5EF4-FFF2-40B4-BE49-F238E27FC236}">
                <a16:creationId xmlns:a16="http://schemas.microsoft.com/office/drawing/2014/main" xmlns="" id="{8806EB79-527E-424A-A6DC-88599B016DFB}"/>
              </a:ext>
            </a:extLst>
          </p:cNvPr>
          <p:cNvSpPr>
            <a:spLocks noGrp="1"/>
          </p:cNvSpPr>
          <p:nvPr>
            <p:ph idx="1"/>
          </p:nvPr>
        </p:nvSpPr>
        <p:spPr>
          <a:xfrm>
            <a:off x="295275" y="2760785"/>
            <a:ext cx="7886700" cy="2584939"/>
          </a:xfrm>
        </p:spPr>
        <p:txBody>
          <a:bodyPr>
            <a:normAutofit fontScale="70000" lnSpcReduction="20000"/>
          </a:bodyPr>
          <a:lstStyle/>
          <a:p>
            <a:r>
              <a:rPr lang="lo-LA" b="1" dirty="0">
                <a:solidFill>
                  <a:srgbClr val="44546A"/>
                </a:solidFill>
                <a:latin typeface="Saysettha OT" panose="020B0504020207020204" pitchFamily="34" charset="-34"/>
                <a:cs typeface="Saysettha OT" panose="020B0504020207020204" pitchFamily="34" charset="-34"/>
              </a:rPr>
              <a:t>ຄຸນຫຼັກສະນະຫຼັກ</a:t>
            </a:r>
            <a:endParaRPr lang="x-none" b="1" dirty="0">
              <a:solidFill>
                <a:srgbClr val="44546A"/>
              </a:solidFill>
              <a:latin typeface="Saysettha OT" panose="020B0504020207020204" pitchFamily="34" charset="-34"/>
              <a:cs typeface="Saysettha OT" panose="020B0504020207020204" pitchFamily="34" charset="-34"/>
            </a:endParaRPr>
          </a:p>
          <a:p>
            <a:pPr lvl="1"/>
            <a:r>
              <a:rPr lang="lo-LA" dirty="0">
                <a:solidFill>
                  <a:srgbClr val="44546A"/>
                </a:solidFill>
                <a:latin typeface="Saysettha OT" panose="020B0504020207020204" pitchFamily="34" charset="-34"/>
                <a:cs typeface="Saysettha OT" panose="020B0504020207020204" pitchFamily="34" charset="-34"/>
              </a:rPr>
              <a:t>ໂອກາດການປະກອບການແມ່ນຖືກສ້າງ ແລະ ສະແຫວງຫາຜ່ານທາງເວທີເທັກໂນໂລຊີ.</a:t>
            </a:r>
            <a:r>
              <a:rPr lang="x-none" dirty="0">
                <a:solidFill>
                  <a:srgbClr val="44546A"/>
                </a:solidFill>
                <a:latin typeface="Saysettha OT" panose="020B0504020207020204" pitchFamily="34" charset="-34"/>
                <a:cs typeface="Saysettha OT" panose="020B0504020207020204" pitchFamily="34" charset="-34"/>
              </a:rPr>
              <a:t> </a:t>
            </a:r>
          </a:p>
          <a:p>
            <a:pPr lvl="1"/>
            <a:r>
              <a:rPr lang="lo-LA" dirty="0">
                <a:solidFill>
                  <a:srgbClr val="44546A"/>
                </a:solidFill>
                <a:latin typeface="Saysettha OT" panose="020B0504020207020204" pitchFamily="34" charset="-34"/>
                <a:cs typeface="Saysettha OT" panose="020B0504020207020204" pitchFamily="34" charset="-34"/>
              </a:rPr>
              <a:t>ນຳໃຊ້ໂຄງລ່າງທາງດີຈີຕອນເພື່ອການສ້າງຄຸນຄ່າ; ຜູ້ປະກອບການທາງດີຈີຕອນ ບໍ່ແມ່ນເຈ້ົາຂອງໂຄງລາງທາງເທັກໂນໂລຊີ</a:t>
            </a:r>
            <a:r>
              <a:rPr lang="x-none" dirty="0">
                <a:solidFill>
                  <a:srgbClr val="44546A"/>
                </a:solidFill>
                <a:latin typeface="Saysettha OT" panose="020B0504020207020204" pitchFamily="34" charset="-34"/>
                <a:cs typeface="Saysettha OT" panose="020B0504020207020204" pitchFamily="34" charset="-34"/>
              </a:rPr>
              <a:t> </a:t>
            </a:r>
          </a:p>
          <a:p>
            <a:pPr lvl="1"/>
            <a:r>
              <a:rPr lang="lo-LA" dirty="0">
                <a:solidFill>
                  <a:srgbClr val="44546A"/>
                </a:solidFill>
                <a:latin typeface="Saysettha OT" panose="020B0504020207020204" pitchFamily="34" charset="-34"/>
                <a:cs typeface="Saysettha OT" panose="020B0504020207020204" pitchFamily="34" charset="-34"/>
              </a:rPr>
              <a:t>ຜູ້ປະກອບການທາງດີຈີຕອນ ແມ່ນມີສ່ວນຮວ່ມໃນການສ້າງທຸລະກິດໃໝ່ ແລະ ຫັນປ່ຽນທຸລະກິດທີ່ມີຢູ່ນັ້ນ ໂດຍຜ່ານການພັດທະນາເຕັກໂນໂລຊີດີຈີຕອນອັນໄໜ່ ຫຼື ການນຳໃຊ້ນະວະນິຍາຍຂອງເຂົາເຈົ້າ</a:t>
            </a:r>
            <a:r>
              <a:rPr lang="x-none" dirty="0">
                <a:solidFill>
                  <a:srgbClr val="44546A"/>
                </a:solidFill>
                <a:latin typeface="Saysettha OT" panose="020B0504020207020204" pitchFamily="34" charset="-34"/>
                <a:cs typeface="Saysettha OT" panose="020B0504020207020204" pitchFamily="34" charset="-34"/>
              </a:rPr>
              <a:t> </a:t>
            </a:r>
          </a:p>
          <a:p>
            <a:pPr lvl="1"/>
            <a:r>
              <a:rPr lang="lo-LA" dirty="0">
                <a:solidFill>
                  <a:srgbClr val="44546A"/>
                </a:solidFill>
                <a:latin typeface="Saysettha OT" panose="020B0504020207020204" pitchFamily="34" charset="-34"/>
                <a:cs typeface="Saysettha OT" panose="020B0504020207020204" pitchFamily="34" charset="-34"/>
              </a:rPr>
              <a:t>ມັນລວມເຖິງວິທີ່ຫັນປ່ຽນເປັນດີຈີຕອນ ໃນບັນດາກິດຈະກຳຂອງມັນ</a:t>
            </a:r>
            <a:r>
              <a:rPr lang="x-none" dirty="0">
                <a:solidFill>
                  <a:srgbClr val="44546A"/>
                </a:solidFill>
                <a:latin typeface="Saysettha OT" panose="020B0504020207020204" pitchFamily="34" charset="-34"/>
                <a:cs typeface="Saysettha OT" panose="020B0504020207020204" pitchFamily="34" charset="-34"/>
              </a:rPr>
              <a:t> </a:t>
            </a:r>
          </a:p>
          <a:p>
            <a:pPr lvl="2"/>
            <a:r>
              <a:rPr lang="lo-LA" dirty="0">
                <a:solidFill>
                  <a:srgbClr val="44546A"/>
                </a:solidFill>
                <a:latin typeface="Saysettha OT" panose="020B0504020207020204" pitchFamily="34" charset="-34"/>
                <a:cs typeface="Saysettha OT" panose="020B0504020207020204" pitchFamily="34" charset="-34"/>
              </a:rPr>
              <a:t>ກິດຈະກຳທຸລະກິດດີຈີຕອນ</a:t>
            </a:r>
            <a:endParaRPr lang="x-none" dirty="0">
              <a:solidFill>
                <a:srgbClr val="44546A"/>
              </a:solidFill>
              <a:latin typeface="Saysettha OT" panose="020B0504020207020204" pitchFamily="34" charset="-34"/>
              <a:cs typeface="Saysettha OT" panose="020B0504020207020204" pitchFamily="34" charset="-34"/>
            </a:endParaRPr>
          </a:p>
          <a:p>
            <a:pPr lvl="2"/>
            <a:r>
              <a:rPr lang="lo-LA" dirty="0">
                <a:solidFill>
                  <a:srgbClr val="44546A"/>
                </a:solidFill>
                <a:latin typeface="Saysettha OT" panose="020B0504020207020204" pitchFamily="34" charset="-34"/>
                <a:cs typeface="Saysettha OT" panose="020B0504020207020204" pitchFamily="34" charset="-34"/>
              </a:rPr>
              <a:t>ພະລິດຕະພັນ ແລະ ບໍລິການ ດີຈີຕອນ</a:t>
            </a:r>
            <a:endParaRPr lang="x-none" dirty="0">
              <a:solidFill>
                <a:srgbClr val="44546A"/>
              </a:solidFill>
              <a:latin typeface="Saysettha OT" panose="020B0504020207020204" pitchFamily="34" charset="-34"/>
              <a:cs typeface="Saysettha OT" panose="020B0504020207020204" pitchFamily="34" charset="-34"/>
            </a:endParaRPr>
          </a:p>
          <a:p>
            <a:pPr lvl="1"/>
            <a:endParaRPr lang="x-none" dirty="0">
              <a:solidFill>
                <a:srgbClr val="FF0000"/>
              </a:solidFill>
              <a:latin typeface="Saysettha OT" panose="020B0504020207020204" pitchFamily="34" charset="-34"/>
              <a:cs typeface="Saysettha OT" panose="020B0504020207020204" pitchFamily="34" charset="-34"/>
            </a:endParaRPr>
          </a:p>
          <a:p>
            <a:pPr lvl="1"/>
            <a:endParaRPr lang="x-none" dirty="0">
              <a:solidFill>
                <a:srgbClr val="FF0000"/>
              </a:solidFill>
              <a:latin typeface="Saysettha OT" panose="020B0504020207020204" pitchFamily="34" charset="-34"/>
              <a:cs typeface="Saysettha OT" panose="020B0504020207020204" pitchFamily="34" charset="-34"/>
            </a:endParaRPr>
          </a:p>
        </p:txBody>
      </p:sp>
    </p:spTree>
    <p:extLst>
      <p:ext uri="{BB962C8B-B14F-4D97-AF65-F5344CB8AC3E}">
        <p14:creationId xmlns:p14="http://schemas.microsoft.com/office/powerpoint/2010/main" val="859003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E86D52-9733-0648-9726-C72970EC719F}"/>
              </a:ext>
            </a:extLst>
          </p:cNvPr>
          <p:cNvSpPr>
            <a:spLocks noGrp="1"/>
          </p:cNvSpPr>
          <p:nvPr>
            <p:ph type="title"/>
          </p:nvPr>
        </p:nvSpPr>
        <p:spPr/>
        <p:txBody>
          <a:bodyPr/>
          <a:lstStyle/>
          <a:p>
            <a:r>
              <a:rPr lang="lo-LA" b="1" dirty="0">
                <a:solidFill>
                  <a:srgbClr val="44546A"/>
                </a:solidFill>
                <a:latin typeface="Saysettha OT" panose="020B0504020207020204" pitchFamily="34" charset="-34"/>
                <a:cs typeface="Saysettha OT" panose="020B0504020207020204" pitchFamily="34" charset="-34"/>
              </a:rPr>
              <a:t>ການປະກອບການດີຈີຕອນ</a:t>
            </a:r>
            <a:endParaRPr lang="x-none" b="1" dirty="0">
              <a:solidFill>
                <a:srgbClr val="44546A"/>
              </a:solidFill>
              <a:latin typeface="Saysettha OT" panose="020B0504020207020204" pitchFamily="34" charset="-34"/>
              <a:cs typeface="Saysettha OT" panose="020B0504020207020204" pitchFamily="34" charset="-34"/>
            </a:endParaRPr>
          </a:p>
        </p:txBody>
      </p:sp>
      <p:sp>
        <p:nvSpPr>
          <p:cNvPr id="3" name="Content Placeholder 2">
            <a:extLst>
              <a:ext uri="{FF2B5EF4-FFF2-40B4-BE49-F238E27FC236}">
                <a16:creationId xmlns:a16="http://schemas.microsoft.com/office/drawing/2014/main" xmlns="" id="{8806EB79-527E-424A-A6DC-88599B016DFB}"/>
              </a:ext>
            </a:extLst>
          </p:cNvPr>
          <p:cNvSpPr>
            <a:spLocks noGrp="1"/>
          </p:cNvSpPr>
          <p:nvPr>
            <p:ph idx="1"/>
          </p:nvPr>
        </p:nvSpPr>
        <p:spPr>
          <a:xfrm>
            <a:off x="120650" y="2338877"/>
            <a:ext cx="7886700" cy="3500438"/>
          </a:xfrm>
        </p:spPr>
        <p:txBody>
          <a:bodyPr>
            <a:normAutofit/>
          </a:bodyPr>
          <a:lstStyle/>
          <a:p>
            <a:r>
              <a:rPr lang="lo-LA" sz="2000" b="1" dirty="0">
                <a:solidFill>
                  <a:srgbClr val="44546A"/>
                </a:solidFill>
                <a:latin typeface="Saysettha OT" panose="020B0504020207020204" pitchFamily="34" charset="-34"/>
                <a:cs typeface="Saysettha OT" panose="020B0504020207020204" pitchFamily="34" charset="-34"/>
              </a:rPr>
              <a:t>ຄຸນຫຼັກສະນະຫຼັກ</a:t>
            </a:r>
            <a:endParaRPr lang="x-none" sz="2000" b="1" dirty="0">
              <a:solidFill>
                <a:srgbClr val="44546A"/>
              </a:solidFill>
              <a:latin typeface="Saysettha OT" panose="020B0504020207020204" pitchFamily="34" charset="-34"/>
              <a:cs typeface="Saysettha OT" panose="020B0504020207020204" pitchFamily="34" charset="-34"/>
            </a:endParaRPr>
          </a:p>
          <a:p>
            <a:pPr lvl="1"/>
            <a:r>
              <a:rPr lang="lo-LA" sz="1700" dirty="0">
                <a:solidFill>
                  <a:srgbClr val="44546A"/>
                </a:solidFill>
                <a:latin typeface="Saysettha OT" panose="020B0504020207020204" pitchFamily="34" charset="-34"/>
                <a:cs typeface="Saysettha OT" panose="020B0504020207020204" pitchFamily="34" charset="-34"/>
              </a:rPr>
              <a:t>ແຕກຕ່າງຈາກການປະກອບການແບບທົ່ວໄປ ໃນດ້ານ</a:t>
            </a:r>
            <a:r>
              <a:rPr lang="x-none" sz="1700" dirty="0">
                <a:solidFill>
                  <a:srgbClr val="44546A"/>
                </a:solidFill>
                <a:latin typeface="Saysettha OT" panose="020B0504020207020204" pitchFamily="34" charset="-34"/>
                <a:cs typeface="Saysettha OT" panose="020B0504020207020204" pitchFamily="34" charset="-34"/>
              </a:rPr>
              <a:t> </a:t>
            </a:r>
          </a:p>
          <a:p>
            <a:pPr lvl="2"/>
            <a:r>
              <a:rPr lang="lo-LA" sz="1700" dirty="0">
                <a:solidFill>
                  <a:srgbClr val="44546A"/>
                </a:solidFill>
                <a:latin typeface="Saysettha OT" panose="020B0504020207020204" pitchFamily="34" charset="-34"/>
                <a:cs typeface="Saysettha OT" panose="020B0504020207020204" pitchFamily="34" charset="-34"/>
              </a:rPr>
              <a:t>ປະເພດພະລິດຕະພັນ</a:t>
            </a:r>
            <a:r>
              <a:rPr lang="x-none" sz="1700" dirty="0">
                <a:solidFill>
                  <a:srgbClr val="44546A"/>
                </a:solidFill>
                <a:latin typeface="Saysettha OT" panose="020B0504020207020204" pitchFamily="34" charset="-34"/>
                <a:cs typeface="Saysettha OT" panose="020B0504020207020204" pitchFamily="34" charset="-34"/>
              </a:rPr>
              <a:t> (</a:t>
            </a:r>
            <a:r>
              <a:rPr lang="lo-LA" sz="1800" dirty="0">
                <a:solidFill>
                  <a:srgbClr val="44546A"/>
                </a:solidFill>
                <a:latin typeface="Saysettha OT" panose="020B0504020207020204" pitchFamily="34" charset="-34"/>
                <a:cs typeface="Saysettha OT" panose="020B0504020207020204" pitchFamily="34" charset="-34"/>
              </a:rPr>
              <a:t>ພະລິດຕະພັນ ແລະ ບໍລິການ ດີຈີຕອນ</a:t>
            </a:r>
            <a:r>
              <a:rPr lang="x-none" sz="1700" dirty="0">
                <a:solidFill>
                  <a:srgbClr val="44546A"/>
                </a:solidFill>
                <a:latin typeface="Saysettha OT" panose="020B0504020207020204" pitchFamily="34" charset="-34"/>
                <a:cs typeface="Saysettha OT" panose="020B0504020207020204" pitchFamily="34" charset="-34"/>
              </a:rPr>
              <a:t>)</a:t>
            </a:r>
          </a:p>
          <a:p>
            <a:pPr lvl="2"/>
            <a:r>
              <a:rPr lang="lo-LA" sz="1700" dirty="0">
                <a:solidFill>
                  <a:srgbClr val="44546A"/>
                </a:solidFill>
                <a:latin typeface="Saysettha OT" panose="020B0504020207020204" pitchFamily="34" charset="-34"/>
                <a:cs typeface="Saysettha OT" panose="020B0504020207020204" pitchFamily="34" charset="-34"/>
              </a:rPr>
              <a:t>ບ່ອນເຮັດວຽກ </a:t>
            </a:r>
            <a:r>
              <a:rPr lang="x-none" sz="1700" dirty="0">
                <a:solidFill>
                  <a:srgbClr val="44546A"/>
                </a:solidFill>
                <a:latin typeface="Saysettha OT" panose="020B0504020207020204" pitchFamily="34" charset="-34"/>
                <a:cs typeface="Saysettha OT" panose="020B0504020207020204" pitchFamily="34" charset="-34"/>
              </a:rPr>
              <a:t>(</a:t>
            </a:r>
            <a:r>
              <a:rPr lang="lo-LA" sz="1700" dirty="0">
                <a:solidFill>
                  <a:srgbClr val="44546A"/>
                </a:solidFill>
                <a:latin typeface="Saysettha OT" panose="020B0504020207020204" pitchFamily="34" charset="-34"/>
                <a:cs typeface="Saysettha OT" panose="020B0504020207020204" pitchFamily="34" charset="-34"/>
              </a:rPr>
              <a:t>ບໍ່ໄດ້ນຳໃຊ້ພື້ນທີ່ຫຼາຍ</a:t>
            </a:r>
            <a:r>
              <a:rPr lang="x-none" sz="1700" dirty="0">
                <a:solidFill>
                  <a:srgbClr val="44546A"/>
                </a:solidFill>
                <a:latin typeface="Saysettha OT" panose="020B0504020207020204" pitchFamily="34" charset="-34"/>
                <a:cs typeface="Saysettha OT" panose="020B0504020207020204" pitchFamily="34" charset="-34"/>
              </a:rPr>
              <a:t>)</a:t>
            </a:r>
            <a:endParaRPr lang="de-DE" sz="1700" dirty="0">
              <a:solidFill>
                <a:srgbClr val="44546A"/>
              </a:solidFill>
              <a:latin typeface="Saysettha OT" panose="020B0504020207020204" pitchFamily="34" charset="-34"/>
              <a:cs typeface="Saysettha OT" panose="020B0504020207020204" pitchFamily="34" charset="-34"/>
            </a:endParaRPr>
          </a:p>
          <a:p>
            <a:pPr marL="914400" lvl="2" indent="0">
              <a:buNone/>
            </a:pPr>
            <a:endParaRPr lang="x-none" dirty="0">
              <a:solidFill>
                <a:srgbClr val="44546A"/>
              </a:solidFill>
              <a:latin typeface="Saysettha OT" panose="020B0504020207020204" pitchFamily="34" charset="-34"/>
              <a:cs typeface="Saysettha OT" panose="020B0504020207020204" pitchFamily="34" charset="-34"/>
            </a:endParaRPr>
          </a:p>
          <a:p>
            <a:pPr lvl="1"/>
            <a:r>
              <a:rPr lang="lo-LA" sz="2000" dirty="0">
                <a:solidFill>
                  <a:srgbClr val="44546A"/>
                </a:solidFill>
                <a:latin typeface="Saysettha OT" panose="020B0504020207020204" pitchFamily="34" charset="-34"/>
                <a:cs typeface="Saysettha OT" panose="020B0504020207020204" pitchFamily="34" charset="-34"/>
              </a:rPr>
              <a:t>ມັນລວມທັງ</a:t>
            </a:r>
            <a:endParaRPr lang="x-none" sz="2000" dirty="0">
              <a:solidFill>
                <a:srgbClr val="44546A"/>
              </a:solidFill>
              <a:latin typeface="Saysettha OT" panose="020B0504020207020204" pitchFamily="34" charset="-34"/>
              <a:cs typeface="Saysettha OT" panose="020B0504020207020204" pitchFamily="34" charset="-34"/>
            </a:endParaRPr>
          </a:p>
          <a:p>
            <a:pPr lvl="2"/>
            <a:r>
              <a:rPr lang="lo-LA" sz="1700" dirty="0">
                <a:solidFill>
                  <a:srgbClr val="44546A"/>
                </a:solidFill>
                <a:latin typeface="Saysettha OT" panose="020B0504020207020204" pitchFamily="34" charset="-34"/>
                <a:cs typeface="Saysettha OT" panose="020B0504020207020204" pitchFamily="34" charset="-34"/>
              </a:rPr>
              <a:t>ວິທີ່ການແບບໄໜ່ໃນການຫາລູກຄ້າ, ການອອກແບບ, ແລະ ການສະເໜີພະລິດຕະພັນ ແລະ ການບໍລິການ</a:t>
            </a:r>
            <a:r>
              <a:rPr lang="x-none" sz="1700" dirty="0">
                <a:solidFill>
                  <a:srgbClr val="44546A"/>
                </a:solidFill>
                <a:latin typeface="Saysettha OT" panose="020B0504020207020204" pitchFamily="34" charset="-34"/>
                <a:cs typeface="Saysettha OT" panose="020B0504020207020204" pitchFamily="34" charset="-34"/>
              </a:rPr>
              <a:t>, </a:t>
            </a:r>
            <a:r>
              <a:rPr lang="lo-LA" sz="1700" dirty="0">
                <a:solidFill>
                  <a:srgbClr val="44546A"/>
                </a:solidFill>
                <a:latin typeface="Saysettha OT" panose="020B0504020207020204" pitchFamily="34" charset="-34"/>
                <a:cs typeface="Saysettha OT" panose="020B0504020207020204" pitchFamily="34" charset="-34"/>
              </a:rPr>
              <a:t>ການສ້າງລາຍຮັບ, ແລະ ການຫຼຸດຜ່ອນຄ່າໄຊ້ຈ່າຍ</a:t>
            </a:r>
            <a:endParaRPr lang="x-none" sz="1700" dirty="0">
              <a:solidFill>
                <a:srgbClr val="44546A"/>
              </a:solidFill>
              <a:latin typeface="Saysettha OT" panose="020B0504020207020204" pitchFamily="34" charset="-34"/>
              <a:cs typeface="Saysettha OT" panose="020B0504020207020204" pitchFamily="34" charset="-34"/>
            </a:endParaRPr>
          </a:p>
          <a:p>
            <a:pPr lvl="2"/>
            <a:r>
              <a:rPr lang="lo-LA" sz="1700" dirty="0">
                <a:solidFill>
                  <a:srgbClr val="44546A"/>
                </a:solidFill>
                <a:latin typeface="Saysettha OT" panose="020B0504020207020204" pitchFamily="34" charset="-34"/>
                <a:cs typeface="Saysettha OT" panose="020B0504020207020204" pitchFamily="34" charset="-34"/>
              </a:rPr>
              <a:t>ໂອກາດອັນໄໜ່ໃນການພົວພັນຮ່ວມມື ກັບລະບົບ ແລະ ຄູ່ຮ່ວມງານ</a:t>
            </a:r>
            <a:endParaRPr lang="x-none" sz="1700" dirty="0">
              <a:solidFill>
                <a:srgbClr val="44546A"/>
              </a:solidFill>
              <a:latin typeface="Saysettha OT" panose="020B0504020207020204" pitchFamily="34" charset="-34"/>
              <a:cs typeface="Saysettha OT" panose="020B0504020207020204" pitchFamily="34" charset="-34"/>
            </a:endParaRPr>
          </a:p>
          <a:p>
            <a:pPr lvl="2"/>
            <a:r>
              <a:rPr lang="lo-LA" sz="1700" dirty="0">
                <a:solidFill>
                  <a:srgbClr val="44546A"/>
                </a:solidFill>
                <a:latin typeface="Saysettha OT" panose="020B0504020207020204" pitchFamily="34" charset="-34"/>
                <a:cs typeface="Saysettha OT" panose="020B0504020207020204" pitchFamily="34" charset="-34"/>
              </a:rPr>
              <a:t>ເປັນແຫຼ່ງອັນໃໝ່ຂອງ ໂອກາດ, ຄວາມສ່ຽງ, ແລະ ຈຸດດີຂອງການແຂ່ງຂັນ</a:t>
            </a:r>
            <a:endParaRPr lang="x-none" sz="1700" dirty="0">
              <a:solidFill>
                <a:srgbClr val="44546A"/>
              </a:solidFill>
              <a:latin typeface="Saysettha OT" panose="020B0504020207020204" pitchFamily="34" charset="-34"/>
              <a:cs typeface="Saysettha OT" panose="020B0504020207020204" pitchFamily="34" charset="-34"/>
            </a:endParaRPr>
          </a:p>
        </p:txBody>
      </p:sp>
    </p:spTree>
    <p:extLst>
      <p:ext uri="{BB962C8B-B14F-4D97-AF65-F5344CB8AC3E}">
        <p14:creationId xmlns:p14="http://schemas.microsoft.com/office/powerpoint/2010/main" val="409471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E86D52-9733-0648-9726-C72970EC719F}"/>
              </a:ext>
            </a:extLst>
          </p:cNvPr>
          <p:cNvSpPr>
            <a:spLocks noGrp="1"/>
          </p:cNvSpPr>
          <p:nvPr>
            <p:ph type="title"/>
          </p:nvPr>
        </p:nvSpPr>
        <p:spPr/>
        <p:txBody>
          <a:bodyPr/>
          <a:lstStyle/>
          <a:p>
            <a:r>
              <a:rPr lang="lo-LA" b="1" dirty="0">
                <a:solidFill>
                  <a:srgbClr val="44546A"/>
                </a:solidFill>
                <a:latin typeface="Saysettha OT" panose="020B0504020207020204" pitchFamily="34" charset="-34"/>
                <a:cs typeface="Saysettha OT" panose="020B0504020207020204" pitchFamily="34" charset="-34"/>
              </a:rPr>
              <a:t>ການປະກອບການດີຈີຕອນ</a:t>
            </a:r>
            <a:endParaRPr lang="x-none" b="1" dirty="0">
              <a:solidFill>
                <a:srgbClr val="44546A"/>
              </a:solidFill>
              <a:latin typeface="Saysettha OT" panose="020B0504020207020204" pitchFamily="34" charset="-34"/>
              <a:cs typeface="Saysettha OT" panose="020B0504020207020204" pitchFamily="34" charset="-34"/>
            </a:endParaRPr>
          </a:p>
        </p:txBody>
      </p:sp>
      <p:sp>
        <p:nvSpPr>
          <p:cNvPr id="3" name="Content Placeholder 2">
            <a:extLst>
              <a:ext uri="{FF2B5EF4-FFF2-40B4-BE49-F238E27FC236}">
                <a16:creationId xmlns:a16="http://schemas.microsoft.com/office/drawing/2014/main" xmlns="" id="{8806EB79-527E-424A-A6DC-88599B016DFB}"/>
              </a:ext>
            </a:extLst>
          </p:cNvPr>
          <p:cNvSpPr>
            <a:spLocks noGrp="1"/>
          </p:cNvSpPr>
          <p:nvPr>
            <p:ph idx="1"/>
          </p:nvPr>
        </p:nvSpPr>
        <p:spPr>
          <a:xfrm>
            <a:off x="190500" y="2675426"/>
            <a:ext cx="7886700" cy="3077673"/>
          </a:xfrm>
        </p:spPr>
        <p:txBody>
          <a:bodyPr>
            <a:normAutofit fontScale="70000" lnSpcReduction="20000"/>
          </a:bodyPr>
          <a:lstStyle/>
          <a:p>
            <a:r>
              <a:rPr lang="lo-LA" sz="3200" b="1" dirty="0">
                <a:solidFill>
                  <a:srgbClr val="44546A"/>
                </a:solidFill>
                <a:latin typeface="Saysettha OT" panose="020B0504020207020204" pitchFamily="34" charset="-34"/>
                <a:cs typeface="Saysettha OT" panose="020B0504020207020204" pitchFamily="34" charset="-34"/>
              </a:rPr>
              <a:t>ຄຸນຫຼັກສະນະຫຼັກ</a:t>
            </a:r>
            <a:endParaRPr lang="x-none" sz="3200" b="1" dirty="0">
              <a:solidFill>
                <a:srgbClr val="44546A"/>
              </a:solidFill>
              <a:latin typeface="Saysettha OT" panose="020B0504020207020204" pitchFamily="34" charset="-34"/>
              <a:cs typeface="Saysettha OT" panose="020B0504020207020204" pitchFamily="34" charset="-34"/>
            </a:endParaRPr>
          </a:p>
          <a:p>
            <a:pPr lvl="1"/>
            <a:r>
              <a:rPr lang="x-none" dirty="0">
                <a:solidFill>
                  <a:srgbClr val="44546A"/>
                </a:solidFill>
                <a:latin typeface="Saysettha OT" panose="020B0504020207020204" pitchFamily="34" charset="-34"/>
                <a:cs typeface="Saysettha OT" panose="020B0504020207020204" pitchFamily="34" charset="-34"/>
              </a:rPr>
              <a:t>5 </a:t>
            </a:r>
            <a:r>
              <a:rPr lang="lo-LA" dirty="0">
                <a:solidFill>
                  <a:srgbClr val="44546A"/>
                </a:solidFill>
                <a:latin typeface="Saysettha OT" panose="020B0504020207020204" pitchFamily="34" charset="-34"/>
                <a:cs typeface="Saysettha OT" panose="020B0504020207020204" pitchFamily="34" charset="-34"/>
              </a:rPr>
              <a:t>ເສົາຄ້ຳຂອງ ການປະກອບການດີຈີຕອນ</a:t>
            </a:r>
            <a:r>
              <a:rPr lang="x-none" dirty="0">
                <a:solidFill>
                  <a:srgbClr val="44546A"/>
                </a:solidFill>
                <a:latin typeface="Saysettha OT" panose="020B0504020207020204" pitchFamily="34" charset="-34"/>
                <a:cs typeface="Saysettha OT" panose="020B0504020207020204" pitchFamily="34" charset="-34"/>
              </a:rPr>
              <a:t> </a:t>
            </a:r>
          </a:p>
          <a:p>
            <a:pPr lvl="2"/>
            <a:r>
              <a:rPr lang="lo-LA" dirty="0">
                <a:solidFill>
                  <a:srgbClr val="44546A"/>
                </a:solidFill>
                <a:latin typeface="Saysettha OT" panose="020B0504020207020204" pitchFamily="34" charset="-34"/>
                <a:cs typeface="Saysettha OT" panose="020B0504020207020204" pitchFamily="34" charset="-34"/>
              </a:rPr>
              <a:t>ຄວາມຮູ້ພື້ນຖານດີຈີຕອນ ແລະ ຕະຫຼາດໄອຊີທີ</a:t>
            </a:r>
            <a:endParaRPr lang="x-none" dirty="0">
              <a:solidFill>
                <a:srgbClr val="44546A"/>
              </a:solidFill>
              <a:latin typeface="Saysettha OT" panose="020B0504020207020204" pitchFamily="34" charset="-34"/>
              <a:cs typeface="Saysettha OT" panose="020B0504020207020204" pitchFamily="34" charset="-34"/>
            </a:endParaRPr>
          </a:p>
          <a:p>
            <a:pPr lvl="2"/>
            <a:r>
              <a:rPr lang="lo-LA" dirty="0">
                <a:solidFill>
                  <a:srgbClr val="44546A"/>
                </a:solidFill>
                <a:latin typeface="Saysettha OT" panose="020B0504020207020204" pitchFamily="34" charset="-34"/>
                <a:cs typeface="Saysettha OT" panose="020B0504020207020204" pitchFamily="34" charset="-34"/>
              </a:rPr>
              <a:t>ສະພາບແວດລ້ອມທຸລະກິດດີຈີຕອນ</a:t>
            </a:r>
            <a:r>
              <a:rPr lang="x-none" dirty="0">
                <a:solidFill>
                  <a:srgbClr val="44546A"/>
                </a:solidFill>
                <a:latin typeface="Saysettha OT" panose="020B0504020207020204" pitchFamily="34" charset="-34"/>
                <a:cs typeface="Saysettha OT" panose="020B0504020207020204" pitchFamily="34" charset="-34"/>
              </a:rPr>
              <a:t> (</a:t>
            </a:r>
            <a:r>
              <a:rPr lang="lo-LA" dirty="0">
                <a:solidFill>
                  <a:srgbClr val="44546A"/>
                </a:solidFill>
                <a:latin typeface="Saysettha OT" panose="020B0504020207020204" pitchFamily="34" charset="-34"/>
                <a:cs typeface="Saysettha OT" panose="020B0504020207020204" pitchFamily="34" charset="-34"/>
              </a:rPr>
              <a:t>ພື້ນທີ່ສະເໝືອນ</a:t>
            </a:r>
            <a:r>
              <a:rPr lang="x-none" dirty="0">
                <a:solidFill>
                  <a:srgbClr val="44546A"/>
                </a:solidFill>
                <a:latin typeface="Saysettha OT" panose="020B0504020207020204" pitchFamily="34" charset="-34"/>
                <a:cs typeface="Saysettha OT" panose="020B0504020207020204" pitchFamily="34" charset="-34"/>
              </a:rPr>
              <a:t>)</a:t>
            </a:r>
          </a:p>
          <a:p>
            <a:pPr lvl="2"/>
            <a:r>
              <a:rPr lang="lo-LA" dirty="0">
                <a:solidFill>
                  <a:srgbClr val="44546A"/>
                </a:solidFill>
                <a:latin typeface="Saysettha OT" panose="020B0504020207020204" pitchFamily="34" charset="-34"/>
                <a:cs typeface="Saysettha OT" panose="020B0504020207020204" pitchFamily="34" charset="-34"/>
              </a:rPr>
              <a:t>ການເຂົ້າເຖິງເງິນທືນ</a:t>
            </a:r>
            <a:endParaRPr lang="x-none" dirty="0">
              <a:solidFill>
                <a:srgbClr val="44546A"/>
              </a:solidFill>
              <a:latin typeface="Saysettha OT" panose="020B0504020207020204" pitchFamily="34" charset="-34"/>
              <a:cs typeface="Saysettha OT" panose="020B0504020207020204" pitchFamily="34" charset="-34"/>
            </a:endParaRPr>
          </a:p>
          <a:p>
            <a:pPr lvl="2"/>
            <a:r>
              <a:rPr lang="lo-LA" dirty="0">
                <a:solidFill>
                  <a:srgbClr val="44546A"/>
                </a:solidFill>
                <a:latin typeface="Saysettha OT" panose="020B0504020207020204" pitchFamily="34" charset="-34"/>
                <a:cs typeface="Saysettha OT" panose="020B0504020207020204" pitchFamily="34" charset="-34"/>
              </a:rPr>
              <a:t>ທັດສະ ແລະ ຄວາມເປັນຜູ້ນຳ ທາງດີຈີຕອນ</a:t>
            </a:r>
            <a:endParaRPr lang="x-none" dirty="0">
              <a:solidFill>
                <a:srgbClr val="44546A"/>
              </a:solidFill>
              <a:latin typeface="Saysettha OT" panose="020B0504020207020204" pitchFamily="34" charset="-34"/>
              <a:cs typeface="Saysettha OT" panose="020B0504020207020204" pitchFamily="34" charset="-34"/>
            </a:endParaRPr>
          </a:p>
          <a:p>
            <a:pPr lvl="2"/>
            <a:r>
              <a:rPr lang="lo-LA" dirty="0">
                <a:solidFill>
                  <a:srgbClr val="44546A"/>
                </a:solidFill>
                <a:latin typeface="Saysettha OT" panose="020B0504020207020204" pitchFamily="34" charset="-34"/>
                <a:cs typeface="Saysettha OT" panose="020B0504020207020204" pitchFamily="34" charset="-34"/>
              </a:rPr>
              <a:t>ວັດທະນະທຳການປະກອບການ</a:t>
            </a:r>
            <a:endParaRPr lang="de-AT" dirty="0">
              <a:solidFill>
                <a:srgbClr val="44546A"/>
              </a:solidFill>
              <a:latin typeface="Saysettha OT" panose="020B0504020207020204" pitchFamily="34" charset="-34"/>
              <a:cs typeface="Saysettha OT" panose="020B0504020207020204" pitchFamily="34" charset="-34"/>
            </a:endParaRPr>
          </a:p>
          <a:p>
            <a:pPr lvl="1"/>
            <a:r>
              <a:rPr lang="lo-LA" dirty="0">
                <a:solidFill>
                  <a:srgbClr val="44546A"/>
                </a:solidFill>
                <a:latin typeface="Saysettha OT" panose="020B0504020207020204" pitchFamily="34" charset="-34"/>
                <a:cs typeface="Saysettha OT" panose="020B0504020207020204" pitchFamily="34" charset="-34"/>
              </a:rPr>
              <a:t>ສິ່ງສຳຄັນຂອງ ການປະກອບການດີຈີຕອນ</a:t>
            </a:r>
            <a:r>
              <a:rPr lang="de-AT" dirty="0">
                <a:solidFill>
                  <a:srgbClr val="44546A"/>
                </a:solidFill>
                <a:latin typeface="Saysettha OT" panose="020B0504020207020204" pitchFamily="34" charset="-34"/>
                <a:cs typeface="Saysettha OT" panose="020B0504020207020204" pitchFamily="34" charset="-34"/>
              </a:rPr>
              <a:t> </a:t>
            </a:r>
          </a:p>
          <a:p>
            <a:pPr lvl="2"/>
            <a:r>
              <a:rPr lang="lo-LA" dirty="0">
                <a:solidFill>
                  <a:srgbClr val="44546A"/>
                </a:solidFill>
                <a:latin typeface="Saysettha OT" panose="020B0504020207020204" pitchFamily="34" charset="-34"/>
                <a:cs typeface="Saysettha OT" panose="020B0504020207020204" pitchFamily="34" charset="-34"/>
              </a:rPr>
              <a:t>ລູກຄ້າຫຼາຍຂື້ນ</a:t>
            </a:r>
            <a:r>
              <a:rPr lang="de-AT" dirty="0">
                <a:solidFill>
                  <a:srgbClr val="44546A"/>
                </a:solidFill>
                <a:latin typeface="Saysettha OT" panose="020B0504020207020204" pitchFamily="34" charset="-34"/>
                <a:cs typeface="Saysettha OT" panose="020B0504020207020204" pitchFamily="34" charset="-34"/>
              </a:rPr>
              <a:t> (</a:t>
            </a:r>
            <a:r>
              <a:rPr lang="lo-LA" dirty="0">
                <a:solidFill>
                  <a:srgbClr val="44546A"/>
                </a:solidFill>
                <a:latin typeface="Saysettha OT" panose="020B0504020207020204" pitchFamily="34" charset="-34"/>
                <a:cs typeface="Saysettha OT" panose="020B0504020207020204" pitchFamily="34" charset="-34"/>
              </a:rPr>
              <a:t>ການພົວພັນປະສານງານລະຫວ່າງຜູ້ຊື້ລະຜູ້ຂາຍແມ່ນງ່າຍດາຍຜ່ານທາງລະບົບອິນເຕີເນັດ</a:t>
            </a:r>
            <a:r>
              <a:rPr lang="de-AT" dirty="0">
                <a:solidFill>
                  <a:srgbClr val="44546A"/>
                </a:solidFill>
                <a:latin typeface="Saysettha OT" panose="020B0504020207020204" pitchFamily="34" charset="-34"/>
                <a:cs typeface="Saysettha OT" panose="020B0504020207020204" pitchFamily="34" charset="-34"/>
              </a:rPr>
              <a:t>)</a:t>
            </a:r>
          </a:p>
          <a:p>
            <a:pPr lvl="2"/>
            <a:r>
              <a:rPr lang="lo-LA" dirty="0">
                <a:solidFill>
                  <a:srgbClr val="44546A"/>
                </a:solidFill>
                <a:latin typeface="Saysettha OT" panose="020B0504020207020204" pitchFamily="34" charset="-34"/>
                <a:cs typeface="Saysettha OT" panose="020B0504020207020204" pitchFamily="34" charset="-34"/>
              </a:rPr>
              <a:t>ຕິດຕາມຄູ່ແຂ່ງ</a:t>
            </a:r>
            <a:endParaRPr lang="de-AT" dirty="0">
              <a:solidFill>
                <a:srgbClr val="44546A"/>
              </a:solidFill>
              <a:latin typeface="Saysettha OT" panose="020B0504020207020204" pitchFamily="34" charset="-34"/>
              <a:cs typeface="Saysettha OT" panose="020B0504020207020204" pitchFamily="34" charset="-34"/>
            </a:endParaRPr>
          </a:p>
          <a:p>
            <a:pPr lvl="2"/>
            <a:r>
              <a:rPr lang="lo-LA" dirty="0">
                <a:solidFill>
                  <a:srgbClr val="44546A"/>
                </a:solidFill>
                <a:latin typeface="Saysettha OT" panose="020B0504020207020204" pitchFamily="34" charset="-34"/>
                <a:cs typeface="Saysettha OT" panose="020B0504020207020204" pitchFamily="34" charset="-34"/>
              </a:rPr>
              <a:t>ຫຼຸດຜ່ອນມູນຄ່າການລົງທືນໂດຍການນຳໄຊ້ເທັກໂນໂລຊີດີຈີຕອນ</a:t>
            </a:r>
            <a:endParaRPr lang="de-AT" dirty="0">
              <a:solidFill>
                <a:srgbClr val="44546A"/>
              </a:solidFill>
              <a:latin typeface="Saysettha OT" panose="020B0504020207020204" pitchFamily="34" charset="-34"/>
              <a:cs typeface="Saysettha OT" panose="020B0504020207020204" pitchFamily="34" charset="-34"/>
            </a:endParaRPr>
          </a:p>
          <a:p>
            <a:pPr lvl="2"/>
            <a:r>
              <a:rPr lang="lo-LA" dirty="0">
                <a:solidFill>
                  <a:srgbClr val="44546A"/>
                </a:solidFill>
                <a:latin typeface="Saysettha OT" panose="020B0504020207020204" pitchFamily="34" charset="-34"/>
                <a:cs typeface="Saysettha OT" panose="020B0504020207020204" pitchFamily="34" charset="-34"/>
              </a:rPr>
              <a:t>ຄຳຕິຊົມທັນທີີ </a:t>
            </a:r>
            <a:r>
              <a:rPr lang="de-AT" dirty="0">
                <a:solidFill>
                  <a:srgbClr val="44546A"/>
                </a:solidFill>
                <a:latin typeface="Saysettha OT" panose="020B0504020207020204" pitchFamily="34" charset="-34"/>
                <a:cs typeface="Saysettha OT" panose="020B0504020207020204" pitchFamily="34" charset="-34"/>
              </a:rPr>
              <a:t>(</a:t>
            </a:r>
            <a:r>
              <a:rPr lang="lo-LA" dirty="0">
                <a:solidFill>
                  <a:srgbClr val="44546A"/>
                </a:solidFill>
                <a:latin typeface="Saysettha OT" panose="020B0504020207020204" pitchFamily="34" charset="-34"/>
                <a:cs typeface="Saysettha OT" panose="020B0504020207020204" pitchFamily="34" charset="-34"/>
              </a:rPr>
              <a:t>ການພົວພັນໂຕ້ຕອບກັບລູກຄ້າ</a:t>
            </a:r>
            <a:r>
              <a:rPr lang="de-AT" dirty="0">
                <a:solidFill>
                  <a:srgbClr val="44546A"/>
                </a:solidFill>
                <a:latin typeface="Saysettha OT" panose="020B0504020207020204" pitchFamily="34" charset="-34"/>
                <a:cs typeface="Saysettha OT" panose="020B0504020207020204" pitchFamily="34" charset="-34"/>
              </a:rPr>
              <a:t>)</a:t>
            </a:r>
            <a:endParaRPr lang="x-none" dirty="0">
              <a:solidFill>
                <a:srgbClr val="44546A"/>
              </a:solidFill>
              <a:latin typeface="Saysettha OT" panose="020B0504020207020204" pitchFamily="34" charset="-34"/>
              <a:cs typeface="Saysettha OT" panose="020B0504020207020204" pitchFamily="34" charset="-34"/>
            </a:endParaRPr>
          </a:p>
        </p:txBody>
      </p:sp>
    </p:spTree>
    <p:extLst>
      <p:ext uri="{BB962C8B-B14F-4D97-AF65-F5344CB8AC3E}">
        <p14:creationId xmlns:p14="http://schemas.microsoft.com/office/powerpoint/2010/main" val="33122591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cca9a1c-ea03-4f56-8ded-6c285728d794" xsi:nil="true"/>
    <lcf76f155ced4ddcb4097134ff3c332f xmlns="9e7cb493-a9cd-49cd-846c-930d19753eb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5E0CC700C34E64283355474F2ABBAFB" ma:contentTypeVersion="16" ma:contentTypeDescription="Create a new document." ma:contentTypeScope="" ma:versionID="8ff2458da248c7423d338960d1906584">
  <xsd:schema xmlns:xsd="http://www.w3.org/2001/XMLSchema" xmlns:xs="http://www.w3.org/2001/XMLSchema" xmlns:p="http://schemas.microsoft.com/office/2006/metadata/properties" xmlns:ns2="9e7cb493-a9cd-49cd-846c-930d19753eb9" xmlns:ns3="4cca9a1c-ea03-4f56-8ded-6c285728d794" targetNamespace="http://schemas.microsoft.com/office/2006/metadata/properties" ma:root="true" ma:fieldsID="d3c5bb8178d63cc94ad54e2194493de9" ns2:_="" ns3:_="">
    <xsd:import namespace="9e7cb493-a9cd-49cd-846c-930d19753eb9"/>
    <xsd:import namespace="4cca9a1c-ea03-4f56-8ded-6c285728d79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7cb493-a9cd-49cd-846c-930d19753e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213ba4d-4ff2-410f-8850-8053d140204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ca9a1c-ea03-4f56-8ded-6c285728d79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a40db18-2066-40d3-9c1d-6d717589184a}" ma:internalName="TaxCatchAll" ma:showField="CatchAllData" ma:web="4cca9a1c-ea03-4f56-8ded-6c285728d7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C8AD15-3950-475C-A6ED-C98B4702B6E9}">
  <ds:schemaRefs>
    <ds:schemaRef ds:uri="http://schemas.microsoft.com/sharepoint/v3/contenttype/forms"/>
  </ds:schemaRefs>
</ds:datastoreItem>
</file>

<file path=customXml/itemProps2.xml><?xml version="1.0" encoding="utf-8"?>
<ds:datastoreItem xmlns:ds="http://schemas.openxmlformats.org/officeDocument/2006/customXml" ds:itemID="{334E3BB0-8E0D-4834-A0A1-255EC6757BC7}">
  <ds:schemaRefs>
    <ds:schemaRef ds:uri="http://purl.org/dc/terms/"/>
    <ds:schemaRef ds:uri="http://schemas.microsoft.com/office/2006/documentManagement/types"/>
    <ds:schemaRef ds:uri="9e7cb493-a9cd-49cd-846c-930d19753eb9"/>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4cca9a1c-ea03-4f56-8ded-6c285728d794"/>
    <ds:schemaRef ds:uri="http://www.w3.org/XML/1998/namespace"/>
    <ds:schemaRef ds:uri="http://purl.org/dc/dcmitype/"/>
  </ds:schemaRefs>
</ds:datastoreItem>
</file>

<file path=customXml/itemProps3.xml><?xml version="1.0" encoding="utf-8"?>
<ds:datastoreItem xmlns:ds="http://schemas.openxmlformats.org/officeDocument/2006/customXml" ds:itemID="{03000E12-9264-4F27-AF52-21C61EB8FF18}"/>
</file>

<file path=docProps/app.xml><?xml version="1.0" encoding="utf-8"?>
<Properties xmlns="http://schemas.openxmlformats.org/officeDocument/2006/extended-properties" xmlns:vt="http://schemas.openxmlformats.org/officeDocument/2006/docPropsVTypes">
  <Template>Office Theme</Template>
  <TotalTime>4767</TotalTime>
  <Words>5326</Words>
  <Application>Microsoft Office PowerPoint</Application>
  <PresentationFormat>On-screen Show (4:3)</PresentationFormat>
  <Paragraphs>477</Paragraphs>
  <Slides>40</Slides>
  <Notes>40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Alice</vt:lpstr>
      <vt:lpstr>Arial</vt:lpstr>
      <vt:lpstr>Arial</vt:lpstr>
      <vt:lpstr>Calibri</vt:lpstr>
      <vt:lpstr>Calibri Light</vt:lpstr>
      <vt:lpstr>Expressway Rg</vt:lpstr>
      <vt:lpstr>Georgia</vt:lpstr>
      <vt:lpstr>Helvetica Neue</vt:lpstr>
      <vt:lpstr>Quattrocento Sans</vt:lpstr>
      <vt:lpstr>Saysettha OT</vt:lpstr>
      <vt:lpstr>Office Theme</vt:lpstr>
      <vt:lpstr>ENCORE ສູນຄວາມຮູ້ການປະກອບການແມ່ນເພື່ອສະໜັບສະໜູນການປະຕິບັດການປະກອບການແບບນະວັດຕະກຳ ໃນຂະແໜງສຶກສາ ແລະ ຄົ້ນຄ້ວາວິໃຈ. </vt:lpstr>
      <vt:lpstr>ວາລະ</vt:lpstr>
      <vt:lpstr>ຫຼັກການ ແລະ ປະເພດຂອງການປະກອບການ</vt:lpstr>
      <vt:lpstr>ສັງຄົມການປະກອບການ</vt:lpstr>
      <vt:lpstr>ສັງຄົມການປະກອບການ</vt:lpstr>
      <vt:lpstr>ສັງຄົມການປະກອບການ</vt:lpstr>
      <vt:lpstr>ການປະກອບການດີຈີຕອນ</vt:lpstr>
      <vt:lpstr>ການປະກອບການດີຈີຕອນ</vt:lpstr>
      <vt:lpstr>ການປະກອບການດີຈີຕອນ</vt:lpstr>
      <vt:lpstr>ຫຼັກການໆປະກອບການ</vt:lpstr>
      <vt:lpstr>ຫຼັກການໆປະກອບການ</vt:lpstr>
      <vt:lpstr>ປະເພດອື່ນ</vt:lpstr>
      <vt:lpstr>ປະເພດອື່ນ</vt:lpstr>
      <vt:lpstr>ກິດຈະກຳກຸ່ມທີ I</vt:lpstr>
      <vt:lpstr>ແນວຄວາມຄິດຜູ້ປະກອບການ</vt:lpstr>
      <vt:lpstr>ແນວຄວາມຄິດຜູ້ປະກອບການ</vt:lpstr>
      <vt:lpstr>8ອົງປະກອບຂອງເຕັກນິກການປະກອບການ</vt:lpstr>
      <vt:lpstr>ປ່ຽບທຽບແນວຄວາມຄິດແບບເຕີບໂຕ ກັບ ແບບຄົງທີ່</vt:lpstr>
      <vt:lpstr>Affirmations Self-Test</vt:lpstr>
      <vt:lpstr>ບົດເຝຶກຫັດສັງເກດການ</vt:lpstr>
      <vt:lpstr>ຕົວຢ່າງຜູ້ປະກອບການທີ່ປະກົດຜົນສຳເລັດ</vt:lpstr>
      <vt:lpstr>ຕົວຢ່າງຜູ້ປະກອບການທີ່ປະກົດຜົນສຳເລັດ</vt:lpstr>
      <vt:lpstr>ພາວະການເປັນຜູ້ນຳ ຂອງໂຕເອງ</vt:lpstr>
      <vt:lpstr>ອົງປະກອບຂອງພາວະຜູ້ນຳ</vt:lpstr>
      <vt:lpstr>ເຝືກຫັດການຕ້ັງເປົ້າ  ໝາຍໂຕເອງ</vt:lpstr>
      <vt:lpstr>ແຮງປາດຖະໜາ ແລະ ການປະກອບການ</vt:lpstr>
      <vt:lpstr>ຄວາມຄິດສ້າງສັນ</vt:lpstr>
      <vt:lpstr>ຄວາມຄິດສ້າງສັນ</vt:lpstr>
      <vt:lpstr>ຄວາມຄິດສ້າງສັນ</vt:lpstr>
      <vt:lpstr>ຄວາມຄິດສ້າງສັນ ບົດເຝຶກຫັດ 1 </vt:lpstr>
      <vt:lpstr>ອະທິບາຍບົດເຝຶກຫັດ 9 ຈຸດ (ຈົນຮອດ 2:50´) </vt:lpstr>
      <vt:lpstr>ຄວາມຄິດສ້າງສັນ ບົດເຝຶກຫັດ 2</vt:lpstr>
      <vt:lpstr>ຕົວຢ່າງບົດເຝຶກຫັດ 30 ວົງມົນ</vt:lpstr>
      <vt:lpstr>ອິນໂພໄວເຊເຊີນ</vt:lpstr>
      <vt:lpstr>ບົດເຝຶກຫັດ Improvisation</vt:lpstr>
      <vt:lpstr>ແນວຄວາມຄິດເປັນເສັ້ນທາງສູ່ການກະທຳ</vt:lpstr>
      <vt:lpstr>ແນວຄວາມຄິດເປັນເສັ້ນທາງສູ່ການກະທຳ</vt:lpstr>
      <vt:lpstr>ບົດເຝືືກຫັດ ຄຳຖະແຫຼງການຜົນກະທົບ</vt:lpstr>
      <vt:lpstr>ບົດເຝືືກຫັດ ຄຳຖະແຫຼງການຜົນກະທົບ</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vannasine thammalath</dc:creator>
  <cp:lastModifiedBy>Kevin</cp:lastModifiedBy>
  <cp:revision>247</cp:revision>
  <dcterms:created xsi:type="dcterms:W3CDTF">2021-06-04T16:06:26Z</dcterms:created>
  <dcterms:modified xsi:type="dcterms:W3CDTF">2022-11-13T05:40:10Z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0x01010045E0CC700C34E64283355474F2ABBAFB</vt:lpwstr>
  </property>
</Properties>
</file>