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30" r:id="rId7"/>
    <p:sldId id="279" r:id="rId8"/>
    <p:sldId id="331" r:id="rId9"/>
    <p:sldId id="333" r:id="rId10"/>
    <p:sldId id="335" r:id="rId11"/>
    <p:sldId id="334" r:id="rId12"/>
    <p:sldId id="337" r:id="rId13"/>
    <p:sldId id="338" r:id="rId14"/>
    <p:sldId id="339" r:id="rId15"/>
    <p:sldId id="340" r:id="rId16"/>
    <p:sldId id="336" r:id="rId17"/>
    <p:sldId id="341" r:id="rId18"/>
    <p:sldId id="342" r:id="rId19"/>
    <p:sldId id="343" r:id="rId20"/>
    <p:sldId id="344" r:id="rId21"/>
    <p:sldId id="33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48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71A17688-F4BA-42F0-ACCA-4997E3D9150E}" type="datetime1">
              <a:rPr lang="fi-FI" smtClean="0"/>
              <a:t>18.11.2022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xmlns="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4C9A979-1DD9-4523-951E-9AB08E513E81}" type="datetime1">
              <a:rPr lang="fi-FI" smtClean="0"/>
              <a:t>18.11.2022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22832E30-2C4B-419B-95A7-AA50C8B13525}" type="datetime1">
              <a:rPr lang="fi-FI" smtClean="0"/>
              <a:t>18.11.2022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521EA7-F8AE-4A37-9824-55BFE84D35BB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8F12BF7-50FC-48C8-93B2-A16BD097250C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490A623-3F6D-4066-BA33-5806E1C48893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D68847FC-EED7-4D74-85DE-8DA4CFCA4293}" type="datetime1">
              <a:rPr lang="fi-FI" smtClean="0"/>
              <a:t>18.11.2022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AC7038D7-FD65-4732-A8D5-4700996E0C19}" type="datetime1">
              <a:rPr lang="fi-FI" smtClean="0"/>
              <a:t>18.11.2022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F0E7A5E-6E3C-40B9-A227-E7334A4B754B}" type="datetime1">
              <a:rPr lang="fi-FI" smtClean="0"/>
              <a:t>18.11.2022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59E1DDE7-A691-440B-837B-48D4C560D6D6}" type="datetime1">
              <a:rPr lang="fi-FI" smtClean="0"/>
              <a:t>18.11.2022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xmlns="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9777-6EF1-4E82-AF3B-5DF433979FDB}" type="datetime1">
              <a:rPr lang="fi-FI" smtClean="0"/>
              <a:t>18.11.2022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ter/4612019947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ireneko.com/articulo/hablemos-sobre-el-futuro-de-la-iniciativa-workflo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dis.nat.gov.tw/en/blog/Persona%E8%83%BD%E5%BC%95%E5%85%A5%E5%8D%94%E4%BD%9C%E6%9C%83%E8%AD%B0%E5%97%8E-%E5%81%A5%E4%BF%9D%E6%A1%88%E7%9A%84%E5%89%B5%E6%96%B0%E5%98%97%E8%A9%A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File:Information_icon_alt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etmespark.com/membership-101-the-welcome-seri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lickr.com/photos/27391161@N07/352240997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hellasfrappe.blogspot.gr/2013/04/british-mps-want-compensation-for-uk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varopascualsanz.wordpress.com/2014/02/05/por-que-design-thinking-y-visible-thinking-en-el-aula/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helearnersway.net/ideas/2017/6/18/on-the-path-to-creativit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emommaven.com/2016/01/purpos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bluediamondgallery.com/tablet-dictionary/a/authorit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://chemistry.stackexchange.com/questions/59404/how-can-fes2-be-the-formula-of-iron-sulphide-and-cac2-be-the-formula-of-calci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ctuaries.digital/2015/04/16/new-strategy-for-institu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wpixel.com/image/469914/free-illustration-image-rain-sustainability-hydropow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conversation.com/innovation-statement-must-reinvent-the-wheel-or-throw-it-away-513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511" y="1461155"/>
            <a:ext cx="7913953" cy="3488501"/>
          </a:xfrm>
        </p:spPr>
        <p:txBody>
          <a:bodyPr>
            <a:normAutofit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en-GB" sz="2800" dirty="0"/>
              <a:t>Design and development of organisation structure in a Entrepreneurship Knowledge Centre</a:t>
            </a: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700" dirty="0">
                <a:latin typeface="Expressway Rg"/>
              </a:rPr>
              <a:t>ENCORE</a:t>
            </a:r>
            <a:r>
              <a:rPr lang="de-DE" sz="4000" dirty="0">
                <a:latin typeface="Expressway Rg"/>
              </a:rPr>
              <a:t/>
            </a:r>
            <a:br>
              <a:rPr lang="de-DE" sz="4000" dirty="0">
                <a:latin typeface="Expressway Rg"/>
              </a:rPr>
            </a:br>
            <a:r>
              <a:rPr lang="de-DE" sz="2000" b="0" dirty="0">
                <a:latin typeface="Expressway Rg"/>
              </a:rPr>
              <a:t>Entrepreneurship Knowledge Centers </a:t>
            </a:r>
            <a:r>
              <a:rPr lang="en-AU" sz="2000" b="0" dirty="0">
                <a:latin typeface="Expressway Rg"/>
              </a:rPr>
              <a:t>to </a:t>
            </a:r>
            <a:r>
              <a:rPr lang="de-DE" sz="2000" b="0" dirty="0">
                <a:latin typeface="Expressway Rg"/>
              </a:rPr>
              <a:t>Foster Innovative Entrepreneurship Practices in Education and Research</a:t>
            </a:r>
            <a:endParaRPr lang="de-DE" sz="20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09328"/>
            <a:ext cx="7086600" cy="8861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>
                <a:latin typeface="Expressway Rg"/>
              </a:rPr>
              <a:t>Dr. Reija Anckar</a:t>
            </a:r>
          </a:p>
          <a:p>
            <a:r>
              <a:rPr lang="en-US" b="0" dirty="0" err="1">
                <a:latin typeface="Expressway Rg"/>
              </a:rPr>
              <a:t>Haaga-Helia</a:t>
            </a:r>
            <a:r>
              <a:rPr lang="en-US" b="0" dirty="0">
                <a:latin typeface="Expressway Rg"/>
              </a:rPr>
              <a:t> University of Applied Sciences, Finland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B1824A-770E-4497-89B0-795D183C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29997" y="3715037"/>
            <a:ext cx="2090416" cy="13942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82AE66-E667-41A0-AB76-1CA8C26A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6AB6-A428-4229-9434-94E028D66D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7. WORKFLOW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divide and do the work; the path and process of value creation</a:t>
            </a:r>
            <a:r>
              <a:rPr lang="fi-FI" altLang="fi-FI" sz="2400" b="1" i="1" dirty="0">
                <a:solidFill>
                  <a:srgbClr val="292929"/>
                </a:solidFill>
                <a:latin typeface="charter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the relationship between our workflow and our structure?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we maintain visibility across all our projects?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are projects initiated, cancelled, or completed?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B8C9D-BA0C-4EDA-8E23-A102CD0601FE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3180CEC-82DD-473F-853B-8382C0032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285650" y="4372743"/>
            <a:ext cx="3736307" cy="15867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458A4A-B6A3-495F-8305-BA7D2B94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8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8. MEETINGS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82045"/>
            <a:ext cx="8657171" cy="5439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convene and coordinate; the many ways members and teams come together.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Does each of our meetings have a clear purpose and structure?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are meetings facilitated and documented?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 we improve or eliminate meetings that are no longer serving us?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			</a:t>
            </a:r>
            <a:endParaRPr lang="fi-FI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>
              <a:solidFill>
                <a:srgbClr val="292929"/>
              </a:solidFill>
              <a:latin typeface="chart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BC1D-CD56-478C-A7EA-AAD9FB090A17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30A5DD-7952-4C24-ABD0-08F7ABAC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445455" y="4706536"/>
            <a:ext cx="3819181" cy="214828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F08EB-0849-4E65-9168-B547183B9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9. INFORMATION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4727-28B4-4E40-8D1D-02F7503C46B8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E42217-81E5-4DF6-AD13-6D5C3F1B623D}"/>
              </a:ext>
            </a:extLst>
          </p:cNvPr>
          <p:cNvSpPr/>
          <p:nvPr/>
        </p:nvSpPr>
        <p:spPr>
          <a:xfrm>
            <a:off x="84841" y="1404594"/>
            <a:ext cx="67731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800" b="1" i="1" dirty="0">
                <a:solidFill>
                  <a:srgbClr val="292929"/>
                </a:solidFill>
                <a:latin typeface="charter"/>
              </a:rPr>
              <a:t>How we share and use data; the flow of data, insight, and knowledge across the organization.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fi-FI" sz="28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information is shared freely?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information is contained or controlled?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800" b="1" dirty="0">
                <a:solidFill>
                  <a:srgbClr val="292929"/>
                </a:solidFill>
                <a:latin typeface="charter"/>
              </a:rPr>
              <a:t>What tools, systems, or forums support storing and sharing?</a:t>
            </a:r>
            <a:endParaRPr lang="en-AU" altLang="fi-FI" sz="2800" b="1" dirty="0">
              <a:latin typeface="medium-content-sans-serif-font"/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xmlns="" id="{791492E5-EE29-4D4E-9C2D-CF9603590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58101" y="2159683"/>
            <a:ext cx="2528722" cy="25025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E0CE40-E972-4600-A109-B2A34973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10. MEMBERSHIP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A50C-6978-469B-983D-5381A161668E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81903A72-ACFB-4B62-9B7F-00AD47BA4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365604" y="4653529"/>
            <a:ext cx="3913415" cy="22012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6E0C3BD-13D5-4756-9911-355A79CC126F}"/>
              </a:ext>
            </a:extLst>
          </p:cNvPr>
          <p:cNvSpPr/>
          <p:nvPr/>
        </p:nvSpPr>
        <p:spPr>
          <a:xfrm>
            <a:off x="276741" y="1319753"/>
            <a:ext cx="65812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define and cultivate relationships; the boundaries and conditions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for entering, inhabiting, and leaving teams and organizations.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fi-FI" sz="2400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is membership (in the org or team) gained? How is it relinquished? How is it revoked?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do all members expect of one another?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members move between teams and other boundaries?</a:t>
            </a:r>
            <a:endParaRPr lang="en-AU" altLang="fi-FI" sz="2400" b="1" dirty="0">
              <a:latin typeface="medium-content-sans-serif-fon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xmlns="" id="{3C5BE260-6555-4770-A211-863C6724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4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11. MASTERY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EC09-1BF5-405F-B740-5EED600F6448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492371"/>
            <a:ext cx="8238609" cy="419625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grow and mature; the journey of self-discovery and development; our approach to nurturing talent, skills, and competence.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is our approach to learning and development?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 we give and receive feedback?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does competence influence the roles we inhabit?    </a:t>
            </a:r>
            <a:endParaRPr lang="en-AU" altLang="fi-FI" b="1" dirty="0">
              <a:latin typeface="medium-content-sans-serif-font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F2C73-A5C7-4B02-93D8-AE6548A3E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997214" y="4543706"/>
            <a:ext cx="3458288" cy="23134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3C7C6F-15FC-4788-80F7-D2F2EEB8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9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12. COMPENSATION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7DB7-57AF-458A-8CE9-B13610CB08CE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D21D604-3510-4CB6-8AAE-37640301C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41" y="1492371"/>
            <a:ext cx="8238609" cy="4196254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b="1" i="1" dirty="0">
                <a:solidFill>
                  <a:srgbClr val="292929"/>
                </a:solidFill>
                <a:latin typeface="charter"/>
              </a:rPr>
              <a:t>How we pay and provide; the wages, salaries, bonuses, commissions, benefits, perquisites, profits, and equity exchanged for participation in the organization.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is our approach to compensation?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What mechanisms have we put into place to reduce bias in compensation?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b="1" dirty="0">
                <a:solidFill>
                  <a:srgbClr val="292929"/>
                </a:solidFill>
                <a:latin typeface="charter"/>
              </a:rPr>
              <a:t>How are changes in compensation triggered and conducted?   </a:t>
            </a:r>
            <a:endParaRPr lang="en-AU" altLang="fi-FI" b="1" dirty="0">
              <a:latin typeface="medium-content-sans-serif-font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806905-BD02-48E4-8B3C-D561B01C1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095737" y="5057455"/>
            <a:ext cx="2371809" cy="1778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4F51167-D0DE-4CA9-9585-B7B0439C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2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AE20B-8220-4962-8F56-CEF5878C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35" y="740801"/>
            <a:ext cx="9634194" cy="1940136"/>
          </a:xfrm>
        </p:spPr>
        <p:txBody>
          <a:bodyPr>
            <a:normAutofit/>
          </a:bodyPr>
          <a:lstStyle/>
          <a:p>
            <a:r>
              <a:rPr lang="fi-FI" sz="3600" dirty="0"/>
              <a:t>Learning and </a:t>
            </a:r>
            <a:r>
              <a:rPr lang="en-AU" sz="3600" dirty="0"/>
              <a:t>developing organisations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1D1F57-BC7F-4B41-87DB-97783E86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35" y="1923068"/>
            <a:ext cx="8326815" cy="3855563"/>
          </a:xfrm>
        </p:spPr>
        <p:txBody>
          <a:bodyPr>
            <a:normAutofit fontScale="25000" lnSpcReduction="20000"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Vision and strategy are a process that creates a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common vision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Leaders by vision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FF00FF"/>
                </a:highlight>
                <a:latin typeface="charter"/>
              </a:rPr>
              <a:t>inspire continuous learning and development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Engaging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organisational </a:t>
            </a:r>
            <a:r>
              <a:rPr lang="en-AU" sz="9600" b="1" u="sng" dirty="0">
                <a:solidFill>
                  <a:srgbClr val="292929"/>
                </a:solidFill>
                <a:highlight>
                  <a:srgbClr val="00FF00"/>
                </a:highlight>
                <a:latin typeface="charter"/>
              </a:rPr>
              <a:t>culture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highlight>
                  <a:srgbClr val="C0C0C0"/>
                </a:highlight>
                <a:latin typeface="charter"/>
              </a:rPr>
              <a:t>Indicators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 that guide and direct development and learning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u="sng" dirty="0">
                <a:solidFill>
                  <a:srgbClr val="292929"/>
                </a:solidFill>
                <a:highlight>
                  <a:srgbClr val="00FFFF"/>
                </a:highlight>
                <a:latin typeface="charter"/>
              </a:rPr>
              <a:t>Systematic learning support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Process-oriented</a:t>
            </a:r>
            <a:r>
              <a:rPr lang="en-AU" sz="9600" b="1" dirty="0">
                <a:solidFill>
                  <a:srgbClr val="292929"/>
                </a:solidFill>
                <a:highlight>
                  <a:srgbClr val="808000"/>
                </a:highlight>
                <a:latin typeface="charter"/>
              </a:rPr>
              <a:t>, systemic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approach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Effective </a:t>
            </a: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personnel development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for the future</a:t>
            </a:r>
          </a:p>
          <a:p>
            <a:pPr marL="0" indent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9600" b="1" dirty="0">
                <a:solidFill>
                  <a:srgbClr val="292929"/>
                </a:solidFill>
                <a:latin typeface="charter"/>
              </a:rPr>
              <a:t>Incentive </a:t>
            </a:r>
            <a:r>
              <a:rPr lang="en-AU" sz="9600" b="1" u="sng" dirty="0">
                <a:solidFill>
                  <a:srgbClr val="292929"/>
                </a:solidFill>
                <a:latin typeface="charter"/>
              </a:rPr>
              <a:t>reward </a:t>
            </a:r>
            <a:r>
              <a:rPr lang="en-AU" sz="9600" b="1" dirty="0">
                <a:solidFill>
                  <a:srgbClr val="292929"/>
                </a:solidFill>
                <a:latin typeface="charter"/>
              </a:rPr>
              <a:t>scheme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39A40-5799-4A5B-9E70-38B3A4E7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6DDF72-1859-4632-85BC-171713DB6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B092AA-5B74-4285-9B17-B6D6E40B5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80" y="4615169"/>
            <a:ext cx="3535155" cy="2208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7E507C-4A24-4E63-B074-3449A3C901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82950" y="-16659"/>
            <a:ext cx="2434285" cy="13485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57DFDCE-D03A-48AA-97D9-8778E0005A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497995" y="-248130"/>
            <a:ext cx="2809371" cy="17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1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ABDDD-CB4A-44AB-A8C9-AF7C16C9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753" y="136524"/>
            <a:ext cx="8430508" cy="1426541"/>
          </a:xfrm>
        </p:spPr>
        <p:txBody>
          <a:bodyPr/>
          <a:lstStyle/>
          <a:p>
            <a:r>
              <a:rPr lang="en-AU" dirty="0"/>
              <a:t>Encouraging team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C880D-98CC-412C-830A-5E6CD0A4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04" y="1187777"/>
            <a:ext cx="8232546" cy="45385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  <a:latin typeface="charter"/>
            </a:endParaRP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Atmosphere of </a:t>
            </a: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community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Interaction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between team leader </a:t>
            </a:r>
          </a:p>
          <a:p>
            <a:pPr marL="0" indent="0">
              <a:lnSpc>
                <a:spcPct val="100000"/>
              </a:lnSpc>
              <a:buNone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and member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Group competence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Individual competences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FF"/>
                </a:highlight>
                <a:latin typeface="charter"/>
              </a:rPr>
              <a:t>Empowerment</a:t>
            </a:r>
          </a:p>
          <a:p>
            <a:pPr>
              <a:lnSpc>
                <a:spcPct val="100000"/>
              </a:lnSpc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Managers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must also keep </a:t>
            </a:r>
          </a:p>
          <a:p>
            <a:pPr marL="0" indent="0">
              <a:lnSpc>
                <a:spcPct val="100000"/>
              </a:lnSpc>
              <a:buNone/>
              <a:defRPr sz="4000" b="1">
                <a:solidFill>
                  <a:srgbClr val="163893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their competence</a:t>
            </a:r>
            <a:r>
              <a:rPr lang="en-AU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 up-to-date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harter"/>
              </a:rPr>
              <a:t>!</a:t>
            </a:r>
            <a:endParaRPr lang="fi-FI" sz="2400" dirty="0">
              <a:solidFill>
                <a:schemeClr val="tx1">
                  <a:lumMod val="95000"/>
                  <a:lumOff val="5000"/>
                </a:schemeClr>
              </a:solidFill>
              <a:latin typeface="charter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678FE-3E2A-4DCD-89A4-E3CA174A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21EA7-F8AE-4A37-9824-55BFE84D35BB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F6D4DB-4880-42C6-8F9C-229310A1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BCB5BC-8848-4501-A30E-861CC8272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53" y="2033988"/>
            <a:ext cx="3332964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4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1E83ABD-C796-41E4-AD7C-4924138C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Organisational Development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A62D21-A6FD-43B3-8423-026075D43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2" y="2493035"/>
            <a:ext cx="8109908" cy="3195590"/>
          </a:xfrm>
        </p:spPr>
        <p:txBody>
          <a:bodyPr>
            <a:normAutofit fontScale="92500" lnSpcReduction="10000"/>
          </a:bodyPr>
          <a:lstStyle/>
          <a:p>
            <a:r>
              <a:rPr lang="en-AU" u="sng" dirty="0"/>
              <a:t>Organisational knowledge</a:t>
            </a:r>
            <a:r>
              <a:rPr lang="en-AU" dirty="0"/>
              <a:t>: </a:t>
            </a:r>
            <a:r>
              <a:rPr lang="en-AU" dirty="0">
                <a:highlight>
                  <a:srgbClr val="00FFFF"/>
                </a:highlight>
              </a:rPr>
              <a:t>data, surveys, insights</a:t>
            </a:r>
          </a:p>
          <a:p>
            <a:r>
              <a:rPr lang="en-AU" u="sng" dirty="0"/>
              <a:t>Leadership plan</a:t>
            </a:r>
            <a:r>
              <a:rPr lang="en-AU" dirty="0"/>
              <a:t>: </a:t>
            </a:r>
            <a:r>
              <a:rPr lang="en-AU" dirty="0">
                <a:highlight>
                  <a:srgbClr val="FF00FF"/>
                </a:highlight>
              </a:rPr>
              <a:t>sharing, caring, empowerment, trust, values</a:t>
            </a:r>
          </a:p>
          <a:p>
            <a:r>
              <a:rPr lang="en-AU" u="sng" dirty="0"/>
              <a:t>Support plan</a:t>
            </a:r>
            <a:r>
              <a:rPr lang="en-AU" dirty="0"/>
              <a:t>: </a:t>
            </a:r>
            <a:r>
              <a:rPr lang="en-AU" dirty="0">
                <a:highlight>
                  <a:srgbClr val="C0C0C0"/>
                </a:highlight>
              </a:rPr>
              <a:t>structures, roles, fair objectives</a:t>
            </a:r>
          </a:p>
          <a:p>
            <a:r>
              <a:rPr lang="en-AU" u="sng" dirty="0"/>
              <a:t>Improvement plan</a:t>
            </a:r>
            <a:r>
              <a:rPr lang="en-AU" dirty="0"/>
              <a:t>: </a:t>
            </a:r>
            <a:r>
              <a:rPr lang="en-AU" dirty="0">
                <a:highlight>
                  <a:srgbClr val="FFFF00"/>
                </a:highlight>
              </a:rPr>
              <a:t>development possibilities, change, learning</a:t>
            </a:r>
          </a:p>
          <a:p>
            <a:r>
              <a:rPr lang="en-AU" u="sng" dirty="0"/>
              <a:t>Progress evaluation</a:t>
            </a:r>
            <a:r>
              <a:rPr lang="en-AU" dirty="0"/>
              <a:t>: </a:t>
            </a:r>
            <a:r>
              <a:rPr lang="en-AU" dirty="0">
                <a:highlight>
                  <a:srgbClr val="00FF00"/>
                </a:highlight>
              </a:rPr>
              <a:t>reviews, framework, continuous improvement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9CA8AF-9BBA-4672-A4DF-43BD5799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0124-E636-41A1-971E-D4A68BFFFEFF}" type="datetime1">
              <a:rPr lang="fi-FI" smtClean="0"/>
              <a:t>18.11.2022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518128-D46B-4385-AF0C-1C2B75A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1D2909-FD44-4508-BB18-B9F02E821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87" y="0"/>
            <a:ext cx="2808524" cy="16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Aaron Dignan:</a:t>
            </a:r>
            <a:br>
              <a:rPr lang="en-AU" dirty="0"/>
            </a:br>
            <a:r>
              <a:rPr lang="en-AU" dirty="0"/>
              <a:t>The Operating System </a:t>
            </a:r>
            <a:endParaRPr lang="en-AU" dirty="0">
              <a:latin typeface="Calibri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AU" dirty="0"/>
              <a:t>Organisations are </a:t>
            </a:r>
            <a:r>
              <a:rPr lang="en-AU" b="1" dirty="0"/>
              <a:t>complex* </a:t>
            </a:r>
            <a:r>
              <a:rPr lang="en-AU" dirty="0"/>
              <a:t>systems.</a:t>
            </a:r>
          </a:p>
          <a:p>
            <a:r>
              <a:rPr lang="en-AU" dirty="0"/>
              <a:t>Organisations are not machines. They are not clockworks but</a:t>
            </a:r>
            <a:r>
              <a:rPr lang="en-AU" b="1" dirty="0"/>
              <a:t> gardens</a:t>
            </a:r>
            <a:r>
              <a:rPr lang="en-AU" dirty="0"/>
              <a:t>. People and processes do not always fit together. </a:t>
            </a:r>
          </a:p>
          <a:p>
            <a:r>
              <a:rPr lang="en-AU" b="1" dirty="0"/>
              <a:t>Culture</a:t>
            </a:r>
            <a:r>
              <a:rPr lang="en-AU" dirty="0"/>
              <a:t> is vital</a:t>
            </a:r>
          </a:p>
          <a:p>
            <a:pPr marL="0" indent="0">
              <a:buNone/>
            </a:pPr>
            <a:r>
              <a:rPr lang="en-US" dirty="0"/>
              <a:t>“Culture is like a shadow. You cannot change it, but it changes all the time. Culture is read-only.” </a:t>
            </a:r>
          </a:p>
          <a:p>
            <a:pPr marL="0" indent="0">
              <a:buNone/>
            </a:pPr>
            <a:r>
              <a:rPr lang="en-US" dirty="0"/>
              <a:t>Trying to change culture is like trying to change the weather… </a:t>
            </a:r>
            <a:endParaRPr lang="fi-FI" dirty="0"/>
          </a:p>
          <a:p>
            <a:r>
              <a:rPr lang="en-AU" b="1" dirty="0"/>
              <a:t>The operating system </a:t>
            </a:r>
            <a:r>
              <a:rPr lang="en-AU" dirty="0"/>
              <a:t>can be designed and developed, however!</a:t>
            </a:r>
          </a:p>
          <a:p>
            <a:pPr marL="0" indent="0">
              <a:buNone/>
            </a:pPr>
            <a:r>
              <a:rPr lang="de-DE" dirty="0"/>
              <a:t>*</a:t>
            </a:r>
            <a:r>
              <a:rPr lang="en-AU" i="1" dirty="0"/>
              <a:t>complex but not complicated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EB0BB1-2A72-4AAD-A650-57C53CDE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3935-D249-49DF-A4FE-5C22CB334E53}" type="datetime1">
              <a:rPr lang="fi-FI" smtClean="0"/>
              <a:t>18.11.2022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407BDB-51F1-47C0-8E83-4A1212EC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4" y="1277711"/>
            <a:ext cx="3282466" cy="1720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DBF019-678A-4D8F-9BF4-E6ECF2EFE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905" y="1186768"/>
            <a:ext cx="8602280" cy="705036"/>
          </a:xfrm>
        </p:spPr>
        <p:txBody>
          <a:bodyPr anchor="t">
            <a:normAutofit/>
          </a:bodyPr>
          <a:lstStyle/>
          <a:p>
            <a:r>
              <a:rPr lang="en-AU" sz="3600" b="1" dirty="0"/>
              <a:t>The Operating System (OS)  Canvas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66AC8C80-6330-4950-8B84-48D9CEFD9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710170"/>
              </p:ext>
            </p:extLst>
          </p:nvPr>
        </p:nvGraphicFramePr>
        <p:xfrm>
          <a:off x="-57150" y="2155329"/>
          <a:ext cx="8262257" cy="37876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049">
                  <a:extLst>
                    <a:ext uri="{9D8B030D-6E8A-4147-A177-3AD203B41FA5}">
                      <a16:colId xmlns:a16="http://schemas.microsoft.com/office/drawing/2014/main" xmlns="" val="2974157982"/>
                    </a:ext>
                  </a:extLst>
                </a:gridCol>
                <a:gridCol w="2591123">
                  <a:extLst>
                    <a:ext uri="{9D8B030D-6E8A-4147-A177-3AD203B41FA5}">
                      <a16:colId xmlns:a16="http://schemas.microsoft.com/office/drawing/2014/main" xmlns="" val="3483740710"/>
                    </a:ext>
                  </a:extLst>
                </a:gridCol>
                <a:gridCol w="2754085">
                  <a:extLst>
                    <a:ext uri="{9D8B030D-6E8A-4147-A177-3AD203B41FA5}">
                      <a16:colId xmlns:a16="http://schemas.microsoft.com/office/drawing/2014/main" xmlns="" val="1659980927"/>
                    </a:ext>
                  </a:extLst>
                </a:gridCol>
              </a:tblGrid>
              <a:tr h="937426"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chemeClr val="bg1"/>
                          </a:solidFill>
                        </a:rPr>
                        <a:t>PURPOSE</a:t>
                      </a:r>
                      <a:endParaRPr lang="fi-F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bg1"/>
                          </a:solidFill>
                        </a:rPr>
                        <a:t>AUTHORITY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bg1"/>
                          </a:solidFill>
                        </a:rPr>
                        <a:t>STRUCTURE</a:t>
                      </a:r>
                      <a:endParaRPr lang="fi-FI" sz="3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734721"/>
                  </a:ext>
                </a:extLst>
              </a:tr>
              <a:tr h="939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4000" b="1" kern="1200" dirty="0">
                          <a:solidFill>
                            <a:schemeClr val="tx1"/>
                          </a:solidFill>
                        </a:rPr>
                        <a:t>STRATEGY</a:t>
                      </a:r>
                      <a:endParaRPr lang="fi-FI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tx1"/>
                          </a:solidFill>
                        </a:rPr>
                        <a:t>RESOURCES</a:t>
                      </a:r>
                      <a:endParaRPr lang="fi-FI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kern="1200" dirty="0">
                          <a:solidFill>
                            <a:schemeClr val="tx1"/>
                          </a:solidFill>
                        </a:rPr>
                        <a:t>INNOVATION</a:t>
                      </a:r>
                      <a:endParaRPr lang="fi-FI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53506"/>
                  </a:ext>
                </a:extLst>
              </a:tr>
              <a:tr h="93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tx1"/>
                          </a:solidFill>
                        </a:rPr>
                        <a:t>WORKFLOW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b="1" dirty="0">
                          <a:solidFill>
                            <a:schemeClr val="tx1"/>
                          </a:solidFill>
                        </a:rPr>
                        <a:t>MEETINGS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783058"/>
                  </a:ext>
                </a:extLst>
              </a:tr>
              <a:tr h="937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200" b="1" dirty="0">
                          <a:solidFill>
                            <a:schemeClr val="tx1"/>
                          </a:solidFill>
                        </a:rPr>
                        <a:t>MEMBERSHIP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1" dirty="0"/>
                        <a:t>MASTERY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800" b="1" dirty="0">
                          <a:solidFill>
                            <a:schemeClr val="tx1"/>
                          </a:solidFill>
                        </a:rPr>
                        <a:t>COMPENSATION</a:t>
                      </a:r>
                    </a:p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2947727"/>
                  </a:ext>
                </a:extLst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9B6A-43EB-41D1-A37F-7A83745E2E2A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6A9AC9-31B9-4ABC-B98E-CAA64E6B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0744"/>
            <a:ext cx="1415143" cy="817256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73EB4F3-B823-4636-A3FA-24F37A1C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1. PURPOSE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2"/>
            <a:ext cx="8604250" cy="49071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orient and steer; the reason for being at the heart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of any organization, team, or individual.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our reason for being?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meaningful about our work?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How </a:t>
            </a: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does our purpose </a:t>
            </a:r>
            <a:r>
              <a:rPr lang="fi-FI" altLang="fi-FI" sz="2400" b="1" dirty="0">
                <a:solidFill>
                  <a:srgbClr val="292929"/>
                </a:solidFill>
                <a:latin typeface="charter"/>
              </a:rPr>
              <a:t>help us</a:t>
            </a: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 make decisions?</a:t>
            </a:r>
          </a:p>
          <a:p>
            <a:pPr marL="0" indent="0">
              <a:buNone/>
            </a:pP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4D90-E9C0-4EE8-AE8D-A70B4DD42141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AAB19D-5517-4BF7-A810-C2A3EA36A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714" y="5950705"/>
            <a:ext cx="1689733" cy="907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514945-F0D3-4C07-9F13-782CAB9E7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86050" y="4247573"/>
            <a:ext cx="2981779" cy="184207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9BDA45-43AE-48B6-8289-05BD6265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2. AUTHORITY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share power and make decisions; the right to make decisions and take action or compel others to do the same.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Who can tell others what to do?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make important decisions?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is safe to try? What is not?  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2FEA-7153-4B65-B484-C2AA4ED0471C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CBCDF8-3257-40FE-BDF1-90DB895B4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79040" y="3282043"/>
            <a:ext cx="4140086" cy="276005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BF7A701C-1BA3-4187-B5D7-EE73B437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2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3. STRUCTURE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organize and team; the anatomy of the organization; formal, informal, and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value-creation networks.</a:t>
            </a: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is centralized? What is decentralized?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Within teams, how do we approach </a:t>
            </a:r>
            <a:r>
              <a:rPr lang="en-AU" altLang="fi-FI" sz="2000" b="1" u="sng" dirty="0">
                <a:solidFill>
                  <a:srgbClr val="292929"/>
                </a:solidFill>
                <a:latin typeface="charter"/>
              </a:rPr>
              <a:t>roles </a:t>
            </a: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and accountabilities?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does our structure learn or change over time?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AECD-585D-466D-98B9-87613A6D0C91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A7F438-5F40-43A6-9C63-7B0997FD5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86701" y="3500600"/>
            <a:ext cx="2568345" cy="265524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AC67C9-5251-4FFB-8D5E-3DFAB9F7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2" descr="The Complete Guide To The 5 Types Of Organizational Structures For The  Future Of Work">
            <a:extLst>
              <a:ext uri="{FF2B5EF4-FFF2-40B4-BE49-F238E27FC236}">
                <a16:creationId xmlns:a16="http://schemas.microsoft.com/office/drawing/2014/main" xmlns="" id="{34663EB8-FC54-4095-B91A-24594287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75" y="3142162"/>
            <a:ext cx="2607593" cy="290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5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4. STRATEGY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000" b="1" i="1" dirty="0">
                <a:solidFill>
                  <a:srgbClr val="292929"/>
                </a:solidFill>
                <a:latin typeface="charter"/>
              </a:rPr>
              <a:t>How we plan and prioritize; the process of identifying critical factors or challenges and the means to overcome them.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0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What are the critical factors that will mean the difference between success and failure?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develop, refine, and refresh our strategy?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000" b="1" dirty="0">
                <a:solidFill>
                  <a:srgbClr val="292929"/>
                </a:solidFill>
                <a:latin typeface="charter"/>
              </a:rPr>
              <a:t>How do we use strategy to filter and steer day-to-day?</a:t>
            </a:r>
            <a:endParaRPr lang="en-US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C17E-F5CB-48FF-97A3-5CFEC45E088F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9B5B24-E71C-41A3-80CE-8889464BE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76289" y="4031400"/>
            <a:ext cx="4549531" cy="213259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274430-A716-4CB5-B182-A74CFFE8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1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5. RESOURCES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latin typeface="charter"/>
              </a:rPr>
              <a:t>How we invest our time and money; the allocation of capital, effort, space, and other assets.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 we allocate funds, effort, space, and other assets?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 strategy and planning influence resource allocation?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latin typeface="charter"/>
              </a:rPr>
              <a:t>How does our approach enable us to respond to emergent events?</a:t>
            </a:r>
            <a:endParaRPr lang="en-AU" altLang="fi-FI" sz="2400" b="1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14CBE-5106-4E15-A37A-BCF7A3128FA4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E53617-B32A-4D0E-8EBA-16951E287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473145" y="4065113"/>
            <a:ext cx="2842559" cy="18943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31A36A-5E2F-4079-B7E1-E9C67D97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7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092825"/>
            <a:ext cx="9144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6529" y="405353"/>
            <a:ext cx="7250730" cy="1586733"/>
          </a:xfrm>
        </p:spPr>
        <p:txBody>
          <a:bodyPr anchor="t">
            <a:normAutofit/>
          </a:bodyPr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6. INNOVATION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21" y="1592263"/>
            <a:ext cx="8604250" cy="51292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AU" altLang="fi-FI" sz="2400" b="1" i="1" dirty="0">
                <a:solidFill>
                  <a:srgbClr val="292929"/>
                </a:solidFill>
                <a:latin typeface="charter"/>
              </a:rPr>
              <a:t>How we learn and evolve; the creation of something new; the evolution of what already exists.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i-FI" altLang="fi-FI" sz="2400" b="1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Who participates in innovation? Who has the right to innovate?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What is the role of failure and learning in innovation?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AU" altLang="fi-FI" sz="2400" b="1" dirty="0">
                <a:solidFill>
                  <a:srgbClr val="292929"/>
                </a:solidFill>
                <a:latin typeface="charter"/>
              </a:rPr>
              <a:t>How do we balance the short term and the long term</a:t>
            </a:r>
            <a:r>
              <a:rPr lang="en-AU" altLang="fi-FI" sz="2400" dirty="0">
                <a:solidFill>
                  <a:srgbClr val="292929"/>
                </a:solidFill>
                <a:latin typeface="charter"/>
              </a:rPr>
              <a:t>?</a:t>
            </a:r>
            <a:endParaRPr lang="en-AU" altLang="fi-FI" sz="2400" dirty="0">
              <a:latin typeface="medium-content-sans-serif-fon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AU" altLang="fi-FI" sz="1400" dirty="0">
              <a:solidFill>
                <a:srgbClr val="292929"/>
              </a:solidFill>
              <a:latin typeface="sohne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59FB-A1A7-4B83-806A-385ECC0D9E99}" type="datetime1">
              <a:rPr lang="fi-FI" smtClean="0"/>
              <a:t>18.11.2022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2C2A59-71FE-4EB4-B37B-4DC71047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57" y="6045275"/>
            <a:ext cx="1417591" cy="81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59933B-9656-402A-AB70-98E0C029F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138751" y="4047707"/>
            <a:ext cx="3883996" cy="19133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5955E4-9514-4627-B56C-5FAE7BD0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99B1-276B-4266-AB25-01307CAE10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89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7603F4-6803-482A-A5DD-B4227AA8B81E}"/>
</file>

<file path=customXml/itemProps3.xml><?xml version="1.0" encoding="utf-8"?>
<ds:datastoreItem xmlns:ds="http://schemas.openxmlformats.org/officeDocument/2006/customXml" ds:itemID="{334E3BB0-8E0D-4834-A0A1-255EC6757BC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9e7cb493-a9cd-49cd-846c-930d19753eb9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cca9a1c-ea03-4f56-8ded-6c285728d7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1476</TotalTime>
  <Words>881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charter</vt:lpstr>
      <vt:lpstr>Expressway Rg</vt:lpstr>
      <vt:lpstr>medium-content-sans-serif-font</vt:lpstr>
      <vt:lpstr>sohne</vt:lpstr>
      <vt:lpstr>Tahoma</vt:lpstr>
      <vt:lpstr>Times New Roman</vt:lpstr>
      <vt:lpstr>Office Theme</vt:lpstr>
      <vt:lpstr>   Design and development of organisation structure in a Entrepreneurship Knowledge Centre  ENCORE Entrepreneurship Knowledge Centers to Foster Innovative Entrepreneurship Practices in Education and Research  </vt:lpstr>
      <vt:lpstr>Aaron Dignan: The Operating System </vt:lpstr>
      <vt:lpstr>The Operating System (OS)  Canvas</vt:lpstr>
      <vt:lpstr> 1. PURPOSE</vt:lpstr>
      <vt:lpstr> 2. AUTHORITY</vt:lpstr>
      <vt:lpstr> 3. STRUCTURE</vt:lpstr>
      <vt:lpstr> 4. STRATEGY</vt:lpstr>
      <vt:lpstr> 5. RESOURCES</vt:lpstr>
      <vt:lpstr> 6. INNOVATION</vt:lpstr>
      <vt:lpstr> 7. WORKFLOW</vt:lpstr>
      <vt:lpstr> 8. MEETINGS</vt:lpstr>
      <vt:lpstr> 9. INFORMATION</vt:lpstr>
      <vt:lpstr> 10. MEMBERSHIP</vt:lpstr>
      <vt:lpstr> 11. MASTERY</vt:lpstr>
      <vt:lpstr> 12. COMPENSATION</vt:lpstr>
      <vt:lpstr>Learning and developing organisations</vt:lpstr>
      <vt:lpstr>Encouraging team leaders</vt:lpstr>
      <vt:lpstr>Organisational Development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Kevin</cp:lastModifiedBy>
  <cp:revision>60</cp:revision>
  <dcterms:created xsi:type="dcterms:W3CDTF">2021-06-04T16:06:26Z</dcterms:created>
  <dcterms:modified xsi:type="dcterms:W3CDTF">2022-11-18T09:28:48Z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