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330" r:id="rId7"/>
    <p:sldId id="332" r:id="rId8"/>
    <p:sldId id="333" r:id="rId9"/>
    <p:sldId id="363" r:id="rId10"/>
    <p:sldId id="334" r:id="rId11"/>
    <p:sldId id="335" r:id="rId12"/>
    <p:sldId id="336" r:id="rId13"/>
    <p:sldId id="337" r:id="rId14"/>
    <p:sldId id="339" r:id="rId15"/>
    <p:sldId id="344" r:id="rId16"/>
    <p:sldId id="345" r:id="rId17"/>
    <p:sldId id="350" r:id="rId18"/>
    <p:sldId id="338" r:id="rId19"/>
    <p:sldId id="340" r:id="rId20"/>
    <p:sldId id="341" r:id="rId21"/>
    <p:sldId id="342" r:id="rId22"/>
    <p:sldId id="343" r:id="rId23"/>
    <p:sldId id="351" r:id="rId24"/>
    <p:sldId id="348" r:id="rId25"/>
    <p:sldId id="354" r:id="rId26"/>
    <p:sldId id="356" r:id="rId27"/>
    <p:sldId id="352" r:id="rId28"/>
    <p:sldId id="355" r:id="rId29"/>
    <p:sldId id="366" r:id="rId30"/>
    <p:sldId id="358" r:id="rId31"/>
    <p:sldId id="360" r:id="rId32"/>
    <p:sldId id="367" r:id="rId33"/>
    <p:sldId id="364" r:id="rId34"/>
    <p:sldId id="25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C42"/>
    <a:srgbClr val="CC0000"/>
    <a:srgbClr val="A30D6D"/>
    <a:srgbClr val="B00000"/>
    <a:srgbClr val="800000"/>
    <a:srgbClr val="FF0000"/>
    <a:srgbClr val="00863D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SANCHEZ GARCIA" userId="712bc239-8f2b-4a06-99b6-b7e9be4bdf13" providerId="ADAL" clId="{0ED09FB9-30AB-4422-8639-42D868F19F9E}"/>
    <pc:docChg chg="undo custSel delSld modSld">
      <pc:chgData name="EDUARDO SANCHEZ GARCIA" userId="712bc239-8f2b-4a06-99b6-b7e9be4bdf13" providerId="ADAL" clId="{0ED09FB9-30AB-4422-8639-42D868F19F9E}" dt="2022-05-10T04:57:34.343" v="313" actId="27636"/>
      <pc:docMkLst>
        <pc:docMk/>
      </pc:docMkLst>
      <pc:sldChg chg="modSp mod">
        <pc:chgData name="EDUARDO SANCHEZ GARCIA" userId="712bc239-8f2b-4a06-99b6-b7e9be4bdf13" providerId="ADAL" clId="{0ED09FB9-30AB-4422-8639-42D868F19F9E}" dt="2022-05-10T04:27:38.394" v="43" actId="20577"/>
        <pc:sldMkLst>
          <pc:docMk/>
          <pc:sldMk cId="986363620" sldId="332"/>
        </pc:sldMkLst>
        <pc:spChg chg="mod">
          <ac:chgData name="EDUARDO SANCHEZ GARCIA" userId="712bc239-8f2b-4a06-99b6-b7e9be4bdf13" providerId="ADAL" clId="{0ED09FB9-30AB-4422-8639-42D868F19F9E}" dt="2022-05-10T04:27:38.394" v="43" actId="20577"/>
          <ac:spMkLst>
            <pc:docMk/>
            <pc:sldMk cId="986363620" sldId="332"/>
            <ac:spMk id="8" creationId="{BCBAB908-FCAE-4116-B0F2-74AD6A02E094}"/>
          </ac:spMkLst>
        </pc:spChg>
      </pc:sldChg>
      <pc:sldChg chg="addSp modSp mod">
        <pc:chgData name="EDUARDO SANCHEZ GARCIA" userId="712bc239-8f2b-4a06-99b6-b7e9be4bdf13" providerId="ADAL" clId="{0ED09FB9-30AB-4422-8639-42D868F19F9E}" dt="2022-05-10T04:31:28.801" v="58" actId="1076"/>
        <pc:sldMkLst>
          <pc:docMk/>
          <pc:sldMk cId="2793287671" sldId="335"/>
        </pc:sldMkLst>
        <pc:spChg chg="add mod">
          <ac:chgData name="EDUARDO SANCHEZ GARCIA" userId="712bc239-8f2b-4a06-99b6-b7e9be4bdf13" providerId="ADAL" clId="{0ED09FB9-30AB-4422-8639-42D868F19F9E}" dt="2022-05-10T04:31:28.801" v="58" actId="1076"/>
          <ac:spMkLst>
            <pc:docMk/>
            <pc:sldMk cId="2793287671" sldId="335"/>
            <ac:spMk id="7" creationId="{2A4DCB3D-E60E-4525-8133-B871B66936E5}"/>
          </ac:spMkLst>
        </pc:spChg>
        <pc:picChg chg="mod">
          <ac:chgData name="EDUARDO SANCHEZ GARCIA" userId="712bc239-8f2b-4a06-99b6-b7e9be4bdf13" providerId="ADAL" clId="{0ED09FB9-30AB-4422-8639-42D868F19F9E}" dt="2022-05-10T04:31:28.801" v="58" actId="1076"/>
          <ac:picMkLst>
            <pc:docMk/>
            <pc:sldMk cId="2793287671" sldId="335"/>
            <ac:picMk id="9" creationId="{96282120-A33C-45DA-A2BD-4D7B32CC2ECD}"/>
          </ac:picMkLst>
        </pc:picChg>
      </pc:sldChg>
      <pc:sldChg chg="modSp mod">
        <pc:chgData name="EDUARDO SANCHEZ GARCIA" userId="712bc239-8f2b-4a06-99b6-b7e9be4bdf13" providerId="ADAL" clId="{0ED09FB9-30AB-4422-8639-42D868F19F9E}" dt="2022-05-10T04:46:06.262" v="69" actId="20577"/>
        <pc:sldMkLst>
          <pc:docMk/>
          <pc:sldMk cId="2870655786" sldId="336"/>
        </pc:sldMkLst>
        <pc:spChg chg="mod">
          <ac:chgData name="EDUARDO SANCHEZ GARCIA" userId="712bc239-8f2b-4a06-99b6-b7e9be4bdf13" providerId="ADAL" clId="{0ED09FB9-30AB-4422-8639-42D868F19F9E}" dt="2022-05-10T04:46:06.262" v="69" actId="20577"/>
          <ac:spMkLst>
            <pc:docMk/>
            <pc:sldMk cId="2870655786" sldId="336"/>
            <ac:spMk id="8" creationId="{BCBAB908-FCAE-4116-B0F2-74AD6A02E094}"/>
          </ac:spMkLst>
        </pc:spChg>
      </pc:sldChg>
      <pc:sldChg chg="modSp mod">
        <pc:chgData name="EDUARDO SANCHEZ GARCIA" userId="712bc239-8f2b-4a06-99b6-b7e9be4bdf13" providerId="ADAL" clId="{0ED09FB9-30AB-4422-8639-42D868F19F9E}" dt="2022-05-10T04:52:43.681" v="294" actId="27636"/>
        <pc:sldMkLst>
          <pc:docMk/>
          <pc:sldMk cId="548608984" sldId="338"/>
        </pc:sldMkLst>
        <pc:spChg chg="mod">
          <ac:chgData name="EDUARDO SANCHEZ GARCIA" userId="712bc239-8f2b-4a06-99b6-b7e9be4bdf13" providerId="ADAL" clId="{0ED09FB9-30AB-4422-8639-42D868F19F9E}" dt="2022-05-10T04:52:43.681" v="294" actId="27636"/>
          <ac:spMkLst>
            <pc:docMk/>
            <pc:sldMk cId="548608984" sldId="338"/>
            <ac:spMk id="8" creationId="{BCBAB908-FCAE-4116-B0F2-74AD6A02E094}"/>
          </ac:spMkLst>
        </pc:spChg>
      </pc:sldChg>
      <pc:sldChg chg="addSp delSp modSp mod">
        <pc:chgData name="EDUARDO SANCHEZ GARCIA" userId="712bc239-8f2b-4a06-99b6-b7e9be4bdf13" providerId="ADAL" clId="{0ED09FB9-30AB-4422-8639-42D868F19F9E}" dt="2022-05-10T04:57:34.343" v="313" actId="27636"/>
        <pc:sldMkLst>
          <pc:docMk/>
          <pc:sldMk cId="1332611191" sldId="343"/>
        </pc:sldMkLst>
        <pc:spChg chg="mod">
          <ac:chgData name="EDUARDO SANCHEZ GARCIA" userId="712bc239-8f2b-4a06-99b6-b7e9be4bdf13" providerId="ADAL" clId="{0ED09FB9-30AB-4422-8639-42D868F19F9E}" dt="2022-05-10T04:57:34.343" v="313" actId="27636"/>
          <ac:spMkLst>
            <pc:docMk/>
            <pc:sldMk cId="1332611191" sldId="343"/>
            <ac:spMk id="8" creationId="{BCBAB908-FCAE-4116-B0F2-74AD6A02E094}"/>
          </ac:spMkLst>
        </pc:spChg>
        <pc:spChg chg="add mod">
          <ac:chgData name="EDUARDO SANCHEZ GARCIA" userId="712bc239-8f2b-4a06-99b6-b7e9be4bdf13" providerId="ADAL" clId="{0ED09FB9-30AB-4422-8639-42D868F19F9E}" dt="2022-05-10T04:57:07.849" v="310" actId="1076"/>
          <ac:spMkLst>
            <pc:docMk/>
            <pc:sldMk cId="1332611191" sldId="343"/>
            <ac:spMk id="11" creationId="{BD3E9A5D-FDA4-6DC0-E3CC-8BA05C4064ED}"/>
          </ac:spMkLst>
        </pc:spChg>
        <pc:picChg chg="del">
          <ac:chgData name="EDUARDO SANCHEZ GARCIA" userId="712bc239-8f2b-4a06-99b6-b7e9be4bdf13" providerId="ADAL" clId="{0ED09FB9-30AB-4422-8639-42D868F19F9E}" dt="2022-05-10T04:55:43.590" v="295" actId="478"/>
          <ac:picMkLst>
            <pc:docMk/>
            <pc:sldMk cId="1332611191" sldId="343"/>
            <ac:picMk id="15" creationId="{4E8885D8-5DB1-4BB4-9B64-B93E23533548}"/>
          </ac:picMkLst>
        </pc:picChg>
      </pc:sldChg>
      <pc:sldChg chg="modSp mod">
        <pc:chgData name="EDUARDO SANCHEZ GARCIA" userId="712bc239-8f2b-4a06-99b6-b7e9be4bdf13" providerId="ADAL" clId="{0ED09FB9-30AB-4422-8639-42D868F19F9E}" dt="2022-05-10T04:48:04.798" v="83" actId="20577"/>
        <pc:sldMkLst>
          <pc:docMk/>
          <pc:sldMk cId="3081201093" sldId="344"/>
        </pc:sldMkLst>
        <pc:spChg chg="mod">
          <ac:chgData name="EDUARDO SANCHEZ GARCIA" userId="712bc239-8f2b-4a06-99b6-b7e9be4bdf13" providerId="ADAL" clId="{0ED09FB9-30AB-4422-8639-42D868F19F9E}" dt="2022-05-10T04:48:04.798" v="83" actId="20577"/>
          <ac:spMkLst>
            <pc:docMk/>
            <pc:sldMk cId="3081201093" sldId="344"/>
            <ac:spMk id="8" creationId="{BCBAB908-FCAE-4116-B0F2-74AD6A02E094}"/>
          </ac:spMkLst>
        </pc:spChg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2423064996" sldId="346"/>
        </pc:sldMkLst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3101680513" sldId="349"/>
        </pc:sldMkLst>
      </pc:sldChg>
      <pc:sldChg chg="modSp mod">
        <pc:chgData name="EDUARDO SANCHEZ GARCIA" userId="712bc239-8f2b-4a06-99b6-b7e9be4bdf13" providerId="ADAL" clId="{0ED09FB9-30AB-4422-8639-42D868F19F9E}" dt="2022-05-10T04:49:08.336" v="141" actId="20577"/>
        <pc:sldMkLst>
          <pc:docMk/>
          <pc:sldMk cId="146212925" sldId="350"/>
        </pc:sldMkLst>
        <pc:spChg chg="mod">
          <ac:chgData name="EDUARDO SANCHEZ GARCIA" userId="712bc239-8f2b-4a06-99b6-b7e9be4bdf13" providerId="ADAL" clId="{0ED09FB9-30AB-4422-8639-42D868F19F9E}" dt="2022-05-10T04:49:08.336" v="141" actId="20577"/>
          <ac:spMkLst>
            <pc:docMk/>
            <pc:sldMk cId="146212925" sldId="350"/>
            <ac:spMk id="8" creationId="{BCBAB908-FCAE-4116-B0F2-74AD6A02E094}"/>
          </ac:spMkLst>
        </pc:spChg>
      </pc:sldChg>
      <pc:sldChg chg="del">
        <pc:chgData name="EDUARDO SANCHEZ GARCIA" userId="712bc239-8f2b-4a06-99b6-b7e9be4bdf13" providerId="ADAL" clId="{0ED09FB9-30AB-4422-8639-42D868F19F9E}" dt="2022-05-10T04:57:26.075" v="311" actId="2696"/>
        <pc:sldMkLst>
          <pc:docMk/>
          <pc:sldMk cId="796462212" sldId="357"/>
        </pc:sldMkLst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1958343512" sldId="361"/>
        </pc:sldMkLst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2409526286" sldId="362"/>
        </pc:sldMkLst>
      </pc:sldChg>
      <pc:sldChg chg="modSp mod">
        <pc:chgData name="EDUARDO SANCHEZ GARCIA" userId="712bc239-8f2b-4a06-99b6-b7e9be4bdf13" providerId="ADAL" clId="{0ED09FB9-30AB-4422-8639-42D868F19F9E}" dt="2022-05-10T04:44:26.312" v="68" actId="113"/>
        <pc:sldMkLst>
          <pc:docMk/>
          <pc:sldMk cId="330807785" sldId="363"/>
        </pc:sldMkLst>
        <pc:spChg chg="mod">
          <ac:chgData name="EDUARDO SANCHEZ GARCIA" userId="712bc239-8f2b-4a06-99b6-b7e9be4bdf13" providerId="ADAL" clId="{0ED09FB9-30AB-4422-8639-42D868F19F9E}" dt="2022-05-10T04:44:26.312" v="68" actId="113"/>
          <ac:spMkLst>
            <pc:docMk/>
            <pc:sldMk cId="330807785" sldId="363"/>
            <ac:spMk id="8" creationId="{BCBAB908-FCAE-4116-B0F2-74AD6A02E094}"/>
          </ac:spMkLst>
        </pc:spChg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109427252" sldId="365"/>
        </pc:sldMkLst>
      </pc:sldChg>
    </pc:docChg>
  </pc:docChgLst>
  <pc:docChgLst>
    <pc:chgData name="EDUARDO SANCHEZ GARCIA" userId="712bc239-8f2b-4a06-99b6-b7e9be4bdf13" providerId="ADAL" clId="{ADAE05F7-45AC-402F-94C0-2275B67A4DCF}"/>
    <pc:docChg chg="delSld">
      <pc:chgData name="EDUARDO SANCHEZ GARCIA" userId="712bc239-8f2b-4a06-99b6-b7e9be4bdf13" providerId="ADAL" clId="{ADAE05F7-45AC-402F-94C0-2275B67A4DCF}" dt="2022-05-10T17:55:18.875" v="0" actId="2696"/>
      <pc:docMkLst>
        <pc:docMk/>
      </pc:docMkLst>
      <pc:sldChg chg="del">
        <pc:chgData name="EDUARDO SANCHEZ GARCIA" userId="712bc239-8f2b-4a06-99b6-b7e9be4bdf13" providerId="ADAL" clId="{ADAE05F7-45AC-402F-94C0-2275B67A4DCF}" dt="2022-05-10T17:55:18.875" v="0" actId="2696"/>
        <pc:sldMkLst>
          <pc:docMk/>
          <pc:sldMk cId="3316199898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osterwalder/7887895688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lickr.com/photos/osterwalder/7887899870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lickr.com/photos/osterwalder/7887898256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youreurope/business/index_en.htm" TargetMode="External"/><Relationship Id="rId13" Type="http://schemas.openxmlformats.org/officeDocument/2006/relationships/hyperlink" Target="https://ec.europa.eu/growth/access-finance/investeu/investeu-fund-sme-window_en" TargetMode="External"/><Relationship Id="rId18" Type="http://schemas.openxmlformats.org/officeDocument/2006/relationships/hyperlink" Target="https://www.andeglobal.org/esea/" TargetMode="External"/><Relationship Id="rId3" Type="http://schemas.openxmlformats.org/officeDocument/2006/relationships/hyperlink" Target="https://www.aeban.es/" TargetMode="External"/><Relationship Id="rId7" Type="http://schemas.openxmlformats.org/officeDocument/2006/relationships/hyperlink" Target="https://ec.europa.eu/growth/smes/supporting-entrepreneurship_en" TargetMode="External"/><Relationship Id="rId12" Type="http://schemas.openxmlformats.org/officeDocument/2006/relationships/hyperlink" Target="https://ec.europa.eu/info/funding-tenders_en" TargetMode="External"/><Relationship Id="rId17" Type="http://schemas.openxmlformats.org/officeDocument/2006/relationships/hyperlink" Target="https://sea.500.co/" TargetMode="External"/><Relationship Id="rId2" Type="http://schemas.openxmlformats.org/officeDocument/2006/relationships/hyperlink" Target="https://leanstack.com/" TargetMode="External"/><Relationship Id="rId16" Type="http://schemas.openxmlformats.org/officeDocument/2006/relationships/hyperlink" Target="https://www.youthcolab.org/abou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ansea.org/" TargetMode="External"/><Relationship Id="rId11" Type="http://schemas.openxmlformats.org/officeDocument/2006/relationships/hyperlink" Target="https://ec.europa.eu/growth/access-finance_en" TargetMode="External"/><Relationship Id="rId5" Type="http://schemas.openxmlformats.org/officeDocument/2006/relationships/hyperlink" Target="https://www.businessangelseurope.com/" TargetMode="External"/><Relationship Id="rId15" Type="http://schemas.openxmlformats.org/officeDocument/2006/relationships/hyperlink" Target="https://es.nesst.org/" TargetMode="External"/><Relationship Id="rId10" Type="http://schemas.openxmlformats.org/officeDocument/2006/relationships/hyperlink" Target="http://ee-hub.eu/about.html" TargetMode="External"/><Relationship Id="rId19" Type="http://schemas.openxmlformats.org/officeDocument/2006/relationships/hyperlink" Target="http://www.ipyme.org/es-ES/Paginas/Home.aspx" TargetMode="External"/><Relationship Id="rId4" Type="http://schemas.openxmlformats.org/officeDocument/2006/relationships/hyperlink" Target="https://www.eban.org/" TargetMode="External"/><Relationship Id="rId9" Type="http://schemas.openxmlformats.org/officeDocument/2006/relationships/hyperlink" Target="https://www.interregeurope.eu/" TargetMode="External"/><Relationship Id="rId14" Type="http://schemas.openxmlformats.org/officeDocument/2006/relationships/hyperlink" Target="https://www.erasmus-entrepreneurs.eu/index.php?lan=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theleanstartup.com/#principles" TargetMode="External"/><Relationship Id="rId3" Type="http://schemas.openxmlformats.org/officeDocument/2006/relationships/hyperlink" Target="https://www.google.es/intl/es/forms/about/" TargetMode="External"/><Relationship Id="rId7" Type="http://schemas.openxmlformats.org/officeDocument/2006/relationships/hyperlink" Target="https://insightsoftware.com/" TargetMode="External"/><Relationship Id="rId12" Type="http://schemas.openxmlformats.org/officeDocument/2006/relationships/hyperlink" Target="https://unbounce.com/" TargetMode="External"/><Relationship Id="rId2" Type="http://schemas.openxmlformats.org/officeDocument/2006/relationships/hyperlink" Target="https://www.launchrock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fttt.com/" TargetMode="External"/><Relationship Id="rId11" Type="http://schemas.openxmlformats.org/officeDocument/2006/relationships/hyperlink" Target="https://www.envato.com/about/" TargetMode="External"/><Relationship Id="rId5" Type="http://schemas.openxmlformats.org/officeDocument/2006/relationships/hyperlink" Target="https://zapier.com/" TargetMode="External"/><Relationship Id="rId10" Type="http://schemas.openxmlformats.org/officeDocument/2006/relationships/hyperlink" Target="https://steveblank.com/tools-and-blogs-for-entrepreneurs/" TargetMode="External"/><Relationship Id="rId4" Type="http://schemas.openxmlformats.org/officeDocument/2006/relationships/hyperlink" Target="https://www.data.ai/en/" TargetMode="External"/><Relationship Id="rId9" Type="http://schemas.openxmlformats.org/officeDocument/2006/relationships/hyperlink" Target="https://hbr.org/2013/05/why-the-lean-start-up-changes-everythi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2865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lo-LA" sz="2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ໂຄງການ</a:t>
            </a:r>
            <a:r>
              <a:rPr lang="lo-LA" sz="2800" b="0" dirty="0" smtClean="0">
                <a:latin typeface="Expressway Rg"/>
              </a:rPr>
              <a:t> </a:t>
            </a:r>
            <a:r>
              <a:rPr lang="de-DE" sz="4000" dirty="0" smtClean="0">
                <a:latin typeface="Expressway Rg"/>
              </a:rPr>
              <a:t>ENCORE</a:t>
            </a:r>
            <a:endParaRPr lang="en-US" sz="4000" dirty="0">
              <a:latin typeface="Expressway Rg"/>
            </a:endParaRPr>
          </a:p>
          <a:p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ສູນຄວາມຮູ້ດ້ານການ</a:t>
            </a:r>
            <a:r>
              <a:rPr lang="lo-LA" sz="2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ເປັນຜູປະກອບກິດຈະການເພື່ອ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ສົ່ງເສີມການ</a:t>
            </a:r>
            <a:r>
              <a:rPr lang="lo-LA" sz="2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ເປັນຜູປະກອບກິດຈະການດ້ານ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ນະວັດຕະກໍາໃນການສຶກສາ ແລະ</a:t>
            </a:r>
            <a: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ການຄົ້ນຄວ້າວິໄຈ</a:t>
            </a:r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0718"/>
            <a:ext cx="6858000" cy="5370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lo-LA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ໄລຍະເວລາ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en-US" b="0" dirty="0">
                <a:latin typeface="Expressway Rg"/>
              </a:rPr>
              <a:t>15.01.2021 - 14.01.2024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83326" y="2255087"/>
            <a:ext cx="7493348" cy="3010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ຢ່າ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ລັງເລທີ່ຈະ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ອອກແບບຮູບແບບທຸລະກິດທີ່ແຕກຕ່າງກັນ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ຫຼາຍ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ວິເຄາະ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ພວກມັນທັງຫມົດດ້ວຍຕົວເລກເພື່ອເຂົ້າໃຈລາຍລະອຽດ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ທີ່ກໍາ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ລັງຈະປະເຊີນ.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ເວລາທີ່ພວກເຮົາເລີ່ມຕົ້ນທີ່ຈະ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ພັດທະນາຮູບແບບໂຄງການ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ຂອງພວກເຮົາ, 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ພວກເຮົາບໍ່ສາມາດເອົາສິ່ງທີ່ພວກເຮົາ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ເຮັດວ່າເປັນຄວາມຈິງໄດ້ຈົນກ່ວາເຮົາຈະໝັ້ນໃຈວ່າທຸກ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ສິ່ງທຸກຢ່າງທີ່ພວກເຮົາ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ສະເຫນີນັ້ນຜ່ານການກວດສອບການປະຕິບັດຈິງ.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ຮູບແບບທຸລະກິດຈະພົບຄວາມສຳພັນຫມັ້ນຄົງເມື່ອຂໍ້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ມູນທັງຫມົດທີ່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ແຕ້ມໄວ້ໄດ້ຮັບການກວດສອບໃນການດຳເນີນງານ.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ການອອກແບບຮູບແບບທຸລະກິດ,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ກໍ່ຄືກັນກັບ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ບັນຫາອື່ນໆໃນໂລກທຸລະກິດໃນປະຈຸບັນ,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ສິ່ງທີ່ຄົງທີ່ຢ່າງດຽວຄືການ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ປ່ຽນແປງຢ່າງຕໍ່ເນື່ອງ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. ດັ່ງນັ້ນ,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ຕ້ອງຕື່ນຕົວຢູ່ສະເໝີເພື່ອ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ຄົ້ນຫາການປັບປຸງ, ໂອກາດ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ໃຫມ່ ແລະ ສິ່ງ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ທ້າທາຍໃຫມ່.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ແມ່ແບບ </a:t>
            </a:r>
            <a:r>
              <a:rPr lang="en-US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canvas 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ແມ່ນສິ່ງມີຊີວິດ, ມີການປ່ຽນແປງຢ່າງຕໍ່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ເນື່ອງ</a:t>
            </a:r>
            <a:r>
              <a:rPr lang="en-US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ຊ່ວຍໃນ</a:t>
            </a:r>
            <a:r>
              <a:rPr lang="lo-LA" sz="10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ການຄາດເດົາສະຖານະການທີ່ພວກເຮົາຈະປະເຊີນໃນ</a:t>
            </a:r>
            <a:r>
              <a:rPr lang="lo-LA" sz="1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ເວລາເອົາຕົວ</a:t>
            </a:r>
            <a:r>
              <a:rPr lang="lo-LA" sz="1000" dirty="0">
                <a:latin typeface="Phetsarath OT" panose="02000500000000000000" pitchFamily="2" charset="0"/>
                <a:cs typeface="Phetsarath OT" panose="02000500000000000000" pitchFamily="2" charset="0"/>
              </a:rPr>
              <a:t>ແບບທຸລະ</a:t>
            </a:r>
            <a:r>
              <a:rPr lang="lo-LA" sz="1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ກິດໄປປະຕິບັດ. </a:t>
            </a:r>
          </a:p>
          <a:p>
            <a:pPr lvl="1" algn="just"/>
            <a:r>
              <a:rPr lang="lo-LA" sz="1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ໃຫ້ເອົາບົດສະຫຼຸບ</a:t>
            </a:r>
            <a:r>
              <a:rPr lang="lo-LA" sz="10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ຂອງຄວາມເປັນຈິງ</a:t>
            </a:r>
            <a:r>
              <a:rPr lang="lo-LA" sz="1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ທີກໍາ</a:t>
            </a:r>
            <a:r>
              <a:rPr lang="lo-LA" sz="1000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ລັງດໍາລົງຊີວິດໂດຍຜ່ານການປະຕິບັດ.</a:t>
            </a:r>
            <a:endParaRPr lang="en-US" sz="1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1BA16A98-C06E-38D4-1E95-305D585F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ພາຍໃນຫ້ອງການ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84271" y="2268919"/>
            <a:ext cx="7336255" cy="2904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7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7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ແຜນທີ່ຂອງຜູ້</a:t>
            </a:r>
            <a:r>
              <a:rPr lang="lo-LA" sz="17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ມີສ່ວນໄດ້ສ່ວນເສຍຫຼັກ</a:t>
            </a:r>
            <a:r>
              <a:rPr lang="en-US" sz="17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endParaRPr lang="en-US" sz="17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ກໍານົດຜູ້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ສ່ວນໄດ້ສ່ວນເສຍ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ຄວນ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ມາ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ຈາກບຸກຄົນ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ທີ່ແຕກຕ່າງກັນ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ພາຍໃນບໍລິສັດ (ຖ້າເປັນໄປໄດ້).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ລາຍຊື່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ສ່ວນໄດ້ສ່ວນເສຍ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 ແລະ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ອະທິບາຍຫຍໍ້ໆ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ວ່າເປັນ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ຫຍັງຈຶ່ງ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ຖື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ວ່າຜູ້ມີ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ສ່ວນໄດ້ສ່ວນ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ເສຍ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ເຂົາເຈົ້າ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ຊ່ວຍພັດທະນາ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ຮູບແບບທຸລະກິດຂອງ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ທ່ານໃນຮູບແບບໃດ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ມີສ່ວນໄດ້ສ່ວນ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ເສຍຫຼັກ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ຂອງຂະແໜງການ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ຮູບແບບທຸລະກິດຂອງ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ທ່ານຕັ້ງຢູ່.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ມີສ່ວນໄດ້ສ່ວນເສຍຫຼັກ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ຂອງຂະແໜ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ງການອື່ນໆ.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ຜູ້ທີ່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ສົນໃຈ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ໃນສະພາບແວດລ້ອມ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ນົດຄວາມສໍາຄັນຂອງແຕ່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ລະຫຸ້ນສ່ວນ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ໂດຍ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ອີງໃສ່ອິດທິພົນທີ່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ມີທ່າແຮງຕໍ່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ການພັດທະນາສົບຜົນສໍາເລັດຂອງຮູບແບບທຸລະກິດຂອງ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 ແລະ 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ແຜນທີ່ທຸລະກິດ.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ພັດທະນາແຜນທີ່ທຸລະກິດຂອງ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ທ່ານຢ່າງຕໍ່ເນື່ອງ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, ລວມທັງຜູ້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ສ່ວນໄດ້ສ່ວນເສຍ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ໃຫມ່ ແລະ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ຫຼື 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ສຶກສາຄວາມເປັນໄປໄດ້ໃຫມ່.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6CC52EA0-DD59-84C6-68D2-1915A457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ພາຍໃນຫ້ອງການ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lo-LA" dirty="0" smtClean="0"/>
              <a:t> </a:t>
            </a:r>
            <a:r>
              <a:rPr lang="de-DE" dirty="0" smtClean="0"/>
              <a:t>9/2022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090739"/>
            <a:ext cx="5544232" cy="3525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ການສ້າງທຸລະກິດແບບ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LEAN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STARTUP </a:t>
            </a:r>
            <a:endParaRPr lang="lo-LA" sz="1600" b="1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ເປັນວິທີ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ການພັດທະນາໂດຍເນັ້ນສ້າງສິ່ງທີ່ຈຳເປັນ ແລະ ເປັນຄຸນຄ່າ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ຫຼັກຊ່ວຍ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ໃຫ້ພັດທະນາຕົວແບບທຸລະກິດເທື່ອລະກ້າວ, ຫຼຸດຜ່ອນຄວາມຕ້ອງການຊັບພະຍາກອນໃນແຕ່ລະຂັ້ນຕອນຂອງການພັດທະນາເບື້ອງຕົ້ນ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ຫຼັກການພື້ນຖານ </a:t>
            </a:r>
            <a:r>
              <a:rPr lang="en-US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b="1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ທຸລະ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ເທື່ອລະກ້າວ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 ຮຽນຮູ້ກັບສິ່ງທີ່ໃຊ້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ລາຄາ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ຖືກ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ໂດຍຜ່ານຄວາມລົ້ມ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ເຫລວເລັກໆນ້ອຍໆ (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ສ້າງຄວາມ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ຜິດພາດ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ທີ່ສາມາດ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ເຮັດໄດ້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ວິທີ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ການປະຕິບັດຈິງ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ຊ່ວຍ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ຫຼີກເວັ້ນການ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"ການວິເຄາະ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ອໍາມະ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ພາດ".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ຄວາມສົມບູນແບບ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ບໍ່ໄດ້ສ້າງຜົນ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ກຳໄລ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Vicente </a:t>
            </a:r>
            <a:r>
              <a:rPr lang="en-US" sz="1400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Sabater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400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Sempere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endParaRPr lang="lo-LA" sz="14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ກວດສອບ​ການຮຽນ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​ຮູ້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​​, 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ການ​ທົດ​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ລອງ ​ແລະ ​ການເຮັດ​ຊ້ຳ​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ກັບ​ລູກ​ຄ້າ​.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ສ້າງບາງສິ່ງບາງຢ່າງທີ່ລູກຄ້າ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 ແລະ ເຕັມ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ໃຈທີ່ຈະຈ່າຍ.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78F0693F-3CAE-2B59-185B-5AEB2805A519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 smtClean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pic>
        <p:nvPicPr>
          <p:cNvPr id="10" name="Imagen 9" descr="Diagrama&#10;&#10;Descripción generada automáticamente con confianza baja">
            <a:extLst>
              <a:ext uri="{FF2B5EF4-FFF2-40B4-BE49-F238E27FC236}">
                <a16:creationId xmlns:a16="http://schemas.microsoft.com/office/drawing/2014/main" xmlns="" id="{5445E6A3-AC41-2FF4-C5A2-54C0203E2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76" y="2362691"/>
            <a:ext cx="1973434" cy="29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0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50502" y="2281441"/>
            <a:ext cx="7442214" cy="3064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LEAN STARTUP </a:t>
            </a:r>
          </a:p>
          <a:p>
            <a:pPr marL="0" indent="0" algn="just">
              <a:buNone/>
            </a:pP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ຜິດພາດທົ່ວໄປທີ່ວິທີ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ໂດຍເນັ້ນສ້າງສິ່ງທີ່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ຈຳເປັນ ແລະ 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ເປັນຄຸນຄ່າ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ຫຼັກ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(lean startup) 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ພະຍາຍາມແກ້ໄຂ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ບໍ່ຮູ້ວິທີ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ຊອກຫາລູກຄ້າກ່ອນ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ທີ່ຈະສ້າງຜະລິດຕະພັນ.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ທິດສະດີ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ຫຼາຍ</a:t>
            </a:r>
            <a:r>
              <a:rPr lang="en-US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en-US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ການປະຕິບັດຕົວຈິງໜ້ອຍ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ວິທີການເຮັດສິ່ງຕ່າງໆ.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ມີແນວໂນ້ມ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ທີ່ຈະຄິດວ່າແນວຄວາມຄິດຂອງພວກເຮົາແມ່ນດີ,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ຄວາມ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ຮູ້ຂອງພວກເຮົາກ່ຽວກັບອຸດສາຫະ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ກໍາເຮັດໃຫ້ເຮົາ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ຂ້າມການກວດ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ສອບຄວາມເປັນຈິງ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ເລີ່ມ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ຕົ້ນສ້າງຜະລິດຕະພັນໂດຍກົງ.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ມີແນວໂນ້ມທີ່ຈະ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ເຊື່ອວ່າເຮົາໄດ້ລະບຸຜູ້ທີ່ຈະເປັນ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ລູກຄ້າທີ່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ເຕັມ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ໃຈຈະ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ຈ່າຍ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ໃຫ້ສໍາ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ລັບການແກ້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ໄຂບັນຫາຂອງເຮົາ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ໂດຍບໍ່ມີການກວດສອບ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ແນວຄວາມຄິດເຫຼົ່ານີ້.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ແຕ່ມັນເປັນຈິງຢ່າງນັ້ນແທ້ບໍ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4D89E517-B66D-AA3E-15FD-CD434CD0E954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3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73359" y="2227098"/>
            <a:ext cx="7674719" cy="2882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ການສ້າງທຸລະກິດແບບ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LEAN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STARTUP -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ການຄຸ້ມຄອງຄ່າໃຊ້ຈ່າຍ -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ປະສິດທິພາບ</a:t>
            </a:r>
          </a:p>
          <a:p>
            <a:pPr marL="0" indent="0" algn="just">
              <a:buNone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ບາງ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ຄັ້ງຜູປະກອບກິດຈະການ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startup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ນໍາສະເຫນີໂຄງການຂອງພວກເຂົາກັບນັກລົງທຶນໃນເວລາ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ທີ່ເກືອບ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ບໍ່ມີຊັບພະຍາກອນທີ່ເຫລືອ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ເພື່ອຊອກ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ຫາເງິນທຶນເພື່ອກ້າວໄປຂ້າງຫນ້າ, 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ແຕ່ບໍ່ມີ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ຫຼັກ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ຖານທີ່ແທ້ຈິງ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ວ່າ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ບັນຫາ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ທີ່ເຂົາເຈົ້າພະຍາຍາມແກ້ໄຂມີ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ຢູ່ຈິງ.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ຮູ້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​ວ່າ​ມັນ​ເປັນ​ສິ່ງ​ສໍາ​ຄັນ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 ແລະ​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ສົ່ງ​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ຜົນ​ກະ​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ທົບຕໍ່​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ຫຼາຍ​ຄົນ.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ຫຼັງຈາກການຂາຍແລ້ວຈື່ງ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ກວດສອບຮູບແບທຸລະກິດຂອງຕົນ.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ຕອນເລີ່ມຕົ້ນຂອງໂຄງການທຸລະກິດ, ມັນຈໍາເປັນຕ້ອງໄດ້ເອົາໃຈໃສ່ເປັນພິເສດຕໍ່ການຄຸ້ມຄອງຕົ້ນທຶນ, ເນື່ອງຈາກວ່າຍັງບໍ່ທັນມີແຫຼ່ງລາຍຮັບຄົງທີ່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ເພື່ອສະຫນອງ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ທຶນສຳລັບກິດ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ກໍາຕ່າງໆ.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ຈະຕ້ອງລົງທຶນຊັບພະຍາກອນຂອງພວກເຮົາຢ່າງມີປະສິດທິພາບ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ເພື່ອຫຼີກເວັ້ນການຂາດທຶນກ່ອນທີ່ຈະກວດສອບຮູບແບບທຸລະກິດ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7FFB69BB-8E74-2E90-7143-63A9BBA0A72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85505" y="2090739"/>
            <a:ext cx="7979080" cy="3859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ສິ່ງສຳຄັນບໍ່ຕ້ອງສ່ຽງໃນ</a:t>
            </a:r>
            <a:r>
              <a:rPr lang="lo-LA" sz="16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ການອອກແບບແຜນການ</a:t>
            </a: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ທັງໝົດແລ້ວ</a:t>
            </a:r>
            <a:r>
              <a:rPr lang="lo-LA" sz="16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ກໍ່ສ້າງໂຄງສ້າງ, </a:t>
            </a: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ແຕ່ຕ້ອງເຮັດເທື່ອລະຂັ້ນຕອນໃນຂະນະທີ່ຮັກສາຄວາມປອດໄພໄວ້.</a:t>
            </a:r>
            <a:endParaRPr lang="en-US" sz="16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ກວດ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ສອບພາກສ່ວນລູກຄ້າ.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ກວດເບິ່ງຄວາມສອດຄ່ອງລະຫວ່າງການສະເຫນີມູນ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ຄ່າ ແລະ ກຸ່ມລູກ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ຄ້າຂອງທ່ານ.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ເປັນຫຍັງຈຶ່ງເລີ່ມຕົ້ນສ້າງທຸກສິ່ງທຸກຢ່າງໂດຍບໍ່ໄດ້ກວດ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ສອບດ້ວຍ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ວິທີ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ງ່າຍໆກ່ອນ?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ເປັນສິ່ງຈໍາເປັນ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ທີ່ຕ້ອງພັດທະນາຮູບແບບທັງ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ຫມົດກ່ອນທີ່ຈະກວດເບິ່ງ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ວ່າຜູ້ຄົນຈະ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ສົນໃຈມັນແທ້ໆບໍ?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ກວດ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ສອບການສະເໜ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ີຄຸນຄ່າ.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ສ້າງຕົ້ນແບບຫນຶ່ງ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ຫຼື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ຫຼາຍແບບ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ພັນຕັ້ງຕົ້ນ) ທີ່ຄວບຄຸມເອົາ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ຕ້ອງການຫຼັກຢ່າງຖືກຕ້ອງ ແລະ ເຮົາລົງທຶນຂັ້ນຕໍາທີ່ຈໍາເປັນເພື່ອໃຫ້ຜະລິດຕະພັນເຮັດວຽກໄດ້ຢ່າງ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ສົມບູນໃນ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ການສະແດງອອກຂັ້ນຕ່ຳ.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ກວດສອບລາຄາ.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ຫນຶ່ງໃນວິທີທີ່ຈະຮູ້ລາຄາທີ່ເຫມາະສົມທີ່ສຸດສໍາລັບການ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 ຫຼື ຜະລິດຕະ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ພັນແມ່ນການເຮັດວຽກກັບຂໍ້ມູນທີ່ເກັບກໍາໂດຍ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ຜູ້ໃຊ້ກຸ່ມແລກເລີ່ມເຊີ່ງກໍາ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ລັງເລີ່ມທົດ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ສອບຮູບແບບ 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ສາມາດຖາມພວກເຂົາວ່າພວກເຂົາເຕັມໃຈທີ່ຈະ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ຈ່າຍເທົ່າໃດໃນແຕ່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ລະບໍລິການໂດຍອີງໃສ່ຕົວແປທີ່ແຕກຕ່າງກັນ.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</a:pP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ເປັນສິ່ງສໍາຄັນທີ່ຈະຮຽນຮູ້ວິທີການພັດທະນາ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ແບບຄ່ອງຕົວເຊັ່ນດຽວກັນກັບແບບ </a:t>
            </a:r>
            <a:r>
              <a:rPr lang="en-US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Lean </a:t>
            </a:r>
            <a:r>
              <a:rPr lang="en-US" sz="1600" b="1" u="sng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StartUp</a:t>
            </a:r>
            <a:r>
              <a:rPr lang="en-US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</a:p>
          <a:p>
            <a:pPr marL="0" indent="0" algn="just">
              <a:buNone/>
            </a:pP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489B6772-C7EF-BC02-B82C-5B0F2D91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0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Value Proposition Canvas - fit">
            <a:hlinkClick r:id="rId2" tooltip="&quot;Value Proposition Designer Canvas - fit by Alex Osterwalder, on Flickr&quot;"/>
            <a:extLst>
              <a:ext uri="{FF2B5EF4-FFF2-40B4-BE49-F238E27FC236}">
                <a16:creationId xmlns:a16="http://schemas.microsoft.com/office/drawing/2014/main" xmlns="" id="{2F1C456D-06E8-43A0-9247-3A1B7DBD7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" y="3386670"/>
            <a:ext cx="7102257" cy="10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555781" y="2244129"/>
            <a:ext cx="7340252" cy="2377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ສ້າງພື້ນທີ່ນຳສະເຫນີຄຸນຄ່າ</a:t>
            </a:r>
            <a:r>
              <a:rPr lang="lo-LA" sz="14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ເພື່ອອອກ</a:t>
            </a:r>
            <a:r>
              <a:rPr lang="lo-LA" sz="14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ແບບ, ທົດສອບ, </a:t>
            </a:r>
            <a:r>
              <a:rPr lang="lo-LA" sz="14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ພັດທະນາ</a:t>
            </a:r>
            <a:r>
              <a:rPr lang="lo-LA" sz="14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ການນຳສະເຫນີຄຸນຄ່າ</a:t>
            </a:r>
            <a:r>
              <a:rPr lang="lo-LA" sz="14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ບໍລິສັດໃຫ້</a:t>
            </a:r>
            <a:r>
              <a:rPr lang="lo-LA" sz="14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ກັບລູກຄ້າໃນແບບທີ່ມີໂຄງ</a:t>
            </a:r>
            <a:r>
              <a:rPr lang="lo-LA" sz="14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 ແລະ ຮອບຄອບຫຼາຍ</a:t>
            </a:r>
            <a:r>
              <a:rPr lang="lo-LA" sz="14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ຂຶ້ນ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. ແມ່ນປະກອບດ້ວຍ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ສອງຊ່ວງຕຶກຈາກຮູບແບບທຸລະກິດ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ເປົ້າ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ຫມາຍແມ່ນເພື່ອບັນລຸຄວາມເຫມາະ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ສົມລະຫວ່າງກັນ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r>
              <a:rPr lang="lo-LA" sz="18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8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ສະເຫນີຄຸນຄ່າ </a:t>
            </a:r>
            <a:r>
              <a:rPr lang="en-US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			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800" b="1" dirty="0" smtClean="0">
                <a:solidFill>
                  <a:schemeClr val="accent2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	</a:t>
            </a:r>
            <a:r>
              <a:rPr lang="lo-LA" sz="18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ກຸ່ມລູກ</a:t>
            </a:r>
            <a:r>
              <a:rPr lang="lo-LA" sz="18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</a:t>
            </a:r>
            <a:endParaRPr lang="en-US" sz="1800" b="1" dirty="0">
              <a:solidFill>
                <a:srgbClr val="A40C42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>
              <a:buNone/>
            </a:pPr>
            <a:endParaRPr lang="en-US" sz="18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3D457FB8-FA3B-42BF-AAAB-79D855ABD683}"/>
              </a:ext>
            </a:extLst>
          </p:cNvPr>
          <p:cNvSpPr txBox="1">
            <a:spLocks/>
          </p:cNvSpPr>
          <p:nvPr/>
        </p:nvSpPr>
        <p:spPr>
          <a:xfrm>
            <a:off x="555781" y="4446740"/>
            <a:ext cx="3339814" cy="126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u="sng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xmlns="" id="{701C1FD2-6BBD-4754-BB6C-00657915295D}"/>
              </a:ext>
            </a:extLst>
          </p:cNvPr>
          <p:cNvSpPr txBox="1">
            <a:spLocks/>
          </p:cNvSpPr>
          <p:nvPr/>
        </p:nvSpPr>
        <p:spPr>
          <a:xfrm>
            <a:off x="631981" y="4429059"/>
            <a:ext cx="3339814" cy="1262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lo-LA" sz="17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ຜະລິດຕະພັນ </a:t>
            </a:r>
            <a:r>
              <a:rPr lang="lo-LA" sz="17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ການ</a:t>
            </a:r>
            <a:r>
              <a:rPr lang="lo-LA" sz="17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</a:t>
            </a:r>
            <a:endParaRPr lang="en-US" sz="1700" dirty="0">
              <a:solidFill>
                <a:schemeClr val="accent6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lo-LA" sz="17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ຄວາມສາມາດໃນການຜ່ອນຄາຍ</a:t>
            </a:r>
            <a:r>
              <a:rPr lang="lo-LA" sz="17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ຄວາມທຸກທີ່</a:t>
            </a:r>
            <a:r>
              <a:rPr lang="lo-LA" sz="17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ລູກຄ້າ</a:t>
            </a:r>
            <a:r>
              <a:rPr lang="lo-LA" sz="17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lo-LA" sz="17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ຄວາມສາມາດໃນການສ້າງຜົນປະໂຫຍດ</a:t>
            </a:r>
            <a:r>
              <a:rPr lang="lo-LA" sz="17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ໃຫມ່ໃຫ້ກັບລູກ</a:t>
            </a:r>
            <a:r>
              <a:rPr lang="lo-LA" sz="17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</a:t>
            </a:r>
            <a:endParaRPr lang="en-US" sz="1700" dirty="0">
              <a:solidFill>
                <a:schemeClr val="accent6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0D1CD5D3-F9AC-4B27-9CD7-8255BADB2FFA}"/>
              </a:ext>
            </a:extLst>
          </p:cNvPr>
          <p:cNvSpPr txBox="1">
            <a:spLocks/>
          </p:cNvSpPr>
          <p:nvPr/>
        </p:nvSpPr>
        <p:spPr>
          <a:xfrm>
            <a:off x="5652277" y="4378956"/>
            <a:ext cx="2439537" cy="126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o-LA" sz="18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ອາຊິບຂອງລູກຄ້າ</a:t>
            </a:r>
          </a:p>
          <a:p>
            <a:pPr algn="just"/>
            <a:r>
              <a:rPr lang="lo-LA" sz="18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ຄວາມທຸກຂອງລູກຄ້າ</a:t>
            </a:r>
          </a:p>
          <a:p>
            <a:pPr algn="just"/>
            <a:r>
              <a:rPr lang="lo-LA" sz="18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ຜົນກໍາໄລຂອງລູກຄ້າ</a:t>
            </a:r>
            <a:endParaRPr lang="en-US" sz="1800" dirty="0">
              <a:solidFill>
                <a:srgbClr val="A40C42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B96BBC7B-4006-4B1B-B983-392E99290262}"/>
              </a:ext>
            </a:extLst>
          </p:cNvPr>
          <p:cNvSpPr txBox="1">
            <a:spLocks/>
          </p:cNvSpPr>
          <p:nvPr/>
        </p:nvSpPr>
        <p:spPr>
          <a:xfrm>
            <a:off x="3895595" y="4518593"/>
            <a:ext cx="95097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FIT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DA8E047-BF75-41CF-9DCE-A7B6EA07DF32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xmlns="" id="{AE3C244A-5AF6-B0DA-84B6-AFE9DFC54303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5A4D41A-673D-5187-3609-1B0FCD75197B}"/>
              </a:ext>
            </a:extLst>
          </p:cNvPr>
          <p:cNvSpPr txBox="1"/>
          <p:nvPr/>
        </p:nvSpPr>
        <p:spPr>
          <a:xfrm>
            <a:off x="955989" y="2832793"/>
            <a:ext cx="557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</a:t>
            </a:r>
            <a:r>
              <a:rPr lang="lo-LA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ສອບກຸ່ມລູກຄ້າໂດຍ</a:t>
            </a:r>
            <a:r>
              <a:rPr lang="lo-LA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ຜ່ານການໂຕ້ຕອບໂດຍກົງກັບລູກຄ້າ</a:t>
            </a:r>
            <a:endParaRPr lang="es-ES" b="1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20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299912" y="4687900"/>
            <a:ext cx="4691564" cy="84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400" b="1" u="sng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ຄວາມທຸກ</a:t>
            </a:r>
            <a:r>
              <a:rPr lang="lo-LA" sz="1400" b="1" u="sng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ຂອງລູກ</a:t>
            </a:r>
            <a:r>
              <a:rPr lang="lo-LA" sz="1400" b="1" u="sng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</a:t>
            </a:r>
            <a:r>
              <a:rPr lang="lo-LA" sz="14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ອະທິບາຍ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ຄວາມຮູ້ສຶກທາງລົບ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ຄ່າໃຊ້</a:t>
            </a:r>
            <a:r>
              <a:rPr lang="lo-LA" sz="14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ຈ່າຍ ແລະ ສະຖານະ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ການທີ່ບໍ່ຕ້ອງການ, ແລະຄວາມສ່ຽງ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ທີ່ລູກຄ້າຂອງທ່ານປະສົບຫຼືສາມາດປະສົບ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ກ່ອນ, ໃນລະຫວ່າງ, </a:t>
            </a:r>
            <a:r>
              <a:rPr lang="lo-LA" sz="14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ຫຼັງ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ຈາກການເຮັດວຽກສໍາເລັດ.</a:t>
            </a:r>
            <a:endParaRPr lang="en-US" sz="1400" b="1" dirty="0">
              <a:solidFill>
                <a:srgbClr val="A40C42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pic>
        <p:nvPicPr>
          <p:cNvPr id="16" name="Imagen 15" descr="Value Proposition Canvas - gains">
            <a:hlinkClick r:id="rId2" tooltip="&quot;Value Proposition Canvas - gains by Alex Osterwalder, on Flickr&quot;"/>
            <a:extLst>
              <a:ext uri="{FF2B5EF4-FFF2-40B4-BE49-F238E27FC236}">
                <a16:creationId xmlns:a16="http://schemas.microsoft.com/office/drawing/2014/main" xmlns="" id="{F251428B-446E-4FA7-A23B-6280091E8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929"/>
            <a:ext cx="3960000" cy="20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316366B8-5822-D809-B6B9-F57DBA7E5EF5}"/>
              </a:ext>
            </a:extLst>
          </p:cNvPr>
          <p:cNvSpPr txBox="1">
            <a:spLocks/>
          </p:cNvSpPr>
          <p:nvPr/>
        </p:nvSpPr>
        <p:spPr>
          <a:xfrm>
            <a:off x="3299912" y="2030656"/>
            <a:ext cx="4691564" cy="677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400" b="1" u="sng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ຜົນ</a:t>
            </a:r>
            <a:r>
              <a:rPr lang="lo-LA" sz="1400" b="1" u="sng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ກໍາໄລຂອງລູກ</a:t>
            </a:r>
            <a:r>
              <a:rPr lang="lo-LA" sz="1400" b="1" u="sng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ຄ້າ: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ອະ​ທິ​ບາຍ​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ຜົນ​ປະ​ໂຫຍດ​ທີ່​ລູກ​ຄ້າ​ຂອງ​ທ່ານ​ຄາດ​ຫວັງ, </a:t>
            </a:r>
            <a:r>
              <a:rPr lang="lo-LA" sz="14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ປາ​ຖະ​ຫນາ, ຫຼື</a:t>
            </a:r>
            <a:r>
              <a:rPr lang="lo-LA" sz="14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 ຈະ​ຕ້ອງ​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ປະ​ຫລາດ​ໃຈ</a:t>
            </a:r>
            <a:r>
              <a:rPr lang="lo-LA" sz="14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​ </a:t>
            </a:r>
            <a:r>
              <a:rPr lang="lo-LA" sz="14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ເຊີ່ງລວມເຖີງຜົນປະໂຫຍດໃຊ້ສວຍ, 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ຜົນປະໂຫຍດທາງດ້ານສັງຄົມ, ຄວາມຮູ້ສຶກໃນທາງບວກ, </a:t>
            </a:r>
            <a:r>
              <a:rPr lang="lo-LA" sz="14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ຄ່າ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ໃຊ້ຈ່າຍ.</a:t>
            </a:r>
            <a:endParaRPr lang="en-US" sz="1400" dirty="0">
              <a:solidFill>
                <a:srgbClr val="A40C42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400" dirty="0">
              <a:solidFill>
                <a:srgbClr val="A40C42"/>
              </a:solidFill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xmlns="" id="{EE497AE9-C95D-A5EF-2FA3-D02D51DED9B5}"/>
              </a:ext>
            </a:extLst>
          </p:cNvPr>
          <p:cNvSpPr txBox="1">
            <a:spLocks/>
          </p:cNvSpPr>
          <p:nvPr/>
        </p:nvSpPr>
        <p:spPr>
          <a:xfrm>
            <a:off x="3960001" y="3269451"/>
            <a:ext cx="4237516" cy="10333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400" b="1" u="sng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ອາ</a:t>
            </a:r>
            <a:r>
              <a:rPr lang="lo-LA" sz="1400" b="1" u="sng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ຊິບຂອງລູກ</a:t>
            </a:r>
            <a:r>
              <a:rPr lang="lo-LA" sz="1400" b="1" u="sng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ຮ່າງປະຫວັດລູກ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ຄ້າ, 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ອະທິບາຍສິ່ງທີ່ເຂົາເຈົ້າພະຍາຍາມເຮັດ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. ມັນອາດ</a:t>
            </a:r>
            <a:r>
              <a:rPr lang="lo-LA" sz="14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ຈະເປັນ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ວຽກງານ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ທີ່ພວກເຂົາພະຍາຍາມ</a:t>
            </a:r>
            <a:r>
              <a:rPr lang="lo-LA" sz="14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ປະຕິບັດ ແລະ ເຮັດໃຫ້ສໍາ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ເລັດ, 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ບັນຫາ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ທີ່ເຂົາເຈົ້າພະຍາຍາມແກ້ໄຂ, </a:t>
            </a:r>
            <a:r>
              <a:rPr lang="lo-LA" sz="1400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</a:t>
            </a:r>
            <a:r>
              <a:rPr lang="lo-LA" sz="14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400" b="1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</a:t>
            </a:r>
            <a:r>
              <a:rPr lang="lo-LA" sz="1400" dirty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ທີ່ເຂົາເຈົ້າພະຍາຍາມເຮັດໃຫ້ພໍໃຈ.</a:t>
            </a:r>
          </a:p>
          <a:p>
            <a:pPr marL="0" indent="0" algn="just">
              <a:buNone/>
            </a:pPr>
            <a:endParaRPr lang="en-US" sz="1400" dirty="0">
              <a:solidFill>
                <a:srgbClr val="A40C4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C2D5E89-E5FF-C905-B35B-015B1ABA28B5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8A887CCE-C7C0-6B3B-26CD-EFC723934EC9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A56C39-1172-2D2C-45D4-B34927E426D9}"/>
              </a:ext>
            </a:extLst>
          </p:cNvPr>
          <p:cNvSpPr txBox="1"/>
          <p:nvPr/>
        </p:nvSpPr>
        <p:spPr>
          <a:xfrm>
            <a:off x="215799" y="2198453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1800" b="1" dirty="0" smtClean="0">
                <a:solidFill>
                  <a:srgbClr val="A40C42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ກຸ່ມລູກຄ້າ</a:t>
            </a:r>
            <a:endParaRPr lang="en-US" sz="1800" b="1" dirty="0">
              <a:solidFill>
                <a:srgbClr val="A40C42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endParaRPr lang="es-ES" dirty="0">
              <a:solidFill>
                <a:srgbClr val="A40C42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6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76251" y="4790157"/>
            <a:ext cx="5563602" cy="109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400" b="1" u="sng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400" b="1" u="sng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ສາມາດໃນການຜ່ອນຄາຍຄວາມທຸກທີ່ລູກຄ້າ</a:t>
            </a:r>
            <a:r>
              <a:rPr lang="lo-LA" sz="1400" b="1" u="sng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b="1" u="sng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4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ອະທິບາຍ</a:t>
            </a:r>
            <a:r>
              <a:rPr lang="lo-LA" sz="14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ວ່າ</a:t>
            </a:r>
            <a:r>
              <a:rPr lang="lo-LA" sz="1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ຜະລິດຕະພັນ </a:t>
            </a:r>
            <a:r>
              <a:rPr lang="lo-LA" sz="14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ການ</a:t>
            </a:r>
            <a:r>
              <a:rPr lang="lo-LA" sz="1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</a:t>
            </a:r>
            <a:r>
              <a:rPr lang="lo-LA" sz="14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ຂອງທ່ານສາມາດກຳຈັດ ຫຼື ຫຼຸດຜ່ອນອາລົມດ້ານລົບ</a:t>
            </a:r>
            <a:r>
              <a:rPr lang="lo-LA" sz="1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ຄ່າໃຊ້ຈ່າຍ </a:t>
            </a:r>
            <a:r>
              <a:rPr lang="lo-LA" sz="14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ສະຖານະ</a:t>
            </a:r>
            <a:r>
              <a:rPr lang="lo-LA" sz="1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ການທີ່ບໍ່ຕ້ອງການ, </a:t>
            </a:r>
            <a:r>
              <a:rPr lang="lo-LA" sz="14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ສ່ຽງ</a:t>
            </a:r>
            <a:r>
              <a:rPr lang="lo-LA" sz="14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ຕໍ່ປະສົບການຂອງລູກຄ້າຂອງເຈົ້າແນວໃດ </a:t>
            </a:r>
            <a:r>
              <a:rPr lang="lo-LA" sz="14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ອາດເຄີຍປະສົບມາກ່ອນ</a:t>
            </a:r>
            <a:r>
              <a:rPr lang="lo-LA" sz="14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ລະຫວ່າງ</a:t>
            </a:r>
            <a:r>
              <a:rPr lang="lo-LA" sz="1400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</a:t>
            </a:r>
            <a:r>
              <a:rPr lang="lo-LA" sz="1400" b="1" u="sng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ຫຼັງ</a:t>
            </a:r>
            <a:r>
              <a:rPr lang="lo-LA" sz="1400" b="1" u="sng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ຈາກເຮັດວຽກສຳເລັດ. ຈັດອັນ</a:t>
            </a:r>
            <a:r>
              <a:rPr lang="lo-LA" sz="1400" b="1" u="sng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ດັບຕາມ</a:t>
            </a:r>
            <a:r>
              <a:rPr lang="lo-LA" sz="1400" b="1" u="sng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400" b="1" u="sng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ເຂັ້ມຂົ້ນຂອລູກ</a:t>
            </a:r>
            <a:r>
              <a:rPr lang="lo-LA" sz="1400" b="1" u="sng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ຄ້າຂອງທ່ານ</a:t>
            </a:r>
            <a:endParaRPr lang="en-US" sz="1400" b="1" u="sng" dirty="0">
              <a:solidFill>
                <a:schemeClr val="accent6">
                  <a:lumMod val="50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pic>
        <p:nvPicPr>
          <p:cNvPr id="9" name="Imagen 8" descr="Value Proposition Canvas">
            <a:hlinkClick r:id="rId2" tooltip="&quot;Value Proposition Canvas by Alex Osterwalder, on Flickr&quot;"/>
            <a:extLst>
              <a:ext uri="{FF2B5EF4-FFF2-40B4-BE49-F238E27FC236}">
                <a16:creationId xmlns:a16="http://schemas.microsoft.com/office/drawing/2014/main" xmlns="" id="{EEBC6426-B769-440F-8F7E-96339978B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1" y="2818958"/>
            <a:ext cx="3960000" cy="197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D667C035-6436-FDC9-66D9-0B3CFFA0C2AD}"/>
              </a:ext>
            </a:extLst>
          </p:cNvPr>
          <p:cNvSpPr txBox="1">
            <a:spLocks/>
          </p:cNvSpPr>
          <p:nvPr/>
        </p:nvSpPr>
        <p:spPr>
          <a:xfrm>
            <a:off x="189031" y="3287650"/>
            <a:ext cx="4126170" cy="109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400" b="1" u="sng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ຜະລິດຕະພັນ ແລະ ການ</a:t>
            </a:r>
            <a:r>
              <a:rPr lang="lo-LA" sz="1400" b="1" u="sng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ສ້າງລາຍການຜະລິດຕະພັນ ແລະ ການ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ບໍລິການທີ່ທ່ານ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ສະເຫນີ ແລະ </a:t>
            </a:r>
            <a:r>
              <a:rPr lang="lo-LA" sz="1400" b="1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ກໍາ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ນົດວິທີການ</a:t>
            </a:r>
            <a:r>
              <a:rPr lang="lo-LA" sz="1400" b="1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ທີ່ຊ່ວຍ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ໃຫ້ລູກຄ້າຂອງທ່ານໄດ້ຮັບ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ການເຮັດວຽກທີ່ມີປະໂຫຍດ, ສັງຄົມ, 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ຄວາມ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ຮູ້ສຶກ, 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ຊ່ວຍຕອບ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ສະຫນອງຄວາມຕ້ອງການພື້ນຖານ. ຈັດອັນ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ດັບຕາມ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ຄວາມສໍາຄັນ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ຂອງລູກ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ຄ້າຂອງທ່ານ.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xmlns="" id="{DB2CC69A-CD88-080A-42E5-BC4955C1E618}"/>
              </a:ext>
            </a:extLst>
          </p:cNvPr>
          <p:cNvSpPr txBox="1">
            <a:spLocks/>
          </p:cNvSpPr>
          <p:nvPr/>
        </p:nvSpPr>
        <p:spPr>
          <a:xfrm>
            <a:off x="476251" y="2131122"/>
            <a:ext cx="5563602" cy="109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400" b="1" u="sng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sz="1400" b="1" u="sng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ສາມາດໃນການສ້າງສັນປະໂຫຍດໃໝ່ໆໃຫ້ກັບລູກຄ້າ</a:t>
            </a:r>
            <a:r>
              <a:rPr lang="lo-LA" sz="1400" b="1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ອະທິບາຍ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ວ່າ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</a:t>
            </a:r>
            <a:r>
              <a:rPr lang="lo-LA" sz="1400" b="1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ພັນ ແລະ ການ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ບໍລິການຂອງທ່ານສ້າງຜົນ</a:t>
            </a:r>
            <a:r>
              <a:rPr lang="lo-LA" sz="1400" b="1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ປະໂຫຍດຕາມຄວາມຄາດຫວັງຂອງລູກຄ້າ, 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ຄວາມປາຖະຫນາ, </a:t>
            </a:r>
            <a:r>
              <a:rPr lang="lo-LA" sz="1400" b="1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ຫຼື ຈະສ້າງຄວາມແປກ</a:t>
            </a:r>
            <a:r>
              <a:rPr lang="lo-LA" sz="1400" b="1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ໃຈແນວໃດ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, ລວມທັງຜົນ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ປະໂຫຍດໃຊ້ສວຍ, 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ຜົນປະໂຫຍດທາງສັງຄົມ, ຄວາມຮູ້ສຶກໃນທາງບວກ, 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ແລະ ຄ່າ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ໃຊ້ຈ່າຍ. ຈັດລໍາ</a:t>
            </a:r>
            <a:r>
              <a:rPr lang="lo-LA" sz="1400" dirty="0" smtClean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ດັບຄວາມກ່ຽວຂ້ອງສໍາ</a:t>
            </a:r>
            <a:r>
              <a:rPr lang="lo-LA" sz="1400" dirty="0">
                <a:solidFill>
                  <a:schemeClr val="accent6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ລັບລູກຄ້າຂອງທ່ານ.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9332032-FE17-FA4D-910A-30A80E0786B2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90A8389C-4639-E6BD-CD47-9B7CD6B411F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5823382-A44C-F528-0B4E-7059289145DC}"/>
              </a:ext>
            </a:extLst>
          </p:cNvPr>
          <p:cNvSpPr txBox="1"/>
          <p:nvPr/>
        </p:nvSpPr>
        <p:spPr>
          <a:xfrm>
            <a:off x="6328611" y="21977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o-LA" sz="18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ການສະເໜີຄຸນຄ່າ</a:t>
            </a:r>
            <a:r>
              <a:rPr lang="en-US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	</a:t>
            </a:r>
            <a:endParaRPr lang="es-E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4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98842" y="2044790"/>
            <a:ext cx="7980060" cy="128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ແຂ່ງຂັນເພື່ອລູກ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ຄ້າ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ຂໍ້ສະເໜີທີ່ຄຸ້ມຄ່າສ່ວນໃຫຍ່ແຂ່ງຂັນ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ກັບຜູ້ອື່ນ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ໃນກຸ່ມລູກ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ຄ້າດຽວກັນ.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ນີ້ເປັນການຊອກ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ຫາ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“ຊ່ອງເປີດ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" ທີ່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ຈະເຕີມເຕັມໂດຍບໍລິສັດ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ທີ່ເຫມາະສົມທີ່ສຸດ.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ຖ້າ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​ຫາກ​ວ່າ​ທ່ານ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​ຮ່າງ​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ຂໍ້​ສະ​ເຫນີ​ທີ່​ມີ​ຄຸນ​ຄ່າ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​​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ແຂ່ງ​ຂັນ​, ທ່ານ​ສາ​ມາດ​ປຽບ​ທຽບ​ໄດ້​ຢ່າງ​ງ່າຍ​ດາຍ​ໂດຍ​ການ​ສ້າງ​ແຜນ​ທີ່​ຕົວ​ແປ​ດຽວ​ກັນ (ເຊັ່ນ​: ລາ​ຄາ​, ປະ​ສິດ​ທິ​ພາບ​, ຄວາມ​ສ່ຽງ​, ຄຸນ​ນະ​ພາບ​ການ​ບໍ​ລິ​ການ​, ແລະ​ອື່ນໆ​)​.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A84857AF-1C40-9A87-C872-DC8AAA3D47DB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AA559404-DE2B-F8F7-8088-AB4B2533FB61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BD3E9A5D-FDA4-6DC0-E3CC-8BA05C4064ED}"/>
              </a:ext>
            </a:extLst>
          </p:cNvPr>
          <p:cNvSpPr txBox="1">
            <a:spLocks/>
          </p:cNvSpPr>
          <p:nvPr/>
        </p:nvSpPr>
        <p:spPr>
          <a:xfrm>
            <a:off x="1414873" y="3528435"/>
            <a:ext cx="5948614" cy="2086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ພວກ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ເຮົາຢາກຮູ້</a:t>
            </a:r>
            <a:r>
              <a:rPr lang="lo-LA" sz="2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ຫຍັງແດ່?</a:t>
            </a:r>
            <a:endParaRPr lang="en-US" sz="2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ມັນເປັນບັນຫາ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ສໍາຄັນສໍາລັບຄົນ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ທີ່ເຮົາ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ເຊື່ອ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ວ່າຕ້ອງທົນ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ທຸກຈາກ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ມັນຫຼືບໍ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ຄົນ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ຈໍານວນຫຼວງຫຼາຍທີ່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ປະສົບກັບບັນຫາ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ນີ້ບໍ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ພວກເຂົາຈະຍິນດີຈ່າຍ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ເງິນສໍາລັບການແກ້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ໄຂບັນຫານີ້ໄດ້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ບໍ?</a:t>
            </a: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ວິທີແກ້ໄຂໃນປະຈຸບັນຢູ່ໃນຕະຫຼາດບໍ?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ຫຼັກໆມີຫຍັງແດ່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? 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ພວກ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ເຮົາສາມາດ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ເປີດຊ່ອງການ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ແຂ່ງຂັນທີ່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ໃກ້ຄຽງທີ່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ສຸດໄດ້ແນວໃດ?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1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7" y="1715032"/>
            <a:ext cx="7886700" cy="1325563"/>
          </a:xfrm>
        </p:spPr>
        <p:txBody>
          <a:bodyPr>
            <a:noAutofit/>
          </a:bodyPr>
          <a:lstStyle/>
          <a:p>
            <a:r>
              <a:rPr lang="lo-LA" sz="3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ການພັດທະນາ</a:t>
            </a:r>
            <a:r>
              <a:rPr lang="lo-LA" sz="3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​ເສັ້ນທາງ​ການ​ປະກອບ​ການ</a:t>
            </a:r>
            <a: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  <a:t/>
            </a:r>
            <a:br>
              <a:rPr lang="en-US" sz="2800" dirty="0">
                <a:latin typeface="Phetsarath OT" panose="02000500000000000000" pitchFamily="2" charset="0"/>
                <a:cs typeface="Phetsarath OT" panose="02000500000000000000" pitchFamily="2" charset="0"/>
              </a:rPr>
            </a:b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ພັດທະນາຄວາມຄິດສ້າງສັນ &amp; ນະວັດຕະກໍາ, ການສະຫນັບສະຫນູນທີ່ຈໍາເປັນໃນແຕ່ລະຂັ້ນຕອນ, ການສ້າງຜົນ</a:t>
            </a: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ກະທົບ ແລະ ການປະເມີນ,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ທັກສະການຕັດສິນໃຈ &amp; ການສ້າງຍີ່ຫໍ້ສ່ວນບຸກຄົນ</a:t>
            </a:r>
            <a:r>
              <a:rPr lang="en-US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/>
            </a:r>
            <a:b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</a:br>
            <a:endParaRPr lang="en-US" sz="2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9000"/>
            <a:ext cx="7485867" cy="2028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o-LA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</a:t>
            </a:r>
            <a:r>
              <a:rPr lang="lo-LA" b="1" dirty="0" smtClean="0"/>
              <a:t> </a:t>
            </a:r>
            <a:r>
              <a:rPr lang="de-DE" b="1" dirty="0" smtClean="0"/>
              <a:t>Eduardo </a:t>
            </a:r>
            <a:r>
              <a:rPr lang="de-DE" b="1" dirty="0"/>
              <a:t>Sánchez García</a:t>
            </a:r>
          </a:p>
          <a:p>
            <a:r>
              <a:rPr lang="lo-LA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ຜູ້ຊ່ວຍສາດສະດາຈານຢູ່ມະຫາວິທະຍາໄລ </a:t>
            </a:r>
            <a:r>
              <a:rPr lang="lo-LA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ອາລີກັງເຕ</a:t>
            </a:r>
            <a:endParaRPr lang="de-DE" b="1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tabLst>
                <a:tab pos="1617663" algn="l"/>
              </a:tabLst>
              <a:defRPr/>
            </a:pPr>
            <a:r>
              <a:rPr lang="en-GB" b="1" dirty="0" smtClean="0"/>
              <a:t>eduardo.sanchez@ua.es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09" y="3064042"/>
            <a:ext cx="5292027" cy="289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o-LA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ກວດສອບການແກ້ໄຂບັນຫາຂອງທ່ານ </a:t>
            </a:r>
            <a:r>
              <a:rPr lang="en-US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ເຮົາຕ້ອງກວດສອບຜ່ານການຕອບໂຕ້ໂດຍກົງກັບລູກຄ້າ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ໃນຊ່ອງທາງຕ່າງໆ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ເຮົາຕ້ອງດຳເນີນກັບກຸ່ມພິເສດ,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ກຸ່ມລິເລີ່ມ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ພວກ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ເຂົາມີ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ບັນຫາ ຫຼື ຕ້ອງການ ແລະ ຮູ້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ມັນ.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ພວກເຂົາກໍາ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ລັງຊອກຫາການແກ້ໄຂຢ່າງຈິງ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ຈັງ ແລະ ເຕັມ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ໃຈທີ່ຈະ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ຈ່າຍ.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ພວກ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​ເຂົາ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​ເຕັມ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​ໃຈ​ທີ່​ຈະ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​​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ສ່ຽງ, ມີ​ຄວາມ​ສຸກ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​ກັບການ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​ທົດ​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ລອງ ​ແລະ ​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ການ​ແກ້​ໄຂ​ທາງ​ດ້ານ​ການ​ເງິນ.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ແນວໂນ້ມທີ່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ຈະໃຊ້ສື່ສັງຄົມຕ່າງໆຫຼາຍ ແລະ ມັກ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ຈະສ້າງ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ການນຳສະເໜີຜ່ານສື່ ແລະ ອຸປະກອນອື່ນໆ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ກ່ຽວກັບຜະລິດຕະພັນໃຫມ່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ທີ່ເຂົາເຈົ້າມັກ ຫຼື ບໍ່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ມັກ.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9085E1E2-8146-F2E4-C8AE-7150398105C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xmlns="" id="{E791AE01-2708-5EF2-6FA5-D0BB1ACD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63" y="2933574"/>
            <a:ext cx="2534651" cy="2534651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227527F3-96E7-6BEF-48B2-21AF40FFC718}"/>
              </a:ext>
            </a:extLst>
          </p:cNvPr>
          <p:cNvSpPr txBox="1">
            <a:spLocks/>
          </p:cNvSpPr>
          <p:nvPr/>
        </p:nvSpPr>
        <p:spPr>
          <a:xfrm>
            <a:off x="263010" y="2090739"/>
            <a:ext cx="7826678" cy="1045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LEAN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STARTUP 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ໄຂບັນຫາຂອງທ່ານ</a:t>
            </a:r>
          </a:p>
          <a:p>
            <a:pPr marL="0" indent="0" algn="just">
              <a:buNone/>
            </a:pP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ເຂົ້າໃຈ ແລະ ກວດ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ສອບບັນຫາ (ສົມມຸດຕິຖານຂອງລູກ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ຄ້າ ແລະ ບັນຫາ)</a:t>
            </a:r>
          </a:p>
          <a:p>
            <a:pPr marL="0" indent="0" algn="just">
              <a:buNone/>
            </a:pP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ກໍານົດການແກ້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9AF1A6E-E49B-9FD1-2899-46ED226CEC67}"/>
              </a:ext>
            </a:extLst>
          </p:cNvPr>
          <p:cNvSpPr txBox="1"/>
          <p:nvPr/>
        </p:nvSpPr>
        <p:spPr>
          <a:xfrm>
            <a:off x="6609348" y="5757847"/>
            <a:ext cx="1628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Alexander Osterwalder (Flickr)</a:t>
            </a:r>
          </a:p>
        </p:txBody>
      </p:sp>
    </p:spTree>
    <p:extLst>
      <p:ext uri="{BB962C8B-B14F-4D97-AF65-F5344CB8AC3E}">
        <p14:creationId xmlns:p14="http://schemas.microsoft.com/office/powerpoint/2010/main" val="3956796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42696" y="1957389"/>
            <a:ext cx="5119116" cy="3900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LEAN STARTUP </a:t>
            </a:r>
            <a:endParaRPr lang="lo-LA" sz="1600" b="1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ສາມ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​ອົງປະກອບ​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ທີ່​ສໍາ​ຄັນ​ຕາມ​ລໍາ​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ດັບ ​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 ການວົນຊ້ຳ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ສ້າງ: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ພັດທະນາຜະລິດຕະພັນຕັ້ງຕົ້ນ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(MVP)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ທີ່ສາມາດຊ່ວຍໃຫ້ເຮົາກວດສອບສົມມຸດຖານໃນການແກ້ໄຂບັນຫາຂອງເຮົາ.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ອອກແບບ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: ຫຼັງຈາກຂະບວນການສັງເກດການ ທີມ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ງານຜູປະກອບກິດຈະການຈະ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ອອກແບບອົງ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ປະກອບ ຫຼື ຄຸນລັກສະນະເພື່ອ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ສອບຄວາມຖືກຕ້ອງໃນການວົນຊໍ້າ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ຄືນແຕ່ລະ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ຄັ້ງ. 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: ດ້ວຍການອອກແບບ, ທີມງານ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ຈະໃຊ້ຫນ້າທີ່ຕ່າງໆໃນການເຮັດວຽກເພື່ອ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ກວດສອບຄວາມຖືກຕ້ອງໃນການວົນຊໍ້າຄືນແຕ່ລະຄັ້ງ. 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ວັດຜົນ: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ສ້າງຊຸດຂອງຕົວວັດແທກເພື່ອປະເມີນປະຕິກິລິຍາ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ຂອງຜູ້ມີໂອກາດທີ່ຈະເປັນລູກຄ້າ.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endParaRPr lang="lo-LA" sz="1200" u="sng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ການທົດ</a:t>
            </a:r>
            <a:r>
              <a:rPr lang="lo-LA" sz="1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ສອບ: 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ການອອກ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ແບບ ແລະ ປະຕິບັດ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ການທົດ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 ຫຼື ການ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ທົດລອງ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ທີ່ເຮົາຈະດຳເນີນການເພື່ອ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ກວດສອບສົມມຸດຕິ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ຖານຂອງເຮົາ.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ຮຽນຮູ້: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ຈາກຜົນຂອງການທົດລອງ.</a:t>
            </a:r>
            <a:endParaRPr lang="en-US" sz="14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ການຄົ້ນພົບ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ຜົນໄດ້ຮັບຂອງການທົດ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 ຫຼື ການ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ທົດລອງ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ທີ່ເຮົາ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ໄດ້ດໍາເນີນການຈະຊ່ວຍ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ໃຫ້ເຮົາ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ປັບປຸງຮູບແບບທຸລະກິດ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ຂອງເຮົາໂດຍອິງໃສ່ການ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ປັບຕົວທີ່ຈໍາເປັນ,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ພັດທະນາ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ທຸລະກິດຕໍ່ໄປ.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E467C668-5DA9-EF53-DDB0-3C201C4493B4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xmlns="" id="{771DE5F2-5EB8-771D-33C6-F38AAFAA2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2" y="2921170"/>
            <a:ext cx="3040809" cy="23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17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69027" y="2090739"/>
            <a:ext cx="7645748" cy="3767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LEAN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STARTUP 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ສ້າງຜະລິດຕະ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ພັນຕັ້ງຕົ້ນ</a:t>
            </a:r>
          </a:p>
          <a:p>
            <a:pPr marL="0" indent="0" algn="just">
              <a:buNone/>
            </a:pP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ຈົ່ງຢ່າ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ຢຸດ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ຢູ່ທີ່ການ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ວິເຄາະ,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ຕ້ອງລົງມືເຮັດ, ລົງມືປະຕິບັດ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!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ນຳໃຊ້ຂະບວນ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, ການ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ວັດ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 ການຮຽນຮູ້ຢ່າງເປັນລະບົບ.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</a:pP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</a:t>
            </a:r>
            <a:r>
              <a:rPr lang="lo-LA" sz="16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</a:t>
            </a:r>
            <a:r>
              <a:rPr lang="lo-LA" sz="16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ຂັ້ນຕ່ຳທີ່ສາມາດໃຊ້ງານໄດ້ພ້ອມໜ້າທີ່ການໃຊ້ງານທີ່ຈຳເປັນທີ່ເຮົາຕ້ອງການສະແດງໃຫ້ຜູ້ໃຊ້ກຸ່ມທຳອິດເຫັນ</a:t>
            </a:r>
            <a:endParaRPr lang="en-US" sz="1600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</a:pP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ຫຼຸດຄວາມສະ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ລັບສັບ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ຊ້ອນ.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ຖ້າຕ້ອງໃຊ້ຄວາມຮູ້ຈຳນວນຫຼາຍໃນການຜະລິດຕົ້ນແບບ ຫຼື ມີຫນ້າທີ່ການຫຼາຍຢ່າງ,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ໃຫ້ສ້າງຕົ້ນແບບທີ່ແຕກຕ່າງກັນດ້ວຍ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ມີຫນ້າທີ່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ການທີ່ງ່າຍດາຍ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ແທນທີ່ຕ້ອງເປັນຮູບແບບທີ່ຊັບຊ້ອນພຽງຊຸດດຽວທີ່ລວມໃສ່ໜ້າທີ່ການທັງໝົດ: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ໃຫ້ນໍາ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ໃຊ້ຄວາມ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ຮູ້ ແລະ ຮຽນ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ຮູ້ໃນວິທີທີ່ເປັນໄປ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ໄດ້.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ໃຫ້ສະແດງໜ້າທີ່ການເຮັດວຽກຂອງແຕ່ລະຢ່າງໃຫ້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ເຫັນໄດ້ຊັດ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ເຈນຕໍ່ຜູ້ທີ່ມີໂອກາດເປັນລູກ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ຄ້າ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ທີ່.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9ADF0769-0543-684E-978B-705736522EA5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5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220496"/>
            <a:ext cx="7669811" cy="3322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LEAN STARTUP 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ກວດສອບການແກ້ໄຂບັນຫາ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ສ້າງຜະລິດຕະ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ພັນຕັ້ງຕົ້ນ</a:t>
            </a:r>
            <a:endParaRPr lang="lo-LA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ພັນຕັ້ງຕົ້ນ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(MVP)</a:t>
            </a:r>
            <a:r>
              <a:rPr lang="en-US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ຊ່ວຍໃຫ້ທ່ານສາມາດກໍານົດວ່າ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ການແກ້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ທີ່ສະເຫນີຕໍ່ລູກຄ້າສາມາດ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ແກ້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ໄຂບັນຫາຂອງເຂົາເຈົ້າ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ເຕັມ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ໃຈທີ່ຈະ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ຈ່າຍ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ຫຼືບໍ່.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MVP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ຕ້ອງມີ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ຊຸດໜ້າທີການຂັ້ນຕ່ຳ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ທີ່ເຮົາຕ້ອງການສະແດງໃຫ້ກັບກຸ່ມຜູ້ໃຊ້ທຳອິດ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ເພື່ອໃຫ້ເຂົາເຈົ້າສາມາດ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ປະເມີນຂໍ້ດີແລະ / ຫຼືຂໍ້ເສຍ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ທີ່ກ່ຽວຂ້ອງກັບສິ່ງທີ່ມີຢູ່ໃນປະຈຸບັນ.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ຕ້ອງຖ່າຍທອດ "ວິໄສທັດ"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ນອກເຫນືອຈາກການປະຕິບັດຫນ້າທີ່ຂອງຜະລິດຕະ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 ຫຼື ການບໍລິການ ເທົ່າ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ທີ່ເປັນໄປໄດ້.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en-US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MVP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ເປັນສິ່ງທີ່ມີຊີວິດ, ຫຼໍ່ຫຼອມໄດ້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 ເຊີ່ງພັດທະນາຂື້ນຈາກລະບົບການຮຽນຮູ້ຢ່າງຕໍ່ເນື່ອງ. ວິວັດທະນາການນີ້ໄດ້ນຳພາເຮົາຈາກ 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MVP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ທີ່ງ່າຍດາຍທີ່ສຸດ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ຫຼື ທີ່ຮ້ອງກັນວ່າ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MVP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ທີ່ມີຄວາມແໝ່ນຍຳຕ່ຳຈົນເຖີງ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ສິ່ງທີ່ສະລັບຊັບຊ້ອນກວ່າ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ທີ່ມີໜ້າທີ່ການຈຳນວນຫຼາຍທີ່ຮ້ອງກັນວ່າ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MVP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 ທີ່ມີຄວາມແໝ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່ນສູງ.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MVP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ຊ່ວຍເຮົາ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ໃນການກວດ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ສອບການສະເຫນີມູນຄ່າຂອງພວກເຮົາ, ແລະ /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ຫຼື ສະຫນອງ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ຂໍ້ມູນກ່ຽວກັບລັກສະນະເຫຼົ່ານັ້ນ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ທີ່ເຮົາ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ຄວນປັບປຸງ,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ປະກອບ ຫຼື ດັດແປງ.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5F573010-E60D-1762-A1C6-EE9D6C562BFD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9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56255" y="2355434"/>
            <a:ext cx="7576566" cy="2328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lo-LA" sz="23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</a:t>
            </a:r>
            <a:r>
              <a:rPr lang="lo-LA" sz="23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23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LEAN STARTUP – </a:t>
            </a:r>
            <a:r>
              <a:rPr lang="lo-LA" sz="23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ກວດສອບການແກ້ໄຂບັນຫາ</a:t>
            </a:r>
            <a:r>
              <a:rPr lang="en-US" sz="23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– </a:t>
            </a:r>
            <a:r>
              <a:rPr lang="lo-LA" sz="23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ສ້າງຜະລິດຕະພັນຕັ້ງຕົ້ນ</a:t>
            </a:r>
          </a:p>
          <a:p>
            <a:pPr marL="0" indent="0" algn="just">
              <a:buNone/>
            </a:pP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ເມື່ອຜະລິດຕະພັນຕັ້ງຕົ້ນໄດ້ຮັບການພັດທະນາ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, ເປົ້າຫມາຍ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ແມ່ນເພື່ອປັບສົມມຸດຕິ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ຖານຕາມ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ຂະບວນ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ການວົນຊ້ຳທີ່ໄດ້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ປະຕິບັດກັບລູກຄ້າ.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4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ເຮົາຕ້ອງໄດ້ຮັບຄໍາຕອບຕໍ່ຄໍາຖາມຕໍ່ໄປນີ້:</a:t>
            </a:r>
            <a:endParaRPr lang="en-US" sz="1400" u="sng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ເຮົາກຳລັງສ້າງ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ຜະລິດຕະພັນ / ການບໍລິການທີ່ຖືກຕ້ອງບໍ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ມັນຈໍາ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ເປັນທີ່ຈະເພີ່ມ,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ຫຼຸດຜ່ອນ ຫຼື ປັບປຸງໜ້າທີ່ການຂອງ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ມັນບໍ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 algn="just"/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ເຮົາສາມາດສ້າງມັນໄດ້ບໍ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</a:p>
          <a:p>
            <a:pPr algn="just"/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ຜົນປະໂຫຍດຂອງການແກ້ໄຂຂອງພວກເຮົາແມ່ນດີກວ່າສິ່ງທີ່ລູກຄ້າຂອງພວກເຮົາພົບຢູ່ໃນຕະຫຼາດໃນປະຈຸບັນບໍ?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9C733B5D-8851-7DF1-7AE5-F5D93E8D81E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14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276052"/>
            <a:ext cx="7891434" cy="20471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lo-LA" sz="19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</a:t>
            </a:r>
            <a:r>
              <a:rPr lang="lo-LA" sz="19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9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LEAN STARTUP – </a:t>
            </a:r>
            <a:r>
              <a:rPr lang="lo-LA" sz="19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ກວດສອບການແກ້ໄຂບັນຫາ</a:t>
            </a:r>
            <a:r>
              <a:rPr lang="en-US" sz="19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– </a:t>
            </a:r>
            <a:r>
              <a:rPr lang="lo-LA" sz="19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ສ້າງຜະລິດຕະພັນຕັ້ງຕົ້ນ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ທ່ານຕ້ອງຈົດຈຳວ່າ </a:t>
            </a:r>
            <a:r>
              <a:rPr lang="en-US" sz="18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MVP </a:t>
            </a:r>
            <a:r>
              <a:rPr lang="lo-LA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ບໍ່ແມ່ນຜະລິດຕະ</a:t>
            </a:r>
            <a:r>
              <a:rPr lang="lo-LA" sz="18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ພັນຂັ້ນສຸດ</a:t>
            </a:r>
            <a:r>
              <a:rPr lang="lo-LA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ທ້າຍ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. ເປົ້າຫມາຍແມ່ນເພື່ອຮຽນ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ຮູ້ ແລະ ປັບປຸງ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ຢ່າງຕໍ່ເນື່ອງ, </a:t>
            </a:r>
            <a:r>
              <a:rPr lang="lo-LA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ຈົນ</a:t>
            </a:r>
            <a:r>
              <a:rPr lang="lo-LA" sz="18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ກວ່າຈະ</a:t>
            </a:r>
            <a:r>
              <a:rPr lang="lo-LA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ບັນລຸຜະລິດຕະພັນ</a:t>
            </a:r>
            <a:r>
              <a:rPr lang="lo-LA" sz="18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ທີ່ມີສະກາຍະພາບ.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ຈື່ໄວ້ວ່າ:</a:t>
            </a:r>
            <a:endParaRPr lang="en-US" sz="18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ຢ່າປ່ອຍໃຫ້ຄວາມ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ປາຖະຫນາໃນຄວາມ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ສົມບູນ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ແບບມາຂັດຂວາງທ່ານ.</a:t>
            </a:r>
          </a:p>
          <a:p>
            <a:pPr algn="just"/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ການຄວບ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ຄຸມຕົ້ນທຶນໃນ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ຂັ້ນຕອນນີ້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ແມ່ນມີຄວາມສຳຄັນສູງສຸດ.</a:t>
            </a:r>
          </a:p>
          <a:p>
            <a:pPr algn="just"/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ຂະບວນ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ການນີ້ເກີດຂື້ນຊ້ຳໆຢ່າງ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ຕໍ່ເນື່ອງ, ຈົນ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ກວ່າເຮົາຈະ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ສອບຄວາມຖືກຕ້ອງການ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ແກ້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ໄຂບັນຫາຂອງເຮົາ: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ວັດຜົນ, ແລະ ຮຽນ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ຮູ້.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xmlns="" id="{346AA374-2B9F-7594-62BA-4CBAEFDDE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7" y="4712550"/>
            <a:ext cx="1534542" cy="1165644"/>
          </a:xfrm>
          <a:prstGeom prst="rect">
            <a:avLst/>
          </a:prstGeom>
        </p:spPr>
      </p:pic>
      <p:sp>
        <p:nvSpPr>
          <p:cNvPr id="3" name="Flecha: curvada hacia abajo 2">
            <a:extLst>
              <a:ext uri="{FF2B5EF4-FFF2-40B4-BE49-F238E27FC236}">
                <a16:creationId xmlns:a16="http://schemas.microsoft.com/office/drawing/2014/main" xmlns="" id="{1432DC13-0CF3-D267-24F5-DFB81D0A0E68}"/>
              </a:ext>
            </a:extLst>
          </p:cNvPr>
          <p:cNvSpPr/>
          <p:nvPr/>
        </p:nvSpPr>
        <p:spPr>
          <a:xfrm>
            <a:off x="2021785" y="4500353"/>
            <a:ext cx="795131" cy="365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xmlns="" id="{EC357107-C0E2-6B73-5117-143052044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46" y="4682915"/>
            <a:ext cx="1534542" cy="1165644"/>
          </a:xfrm>
          <a:prstGeom prst="rect">
            <a:avLst/>
          </a:prstGeom>
        </p:spPr>
      </p:pic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xmlns="" id="{DDE9057E-A9A6-EEE1-91D8-7392BDDFD068}"/>
              </a:ext>
            </a:extLst>
          </p:cNvPr>
          <p:cNvSpPr/>
          <p:nvPr/>
        </p:nvSpPr>
        <p:spPr>
          <a:xfrm>
            <a:off x="4618827" y="4531853"/>
            <a:ext cx="795131" cy="365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xmlns="" id="{973D468B-641B-C691-6055-32F25EB12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28" y="4682915"/>
            <a:ext cx="1534542" cy="1165644"/>
          </a:xfrm>
          <a:prstGeom prst="rect">
            <a:avLst/>
          </a:prstGeom>
        </p:spPr>
      </p:pic>
      <p:sp>
        <p:nvSpPr>
          <p:cNvPr id="14" name="Flecha: curvada hacia abajo 13">
            <a:extLst>
              <a:ext uri="{FF2B5EF4-FFF2-40B4-BE49-F238E27FC236}">
                <a16:creationId xmlns:a16="http://schemas.microsoft.com/office/drawing/2014/main" xmlns="" id="{2A27112E-61D0-C545-7181-E279D0D3DB66}"/>
              </a:ext>
            </a:extLst>
          </p:cNvPr>
          <p:cNvSpPr/>
          <p:nvPr/>
        </p:nvSpPr>
        <p:spPr>
          <a:xfrm>
            <a:off x="7113770" y="4529987"/>
            <a:ext cx="795131" cy="365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8489E28-0586-26A1-C89F-4A635846FF5A}"/>
              </a:ext>
            </a:extLst>
          </p:cNvPr>
          <p:cNvSpPr txBox="1"/>
          <p:nvPr/>
        </p:nvSpPr>
        <p:spPr>
          <a:xfrm>
            <a:off x="7633252" y="515509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…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24F2A536-1838-2663-0E90-579A0FF4E9E9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6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528054" y="2090739"/>
            <a:ext cx="7409999" cy="3985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LEAN STARTUP 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ກວດສອບການແກ້ໄຂບັນຫາ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–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ຕົວຊີ້ວັດ</a:t>
            </a:r>
            <a:endParaRPr lang="lo-LA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ຄໍາ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ຕິຊົມ: ສະແດງ 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ສິນຄ້າຕັ້ງຕົ້ນ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ລູກຄ້າຂອງ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 ແລະ ພະຍາຍາມຮັບຄຳຕິຊົມ 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(ຂໍ້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ມູນເຊີງປະເມີນ) ຈາກເຂົາເຈົ້າກ່ຽວ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ກັບຜະລິດຕະ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ພັນ ຫຼື ການ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ບໍລິການຂອງທ່ານ, ໂດຍຜ່ານການສໍາພາດ, ແບບສອບຖາມ, ກອງປະຊຸມ, ບລັອກ, ເຄືອຂ່າຍສັງຄົມ,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ອື່ນໆ.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ສ້າງຄວາມ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ສົນໃຈຈາກຜູ້ມີໂອກາດເປັນລູກຄ້າ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ການເຂົ້າໄປຊົມເວັບໄຊທ໌.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ຈໍານວນການກ່າວ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ເຖິງຜະລິດຕະ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ພັນ-ການບໍລິການຂອງທ່ານໃນເຄືອຂ່າຍ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ການມີສ່ວນຮ່ວມ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ຂອງຜູ້ທີ່ຈະເປັນລູກຄ້າໃນບລັອກຂອງ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ທ່ານ (ກ່ຽວກັບຜະລິດຕະພັນ - ບໍລິການຂອງທ່ານ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ການຂໍ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ຂໍ້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ມູນ.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…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ການເຊື່ອມ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ໂຍງ ແລະ ການຮັກສາຜູ້ທີ່ມີໂອກາດເປັນລູກຄ້າ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 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ຈໍານວນການລົງທະບຽນ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 ອັດຕາ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ການປ່ຽນແປງຂອງ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ການເຂົ້າຊົມໄປຍັງຜູ້ໃຊ້.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ການສະໝ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ັກສະມາຊິກ: 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ອັດຕາການປ່ຽນແປງຂອງການເຂົ້າຊົມ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ໄປຍັງສະມາຊິກ.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ຜູ້ຕິດຕາມໃນເຄືອຂ່າຍ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ການຈ່າຍເງິນລ່ວງໜ້າສຳລັບຜະລິດຕະພັນ-ການບໍລິການຂອງ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ທ່ານ.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…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53E26ACC-971B-5B7D-6582-B4AA63064AB3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090739"/>
            <a:ext cx="7565537" cy="330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LEAN STARTUP 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ກວດສອບການແກ້ໄຂບັນຫາ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–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ກໍານົດສົມມຸດຕິຖານ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ໃຫມ່ ຫຼື ຍອມຮັບ ແລະ ດຳເນີນການຕໍ່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ຜົນຂອງການວົນຊໍ້າ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ຄືນ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ການປະຫຍຸກໃຊ້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 </a:t>
            </a:r>
            <a:r>
              <a:rPr lang="en-US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Build-Measure-Learn,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ກຳລັງສ້າງການແກ້ໄຂທີ່ສ້າງຄວາມຕື່ນເຕັ້ນໃຫ້ກັບລູກຄ້າຂອງພວກເຮົາຫຼາຍຂຶ້ນ.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ດ້ວຍຄໍາ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ຕອບທັງຫມົດ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ຈາກການທົດລອງ, ທີມງານຕ້ອງນັ່ງລົງເພື່ອ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ວິເຄາະຂໍ້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ມູນ ແລະ ຫາຂໍ້ສະຫຼຸບ.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ເຮົາ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ຕ້ອງຕັດສິນໃຈວ່າ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ຈະ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ກວດສອບຄວາມຖືກຕ້ອງ</a:t>
            </a:r>
            <a:r>
              <a:rPr lang="en-US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ຫຼື ຈະປ່ຽນທິດທາງ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ໂດຍຂຶ້ນ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ກັບຜົນໄດ້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ຮັບ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ເພື່ອຮັກສາ ຫຼື ປັບປຸງ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ຮູບແບບທຸລະກິດເບື້ອງຕົ້ນ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ທີ່ພວກເຮົາໄດ້ກໍານົດໄວ້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ໃນແຜນຮູບແບບ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ທຸລະກິດ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228600" lvl="1" algn="just">
              <a:spcBef>
                <a:spcPts val="1000"/>
              </a:spcBef>
            </a:pP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ໃນກໍລະນີມີການປ່ຽນທິດທາງ</a:t>
            </a:r>
            <a:r>
              <a:rPr lang="en-US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ເຮົາ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ຕ້ອງກໍານົດສົມມຸດຕິຖານໃຫມ່ໂດຍອີງໃສ່ການຮຽນ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ຮູ້ ແລະ ເຮັດຊ້ໍາຄືນກັບ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ລູກ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ຄ້າອີກຄັ້ງ, ກວດ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ສອບສົມມຸດຕິຖານບັນຫາໃໝ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່, ກວດ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ສອບການແກ້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ໄຂບັນຫາອີກ</a:t>
            </a:r>
            <a:r>
              <a:rPr lang="lo-LA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ຄັ້ງ.</a:t>
            </a:r>
            <a:endParaRPr lang="en-US" sz="1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ກວດສອບສົມມຸດຕິຖານບັນຫາໃໝ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່.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ກວດສອບການແກ້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ໄຂບັນຫາອີກ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ຄັ້ງ.</a:t>
            </a:r>
            <a:endParaRPr lang="en-US" sz="12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28AC1606-1A24-0989-67C2-729050C89A9D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1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lo-LA" dirty="0" smtClean="0"/>
              <a:t> </a:t>
            </a:r>
            <a:r>
              <a:rPr lang="de-DE" dirty="0" smtClean="0"/>
              <a:t>9/2022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50574" y="2367889"/>
            <a:ext cx="7407965" cy="3102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ກິດແບບ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LEAN 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STARTUP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–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ກະກຽມໃນການຈຳໜ່າຍ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lo-LA" sz="1600" b="1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ກໍລະນີຂອງການກວດ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ສອບຄວາມຖືກຕ້ອງຂອງການ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ແກ້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ໄຂບັນຫາ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 ເຮົພະຍາຍາມ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ປິດ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ການຂາຍຄັ້ງທໍາອິດ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ໃນລັກສະນະທີ່ສົມມຸດຕິຖານທັງຫມົດ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ຂອງເຮົາໄດ້ຮັບກວດ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ສອບ, ບໍ່ພຽງແຕ່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ບັນຫາ ແລະ ສົມມຸດ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ຕິຖານຂອງການແກ້ໄຂເທົ່ານັ້ນ, 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ແຕ່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ຍັງລວມສິ່ງກ່ຽວຂ້ອງ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ກັບລາຄາ, ຊ່ອງທາງ,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ອື່ນໆ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ຂອງຮູບ</a:t>
            </a:r>
            <a:r>
              <a:rPr lang="lo-LA" sz="1600" dirty="0">
                <a:latin typeface="Phetsarath OT" panose="02000500000000000000" pitchFamily="2" charset="0"/>
                <a:cs typeface="Phetsarath OT" panose="02000500000000000000" pitchFamily="2" charset="0"/>
              </a:rPr>
              <a:t>ແບບທຸລະກິດ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ຂອງເຮົາດ້ວຍ.</a:t>
            </a: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ກະກຽມ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ການຂາຍ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(ຂັ້ນຕ່ຳສຸດ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ທີ່-ຂາຍໄດ້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-ການບໍລິການຜະລິດຕະພັນໃນເຊີງການໃຊ້ງານ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/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ຊຸດການທໍາ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ງານທີ່ນ້ອຍທີ່ສຸດໃນຜະລິດຕະພັນ</a:t>
            </a:r>
            <a:r>
              <a:rPr lang="en-US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ໃນການ​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ທົດ​ລອງ​, ພະ​ຍາ​ຍາມ​ສະ​ເຫນີ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ຜະ​ລິດ​ຕະ​ພັນ​ຂອງ​ທ່ານ​ຢູ່​ໃນ​ສະ​ຖານ​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 ​ແລະ ​ຮູບແບບ​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ທີ່​ແຕກ​ຕ່າງ​ກັນ​, ແລະ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 ຂາຍຜະລິດຕະພັນນັ້ນ​ໃນ​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ລາ​ຄາ​ທີ່​ແຕກ​ຕ່າງ​ກັນ​, ເພື່ອ​ຊອກ​ຫາ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​ບ່ອນ​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ຄຸນ​ຄ່າ​ຫຼາຍ​ກວ່າ​ສໍາ​ລັບ​ລູກ​ຄ້າ​ທີ່​ເຫມາະ​ສົມ​ແລະ / ຫຼື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​​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ລາ​ຄາ​ທີ່​ເຫມາະ​ສົມ​.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ctr">
              <a:buNone/>
            </a:pP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ວິທີການ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ນີ້ຊ່ວຍໃຫ້ເຮົາ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ກວດສອບຄວາມສອດຄ່ອງຂອງຕະຫຼາດຜະລິດຕະພັນຢ່າງເປັນ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ຂັ້ນເປັນຕອນ</a:t>
            </a:r>
            <a:r>
              <a:rPr lang="lo-LA" sz="1600" b="1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, ຄວບຄຸມ</a:t>
            </a:r>
            <a:r>
              <a:rPr lang="lo-LA" sz="1600" b="1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ຄວາມສ່ຽງ ແລະ ຫຼຸດຜ່ອນຕົ້ນທຶນ.</a:t>
            </a:r>
            <a:endParaRPr lang="en-US" sz="1600" b="1" u="sng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0FD495D8-E9CB-F98E-B450-746D3758DBF6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30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26724" y="1957389"/>
            <a:ext cx="8388626" cy="4027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ຮູບແບບຕ່າງໃນການປະຕິບັດທຸລະກິດແບບ 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lean </a:t>
            </a:r>
            <a:r>
              <a:rPr lang="en-US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startup</a:t>
            </a:r>
            <a:r>
              <a:rPr lang="en-US" sz="1200" dirty="0">
                <a:latin typeface="+mn-lt"/>
              </a:rPr>
              <a:t>:	</a:t>
            </a:r>
            <a:r>
              <a:rPr lang="en-US" sz="1200" dirty="0">
                <a:solidFill>
                  <a:srgbClr val="954F7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https://leanstack.com/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ສະມາຄົມນັກທຸລະກິດແອັດສະປາຍ</a:t>
            </a:r>
            <a:r>
              <a:rPr lang="es-ES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o-LA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2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s-ES" sz="12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://www.aeban.es/</a:t>
            </a:r>
            <a:endParaRPr lang="es-ES" sz="1200" u="sng" dirty="0">
              <a:solidFill>
                <a:srgbClr val="0563C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ສະມາຄົມ</a:t>
            </a:r>
            <a:r>
              <a:rPr lang="lo-LA" sz="1200" dirty="0" smtClean="0">
                <a:latin typeface="Phetsarath OT" panose="02000500000000000000" pitchFamily="2" charset="0"/>
                <a:ea typeface="Calibri" panose="020F0502020204030204" pitchFamily="34" charset="0"/>
                <a:cs typeface="Phetsarath OT" panose="02000500000000000000" pitchFamily="2" charset="0"/>
              </a:rPr>
              <a:t>ນັກທຸລະກິດເອີຣົບ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n-US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	</a:t>
            </a:r>
            <a:r>
              <a:rPr lang="lo-LA" sz="1200" dirty="0">
                <a:latin typeface="+mn-lt"/>
              </a:rPr>
              <a:t>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4"/>
              </a:rPr>
              <a:t>https</a:t>
            </a:r>
            <a:r>
              <a:rPr lang="en-US" sz="1200" dirty="0">
                <a:latin typeface="+mn-lt"/>
                <a:hlinkClick r:id="rId4"/>
              </a:rPr>
              <a:t>://www.eban.org/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5"/>
              </a:rPr>
              <a:t>https</a:t>
            </a:r>
            <a:r>
              <a:rPr lang="en-US" sz="1200" dirty="0">
                <a:latin typeface="+mn-lt"/>
                <a:hlinkClick r:id="rId5"/>
              </a:rPr>
              <a:t>://www.businessangelseurope.com/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ກຸ່ມນັກທຸລະກິດອາຊີໃຕ້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lo-LA" sz="1200" dirty="0" smtClean="0">
                <a:latin typeface="+mn-lt"/>
              </a:rPr>
              <a:t>		</a:t>
            </a:r>
            <a:r>
              <a:rPr lang="en-US" sz="1200" dirty="0" smtClean="0">
                <a:latin typeface="+mn-lt"/>
                <a:hlinkClick r:id="rId6"/>
              </a:rPr>
              <a:t>https</a:t>
            </a:r>
            <a:r>
              <a:rPr lang="en-US" sz="1200" dirty="0">
                <a:latin typeface="+mn-lt"/>
                <a:hlinkClick r:id="rId6"/>
              </a:rPr>
              <a:t>://www.bansea.org/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ກຸ່ມສະຫນັບສະຫນູນການ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ເປັນຜູປະກອບກິດຈະການເອີຣົບ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  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7"/>
              </a:rPr>
              <a:t>https://ec.europa.eu/growth/smes/supporting-entrepreneurship_en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ຄູ່ມືການດໍາເນີນທຸລະກິດໃນ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ເອີຣົບ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lo-LA" sz="1200" dirty="0" smtClean="0">
                <a:latin typeface="+mn-lt"/>
                <a:cs typeface="Times New Roman" panose="02020603050405020304" pitchFamily="18" charset="0"/>
              </a:rPr>
              <a:t>	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8"/>
              </a:rPr>
              <a:t>://europa.eu/youreurope/business/index_en.htm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ໂຄງການ </a:t>
            </a:r>
            <a:r>
              <a:rPr lang="en-US" sz="1200" dirty="0" err="1" smtClean="0">
                <a:latin typeface="Phetsarath OT" panose="02000500000000000000" pitchFamily="2" charset="0"/>
                <a:cs typeface="Phetsarath OT" panose="02000500000000000000" pitchFamily="2" charset="0"/>
              </a:rPr>
              <a:t>Interreg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Europe: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		</a:t>
            </a:r>
            <a:r>
              <a:rPr lang="lo-LA" sz="1200" dirty="0" smtClean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+mn-lt"/>
                <a:hlinkClick r:id="rId9"/>
              </a:rPr>
              <a:t>https</a:t>
            </a:r>
            <a:r>
              <a:rPr lang="en-US" sz="1200" dirty="0">
                <a:latin typeface="+mn-lt"/>
                <a:hlinkClick r:id="rId9"/>
              </a:rPr>
              <a:t>://www.interregeurope.eu/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ເຄືອຂ່າຍທຸລະກິດ, ການສຶກສາ ເອີຣົບ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10"/>
              </a:rPr>
              <a:t>http</a:t>
            </a:r>
            <a:r>
              <a:rPr lang="en-US" sz="1200" dirty="0">
                <a:latin typeface="+mn-lt"/>
                <a:hlinkClick r:id="rId10"/>
              </a:rPr>
              <a:t>://ee-hub.eu/about.html</a:t>
            </a:r>
            <a:endParaRPr lang="en-US" sz="12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ແຫຼ່ງທຶນ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			</a:t>
            </a:r>
            <a:r>
              <a:rPr lang="lo-LA" sz="1200" dirty="0" smtClean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1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1"/>
              </a:rPr>
              <a:t>://ec.europa.eu/growth/access-finance_en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		</a:t>
            </a:r>
            <a:r>
              <a:rPr lang="lo-LA" sz="1200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2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2"/>
              </a:rPr>
              <a:t>://ec.europa.eu/info/funding-tenders_en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	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3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3"/>
              </a:rPr>
              <a:t>://ec.europa.eu/growth/access-finance/investeu/investeu-fund-sme-window_en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ໂຄງການ 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Erasmus 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ສໍາ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ລັບຜູປະກອບກິດຈະການຫນຸ່ມ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lo-LA" sz="1200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4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4"/>
              </a:rPr>
              <a:t>://www.erasmus-entrepreneurs.eu/index.php?lan=en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ສະມາຄົມສໍາລັບການສະຫນອງ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ທຶນ 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sz="1200" dirty="0" err="1" smtClean="0">
                <a:latin typeface="Phetsarath OT" panose="02000500000000000000" pitchFamily="2" charset="0"/>
                <a:cs typeface="Phetsarath OT" panose="02000500000000000000" pitchFamily="2" charset="0"/>
              </a:rPr>
              <a:t>nesst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):</a:t>
            </a: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lo-LA" sz="1200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5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5"/>
              </a:rPr>
              <a:t>://es.nesst.org/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ໂຄງການ </a:t>
            </a:r>
            <a:r>
              <a:rPr lang="es-ES" sz="1200" dirty="0" err="1" smtClean="0">
                <a:latin typeface="Phetsarath OT" panose="02000500000000000000" pitchFamily="2" charset="0"/>
                <a:cs typeface="Phetsarath OT" panose="02000500000000000000" pitchFamily="2" charset="0"/>
              </a:rPr>
              <a:t>Youth</a:t>
            </a:r>
            <a:r>
              <a:rPr lang="es-E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s-ES" sz="1200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Co:Lab</a:t>
            </a:r>
            <a:r>
              <a:rPr lang="es-ES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s-ES" sz="1200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program</a:t>
            </a:r>
            <a:r>
              <a:rPr lang="es-ES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s-ES" sz="1200" dirty="0">
                <a:latin typeface="+mn-lt"/>
              </a:rPr>
              <a:t>		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6"/>
              </a:rPr>
              <a:t>https://www.youthcolab.org/about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ກຸ່ມສະ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ໜັບສະໜູນ​ຜູ້​ປະກອບ​ການ​ອາຊີ​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ໃຕ້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	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17"/>
              </a:rPr>
              <a:t>https://sea.500.co/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ເຄືອ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ຂ່າຍການ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ພັດທະນາຜູປະກອບກິດຈະການ 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18"/>
              </a:rPr>
              <a:t>https</a:t>
            </a:r>
            <a:r>
              <a:rPr lang="en-US" sz="1200" dirty="0">
                <a:latin typeface="+mn-lt"/>
                <a:hlinkClick r:id="rId18"/>
              </a:rPr>
              <a:t>://www.andeglobal.org/esea/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b="1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Ipyme</a:t>
            </a:r>
            <a:r>
              <a:rPr lang="en-US" sz="1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ແອັດສະປາຍ:</a:t>
            </a:r>
            <a:r>
              <a:rPr lang="en-US" sz="1200" b="1" dirty="0">
                <a:latin typeface="+mn-lt"/>
              </a:rPr>
              <a:t>			</a:t>
            </a:r>
            <a:r>
              <a:rPr lang="en-US" sz="1200" b="1" dirty="0">
                <a:latin typeface="+mn-lt"/>
                <a:hlinkClick r:id="rId19"/>
              </a:rPr>
              <a:t>http://www.ipyme.org/es-ES/Paginas/Home.aspx</a:t>
            </a: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buNone/>
            </a:pPr>
            <a:endParaRPr lang="en-US" sz="1600" b="1" dirty="0"/>
          </a:p>
          <a:p>
            <a:pPr marL="0" indent="0" algn="just">
              <a:buNone/>
            </a:pPr>
            <a:r>
              <a:rPr lang="en-US" sz="1600" b="1" dirty="0"/>
              <a:t>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B6F353F7-E59C-4B7C-A351-1C855CB6774C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ເຄື່ອງມື ແລະ ການຊ່ວຍເຫຼືອຈາກພາກລັດສໍາ</a:t>
            </a:r>
            <a:r>
              <a:rPr lang="lo-LA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ລັບການປະກອບການ</a:t>
            </a:r>
            <a:endParaRPr lang="en-GB" sz="2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 hombre saltando en patineta&#10;&#10;Descripción generada automáticamente">
            <a:extLst>
              <a:ext uri="{FF2B5EF4-FFF2-40B4-BE49-F238E27FC236}">
                <a16:creationId xmlns:a16="http://schemas.microsoft.com/office/drawing/2014/main" xmlns="" id="{297C5BC0-59FD-4CCB-9E34-04A5B207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655"/>
            <a:ext cx="8325853" cy="468469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840" y="1423522"/>
            <a:ext cx="7936643" cy="7284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lo-LA" sz="2400" b="1" dirty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ໂລກໄດ້ພັດທະນາຍ້ອນຜູ້ສ້າງ. ເສດຖະກິດໄດ້ພັດທະນາ</a:t>
            </a:r>
            <a:r>
              <a:rPr lang="lo-LA" sz="2400" b="1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ຍ້ອນຜູປະກອບກິດຈະການ.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FEF7E717-D0E1-4797-908C-FD2F9656884B}"/>
              </a:ext>
            </a:extLst>
          </p:cNvPr>
          <p:cNvSpPr txBox="1">
            <a:spLocks/>
          </p:cNvSpPr>
          <p:nvPr/>
        </p:nvSpPr>
        <p:spPr>
          <a:xfrm>
            <a:off x="1244042" y="2855557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ພະລັງ ແລະ ຄວາມຄິດສ້າງສັນ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100E72D-4B42-42B3-9B96-2DE22B78B475}"/>
              </a:ext>
            </a:extLst>
          </p:cNvPr>
          <p:cNvSpPr txBox="1">
            <a:spLocks/>
          </p:cNvSpPr>
          <p:nvPr/>
        </p:nvSpPr>
        <p:spPr>
          <a:xfrm>
            <a:off x="3879843" y="4607184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ຄວາມຊັບຊ້ອນ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162E262C-78A4-4B32-8CA0-87364DE2012A}"/>
              </a:ext>
            </a:extLst>
          </p:cNvPr>
          <p:cNvSpPr txBox="1">
            <a:spLocks/>
          </p:cNvSpPr>
          <p:nvPr/>
        </p:nvSpPr>
        <p:spPr>
          <a:xfrm>
            <a:off x="5521669" y="3868195"/>
            <a:ext cx="1529662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ຄວາມຫຼາກຫຼາຍ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8EC181CE-FE9A-4209-AE58-2C127FBB0EAB}"/>
              </a:ext>
            </a:extLst>
          </p:cNvPr>
          <p:cNvSpPr txBox="1">
            <a:spLocks/>
          </p:cNvSpPr>
          <p:nvPr/>
        </p:nvSpPr>
        <p:spPr>
          <a:xfrm>
            <a:off x="319544" y="5282275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ຄວາມບໍ່ແນ່ນອນ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3090C573-8131-450A-9C1E-7A3EF43D4012}"/>
              </a:ext>
            </a:extLst>
          </p:cNvPr>
          <p:cNvSpPr txBox="1">
            <a:spLocks/>
          </p:cNvSpPr>
          <p:nvPr/>
        </p:nvSpPr>
        <p:spPr>
          <a:xfrm>
            <a:off x="5908570" y="5203768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ການແຂ່ງຂັນ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xmlns="" id="{BF2BA99B-6FC0-4080-8AD0-D4EBAB72E82E}"/>
              </a:ext>
            </a:extLst>
          </p:cNvPr>
          <p:cNvSpPr txBox="1">
            <a:spLocks/>
          </p:cNvSpPr>
          <p:nvPr/>
        </p:nvSpPr>
        <p:spPr>
          <a:xfrm>
            <a:off x="1244042" y="4124120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ຄວາມປໍລະປັກ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xmlns="" id="{88D41D0F-1234-4010-8CB3-F66E855E0CF0}"/>
              </a:ext>
            </a:extLst>
          </p:cNvPr>
          <p:cNvSpPr txBox="1">
            <a:spLocks/>
          </p:cNvSpPr>
          <p:nvPr/>
        </p:nvSpPr>
        <p:spPr>
          <a:xfrm>
            <a:off x="1929453" y="5576345"/>
            <a:ext cx="4779099" cy="270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lo-LA" sz="2000" u="sng" dirty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ຈະເລີ່ມທຸລະກິດໄດ້ແນວໃດ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?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13723" y="2340811"/>
            <a:ext cx="8066762" cy="255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ເຄື່ອງມືເພື່ອກວດສອບຮູບແບບທຸລະກິດຂອງທ່ານ </a:t>
            </a:r>
            <a:r>
              <a:rPr lang="en-US" sz="1200" dirty="0">
                <a:latin typeface="+mn-lt"/>
              </a:rPr>
              <a:t>	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2"/>
              </a:rPr>
              <a:t>https</a:t>
            </a:r>
            <a:r>
              <a:rPr lang="en-US" sz="1200" dirty="0">
                <a:latin typeface="+mn-lt"/>
                <a:hlinkClick r:id="rId2"/>
              </a:rPr>
              <a:t>://www.launchrock.com/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ເຄື່ອງ​ມື​ການ​ສໍາ​ຫຼວດ​ອອນ​ໄລ​ນ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​໌ແບບ​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ງ່າຍ​ດາຍ​ </a:t>
            </a:r>
            <a:r>
              <a:rPr lang="en-US" sz="1200" dirty="0">
                <a:latin typeface="+mn-lt"/>
              </a:rPr>
              <a:t>	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3"/>
              </a:rPr>
              <a:t>https</a:t>
            </a:r>
            <a:r>
              <a:rPr lang="en-US" sz="1200" dirty="0">
                <a:latin typeface="+mn-lt"/>
                <a:hlinkClick r:id="rId3"/>
              </a:rPr>
              <a:t>://www.google.es/intl/es/forms/about/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ການຄຸ້ມຄອງເຄືອຂ່າຍສັງຄົມແບບປະສົມປະສານ </a:t>
            </a:r>
            <a:r>
              <a:rPr lang="en-US" sz="1200" dirty="0">
                <a:latin typeface="+mn-lt"/>
              </a:rPr>
              <a:t>	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4"/>
              </a:rPr>
              <a:t>https</a:t>
            </a:r>
            <a:r>
              <a:rPr lang="en-US" sz="1200" dirty="0">
                <a:latin typeface="+mn-lt"/>
                <a:hlinkClick r:id="rId4"/>
              </a:rPr>
              <a:t>://www.data.ai/en/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ການສ້າງ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ຂະບວນການເຮັດວຽກອັດຕະໂນມັດ</a:t>
            </a:r>
            <a:r>
              <a:rPr lang="es-ES" sz="1200" i="0" dirty="0">
                <a:solidFill>
                  <a:srgbClr val="2D2E2E"/>
                </a:solidFill>
                <a:effectLst/>
                <a:latin typeface="+mn-lt"/>
              </a:rPr>
              <a:t>		</a:t>
            </a:r>
            <a:r>
              <a:rPr lang="lo-LA" sz="1200" i="0" dirty="0" smtClean="0">
                <a:solidFill>
                  <a:srgbClr val="2D2E2E"/>
                </a:solidFill>
                <a:effectLst/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5"/>
              </a:rPr>
              <a:t>https</a:t>
            </a:r>
            <a:r>
              <a:rPr lang="en-US" sz="1200" dirty="0">
                <a:latin typeface="+mn-lt"/>
                <a:hlinkClick r:id="rId5"/>
              </a:rPr>
              <a:t>://zapier.com/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6"/>
              </a:rPr>
              <a:t>https</a:t>
            </a:r>
            <a:r>
              <a:rPr lang="en-US" sz="1200" dirty="0">
                <a:latin typeface="+mn-lt"/>
                <a:hlinkClick r:id="rId6"/>
              </a:rPr>
              <a:t>://ifttt.com/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ການຄຸ້ມ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ຄອງ ແລະ ການ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ພັດທະນາທຸລະກິດ </a:t>
            </a:r>
            <a:r>
              <a:rPr lang="en-US" sz="1200" dirty="0">
                <a:latin typeface="+mn-lt"/>
              </a:rPr>
              <a:t>	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7"/>
              </a:rPr>
              <a:t>https</a:t>
            </a:r>
            <a:r>
              <a:rPr lang="en-US" sz="1200" dirty="0">
                <a:latin typeface="+mn-lt"/>
                <a:hlinkClick r:id="rId7"/>
              </a:rPr>
              <a:t>://insightsoftware.com/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ເພີ່ມເຕີມກ່ຽວ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ກັບທຸລະກິດແບບ 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lean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startup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ເຄື່ອງມື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ທີ່ກ່ຽວຂ້ອງອື່ນໆ 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8"/>
              </a:rPr>
              <a:t>http://theleanstartup.com/#principles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  <a:r>
              <a:rPr lang="en-US" sz="1200" dirty="0">
                <a:latin typeface="+mn-lt"/>
                <a:hlinkClick r:id="rId9"/>
              </a:rPr>
              <a:t>https://hbr.org/2013/05/why-the-lean-start-up-changes-everything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  <a:r>
              <a:rPr lang="en-US" sz="1200" dirty="0">
                <a:latin typeface="+mn-lt"/>
                <a:hlinkClick r:id="rId10"/>
              </a:rPr>
              <a:t>https://steveblank.com/tools-and-blogs-for-entrepreneurs/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ຊຸມຊົນອອນໄລນ໌ສໍາລັບຊັບສິນທີ່ສ້າງສັນ, ເຄື່ອງມື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en-US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ພອນສະຫວັນພິເສດ </a:t>
            </a:r>
            <a:r>
              <a:rPr lang="en-US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11"/>
              </a:rPr>
              <a:t>https://www.envato.com/about/</a:t>
            </a:r>
            <a:endParaRPr lang="en-US" sz="1200" dirty="0" smtClean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ເຄື່ອງມືການຕະຫຼາດອອນໄລນ໌ </a:t>
            </a:r>
            <a:r>
              <a:rPr lang="en-US" sz="1200" dirty="0" smtClean="0">
                <a:latin typeface="+mn-lt"/>
              </a:rPr>
              <a:t>			</a:t>
            </a:r>
            <a:r>
              <a:rPr lang="lo-LA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  <a:hlinkClick r:id="rId12"/>
              </a:rPr>
              <a:t>https://unbounce.com/</a:t>
            </a:r>
            <a:endParaRPr lang="en-US" sz="1200" dirty="0" smtClean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 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B6F353F7-E59C-4B7C-A351-1C855CB6774C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o-LA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ເຄື່ອງມື ແລະ ການຊ່ວຍເຫຼືອຈາກພາກລັດສໍາລັບການປະກອບການ</a:t>
            </a:r>
            <a:endParaRPr lang="en-GB" sz="2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14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62" y="506594"/>
            <a:ext cx="7886700" cy="1325563"/>
          </a:xfrm>
        </p:spPr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ຄູ່ຮ່ວມໂຄງການ</a:t>
            </a:r>
            <a:endParaRPr lang="fi-FI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829763"/>
            <a:ext cx="8304989" cy="43261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ວິທະຍາສາດ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Joanneum / 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ປະເທດອັກຊັງຕິນ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ປະເທດແອັດສະປາຍ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ວິທະຍາສາດ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 Haaga-Helia UAS / 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ປະເທດຟິນແລນ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Royal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University of Bhutan 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ວິທະຍາໄລບໍລິຫານທຸລະກິດ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Gedu)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ປະເທດປູຕານ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 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Royal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Thimphu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ປະເທດປູຕານ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Tribhuvan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University 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ສະຖາບັນການສຶກສາການຄຸ້ມຄອງວິ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ກິດການ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ປະເທດເນປານ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ວິທະຍາໄລນານາຊາດ 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Global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College International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ປະເທດເນ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ປານ 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ສຸພານຸວົງ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/ 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ປະເທດລາວ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ແຫ່ງຊາດ </a:t>
            </a:r>
            <a:r>
              <a:rPr lang="fi-FI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ປະເທດລາວ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endParaRPr lang="fi-FI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6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440497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ຈະເລີ່ມທຸລະກິດໄດ້ແນວໃດ</a:t>
            </a:r>
            <a:r>
              <a:rPr lang="en-GB" sz="2200" b="1" dirty="0" smtClean="0"/>
              <a:t>?</a:t>
            </a:r>
            <a:endParaRPr lang="en-GB" sz="2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335297"/>
            <a:ext cx="7709030" cy="2930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o-LA" sz="1600" b="1" dirty="0" smtClean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ຈົ່ງເຕືອນຕົວ</a:t>
            </a:r>
            <a:r>
              <a:rPr lang="lo-LA" sz="1600" b="1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ເອງວ່າຄວາມເຊື່ອ, ຄຸນຄ່າ, ຄວາມ</a:t>
            </a:r>
            <a:r>
              <a:rPr lang="lo-LA" sz="1600" b="1" dirty="0" smtClean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 ແລະ ຈຸດປະສົງຂອງຕົນເອງແມ່ນ</a:t>
            </a:r>
            <a:r>
              <a:rPr lang="lo-LA" sz="1600" b="1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ຫຍັງ:</a:t>
            </a:r>
            <a:r>
              <a:rPr lang="en-US" sz="1600" b="1" dirty="0" smtClean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ເປີດເຜີຍປະສົບການ,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ຄວາມສາມາດ, ຄວາມຮູ້,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ຄຸນຄ່າ ແລະ ຈຸດປະສົງຂອງຕົວເອງລົງໃສ່ເຈ້ຍແຜ່ນໜື່ງ.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o-LA" sz="1600" b="1" dirty="0" smtClean="0">
                <a:solidFill>
                  <a:srgbClr val="E2AC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ວິເຄາະ</a:t>
            </a:r>
            <a:r>
              <a:rPr lang="lo-LA" sz="1600" b="1" dirty="0">
                <a:solidFill>
                  <a:srgbClr val="E2AC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ແຫຼ່ງການເງິນ</a:t>
            </a:r>
            <a:r>
              <a:rPr lang="lo-LA" sz="1600" b="1" dirty="0" smtClean="0">
                <a:solidFill>
                  <a:srgbClr val="E2AC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ຫຼັກທີ່ຕົນເອງເຂົ້າເຖິງໄດ້: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ມີອິດທິ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ພົນຊີ້ຂາດຕໍ່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ຄວາມສໍາເລັດຂອງທຸລະກິດ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lo-LA" sz="16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</a:t>
            </a:r>
            <a:r>
              <a:rPr lang="lo-LA" sz="16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ສິ່ງ</a:t>
            </a:r>
            <a:r>
              <a:rPr lang="lo-LA" sz="16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ທີ່ຕ້ອງເຮັດ ແລະ ວິທີ</a:t>
            </a:r>
            <a:r>
              <a:rPr lang="lo-LA" sz="16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ທີ່ດີທີ່ສຸດທີ່ຈະເຮັດມັນ</a:t>
            </a:r>
            <a:r>
              <a:rPr lang="lo-LA" sz="16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6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ນົດແນວຄວາມຄິດທາງທຸລະ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ກິດໃຫ້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ຊັດເຈນເທົ່າ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ທີ່ຈະເປັນໄດ້ຜ່ານເຄື່ອງມືໃນການເຂົ້າເຖີງຂອງຕົນເອງ ແລະ ຍັງ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ຕ້ອງກໍານົດຜູ້ມີ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ສ່ວນໄດ້ສ່ວນເສຍຢ່າງ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ຈະແຈ້ງ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ເພື່ອໃຫ້ຮູ້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ວິທີການນໍາ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ໃຊ້ຜົນປະໂຫຍດໃນ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ກໍລະນີທີ່ຕ້ອງການ.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ເຮັດໃຫ້</a:t>
            </a:r>
            <a:r>
              <a:rPr lang="lo-LA" sz="1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ມີ</a:t>
            </a: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ປະສິດທິພາບ ແລະ ປະ</a:t>
            </a:r>
            <a:r>
              <a:rPr lang="lo-LA" sz="1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ສິດທິຜົນເທົ່າ</a:t>
            </a: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ທີ່ຈະເປັນ</a:t>
            </a:r>
            <a:r>
              <a:rPr lang="lo-LA" sz="1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ໄປໄດ້</a:t>
            </a: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ຊັບພະຍາກອນ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ມີຈໍາກັດ, 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ຕ້ອງ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ໃຊ້ພວກມັນຢ່າງມີ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ປະສິດທິພາບ ແລະ ປະ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ສິດທິຜົນເທົ່າ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ທີ່ຈະເປັນ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ໄປໄດ້ເພື່ອເລີ່ມຕົ້ນໂຄງການທຸລະ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 ແລະ ມີ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ລາຍໄດ້ກ່ອນ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ທີ່ຈະລົ້ມລະລາຍ.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ກໍາ</a:t>
            </a:r>
            <a:r>
              <a:rPr lang="lo-LA" sz="1200" u="sng" dirty="0">
                <a:latin typeface="Phetsarath OT" panose="02000500000000000000" pitchFamily="2" charset="0"/>
                <a:cs typeface="Phetsarath OT" panose="02000500000000000000" pitchFamily="2" charset="0"/>
              </a:rPr>
              <a:t>ນົດອົງປະກອບຕົ້ນຕໍສໍາລັບຄວາມສໍາເລັດຂອງທຸລະ</a:t>
            </a:r>
            <a:r>
              <a:rPr lang="lo-LA" sz="1200" u="sng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ກິດ: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ຕ້ອງ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ຮູ້ວ່າ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ສິ່ງໃດແດ່ທີ່ເປັນອົງປະກອບຕົ້ນຕໍ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ທີ່ມີອິດທິພົນຕໍ່ຄວາມສໍາເລັດຂອງຮູບແບບທຸລະ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ກິດຂອງຕົນເອງ.</a:t>
            </a:r>
            <a:endParaRPr lang="en-US" sz="11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886379" cy="36512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lo-LA" sz="2400" b="1" dirty="0" smtClean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ເຕືອນ</a:t>
            </a:r>
            <a:r>
              <a:rPr lang="lo-LA" sz="2400" b="1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ຕົວເອງວ່າຄວາມເຊື່ອ, ຄຸນຄ່າ, ຄວາມ</a:t>
            </a:r>
            <a:r>
              <a:rPr lang="lo-LA" sz="2400" b="1" dirty="0" smtClean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ສາມາດ ແລະ ຈຸດປະສົງ</a:t>
            </a:r>
            <a:r>
              <a:rPr lang="lo-LA" sz="2400" b="1" dirty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ຂອງຕົນເອງແມ່ນ</a:t>
            </a:r>
            <a:r>
              <a:rPr lang="lo-LA" sz="2400" b="1" dirty="0" smtClean="0">
                <a:solidFill>
                  <a:srgbClr val="C000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ຫຍັງ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196110"/>
            <a:ext cx="7709030" cy="29373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ກ່ອນຈະເລີ່ມກິດຈະກຳ</a:t>
            </a:r>
            <a:r>
              <a:rPr lang="en-US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ຕ້ອງ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ເຕືອນ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ຕົວເອງວ່າຄວາມເຊື່ອ, ຄຸນຄ່າ, ຄວາມ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ສາມາດ ແລະ ຈຸດປະສົງ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ຂອງຕົນເອງແມ່ນ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ຫຍັງ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ໃຊ້ບາງເວລາໃນການຄິດຫາປະສົບ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ຂອງຕົນເອງ: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ສິ່ງເຫຼົ່ານີ້ສາມາດ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ເປີດເຜີຍຂໍ້ມູນທີ່ຫນ້າສົນໃຈກ່ຽວກັບ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ຕົວເອງ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ຜູ້ຄົນທີ່ເຄີຍ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ຕິດຕໍ່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ກັນ, ແລະ ບາງ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ແນວຄວາມຄິດທີ່ຫນ້າສົນໃຈສໍາລັບແຜນການໃນອະນາຄົດ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ກໍານົດຄ່ານິຍົມ ແລະ ຄວາມ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ເຊື່ອ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ຂອງຕົນເອງ: 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ວັດທະນະທໍາຂອງບໍລິສັດສະທ້ອນໃຫ້ເຫັນເຖິງບຸກຄະລິກກະພາບຂອງຜູ້ກໍ່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ຕັ້ງໃນວົງກ້ວາງ.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ວິເຄາະ ແລະ ປະ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ເມີນຄວາມສາມາດ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ຂອງຕົນເອງ: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ສິ່ງນີ້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ຈະຊ່ວຍ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ໃຫ້ຮູ້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ຈຸດ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ແຂງ ແລະ ຈຸດ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ອ່ອນ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ຂອງຕົນເອງພ້ອມທັດສະນະເພື່ອການພັດທະນາໂຄງການ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ທຸລະກິດ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ຂອງຕົນເອງ.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ກຳໜົດຈຸດປະສົງ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ຊີວິດ ແລະ ຈັດລໍາດັບຄວາມ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ສໍາຄັນ: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ສິ່ງນີ້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ຈະສະແດງ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ໃຫ້ເຫັນ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ໄດ້ຊັດເຈນ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ວ່າຕ້ອງການ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ເລີ່ມຕົ້ນທຸລະ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 ຫຼື ບໍ່, ຕ້ອງ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ຈັດລໍາດັບຄວາມສໍາຄັນຂອງຈຸດປະສົງ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ນີ້ໃຫ້ຢູ່ເໜືອກວ່າອົງປະກອບທີ່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ສໍາຄັນອື່ນໆຂອງ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ຊີວິດ.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8016694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400" b="1" dirty="0">
                <a:solidFill>
                  <a:srgbClr val="E2AC0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ວິເຄາະແຫຼ່ງການເງິນຫຼັກທີ່ຕົນເອງເຂົ້າເຖິງໄດ້</a:t>
            </a:r>
            <a:endParaRPr lang="en-GB" sz="2200" b="1" dirty="0">
              <a:solidFill>
                <a:srgbClr val="FFC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075454"/>
            <a:ext cx="7866382" cy="3924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ການເງິນພາຍ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ກໍາໄລສະສົມ.</a:t>
            </a:r>
            <a:endParaRPr lang="en-US" sz="11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05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ເງິນທຶນໃນການບໍາ</a:t>
            </a:r>
            <a:r>
              <a:rPr lang="lo-LA" sz="1050" dirty="0">
                <a:latin typeface="Phetsarath OT" panose="02000500000000000000" pitchFamily="2" charset="0"/>
                <a:cs typeface="Phetsarath OT" panose="02000500000000000000" pitchFamily="2" charset="0"/>
              </a:rPr>
              <a:t>ລຸງຮັກສາ (ຄ່າເສື່ອມລາຄາ).</a:t>
            </a:r>
            <a:endParaRPr lang="en-US" sz="105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ການເງິນ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ພາຍນອກ</a:t>
            </a: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ສ່ວນຫຼຸດຂອງເຊັກທະນາຄານ 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ແລະ ໃບ</a:t>
            </a: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ບິນ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ແລກປ່ຽນ.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ນະໂຍບາຍສິນເຊື່ອ</a:t>
            </a:r>
            <a:r>
              <a:rPr lang="en-US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ປັດໄຈ (ການຄຸ້ມຄອງສິດທິໃນ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ການຮຽກເກັບເງິນ).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ເງິນກູ້ທະນາຄານ (ສ່ວນບຸກຄົນ – ຈໍານອງ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ການ​ໃຫ້​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ເຊົ່າສິນເຊື່ອ (​</a:t>
            </a: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ດ້ານ​ການ​ເງິນ - ການ​ດໍາ​ເນີນ​ງານ - ການ​ເຊົ່າ​ກັບ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​​) </a:t>
            </a: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- ທາງ​ເລືອກ​ການ​ຊື້​ໃນ​ຕອນ​ທ້າຍ​ຂອງ​ສັນ​ຍາ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ເຊົ່າ (ຄ້າຍກັບ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ການດຳເນີນງານໃຫ້ເຊົ່າສິນເຊື່ອ).</a:t>
            </a:r>
            <a:endParaRPr lang="en-US" sz="11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1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ການເພີ່ມທຶນ (ເພີ່ມການລົງທຶນຂອງທ່ານ</a:t>
            </a:r>
            <a:r>
              <a:rPr lang="lo-LA" sz="11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ເງິນອຸດ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ຫນູນຈາກລັດຖະບານ.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ທຶນ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ຮ່ວມ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(ຮາກແກ່ນ 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– ການເລີ່ມຕົ້ນ – ການຂະຫຍາຍ) –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ທຸລະກິດຮ່ວມ (ກຸ່ມເຄືອຂ່າຍທຸລະກິດຮ່ວມ).</a:t>
            </a:r>
            <a:endParaRPr lang="en-US" sz="1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ການລະດົມທຶນ(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ການບໍລິຈາກ –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ລາງວັນ 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– ຫຸ້ນ – ການລະດົມທຶນ – ຄ່າພາກຫຼວງ).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0" indent="0" algn="just">
              <a:buNone/>
            </a:pP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440497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endParaRPr lang="en-GB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31334" y="2316026"/>
            <a:ext cx="7440497" cy="3174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o-LA" sz="18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ການອອກແບບຮູບແບບທຸລະກິດ </a:t>
            </a:r>
            <a:r>
              <a:rPr lang="en-US" sz="18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  <a:endParaRPr lang="en-US" sz="18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600" b="1" u="sng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ພາຍໃນຫ້ອງການ</a:t>
            </a:r>
            <a:endParaRPr lang="en-US" sz="1600" b="1" u="sng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ສ້າງໂມເດວທຸລະກິດໂດຍການນຳໃຊ້ </a:t>
            </a:r>
            <a:r>
              <a:rPr lang="en-US" sz="1400" dirty="0" smtClean="0"/>
              <a:t>CANVAS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ພັດທະນາ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ແຜນທີ່ຜູ້ທີ່ມີສ່ວນໄດ້ສ່ວນເສຍຕົ້ນຕໍ.</a:t>
            </a:r>
            <a:endParaRPr lang="en-US" sz="14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600" b="1" u="sng" dirty="0" smtClean="0">
                <a:solidFill>
                  <a:srgbClr val="00B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ພາຍນອກຫ້ອງການ</a:t>
            </a:r>
            <a:endParaRPr lang="en-US" sz="1600" b="1" u="sng" dirty="0">
              <a:solidFill>
                <a:srgbClr val="00B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1"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ວິທີການພັດທະນາໂດຍເນັ້ນສ້າງສິ່ງທີ່ຈຳເປັນ ແລະ ເປັນຄຸນຄ່າຫຼັກ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ຊ່ວຍໃຫ້ພັດທະນາ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ຕົວແບບທຸລະ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ກິດເທື່ອ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ລະກ້າວ, ຫຼຸດຜ່ອນຄວາມຕ້ອງການຊັບພະຍາກອນໃນແຕ່ລະຂັ້ນຕອນຂອງການພັດທະນາເບື້ອງຕົ້ນ, ເຊິ່ງ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ເອື້ອຕໍ່ຄວາມ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ເປັນໄປໄດ້ຂອງໂຄງການທຸລະກິດ.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2" algn="just"/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ລະບຸສົມມຸດ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ຕິ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ຖານ ແລະ ວິເຄາະ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ລູກຄ້າຂອງທ່ານ (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ສ້າງ ແລະ ກວດ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ສອບການສະເໜີມູນຄ່າຂອງທ່ານ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).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2" algn="just"/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ນໍາ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​ສະ​ເຫ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ນີ ​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ແລະ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 ກວດ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​ສອບ​ການ​ແກ້​ໄຂ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​ບັນຫາ </a:t>
            </a:r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(ສ້າງ​ຜະ​ລິດ​ຕະ​ພັນ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​ຕັ້ງຕົ້ນ).</a:t>
            </a:r>
            <a:endParaRPr lang="en-US" sz="1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lvl="2" algn="just"/>
            <a:r>
              <a:rPr lang="lo-LA" sz="1200" dirty="0">
                <a:latin typeface="Phetsarath OT" panose="02000500000000000000" pitchFamily="2" charset="0"/>
                <a:cs typeface="Phetsarath OT" panose="02000500000000000000" pitchFamily="2" charset="0"/>
              </a:rPr>
              <a:t>ກວດສອບຮູບແບບທຸລະ</a:t>
            </a:r>
            <a:r>
              <a:rPr lang="lo-LA" sz="1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ກິດ.</a:t>
            </a:r>
            <a:endParaRPr lang="en-US" sz="2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9439790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lo-LA" sz="20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</a:t>
            </a:r>
            <a:r>
              <a:rPr lang="lo-LA" sz="2000" b="1" dirty="0" smtClean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0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ພາຍໃນຫ້ອງການ</a:t>
            </a:r>
            <a:endParaRPr lang="en-US" sz="20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dirty="0" smtClean="0"/>
              <a:t> </a:t>
            </a:r>
            <a:r>
              <a:rPr lang="de-DE" dirty="0"/>
              <a:t>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6282120-A33C-45DA-A2BD-4D7B32CC2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16" y="1957389"/>
            <a:ext cx="5856600" cy="37671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A4DCB3D-E60E-4525-8133-B871B66936E5}"/>
              </a:ext>
            </a:extLst>
          </p:cNvPr>
          <p:cNvSpPr txBox="1"/>
          <p:nvPr/>
        </p:nvSpPr>
        <p:spPr>
          <a:xfrm>
            <a:off x="3140147" y="5724525"/>
            <a:ext cx="21451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Alexander Osterwalder &amp; Yves Pigneur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7932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 </a:t>
            </a:r>
            <a:r>
              <a:rPr lang="de-DE" dirty="0" smtClean="0"/>
              <a:t>9/2022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51241" y="2255087"/>
            <a:ext cx="7589601" cy="3010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CANVAS 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ເປັນພຽງແມ່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ແບບ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ທີ່ຊ່ວຍອະທິບາຍຈຸດສຳຄັນຂອງ</a:t>
            </a:r>
            <a:r>
              <a:rPr lang="lo-LA" sz="16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ແນວຄວາມຄິດແບບທຸລະ</a:t>
            </a:r>
            <a:r>
              <a:rPr lang="lo-LA" sz="16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ກິດ.</a:t>
            </a:r>
            <a:endParaRPr lang="en-US" sz="16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ຮູບແບບ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ທຸລະ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ກິດທີ່ສ້າງໃນ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canvas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ບໍ່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ໄດ້ຮັບປະກັນຄວາມສໍາ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ເລັດ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ຮູບແບບທຸລະກິດ.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ມັນ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ເປັນສິ່ງຈໍາເປັນ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ທີ່ຕ້ອງປະ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ເມີນຂໍ້ມູນເພີ່ມເຕີມ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ກ່ຽວກັບການຈັດຕັ້ງປະຕິບັດຕົວແບບທຸລະ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ກິດ ແລະ ມີການ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ປັບ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ຕົວຢ່າງເຫມາະ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ສົມ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ເພື່ອພະຍາຍາມ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ເພີ່ມໂອກາດໃນການປະສົບຜົນສໍາ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ເລັດ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ກ່ອນທີ່ຈະ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ເລີ່ມທຸລະ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ກິດ.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algn="just"/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ຮູບ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ແບບທຸລະກິດທີ່ປະສົບຜົນສໍາເລັດ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ບໍ່ໄດ້ບັນລຸໄດ້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ໃນຄ່ຳຄືນດຽວ, ແລະ ບໍ່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ປະສົບຜົນສໍາເລັດຍ້ອນ </a:t>
            </a:r>
            <a:r>
              <a:rPr lang="en-US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Canvas 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ຫຼື ເຄື່ອງມືອື່ນໆ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, ແຕ່ເປັນ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ຜົນມາຈາກການເຮັດວຽກຫນັກ, ຄວາມອົດທົນ, ການ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ວິເຄາະ ແລະ ການ</a:t>
            </a:r>
            <a:r>
              <a:rPr lang="lo-LA" sz="1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ອຸທິດ</a:t>
            </a:r>
            <a:r>
              <a:rPr lang="lo-LA" sz="1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ຕົນ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ທັງ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ໃນສ່ວນຂອງຜູ້ຈັດການສູງສຸດຂອງ</a:t>
            </a:r>
            <a:r>
              <a:rPr lang="lo-LA" sz="1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ບໍລິສັດ ແລະ ພາກສ່ວນອື່ນໆທີ່ເປັນອົງ</a:t>
            </a:r>
            <a:r>
              <a:rPr lang="lo-LA" sz="14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ປະກອບຂອງບໍລິສັດ.</a:t>
            </a:r>
            <a:endParaRPr lang="en-US" sz="14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171F150D-4A2E-F989-31A0-50EAC780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ຮູ້ສິ່ງທີ່ຕ້ອງເຮັດ ແລະ ວິທີທີ່ດີທີ່ສຸດທີ່ຈະເຮັດມັນ</a:t>
            </a:r>
            <a:r>
              <a:rPr lang="lo-L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lo-LA" sz="2400" b="1" dirty="0">
                <a:solidFill>
                  <a:srgbClr val="92D05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ພາຍໃນຫ້ອງການ</a:t>
            </a:r>
            <a:endParaRPr lang="en-US" sz="2400" b="1" dirty="0">
              <a:solidFill>
                <a:srgbClr val="92D05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526ECF-936F-4C7E-ABF7-3FD558733747}"/>
</file>

<file path=customXml/itemProps3.xml><?xml version="1.0" encoding="utf-8"?>
<ds:datastoreItem xmlns:ds="http://schemas.openxmlformats.org/officeDocument/2006/customXml" ds:itemID="{334E3BB0-8E0D-4834-A0A1-255EC6757BC7}">
  <ds:schemaRefs>
    <ds:schemaRef ds:uri="http://purl.org/dc/terms/"/>
    <ds:schemaRef ds:uri="9e7cb493-a9cd-49cd-846c-930d19753eb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cca9a1c-ea03-4f56-8ded-6c285728d7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</TotalTime>
  <Words>5316</Words>
  <Application>Microsoft Office PowerPoint</Application>
  <PresentationFormat>On-screen Show (4:3)</PresentationFormat>
  <Paragraphs>400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DokChampa</vt:lpstr>
      <vt:lpstr>Expressway Rg</vt:lpstr>
      <vt:lpstr>Phetsarath OT</vt:lpstr>
      <vt:lpstr>Roboto</vt:lpstr>
      <vt:lpstr>Times New Roman</vt:lpstr>
      <vt:lpstr>Wingdings</vt:lpstr>
      <vt:lpstr>Office Theme</vt:lpstr>
      <vt:lpstr>  ໂຄງການ ENCORE ສູນຄວາມຮູ້ດ້ານການເປັນຜູປະກອບກິດຈະການເພື່ອສົ່ງເສີມການເປັນຜູປະກອບກິດຈະການດ້ານນະວັດຕະກໍາໃນການສຶກສາ ແລະ ການຄົ້ນຄວ້າວິໄຈ </vt:lpstr>
      <vt:lpstr>ການພັດທະນາ​ເສັ້ນທາງ​ການ​ປະກອບ​ການ ການພັດທະນາຄວາມຄິດສ້າງສັນ &amp; ນະວັດຕະກໍາ, ການສະຫນັບສະຫນູນທີ່ຈໍາເປັນໃນແຕ່ລະຂັ້ນຕອນ, ການສ້າງຜົນກະທົບ ແລະ ການປະເມີນ, ທັກສະການຕັດສິນໃຈ &amp; ການສ້າງຍີ່ຫໍ້ສ່ວນບຸກຄົນ 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ຄູ່ຮ່ວມໂຄງການ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Kevin</cp:lastModifiedBy>
  <cp:revision>124</cp:revision>
  <dcterms:created xsi:type="dcterms:W3CDTF">2021-06-04T16:06:26Z</dcterms:created>
  <dcterms:modified xsi:type="dcterms:W3CDTF">2022-11-13T03:43:26Z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