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3"/>
  </p:notesMasterIdLst>
  <p:handoutMasterIdLst>
    <p:handoutMasterId r:id="rId34"/>
  </p:handoutMasterIdLst>
  <p:sldIdLst>
    <p:sldId id="256" r:id="rId5"/>
    <p:sldId id="362" r:id="rId6"/>
    <p:sldId id="363" r:id="rId7"/>
    <p:sldId id="367" r:id="rId8"/>
    <p:sldId id="365" r:id="rId9"/>
    <p:sldId id="282" r:id="rId10"/>
    <p:sldId id="260" r:id="rId11"/>
    <p:sldId id="361" r:id="rId12"/>
    <p:sldId id="359" r:id="rId13"/>
    <p:sldId id="350" r:id="rId14"/>
    <p:sldId id="343" r:id="rId15"/>
    <p:sldId id="358" r:id="rId16"/>
    <p:sldId id="357" r:id="rId17"/>
    <p:sldId id="356" r:id="rId18"/>
    <p:sldId id="261" r:id="rId19"/>
    <p:sldId id="346" r:id="rId20"/>
    <p:sldId id="347" r:id="rId21"/>
    <p:sldId id="270" r:id="rId22"/>
    <p:sldId id="259" r:id="rId23"/>
    <p:sldId id="271" r:id="rId24"/>
    <p:sldId id="355" r:id="rId25"/>
    <p:sldId id="354" r:id="rId26"/>
    <p:sldId id="353" r:id="rId27"/>
    <p:sldId id="360" r:id="rId28"/>
    <p:sldId id="368" r:id="rId29"/>
    <p:sldId id="370" r:id="rId30"/>
    <p:sldId id="372" r:id="rId31"/>
    <p:sldId id="352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D21D5EF-1EC7-4CC8-945D-CD63A95DCEA1}">
          <p14:sldIdLst>
            <p14:sldId id="256"/>
            <p14:sldId id="362"/>
          </p14:sldIdLst>
        </p14:section>
        <p14:section name="Default Section" id="{6BC3F52B-8D65-4649-AEE3-508E7BE82BCA}">
          <p14:sldIdLst>
            <p14:sldId id="363"/>
            <p14:sldId id="367"/>
            <p14:sldId id="365"/>
            <p14:sldId id="282"/>
            <p14:sldId id="260"/>
            <p14:sldId id="361"/>
            <p14:sldId id="359"/>
            <p14:sldId id="350"/>
            <p14:sldId id="343"/>
          </p14:sldIdLst>
        </p14:section>
        <p14:section name="Untitled Section" id="{D8CA6988-91FD-4FAC-9603-CB36C2B56E89}">
          <p14:sldIdLst>
            <p14:sldId id="358"/>
            <p14:sldId id="357"/>
            <p14:sldId id="356"/>
            <p14:sldId id="261"/>
            <p14:sldId id="346"/>
            <p14:sldId id="347"/>
            <p14:sldId id="270"/>
            <p14:sldId id="259"/>
            <p14:sldId id="271"/>
            <p14:sldId id="355"/>
            <p14:sldId id="354"/>
            <p14:sldId id="353"/>
            <p14:sldId id="360"/>
            <p14:sldId id="368"/>
            <p14:sldId id="370"/>
            <p14:sldId id="372"/>
            <p14:sldId id="35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7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00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782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35E83B-0FBF-481F-9AEB-9CE1394FA15A}" type="doc">
      <dgm:prSet loTypeId="urn:microsoft.com/office/officeart/2005/8/layout/cycle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i-FI"/>
        </a:p>
      </dgm:t>
    </dgm:pt>
    <dgm:pt modelId="{09E59FE5-76FE-4C2E-9AE7-658CE8FAF00F}">
      <dgm:prSet phldrT="[Text]"/>
      <dgm:spPr/>
      <dgm:t>
        <a:bodyPr/>
        <a:lstStyle/>
        <a:p>
          <a:r>
            <a:rPr lang="fi-FI" dirty="0" err="1"/>
            <a:t>Development</a:t>
          </a:r>
          <a:r>
            <a:rPr lang="fi-FI" dirty="0"/>
            <a:t> </a:t>
          </a:r>
          <a:r>
            <a:rPr lang="fi-FI" dirty="0" err="1"/>
            <a:t>task</a:t>
          </a:r>
          <a:endParaRPr lang="fi-FI" dirty="0"/>
        </a:p>
      </dgm:t>
    </dgm:pt>
    <dgm:pt modelId="{16F8D883-786C-456E-9179-1CC3A61B07F0}" type="parTrans" cxnId="{F942B601-9B2F-4AC1-8D8E-025A8BA8A343}">
      <dgm:prSet/>
      <dgm:spPr/>
      <dgm:t>
        <a:bodyPr/>
        <a:lstStyle/>
        <a:p>
          <a:endParaRPr lang="fi-FI"/>
        </a:p>
      </dgm:t>
    </dgm:pt>
    <dgm:pt modelId="{A982D03E-978F-43E1-A9E9-523EE4CFAD47}" type="sibTrans" cxnId="{F942B601-9B2F-4AC1-8D8E-025A8BA8A343}">
      <dgm:prSet/>
      <dgm:spPr/>
      <dgm:t>
        <a:bodyPr/>
        <a:lstStyle/>
        <a:p>
          <a:endParaRPr lang="fi-FI"/>
        </a:p>
      </dgm:t>
    </dgm:pt>
    <dgm:pt modelId="{46CE94C5-B303-4D92-9457-451B42A5E816}">
      <dgm:prSet phldrT="[Text]"/>
      <dgm:spPr/>
      <dgm:t>
        <a:bodyPr/>
        <a:lstStyle/>
        <a:p>
          <a:r>
            <a:rPr lang="fi-FI" dirty="0"/>
            <a:t>Building </a:t>
          </a:r>
          <a:r>
            <a:rPr lang="fi-FI" dirty="0" err="1"/>
            <a:t>up</a:t>
          </a:r>
          <a:r>
            <a:rPr lang="fi-FI" dirty="0"/>
            <a:t> </a:t>
          </a:r>
          <a:r>
            <a:rPr lang="fi-FI" dirty="0" err="1"/>
            <a:t>the</a:t>
          </a:r>
          <a:r>
            <a:rPr lang="fi-FI" dirty="0"/>
            <a:t> </a:t>
          </a:r>
          <a:r>
            <a:rPr lang="fi-FI" dirty="0" err="1"/>
            <a:t>goals</a:t>
          </a:r>
          <a:r>
            <a:rPr lang="fi-FI" dirty="0"/>
            <a:t> and </a:t>
          </a:r>
          <a:r>
            <a:rPr lang="fi-FI" dirty="0" err="1"/>
            <a:t>content</a:t>
          </a:r>
          <a:endParaRPr lang="fi-FI" dirty="0"/>
        </a:p>
      </dgm:t>
    </dgm:pt>
    <dgm:pt modelId="{8BF0A008-2C98-4774-91ED-4C1B85BDB3E3}" type="parTrans" cxnId="{16E0BBA6-EB58-46F5-A10C-5C5583472E4D}">
      <dgm:prSet/>
      <dgm:spPr/>
      <dgm:t>
        <a:bodyPr/>
        <a:lstStyle/>
        <a:p>
          <a:endParaRPr lang="fi-FI"/>
        </a:p>
      </dgm:t>
    </dgm:pt>
    <dgm:pt modelId="{CF335D1C-D935-4175-B755-D64F3DD365F3}" type="sibTrans" cxnId="{16E0BBA6-EB58-46F5-A10C-5C5583472E4D}">
      <dgm:prSet/>
      <dgm:spPr/>
      <dgm:t>
        <a:bodyPr/>
        <a:lstStyle/>
        <a:p>
          <a:endParaRPr lang="fi-FI"/>
        </a:p>
      </dgm:t>
    </dgm:pt>
    <dgm:pt modelId="{8A3B1A06-3A08-4B8B-B455-7AFD8FE42C8B}">
      <dgm:prSet phldrT="[Text]"/>
      <dgm:spPr/>
      <dgm:t>
        <a:bodyPr/>
        <a:lstStyle/>
        <a:p>
          <a:r>
            <a:rPr lang="fi-FI" dirty="0" err="1"/>
            <a:t>Agreeing</a:t>
          </a:r>
          <a:r>
            <a:rPr lang="fi-FI" dirty="0"/>
            <a:t> on </a:t>
          </a:r>
          <a:r>
            <a:rPr lang="fi-FI" dirty="0" err="1"/>
            <a:t>theoretical</a:t>
          </a:r>
          <a:r>
            <a:rPr lang="fi-FI" dirty="0"/>
            <a:t> </a:t>
          </a:r>
          <a:r>
            <a:rPr lang="fi-FI" dirty="0" err="1"/>
            <a:t>framework</a:t>
          </a:r>
          <a:endParaRPr lang="fi-FI" dirty="0"/>
        </a:p>
      </dgm:t>
    </dgm:pt>
    <dgm:pt modelId="{54B5AF86-858E-4305-98E6-C8B837532F33}" type="parTrans" cxnId="{4FC2B185-8555-44B9-8567-60D0E12309B0}">
      <dgm:prSet/>
      <dgm:spPr/>
      <dgm:t>
        <a:bodyPr/>
        <a:lstStyle/>
        <a:p>
          <a:endParaRPr lang="fi-FI"/>
        </a:p>
      </dgm:t>
    </dgm:pt>
    <dgm:pt modelId="{B2A7C7C7-FAA5-4A4F-92DE-D302BEFBA31C}" type="sibTrans" cxnId="{4FC2B185-8555-44B9-8567-60D0E12309B0}">
      <dgm:prSet/>
      <dgm:spPr/>
      <dgm:t>
        <a:bodyPr/>
        <a:lstStyle/>
        <a:p>
          <a:endParaRPr lang="fi-FI"/>
        </a:p>
      </dgm:t>
    </dgm:pt>
    <dgm:pt modelId="{27C71B79-00E1-423D-80B7-34319984A053}">
      <dgm:prSet phldrT="[Text]"/>
      <dgm:spPr/>
      <dgm:t>
        <a:bodyPr/>
        <a:lstStyle/>
        <a:p>
          <a:r>
            <a:rPr lang="fi-FI" dirty="0" err="1"/>
            <a:t>Working</a:t>
          </a:r>
          <a:r>
            <a:rPr lang="fi-FI" dirty="0"/>
            <a:t> </a:t>
          </a:r>
          <a:r>
            <a:rPr lang="fi-FI" dirty="0" err="1"/>
            <a:t>together</a:t>
          </a:r>
          <a:r>
            <a:rPr lang="fi-FI" dirty="0"/>
            <a:t> to </a:t>
          </a:r>
          <a:r>
            <a:rPr lang="fi-FI" dirty="0" err="1"/>
            <a:t>build</a:t>
          </a:r>
          <a:r>
            <a:rPr lang="fi-FI" dirty="0"/>
            <a:t> </a:t>
          </a:r>
          <a:r>
            <a:rPr lang="fi-FI" dirty="0" err="1"/>
            <a:t>knowledge</a:t>
          </a:r>
          <a:endParaRPr lang="fi-FI" dirty="0"/>
        </a:p>
      </dgm:t>
    </dgm:pt>
    <dgm:pt modelId="{227711E4-1DB7-4187-B7E6-E2EFB891F1F7}" type="parTrans" cxnId="{EDDB1F66-5007-4A00-B5DB-FC2E4A298ED7}">
      <dgm:prSet/>
      <dgm:spPr/>
      <dgm:t>
        <a:bodyPr/>
        <a:lstStyle/>
        <a:p>
          <a:endParaRPr lang="fi-FI"/>
        </a:p>
      </dgm:t>
    </dgm:pt>
    <dgm:pt modelId="{668701FF-8F35-4F84-A192-78690F302E3D}" type="sibTrans" cxnId="{EDDB1F66-5007-4A00-B5DB-FC2E4A298ED7}">
      <dgm:prSet/>
      <dgm:spPr/>
      <dgm:t>
        <a:bodyPr/>
        <a:lstStyle/>
        <a:p>
          <a:endParaRPr lang="fi-FI"/>
        </a:p>
      </dgm:t>
    </dgm:pt>
    <dgm:pt modelId="{6E259EA1-6BCB-4889-96E9-C90A4EC9D71B}">
      <dgm:prSet phldrT="[Text]"/>
      <dgm:spPr/>
      <dgm:t>
        <a:bodyPr/>
        <a:lstStyle/>
        <a:p>
          <a:r>
            <a:rPr lang="fi-FI" dirty="0" err="1"/>
            <a:t>Reflection</a:t>
          </a:r>
          <a:endParaRPr lang="fi-FI" dirty="0"/>
        </a:p>
      </dgm:t>
    </dgm:pt>
    <dgm:pt modelId="{FD58308E-10BB-4410-90FE-FE2B4FBB739E}" type="parTrans" cxnId="{474FB06A-2389-4C97-B964-33972E59D903}">
      <dgm:prSet/>
      <dgm:spPr/>
      <dgm:t>
        <a:bodyPr/>
        <a:lstStyle/>
        <a:p>
          <a:endParaRPr lang="fi-FI"/>
        </a:p>
      </dgm:t>
    </dgm:pt>
    <dgm:pt modelId="{539DEF8B-5BF5-4725-BDD3-7362F0287F9B}" type="sibTrans" cxnId="{474FB06A-2389-4C97-B964-33972E59D903}">
      <dgm:prSet/>
      <dgm:spPr/>
      <dgm:t>
        <a:bodyPr/>
        <a:lstStyle/>
        <a:p>
          <a:endParaRPr lang="fi-FI"/>
        </a:p>
      </dgm:t>
    </dgm:pt>
    <dgm:pt modelId="{607CC4FB-1ECD-4426-BB1B-598FAA2A59B3}">
      <dgm:prSet phldrT="[Text]"/>
      <dgm:spPr/>
      <dgm:t>
        <a:bodyPr/>
        <a:lstStyle/>
        <a:p>
          <a:r>
            <a:rPr lang="fi-FI" dirty="0"/>
            <a:t>Knowledge </a:t>
          </a:r>
          <a:r>
            <a:rPr lang="fi-FI" dirty="0" err="1"/>
            <a:t>sharing</a:t>
          </a:r>
          <a:endParaRPr lang="fi-FI" dirty="0"/>
        </a:p>
      </dgm:t>
    </dgm:pt>
    <dgm:pt modelId="{5D5F9CD9-F367-4225-8B1E-50A056784731}" type="parTrans" cxnId="{190F0D2B-2793-48C0-B61B-EE113D028159}">
      <dgm:prSet/>
      <dgm:spPr/>
      <dgm:t>
        <a:bodyPr/>
        <a:lstStyle/>
        <a:p>
          <a:endParaRPr lang="fi-FI"/>
        </a:p>
      </dgm:t>
    </dgm:pt>
    <dgm:pt modelId="{0BE42886-4F70-43EA-A142-E7679B5E8AF0}" type="sibTrans" cxnId="{190F0D2B-2793-48C0-B61B-EE113D028159}">
      <dgm:prSet/>
      <dgm:spPr/>
      <dgm:t>
        <a:bodyPr/>
        <a:lstStyle/>
        <a:p>
          <a:endParaRPr lang="fi-FI"/>
        </a:p>
      </dgm:t>
    </dgm:pt>
    <dgm:pt modelId="{E4749E95-FA92-4766-908A-42C7F7FBD285}" type="pres">
      <dgm:prSet presAssocID="{B335E83B-0FBF-481F-9AEB-9CE1394FA15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163D03-C1E6-453C-9EBE-A5D84A6637C6}" type="pres">
      <dgm:prSet presAssocID="{B335E83B-0FBF-481F-9AEB-9CE1394FA15A}" presName="cycle" presStyleCnt="0"/>
      <dgm:spPr/>
    </dgm:pt>
    <dgm:pt modelId="{204697DF-16C8-4F67-8FA9-954253CB9F55}" type="pres">
      <dgm:prSet presAssocID="{09E59FE5-76FE-4C2E-9AE7-658CE8FAF00F}" presName="nodeFirs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679949-0AC9-4572-8BA3-34E78AF6A1FA}" type="pres">
      <dgm:prSet presAssocID="{A982D03E-978F-43E1-A9E9-523EE4CFAD47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2C90A2B8-448A-4153-AF63-E91FE06C14A4}" type="pres">
      <dgm:prSet presAssocID="{46CE94C5-B303-4D92-9457-451B42A5E816}" presName="nodeFollowingNodes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5751FF-CF71-4BCF-989C-28D19BB5E8CE}" type="pres">
      <dgm:prSet presAssocID="{8A3B1A06-3A08-4B8B-B455-7AFD8FE42C8B}" presName="nodeFollowingNodes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7D4E8E-84ED-4250-86BD-933B4088B37D}" type="pres">
      <dgm:prSet presAssocID="{27C71B79-00E1-423D-80B7-34319984A053}" presName="nodeFollowingNodes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324723-5D5A-433F-A11D-A58076EBA23C}" type="pres">
      <dgm:prSet presAssocID="{6E259EA1-6BCB-4889-96E9-C90A4EC9D71B}" presName="nodeFollowingNodes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9E9EF0-FDDA-4F32-8F7A-A17BBD355BAE}" type="pres">
      <dgm:prSet presAssocID="{607CC4FB-1ECD-4426-BB1B-598FAA2A59B3}" presName="nodeFollowingNodes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A9F385-05F2-42B8-BEF2-1948B2FF289D}" type="presOf" srcId="{A982D03E-978F-43E1-A9E9-523EE4CFAD47}" destId="{2E679949-0AC9-4572-8BA3-34E78AF6A1FA}" srcOrd="0" destOrd="0" presId="urn:microsoft.com/office/officeart/2005/8/layout/cycle3"/>
    <dgm:cxn modelId="{37F56977-EBA5-4025-AB57-8FFB2826A856}" type="presOf" srcId="{27C71B79-00E1-423D-80B7-34319984A053}" destId="{027D4E8E-84ED-4250-86BD-933B4088B37D}" srcOrd="0" destOrd="0" presId="urn:microsoft.com/office/officeart/2005/8/layout/cycle3"/>
    <dgm:cxn modelId="{F942B601-9B2F-4AC1-8D8E-025A8BA8A343}" srcId="{B335E83B-0FBF-481F-9AEB-9CE1394FA15A}" destId="{09E59FE5-76FE-4C2E-9AE7-658CE8FAF00F}" srcOrd="0" destOrd="0" parTransId="{16F8D883-786C-456E-9179-1CC3A61B07F0}" sibTransId="{A982D03E-978F-43E1-A9E9-523EE4CFAD47}"/>
    <dgm:cxn modelId="{474FB06A-2389-4C97-B964-33972E59D903}" srcId="{B335E83B-0FBF-481F-9AEB-9CE1394FA15A}" destId="{6E259EA1-6BCB-4889-96E9-C90A4EC9D71B}" srcOrd="4" destOrd="0" parTransId="{FD58308E-10BB-4410-90FE-FE2B4FBB739E}" sibTransId="{539DEF8B-5BF5-4725-BDD3-7362F0287F9B}"/>
    <dgm:cxn modelId="{266F0479-87CC-468E-A1F5-94495A8941BA}" type="presOf" srcId="{6E259EA1-6BCB-4889-96E9-C90A4EC9D71B}" destId="{FE324723-5D5A-433F-A11D-A58076EBA23C}" srcOrd="0" destOrd="0" presId="urn:microsoft.com/office/officeart/2005/8/layout/cycle3"/>
    <dgm:cxn modelId="{190F0D2B-2793-48C0-B61B-EE113D028159}" srcId="{B335E83B-0FBF-481F-9AEB-9CE1394FA15A}" destId="{607CC4FB-1ECD-4426-BB1B-598FAA2A59B3}" srcOrd="5" destOrd="0" parTransId="{5D5F9CD9-F367-4225-8B1E-50A056784731}" sibTransId="{0BE42886-4F70-43EA-A142-E7679B5E8AF0}"/>
    <dgm:cxn modelId="{EDDB1F66-5007-4A00-B5DB-FC2E4A298ED7}" srcId="{B335E83B-0FBF-481F-9AEB-9CE1394FA15A}" destId="{27C71B79-00E1-423D-80B7-34319984A053}" srcOrd="3" destOrd="0" parTransId="{227711E4-1DB7-4187-B7E6-E2EFB891F1F7}" sibTransId="{668701FF-8F35-4F84-A192-78690F302E3D}"/>
    <dgm:cxn modelId="{6D2738B9-08E4-4960-BB71-A16AFE36F481}" type="presOf" srcId="{09E59FE5-76FE-4C2E-9AE7-658CE8FAF00F}" destId="{204697DF-16C8-4F67-8FA9-954253CB9F55}" srcOrd="0" destOrd="0" presId="urn:microsoft.com/office/officeart/2005/8/layout/cycle3"/>
    <dgm:cxn modelId="{6C957B73-7DF6-4EAF-AEAE-205AD8CCDE1A}" type="presOf" srcId="{8A3B1A06-3A08-4B8B-B455-7AFD8FE42C8B}" destId="{995751FF-CF71-4BCF-989C-28D19BB5E8CE}" srcOrd="0" destOrd="0" presId="urn:microsoft.com/office/officeart/2005/8/layout/cycle3"/>
    <dgm:cxn modelId="{E7E1C9B1-A83D-4F3F-A19B-303E21EC8065}" type="presOf" srcId="{46CE94C5-B303-4D92-9457-451B42A5E816}" destId="{2C90A2B8-448A-4153-AF63-E91FE06C14A4}" srcOrd="0" destOrd="0" presId="urn:microsoft.com/office/officeart/2005/8/layout/cycle3"/>
    <dgm:cxn modelId="{16E0BBA6-EB58-46F5-A10C-5C5583472E4D}" srcId="{B335E83B-0FBF-481F-9AEB-9CE1394FA15A}" destId="{46CE94C5-B303-4D92-9457-451B42A5E816}" srcOrd="1" destOrd="0" parTransId="{8BF0A008-2C98-4774-91ED-4C1B85BDB3E3}" sibTransId="{CF335D1C-D935-4175-B755-D64F3DD365F3}"/>
    <dgm:cxn modelId="{4FC2B185-8555-44B9-8567-60D0E12309B0}" srcId="{B335E83B-0FBF-481F-9AEB-9CE1394FA15A}" destId="{8A3B1A06-3A08-4B8B-B455-7AFD8FE42C8B}" srcOrd="2" destOrd="0" parTransId="{54B5AF86-858E-4305-98E6-C8B837532F33}" sibTransId="{B2A7C7C7-FAA5-4A4F-92DE-D302BEFBA31C}"/>
    <dgm:cxn modelId="{9C7C9627-CD11-447F-A446-FB118B5C3F1F}" type="presOf" srcId="{B335E83B-0FBF-481F-9AEB-9CE1394FA15A}" destId="{E4749E95-FA92-4766-908A-42C7F7FBD285}" srcOrd="0" destOrd="0" presId="urn:microsoft.com/office/officeart/2005/8/layout/cycle3"/>
    <dgm:cxn modelId="{4A40CCE6-370C-450E-A2C7-3753419D8F2A}" type="presOf" srcId="{607CC4FB-1ECD-4426-BB1B-598FAA2A59B3}" destId="{B39E9EF0-FDDA-4F32-8F7A-A17BBD355BAE}" srcOrd="0" destOrd="0" presId="urn:microsoft.com/office/officeart/2005/8/layout/cycle3"/>
    <dgm:cxn modelId="{FBE3E7C6-1E0B-4006-A8CC-A37C9159B6EB}" type="presParOf" srcId="{E4749E95-FA92-4766-908A-42C7F7FBD285}" destId="{88163D03-C1E6-453C-9EBE-A5D84A6637C6}" srcOrd="0" destOrd="0" presId="urn:microsoft.com/office/officeart/2005/8/layout/cycle3"/>
    <dgm:cxn modelId="{073C2077-BDAE-4B60-976C-F2C150D111A9}" type="presParOf" srcId="{88163D03-C1E6-453C-9EBE-A5D84A6637C6}" destId="{204697DF-16C8-4F67-8FA9-954253CB9F55}" srcOrd="0" destOrd="0" presId="urn:microsoft.com/office/officeart/2005/8/layout/cycle3"/>
    <dgm:cxn modelId="{1DA3338F-1075-4364-BEB2-DC6C93A8B7D0}" type="presParOf" srcId="{88163D03-C1E6-453C-9EBE-A5D84A6637C6}" destId="{2E679949-0AC9-4572-8BA3-34E78AF6A1FA}" srcOrd="1" destOrd="0" presId="urn:microsoft.com/office/officeart/2005/8/layout/cycle3"/>
    <dgm:cxn modelId="{92504768-5A4F-4C29-8857-A241A4C59F34}" type="presParOf" srcId="{88163D03-C1E6-453C-9EBE-A5D84A6637C6}" destId="{2C90A2B8-448A-4153-AF63-E91FE06C14A4}" srcOrd="2" destOrd="0" presId="urn:microsoft.com/office/officeart/2005/8/layout/cycle3"/>
    <dgm:cxn modelId="{0847B22B-AD47-4A76-B319-F55CF194BE20}" type="presParOf" srcId="{88163D03-C1E6-453C-9EBE-A5D84A6637C6}" destId="{995751FF-CF71-4BCF-989C-28D19BB5E8CE}" srcOrd="3" destOrd="0" presId="urn:microsoft.com/office/officeart/2005/8/layout/cycle3"/>
    <dgm:cxn modelId="{D7ACCC14-ECCD-4074-99A8-95E70865EE6E}" type="presParOf" srcId="{88163D03-C1E6-453C-9EBE-A5D84A6637C6}" destId="{027D4E8E-84ED-4250-86BD-933B4088B37D}" srcOrd="4" destOrd="0" presId="urn:microsoft.com/office/officeart/2005/8/layout/cycle3"/>
    <dgm:cxn modelId="{6D1A5CE5-18CC-43BB-B11D-9AFB95696D57}" type="presParOf" srcId="{88163D03-C1E6-453C-9EBE-A5D84A6637C6}" destId="{FE324723-5D5A-433F-A11D-A58076EBA23C}" srcOrd="5" destOrd="0" presId="urn:microsoft.com/office/officeart/2005/8/layout/cycle3"/>
    <dgm:cxn modelId="{A45A2538-9667-414C-AEE1-8C2903DA73C5}" type="presParOf" srcId="{88163D03-C1E6-453C-9EBE-A5D84A6637C6}" destId="{B39E9EF0-FDDA-4F32-8F7A-A17BBD355BAE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679949-0AC9-4572-8BA3-34E78AF6A1FA}">
      <dsp:nvSpPr>
        <dsp:cNvPr id="0" name=""/>
        <dsp:cNvSpPr/>
      </dsp:nvSpPr>
      <dsp:spPr>
        <a:xfrm>
          <a:off x="1954584" y="-3747"/>
          <a:ext cx="3543999" cy="3543999"/>
        </a:xfrm>
        <a:prstGeom prst="circularArrow">
          <a:avLst>
            <a:gd name="adj1" fmla="val 5274"/>
            <a:gd name="adj2" fmla="val 312630"/>
            <a:gd name="adj3" fmla="val 14238816"/>
            <a:gd name="adj4" fmla="val 17120769"/>
            <a:gd name="adj5" fmla="val 547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4697DF-16C8-4F67-8FA9-954253CB9F55}">
      <dsp:nvSpPr>
        <dsp:cNvPr id="0" name=""/>
        <dsp:cNvSpPr/>
      </dsp:nvSpPr>
      <dsp:spPr>
        <a:xfrm>
          <a:off x="3056963" y="699"/>
          <a:ext cx="1339241" cy="6696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200" kern="1200" dirty="0" err="1"/>
            <a:t>Development</a:t>
          </a:r>
          <a:r>
            <a:rPr lang="fi-FI" sz="1200" kern="1200" dirty="0"/>
            <a:t> </a:t>
          </a:r>
          <a:r>
            <a:rPr lang="fi-FI" sz="1200" kern="1200" dirty="0" err="1"/>
            <a:t>task</a:t>
          </a:r>
          <a:endParaRPr lang="fi-FI" sz="1200" kern="1200" dirty="0"/>
        </a:p>
      </dsp:txBody>
      <dsp:txXfrm>
        <a:off x="3089651" y="33387"/>
        <a:ext cx="1273865" cy="604244"/>
      </dsp:txXfrm>
    </dsp:sp>
    <dsp:sp modelId="{2C90A2B8-448A-4153-AF63-E91FE06C14A4}">
      <dsp:nvSpPr>
        <dsp:cNvPr id="0" name=""/>
        <dsp:cNvSpPr/>
      </dsp:nvSpPr>
      <dsp:spPr>
        <a:xfrm>
          <a:off x="4302072" y="719563"/>
          <a:ext cx="1339241" cy="669620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200" kern="1200" dirty="0"/>
            <a:t>Building </a:t>
          </a:r>
          <a:r>
            <a:rPr lang="fi-FI" sz="1200" kern="1200" dirty="0" err="1"/>
            <a:t>up</a:t>
          </a:r>
          <a:r>
            <a:rPr lang="fi-FI" sz="1200" kern="1200" dirty="0"/>
            <a:t> </a:t>
          </a:r>
          <a:r>
            <a:rPr lang="fi-FI" sz="1200" kern="1200" dirty="0" err="1"/>
            <a:t>the</a:t>
          </a:r>
          <a:r>
            <a:rPr lang="fi-FI" sz="1200" kern="1200" dirty="0"/>
            <a:t> </a:t>
          </a:r>
          <a:r>
            <a:rPr lang="fi-FI" sz="1200" kern="1200" dirty="0" err="1"/>
            <a:t>goals</a:t>
          </a:r>
          <a:r>
            <a:rPr lang="fi-FI" sz="1200" kern="1200" dirty="0"/>
            <a:t> and </a:t>
          </a:r>
          <a:r>
            <a:rPr lang="fi-FI" sz="1200" kern="1200" dirty="0" err="1"/>
            <a:t>content</a:t>
          </a:r>
          <a:endParaRPr lang="fi-FI" sz="1200" kern="1200" dirty="0"/>
        </a:p>
      </dsp:txBody>
      <dsp:txXfrm>
        <a:off x="4334760" y="752251"/>
        <a:ext cx="1273865" cy="604244"/>
      </dsp:txXfrm>
    </dsp:sp>
    <dsp:sp modelId="{995751FF-CF71-4BCF-989C-28D19BB5E8CE}">
      <dsp:nvSpPr>
        <dsp:cNvPr id="0" name=""/>
        <dsp:cNvSpPr/>
      </dsp:nvSpPr>
      <dsp:spPr>
        <a:xfrm>
          <a:off x="4302072" y="2157291"/>
          <a:ext cx="1339241" cy="669620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200" kern="1200" dirty="0" err="1"/>
            <a:t>Agreeing</a:t>
          </a:r>
          <a:r>
            <a:rPr lang="fi-FI" sz="1200" kern="1200" dirty="0"/>
            <a:t> on </a:t>
          </a:r>
          <a:r>
            <a:rPr lang="fi-FI" sz="1200" kern="1200" dirty="0" err="1"/>
            <a:t>theoretical</a:t>
          </a:r>
          <a:r>
            <a:rPr lang="fi-FI" sz="1200" kern="1200" dirty="0"/>
            <a:t> </a:t>
          </a:r>
          <a:r>
            <a:rPr lang="fi-FI" sz="1200" kern="1200" dirty="0" err="1"/>
            <a:t>framework</a:t>
          </a:r>
          <a:endParaRPr lang="fi-FI" sz="1200" kern="1200" dirty="0"/>
        </a:p>
      </dsp:txBody>
      <dsp:txXfrm>
        <a:off x="4334760" y="2189979"/>
        <a:ext cx="1273865" cy="604244"/>
      </dsp:txXfrm>
    </dsp:sp>
    <dsp:sp modelId="{027D4E8E-84ED-4250-86BD-933B4088B37D}">
      <dsp:nvSpPr>
        <dsp:cNvPr id="0" name=""/>
        <dsp:cNvSpPr/>
      </dsp:nvSpPr>
      <dsp:spPr>
        <a:xfrm>
          <a:off x="3056963" y="2876155"/>
          <a:ext cx="1339241" cy="669620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200" kern="1200" dirty="0" err="1"/>
            <a:t>Working</a:t>
          </a:r>
          <a:r>
            <a:rPr lang="fi-FI" sz="1200" kern="1200" dirty="0"/>
            <a:t> </a:t>
          </a:r>
          <a:r>
            <a:rPr lang="fi-FI" sz="1200" kern="1200" dirty="0" err="1"/>
            <a:t>together</a:t>
          </a:r>
          <a:r>
            <a:rPr lang="fi-FI" sz="1200" kern="1200" dirty="0"/>
            <a:t> to </a:t>
          </a:r>
          <a:r>
            <a:rPr lang="fi-FI" sz="1200" kern="1200" dirty="0" err="1"/>
            <a:t>build</a:t>
          </a:r>
          <a:r>
            <a:rPr lang="fi-FI" sz="1200" kern="1200" dirty="0"/>
            <a:t> </a:t>
          </a:r>
          <a:r>
            <a:rPr lang="fi-FI" sz="1200" kern="1200" dirty="0" err="1"/>
            <a:t>knowledge</a:t>
          </a:r>
          <a:endParaRPr lang="fi-FI" sz="1200" kern="1200" dirty="0"/>
        </a:p>
      </dsp:txBody>
      <dsp:txXfrm>
        <a:off x="3089651" y="2908843"/>
        <a:ext cx="1273865" cy="604244"/>
      </dsp:txXfrm>
    </dsp:sp>
    <dsp:sp modelId="{FE324723-5D5A-433F-A11D-A58076EBA23C}">
      <dsp:nvSpPr>
        <dsp:cNvPr id="0" name=""/>
        <dsp:cNvSpPr/>
      </dsp:nvSpPr>
      <dsp:spPr>
        <a:xfrm>
          <a:off x="1811854" y="2157291"/>
          <a:ext cx="1339241" cy="669620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200" kern="1200" dirty="0" err="1"/>
            <a:t>Reflection</a:t>
          </a:r>
          <a:endParaRPr lang="fi-FI" sz="1200" kern="1200" dirty="0"/>
        </a:p>
      </dsp:txBody>
      <dsp:txXfrm>
        <a:off x="1844542" y="2189979"/>
        <a:ext cx="1273865" cy="604244"/>
      </dsp:txXfrm>
    </dsp:sp>
    <dsp:sp modelId="{B39E9EF0-FDDA-4F32-8F7A-A17BBD355BAE}">
      <dsp:nvSpPr>
        <dsp:cNvPr id="0" name=""/>
        <dsp:cNvSpPr/>
      </dsp:nvSpPr>
      <dsp:spPr>
        <a:xfrm>
          <a:off x="1811854" y="719563"/>
          <a:ext cx="1339241" cy="6696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200" kern="1200" dirty="0"/>
            <a:t>Knowledge </a:t>
          </a:r>
          <a:r>
            <a:rPr lang="fi-FI" sz="1200" kern="1200" dirty="0" err="1"/>
            <a:t>sharing</a:t>
          </a:r>
          <a:endParaRPr lang="fi-FI" sz="1200" kern="1200" dirty="0"/>
        </a:p>
      </dsp:txBody>
      <dsp:txXfrm>
        <a:off x="1844542" y="752251"/>
        <a:ext cx="1273865" cy="6042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0B054-A7E3-4C46-A3DC-95C0A9E1C735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70139-1794-494E-AE18-8355041D2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15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B7F31-E679-48CC-9423-9B6BFCA4E2A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C4FCC-A7BB-4998-9C5C-F010D2AC4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5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>
                <a:latin typeface="Expressway Rg" panose="020B0604020200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54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fik 27">
            <a:extLst>
              <a:ext uri="{FF2B5EF4-FFF2-40B4-BE49-F238E27FC236}">
                <a16:creationId xmlns="" xmlns:a16="http://schemas.microsoft.com/office/drawing/2014/main" id="{2A9C8B11-6DF5-407C-A3F0-6FBE553F4739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8477" y="-40407"/>
            <a:ext cx="491867" cy="462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F5018B2-BEF1-4DA8-82B4-376877853B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052" y="-12036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57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90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0BA15BA-8290-4E31-AABF-7E4D025530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3944"/>
          </a:xfrm>
          <a:prstGeom prst="rect">
            <a:avLst/>
          </a:prstGeom>
        </p:spPr>
      </p:pic>
      <p:sp>
        <p:nvSpPr>
          <p:cNvPr id="13" name="Shape 90"/>
          <p:cNvSpPr/>
          <p:nvPr userDrawn="1"/>
        </p:nvSpPr>
        <p:spPr>
          <a:xfrm>
            <a:off x="-6351" y="768940"/>
            <a:ext cx="9156701" cy="10902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68569" tIns="34275" rIns="68569" bIns="34275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500" b="0" i="0" u="none" strike="noStrike" cap="none" dirty="0">
              <a:solidFill>
                <a:srgbClr val="5656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852056"/>
            <a:ext cx="7886700" cy="965591"/>
          </a:xfrm>
          <a:prstGeom prst="rect">
            <a:avLst/>
          </a:prstGeom>
        </p:spPr>
        <p:txBody>
          <a:bodyPr/>
          <a:lstStyle>
            <a:lvl1pPr algn="ctr">
              <a:defRPr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OTSIKKO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07E75BF-3DFC-4CF0-A769-23C364FCCB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8651" y="5308836"/>
            <a:ext cx="1821791" cy="78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9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9_Four_Column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1ECB7D-5CE1-9F42-AF98-A7BDF7CB7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47" y="549275"/>
            <a:ext cx="8343900" cy="12213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2" title="Decorative">
            <a:extLst>
              <a:ext uri="{FF2B5EF4-FFF2-40B4-BE49-F238E27FC236}">
                <a16:creationId xmlns="" xmlns:a16="http://schemas.microsoft.com/office/drawing/2014/main" id="{8E288490-9DAE-8C48-AC5A-D367464AA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194" y="1770593"/>
            <a:ext cx="1863328" cy="792000"/>
          </a:xfrm>
          <a:solidFill>
            <a:schemeClr val="accent1"/>
          </a:solidFill>
        </p:spPr>
        <p:txBody>
          <a:bodyPr lIns="144000" tIns="108000" rIns="144000" bIns="108000" numCol="1" anchor="ctr" anchorCtr="0">
            <a:normAutofit/>
          </a:bodyPr>
          <a:lstStyle>
            <a:lvl1pPr marL="0" indent="0" algn="ctr">
              <a:lnSpc>
                <a:spcPts val="135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="" xmlns:a16="http://schemas.microsoft.com/office/drawing/2014/main" id="{6283EB9E-6984-944A-AC44-550DEAEEE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7194" y="2732424"/>
            <a:ext cx="1863329" cy="3181015"/>
          </a:xfrm>
        </p:spPr>
        <p:txBody>
          <a:bodyPr numCol="1"/>
          <a:lstStyle>
            <a:lvl1pPr marL="162000" indent="-162000">
              <a:lnSpc>
                <a:spcPts val="1350"/>
              </a:lnSpc>
              <a:buFont typeface="Wingdings" pitchFamily="2" charset="2"/>
              <a:buChar char="§"/>
              <a:defRPr sz="1200"/>
            </a:lvl1pPr>
            <a:lvl2pPr marL="324000">
              <a:lnSpc>
                <a:spcPts val="1200"/>
              </a:lnSpc>
              <a:defRPr sz="1050"/>
            </a:lvl2pPr>
            <a:lvl3pPr marL="486000">
              <a:lnSpc>
                <a:spcPts val="1200"/>
              </a:lnSpc>
              <a:defRPr sz="1050"/>
            </a:lvl3pPr>
            <a:lvl4pPr marL="648000">
              <a:lnSpc>
                <a:spcPts val="1200"/>
              </a:lnSpc>
              <a:defRPr sz="1050"/>
            </a:lvl4pPr>
            <a:lvl5pPr marL="810000">
              <a:lnSpc>
                <a:spcPts val="1200"/>
              </a:lnSpc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2" title="Decorative">
            <a:extLst>
              <a:ext uri="{FF2B5EF4-FFF2-40B4-BE49-F238E27FC236}">
                <a16:creationId xmlns="" xmlns:a16="http://schemas.microsoft.com/office/drawing/2014/main" id="{26AE33B4-8BD9-EC42-A813-157460FAB09F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2544709" y="1770593"/>
            <a:ext cx="1886798" cy="792000"/>
          </a:xfrm>
          <a:solidFill>
            <a:schemeClr val="accent1"/>
          </a:solidFill>
        </p:spPr>
        <p:txBody>
          <a:bodyPr lIns="144000" tIns="108000" rIns="144000" bIns="108000" numCol="1" anchor="ctr" anchorCtr="0">
            <a:normAutofit/>
          </a:bodyPr>
          <a:lstStyle>
            <a:lvl1pPr marL="0" indent="0" algn="ctr">
              <a:lnSpc>
                <a:spcPts val="135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="" xmlns:a16="http://schemas.microsoft.com/office/drawing/2014/main" id="{7EA4EBD6-E495-C946-9015-EFD0792F61A8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2553658" y="2732424"/>
            <a:ext cx="1886798" cy="3181015"/>
          </a:xfrm>
        </p:spPr>
        <p:txBody>
          <a:bodyPr numCol="1"/>
          <a:lstStyle>
            <a:lvl1pPr marL="162000" indent="-162000">
              <a:lnSpc>
                <a:spcPts val="1350"/>
              </a:lnSpc>
              <a:buFont typeface="Wingdings" pitchFamily="2" charset="2"/>
              <a:buChar char="§"/>
              <a:defRPr sz="1200"/>
            </a:lvl1pPr>
            <a:lvl2pPr marL="324000">
              <a:lnSpc>
                <a:spcPts val="1200"/>
              </a:lnSpc>
              <a:defRPr sz="1050"/>
            </a:lvl2pPr>
            <a:lvl3pPr marL="486000">
              <a:lnSpc>
                <a:spcPts val="1200"/>
              </a:lnSpc>
              <a:defRPr sz="1050"/>
            </a:lvl3pPr>
            <a:lvl4pPr marL="648000">
              <a:lnSpc>
                <a:spcPts val="1200"/>
              </a:lnSpc>
              <a:defRPr sz="1050"/>
            </a:lvl4pPr>
            <a:lvl5pPr marL="810000">
              <a:lnSpc>
                <a:spcPts val="1200"/>
              </a:lnSpc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 title="Decorative">
            <a:extLst>
              <a:ext uri="{FF2B5EF4-FFF2-40B4-BE49-F238E27FC236}">
                <a16:creationId xmlns="" xmlns:a16="http://schemas.microsoft.com/office/drawing/2014/main" id="{68BE045E-8E28-0D45-9823-F5C43CEB1D3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712653" y="1770593"/>
            <a:ext cx="1878647" cy="792000"/>
          </a:xfrm>
          <a:solidFill>
            <a:schemeClr val="accent1"/>
          </a:solidFill>
        </p:spPr>
        <p:txBody>
          <a:bodyPr lIns="144000" tIns="108000" rIns="144000" bIns="108000" numCol="1" anchor="ctr" anchorCtr="0">
            <a:normAutofit/>
          </a:bodyPr>
          <a:lstStyle>
            <a:lvl1pPr marL="0" indent="0" algn="ctr">
              <a:lnSpc>
                <a:spcPts val="135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="" xmlns:a16="http://schemas.microsoft.com/office/drawing/2014/main" id="{F32E1E8B-12C0-1F44-9884-A0BE1104DEF0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4703546" y="2732424"/>
            <a:ext cx="1883375" cy="3181015"/>
          </a:xfrm>
        </p:spPr>
        <p:txBody>
          <a:bodyPr numCol="1"/>
          <a:lstStyle>
            <a:lvl1pPr marL="162000" indent="-162000">
              <a:lnSpc>
                <a:spcPts val="1350"/>
              </a:lnSpc>
              <a:buFont typeface="Wingdings" pitchFamily="2" charset="2"/>
              <a:buChar char="§"/>
              <a:defRPr sz="1200"/>
            </a:lvl1pPr>
            <a:lvl2pPr marL="324000">
              <a:lnSpc>
                <a:spcPts val="1200"/>
              </a:lnSpc>
              <a:defRPr sz="1050"/>
            </a:lvl2pPr>
            <a:lvl3pPr marL="486000">
              <a:lnSpc>
                <a:spcPts val="1200"/>
              </a:lnSpc>
              <a:defRPr sz="1050"/>
            </a:lvl3pPr>
            <a:lvl4pPr marL="648000">
              <a:lnSpc>
                <a:spcPts val="1200"/>
              </a:lnSpc>
              <a:defRPr sz="1050"/>
            </a:lvl4pPr>
            <a:lvl5pPr marL="810000">
              <a:lnSpc>
                <a:spcPts val="1200"/>
              </a:lnSpc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" title="Decorative">
            <a:extLst>
              <a:ext uri="{FF2B5EF4-FFF2-40B4-BE49-F238E27FC236}">
                <a16:creationId xmlns="" xmlns:a16="http://schemas.microsoft.com/office/drawing/2014/main" id="{4303AA4A-2AA0-654E-ACED-3CB2C390E194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861572" y="1770593"/>
            <a:ext cx="1889522" cy="792000"/>
          </a:xfrm>
          <a:solidFill>
            <a:schemeClr val="accent1"/>
          </a:solidFill>
        </p:spPr>
        <p:txBody>
          <a:bodyPr lIns="144000" tIns="108000" rIns="144000" bIns="108000" numCol="1" anchor="ctr" anchorCtr="0">
            <a:normAutofit/>
          </a:bodyPr>
          <a:lstStyle>
            <a:lvl1pPr marL="0" indent="0" algn="ctr">
              <a:lnSpc>
                <a:spcPts val="135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="" xmlns:a16="http://schemas.microsoft.com/office/drawing/2014/main" id="{2B87788B-03D7-A041-A8E3-69FB4BF50960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6867525" y="2732424"/>
            <a:ext cx="1889522" cy="3181015"/>
          </a:xfrm>
        </p:spPr>
        <p:txBody>
          <a:bodyPr numCol="1"/>
          <a:lstStyle>
            <a:lvl1pPr marL="162000" indent="-162000">
              <a:lnSpc>
                <a:spcPts val="1350"/>
              </a:lnSpc>
              <a:buFont typeface="Wingdings" pitchFamily="2" charset="2"/>
              <a:buChar char="§"/>
              <a:defRPr sz="1200"/>
            </a:lvl1pPr>
            <a:lvl2pPr marL="324000">
              <a:lnSpc>
                <a:spcPts val="1200"/>
              </a:lnSpc>
              <a:defRPr sz="1050"/>
            </a:lvl2pPr>
            <a:lvl3pPr marL="486000">
              <a:lnSpc>
                <a:spcPts val="1200"/>
              </a:lnSpc>
              <a:defRPr sz="1050"/>
            </a:lvl3pPr>
            <a:lvl4pPr marL="648000">
              <a:lnSpc>
                <a:spcPts val="1200"/>
              </a:lnSpc>
              <a:defRPr sz="1050"/>
            </a:lvl4pPr>
            <a:lvl5pPr marL="810000">
              <a:lnSpc>
                <a:spcPts val="1200"/>
              </a:lnSpc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A2D3CFF-BC30-A24C-A6C5-01B20436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14A65-8017-1743-A85A-B2A4BB835AE9}" type="datetime1">
              <a:rPr lang="fi-FI" smtClean="0"/>
              <a:t>18.11.2022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0548CD3-7FE6-7241-984C-E2104526F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2855EF8-B435-1E4D-A91A-7793311AB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B7ED-EDE9-4D4B-9A2D-30E18C47C1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4201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>
                <a:latin typeface="Expressway Rg" panose="020B0604020200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77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1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3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87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63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51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0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7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BBFD9-E13D-410C-BF4D-FF5EB14A7A38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6AB6-A428-4229-9434-94E028D66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1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9" r:id="rId4"/>
    <p:sldLayoutId id="2147483671" r:id="rId5"/>
    <p:sldLayoutId id="2147483664" r:id="rId6"/>
    <p:sldLayoutId id="2147483668" r:id="rId7"/>
    <p:sldLayoutId id="2147483672" r:id="rId8"/>
    <p:sldLayoutId id="2147483673" r:id="rId9"/>
    <p:sldLayoutId id="2147483674" r:id="rId10"/>
    <p:sldLayoutId id="2147483666" r:id="rId11"/>
    <p:sldLayoutId id="2147483667" r:id="rId12"/>
    <p:sldLayoutId id="2147483677" r:id="rId13"/>
    <p:sldLayoutId id="214748368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32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hyperlink" Target="https://centroempleo.ua.es/es/noticias/2022/bootcamp-generacion-de-ideas-de-negocio-2a-edicion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hyperlink" Target="https://centroempleo.ua.es/es/noticias/2022/bootcamp-generacion-de-ideas-de-negocio-2a-edicion.html" TargetMode="Externa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ee-platform.eu/the-entrecomp-competence-framework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edu.flinga.fi/s/EP4G5CN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2064" y="2529523"/>
            <a:ext cx="7772400" cy="2387600"/>
          </a:xfrm>
        </p:spPr>
        <p:txBody>
          <a:bodyPr>
            <a:normAutofit/>
          </a:bodyPr>
          <a:lstStyle/>
          <a:p>
            <a:endParaRPr lang="en-US" sz="4000" dirty="0" smtClean="0">
              <a:latin typeface="Expressway Rg"/>
            </a:endParaRPr>
          </a:p>
          <a:p>
            <a:r>
              <a:rPr lang="de-DE" sz="2800" b="0" dirty="0" smtClean="0">
                <a:latin typeface="Expressway Rg"/>
              </a:rPr>
              <a:t/>
            </a:r>
            <a:br>
              <a:rPr lang="de-DE" sz="2800" b="0" dirty="0" smtClean="0">
                <a:latin typeface="Expressway Rg"/>
              </a:rPr>
            </a:br>
            <a:r>
              <a:rPr lang="de-DE" sz="2800" b="0" dirty="0">
                <a:latin typeface="Expressway Rg"/>
              </a:rPr>
              <a:t/>
            </a:r>
            <a:br>
              <a:rPr lang="de-DE" sz="2800" b="0" dirty="0">
                <a:latin typeface="Expressway Rg"/>
              </a:rPr>
            </a:br>
            <a:r>
              <a:rPr lang="lo-LA" sz="2400" b="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ສູນສົ່ງເສີມຜູ້ປະກອບກິດຈະການໜຸ່ມ</a:t>
            </a:r>
            <a:r>
              <a:rPr lang="lo-LA" sz="2200" b="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/>
            </a:r>
            <a:br>
              <a:rPr lang="lo-LA" sz="2200" b="0" dirty="0" smtClean="0">
                <a:latin typeface="Phetsarath OT" panose="02000500000000020004" pitchFamily="2" charset="0"/>
                <a:cs typeface="Phetsarath OT" panose="02000500000000020004" pitchFamily="2" charset="0"/>
              </a:rPr>
            </a:br>
            <a:r>
              <a:rPr lang="lo-LA" sz="2000" b="0" dirty="0" smtClean="0">
                <a:latin typeface="Expressway Rg"/>
              </a:rPr>
              <a:t/>
            </a:r>
            <a:br>
              <a:rPr lang="lo-LA" sz="2000" b="0" dirty="0" smtClean="0">
                <a:latin typeface="Expressway Rg"/>
              </a:rPr>
            </a:br>
            <a:r>
              <a:rPr lang="en-US" sz="2000" b="0" dirty="0" smtClean="0">
                <a:latin typeface="Times New Roman" panose="02020603050405020304" pitchFamily="18" charset="0"/>
              </a:rPr>
              <a:t>Young Entrepreneurs Support Center (YES Center)</a:t>
            </a:r>
            <a:endParaRPr lang="de-DE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sz="2000" dirty="0"/>
          </a:p>
          <a:p>
            <a:endParaRPr lang="de-DE" dirty="0"/>
          </a:p>
        </p:txBody>
      </p:sp>
      <p:sp>
        <p:nvSpPr>
          <p:cNvPr id="5" name="Footer Placeholder 7">
            <a:extLst>
              <a:ext uri="{FF2B5EF4-FFF2-40B4-BE49-F238E27FC236}">
                <a16:creationId xmlns="" xmlns:a16="http://schemas.microsoft.com/office/drawing/2014/main" id="{E0B5EB7F-6E30-4160-97E5-2CB78156C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0863" y="6288437"/>
            <a:ext cx="9223921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Date Placeholder 6">
            <a:extLst>
              <a:ext uri="{FF2B5EF4-FFF2-40B4-BE49-F238E27FC236}">
                <a16:creationId xmlns="" xmlns:a16="http://schemas.microsoft.com/office/drawing/2014/main" id="{DC21090D-E7B3-4D84-BB1F-8AC1039EB852}"/>
              </a:ext>
            </a:extLst>
          </p:cNvPr>
          <p:cNvSpPr txBox="1">
            <a:spLocks/>
          </p:cNvSpPr>
          <p:nvPr/>
        </p:nvSpPr>
        <p:spPr>
          <a:xfrm>
            <a:off x="550863" y="4551998"/>
            <a:ext cx="303053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6" name="Date Placeholder 6">
            <a:extLst>
              <a:ext uri="{FF2B5EF4-FFF2-40B4-BE49-F238E27FC236}">
                <a16:creationId xmlns="" xmlns:a16="http://schemas.microsoft.com/office/drawing/2014/main" id="{087F5138-CDFD-4136-8F67-A80443E1E658}"/>
              </a:ext>
            </a:extLst>
          </p:cNvPr>
          <p:cNvSpPr txBox="1">
            <a:spLocks/>
          </p:cNvSpPr>
          <p:nvPr/>
        </p:nvSpPr>
        <p:spPr>
          <a:xfrm>
            <a:off x="703263" y="4704398"/>
            <a:ext cx="303053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6464" y="5370597"/>
            <a:ext cx="6858000" cy="53708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lo-LA" b="0" smtClean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en-US" b="0" smtClean="0">
                <a:latin typeface="Phetsarath OT" panose="02000500000000020004" pitchFamily="2" charset="0"/>
                <a:cs typeface="Phetsarath OT" panose="02000500000000020004" pitchFamily="2" charset="0"/>
              </a:rPr>
              <a:t>27 </a:t>
            </a:r>
            <a:r>
              <a:rPr lang="lo-LA" b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ສິງຫາ </a:t>
            </a:r>
            <a:r>
              <a:rPr lang="en-US" b="0" smtClean="0">
                <a:latin typeface="Phetsarath OT" panose="02000500000000020004" pitchFamily="2" charset="0"/>
                <a:cs typeface="Phetsarath OT" panose="02000500000000020004" pitchFamily="2" charset="0"/>
              </a:rPr>
              <a:t>2022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650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2AF165-E514-4FA6-BFF9-485EFF5F0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98" y="891708"/>
            <a:ext cx="8343900" cy="915989"/>
          </a:xfrm>
        </p:spPr>
        <p:txBody>
          <a:bodyPr>
            <a:normAutofit/>
          </a:bodyPr>
          <a:lstStyle/>
          <a:p>
            <a:pPr algn="ctr"/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ຮູບແບບການຮຽນຮູ້</a:t>
            </a:r>
            <a:endParaRPr lang="x-none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E89A05B-0FBC-4DC5-A4DE-CB22C71D6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37" y="2346189"/>
            <a:ext cx="1871432" cy="594000"/>
          </a:xfrm>
        </p:spPr>
        <p:txBody>
          <a:bodyPr>
            <a:normAutofit/>
          </a:bodyPr>
          <a:lstStyle/>
          <a:p>
            <a:r>
              <a:rPr lang="fi-FI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r>
              <a:rPr lang="fi-FI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fi-FI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endParaRPr lang="x-non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="" xmlns:a16="http://schemas.microsoft.com/office/drawing/2014/main" id="{A1F0EE1F-509A-42BF-A61D-5D0F68D06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5297" y="3101184"/>
            <a:ext cx="2056299" cy="288315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lo-LA" sz="14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ນັກຮຽນເປັນໃຈກາງ</a:t>
            </a:r>
          </a:p>
          <a:p>
            <a:pPr>
              <a:lnSpc>
                <a:spcPct val="150000"/>
              </a:lnSpc>
            </a:pPr>
            <a:r>
              <a:rPr lang="lo-LA" sz="14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ຈັດເປັນ</a:t>
            </a:r>
            <a:r>
              <a:rPr lang="lo-LA" sz="1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ກຸ່ມເພື່ອແກ້ໄຂ</a:t>
            </a:r>
            <a:r>
              <a:rPr lang="lo-LA" sz="14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ບັນຫາ.</a:t>
            </a:r>
          </a:p>
          <a:p>
            <a:pPr>
              <a:lnSpc>
                <a:spcPct val="150000"/>
              </a:lnSpc>
            </a:pPr>
            <a:r>
              <a:rPr lang="lo-LA" sz="14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ນັກຮຽນກະຕືລືລົ້ນ ຕໍ່ການແກ້</a:t>
            </a:r>
            <a:r>
              <a:rPr lang="lo-LA" sz="1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ໄຂ</a:t>
            </a:r>
            <a:r>
              <a:rPr lang="lo-LA" sz="14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ບັນຫາ</a:t>
            </a:r>
          </a:p>
          <a:p>
            <a:pPr>
              <a:lnSpc>
                <a:spcPct val="150000"/>
              </a:lnSpc>
            </a:pPr>
            <a:r>
              <a:rPr lang="lo-LA" sz="14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ບັນຫາແມ່ນ</a:t>
            </a:r>
            <a:r>
              <a:rPr lang="lo-LA" sz="1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ສິ່ງທີ່ກະຕຸ້ນໃຫ້ເກີດແຮງຈູງໃຈແລະການຮຽນຮູ້.</a:t>
            </a:r>
            <a:endParaRPr lang="en-GB" sz="14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5E1BE600-0647-424A-AE75-DF02A0994521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2544550" y="2346189"/>
            <a:ext cx="1886798" cy="594000"/>
          </a:xfrm>
        </p:spPr>
        <p:txBody>
          <a:bodyPr>
            <a:normAutofit/>
          </a:bodyPr>
          <a:lstStyle/>
          <a:p>
            <a:r>
              <a:rPr lang="fi-FI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Inquiry</a:t>
            </a:r>
            <a:r>
              <a:rPr lang="fi-FI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endParaRPr lang="x-non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="" xmlns:a16="http://schemas.microsoft.com/office/drawing/2014/main" id="{1A80EF87-CB14-42EC-995E-9DE504317ACD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2559230" y="3101182"/>
            <a:ext cx="1886798" cy="31135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ເນັ້ນບົດບາດຂອງນັກຮຽນໃນຂະບວນການຮຽນຮູ້.</a:t>
            </a:r>
            <a:endParaRPr lang="en-GB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ນັກສຶກສາໄດ້ຮັບການຊຸກຍູ້ໃຫ້ຄົ້ນຫາອຸປະກອນ</a:t>
            </a:r>
            <a:r>
              <a:rPr lang="lo-LA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ການ.</a:t>
            </a:r>
            <a:endParaRPr lang="lo-LA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lo-LA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ຮຽນຮູ້ຈາກການລົງມຶເຮັດຕົວຈິງ</a:t>
            </a:r>
            <a:r>
              <a:rPr lang="en-GB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. </a:t>
            </a:r>
            <a:endParaRPr lang="lo-LA" dirty="0"/>
          </a:p>
          <a:p>
            <a:pPr>
              <a:lnSpc>
                <a:spcPct val="150000"/>
              </a:lnSpc>
            </a:pPr>
            <a:r>
              <a:rPr lang="lo-LA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ຮຽນຮູ້</a:t>
            </a:r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ໂດຍ</a:t>
            </a:r>
            <a:r>
              <a:rPr lang="lo-LA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ຜ່ານຄົ້ນຄວ້າຫາ, </a:t>
            </a:r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ປະສົບການ, ແລະການ</a:t>
            </a:r>
            <a:r>
              <a:rPr lang="lo-LA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ສົນທະນາແລກປ່ຽນ.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D017ED1F-61DE-4B5B-B586-A9A93F5A65C0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711846" y="2365538"/>
            <a:ext cx="1878647" cy="594000"/>
          </a:xfrm>
        </p:spPr>
        <p:txBody>
          <a:bodyPr>
            <a:normAutofit/>
          </a:bodyPr>
          <a:lstStyle/>
          <a:p>
            <a:r>
              <a:rPr lang="fi-FI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</a:t>
            </a:r>
            <a:r>
              <a:rPr lang="fi-FI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fi-FI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endParaRPr lang="x-non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="" xmlns:a16="http://schemas.microsoft.com/office/drawing/2014/main" id="{AAF94AF0-C1A6-420A-BA86-66A33D1C9DE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4712634" y="3101183"/>
            <a:ext cx="1883375" cy="31135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lo-LA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ນັກຮຽນຈະໄດ້ຮັບ</a:t>
            </a:r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ຄວາມຮູ້ ແລະທັກສະດ້ານເນື້ອໃນເພື່ອຕອບຄຳຖາມຂັບລົດທີ່ທ້າທາຍ ແລະ </a:t>
            </a:r>
            <a:r>
              <a:rPr lang="lo-LA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ສ້າງສັນ</a:t>
            </a:r>
            <a:endParaRPr lang="en-GB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lo-LA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ຮຽນຮູ້ການເຮັດວຽກຮ່ວມກັນແລະພາຍໃນກຸ່ມໂດຍໃຊ້ແນວຄິດ, ເພື່ອການສື່ສານ, ແລະຄວາມຄິດສ້າງສັນ.</a:t>
            </a:r>
          </a:p>
          <a:p>
            <a:pPr>
              <a:lnSpc>
                <a:spcPct val="150000"/>
              </a:lnSpc>
            </a:pPr>
            <a:r>
              <a:rPr lang="lo-LA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ຂະບວນ</a:t>
            </a:r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ການສະທ້ອນຢ່າງຕໍ່ເນື່ອງ</a:t>
            </a:r>
            <a:endParaRPr lang="en-GB" b="1" dirty="0" smtClean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E34C5DE9-4819-412F-81E5-1DC94DB59C4D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835342" y="2365538"/>
            <a:ext cx="1889522" cy="594000"/>
          </a:xfrm>
        </p:spPr>
        <p:txBody>
          <a:bodyPr>
            <a:normAutofit/>
          </a:bodyPr>
          <a:lstStyle/>
          <a:p>
            <a:r>
              <a:rPr lang="fi-F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</a:t>
            </a:r>
            <a:r>
              <a:rPr lang="fi-FI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fi-F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endParaRPr lang="x-non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="" xmlns:a16="http://schemas.microsoft.com/office/drawing/2014/main" id="{33BBFF5F-F322-4883-B66A-E1C91F16681B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6867791" y="3101182"/>
            <a:ext cx="1889522" cy="325516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ຮູບ​ແບບ​ການ​ອອກ​ແບບ​ການ​ສອນ​ທີ່​ເປັນ</a:t>
            </a:r>
            <a:r>
              <a:rPr lang="lo-LA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​​</a:t>
            </a:r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ການ​ຮຽນ​ຮູ້</a:t>
            </a:r>
            <a:r>
              <a:rPr lang="lo-LA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​ຈາກໂຄງ</a:t>
            </a:r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​</a:t>
            </a:r>
            <a:r>
              <a:rPr lang="lo-LA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ການ.</a:t>
            </a:r>
          </a:p>
          <a:p>
            <a:pPr>
              <a:lnSpc>
                <a:spcPct val="150000"/>
              </a:lnSpc>
            </a:pPr>
            <a:r>
              <a:rPr lang="lo-LA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ເໜັນກໍລະນີສຶກສາ,ຈາກ</a:t>
            </a:r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ທັດສະນະທີ່ແຕກຕ່າງກັນສ້າງບັນຫາທີ່ແຕກຕ່າງກັນແລະຖືກຕ້ອງເທົ່າທຽມ</a:t>
            </a:r>
            <a:r>
              <a:rPr lang="lo-LA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ກັນ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Questions with no single right answer.</a:t>
            </a:r>
          </a:p>
          <a:p>
            <a:pPr marL="0" indent="0">
              <a:lnSpc>
                <a:spcPct val="150000"/>
              </a:lnSpc>
              <a:buNone/>
            </a:pPr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1D7E44-CB72-DD4D-986C-BC35AA342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B7ED-EDE9-4D4B-9A2D-30E18C47C16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193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fi-FI" dirty="0"/>
              <a:t> INQUIRY LEARNING AT HAAGA-HELIA PORVOO CAMPUS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683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o-LA" sz="32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ການຮຽນແບບ</a:t>
            </a:r>
            <a:r>
              <a:rPr lang="lo-LA" sz="3200" dirty="0" smtClean="0"/>
              <a:t/>
            </a:r>
            <a:br>
              <a:rPr lang="lo-LA" sz="3200" dirty="0" smtClean="0"/>
            </a:br>
            <a:r>
              <a:rPr lang="lo-LA" sz="3200" dirty="0" smtClean="0"/>
              <a:t>(</a:t>
            </a:r>
            <a:r>
              <a:rPr lang="fi-FI" sz="3200" dirty="0" smtClean="0"/>
              <a:t>INQUIRY LEARNING</a:t>
            </a:r>
            <a:r>
              <a:rPr lang="lo-LA" sz="3200" dirty="0" smtClean="0"/>
              <a:t>)</a:t>
            </a:r>
            <a:r>
              <a:rPr lang="fi-FI" sz="3200" dirty="0" smtClean="0"/>
              <a:t>?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745" y="2373745"/>
            <a:ext cx="7777019" cy="3314879"/>
          </a:xfrm>
        </p:spPr>
        <p:txBody>
          <a:bodyPr>
            <a:normAutofit/>
          </a:bodyPr>
          <a:lstStyle/>
          <a:p>
            <a:pPr marL="257175" indent="-257175"/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ໂຄງການສ້າງແຮງຈູງໃຈ</a:t>
            </a:r>
            <a:r>
              <a:rPr lang="fi-FI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endParaRPr lang="fi-FI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257175" indent="-257175"/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ໂຄງການຈະສາມາດພັດທະນາຄວາມອາດສາມາດ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0075" lvl="1" indent="-257175"/>
            <a:r>
              <a:rPr lang="lo-LA" sz="18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ການບໍລິຫານຈັດການໂຄງການ</a:t>
            </a:r>
            <a:endParaRPr lang="fi-FI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600075" lvl="1" indent="-257175"/>
            <a:r>
              <a:rPr lang="lo-LA" sz="18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ການເຮັດວຽກເປັນທີມ</a:t>
            </a:r>
            <a:endParaRPr lang="fi-FI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600075" lvl="1" indent="-257175"/>
            <a:r>
              <a:rPr lang="lo-LA" sz="18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ການຈັດການເວລາ</a:t>
            </a:r>
            <a:endParaRPr lang="fi-FI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600075" lvl="1" indent="-257175"/>
            <a:r>
              <a:rPr lang="lo-LA" sz="18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ການແກ້ໄຂບັນຫາ</a:t>
            </a:r>
            <a:endParaRPr lang="fi-FI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600075" lvl="1" indent="-257175"/>
            <a:r>
              <a:rPr lang="lo-LA" sz="18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ຄວາມຄິດສ້າງສັນ</a:t>
            </a:r>
            <a:endParaRPr lang="fi-FI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600075" lvl="1" indent="-257175"/>
            <a:r>
              <a:rPr lang="lo-LA" sz="18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ເປັນຈຸດລິເລີ່ມໃນການຮຽນຮູ້ຕະຫຼອດຊີວິດ</a:t>
            </a:r>
            <a:endParaRPr lang="fi-FI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600075" lvl="1" indent="-257175"/>
            <a:r>
              <a:rPr lang="lo-LA" sz="18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ການປະຍຸກໃຊ້ຄວາມຮູ້ ແທນການທ່ອງຈໍາ</a:t>
            </a:r>
            <a:endParaRPr lang="fi-FI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endParaRPr lang="en-GB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759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14887"/>
            <a:ext cx="7886700" cy="977700"/>
          </a:xfrm>
        </p:spPr>
        <p:txBody>
          <a:bodyPr>
            <a:normAutofit/>
          </a:bodyPr>
          <a:lstStyle/>
          <a:p>
            <a:pPr algn="ctr"/>
            <a:r>
              <a:rPr lang="lo-LA" sz="28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(ຮູບແບບການຮຽນແບບ </a:t>
            </a:r>
            <a:r>
              <a:rPr lang="fi-FI" sz="28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INQUIRY LEARNING</a:t>
            </a:r>
            <a:r>
              <a:rPr lang="lo-LA" sz="28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fi-FI" sz="28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?</a:t>
            </a:r>
            <a:endParaRPr lang="en-GB" sz="2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5965"/>
            <a:ext cx="7545532" cy="3462660"/>
          </a:xfrm>
        </p:spPr>
        <p:txBody>
          <a:bodyPr>
            <a:normAutofit/>
          </a:bodyPr>
          <a:lstStyle/>
          <a:p>
            <a:r>
              <a:rPr lang="fi-FI" dirty="0"/>
              <a:t>Inquiry learning </a:t>
            </a:r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ໜາຍເຖິງ</a:t>
            </a:r>
            <a:r>
              <a:rPr lang="fi-FI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...</a:t>
            </a:r>
            <a:endParaRPr lang="fi-FI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90525" indent="-257175"/>
            <a:r>
              <a:rPr lang="lo-LA" sz="15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ນັກສຶກສາເປັນ</a:t>
            </a:r>
            <a:r>
              <a:rPr lang="en-US" sz="15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1500" b="1" dirty="0" smtClean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ຮັບຜິດຊອບການຮຽນຂອງຕົນເອງ</a:t>
            </a:r>
            <a:r>
              <a:rPr lang="en-US" sz="1500" b="1" dirty="0" smtClean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15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ແລະ ສູນເປັນສະຖານທີ່ອໍານວຍຄວາມສດວກ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90525" indent="-257175"/>
            <a:r>
              <a:rPr lang="lo-LA" sz="1500" dirty="0" smtClean="0"/>
              <a:t>ເຊິ່ງ</a:t>
            </a:r>
            <a:r>
              <a:rPr lang="en-US" sz="1500" dirty="0" smtClean="0"/>
              <a:t> </a:t>
            </a:r>
            <a:r>
              <a:rPr lang="lo-LA" sz="1500" b="1" dirty="0" smtClean="0">
                <a:solidFill>
                  <a:srgbClr val="FF0000"/>
                </a:solidFill>
              </a:rPr>
              <a:t>ຂະບງນການຮຽນຮູ້ຮ່ວມກັບຜູ້ອື່ນ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lo-LA" sz="15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ດ້ວຍການຈັດຕັ້ງປະຕິບັດດັ່ງນີ້</a:t>
            </a:r>
            <a:endParaRPr lang="en-US" sz="15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ü"/>
            </a:pPr>
            <a:r>
              <a:rPr lang="lo-LA" sz="165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ຕັ້ງເປົ້າໝາຍ (</a:t>
            </a:r>
            <a:r>
              <a:rPr lang="en-US" sz="165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setting goals</a:t>
            </a:r>
            <a:r>
              <a:rPr lang="lo-LA" sz="165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en-US" sz="165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,</a:t>
            </a:r>
            <a:endParaRPr lang="en-US" sz="165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ü"/>
            </a:pPr>
            <a:r>
              <a:rPr lang="lo-LA" sz="165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ອະທິບາຍສະພາບການໃຫ້ຊັດເຈນ (</a:t>
            </a:r>
            <a:r>
              <a:rPr lang="en-US" sz="165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defining </a:t>
            </a:r>
            <a:r>
              <a:rPr lang="en-US" sz="1650" dirty="0">
                <a:latin typeface="Phetsarath OT" panose="02000500000000020004" pitchFamily="2" charset="0"/>
                <a:cs typeface="Phetsarath OT" panose="02000500000000020004" pitchFamily="2" charset="0"/>
              </a:rPr>
              <a:t>and explaining </a:t>
            </a:r>
            <a:r>
              <a:rPr lang="en-US" sz="165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phenomena</a:t>
            </a:r>
            <a:r>
              <a:rPr lang="lo-LA" sz="1650" dirty="0"/>
              <a:t>)</a:t>
            </a:r>
            <a:r>
              <a:rPr lang="en-US" sz="1650" dirty="0" smtClean="0"/>
              <a:t>,</a:t>
            </a:r>
            <a:endParaRPr lang="en-US" sz="1650" dirty="0"/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ü"/>
            </a:pPr>
            <a:r>
              <a:rPr lang="lo-LA" sz="165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ສຶກສາຂໍ້ມູນໃຫ້ລະອຽດ </a:t>
            </a:r>
            <a:r>
              <a:rPr lang="lo-LA" sz="1650" dirty="0" smtClean="0"/>
              <a:t>(</a:t>
            </a:r>
            <a:r>
              <a:rPr lang="en-US" sz="1650" dirty="0" smtClean="0"/>
              <a:t>searching </a:t>
            </a:r>
            <a:r>
              <a:rPr lang="en-US" sz="1650" dirty="0"/>
              <a:t>for information </a:t>
            </a:r>
            <a:r>
              <a:rPr lang="en-US" sz="1650" dirty="0" smtClean="0"/>
              <a:t>independently</a:t>
            </a:r>
            <a:r>
              <a:rPr lang="lo-LA" sz="1650" dirty="0" smtClean="0"/>
              <a:t>)</a:t>
            </a:r>
            <a:r>
              <a:rPr lang="en-US" sz="1650" dirty="0" smtClean="0"/>
              <a:t> </a:t>
            </a:r>
            <a:r>
              <a:rPr lang="en-US" sz="1650" dirty="0"/>
              <a:t>and</a:t>
            </a: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ü"/>
            </a:pPr>
            <a:r>
              <a:rPr lang="lo-LA" sz="165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ສ້າງການຮຽນຮູ້ ຜ່ານຂະບວນການຮ່ວມກັນ (</a:t>
            </a:r>
            <a:r>
              <a:rPr lang="en-US" sz="165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building </a:t>
            </a:r>
            <a:r>
              <a:rPr lang="en-US" sz="1650" dirty="0">
                <a:latin typeface="Phetsarath OT" panose="02000500000000020004" pitchFamily="2" charset="0"/>
                <a:cs typeface="Phetsarath OT" panose="02000500000000020004" pitchFamily="2" charset="0"/>
              </a:rPr>
              <a:t>knowledge through </a:t>
            </a:r>
            <a:r>
              <a:rPr lang="en-US" sz="165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collaboration</a:t>
            </a:r>
            <a:r>
              <a:rPr lang="lo-LA" sz="165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sz="165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90525" indent="-257175"/>
            <a:r>
              <a:rPr lang="lo-LA" sz="15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ເຊິ່ງ ນັກສຶກສາ</a:t>
            </a:r>
            <a:r>
              <a:rPr lang="en-US" sz="15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/</a:t>
            </a:r>
            <a:r>
              <a:rPr lang="lo-LA" sz="15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ຜູ້ຮຽນ</a:t>
            </a:r>
            <a:r>
              <a:rPr lang="en-US" sz="15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1500" b="1" dirty="0" smtClean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ເປັນໃຈກາງ</a:t>
            </a:r>
            <a:r>
              <a:rPr lang="en-US" sz="1500" b="1" dirty="0" smtClean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15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ແລະ ສຸນມີໜ້າທີ່ເປັນ</a:t>
            </a:r>
            <a:r>
              <a:rPr lang="lo-LA" sz="1500" b="1" dirty="0" smtClean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ຜູ້ອໍານວຍຄວາມສະດວກ (</a:t>
            </a:r>
            <a:r>
              <a:rPr lang="en-US" sz="1500" b="1" dirty="0" smtClean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facilitators</a:t>
            </a:r>
            <a:r>
              <a:rPr lang="lo-LA" sz="1500" b="1" dirty="0" smtClean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en-US" sz="1500" b="1" dirty="0" smtClean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1500" b="1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and </a:t>
            </a:r>
            <a:r>
              <a:rPr lang="en-US" sz="1500" b="1" dirty="0" smtClean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coaches</a:t>
            </a:r>
            <a:r>
              <a:rPr lang="lo-LA" sz="1500" b="1" dirty="0" smtClean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ເພື່ອສົ່ງເສີມ.</a:t>
            </a:r>
            <a:endParaRPr lang="en-US" sz="1500" b="1" dirty="0">
              <a:solidFill>
                <a:srgbClr val="FF000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90525" indent="-257175"/>
            <a:r>
              <a:rPr lang="en-US" sz="1500" dirty="0" smtClean="0"/>
              <a:t> </a:t>
            </a:r>
            <a:r>
              <a:rPr lang="lo-LA" sz="1500" b="1" dirty="0" smtClean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ຕິດຕາມ</a:t>
            </a:r>
            <a:r>
              <a:rPr lang="en-US" sz="1500" b="1" dirty="0" smtClean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1500" b="1" dirty="0" smtClean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ປະກອບຄວາມຄິກເຫັນ</a:t>
            </a:r>
            <a:r>
              <a:rPr lang="en-US" sz="1500" b="1" dirty="0" smtClean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1500" b="1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1500" b="1" dirty="0" smtClean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ປະເມີນ ແລະ ພັດທະນາຕາມຂັ້ນຕອນ</a:t>
            </a:r>
            <a:endParaRPr lang="en-US" sz="15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3642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5"/>
            <a:ext cx="7886700" cy="1180900"/>
          </a:xfrm>
        </p:spPr>
        <p:txBody>
          <a:bodyPr>
            <a:normAutofit/>
          </a:bodyPr>
          <a:lstStyle/>
          <a:p>
            <a:pPr algn="ctr"/>
            <a:r>
              <a:rPr lang="lo-LA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ກໍລະນີສຶກສາ</a:t>
            </a:r>
            <a:r>
              <a:rPr lang="fi-FI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fi-FI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/>
            </a:r>
            <a:br>
              <a:rPr lang="fi-FI" sz="2000" dirty="0">
                <a:latin typeface="Phetsarath OT" panose="02000500000000020004" pitchFamily="2" charset="0"/>
                <a:cs typeface="Phetsarath OT" panose="02000500000000020004" pitchFamily="2" charset="0"/>
              </a:rPr>
            </a:br>
            <a:r>
              <a:rPr lang="fi-FI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HAAGA-HELIA PORVOO CAMPUS</a:t>
            </a:r>
            <a:endParaRPr lang="en-GB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12" y="2433004"/>
            <a:ext cx="5486399" cy="3065497"/>
          </a:xfrm>
        </p:spPr>
        <p:txBody>
          <a:bodyPr>
            <a:normAutofit fontScale="62500" lnSpcReduction="20000"/>
          </a:bodyPr>
          <a:lstStyle/>
          <a:p>
            <a:pPr marL="257175" indent="-257175"/>
            <a:r>
              <a:rPr lang="en-US" dirty="0"/>
              <a:t>Global megatrends, changing world of work...and the pedagogical strategy of Haaga-Helia</a:t>
            </a:r>
          </a:p>
          <a:p>
            <a:pPr marL="257175" indent="-257175"/>
            <a:r>
              <a:rPr lang="en-US" dirty="0"/>
              <a:t>Learning takes place in </a:t>
            </a:r>
            <a:r>
              <a:rPr lang="en-US" b="1" dirty="0">
                <a:solidFill>
                  <a:srgbClr val="FF0000"/>
                </a:solidFill>
              </a:rPr>
              <a:t>larger activities and projects </a:t>
            </a:r>
            <a:r>
              <a:rPr lang="en-US" dirty="0"/>
              <a:t>(implementations: business idea competition, study tour)</a:t>
            </a:r>
          </a:p>
          <a:p>
            <a:pPr marL="257175" indent="-257175"/>
            <a:r>
              <a:rPr lang="en-US" dirty="0"/>
              <a:t>Projects are carried out together with companies and student and supervisor teams</a:t>
            </a:r>
          </a:p>
          <a:p>
            <a:pPr marL="257175" indent="-257175"/>
            <a:r>
              <a:rPr lang="en-US" dirty="0"/>
              <a:t>These methods give you competences that are needed in the work life </a:t>
            </a:r>
            <a:r>
              <a:rPr lang="en-US" dirty="0" smtClean="0"/>
              <a:t>&gt;</a:t>
            </a:r>
          </a:p>
          <a:p>
            <a:pPr marL="0" indent="0">
              <a:buNone/>
            </a:pPr>
            <a:r>
              <a:rPr lang="en-US" dirty="0" smtClean="0"/>
              <a:t>   Competence-based </a:t>
            </a:r>
            <a:r>
              <a:rPr lang="en-US" dirty="0"/>
              <a:t>curriculum</a:t>
            </a:r>
          </a:p>
          <a:p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6222820" y="2530765"/>
            <a:ext cx="1519741" cy="1519741"/>
            <a:chOff x="548976" y="31661"/>
            <a:chExt cx="1519741" cy="1519741"/>
          </a:xfrm>
          <a:scene3d>
            <a:camera prst="orthographicFront"/>
            <a:lightRig rig="chilly" dir="t"/>
          </a:scene3d>
        </p:grpSpPr>
        <p:sp>
          <p:nvSpPr>
            <p:cNvPr id="5" name="Oval 4"/>
            <p:cNvSpPr/>
            <p:nvPr/>
          </p:nvSpPr>
          <p:spPr>
            <a:xfrm>
              <a:off x="548976" y="31661"/>
              <a:ext cx="1519741" cy="1519741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" name="Oval 4"/>
            <p:cNvSpPr txBox="1"/>
            <p:nvPr/>
          </p:nvSpPr>
          <p:spPr>
            <a:xfrm>
              <a:off x="751608" y="297616"/>
              <a:ext cx="1114477" cy="68388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1200" kern="1200" dirty="0" err="1"/>
                <a:t>Students</a:t>
              </a:r>
              <a:endParaRPr lang="fi-FI" sz="1200" kern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41666" y="3370673"/>
            <a:ext cx="1519741" cy="1519741"/>
            <a:chOff x="602" y="981499"/>
            <a:chExt cx="1519741" cy="1519741"/>
          </a:xfrm>
          <a:scene3d>
            <a:camera prst="orthographicFront"/>
            <a:lightRig rig="chilly" dir="t"/>
          </a:scene3d>
        </p:grpSpPr>
        <p:sp>
          <p:nvSpPr>
            <p:cNvPr id="8" name="Oval 7"/>
            <p:cNvSpPr/>
            <p:nvPr/>
          </p:nvSpPr>
          <p:spPr>
            <a:xfrm>
              <a:off x="602" y="981499"/>
              <a:ext cx="1519741" cy="1519741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9800891"/>
                <a:satOff val="-40777"/>
                <a:lumOff val="9608"/>
                <a:alphaOff val="0"/>
              </a:schemeClr>
            </a:fillRef>
            <a:effectRef idx="0">
              <a:schemeClr val="accent4">
                <a:alpha val="50000"/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9" name="Oval 4"/>
            <p:cNvSpPr txBox="1"/>
            <p:nvPr/>
          </p:nvSpPr>
          <p:spPr>
            <a:xfrm>
              <a:off x="143711" y="1374099"/>
              <a:ext cx="911845" cy="83585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1200" kern="1200" dirty="0" err="1"/>
                <a:t>Companies</a:t>
              </a:r>
              <a:r>
                <a:rPr lang="fi-FI" sz="1200" kern="1200" dirty="0"/>
                <a:t> - </a:t>
              </a:r>
              <a:r>
                <a:rPr lang="fi-FI" sz="1200" kern="1200" dirty="0" err="1"/>
                <a:t>Commisioners</a:t>
              </a:r>
              <a:endParaRPr lang="fi-FI" sz="1200" kern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739729" y="3431971"/>
            <a:ext cx="1519741" cy="1519741"/>
            <a:chOff x="1097349" y="981499"/>
            <a:chExt cx="1519741" cy="1519741"/>
          </a:xfrm>
          <a:scene3d>
            <a:camera prst="orthographicFront"/>
            <a:lightRig rig="chilly" dir="t"/>
          </a:scene3d>
        </p:grpSpPr>
        <p:sp>
          <p:nvSpPr>
            <p:cNvPr id="11" name="Oval 10"/>
            <p:cNvSpPr/>
            <p:nvPr/>
          </p:nvSpPr>
          <p:spPr>
            <a:xfrm>
              <a:off x="1097349" y="981499"/>
              <a:ext cx="1519741" cy="1519741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4900445"/>
                <a:satOff val="-20388"/>
                <a:lumOff val="4804"/>
                <a:alphaOff val="0"/>
              </a:schemeClr>
            </a:fillRef>
            <a:effectRef idx="0">
              <a:schemeClr val="accent4">
                <a:alpha val="50000"/>
                <a:hueOff val="4900445"/>
                <a:satOff val="-20388"/>
                <a:lumOff val="4804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2" name="Oval 4"/>
            <p:cNvSpPr txBox="1"/>
            <p:nvPr/>
          </p:nvSpPr>
          <p:spPr>
            <a:xfrm>
              <a:off x="1562137" y="1374099"/>
              <a:ext cx="911845" cy="83585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1200" kern="1200" dirty="0" err="1"/>
                <a:t>Supervisors</a:t>
              </a:r>
              <a:endParaRPr lang="fi-FI" sz="1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30602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11E8753-AEE3-4D09-B776-4AFDF12A3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3"/>
          <a:stretch/>
        </p:blipFill>
        <p:spPr>
          <a:xfrm>
            <a:off x="1754636" y="1598401"/>
            <a:ext cx="5634729" cy="412850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="" xmlns:a16="http://schemas.microsoft.com/office/drawing/2014/main" id="{6EC1700C-3991-48C4-BF22-4663AFE04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398" y="1339325"/>
            <a:ext cx="7886700" cy="386217"/>
          </a:xfrm>
        </p:spPr>
        <p:txBody>
          <a:bodyPr>
            <a:normAutofit fontScale="90000"/>
          </a:bodyPr>
          <a:lstStyle/>
          <a:p>
            <a:pPr algn="ctr"/>
            <a:r>
              <a:rPr lang="fi-FI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” 16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ທັກສະທີ່ຜູ້ຮຽນຕ້ອງມີໃນສະຕະວັດທີ</a:t>
            </a:r>
            <a:r>
              <a:rPr lang="fi-FI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 21”</a:t>
            </a:r>
            <a:endParaRPr lang="fi-FI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86DDFAC-13D4-485C-8915-A0EAB06B66CE}"/>
              </a:ext>
            </a:extLst>
          </p:cNvPr>
          <p:cNvSpPr/>
          <p:nvPr/>
        </p:nvSpPr>
        <p:spPr>
          <a:xfrm>
            <a:off x="5506375" y="5577162"/>
            <a:ext cx="338905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350" i="1" dirty="0"/>
              <a:t>World Economic Forum in collaboration with BCG.</a:t>
            </a:r>
            <a:endParaRPr lang="fi-FI" sz="1350" dirty="0"/>
          </a:p>
        </p:txBody>
      </p:sp>
    </p:spTree>
    <p:extLst>
      <p:ext uri="{BB962C8B-B14F-4D97-AF65-F5344CB8AC3E}">
        <p14:creationId xmlns:p14="http://schemas.microsoft.com/office/powerpoint/2010/main" val="3822768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92481"/>
            <a:ext cx="9185189" cy="259768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8378" y="-4035799"/>
            <a:ext cx="4216657" cy="240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88" y="-2831040"/>
            <a:ext cx="1023865" cy="5850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91" y="-3180840"/>
            <a:ext cx="2011770" cy="11495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48279" y="2270839"/>
            <a:ext cx="6107489" cy="2603241"/>
          </a:xfrm>
          <a:prstGeom prst="rect">
            <a:avLst/>
          </a:prstGeom>
          <a:solidFill>
            <a:srgbClr val="DE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486" y="3298371"/>
            <a:ext cx="4270598" cy="24403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08" y="3675586"/>
            <a:ext cx="1475171" cy="8429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844" y="5833305"/>
            <a:ext cx="2293502" cy="1310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55677" y="2776088"/>
            <a:ext cx="449269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Competence </a:t>
            </a:r>
          </a:p>
          <a:p>
            <a:pPr algn="ctr"/>
            <a:r>
              <a:rPr lang="en-US" sz="49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Pillars</a:t>
            </a:r>
          </a:p>
        </p:txBody>
      </p:sp>
    </p:spTree>
    <p:extLst>
      <p:ext uri="{BB962C8B-B14F-4D97-AF65-F5344CB8AC3E}">
        <p14:creationId xmlns:p14="http://schemas.microsoft.com/office/powerpoint/2010/main" val="18128564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00580"/>
            <a:ext cx="9185189" cy="259768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871" y="4718656"/>
            <a:ext cx="4216657" cy="24095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83" y="5043544"/>
            <a:ext cx="1976404" cy="11293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927" y="5190778"/>
            <a:ext cx="1976404" cy="11293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61" y="-1652670"/>
            <a:ext cx="4767236" cy="27241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104" y="-1974585"/>
            <a:ext cx="1451194" cy="8292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162" y="-5434446"/>
            <a:ext cx="1035966" cy="5919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847" y="12532242"/>
            <a:ext cx="4270598" cy="24403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73" y="12655721"/>
            <a:ext cx="2293502" cy="131057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7" y="12234243"/>
            <a:ext cx="1475171" cy="8429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38850" y="8689741"/>
            <a:ext cx="6107489" cy="2603241"/>
          </a:xfrm>
          <a:prstGeom prst="rect">
            <a:avLst/>
          </a:prstGeom>
          <a:solidFill>
            <a:srgbClr val="DE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2346248" y="9175699"/>
            <a:ext cx="449269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Competence </a:t>
            </a:r>
          </a:p>
          <a:p>
            <a:pPr algn="ctr"/>
            <a:r>
              <a:rPr lang="en-US" sz="49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Pillars</a:t>
            </a:r>
          </a:p>
        </p:txBody>
      </p:sp>
    </p:spTree>
    <p:extLst>
      <p:ext uri="{BB962C8B-B14F-4D97-AF65-F5344CB8AC3E}">
        <p14:creationId xmlns:p14="http://schemas.microsoft.com/office/powerpoint/2010/main" val="20850635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83461"/>
            <a:ext cx="9185189" cy="259768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1708">
            <a:off x="-48985" y="5278510"/>
            <a:ext cx="4767236" cy="27241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773" y="5234332"/>
            <a:ext cx="1876285" cy="10721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010" y="1378906"/>
            <a:ext cx="1024917" cy="5856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46" y="-3048965"/>
            <a:ext cx="1600200" cy="914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05" y="-4498144"/>
            <a:ext cx="6672326" cy="3812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030" y="12228281"/>
            <a:ext cx="4216657" cy="2409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657" y="12228281"/>
            <a:ext cx="1976404" cy="11293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510" y="12238229"/>
            <a:ext cx="1976404" cy="112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612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55324"/>
            <a:ext cx="9185189" cy="259768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520" y="4577132"/>
            <a:ext cx="1600200" cy="914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202" y="4835674"/>
            <a:ext cx="6411823" cy="36638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120" y="-3426184"/>
            <a:ext cx="3908603" cy="22334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99" y="-2232692"/>
            <a:ext cx="1454724" cy="8312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458" y="-5525900"/>
            <a:ext cx="2381416" cy="1360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1708">
            <a:off x="48208" y="12407471"/>
            <a:ext cx="4767236" cy="2724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366" y="12522073"/>
            <a:ext cx="1876285" cy="10721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64" y="8018014"/>
            <a:ext cx="1024917" cy="58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58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Entrepreneurship Competency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807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4257"/>
            <a:ext cx="9185189" cy="25976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956" y="3337370"/>
            <a:ext cx="3908603" cy="2233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046" y="4311051"/>
            <a:ext cx="1454724" cy="831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370" y="1199693"/>
            <a:ext cx="2381416" cy="13608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30" y="11593373"/>
            <a:ext cx="6411823" cy="36638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569" y="11593373"/>
            <a:ext cx="1600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92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5"/>
            <a:ext cx="7166841" cy="996172"/>
          </a:xfrm>
        </p:spPr>
        <p:txBody>
          <a:bodyPr>
            <a:normAutofit/>
          </a:bodyPr>
          <a:lstStyle/>
          <a:p>
            <a:pPr algn="ctr"/>
            <a:r>
              <a:rPr lang="lo-LA" sz="32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ຂັ້ນຕອນການຮຽນຮູ້ ທີ່ທົດລອງ</a:t>
            </a:r>
            <a:endParaRPr lang="en-GB" sz="3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F0EC02FB-0EE9-41D3-A1B1-B28AE88257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3197045"/>
              </p:ext>
            </p:extLst>
          </p:nvPr>
        </p:nvGraphicFramePr>
        <p:xfrm>
          <a:off x="628650" y="2346324"/>
          <a:ext cx="7453168" cy="3546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1639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5"/>
            <a:ext cx="7886700" cy="885336"/>
          </a:xfrm>
        </p:spPr>
        <p:txBody>
          <a:bodyPr/>
          <a:lstStyle/>
          <a:p>
            <a:pPr algn="ctr"/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ການຮຽນຮູ້ ແບບ </a:t>
            </a:r>
            <a:r>
              <a:rPr lang="en-US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IL</a:t>
            </a:r>
            <a:r>
              <a:rPr lang="fi-FI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…</a:t>
            </a:r>
            <a:endParaRPr lang="en-GB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35201"/>
            <a:ext cx="7453168" cy="3453423"/>
          </a:xfrm>
        </p:spPr>
        <p:txBody>
          <a:bodyPr>
            <a:normAutofit fontScale="85000" lnSpcReduction="20000"/>
          </a:bodyPr>
          <a:lstStyle/>
          <a:p>
            <a:pPr marL="390525" indent="-257175"/>
            <a:endParaRPr lang="en-US" dirty="0" smtClean="0"/>
          </a:p>
          <a:p>
            <a:pPr marL="390525" indent="-257175"/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ມີຄວາມຕັ້ງໃຈ ແລະ ມີຄວາມຮັບຜິດຊອບຕົນເອງ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90525" indent="-257175"/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ມີວິທີການແກ້ໄຂ ແລະ ຄວບຄຸມອາລົມໄດ້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90525" indent="-257175"/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ສາມາດແກ້ໄຂບັນຫາທີ່ສະລັບຊັບຊ້ອນໄດ້ 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90525" indent="-257175"/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ເຊື່ອໝັ້ນຜູ້ອື່ນ ແລະ ສາມາດເຮັດວຽກເປັນຮ່ວມຄົນອື່ນໄດ້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90525" indent="-257175"/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ແລກປ່ຽນຄວາມຮູ້</a:t>
            </a:r>
            <a:r>
              <a:rPr lang="en-US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ປະສົບການ</a:t>
            </a:r>
            <a:r>
              <a:rPr lang="en-US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ແລະ ຄວາມຊ່ຽວຊານໄດ້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90525" indent="-257175"/>
            <a:r>
              <a:rPr lang="lo-LA" b="1" dirty="0" smtClean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ຕັ້ງຄໍາຖາມ</a:t>
            </a:r>
            <a:r>
              <a:rPr lang="en-US" b="1" dirty="0" smtClean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b="1" dirty="0" smtClean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ການທົດລອງ</a:t>
            </a:r>
            <a:r>
              <a:rPr lang="en-US" b="1" dirty="0" smtClean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b="1" dirty="0" smtClean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ສ້າງສັນ</a:t>
            </a:r>
            <a:r>
              <a:rPr lang="lo-LA" b="1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b="1" dirty="0" smtClean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ແລະ</a:t>
            </a:r>
            <a:r>
              <a:rPr lang="en-US" b="1" dirty="0" smtClean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b="1" dirty="0" smtClean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ພັດທະນາຮ່ວມກັນ</a:t>
            </a:r>
            <a:endParaRPr lang="en-US" b="1" dirty="0">
              <a:solidFill>
                <a:srgbClr val="FF000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90525" indent="-257175"/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ຮຽນຮູ້ຈາກການວິເຄາະ ແລະ ຈາກແຫຼ່ງຂໍ້ມູນຕ່າງໆຮ່ວມກັນ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90525" indent="-257175"/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ເປັນແຮງຈູງໃຈໃນການຮຽນຮູ້ຮ່ວມກັນ </a:t>
            </a:r>
            <a:endParaRPr lang="fi-FI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451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42228"/>
            <a:ext cx="7886700" cy="1180900"/>
          </a:xfrm>
        </p:spPr>
        <p:txBody>
          <a:bodyPr/>
          <a:lstStyle/>
          <a:p>
            <a:pPr algn="ctr"/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ວິທີການຈັດຕັ້ງປະຕິບັດ</a:t>
            </a:r>
            <a:endParaRPr lang="en-GB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75345"/>
            <a:ext cx="7886700" cy="3213280"/>
          </a:xfrm>
        </p:spPr>
        <p:txBody>
          <a:bodyPr>
            <a:normAutofit fontScale="92500"/>
          </a:bodyPr>
          <a:lstStyle/>
          <a:p>
            <a:pPr marL="133350" indent="0">
              <a:spcBef>
                <a:spcPts val="0"/>
              </a:spcBef>
              <a:buNone/>
            </a:pPr>
            <a:endParaRPr lang="en-US" sz="1650" dirty="0"/>
          </a:p>
          <a:p>
            <a:pPr marL="390525" indent="-257175">
              <a:spcBef>
                <a:spcPts val="0"/>
              </a:spcBef>
            </a:pPr>
            <a:endParaRPr lang="en-US" sz="1650" dirty="0"/>
          </a:p>
          <a:p>
            <a:pPr marL="390525" indent="-257175">
              <a:spcBef>
                <a:spcPts val="0"/>
              </a:spcBef>
            </a:pPr>
            <a:r>
              <a:rPr lang="lo-LA" sz="165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ຮຽນຮູ້ຈາກການຈັດປະຊຸມ </a:t>
            </a:r>
            <a:r>
              <a:rPr lang="lo-LA" sz="1650" dirty="0" smtClean="0"/>
              <a:t>(</a:t>
            </a:r>
            <a:r>
              <a:rPr lang="en-US" sz="1650" dirty="0" smtClean="0"/>
              <a:t>Team meetings</a:t>
            </a:r>
            <a:r>
              <a:rPr lang="lo-LA" sz="1650" dirty="0" smtClean="0"/>
              <a:t>)</a:t>
            </a:r>
            <a:endParaRPr lang="en-US" sz="1650" dirty="0"/>
          </a:p>
          <a:p>
            <a:pPr marL="771525" lvl="1" indent="-257175"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ü"/>
            </a:pPr>
            <a:r>
              <a:rPr lang="en-US" sz="1650" dirty="0"/>
              <a:t>Problem solving in teams, learning to find and use reliable sources, meeting skills, network learning</a:t>
            </a:r>
          </a:p>
          <a:p>
            <a:pPr marL="771525" lvl="1" indent="-257175"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ü"/>
            </a:pPr>
            <a:endParaRPr lang="en-US" sz="1650" dirty="0"/>
          </a:p>
          <a:p>
            <a:pPr marL="390525" indent="-257175">
              <a:spcBef>
                <a:spcPts val="0"/>
              </a:spcBef>
            </a:pPr>
            <a:r>
              <a:rPr lang="lo-LA" sz="165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ຮຽນຮູ້ຈາກການອ່ານ (</a:t>
            </a:r>
            <a:r>
              <a:rPr lang="en-US" sz="165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Reading Circles)</a:t>
            </a:r>
            <a:endParaRPr lang="en-US" sz="165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771525" lvl="1" indent="-257175"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ü"/>
            </a:pPr>
            <a:r>
              <a:rPr lang="en-US" sz="1650" dirty="0"/>
              <a:t>Theoretical framework, learning methods, skillful use of sources and business terminology</a:t>
            </a:r>
          </a:p>
          <a:p>
            <a:pPr lvl="1" indent="0">
              <a:spcBef>
                <a:spcPts val="0"/>
              </a:spcBef>
              <a:buClr>
                <a:schemeClr val="accent5"/>
              </a:buClr>
              <a:buNone/>
            </a:pPr>
            <a:endParaRPr lang="en-US" sz="1650" dirty="0"/>
          </a:p>
          <a:p>
            <a:pPr marL="390525" indent="-257175">
              <a:spcBef>
                <a:spcPts val="0"/>
              </a:spcBef>
            </a:pPr>
            <a:r>
              <a:rPr lang="lo-LA" sz="165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ການບັນຍາຍ (</a:t>
            </a:r>
            <a:r>
              <a:rPr lang="en-US" sz="165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Lectures</a:t>
            </a:r>
            <a:r>
              <a:rPr lang="lo-LA" sz="165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sz="165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771525" lvl="1" indent="-257175"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ü"/>
            </a:pPr>
            <a:r>
              <a:rPr lang="en-US" sz="1650" dirty="0"/>
              <a:t>Context and theoretical framework</a:t>
            </a:r>
          </a:p>
          <a:p>
            <a:pPr marL="771525" lvl="1" indent="-257175"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ü"/>
            </a:pPr>
            <a:r>
              <a:rPr lang="en-US" sz="1650" dirty="0"/>
              <a:t>Guest lecturers and industry representatives, company visits, study tours</a:t>
            </a:r>
          </a:p>
          <a:p>
            <a:pPr marL="390525" indent="-257175">
              <a:spcBef>
                <a:spcPts val="0"/>
              </a:spcBef>
            </a:pPr>
            <a:r>
              <a:rPr lang="en-US" sz="1650" dirty="0" smtClean="0"/>
              <a:t>Workshops</a:t>
            </a:r>
            <a:r>
              <a:rPr lang="en-US" sz="1650" dirty="0"/>
              <a:t>, learning cafes, peer teaching, debates, discussions…</a:t>
            </a:r>
          </a:p>
          <a:p>
            <a:pPr marL="390525" indent="-257175">
              <a:spcBef>
                <a:spcPts val="0"/>
              </a:spcBef>
            </a:pPr>
            <a:r>
              <a:rPr lang="en-US" sz="1650" dirty="0"/>
              <a:t>Assignments: presentations, sales pitches, competitions, blog posts, reports, etc.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183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ກິດຈະກໍາ</a:t>
            </a:r>
            <a:r>
              <a:rPr lang="en-GB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2</a:t>
            </a:r>
            <a:endParaRPr lang="en-GB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ທ່ານຈະໃຊ້ວີທີໃດເພື່ອພັດທະນາ ຄວາມອາດສາມາດການປະກອບກິດຈະການໃນຫຼັກສູດຂອງທ່ານ</a:t>
            </a:r>
            <a:r>
              <a:rPr lang="en-GB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?</a:t>
            </a:r>
          </a:p>
          <a:p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ສົນທະນາແລກປ່ຽນ</a:t>
            </a:r>
            <a:endParaRPr lang="en-GB" dirty="0" smtClean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03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ກໍລະນີສຶກສາ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6" name="Imagen 7">
            <a:extLst>
              <a:ext uri="{FF2B5EF4-FFF2-40B4-BE49-F238E27FC236}">
                <a16:creationId xmlns:a16="http://schemas.microsoft.com/office/drawing/2014/main" xmlns="" id="{6BC734A9-BFBD-3141-A8D7-0B00D673A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3" r="5325"/>
          <a:stretch/>
        </p:blipFill>
        <p:spPr>
          <a:xfrm>
            <a:off x="148817" y="2542370"/>
            <a:ext cx="3698905" cy="3315222"/>
          </a:xfrm>
          <a:prstGeom prst="rect">
            <a:avLst/>
          </a:prstGeom>
        </p:spPr>
      </p:pic>
      <p:pic>
        <p:nvPicPr>
          <p:cNvPr id="7" name="Imagen 4">
            <a:extLst>
              <a:ext uri="{FF2B5EF4-FFF2-40B4-BE49-F238E27FC236}">
                <a16:creationId xmlns:a16="http://schemas.microsoft.com/office/drawing/2014/main" xmlns="" id="{A3047457-DDA4-2E49-A5CE-8AEE41CC1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113" y="2542370"/>
            <a:ext cx="4255129" cy="344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24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DAC54930-9C4F-3346-A752-050C56B9CAC8}"/>
              </a:ext>
            </a:extLst>
          </p:cNvPr>
          <p:cNvSpPr txBox="1"/>
          <p:nvPr/>
        </p:nvSpPr>
        <p:spPr>
          <a:xfrm>
            <a:off x="1523844" y="687812"/>
            <a:ext cx="5591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BOOTCAMP </a:t>
            </a:r>
            <a:r>
              <a:rPr lang="es-ES" sz="24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- </a:t>
            </a:r>
            <a:r>
              <a:rPr lang="lo-LA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 ການສ້າງແນວຄວາມຄິດທຸລະກິດ</a:t>
            </a:r>
            <a:endParaRPr lang="es-ES" sz="24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78078FB2-FB78-1E4B-A265-6F20FE741C73}"/>
              </a:ext>
            </a:extLst>
          </p:cNvPr>
          <p:cNvSpPr txBox="1"/>
          <p:nvPr/>
        </p:nvSpPr>
        <p:spPr>
          <a:xfrm>
            <a:off x="519098" y="6591364"/>
            <a:ext cx="7955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https://centroempleo.ua.es/es/noticias/2022/bootcamp-generacion-de-ideas-de-negocio-2a-edicion.html</a:t>
            </a:r>
            <a:r>
              <a:rPr lang="es-ES" sz="1400" u="sng" dirty="0"/>
              <a:t>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DFDB2390-E1AA-1C49-AEA4-89157A9B9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789" y="3227370"/>
            <a:ext cx="4322567" cy="32419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6854ED6E-90AF-5D48-B047-31B10C0C2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08" y="1388295"/>
            <a:ext cx="4322567" cy="32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52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DAC54930-9C4F-3346-A752-050C56B9CAC8}"/>
              </a:ext>
            </a:extLst>
          </p:cNvPr>
          <p:cNvSpPr txBox="1"/>
          <p:nvPr/>
        </p:nvSpPr>
        <p:spPr>
          <a:xfrm>
            <a:off x="1523844" y="687812"/>
            <a:ext cx="5591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BOOTCAMP - </a:t>
            </a:r>
            <a:r>
              <a:rPr lang="lo-LA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 ການສ້າງແນວຄວາມຄິດທຸລະກິດ</a:t>
            </a:r>
            <a:endParaRPr lang="es-ES" sz="24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78078FB2-FB78-1E4B-A265-6F20FE741C73}"/>
              </a:ext>
            </a:extLst>
          </p:cNvPr>
          <p:cNvSpPr txBox="1"/>
          <p:nvPr/>
        </p:nvSpPr>
        <p:spPr>
          <a:xfrm>
            <a:off x="519098" y="6591364"/>
            <a:ext cx="7955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https://centroempleo.ua.es/es/noticias/2022/bootcamp-generacion-de-ideas-de-negocio-2a-edicion.html</a:t>
            </a:r>
            <a:r>
              <a:rPr lang="es-ES" sz="1400" u="sng" dirty="0"/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E2C1E84-7C1C-FA48-9EB3-5876FC08A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077" y="1330978"/>
            <a:ext cx="6771845" cy="50788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A345F44B-C847-0842-A6E7-EB51E7876E11}"/>
              </a:ext>
            </a:extLst>
          </p:cNvPr>
          <p:cNvSpPr txBox="1"/>
          <p:nvPr/>
        </p:nvSpPr>
        <p:spPr>
          <a:xfrm>
            <a:off x="5533858" y="4666192"/>
            <a:ext cx="1956004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ES" dirty="0" err="1"/>
              <a:t>Map</a:t>
            </a:r>
            <a:r>
              <a:rPr lang="es-ES" dirty="0"/>
              <a:t> of </a:t>
            </a:r>
            <a:r>
              <a:rPr lang="es-ES" dirty="0" err="1"/>
              <a:t>usefulness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buyer</a:t>
            </a:r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128BB521-6548-4A45-AD8D-145390EEBB5B}"/>
              </a:ext>
            </a:extLst>
          </p:cNvPr>
          <p:cNvSpPr txBox="1"/>
          <p:nvPr/>
        </p:nvSpPr>
        <p:spPr>
          <a:xfrm>
            <a:off x="657864" y="5115618"/>
            <a:ext cx="2702103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 dirty="0" err="1"/>
              <a:t>Scoring</a:t>
            </a:r>
            <a:r>
              <a:rPr lang="es-ES" dirty="0"/>
              <a:t> of </a:t>
            </a:r>
            <a:r>
              <a:rPr lang="es-ES" dirty="0" err="1"/>
              <a:t>each</a:t>
            </a:r>
            <a:r>
              <a:rPr lang="es-ES" dirty="0"/>
              <a:t> </a:t>
            </a:r>
            <a:r>
              <a:rPr lang="es-ES" dirty="0" err="1"/>
              <a:t>element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product</a:t>
            </a:r>
            <a:r>
              <a:rPr lang="es-ES" dirty="0"/>
              <a:t> (</a:t>
            </a:r>
            <a:r>
              <a:rPr lang="es-ES" dirty="0" err="1"/>
              <a:t>ease</a:t>
            </a:r>
            <a:r>
              <a:rPr lang="es-ES" dirty="0"/>
              <a:t> of use, </a:t>
            </a:r>
            <a:r>
              <a:rPr lang="es-ES" dirty="0" err="1"/>
              <a:t>cost</a:t>
            </a:r>
            <a:r>
              <a:rPr lang="es-ES" dirty="0"/>
              <a:t>, </a:t>
            </a:r>
            <a:r>
              <a:rPr lang="es-ES" dirty="0" err="1"/>
              <a:t>recyblable</a:t>
            </a:r>
            <a:r>
              <a:rPr lang="es-ES" dirty="0"/>
              <a:t> </a:t>
            </a:r>
            <a:r>
              <a:rPr lang="es-ES" dirty="0" err="1"/>
              <a:t>etc</a:t>
            </a:r>
            <a:r>
              <a:rPr lang="es-E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5523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ການຮຽນ</a:t>
            </a:r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ຮູ້ຈາກການປະຕິບັດຕົວຈິງ</a:t>
            </a:r>
            <a:endParaRPr lang="en-GB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DDB79666-8BB4-4C3D-9D3A-64375A6510F5}"/>
              </a:ext>
            </a:extLst>
          </p:cNvPr>
          <p:cNvSpPr txBox="1">
            <a:spLocks/>
          </p:cNvSpPr>
          <p:nvPr/>
        </p:nvSpPr>
        <p:spPr>
          <a:xfrm>
            <a:off x="628055" y="1220244"/>
            <a:ext cx="7886700" cy="724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/>
            <a:endParaRPr lang="fi-FI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595C1767-3DDD-4681-B1E8-D069AACD5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2737" y="3020436"/>
            <a:ext cx="3871835" cy="258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9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918" y="19668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lo-LA" sz="2400" dirty="0" smtClean="0"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ແນວຄິດ </a:t>
            </a:r>
            <a:r>
              <a:rPr lang="en-US" sz="2400" dirty="0" smtClean="0"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“Competency’’</a:t>
            </a:r>
            <a:endParaRPr lang="en-US" sz="2400" dirty="0">
              <a:solidFill>
                <a:schemeClr val="bg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40324"/>
            <a:ext cx="8261853" cy="4816444"/>
          </a:xfrm>
        </p:spPr>
        <p:txBody>
          <a:bodyPr>
            <a:noAutofit/>
          </a:bodyPr>
          <a:lstStyle/>
          <a:p>
            <a:pPr marL="120650" algn="just">
              <a:lnSpc>
                <a:spcPct val="150000"/>
              </a:lnSpc>
            </a:pPr>
            <a:r>
              <a:rPr lang="lo-LA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ແນວຄິດ </a:t>
            </a:r>
            <a:r>
              <a:rPr lang="en-US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Competency </a:t>
            </a:r>
            <a:r>
              <a:rPr lang="lo-LA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ລິເລີ່ມໂດຍ</a:t>
            </a:r>
            <a:r>
              <a:rPr lang="en-US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David McClelland </a:t>
            </a:r>
            <a:r>
              <a:rPr lang="lo-LA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(</a:t>
            </a:r>
            <a:r>
              <a:rPr lang="en-US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1970</a:t>
            </a:r>
            <a:r>
              <a:rPr lang="lo-LA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en-US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,</a:t>
            </a:r>
            <a:r>
              <a:rPr lang="lo-LA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ເປັນການສຶກສາເຖິງຄວາມອາດມາມາດຂອງພະນັກງານໃນອົງກອນທີ່ສົ່ງຜົນຕໍ້ປະສິດທິພາບ ແລະ ປະສິດທິຜົນຂອງການປະຕິບັດງານທີ່ແຕກຕ່າງກັນ</a:t>
            </a:r>
            <a:r>
              <a:rPr lang="en-US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  <a:r>
              <a:rPr lang="lo-LA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ຜົນປະກົດວ່າແມ່ນຍ້ອນ ຄວາມອາດສາມາດ (</a:t>
            </a:r>
            <a:r>
              <a:rPr lang="en-US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competency</a:t>
            </a:r>
            <a:r>
              <a:rPr lang="lo-LA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) ທີ່ແຕກຕ່າງກັນ</a:t>
            </a:r>
            <a:r>
              <a:rPr lang="en-US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ຄວາມໝາຍ ຄໍາວ່າ </a:t>
            </a:r>
            <a:r>
              <a:rPr lang="en-US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“competency” </a:t>
            </a:r>
            <a:r>
              <a:rPr lang="lo-LA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ໝາຍເຖິງ ຄວາມຮູ້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(</a:t>
            </a:r>
            <a:r>
              <a:rPr lang="en-US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knowledge</a:t>
            </a:r>
            <a:r>
              <a:rPr lang="lo-LA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en-US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ທັກສະ (</a:t>
            </a:r>
            <a:r>
              <a:rPr lang="en-US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skill</a:t>
            </a:r>
            <a:r>
              <a:rPr lang="lo-LA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en-US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,</a:t>
            </a:r>
            <a:r>
              <a:rPr lang="lo-LA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ຄຸນສົມບັດ (</a:t>
            </a:r>
            <a:r>
              <a:rPr lang="en-US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attribute</a:t>
            </a:r>
            <a:r>
              <a:rPr lang="lo-LA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) ການຮຽນຮູ້ສິ່ງໃໝ່ໆ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lo-L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0" algn="just">
              <a:lnSpc>
                <a:spcPct val="150000"/>
              </a:lnSpc>
            </a:pPr>
            <a:r>
              <a:rPr lang="lo-LA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ອົງປະກອບຂອງ </a:t>
            </a:r>
            <a:r>
              <a:rPr lang="en-US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‘Competency’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1) </a:t>
            </a:r>
            <a:r>
              <a:rPr lang="lo-LA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ຄວາມອາດສາມາດຫຼັກ</a:t>
            </a:r>
            <a:r>
              <a:rPr lang="en-US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2</a:t>
            </a:r>
            <a:r>
              <a:rPr lang="en-US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lo-LA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ຄວາມອາດສາມາດດ້ານອາຊີບ</a:t>
            </a:r>
            <a:r>
              <a:rPr lang="en-US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3</a:t>
            </a:r>
            <a:r>
              <a:rPr lang="en-US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lo-LA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ຄວາມອາດສາມາດດ້ານເຕັກນິກ</a:t>
            </a:r>
            <a:r>
              <a:rPr lang="en-US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(</a:t>
            </a:r>
            <a:r>
              <a:rPr lang="en-US"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Akaravorn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, 1998).  </a:t>
            </a:r>
          </a:p>
        </p:txBody>
      </p:sp>
      <p:sp>
        <p:nvSpPr>
          <p:cNvPr id="4" name="Rectangle 3"/>
          <p:cNvSpPr/>
          <p:nvPr/>
        </p:nvSpPr>
        <p:spPr>
          <a:xfrm>
            <a:off x="2177359" y="3387158"/>
            <a:ext cx="4572000" cy="4580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0650" algn="just">
              <a:lnSpc>
                <a:spcPct val="15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498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731" y="1566248"/>
            <a:ext cx="7775921" cy="427323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lo-LA" sz="20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ຄວາມສາມາດສະເພາະຕົວ </a:t>
            </a:r>
            <a:r>
              <a:rPr lang="lo-L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Competency</a:t>
            </a:r>
            <a:r>
              <a:rPr lang="lo-L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Expertise, Creativity Thinking, and Knowledge Management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(2) </a:t>
            </a:r>
            <a:r>
              <a:rPr lang="lo-LA" sz="20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ຄວາມອາດສາມາດການບໍລິຫານ </a:t>
            </a:r>
            <a:r>
              <a:rPr lang="lo-L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 Competency</a:t>
            </a:r>
            <a:r>
              <a:rPr lang="lo-L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Leadership, Team Relationship, Human resource management, Corporate Governance, and change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  <a:endParaRPr lang="lo-L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(</a:t>
            </a:r>
            <a:r>
              <a:rPr lang="en-US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3</a:t>
            </a:r>
            <a:r>
              <a:rPr lang="en-US" sz="20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) </a:t>
            </a:r>
            <a:r>
              <a:rPr lang="lo-LA" sz="20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ຄວາມອາດສາມາດດ້ານການປະຕິບັດງານ</a:t>
            </a:r>
            <a:r>
              <a:rPr lang="en-US" sz="20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Competency)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knowledge transfer, career development and change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  <a:r>
              <a:rPr lang="lo-L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Thon Than</a:t>
            </a:r>
            <a:r>
              <a:rPr lang="lo-L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85886" y="281153"/>
            <a:ext cx="51468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lo-LA" sz="2800" b="1" dirty="0"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ຄວາມອາດສາມາດດ້ານທຸລະກິດ (</a:t>
            </a:r>
            <a:r>
              <a:rPr lang="en-US" sz="2800" b="1" dirty="0"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Business competency</a:t>
            </a:r>
            <a:r>
              <a:rPr lang="lo-LA" sz="2800" b="1" dirty="0"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en-US" sz="2800" b="1" dirty="0"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endParaRPr lang="lo-LA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626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329" y="1186901"/>
            <a:ext cx="7886700" cy="1014645"/>
          </a:xfrm>
        </p:spPr>
        <p:txBody>
          <a:bodyPr>
            <a:normAutofit/>
          </a:bodyPr>
          <a:lstStyle/>
          <a:p>
            <a:pPr algn="ctr"/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ຄວາມອາດສາມາດ (</a:t>
            </a:r>
            <a:r>
              <a:rPr lang="en-GB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Competence</a:t>
            </a:r>
            <a:r>
              <a:rPr lang="en-US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s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GB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560" y="2083852"/>
            <a:ext cx="7886700" cy="367415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lo-LA" sz="48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ຄວາມອາດສາມາດ ໝາຍເຖິງ ຄວາມສາມາດໃນການປະຕິບັດວຽກງານ ແລະ ຄວາມຮູ້ດ້ານຕ່າງໆ ເຊັ່ນ: ທັກສະ</a:t>
            </a:r>
            <a:r>
              <a:rPr lang="en-US" sz="48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48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ພຶດຕິກໍາ</a:t>
            </a:r>
            <a:r>
              <a:rPr lang="lo-LA" sz="48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48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ຄ່ານິຍົມທີ່ຈະເຮັດສິ່ງໃດໜຶ່ງ</a:t>
            </a:r>
            <a:r>
              <a:rPr lang="en-US" sz="48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; </a:t>
            </a:r>
            <a:r>
              <a:rPr lang="lo-LA" sz="48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ທີ່ເປັນທີ່ຍອມຮັບ, ມີຄວາມສາມາດທີ່ຈະປະຕິບັດວຽກງານມນຕໍາແໜ່ງໃດໜຶ່ງ</a:t>
            </a:r>
            <a:r>
              <a:rPr lang="en-US" sz="48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. </a:t>
            </a:r>
            <a:endParaRPr lang="fi-FI" sz="48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55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ຄ່ານິຍົມການປ່ຽນແປງດ້ານຄວາມອາດສາມາດ</a:t>
            </a:r>
            <a:r>
              <a:rPr lang="en-AU" sz="55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  <a:endParaRPr lang="en-AU" sz="55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>
              <a:lnSpc>
                <a:spcPct val="170000"/>
              </a:lnSpc>
            </a:pPr>
            <a:r>
              <a:rPr lang="lo-LA" sz="55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ເອີຣົບ</a:t>
            </a:r>
            <a:r>
              <a:rPr lang="fi-FI" sz="55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sz="55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ຄວາມອາດສາມາດ ດ້ານ ທັກສະທີ່ທັດສະໄໝ ແລະ ສິ່ງແວດລ້ອມສີຂຽວ</a:t>
            </a:r>
            <a:endParaRPr lang="fi-FI" sz="55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>
              <a:lnSpc>
                <a:spcPct val="170000"/>
              </a:lnSpc>
            </a:pPr>
            <a:r>
              <a:rPr lang="lo-LA" sz="55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ປະເທດ ຟິນແລນ (</a:t>
            </a:r>
            <a:r>
              <a:rPr lang="fi-FI" sz="55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UAS</a:t>
            </a:r>
            <a:r>
              <a:rPr lang="fi-FI" sz="55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, 2022):</a:t>
            </a:r>
          </a:p>
          <a:p>
            <a:pPr lvl="2">
              <a:lnSpc>
                <a:spcPct val="170000"/>
              </a:lnSpc>
            </a:pPr>
            <a:r>
              <a:rPr lang="lo-LA" sz="55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ທັກສະການຮຽນຮູ້ (</a:t>
            </a:r>
            <a:r>
              <a:rPr lang="fi-FI" sz="55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Learning </a:t>
            </a:r>
            <a:r>
              <a:rPr lang="fi-FI" sz="55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to </a:t>
            </a:r>
            <a:r>
              <a:rPr lang="fi-FI" sz="55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learn</a:t>
            </a:r>
            <a:r>
              <a:rPr lang="lo-LA" sz="55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fi-FI" sz="55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2">
              <a:lnSpc>
                <a:spcPct val="170000"/>
              </a:lnSpc>
            </a:pPr>
            <a:r>
              <a:rPr lang="lo-LA" sz="55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ການເຮັດວຽກຮ່ວມກັບຊຸມຊົນ (</a:t>
            </a:r>
            <a:r>
              <a:rPr lang="fi-FI" sz="55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Act </a:t>
            </a:r>
            <a:r>
              <a:rPr lang="fi-FI" sz="55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in work </a:t>
            </a:r>
            <a:r>
              <a:rPr lang="fi-FI" sz="55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community</a:t>
            </a:r>
            <a:r>
              <a:rPr lang="lo-LA" sz="55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fi-FI" sz="55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2">
              <a:lnSpc>
                <a:spcPct val="170000"/>
              </a:lnSpc>
            </a:pPr>
            <a:r>
              <a:rPr lang="lo-LA" sz="55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ການມີຈັນຍາທໍາ (</a:t>
            </a:r>
            <a:r>
              <a:rPr lang="fi-FI" sz="55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Ethicalness</a:t>
            </a:r>
            <a:r>
              <a:rPr lang="lo-LA" sz="55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fi-FI" sz="55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2">
              <a:lnSpc>
                <a:spcPct val="170000"/>
              </a:lnSpc>
            </a:pPr>
            <a:r>
              <a:rPr lang="lo-LA" sz="55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ການພັດທະນາແບບຍືນຍົງ (</a:t>
            </a:r>
            <a:r>
              <a:rPr lang="fi-FI" sz="55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Sustainable development)</a:t>
            </a:r>
            <a:endParaRPr lang="fi-FI" sz="55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2">
              <a:lnSpc>
                <a:spcPct val="170000"/>
              </a:lnSpc>
            </a:pPr>
            <a:r>
              <a:rPr lang="lo-LA" sz="55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ສາກົນນິຍົມ ແລະ ພາຫຸວັດທະນະທໍາ (</a:t>
            </a:r>
            <a:r>
              <a:rPr lang="fi-FI" sz="55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Internationalism </a:t>
            </a:r>
            <a:r>
              <a:rPr lang="fi-FI" sz="55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and </a:t>
            </a:r>
            <a:r>
              <a:rPr lang="fi-FI" sz="55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multi-culturalism</a:t>
            </a:r>
            <a:r>
              <a:rPr lang="lo-LA" sz="55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fi-FI" sz="55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2">
              <a:lnSpc>
                <a:spcPct val="170000"/>
              </a:lnSpc>
            </a:pPr>
            <a:r>
              <a:rPr lang="lo-LA" sz="55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ການຮ່ວມມືເຊິ່ງກັນ ແລະ ກັນ (</a:t>
            </a:r>
            <a:r>
              <a:rPr lang="fi-FI" sz="55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Anticipation</a:t>
            </a:r>
            <a:r>
              <a:rPr lang="lo-LA" sz="5500" b="1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AU" sz="55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5680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ບັນດາຄວາມອາດສາມາດຕ່າງໆ (</a:t>
            </a:r>
            <a:r>
              <a:rPr lang="en-GB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COMPETENCES</a:t>
            </a:r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GB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675427"/>
            <a:ext cx="7886700" cy="3013197"/>
          </a:xfrm>
        </p:spPr>
        <p:txBody>
          <a:bodyPr>
            <a:normAutofit fontScale="77500" lnSpcReduction="20000"/>
          </a:bodyPr>
          <a:lstStyle/>
          <a:p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ຈະມີວິທີການເພີ່ມ ຄວາມອາດສາມາດໃນຫຼັກສູດແນວໃດ</a:t>
            </a:r>
            <a:r>
              <a:rPr lang="fi-FI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endParaRPr lang="en-AU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/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ຫຼັກສູດ</a:t>
            </a:r>
            <a:endParaRPr lang="en-GB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2"/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ຮຽນເປັນໂມດູນ ແລະ ລົງເລິກໃນລາຍວິຊາ</a:t>
            </a:r>
            <a:endParaRPr lang="en-GB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/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ເນື້ອໃນບົດຮຽນ</a:t>
            </a:r>
            <a:endParaRPr lang="en-GB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2"/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ການພັດທະນາແບບຍືນຍົງ ແລະ ຈັນຍາບັນໃນການດໍາເນີນທຸລະກິດ</a:t>
            </a:r>
            <a:endParaRPr lang="en-GB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/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ຜ່ານເຕັກນິກການສອນ</a:t>
            </a:r>
            <a:endParaRPr lang="en-GB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2"/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ການຮຽນຈາກປະສົບການ</a:t>
            </a:r>
            <a:r>
              <a:rPr lang="en-US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-</a:t>
            </a:r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ການແກ້ບັນຫາ (</a:t>
            </a:r>
            <a:r>
              <a:rPr lang="en-US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Inquiry and </a:t>
            </a:r>
            <a:r>
              <a:rPr lang="en-GB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problem-based learning</a:t>
            </a:r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GB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/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ຜ່ານຫຼັກການສອນ</a:t>
            </a:r>
          </a:p>
          <a:p>
            <a:pPr lvl="2"/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ການຮຽນຜ່ານກິດຈະກໍາ (</a:t>
            </a:r>
            <a:r>
              <a:rPr lang="en-GB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Flipped learning</a:t>
            </a:r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GB" dirty="0" smtClean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2"/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ການຮຽນຮູ້ຊີວິດປະຈໍາວັນ </a:t>
            </a:r>
            <a:r>
              <a:rPr lang="en-GB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(Learning diaries)</a:t>
            </a:r>
            <a:endParaRPr lang="en-GB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2"/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ການຂຽນບົດລາຍງານ (</a:t>
            </a:r>
            <a:r>
              <a:rPr lang="en-US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Assignment</a:t>
            </a:r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GB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9871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153191"/>
          </a:xfrm>
        </p:spPr>
        <p:txBody>
          <a:bodyPr>
            <a:normAutofit/>
          </a:bodyPr>
          <a:lstStyle/>
          <a:p>
            <a:pPr algn="ctr"/>
            <a:r>
              <a:rPr lang="lo-LA" sz="24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ຄວາມອາດສາມາດດ້ານການປະກອບກິດຈະການ</a:t>
            </a:r>
            <a:r>
              <a:rPr lang="lo-LA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/>
            </a:r>
            <a:br>
              <a:rPr lang="lo-LA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</a:br>
            <a:r>
              <a:rPr lang="lo-LA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/>
            </a:r>
            <a:br>
              <a:rPr lang="lo-LA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</a:br>
            <a:r>
              <a:rPr lang="lo-LA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(</a:t>
            </a:r>
            <a:r>
              <a:rPr lang="en-GB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ENTREPRENEURIAL COMPETENCES</a:t>
            </a:r>
            <a:r>
              <a:rPr lang="lo-LA" sz="2000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GB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405" y="2276483"/>
            <a:ext cx="3531980" cy="3263504"/>
          </a:xfrm>
        </p:spPr>
      </p:pic>
      <p:sp>
        <p:nvSpPr>
          <p:cNvPr id="5" name="TextBox 4"/>
          <p:cNvSpPr txBox="1"/>
          <p:nvPr/>
        </p:nvSpPr>
        <p:spPr>
          <a:xfrm>
            <a:off x="374073" y="5609359"/>
            <a:ext cx="66959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Source: </a:t>
            </a:r>
            <a:r>
              <a:rPr lang="en-GB" sz="1350" dirty="0" err="1"/>
              <a:t>EntreComp</a:t>
            </a:r>
            <a:r>
              <a:rPr lang="en-GB" sz="1350" dirty="0"/>
              <a:t>, </a:t>
            </a:r>
            <a:r>
              <a:rPr lang="en-GB" sz="1350" dirty="0">
                <a:hlinkClick r:id="rId3"/>
              </a:rPr>
              <a:t>https://www.eee-platform.eu/the-entrecomp-competence-framework/</a:t>
            </a: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0274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254"/>
            <a:ext cx="9044412" cy="560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52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ກິດຈະກໍາ: </a:t>
            </a:r>
            <a:r>
              <a:rPr lang="en-GB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1</a:t>
            </a:r>
            <a:endParaRPr lang="en-GB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ວິຊາສອນການປະກອບກິດຈະການໃນຫຼັກສູດການຮຽນການສອນປັດຈຸບັນແມ່ນ ຕ້ອງການຄວາມອາດສາມາດຫຍັງແດ່</a:t>
            </a:r>
            <a:r>
              <a:rPr lang="en-GB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?</a:t>
            </a:r>
          </a:p>
          <a:p>
            <a:r>
              <a:rPr lang="lo-LA" dirty="0" smtClean="0">
                <a:latin typeface="Phetsarath OT" panose="02000500000000020004" pitchFamily="2" charset="0"/>
                <a:cs typeface="Phetsarath OT" panose="02000500000000020004" pitchFamily="2" charset="0"/>
              </a:rPr>
              <a:t>ຈົ່ງສົນທະນາແລກປ່ຽນ</a:t>
            </a:r>
            <a:endParaRPr lang="en-GB" dirty="0" smtClean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edu.flinga.fi/s/EP4G5CN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3027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ca9a1c-ea03-4f56-8ded-6c285728d794" xsi:nil="true"/>
    <lcf76f155ced4ddcb4097134ff3c332f xmlns="9e7cb493-a9cd-49cd-846c-930d19753eb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E0CC700C34E64283355474F2ABBAFB" ma:contentTypeVersion="16" ma:contentTypeDescription="Create a new document." ma:contentTypeScope="" ma:versionID="8ff2458da248c7423d338960d1906584">
  <xsd:schema xmlns:xsd="http://www.w3.org/2001/XMLSchema" xmlns:xs="http://www.w3.org/2001/XMLSchema" xmlns:p="http://schemas.microsoft.com/office/2006/metadata/properties" xmlns:ns2="9e7cb493-a9cd-49cd-846c-930d19753eb9" xmlns:ns3="4cca9a1c-ea03-4f56-8ded-6c285728d794" targetNamespace="http://schemas.microsoft.com/office/2006/metadata/properties" ma:root="true" ma:fieldsID="d3c5bb8178d63cc94ad54e2194493de9" ns2:_="" ns3:_="">
    <xsd:import namespace="9e7cb493-a9cd-49cd-846c-930d19753eb9"/>
    <xsd:import namespace="4cca9a1c-ea03-4f56-8ded-6c285728d7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cb493-a9cd-49cd-846c-930d19753e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213ba4d-4ff2-410f-8850-8053d14020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a9a1c-ea03-4f56-8ded-6c285728d79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a40db18-2066-40d3-9c1d-6d717589184a}" ma:internalName="TaxCatchAll" ma:showField="CatchAllData" ma:web="4cca9a1c-ea03-4f56-8ded-6c285728d7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C8AD15-3950-475C-A6ED-C98B4702B6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4E3BB0-8E0D-4834-A0A1-255EC6757BC7}">
  <ds:schemaRefs>
    <ds:schemaRef ds:uri="http://purl.org/dc/terms/"/>
    <ds:schemaRef ds:uri="9e7cb493-a9cd-49cd-846c-930d19753e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4cca9a1c-ea03-4f56-8ded-6c285728d79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198F5A1-5DDA-4930-9194-4CAFDF0D3E2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1921</TotalTime>
  <Words>1326</Words>
  <Application>Microsoft Office PowerPoint</Application>
  <PresentationFormat>On-screen Show (4:3)</PresentationFormat>
  <Paragraphs>140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DokChampa</vt:lpstr>
      <vt:lpstr>Expressway Rg</vt:lpstr>
      <vt:lpstr>Phetsarath OT</vt:lpstr>
      <vt:lpstr>Times New Roman</vt:lpstr>
      <vt:lpstr>Wingdings</vt:lpstr>
      <vt:lpstr>Office Theme</vt:lpstr>
      <vt:lpstr>   ສູນສົ່ງເສີມຜູ້ປະກອບກິດຈະການໜຸ່ມ  Young Entrepreneurs Support Center (YES Center)  </vt:lpstr>
      <vt:lpstr>Entrepreneurship Competency </vt:lpstr>
      <vt:lpstr>ແນວຄິດ “Competency’’</vt:lpstr>
      <vt:lpstr>PowerPoint Presentation</vt:lpstr>
      <vt:lpstr>ຄວາມອາດສາມາດ (Competences)</vt:lpstr>
      <vt:lpstr>ບັນດາຄວາມອາດສາມາດຕ່າງໆ (COMPETENCES)</vt:lpstr>
      <vt:lpstr>ຄວາມອາດສາມາດດ້ານການປະກອບກິດຈະການ  (ENTREPRENEURIAL COMPETENCES)</vt:lpstr>
      <vt:lpstr>PowerPoint Presentation</vt:lpstr>
      <vt:lpstr>ກິດຈະກໍາ: 1</vt:lpstr>
      <vt:lpstr>ຮູບແບບການຮຽນຮູ້</vt:lpstr>
      <vt:lpstr> INQUIRY LEARNING AT HAAGA-HELIA PORVOO CAMPUS</vt:lpstr>
      <vt:lpstr>ການຮຽນແບບ (INQUIRY LEARNING)?</vt:lpstr>
      <vt:lpstr>(ຮູບແບບການຮຽນແບບ INQUIRY LEARNING)?</vt:lpstr>
      <vt:lpstr>ກໍລະນີສຶກສາ  HAAGA-HELIA PORVOO CAMPUS</vt:lpstr>
      <vt:lpstr>” 16 ທັກສະທີ່ຜູ້ຮຽນຕ້ອງມີໃນສະຕະວັດທີ  21”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ຂັ້ນຕອນການຮຽນຮູ້ ທີ່ທົດລອງ</vt:lpstr>
      <vt:lpstr>ການຮຽນຮູ້ ແບບ IL…</vt:lpstr>
      <vt:lpstr>ວິທີການຈັດຕັ້ງປະຕິບັດ</vt:lpstr>
      <vt:lpstr>ກິດຈະກໍາ 2</vt:lpstr>
      <vt:lpstr>ກໍລະນີສຶກສາ</vt:lpstr>
      <vt:lpstr>PowerPoint Presentation</vt:lpstr>
      <vt:lpstr>PowerPoint Presentation</vt:lpstr>
      <vt:lpstr>ການຮຽນຮູ້ຈາກການປະຕິບັດຕົວຈິງ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vannasine thammalath</dc:creator>
  <cp:lastModifiedBy>Kevin</cp:lastModifiedBy>
  <cp:revision>116</cp:revision>
  <dcterms:created xsi:type="dcterms:W3CDTF">2021-06-04T16:06:26Z</dcterms:created>
  <dcterms:modified xsi:type="dcterms:W3CDTF">2022-11-18T14:38:35Z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0x01010045E0CC700C34E64283355474F2ABBAFB</vt:lpwstr>
  </property>
</Properties>
</file>