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9"/>
  </p:notesMasterIdLst>
  <p:handoutMasterIdLst>
    <p:handoutMasterId r:id="rId40"/>
  </p:handoutMasterIdLst>
  <p:sldIdLst>
    <p:sldId id="256" r:id="rId5"/>
    <p:sldId id="332" r:id="rId6"/>
    <p:sldId id="337" r:id="rId7"/>
    <p:sldId id="336" r:id="rId8"/>
    <p:sldId id="330" r:id="rId9"/>
    <p:sldId id="359" r:id="rId10"/>
    <p:sldId id="360" r:id="rId11"/>
    <p:sldId id="363" r:id="rId12"/>
    <p:sldId id="362" r:id="rId13"/>
    <p:sldId id="345" r:id="rId14"/>
    <p:sldId id="361" r:id="rId15"/>
    <p:sldId id="344" r:id="rId16"/>
    <p:sldId id="346" r:id="rId17"/>
    <p:sldId id="347" r:id="rId18"/>
    <p:sldId id="348" r:id="rId19"/>
    <p:sldId id="353" r:id="rId20"/>
    <p:sldId id="350" r:id="rId21"/>
    <p:sldId id="352" r:id="rId22"/>
    <p:sldId id="351" r:id="rId23"/>
    <p:sldId id="354" r:id="rId24"/>
    <p:sldId id="355" r:id="rId25"/>
    <p:sldId id="356" r:id="rId26"/>
    <p:sldId id="357" r:id="rId27"/>
    <p:sldId id="279" r:id="rId28"/>
    <p:sldId id="358" r:id="rId29"/>
    <p:sldId id="257" r:id="rId30"/>
    <p:sldId id="333" r:id="rId31"/>
    <p:sldId id="338" r:id="rId32"/>
    <p:sldId id="339" r:id="rId33"/>
    <p:sldId id="340" r:id="rId34"/>
    <p:sldId id="341" r:id="rId35"/>
    <p:sldId id="342" r:id="rId36"/>
    <p:sldId id="343" r:id="rId37"/>
    <p:sldId id="335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8" autoAdjust="0"/>
    <p:restoredTop sz="94670"/>
  </p:normalViewPr>
  <p:slideViewPr>
    <p:cSldViewPr snapToGrid="0">
      <p:cViewPr varScale="1">
        <p:scale>
          <a:sx n="66" d="100"/>
          <a:sy n="66" d="100"/>
        </p:scale>
        <p:origin x="13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0B054-A7E3-4C46-A3DC-95C0A9E1C73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70139-1794-494E-AE18-8355041D2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15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B7F31-E679-48CC-9423-9B6BFCA4E2A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C4FCC-A7BB-4998-9C5C-F010D2AC4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55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 b="1">
                <a:latin typeface="Expressway Rg" panose="020B0604020200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fik 27">
            <a:extLst>
              <a:ext uri="{FF2B5EF4-FFF2-40B4-BE49-F238E27FC236}">
                <a16:creationId xmlns:a16="http://schemas.microsoft.com/office/drawing/2014/main" xmlns="" id="{089504DB-15B4-4E93-AF93-69D78E85E515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938" y="52519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054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259639"/>
            <a:ext cx="30861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fik 27">
            <a:extLst>
              <a:ext uri="{FF2B5EF4-FFF2-40B4-BE49-F238E27FC236}">
                <a16:creationId xmlns:a16="http://schemas.microsoft.com/office/drawing/2014/main" xmlns="" id="{2A9C8B11-6DF5-407C-A3F0-6FBE553F4739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8477" y="-40407"/>
            <a:ext cx="491867" cy="4629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F5018B2-BEF1-4DA8-82B4-376877853B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052" y="-12036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61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600200"/>
            <a:ext cx="7886700" cy="793377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Grafik 27">
            <a:extLst>
              <a:ext uri="{FF2B5EF4-FFF2-40B4-BE49-F238E27FC236}">
                <a16:creationId xmlns:a16="http://schemas.microsoft.com/office/drawing/2014/main" xmlns="" id="{089504DB-15B4-4E93-AF93-69D78E85E515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744" y="74934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57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90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 b="1">
                <a:latin typeface="Expressway Rg" panose="020B0604020200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Grafik 27">
            <a:extLst>
              <a:ext uri="{FF2B5EF4-FFF2-40B4-BE49-F238E27FC236}">
                <a16:creationId xmlns:a16="http://schemas.microsoft.com/office/drawing/2014/main" xmlns="" id="{089504DB-15B4-4E93-AF93-69D78E85E515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938" y="52519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778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49864"/>
            <a:ext cx="7886700" cy="1325563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103685"/>
            <a:ext cx="7886700" cy="2584939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00BA99B1-276B-4266-AB25-01307CAE10A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Grafik 27">
            <a:extLst>
              <a:ext uri="{FF2B5EF4-FFF2-40B4-BE49-F238E27FC236}">
                <a16:creationId xmlns:a16="http://schemas.microsoft.com/office/drawing/2014/main" xmlns="" id="{089504DB-15B4-4E93-AF93-69D78E85E515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938" y="52519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1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49864"/>
            <a:ext cx="7886700" cy="1325563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103685"/>
            <a:ext cx="7886700" cy="2584939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00BA99B1-276B-4266-AB25-01307CAE10A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fik 27">
            <a:extLst>
              <a:ext uri="{FF2B5EF4-FFF2-40B4-BE49-F238E27FC236}">
                <a16:creationId xmlns:a16="http://schemas.microsoft.com/office/drawing/2014/main" xmlns="" id="{089504DB-15B4-4E93-AF93-69D78E85E515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938" y="52519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839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49864"/>
            <a:ext cx="7886700" cy="1325563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103685"/>
            <a:ext cx="7886700" cy="2584939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00BA99B1-276B-4266-AB25-01307CAE10A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Grafik 27">
            <a:extLst>
              <a:ext uri="{FF2B5EF4-FFF2-40B4-BE49-F238E27FC236}">
                <a16:creationId xmlns:a16="http://schemas.microsoft.com/office/drawing/2014/main" xmlns="" id="{089504DB-15B4-4E93-AF93-69D78E85E515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938" y="52519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87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00200"/>
            <a:ext cx="7886700" cy="793377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259639"/>
            <a:ext cx="30861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Grafik 27">
            <a:extLst>
              <a:ext uri="{FF2B5EF4-FFF2-40B4-BE49-F238E27FC236}">
                <a16:creationId xmlns:a16="http://schemas.microsoft.com/office/drawing/2014/main" xmlns="" id="{089504DB-15B4-4E93-AF93-69D78E85E515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744" y="74934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863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259639"/>
            <a:ext cx="30861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1600200"/>
            <a:ext cx="7886700" cy="793377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Grafik 27">
            <a:extLst>
              <a:ext uri="{FF2B5EF4-FFF2-40B4-BE49-F238E27FC236}">
                <a16:creationId xmlns:a16="http://schemas.microsoft.com/office/drawing/2014/main" xmlns="" id="{089504DB-15B4-4E93-AF93-69D78E85E515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744" y="74934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051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259639"/>
            <a:ext cx="30861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1600200"/>
            <a:ext cx="7886700" cy="793377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Grafik 27">
            <a:extLst>
              <a:ext uri="{FF2B5EF4-FFF2-40B4-BE49-F238E27FC236}">
                <a16:creationId xmlns:a16="http://schemas.microsoft.com/office/drawing/2014/main" xmlns="" id="{089504DB-15B4-4E93-AF93-69D78E85E515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744" y="74934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07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259639"/>
            <a:ext cx="30861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1600200"/>
            <a:ext cx="7886700" cy="793377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Grafik 27">
            <a:extLst>
              <a:ext uri="{FF2B5EF4-FFF2-40B4-BE49-F238E27FC236}">
                <a16:creationId xmlns:a16="http://schemas.microsoft.com/office/drawing/2014/main" xmlns="" id="{089504DB-15B4-4E93-AF93-69D78E85E515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744" y="74934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971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BBFD9-E13D-410C-BF4D-FF5EB14A7A38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A6AB6-A428-4229-9434-94E028D66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11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62" r:id="rId3"/>
    <p:sldLayoutId id="2147483669" r:id="rId4"/>
    <p:sldLayoutId id="2147483671" r:id="rId5"/>
    <p:sldLayoutId id="2147483664" r:id="rId6"/>
    <p:sldLayoutId id="2147483668" r:id="rId7"/>
    <p:sldLayoutId id="2147483672" r:id="rId8"/>
    <p:sldLayoutId id="2147483673" r:id="rId9"/>
    <p:sldLayoutId id="2147483674" r:id="rId10"/>
    <p:sldLayoutId id="2147483666" r:id="rId11"/>
    <p:sldLayoutId id="214748366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tra.fi/en/topics/megatrends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ocalwiki.org/bloomington-normal/Starting_your_own_Business/_files/entrepreneur%20mind.jpg/_info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fee.org/the_freeman/detail/after-the-welfare-state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mconsortium.org/reports/latest-global-report" TargetMode="Externa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fi.padlet.com/anckar/9zotua46w9tayyrw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eblues.eu/module-1-entrepreneurship-innovation-for-turbulent-times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3633" y="1600200"/>
            <a:ext cx="7800831" cy="3349456"/>
          </a:xfrm>
        </p:spPr>
        <p:txBody>
          <a:bodyPr>
            <a:normAutofit fontScale="90000"/>
          </a:bodyPr>
          <a:lstStyle/>
          <a:p>
            <a:r>
              <a:rPr lang="de-DE" sz="2800" b="0" dirty="0">
                <a:latin typeface="Saysettha OT" panose="020B0504020207020204" pitchFamily="34" charset="-34"/>
                <a:cs typeface="Saysettha OT" panose="020B0504020207020204" pitchFamily="34" charset="-34"/>
              </a:rPr>
              <a:t/>
            </a:r>
            <a:br>
              <a:rPr lang="de-DE" sz="2800" b="0" dirty="0">
                <a:latin typeface="Saysettha OT" panose="020B0504020207020204" pitchFamily="34" charset="-34"/>
                <a:cs typeface="Saysettha OT" panose="020B0504020207020204" pitchFamily="34" charset="-34"/>
              </a:rPr>
            </a:br>
            <a:r>
              <a:rPr lang="de-DE" sz="2800" b="0" dirty="0">
                <a:latin typeface="Saysettha OT" panose="020B0504020207020204" pitchFamily="34" charset="-34"/>
                <a:cs typeface="Saysettha OT" panose="020B0504020207020204" pitchFamily="34" charset="-34"/>
              </a:rPr>
              <a:t/>
            </a:r>
            <a:br>
              <a:rPr lang="de-DE" sz="2800" b="0" dirty="0">
                <a:latin typeface="Saysettha OT" panose="020B0504020207020204" pitchFamily="34" charset="-34"/>
                <a:cs typeface="Saysettha OT" panose="020B0504020207020204" pitchFamily="34" charset="-34"/>
              </a:rPr>
            </a:br>
            <a:r>
              <a:rPr lang="de-DE" sz="2800" b="0" dirty="0">
                <a:latin typeface="Saysettha OT" panose="020B0504020207020204" pitchFamily="34" charset="-34"/>
                <a:cs typeface="Saysettha OT" panose="020B0504020207020204" pitchFamily="34" charset="-34"/>
              </a:rPr>
              <a:t/>
            </a:r>
            <a:br>
              <a:rPr lang="de-DE" sz="2800" b="0" dirty="0">
                <a:latin typeface="Saysettha OT" panose="020B0504020207020204" pitchFamily="34" charset="-34"/>
                <a:cs typeface="Saysettha OT" panose="020B0504020207020204" pitchFamily="34" charset="-34"/>
              </a:rPr>
            </a:br>
            <a:r>
              <a:rPr lang="de-DE" sz="2800" b="0" dirty="0">
                <a:latin typeface="Saysettha OT" panose="020B0504020207020204" pitchFamily="34" charset="-34"/>
                <a:cs typeface="Saysettha OT" panose="020B0504020207020204" pitchFamily="34" charset="-34"/>
              </a:rPr>
              <a:t/>
            </a:r>
            <a:br>
              <a:rPr lang="de-DE" sz="2800" b="0" dirty="0">
                <a:latin typeface="Saysettha OT" panose="020B0504020207020204" pitchFamily="34" charset="-34"/>
                <a:cs typeface="Saysettha OT" panose="020B0504020207020204" pitchFamily="34" charset="-34"/>
              </a:rPr>
            </a:br>
            <a:r>
              <a:rPr lang="lo-LA" sz="4900" b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ການປະກອບການແມ່ນຫັຍງ</a:t>
            </a:r>
            <a:r>
              <a:rPr lang="en-GB" sz="4900" dirty="0">
                <a:latin typeface="Saysettha OT" panose="020B0504020207020204" pitchFamily="34" charset="-34"/>
                <a:cs typeface="Saysettha OT" panose="020B0504020207020204" pitchFamily="34" charset="-34"/>
              </a:rPr>
              <a:t>?</a:t>
            </a:r>
            <a:r>
              <a:rPr lang="en-GB" sz="2800" b="0" dirty="0">
                <a:latin typeface="Saysettha OT" panose="020B0504020207020204" pitchFamily="34" charset="-34"/>
                <a:cs typeface="Saysettha OT" panose="020B0504020207020204" pitchFamily="34" charset="-34"/>
              </a:rPr>
              <a:t/>
            </a:r>
            <a:br>
              <a:rPr lang="en-GB" sz="2800" b="0" dirty="0">
                <a:latin typeface="Saysettha OT" panose="020B0504020207020204" pitchFamily="34" charset="-34"/>
                <a:cs typeface="Saysettha OT" panose="020B0504020207020204" pitchFamily="34" charset="-34"/>
              </a:rPr>
            </a:br>
            <a:r>
              <a:rPr lang="de-DE" sz="4000" dirty="0">
                <a:latin typeface="Saysettha OT" panose="020B0504020207020204" pitchFamily="34" charset="-34"/>
                <a:cs typeface="Saysettha OT" panose="020B0504020207020204" pitchFamily="34" charset="-34"/>
              </a:rPr>
              <a:t>ENCORE</a:t>
            </a:r>
            <a:endParaRPr lang="en-US" sz="40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r>
              <a:rPr lang="lo-LA" sz="2800" b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ສູນຄວາມຮູ້ການປະກອບການແມ່ນເພື່ອສະໜັບສະໜູນການປະຕິບັດການປະກອບການແບບນະວັດຕະກຳ ໃນຂະແໜງສຶກສາ ແລະ ຄົ້ນຄ້ວາວິໃຈ.</a:t>
            </a:r>
            <a:endParaRPr lang="de-DE" sz="28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r>
              <a:rPr lang="de-DE" dirty="0" err="1">
                <a:latin typeface="Saysettha OT" panose="020B0504020207020204" pitchFamily="34" charset="-34"/>
                <a:cs typeface="Saysettha OT" panose="020B0504020207020204" pitchFamily="34" charset="-34"/>
              </a:rPr>
              <a:t>Haaga-Helia</a:t>
            </a:r>
            <a:endParaRPr lang="de-DE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28650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49864"/>
            <a:ext cx="7886700" cy="767391"/>
          </a:xfrm>
        </p:spPr>
        <p:txBody>
          <a:bodyPr/>
          <a:lstStyle/>
          <a:p>
            <a:r>
              <a:rPr lang="lo-LA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ແນວໂນ້ມຂະໝາດໃຫ່ຍ</a:t>
            </a:r>
            <a:endParaRPr lang="en-GB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85" y="2117255"/>
            <a:ext cx="5801784" cy="3263504"/>
          </a:xfrm>
        </p:spPr>
      </p:pic>
      <p:sp>
        <p:nvSpPr>
          <p:cNvPr id="5" name="TextBox 4"/>
          <p:cNvSpPr txBox="1"/>
          <p:nvPr/>
        </p:nvSpPr>
        <p:spPr>
          <a:xfrm>
            <a:off x="427759" y="5380759"/>
            <a:ext cx="460144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latin typeface="Saysettha OT" panose="020B0504020207020204" pitchFamily="34" charset="-34"/>
                <a:cs typeface="Saysettha OT" panose="020B0504020207020204" pitchFamily="34" charset="-34"/>
              </a:rPr>
              <a:t>Source: </a:t>
            </a:r>
            <a:r>
              <a:rPr lang="en-GB" sz="1350" dirty="0" err="1">
                <a:latin typeface="Saysettha OT" panose="020B0504020207020204" pitchFamily="34" charset="-34"/>
                <a:cs typeface="Saysettha OT" panose="020B0504020207020204" pitchFamily="34" charset="-34"/>
              </a:rPr>
              <a:t>Sitra</a:t>
            </a:r>
            <a:r>
              <a:rPr lang="en-GB" sz="1350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en-GB" sz="1350" dirty="0">
                <a:latin typeface="Saysettha OT" panose="020B0504020207020204" pitchFamily="34" charset="-34"/>
                <a:cs typeface="Saysettha OT" panose="020B0504020207020204" pitchFamily="34" charset="-34"/>
                <a:hlinkClick r:id="rId3"/>
              </a:rPr>
              <a:t>https://www.sitra.fi/en/topics/megatrends/</a:t>
            </a:r>
            <a:r>
              <a:rPr lang="en-GB" sz="1350" dirty="0">
                <a:latin typeface="Saysettha OT" panose="020B0504020207020204" pitchFamily="34" charset="-34"/>
                <a:cs typeface="Saysettha OT" panose="020B0504020207020204" pitchFamily="34" charset="-34"/>
              </a:rPr>
              <a:t>   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76CF314D-43BE-42C1-85C4-195C030AF5BF}"/>
              </a:ext>
            </a:extLst>
          </p:cNvPr>
          <p:cNvSpPr txBox="1">
            <a:spLocks/>
          </p:cNvSpPr>
          <p:nvPr/>
        </p:nvSpPr>
        <p:spPr>
          <a:xfrm>
            <a:off x="476250" y="2597920"/>
            <a:ext cx="1447800" cy="7673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Expressway Rg" panose="020B0604020200020204" pitchFamily="34" charset="0"/>
                <a:ea typeface="+mj-ea"/>
                <a:cs typeface="+mj-cs"/>
              </a:defRPr>
            </a:lvl1pPr>
          </a:lstStyle>
          <a:p>
            <a:r>
              <a:rPr lang="lo-LA" sz="12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ປະຊາກອນມີອາຍຸສູງ ແລະ ຫຼາກຫຼາຍ</a:t>
            </a:r>
            <a:endParaRPr lang="en-GB" sz="12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D7EF0908-BB73-4B0C-A886-E2CFA5F9F4EC}"/>
              </a:ext>
            </a:extLst>
          </p:cNvPr>
          <p:cNvSpPr txBox="1">
            <a:spLocks/>
          </p:cNvSpPr>
          <p:nvPr/>
        </p:nvSpPr>
        <p:spPr>
          <a:xfrm>
            <a:off x="5937250" y="2545400"/>
            <a:ext cx="2044700" cy="7673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Expressway Rg" panose="020B0604020200020204" pitchFamily="34" charset="0"/>
                <a:ea typeface="+mj-ea"/>
                <a:cs typeface="+mj-cs"/>
              </a:defRPr>
            </a:lvl1pPr>
          </a:lstStyle>
          <a:p>
            <a:r>
              <a:rPr lang="lo-LA" sz="12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ພະລັງຄວາມສຳພັນມີການຮັດແໜ້ນຂື້ນ</a:t>
            </a:r>
            <a:endParaRPr lang="en-GB" sz="12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C8B66810-3D08-4FDD-83BB-A9233E0DE38C}"/>
              </a:ext>
            </a:extLst>
          </p:cNvPr>
          <p:cNvSpPr txBox="1">
            <a:spLocks/>
          </p:cNvSpPr>
          <p:nvPr/>
        </p:nvSpPr>
        <p:spPr>
          <a:xfrm>
            <a:off x="317500" y="4274320"/>
            <a:ext cx="1447800" cy="7673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Expressway Rg" panose="020B0604020200020204" pitchFamily="34" charset="0"/>
                <a:ea typeface="+mj-ea"/>
                <a:cs typeface="+mj-cs"/>
              </a:defRPr>
            </a:lvl1pPr>
          </a:lstStyle>
          <a:p>
            <a:r>
              <a:rPr lang="lo-LA" sz="12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ເສດຖະກິດຄົ້ນຫາທິດທາງ</a:t>
            </a:r>
            <a:endParaRPr lang="en-GB" sz="12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9816DBCE-88FA-46F7-AA4E-02DE9CADA5EC}"/>
              </a:ext>
            </a:extLst>
          </p:cNvPr>
          <p:cNvSpPr txBox="1">
            <a:spLocks/>
          </p:cNvSpPr>
          <p:nvPr/>
        </p:nvSpPr>
        <p:spPr>
          <a:xfrm>
            <a:off x="6489700" y="4357050"/>
            <a:ext cx="1447800" cy="7673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Expressway Rg" panose="020B0604020200020204" pitchFamily="34" charset="0"/>
                <a:ea typeface="+mj-ea"/>
                <a:cs typeface="+mj-cs"/>
              </a:defRPr>
            </a:lvl1pPr>
          </a:lstStyle>
          <a:p>
            <a:r>
              <a:rPr lang="lo-LA" sz="12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ເທັກໂນໂລຍີໄດ້ເຊື່ອມສານເຂົ້າທຸກສິ່ງຢ່າງ</a:t>
            </a:r>
            <a:endParaRPr lang="en-GB" sz="12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1F8819D1-883C-40AD-A470-E3B2082C08CA}"/>
              </a:ext>
            </a:extLst>
          </p:cNvPr>
          <p:cNvSpPr txBox="1">
            <a:spLocks/>
          </p:cNvSpPr>
          <p:nvPr/>
        </p:nvSpPr>
        <p:spPr>
          <a:xfrm>
            <a:off x="5966815" y="3161514"/>
            <a:ext cx="1828800" cy="76739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Expressway Rg" panose="020B0604020200020204" pitchFamily="34" charset="0"/>
                <a:ea typeface="+mj-ea"/>
                <a:cs typeface="+mj-cs"/>
              </a:defRPr>
            </a:lvl1pPr>
          </a:lstStyle>
          <a:p>
            <a:r>
              <a:rPr lang="lo-LA" sz="12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ການຟື້ນຟູລະບົບນິເວດແມ່ນສິ່ງເລັ່ງດ່ວນທີ່ສຸດ</a:t>
            </a:r>
            <a:endParaRPr lang="en-GB" sz="12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9F362AE1-A4CD-40AF-A299-E407612B8C6B}"/>
              </a:ext>
            </a:extLst>
          </p:cNvPr>
          <p:cNvCxnSpPr>
            <a:cxnSpLocks/>
          </p:cNvCxnSpPr>
          <p:nvPr/>
        </p:nvCxnSpPr>
        <p:spPr>
          <a:xfrm flipH="1">
            <a:off x="4311720" y="3471957"/>
            <a:ext cx="1746180" cy="277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F209E5D0-41C0-40B8-BBE2-3D177FACAE3D}"/>
              </a:ext>
            </a:extLst>
          </p:cNvPr>
          <p:cNvSpPr txBox="1">
            <a:spLocks/>
          </p:cNvSpPr>
          <p:nvPr/>
        </p:nvSpPr>
        <p:spPr>
          <a:xfrm>
            <a:off x="3589833" y="1973892"/>
            <a:ext cx="721887" cy="7673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Expressway Rg" panose="020B0604020200020204" pitchFamily="34" charset="0"/>
                <a:ea typeface="+mj-ea"/>
                <a:cs typeface="+mj-cs"/>
              </a:defRPr>
            </a:lvl1pPr>
          </a:lstStyle>
          <a:p>
            <a:r>
              <a:rPr lang="lo-LA" sz="8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ຊົນເຜົ່າ ແລະ ຊຸມຊົນໄໝ່</a:t>
            </a:r>
            <a:endParaRPr lang="en-GB" sz="8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0F7EB00A-5F47-4066-9DA4-F288C6A1AA2D}"/>
              </a:ext>
            </a:extLst>
          </p:cNvPr>
          <p:cNvSpPr txBox="1">
            <a:spLocks/>
          </p:cNvSpPr>
          <p:nvPr/>
        </p:nvSpPr>
        <p:spPr>
          <a:xfrm>
            <a:off x="817413" y="2843091"/>
            <a:ext cx="2090105" cy="7673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Expressway Rg" panose="020B0604020200020204" pitchFamily="34" charset="0"/>
                <a:ea typeface="+mj-ea"/>
                <a:cs typeface="+mj-cs"/>
              </a:defRPr>
            </a:lvl1pPr>
          </a:lstStyle>
          <a:p>
            <a:r>
              <a:rPr lang="lo-LA" sz="8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ການຫັນປ່ຽນທີ່ເປັນທຳ ຫຼື ບໍ່ສະເໜີພາບ?</a:t>
            </a:r>
            <a:endParaRPr lang="en-GB" sz="8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8BCFC29D-545D-4168-BFEA-84241525A004}"/>
              </a:ext>
            </a:extLst>
          </p:cNvPr>
          <p:cNvSpPr txBox="1">
            <a:spLocks/>
          </p:cNvSpPr>
          <p:nvPr/>
        </p:nvSpPr>
        <p:spPr>
          <a:xfrm>
            <a:off x="4327356" y="2992218"/>
            <a:ext cx="1623823" cy="7673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Expressway Rg" panose="020B0604020200020204" pitchFamily="34" charset="0"/>
                <a:ea typeface="+mj-ea"/>
                <a:cs typeface="+mj-cs"/>
              </a:defRPr>
            </a:lvl1pPr>
          </a:lstStyle>
          <a:p>
            <a:r>
              <a:rPr lang="lo-LA" sz="8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ການຕັດສິນໃຈແບບລວມສູນ ຫຼືການມີສ່ວນຮ່ວມແບບກ້ວາງຂວາງ?</a:t>
            </a:r>
            <a:endParaRPr lang="en-GB" sz="8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C8EF7AFB-CCCF-4C3C-9162-EE7594364371}"/>
              </a:ext>
            </a:extLst>
          </p:cNvPr>
          <p:cNvSpPr txBox="1">
            <a:spLocks/>
          </p:cNvSpPr>
          <p:nvPr/>
        </p:nvSpPr>
        <p:spPr>
          <a:xfrm>
            <a:off x="5853915" y="3471957"/>
            <a:ext cx="1623823" cy="7673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Expressway Rg" panose="020B0604020200020204" pitchFamily="34" charset="0"/>
                <a:ea typeface="+mj-ea"/>
                <a:cs typeface="+mj-cs"/>
              </a:defRPr>
            </a:lvl1pPr>
          </a:lstStyle>
          <a:p>
            <a:r>
              <a:rPr lang="lo-LA" sz="8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ອຳນາດເໜືອອານາຄົດ</a:t>
            </a:r>
            <a:endParaRPr lang="en-GB" sz="8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7633CC96-6327-4ED2-AEF1-FCEF4DB1C6DE}"/>
              </a:ext>
            </a:extLst>
          </p:cNvPr>
          <p:cNvSpPr txBox="1">
            <a:spLocks/>
          </p:cNvSpPr>
          <p:nvPr/>
        </p:nvSpPr>
        <p:spPr>
          <a:xfrm>
            <a:off x="5853914" y="3777628"/>
            <a:ext cx="1623823" cy="7673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Expressway Rg" panose="020B0604020200020204" pitchFamily="34" charset="0"/>
                <a:ea typeface="+mj-ea"/>
                <a:cs typeface="+mj-cs"/>
              </a:defRPr>
            </a:lvl1pPr>
          </a:lstStyle>
          <a:p>
            <a:r>
              <a:rPr lang="lo-LA" sz="800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ເປັນໂອກາດການແກ້ໄຂ ຫຼື ໄພຂົ່ມຂູ່?</a:t>
            </a:r>
            <a:endParaRPr lang="en-GB" sz="8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xmlns="" id="{6C98F0DB-77F7-4273-861E-F1BFA3228A2E}"/>
              </a:ext>
            </a:extLst>
          </p:cNvPr>
          <p:cNvSpPr txBox="1">
            <a:spLocks/>
          </p:cNvSpPr>
          <p:nvPr/>
        </p:nvSpPr>
        <p:spPr>
          <a:xfrm>
            <a:off x="1376862" y="3325503"/>
            <a:ext cx="1623823" cy="7673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Expressway Rg" panose="020B0604020200020204" pitchFamily="34" charset="0"/>
                <a:ea typeface="+mj-ea"/>
                <a:cs typeface="+mj-cs"/>
              </a:defRPr>
            </a:lvl1pPr>
          </a:lstStyle>
          <a:p>
            <a:r>
              <a:rPr lang="lo-LA" sz="8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ຊ່ອງຫວ່າງຄວາມຍືນຍົງ</a:t>
            </a:r>
            <a:endParaRPr lang="en-GB" sz="8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95E28AC7-DD4F-4042-863B-731C8BEB61F0}"/>
              </a:ext>
            </a:extLst>
          </p:cNvPr>
          <p:cNvSpPr txBox="1">
            <a:spLocks/>
          </p:cNvSpPr>
          <p:nvPr/>
        </p:nvSpPr>
        <p:spPr>
          <a:xfrm>
            <a:off x="434727" y="3680707"/>
            <a:ext cx="1606552" cy="7673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Expressway Rg" panose="020B0604020200020204" pitchFamily="34" charset="0"/>
                <a:ea typeface="+mj-ea"/>
                <a:cs typeface="+mj-cs"/>
              </a:defRPr>
            </a:lvl1pPr>
          </a:lstStyle>
          <a:p>
            <a:r>
              <a:rPr lang="lo-LA" sz="8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ສິ່ງແວດລອ້ມເປັນຊັບພະຍາກອນ ຫຼື ເປັນການປັບປຸງສະພາບຂອງສິ່ງແວດລ້ອມ</a:t>
            </a:r>
            <a:endParaRPr lang="en-GB" sz="8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xmlns="" id="{46AFD423-3932-4389-98D4-ABFC428CCC48}"/>
              </a:ext>
            </a:extLst>
          </p:cNvPr>
          <p:cNvSpPr txBox="1">
            <a:spLocks/>
          </p:cNvSpPr>
          <p:nvPr/>
        </p:nvSpPr>
        <p:spPr>
          <a:xfrm>
            <a:off x="3000685" y="4663778"/>
            <a:ext cx="1945684" cy="7673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Expressway Rg" panose="020B0604020200020204" pitchFamily="34" charset="0"/>
                <a:ea typeface="+mj-ea"/>
                <a:cs typeface="+mj-cs"/>
              </a:defRPr>
            </a:lvl1pPr>
          </a:lstStyle>
          <a:p>
            <a:r>
              <a:rPr lang="lo-LA" sz="8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ປ່ຽນການເຮັດວຽກ ແລະ ການບໍລິໂພກ</a:t>
            </a:r>
            <a:endParaRPr lang="en-GB" sz="8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15771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891111-EB84-4243-8E05-FCEAE1344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o-LA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ແນວໂນ້ມຂະໝາດໃຫ່ຍ</a:t>
            </a:r>
            <a:endParaRPr lang="x-none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C49A0CE7-FF58-4312-B8D5-E4E6F8AF76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800" y="2765424"/>
            <a:ext cx="7442199" cy="2974975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EA577A93-C43F-4FF4-B30E-B9FCE4F61CD5}"/>
              </a:ext>
            </a:extLst>
          </p:cNvPr>
          <p:cNvSpPr txBox="1">
            <a:spLocks/>
          </p:cNvSpPr>
          <p:nvPr/>
        </p:nvSpPr>
        <p:spPr>
          <a:xfrm>
            <a:off x="266700" y="2507631"/>
            <a:ext cx="7131050" cy="76739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Expressway Rg" panose="020B0604020200020204" pitchFamily="34" charset="0"/>
                <a:ea typeface="+mj-ea"/>
                <a:cs typeface="+mj-cs"/>
              </a:defRPr>
            </a:lvl1pPr>
          </a:lstStyle>
          <a:p>
            <a:r>
              <a:rPr lang="lo-LA" sz="1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ບົດສະຫຼຸບແນວໂນ້ມ </a:t>
            </a:r>
            <a:r>
              <a:rPr lang="en-US" sz="1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Roland Berger</a:t>
            </a:r>
            <a:r>
              <a:rPr lang="lo-LA" sz="1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ໃນປີ 2050 ກວມເອົາ 6 ແນວໂນ້ມຂະໝາດໄຫ່ຍ ທີ່ກຳນົດແບບພັດທະນາອານາຄົດ ຂອງໂລກພວກເຮົາຮອດປີ 2050.</a:t>
            </a:r>
            <a:endParaRPr lang="en-GB" sz="14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633D2A66-F2C2-46C7-87DC-C93C84502B4D}"/>
              </a:ext>
            </a:extLst>
          </p:cNvPr>
          <p:cNvSpPr txBox="1">
            <a:spLocks/>
          </p:cNvSpPr>
          <p:nvPr/>
        </p:nvSpPr>
        <p:spPr>
          <a:xfrm>
            <a:off x="539750" y="4121639"/>
            <a:ext cx="711200" cy="33068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Expressway Rg" panose="020B0604020200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lo-LA" sz="1000" b="1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ຄົນ ແລະ ສັງຄົມ</a:t>
            </a:r>
            <a:endParaRPr lang="en-GB" sz="1000" b="1" dirty="0">
              <a:solidFill>
                <a:schemeClr val="accent5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8DC1F551-73BA-4E3D-B180-AD19090505FB}"/>
              </a:ext>
            </a:extLst>
          </p:cNvPr>
          <p:cNvSpPr txBox="1">
            <a:spLocks/>
          </p:cNvSpPr>
          <p:nvPr/>
        </p:nvSpPr>
        <p:spPr>
          <a:xfrm>
            <a:off x="381000" y="4879845"/>
            <a:ext cx="825500" cy="83819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Expressway Rg" panose="020B0604020200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lo-LA" sz="9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ປະຊາກອນ</a:t>
            </a:r>
          </a:p>
          <a:p>
            <a:pPr algn="ctr"/>
            <a:r>
              <a:rPr lang="lo-LA" sz="9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ການຍົກຍ້າຍ</a:t>
            </a:r>
          </a:p>
          <a:p>
            <a:pPr algn="ctr"/>
            <a:r>
              <a:rPr lang="lo-LA" sz="9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ຄຸນຄ່າ</a:t>
            </a:r>
          </a:p>
          <a:p>
            <a:pPr algn="ctr"/>
            <a:r>
              <a:rPr lang="lo-LA" sz="9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ການສຶກສາ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C0E51F56-A040-45E6-8F17-20036A274F66}"/>
              </a:ext>
            </a:extLst>
          </p:cNvPr>
          <p:cNvSpPr txBox="1">
            <a:spLocks/>
          </p:cNvSpPr>
          <p:nvPr/>
        </p:nvSpPr>
        <p:spPr>
          <a:xfrm>
            <a:off x="1625600" y="4102100"/>
            <a:ext cx="711200" cy="33068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Expressway Rg" panose="020B0604020200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lo-LA" sz="1000" b="1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ສຸຂະພາບ 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&amp; </a:t>
            </a:r>
            <a:r>
              <a:rPr lang="lo-LA" sz="1000" b="1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ການດູແລ</a:t>
            </a:r>
            <a:endParaRPr lang="en-GB" sz="1000" b="1" dirty="0">
              <a:solidFill>
                <a:schemeClr val="accent5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499DCB66-B96C-40C1-8225-A94A855E186C}"/>
              </a:ext>
            </a:extLst>
          </p:cNvPr>
          <p:cNvSpPr txBox="1">
            <a:spLocks/>
          </p:cNvSpPr>
          <p:nvPr/>
        </p:nvSpPr>
        <p:spPr>
          <a:xfrm>
            <a:off x="1420018" y="4889238"/>
            <a:ext cx="1122363" cy="83819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Expressway Rg" panose="020B0604020200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lo-LA" sz="9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ການລະບາດ ແລະ ອື່ນໆ</a:t>
            </a:r>
          </a:p>
          <a:p>
            <a:pPr algn="ctr"/>
            <a:r>
              <a:rPr lang="lo-LA" sz="9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ພະຍາດ </a:t>
            </a:r>
            <a:r>
              <a:rPr lang="en-US" sz="900" dirty="0">
                <a:latin typeface="Saysettha OT" panose="020B0504020207020204" pitchFamily="34" charset="-34"/>
                <a:cs typeface="Saysettha OT" panose="020B0504020207020204" pitchFamily="34" charset="-34"/>
              </a:rPr>
              <a:t>&amp;</a:t>
            </a:r>
            <a:r>
              <a:rPr lang="lo-LA" sz="900" dirty="0">
                <a:latin typeface="Saysettha OT" panose="020B0504020207020204" pitchFamily="34" charset="-34"/>
                <a:cs typeface="Saysettha OT" panose="020B0504020207020204" pitchFamily="34" charset="-34"/>
              </a:rPr>
              <a:t> ການປິ່ນປົວ</a:t>
            </a:r>
          </a:p>
          <a:p>
            <a:pPr algn="ctr"/>
            <a:r>
              <a:rPr lang="lo-LA" sz="9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ການເບິ່ງແຍງດູແລ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D8D91CB4-FE5E-4AD7-8B39-77B1E12D4AE2}"/>
              </a:ext>
            </a:extLst>
          </p:cNvPr>
          <p:cNvSpPr txBox="1">
            <a:spLocks/>
          </p:cNvSpPr>
          <p:nvPr/>
        </p:nvSpPr>
        <p:spPr>
          <a:xfrm>
            <a:off x="2698750" y="4087566"/>
            <a:ext cx="1016000" cy="33068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Expressway Rg" panose="020B0604020200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lo-LA" sz="1000" b="1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ສິ່ງແວດລ້ອມ 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&amp; </a:t>
            </a:r>
            <a:r>
              <a:rPr lang="lo-LA" sz="1000" b="1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ຊັບພະຍາກອນ</a:t>
            </a:r>
            <a:endParaRPr lang="en-GB" sz="1000" b="1" dirty="0">
              <a:solidFill>
                <a:schemeClr val="accent5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C8CD3195-A444-42F2-95FE-8B65FAAC95F1}"/>
              </a:ext>
            </a:extLst>
          </p:cNvPr>
          <p:cNvSpPr txBox="1">
            <a:spLocks/>
          </p:cNvSpPr>
          <p:nvPr/>
        </p:nvSpPr>
        <p:spPr>
          <a:xfrm>
            <a:off x="2608657" y="4917588"/>
            <a:ext cx="1136651" cy="98925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Expressway Rg" panose="020B0604020200020204" pitchFamily="34" charset="0"/>
                <a:ea typeface="+mj-ea"/>
                <a:cs typeface="+mj-cs"/>
              </a:defRPr>
            </a:lvl1pPr>
          </a:lstStyle>
          <a:p>
            <a:r>
              <a:rPr lang="lo-LA" sz="9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ການປ່ຽນແປງດິນຟ້າອາກາດ </a:t>
            </a:r>
            <a:r>
              <a:rPr lang="en-US" sz="900" dirty="0">
                <a:latin typeface="Saysettha OT" panose="020B0504020207020204" pitchFamily="34" charset="-34"/>
                <a:cs typeface="Saysettha OT" panose="020B0504020207020204" pitchFamily="34" charset="-34"/>
              </a:rPr>
              <a:t>&amp; </a:t>
            </a:r>
            <a:r>
              <a:rPr lang="lo-LA" sz="9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ມົນລະພິດ</a:t>
            </a:r>
          </a:p>
          <a:p>
            <a:r>
              <a:rPr lang="lo-LA" sz="9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ຊັບພະຍາກອນ </a:t>
            </a:r>
            <a:r>
              <a:rPr lang="en-US" sz="900" dirty="0">
                <a:latin typeface="Saysettha OT" panose="020B0504020207020204" pitchFamily="34" charset="-34"/>
                <a:cs typeface="Saysettha OT" panose="020B0504020207020204" pitchFamily="34" charset="-34"/>
              </a:rPr>
              <a:t>&amp;</a:t>
            </a:r>
            <a:r>
              <a:rPr lang="lo-LA" sz="900" dirty="0">
                <a:latin typeface="Saysettha OT" panose="020B0504020207020204" pitchFamily="34" charset="-34"/>
                <a:cs typeface="Saysettha OT" panose="020B0504020207020204" pitchFamily="34" charset="-34"/>
              </a:rPr>
              <a:t> ວັດຖຸດິບ</a:t>
            </a:r>
            <a:endParaRPr lang="en-US" sz="9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r>
              <a:rPr lang="lo-LA" sz="9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ລະບົບນິເວດມີຄວາມສ່ຽງ</a:t>
            </a:r>
            <a:endParaRPr lang="en-GB" sz="9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71EBD950-C834-4631-8DB3-1CF68BAA6FCF}"/>
              </a:ext>
            </a:extLst>
          </p:cNvPr>
          <p:cNvSpPr txBox="1">
            <a:spLocks/>
          </p:cNvSpPr>
          <p:nvPr/>
        </p:nvSpPr>
        <p:spPr>
          <a:xfrm>
            <a:off x="3841750" y="4087566"/>
            <a:ext cx="1016000" cy="33068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Expressway Rg" panose="020B0604020200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lo-LA" sz="1000" b="1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ເສດຖະກິດ 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&amp; </a:t>
            </a:r>
            <a:r>
              <a:rPr lang="lo-LA" sz="1000" b="1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ທຸລະກິດ</a:t>
            </a:r>
            <a:endParaRPr lang="en-GB" sz="1000" b="1" dirty="0">
              <a:solidFill>
                <a:schemeClr val="accent5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6757108F-FA2A-4859-B84A-BCB93D234805}"/>
              </a:ext>
            </a:extLst>
          </p:cNvPr>
          <p:cNvSpPr txBox="1">
            <a:spLocks/>
          </p:cNvSpPr>
          <p:nvPr/>
        </p:nvSpPr>
        <p:spPr>
          <a:xfrm>
            <a:off x="3745308" y="4842841"/>
            <a:ext cx="1253335" cy="98925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Expressway Rg" panose="020B0604020200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lo-LA" sz="900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ໂລກາພິວັດອີກຄັ້ງ</a:t>
            </a:r>
          </a:p>
          <a:p>
            <a:pPr algn="ctr"/>
            <a:r>
              <a:rPr lang="lo-LA" sz="9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ການເຄື່ອນຍ້າຍອຳນາດ</a:t>
            </a:r>
            <a:endParaRPr lang="en-US" sz="9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algn="ctr"/>
            <a:r>
              <a:rPr lang="lo-LA" sz="9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ການຫັນເປັນຂະແໜງການ</a:t>
            </a:r>
          </a:p>
          <a:p>
            <a:pPr algn="ctr"/>
            <a:r>
              <a:rPr lang="lo-LA" sz="9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ສິ່ງທ້າທາຍໜີ້</a:t>
            </a:r>
          </a:p>
          <a:p>
            <a:pPr algn="ctr"/>
            <a:endParaRPr lang="en-GB" sz="9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61FE352A-BC88-4B2A-9892-4E55809D8688}"/>
              </a:ext>
            </a:extLst>
          </p:cNvPr>
          <p:cNvSpPr txBox="1">
            <a:spLocks/>
          </p:cNvSpPr>
          <p:nvPr/>
        </p:nvSpPr>
        <p:spPr>
          <a:xfrm>
            <a:off x="4998643" y="4102100"/>
            <a:ext cx="1016000" cy="33068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Expressway Rg" panose="020B0604020200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lo-LA" sz="1000" b="1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ເທັກໂນໂລຊີ 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&amp; </a:t>
            </a:r>
            <a:r>
              <a:rPr lang="lo-LA" sz="1000" b="1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ນະວັດຕະກຳ</a:t>
            </a:r>
            <a:endParaRPr lang="en-GB" sz="1000" b="1" dirty="0">
              <a:solidFill>
                <a:schemeClr val="accent5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45210902-412A-4262-9A4E-2DCE262A3E98}"/>
              </a:ext>
            </a:extLst>
          </p:cNvPr>
          <p:cNvSpPr txBox="1">
            <a:spLocks/>
          </p:cNvSpPr>
          <p:nvPr/>
        </p:nvSpPr>
        <p:spPr>
          <a:xfrm>
            <a:off x="6166446" y="4102099"/>
            <a:ext cx="1016000" cy="33068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Expressway Rg" panose="020B0604020200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lo-LA" sz="1000" b="1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ການເມືອງ 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&amp; </a:t>
            </a:r>
            <a:r>
              <a:rPr lang="lo-LA" sz="1000" b="1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ການປົກຄອງ</a:t>
            </a:r>
            <a:endParaRPr lang="en-GB" sz="1000" b="1" dirty="0">
              <a:solidFill>
                <a:schemeClr val="accent5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38204646-5634-442E-ADE8-35CBA69B783E}"/>
              </a:ext>
            </a:extLst>
          </p:cNvPr>
          <p:cNvSpPr txBox="1">
            <a:spLocks/>
          </p:cNvSpPr>
          <p:nvPr/>
        </p:nvSpPr>
        <p:spPr>
          <a:xfrm>
            <a:off x="4856554" y="4917588"/>
            <a:ext cx="1253335" cy="69442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Expressway Rg" panose="020B0604020200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lo-LA" sz="9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ຄຸນຄ່າຂອງເທັກໂນໂລຊີ</a:t>
            </a:r>
          </a:p>
          <a:p>
            <a:pPr algn="ctr"/>
            <a:r>
              <a:rPr lang="lo-LA" sz="9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ປັນຍາປະດິດ</a:t>
            </a:r>
          </a:p>
          <a:p>
            <a:pPr algn="ctr"/>
            <a:r>
              <a:rPr lang="lo-LA" sz="9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ມະນຸດ ແລະ ກົນຈັກ</a:t>
            </a:r>
            <a:endParaRPr lang="en-GB" sz="9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82D48494-E61A-41CB-AE9B-409574BA8C6A}"/>
              </a:ext>
            </a:extLst>
          </p:cNvPr>
          <p:cNvSpPr txBox="1">
            <a:spLocks/>
          </p:cNvSpPr>
          <p:nvPr/>
        </p:nvSpPr>
        <p:spPr>
          <a:xfrm>
            <a:off x="6059481" y="4961123"/>
            <a:ext cx="1253335" cy="69442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Expressway Rg" panose="020B0604020200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lo-LA" sz="9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ນາຄົດຂອງປະຊາທິປະໄຕ</a:t>
            </a:r>
          </a:p>
          <a:p>
            <a:pPr algn="ctr"/>
            <a:r>
              <a:rPr lang="lo-LA" sz="9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ການປົກຄອງ ແລະ ພູມິລັດຖະສາດການເມືອງ</a:t>
            </a:r>
          </a:p>
          <a:p>
            <a:pPr algn="ctr"/>
            <a:r>
              <a:rPr lang="lo-LA" sz="9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ຄວາມສ່ຽງຂອງໂລກ</a:t>
            </a:r>
            <a:endParaRPr lang="en-GB" sz="9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9225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63A3A6-4360-4D24-B147-85810BD54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o-LA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ເປັນຫັຍງແນວໂນ້ມຈຶ່ງສຳຄັນ</a:t>
            </a:r>
            <a:r>
              <a:rPr lang="fi-FI" dirty="0">
                <a:latin typeface="Saysettha OT" panose="020B0504020207020204" pitchFamily="34" charset="-34"/>
                <a:cs typeface="Saysettha OT" panose="020B0504020207020204" pitchFamily="34" charset="-34"/>
              </a:rPr>
              <a:t>?</a:t>
            </a:r>
            <a:endParaRPr lang="x-none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F7E49662-8FAC-4BFB-8DC1-EBD4BC5868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403" y="2492672"/>
            <a:ext cx="5372758" cy="3379804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FC6640A0-78DA-412C-9E4C-6A208856AC6E}"/>
              </a:ext>
            </a:extLst>
          </p:cNvPr>
          <p:cNvSpPr/>
          <p:nvPr/>
        </p:nvSpPr>
        <p:spPr>
          <a:xfrm>
            <a:off x="5650161" y="2383604"/>
            <a:ext cx="2456149" cy="21883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ໃນປະເທດຟິນແລນມີພຽງ </a:t>
            </a:r>
            <a:r>
              <a:rPr lang="fi-FI" dirty="0">
                <a:latin typeface="Saysettha OT" panose="020B0504020207020204" pitchFamily="34" charset="-34"/>
                <a:cs typeface="Saysettha OT" panose="020B0504020207020204" pitchFamily="34" charset="-34"/>
              </a:rPr>
              <a:t>50% </a:t>
            </a:r>
            <a:r>
              <a:rPr lang="lo-LA" dirty="0">
                <a:latin typeface="Saysettha OT" panose="020B0504020207020204" pitchFamily="34" charset="-34"/>
                <a:cs typeface="Saysettha OT" panose="020B0504020207020204" pitchFamily="34" charset="-34"/>
              </a:rPr>
              <a:t>ຂອງບໍລິສັດທີ່ດຳເນີນການໄດ້ຫຼາຍປີ ພາຍຫຼັງເປີດກິດຈະການ</a:t>
            </a:r>
            <a:endParaRPr lang="x-none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4401F345-ABFB-4D80-95E5-51403B99E0DF}"/>
              </a:ext>
            </a:extLst>
          </p:cNvPr>
          <p:cNvSpPr txBox="1">
            <a:spLocks/>
          </p:cNvSpPr>
          <p:nvPr/>
        </p:nvSpPr>
        <p:spPr>
          <a:xfrm>
            <a:off x="742950" y="4902689"/>
            <a:ext cx="857250" cy="33068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Expressway Rg" panose="020B0604020200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lo-LA" sz="1000" b="1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ບໍ່ມີຄວາມຕ້ອງການຈາກຕະຫຼາດ</a:t>
            </a:r>
            <a:endParaRPr lang="en-GB" sz="1000" b="1" dirty="0">
              <a:solidFill>
                <a:schemeClr val="accent5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A0EB7FD7-2034-44F8-89C5-A35DFBB553B2}"/>
              </a:ext>
            </a:extLst>
          </p:cNvPr>
          <p:cNvSpPr txBox="1">
            <a:spLocks/>
          </p:cNvSpPr>
          <p:nvPr/>
        </p:nvSpPr>
        <p:spPr>
          <a:xfrm>
            <a:off x="1542399" y="4878267"/>
            <a:ext cx="857250" cy="33068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Expressway Rg" panose="020B0604020200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lo-LA" sz="1000" b="1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ບໍ່ມີເງິນສົດ</a:t>
            </a:r>
            <a:endParaRPr lang="en-GB" sz="1000" b="1" dirty="0">
              <a:solidFill>
                <a:schemeClr val="accent5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2533E8ED-83B2-4495-9FB3-1F53B3A2D05B}"/>
              </a:ext>
            </a:extLst>
          </p:cNvPr>
          <p:cNvSpPr txBox="1">
            <a:spLocks/>
          </p:cNvSpPr>
          <p:nvPr/>
        </p:nvSpPr>
        <p:spPr>
          <a:xfrm>
            <a:off x="2508681" y="4878267"/>
            <a:ext cx="713029" cy="47478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Expressway Rg" panose="020B0604020200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lo-LA" sz="1000" b="1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ບໍ່ດແມ່ນຄົນທີ່ຖືກຕ້ອງ</a:t>
            </a:r>
            <a:endParaRPr lang="en-GB" sz="1000" b="1" dirty="0">
              <a:solidFill>
                <a:schemeClr val="accent5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723D1295-2F20-43A3-A796-FACC67389A0E}"/>
              </a:ext>
            </a:extLst>
          </p:cNvPr>
          <p:cNvSpPr txBox="1">
            <a:spLocks/>
          </p:cNvSpPr>
          <p:nvPr/>
        </p:nvSpPr>
        <p:spPr>
          <a:xfrm>
            <a:off x="3308130" y="4830641"/>
            <a:ext cx="1073370" cy="47795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Expressway Rg" panose="020B0604020200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lo-LA" sz="1000" b="1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ສຳເລັດຜົນ</a:t>
            </a:r>
            <a:endParaRPr lang="en-GB" sz="1000" b="1" dirty="0">
              <a:solidFill>
                <a:schemeClr val="accent5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298323FF-3B33-44E8-84B6-66A95AEED1DD}"/>
              </a:ext>
            </a:extLst>
          </p:cNvPr>
          <p:cNvSpPr txBox="1">
            <a:spLocks/>
          </p:cNvSpPr>
          <p:nvPr/>
        </p:nvSpPr>
        <p:spPr>
          <a:xfrm>
            <a:off x="4287112" y="4829053"/>
            <a:ext cx="1073370" cy="47795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Expressway Rg" panose="020B0604020200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lo-LA" sz="1000" b="1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ປະເດັນເລື່ອງລາຄາ</a:t>
            </a:r>
            <a:endParaRPr lang="en-GB" sz="1000" b="1" dirty="0">
              <a:solidFill>
                <a:schemeClr val="accent5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09173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E776D5-79AE-492C-A82F-59136DD93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o-LA" dirty="0">
                <a:latin typeface="Saysettha OT" panose="020B0504020207020204" pitchFamily="34" charset="-34"/>
                <a:cs typeface="Saysettha OT" panose="020B0504020207020204" pitchFamily="34" charset="-34"/>
              </a:rPr>
              <a:t>ລະບົບນິເວດ ການປະກອບການ</a:t>
            </a:r>
            <a:endParaRPr lang="x-none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E6C880-EC4C-4E72-8E69-02CC3E13C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290" y="2496621"/>
            <a:ext cx="8392060" cy="3513762"/>
          </a:xfrm>
        </p:spPr>
        <p:txBody>
          <a:bodyPr>
            <a:normAutofit fontScale="92500" lnSpcReduction="10000"/>
          </a:bodyPr>
          <a:lstStyle/>
          <a:p>
            <a:r>
              <a:rPr lang="lo-LA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ແມ່ນການເສື່ອມສານເຄືອຂ່າຍຢູ່ທ້ອງຖິ່ນ ຂອງ ບັນດາສະຖາບັ ແລະ ນິຕິບຸກຄົນ ທີ່ຊ່ວ່ຍຜູ້ປະກອບການຈຳແນກ ແລະ ຍາດແຍ່ງໂອກາດ ການຕະຫຼາດ.</a:t>
            </a:r>
            <a:endParaRPr lang="fi-FI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lvl="1"/>
            <a:r>
              <a:rPr lang="lo-LA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ເປັນສິ່ງທີ່ຕ້ອງການສະເໜີ ສຳລັບ ໂອກາດ ແລະ ຄວາມຕ້ອງການ</a:t>
            </a:r>
            <a:endParaRPr lang="fi-FI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lvl="1"/>
            <a:endParaRPr lang="fi-FI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lvl="1"/>
            <a:r>
              <a:rPr lang="lo-LA" dirty="0">
                <a:latin typeface="Saysettha OT" panose="020B0504020207020204" pitchFamily="34" charset="-34"/>
                <a:cs typeface="Saysettha OT" panose="020B0504020207020204" pitchFamily="34" charset="-34"/>
              </a:rPr>
              <a:t>ຕົວຢ່າງວ່າ ນັກສຶກສາຈະພະຍາຍາມພັດທະນາ ເອບອັນໄໝ່ ໃນການແຂ່ງຂັນຄວາມຄິດທາງທຸລະກິດ</a:t>
            </a:r>
            <a:r>
              <a:rPr lang="fi-FI" dirty="0">
                <a:latin typeface="Saysettha OT" panose="020B0504020207020204" pitchFamily="34" charset="-34"/>
                <a:cs typeface="Saysettha OT" panose="020B0504020207020204" pitchFamily="34" charset="-34"/>
              </a:rPr>
              <a:t>=&gt;</a:t>
            </a:r>
            <a:r>
              <a:rPr lang="lo-LA" dirty="0">
                <a:latin typeface="Saysettha OT" panose="020B0504020207020204" pitchFamily="34" charset="-34"/>
                <a:cs typeface="Saysettha OT" panose="020B0504020207020204" pitchFamily="34" charset="-34"/>
              </a:rPr>
              <a:t> ມັນມີຄວາມຕ້ອງການຫຼາຍບໍ</a:t>
            </a:r>
            <a:r>
              <a:rPr lang="fi-FI" dirty="0">
                <a:latin typeface="Saysettha OT" panose="020B0504020207020204" pitchFamily="34" charset="-34"/>
                <a:cs typeface="Saysettha OT" panose="020B0504020207020204" pitchFamily="34" charset="-34"/>
              </a:rPr>
              <a:t>?</a:t>
            </a:r>
          </a:p>
          <a:p>
            <a:pPr marL="457200" lvl="1" indent="0">
              <a:buNone/>
            </a:pPr>
            <a:endParaRPr lang="fi-FI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lvl="1"/>
            <a:endParaRPr lang="fi-FI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marL="0" indent="0">
              <a:buNone/>
            </a:pPr>
            <a:r>
              <a:rPr lang="fi-FI" dirty="0"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endParaRPr lang="x-none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56073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A6D46D-AA5B-4A5C-AF06-D32A92BDE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o-LA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ເລື່ອງຜົນສຳເລັດຂອງຟິນແລນ</a:t>
            </a:r>
            <a:endParaRPr lang="x-none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4A306B3-168A-44AB-AC23-AC980CA723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5771" y="2336711"/>
            <a:ext cx="5869407" cy="3351302"/>
          </a:xfrm>
        </p:spPr>
      </p:pic>
    </p:spTree>
    <p:extLst>
      <p:ext uri="{BB962C8B-B14F-4D97-AF65-F5344CB8AC3E}">
        <p14:creationId xmlns:p14="http://schemas.microsoft.com/office/powerpoint/2010/main" val="1902370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54E193-8DA0-490A-AA48-755361F67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49864"/>
            <a:ext cx="7556500" cy="1325563"/>
          </a:xfrm>
        </p:spPr>
        <p:txBody>
          <a:bodyPr/>
          <a:lstStyle/>
          <a:p>
            <a:r>
              <a:rPr lang="lo-LA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ເກມນົກໃຈຮ້າຍ</a:t>
            </a:r>
            <a:endParaRPr lang="x-none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894418-45F6-4FFC-8DF9-B7C23D677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lo-LA" dirty="0">
                <a:latin typeface="Saysettha OT" panose="020B0504020207020204" pitchFamily="34" charset="-34"/>
                <a:cs typeface="Saysettha OT" panose="020B0504020207020204" pitchFamily="34" charset="-34"/>
              </a:rPr>
              <a:t>ໄດ້ຮັບການພັດທະນາໂດຍບໍລິສັດ </a:t>
            </a:r>
            <a:r>
              <a:rPr lang="fi-FI" dirty="0">
                <a:latin typeface="Saysettha OT" panose="020B0504020207020204" pitchFamily="34" charset="-34"/>
                <a:cs typeface="Saysettha OT" panose="020B0504020207020204" pitchFamily="34" charset="-34"/>
              </a:rPr>
              <a:t>Rovio</a:t>
            </a:r>
            <a:r>
              <a:rPr lang="lo-LA" dirty="0">
                <a:latin typeface="Saysettha OT" panose="020B0504020207020204" pitchFamily="34" charset="-34"/>
                <a:cs typeface="Saysettha OT" panose="020B0504020207020204" pitchFamily="34" charset="-34"/>
              </a:rPr>
              <a:t> ຂອງຟິນແລນ</a:t>
            </a:r>
            <a:endParaRPr lang="fi-FI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endParaRPr lang="fi-FI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r>
              <a:rPr lang="fi-FI" dirty="0">
                <a:latin typeface="Saysettha OT" panose="020B0504020207020204" pitchFamily="34" charset="-34"/>
                <a:cs typeface="Saysettha OT" panose="020B0504020207020204" pitchFamily="34" charset="-34"/>
              </a:rPr>
              <a:t>Rovio </a:t>
            </a:r>
            <a:r>
              <a:rPr lang="lo-LA" dirty="0">
                <a:latin typeface="Saysettha OT" panose="020B0504020207020204" pitchFamily="34" charset="-34"/>
                <a:cs typeface="Saysettha OT" panose="020B0504020207020204" pitchFamily="34" charset="-34"/>
              </a:rPr>
              <a:t>ໄດ້ຖືກກໍ່ຕັ້ງໂດຍນັກສຶກສາທີ່ສະນະເລີດການແຂງຂັນວີດີໂອເກມ</a:t>
            </a:r>
          </a:p>
          <a:p>
            <a:r>
              <a:rPr lang="lo-LA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ໃນປີ</a:t>
            </a:r>
            <a:r>
              <a:rPr lang="fi-FI" dirty="0">
                <a:latin typeface="Saysettha OT" panose="020B0504020207020204" pitchFamily="34" charset="-34"/>
                <a:cs typeface="Saysettha OT" panose="020B0504020207020204" pitchFamily="34" charset="-34"/>
              </a:rPr>
              <a:t> 2009 </a:t>
            </a:r>
            <a:r>
              <a:rPr lang="lo-LA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ເປັນບໍລິສັດນ້ອຍໆບໍລິສັດນຶ່ງ </a:t>
            </a:r>
            <a:endParaRPr lang="fi-FI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r>
              <a:rPr lang="lo-LA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ແນວໂນ້ມ</a:t>
            </a:r>
            <a:r>
              <a:rPr lang="fi-FI" dirty="0">
                <a:latin typeface="Saysettha OT" panose="020B0504020207020204" pitchFamily="34" charset="-34"/>
                <a:cs typeface="Saysettha OT" panose="020B0504020207020204" pitchFamily="34" charset="-34"/>
              </a:rPr>
              <a:t>:</a:t>
            </a:r>
            <a:r>
              <a:rPr lang="lo-LA" dirty="0">
                <a:latin typeface="Saysettha OT" panose="020B0504020207020204" pitchFamily="34" charset="-34"/>
                <a:cs typeface="Saysettha OT" panose="020B0504020207020204" pitchFamily="34" charset="-34"/>
              </a:rPr>
              <a:t> ສະມາດໂຟນ</a:t>
            </a:r>
            <a:endParaRPr lang="x-none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18986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59103F-DD54-4A8E-9386-2C902D541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o-LA" dirty="0">
                <a:latin typeface="Saysettha OT" panose="020B0504020207020204" pitchFamily="34" charset="-34"/>
                <a:cs typeface="Saysettha OT" panose="020B0504020207020204" pitchFamily="34" charset="-34"/>
              </a:rPr>
              <a:t>ທ່າອ່ຽງທີ່ </a:t>
            </a:r>
            <a:r>
              <a:rPr lang="fi-FI" dirty="0">
                <a:latin typeface="Saysettha OT" panose="020B0504020207020204" pitchFamily="34" charset="-34"/>
                <a:cs typeface="Saysettha OT" panose="020B0504020207020204" pitchFamily="34" charset="-34"/>
              </a:rPr>
              <a:t>Rovio</a:t>
            </a:r>
            <a:r>
              <a:rPr lang="lo-LA" dirty="0">
                <a:latin typeface="Saysettha OT" panose="020B0504020207020204" pitchFamily="34" charset="-34"/>
                <a:cs typeface="Saysettha OT" panose="020B0504020207020204" pitchFamily="34" charset="-34"/>
              </a:rPr>
              <a:t> ສາມາດໄດ້ຮັບປະໂຫຍດ</a:t>
            </a:r>
            <a:r>
              <a:rPr lang="fi-FI" dirty="0">
                <a:latin typeface="Saysettha OT" panose="020B0504020207020204" pitchFamily="34" charset="-34"/>
                <a:cs typeface="Saysettha OT" panose="020B0504020207020204" pitchFamily="34" charset="-34"/>
              </a:rPr>
              <a:t>..</a:t>
            </a:r>
            <a:endParaRPr lang="x-none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9696A75-A21F-4800-ADC4-5F433224F9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6592" y="3103563"/>
            <a:ext cx="6390816" cy="2584450"/>
          </a:xfrm>
        </p:spPr>
      </p:pic>
    </p:spTree>
    <p:extLst>
      <p:ext uri="{BB962C8B-B14F-4D97-AF65-F5344CB8AC3E}">
        <p14:creationId xmlns:p14="http://schemas.microsoft.com/office/powerpoint/2010/main" val="75369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B2B598-7504-4C71-A904-22886D34C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o-LA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ສົນທະນາ</a:t>
            </a:r>
            <a:endParaRPr lang="x-none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1585F4-4F92-4FB6-BA2A-F458EABF3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>
                <a:latin typeface="Saysettha OT" panose="020B0504020207020204" pitchFamily="34" charset="-34"/>
                <a:cs typeface="Saysettha OT" panose="020B0504020207020204" pitchFamily="34" charset="-34"/>
              </a:rPr>
              <a:t>a)</a:t>
            </a:r>
            <a:r>
              <a:rPr lang="lo-LA" dirty="0">
                <a:latin typeface="Saysettha OT" panose="020B0504020207020204" pitchFamily="34" charset="-34"/>
                <a:cs typeface="Saysettha OT" panose="020B0504020207020204" pitchFamily="34" charset="-34"/>
              </a:rPr>
              <a:t> ມີເລື້ອງກ່ຽວກັບຜູ້ປະກອບການທີ່ປະສົບຜົນສຳເລັດຈາກປະເທດເຈົ້າບໍ</a:t>
            </a:r>
            <a:r>
              <a:rPr lang="fi-FI" dirty="0">
                <a:latin typeface="Saysettha OT" panose="020B0504020207020204" pitchFamily="34" charset="-34"/>
                <a:cs typeface="Saysettha OT" panose="020B0504020207020204" pitchFamily="34" charset="-34"/>
              </a:rPr>
              <a:t>?</a:t>
            </a:r>
          </a:p>
          <a:p>
            <a:pPr marL="0" indent="0">
              <a:buNone/>
            </a:pPr>
            <a:r>
              <a:rPr lang="fi-FI" dirty="0">
                <a:latin typeface="Saysettha OT" panose="020B0504020207020204" pitchFamily="34" charset="-34"/>
                <a:cs typeface="Saysettha OT" panose="020B0504020207020204" pitchFamily="34" charset="-34"/>
              </a:rPr>
              <a:t>b) </a:t>
            </a:r>
            <a:r>
              <a:rPr lang="lo-LA" dirty="0">
                <a:latin typeface="Saysettha OT" panose="020B0504020207020204" pitchFamily="34" charset="-34"/>
                <a:cs typeface="Saysettha OT" panose="020B0504020207020204" pitchFamily="34" charset="-34"/>
              </a:rPr>
              <a:t>ມີທ່າອ່ຽງອັນໄໝ່ບໍທີ່ ຜູ້ປະກອບການສາມາດນຳເອົາມາໄຊ້ໃນທຸກມື້ນີ້?</a:t>
            </a:r>
            <a:r>
              <a:rPr lang="fi-FI" dirty="0"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endParaRPr lang="x-none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54984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B64B71-7421-4DEA-A8DA-2B96558BB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o-LA" dirty="0">
                <a:latin typeface="Saysettha OT" panose="020B0504020207020204" pitchFamily="34" charset="-34"/>
                <a:cs typeface="Saysettha OT" panose="020B0504020207020204" pitchFamily="34" charset="-34"/>
              </a:rPr>
              <a:t>ວັນສຸກ</a:t>
            </a:r>
            <a:r>
              <a:rPr lang="fi-FI" dirty="0">
                <a:latin typeface="Saysettha OT" panose="020B0504020207020204" pitchFamily="34" charset="-34"/>
                <a:cs typeface="Saysettha OT" panose="020B0504020207020204" pitchFamily="34" charset="-34"/>
              </a:rPr>
              <a:t>!</a:t>
            </a:r>
            <a:endParaRPr lang="x-none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A89EF8-D1AB-4366-9E0D-8094E9157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0756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66ED2E-68BB-440D-9117-0539E6B5D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o-LA" dirty="0">
                <a:latin typeface="Saysettha OT" panose="020B0504020207020204" pitchFamily="34" charset="-34"/>
                <a:cs typeface="Saysettha OT" panose="020B0504020207020204" pitchFamily="34" charset="-34"/>
              </a:rPr>
              <a:t>ລະບົບນິເວດຜູ້ປະກອບການ ແລະ ລະບົບເສດຖະກິດ</a:t>
            </a:r>
            <a:endParaRPr lang="x-none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94D16C-A2BA-4552-80D9-2421628733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lo-LA" dirty="0">
                <a:latin typeface="Saysettha OT" panose="020B0504020207020204" pitchFamily="34" charset="-34"/>
                <a:cs typeface="Saysettha OT" panose="020B0504020207020204" pitchFamily="34" charset="-34"/>
              </a:rPr>
              <a:t>ລະບົບນິເວດຜູ້ປະກອບການ</a:t>
            </a:r>
            <a:r>
              <a:rPr lang="fi-FI" dirty="0">
                <a:latin typeface="Saysettha OT" panose="020B0504020207020204" pitchFamily="34" charset="-34"/>
                <a:cs typeface="Saysettha OT" panose="020B0504020207020204" pitchFamily="34" charset="-34"/>
              </a:rPr>
              <a:t>=  </a:t>
            </a:r>
            <a:r>
              <a:rPr lang="lo-LA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ເຄືອຄ່າຍສາຍພົວພັນ ແລະ ຂີດຄວາມສາມາດ</a:t>
            </a:r>
            <a:endParaRPr lang="fi-FI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endParaRPr lang="fi-FI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r>
              <a:rPr lang="lo-LA" dirty="0">
                <a:latin typeface="Saysettha OT" panose="020B0504020207020204" pitchFamily="34" charset="-34"/>
                <a:cs typeface="Saysettha OT" panose="020B0504020207020204" pitchFamily="34" charset="-34"/>
              </a:rPr>
              <a:t>ລະບົບເສດຖະກິດ</a:t>
            </a:r>
            <a:r>
              <a:rPr lang="fi-FI" dirty="0">
                <a:latin typeface="Saysettha OT" panose="020B0504020207020204" pitchFamily="34" charset="-34"/>
                <a:cs typeface="Saysettha OT" panose="020B0504020207020204" pitchFamily="34" charset="-34"/>
              </a:rPr>
              <a:t>= </a:t>
            </a:r>
            <a:r>
              <a:rPr lang="lo-LA" dirty="0">
                <a:latin typeface="Saysettha OT" panose="020B0504020207020204" pitchFamily="34" charset="-34"/>
                <a:cs typeface="Saysettha OT" panose="020B0504020207020204" pitchFamily="34" charset="-34"/>
              </a:rPr>
              <a:t>ລະບົບການພະລິດອັນຊັບຊອ້ນ ເປັນໂຕກຳນົດ ເສດຖະກິດຂອງທ້ອງຖິ່ນ ຫຼື ພາກພື້ນ.</a:t>
            </a:r>
            <a:endParaRPr lang="fi-FI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endParaRPr lang="fi-FI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marL="0" indent="0">
              <a:buNone/>
            </a:pPr>
            <a:r>
              <a:rPr lang="fi-FI" dirty="0">
                <a:latin typeface="Saysettha OT" panose="020B0504020207020204" pitchFamily="34" charset="-34"/>
                <a:cs typeface="Saysettha OT" panose="020B0504020207020204" pitchFamily="34" charset="-34"/>
              </a:rPr>
              <a:t>=&gt; </a:t>
            </a:r>
            <a:r>
              <a:rPr lang="lo-LA" dirty="0">
                <a:latin typeface="Saysettha OT" panose="020B0504020207020204" pitchFamily="34" charset="-34"/>
                <a:cs typeface="Saysettha OT" panose="020B0504020207020204" pitchFamily="34" charset="-34"/>
              </a:rPr>
              <a:t>ລະບົບນິເວດຜູ້ປະກອບການ ແມ່ນຝັງແໜ້ນຢູ່ໃນລະບົບເສດຖະກິດ</a:t>
            </a:r>
            <a:endParaRPr lang="x-none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23909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87A597A3-9C44-455B-B4B5-E4EBB023C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543" y="1479578"/>
            <a:ext cx="7798913" cy="1487604"/>
          </a:xfrm>
        </p:spPr>
        <p:txBody>
          <a:bodyPr>
            <a:normAutofit/>
          </a:bodyPr>
          <a:lstStyle/>
          <a:p>
            <a:r>
              <a:rPr lang="lo-LA" sz="36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ຜູ້ປະກອບການໜຶ່ງ</a:t>
            </a:r>
            <a:endParaRPr lang="en-US" sz="36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C8E46CAB-D8E8-4495-B8CF-5DC57B202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304" y="2296737"/>
            <a:ext cx="7886700" cy="3461422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endParaRPr lang="de-DE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tabLst>
                <a:tab pos="1617663" algn="l"/>
              </a:tabLst>
              <a:defRPr/>
            </a:pPr>
            <a:r>
              <a:rPr lang="lo-LA" sz="38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ຖືຄວາມສ່ຽງ ແລະ ເປັນໄປໄດ້ທີ່ຈະໄດ້ຮັບລາງວັນຕອບແທນກັບຄືນ</a:t>
            </a:r>
            <a:endParaRPr lang="en-GB" sz="38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tabLst>
                <a:tab pos="1617663" algn="l"/>
              </a:tabLst>
              <a:defRPr/>
            </a:pPr>
            <a:r>
              <a:rPr lang="lo-LA" sz="38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ປະດິດສ້າງພະລິດຕະພັນນະວະນິຍາຍ, ການບໍລິການ, ແບບຈ ລອງທຸລະກິດ</a:t>
            </a:r>
          </a:p>
          <a:p>
            <a:pPr>
              <a:tabLst>
                <a:tab pos="1617663" algn="l"/>
              </a:tabLst>
              <a:defRPr/>
            </a:pPr>
            <a:r>
              <a:rPr lang="en-US" sz="3800" dirty="0">
                <a:latin typeface="Saysettha OT" panose="020B0504020207020204" pitchFamily="34" charset="-34"/>
                <a:cs typeface="Saysettha OT" panose="020B0504020207020204" pitchFamily="34" charset="-34"/>
              </a:rPr>
              <a:t> </a:t>
            </a:r>
            <a:r>
              <a:rPr lang="lo-LA" sz="38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ສ້າງຄວາມມັ້ງຄັ່ງເສດຖະກິດ, ການເຕີບໂຕ ແລະ ນະວັດຕະກຳ</a:t>
            </a:r>
          </a:p>
          <a:p>
            <a:pPr>
              <a:tabLst>
                <a:tab pos="1617663" algn="l"/>
              </a:tabLst>
              <a:defRPr/>
            </a:pPr>
            <a:r>
              <a:rPr lang="lo-LA" sz="38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ຈ່າຍອັດຕາພາສີອີງຕາມກົດໝາຍທ້ອງຖິ່ນ</a:t>
            </a:r>
            <a:endParaRPr lang="en-US" sz="38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tabLst>
                <a:tab pos="1617663" algn="l"/>
              </a:tabLst>
              <a:defRPr/>
            </a:pPr>
            <a:r>
              <a:rPr lang="lo-LA" sz="38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ສ້າງ ການລິເລີ້ມທຸລະກິດ</a:t>
            </a:r>
            <a:r>
              <a:rPr lang="en-US" sz="3800" dirty="0">
                <a:latin typeface="Saysettha OT" panose="020B0504020207020204" pitchFamily="34" charset="-34"/>
                <a:cs typeface="Saysettha OT" panose="020B0504020207020204" pitchFamily="34" charset="-34"/>
              </a:rPr>
              <a:t> (startup) </a:t>
            </a:r>
            <a:r>
              <a:rPr lang="lo-LA" sz="38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ຫຼື ການຊື້ທຸລະກິດ</a:t>
            </a:r>
            <a:r>
              <a:rPr lang="en-US" sz="3800" dirty="0"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endParaRPr lang="en-GB" sz="38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tabLst>
                <a:tab pos="1617663" algn="l"/>
              </a:tabLst>
              <a:defRPr/>
            </a:pPr>
            <a:endParaRPr lang="en-GB" sz="38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A3BBAF2-BC92-4704-87E6-DFEF1D4E60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4360333" y="1"/>
            <a:ext cx="3038328" cy="241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8000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D245EA-F031-4001-90EE-19712C166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49865"/>
            <a:ext cx="7886700" cy="764686"/>
          </a:xfrm>
        </p:spPr>
        <p:txBody>
          <a:bodyPr/>
          <a:lstStyle/>
          <a:p>
            <a:r>
              <a:rPr lang="lo-LA" dirty="0">
                <a:latin typeface="Saysettha OT" panose="020B0504020207020204" pitchFamily="34" charset="-34"/>
                <a:cs typeface="Saysettha OT" panose="020B0504020207020204" pitchFamily="34" charset="-34"/>
              </a:rPr>
              <a:t>ຈື່ໄດ້ບໍ </a:t>
            </a:r>
            <a:r>
              <a:rPr lang="fi-FI" dirty="0">
                <a:latin typeface="Saysettha OT" panose="020B0504020207020204" pitchFamily="34" charset="-34"/>
                <a:cs typeface="Saysettha OT" panose="020B0504020207020204" pitchFamily="34" charset="-34"/>
              </a:rPr>
              <a:t>1990ies?</a:t>
            </a:r>
            <a:endParaRPr lang="x-none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xmlns="" id="{C11A2A3A-A2D7-42CE-B075-58E25361E5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" y="2442793"/>
            <a:ext cx="6283455" cy="324522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76BADE4-3859-404E-8FF0-7DDC766518CC}"/>
              </a:ext>
            </a:extLst>
          </p:cNvPr>
          <p:cNvSpPr/>
          <p:nvPr/>
        </p:nvSpPr>
        <p:spPr>
          <a:xfrm>
            <a:off x="6305550" y="1930400"/>
            <a:ext cx="1733550" cy="879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ແບບຈຳລອງ</a:t>
            </a:r>
            <a:r>
              <a:rPr lang="fi-FI" dirty="0">
                <a:latin typeface="Saysettha OT" panose="020B0504020207020204" pitchFamily="34" charset="-34"/>
                <a:cs typeface="Saysettha OT" panose="020B0504020207020204" pitchFamily="34" charset="-34"/>
              </a:rPr>
              <a:t>Porters’ diamond</a:t>
            </a:r>
            <a:endParaRPr lang="x-none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C6098582-20FC-4FBB-A47E-A2A9CC128C3A}"/>
              </a:ext>
            </a:extLst>
          </p:cNvPr>
          <p:cNvSpPr txBox="1">
            <a:spLocks/>
          </p:cNvSpPr>
          <p:nvPr/>
        </p:nvSpPr>
        <p:spPr>
          <a:xfrm>
            <a:off x="1016000" y="2754435"/>
            <a:ext cx="647700" cy="28721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o-LA" sz="1400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ໂອກາດ</a:t>
            </a:r>
            <a:endParaRPr lang="x-none" sz="14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6E72E2C9-6690-4017-BA19-C029386981AE}"/>
              </a:ext>
            </a:extLst>
          </p:cNvPr>
          <p:cNvSpPr txBox="1">
            <a:spLocks/>
          </p:cNvSpPr>
          <p:nvPr/>
        </p:nvSpPr>
        <p:spPr>
          <a:xfrm>
            <a:off x="911225" y="3934009"/>
            <a:ext cx="1504950" cy="28721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o-LA" sz="14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ປັດໃຈສະພາບການ</a:t>
            </a:r>
            <a:endParaRPr lang="x-none" sz="14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EB7A4CBC-3621-41B6-AA00-6D880771FBBA}"/>
              </a:ext>
            </a:extLst>
          </p:cNvPr>
          <p:cNvSpPr txBox="1">
            <a:spLocks/>
          </p:cNvSpPr>
          <p:nvPr/>
        </p:nvSpPr>
        <p:spPr>
          <a:xfrm>
            <a:off x="3121056" y="2898042"/>
            <a:ext cx="1622489" cy="41580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o-LA" sz="14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ຍຸດທະສາດບໍລິສັດ,</a:t>
            </a:r>
          </a:p>
          <a:p>
            <a:pPr marL="0" indent="0" algn="ctr">
              <a:buNone/>
            </a:pPr>
            <a:r>
              <a:rPr lang="lo-LA" sz="1400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ໂຄງສ້າງ, ແລະ ການແຂ່ງຂັນ</a:t>
            </a:r>
            <a:endParaRPr lang="x-none" sz="14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1DF60E6A-F9D4-4A3D-9E4B-5CF078BC3936}"/>
              </a:ext>
            </a:extLst>
          </p:cNvPr>
          <p:cNvSpPr txBox="1">
            <a:spLocks/>
          </p:cNvSpPr>
          <p:nvPr/>
        </p:nvSpPr>
        <p:spPr>
          <a:xfrm>
            <a:off x="5464175" y="3961728"/>
            <a:ext cx="1504950" cy="28721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o-LA" sz="14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ສະພາບຄວາມຕ້ອງການ</a:t>
            </a:r>
            <a:endParaRPr lang="x-none" sz="14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EC34942A-D681-40C6-AEEC-805212BA499D}"/>
              </a:ext>
            </a:extLst>
          </p:cNvPr>
          <p:cNvSpPr txBox="1">
            <a:spLocks/>
          </p:cNvSpPr>
          <p:nvPr/>
        </p:nvSpPr>
        <p:spPr>
          <a:xfrm>
            <a:off x="5864225" y="5040770"/>
            <a:ext cx="847725" cy="28721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o-LA" sz="14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ລັດ</a:t>
            </a:r>
            <a:endParaRPr lang="x-none" sz="14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0C2DB661-BBE2-4407-9748-2C22F13A1098}"/>
              </a:ext>
            </a:extLst>
          </p:cNvPr>
          <p:cNvSpPr txBox="1">
            <a:spLocks/>
          </p:cNvSpPr>
          <p:nvPr/>
        </p:nvSpPr>
        <p:spPr>
          <a:xfrm>
            <a:off x="3121057" y="4832868"/>
            <a:ext cx="1622489" cy="41580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o-LA" sz="14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ປັດໃຈກ່ຽວຂ້ອງ ແລະ ສະໜັບສະໜູນອຸດສະຫະກຳ</a:t>
            </a:r>
            <a:endParaRPr lang="x-none" sz="14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399423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9E91B9-1116-4969-B2D4-6FDAF88C5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o-LA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ສຶກສາກ່ຽວກັບພາກພື້ນ</a:t>
            </a:r>
            <a:endParaRPr lang="x-none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EEC02946-476E-4B73-B955-E1270C9388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5476" y="2414608"/>
            <a:ext cx="4422288" cy="327340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81112EB8-19B3-4951-9037-322FE64AB59C}"/>
              </a:ext>
            </a:extLst>
          </p:cNvPr>
          <p:cNvSpPr txBox="1">
            <a:spLocks/>
          </p:cNvSpPr>
          <p:nvPr/>
        </p:nvSpPr>
        <p:spPr>
          <a:xfrm>
            <a:off x="3708157" y="2606859"/>
            <a:ext cx="796925" cy="21889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o-LA" sz="14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ພາກພື້ນ</a:t>
            </a:r>
            <a:endParaRPr lang="x-none" sz="14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AC2878F9-49E5-45A8-9328-A6A14E4EEE23}"/>
              </a:ext>
            </a:extLst>
          </p:cNvPr>
          <p:cNvSpPr txBox="1">
            <a:spLocks/>
          </p:cNvSpPr>
          <p:nvPr/>
        </p:nvSpPr>
        <p:spPr>
          <a:xfrm>
            <a:off x="3750897" y="3018001"/>
            <a:ext cx="711443" cy="41099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o-LA" sz="14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ຮ່ວມການລິເລີ້ມການພັດທະນາ</a:t>
            </a:r>
            <a:endParaRPr lang="x-none" sz="14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A425C11A-C4E3-4AD0-B46A-6B389CA880DD}"/>
              </a:ext>
            </a:extLst>
          </p:cNvPr>
          <p:cNvSpPr txBox="1">
            <a:spLocks/>
          </p:cNvSpPr>
          <p:nvPr/>
        </p:nvSpPr>
        <p:spPr>
          <a:xfrm>
            <a:off x="3549651" y="4076395"/>
            <a:ext cx="1130300" cy="54005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o-LA" sz="14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ຮຽນຮູ້ໃນການເຮັດຮ່ວມກັນ</a:t>
            </a:r>
            <a:endParaRPr lang="x-none" sz="14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C84AE3F8-E2CC-4E9A-B70E-D51CA5506CF3}"/>
              </a:ext>
            </a:extLst>
          </p:cNvPr>
          <p:cNvSpPr txBox="1">
            <a:spLocks/>
          </p:cNvSpPr>
          <p:nvPr/>
        </p:nvSpPr>
        <p:spPr>
          <a:xfrm rot="1903525">
            <a:off x="2320877" y="4629771"/>
            <a:ext cx="943993" cy="3082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o-LA" sz="14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ການສະໜັບສະໜູນເບື້ອງນະໂຍບາຍ</a:t>
            </a:r>
            <a:endParaRPr lang="x-none" sz="14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FA351FCB-73C9-4290-AAC7-A1EBDCEFFBAA}"/>
              </a:ext>
            </a:extLst>
          </p:cNvPr>
          <p:cNvSpPr txBox="1">
            <a:spLocks/>
          </p:cNvSpPr>
          <p:nvPr/>
        </p:nvSpPr>
        <p:spPr>
          <a:xfrm>
            <a:off x="2022427" y="5251450"/>
            <a:ext cx="1095423" cy="17414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o-LA" sz="14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ລັດຖະການ </a:t>
            </a:r>
            <a:endParaRPr lang="x-none" sz="14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F334D081-B9D5-48D2-9535-E5631ABC09DC}"/>
              </a:ext>
            </a:extLst>
          </p:cNvPr>
          <p:cNvSpPr txBox="1">
            <a:spLocks/>
          </p:cNvSpPr>
          <p:nvPr/>
        </p:nvSpPr>
        <p:spPr>
          <a:xfrm rot="19428684">
            <a:off x="4980027" y="4687947"/>
            <a:ext cx="811356" cy="3082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o-LA" sz="14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ສົ່ງເສີມການຮຽນຮູ້ຮ່ວ່ມກັນ</a:t>
            </a:r>
            <a:endParaRPr lang="x-none" sz="14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3C20BFBA-215F-4F7B-BA1D-D485E185BBAE}"/>
              </a:ext>
            </a:extLst>
          </p:cNvPr>
          <p:cNvSpPr txBox="1">
            <a:spLocks/>
          </p:cNvSpPr>
          <p:nvPr/>
        </p:nvSpPr>
        <p:spPr>
          <a:xfrm>
            <a:off x="5448300" y="5199896"/>
            <a:ext cx="692150" cy="3082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o-LA" sz="1400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ໂຄງລ່າງຄວາມຮູ້</a:t>
            </a:r>
            <a:endParaRPr lang="x-none" sz="14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541519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543A84-C3F4-4C2E-BC1D-EBF0D8888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968864"/>
            <a:ext cx="7886700" cy="1325563"/>
          </a:xfrm>
        </p:spPr>
        <p:txBody>
          <a:bodyPr/>
          <a:lstStyle/>
          <a:p>
            <a:r>
              <a:rPr lang="lo-LA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ການຝັງແໜ້ນ</a:t>
            </a:r>
            <a:r>
              <a:rPr lang="fi-FI" dirty="0">
                <a:latin typeface="Saysettha OT" panose="020B0504020207020204" pitchFamily="34" charset="-34"/>
                <a:cs typeface="Saysettha OT" panose="020B0504020207020204" pitchFamily="34" charset="-34"/>
              </a:rPr>
              <a:t> - </a:t>
            </a:r>
            <a:r>
              <a:rPr lang="lo-LA" dirty="0">
                <a:latin typeface="Saysettha OT" panose="020B0504020207020204" pitchFamily="34" charset="-34"/>
                <a:cs typeface="Saysettha OT" panose="020B0504020207020204" pitchFamily="34" charset="-34"/>
              </a:rPr>
              <a:t>ທັດສະນະ</a:t>
            </a:r>
            <a:endParaRPr lang="x-none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xmlns="" id="{2E63B8F7-F3D2-40B2-AF9B-5AA85BEAB5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6" y="2675427"/>
            <a:ext cx="5029200" cy="3012586"/>
          </a:xfr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D53DE195-0F24-49A3-855A-DB5587D47C8F}"/>
              </a:ext>
            </a:extLst>
          </p:cNvPr>
          <p:cNvSpPr txBox="1">
            <a:spLocks/>
          </p:cNvSpPr>
          <p:nvPr/>
        </p:nvSpPr>
        <p:spPr>
          <a:xfrm>
            <a:off x="3930651" y="2794001"/>
            <a:ext cx="1428749" cy="1905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o-LA" sz="14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ສະພາບການຕ່າງປະເທດ</a:t>
            </a:r>
            <a:endParaRPr lang="x-none" sz="14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81FA5390-B97E-4059-9F72-2423D75CA4B5}"/>
              </a:ext>
            </a:extLst>
          </p:cNvPr>
          <p:cNvSpPr txBox="1">
            <a:spLocks/>
          </p:cNvSpPr>
          <p:nvPr/>
        </p:nvSpPr>
        <p:spPr>
          <a:xfrm>
            <a:off x="3981451" y="3198325"/>
            <a:ext cx="1428749" cy="1905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o-LA" sz="14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ສະພາບການພາຍໃນປະເທດ</a:t>
            </a:r>
            <a:endParaRPr lang="x-none" sz="14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5CC5A788-6D8B-4785-936E-370F442C4E81}"/>
              </a:ext>
            </a:extLst>
          </p:cNvPr>
          <p:cNvSpPr txBox="1">
            <a:spLocks/>
          </p:cNvSpPr>
          <p:nvPr/>
        </p:nvSpPr>
        <p:spPr>
          <a:xfrm>
            <a:off x="3997324" y="3521382"/>
            <a:ext cx="1362075" cy="1905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o-LA" sz="14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ພື້ນທີ່ສະເພາະ</a:t>
            </a:r>
            <a:endParaRPr lang="x-none" sz="14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A8F5F96C-94AD-4FA2-955A-A382ADB6C669}"/>
              </a:ext>
            </a:extLst>
          </p:cNvPr>
          <p:cNvSpPr txBox="1">
            <a:spLocks/>
          </p:cNvSpPr>
          <p:nvPr/>
        </p:nvSpPr>
        <p:spPr>
          <a:xfrm>
            <a:off x="3660774" y="5115232"/>
            <a:ext cx="1362075" cy="1905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o-LA" sz="14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ການຝັງແໜ້ນໃນອານາເຂດ</a:t>
            </a:r>
            <a:endParaRPr lang="x-none" sz="14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3F30058C-0C71-4133-9D72-C52F7CDDA8B3}"/>
              </a:ext>
            </a:extLst>
          </p:cNvPr>
          <p:cNvSpPr txBox="1">
            <a:spLocks/>
          </p:cNvSpPr>
          <p:nvPr/>
        </p:nvSpPr>
        <p:spPr>
          <a:xfrm>
            <a:off x="5238751" y="5302071"/>
            <a:ext cx="2520949" cy="1905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o-LA" sz="14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ຄວາມສຳພັນລະຫວ່າງອົງການຈັດຕັ້ງ ແລະ ການຝັງແໜ້ນ</a:t>
            </a:r>
            <a:endParaRPr lang="x-none" sz="14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8748D163-F801-4F0F-9E4C-E29B9981BA9F}"/>
              </a:ext>
            </a:extLst>
          </p:cNvPr>
          <p:cNvSpPr txBox="1">
            <a:spLocks/>
          </p:cNvSpPr>
          <p:nvPr/>
        </p:nvSpPr>
        <p:spPr>
          <a:xfrm>
            <a:off x="3963987" y="5397321"/>
            <a:ext cx="1846263" cy="1905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o-LA" sz="14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ການພົວພັນລະຫວ່າງອົງການຈັດຕ້ັງ</a:t>
            </a:r>
            <a:endParaRPr lang="x-none" sz="14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B65846F2-A856-40D3-9F80-B046F74BF200}"/>
              </a:ext>
            </a:extLst>
          </p:cNvPr>
          <p:cNvSpPr txBox="1">
            <a:spLocks/>
          </p:cNvSpPr>
          <p:nvPr/>
        </p:nvSpPr>
        <p:spPr>
          <a:xfrm>
            <a:off x="4572000" y="5492571"/>
            <a:ext cx="1846263" cy="1905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o-LA" sz="14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ຄວາມສຳພັນສ່ວນບຸກຄົນ ແລະ ການຝັງແໜ້ນ</a:t>
            </a:r>
            <a:endParaRPr lang="x-none" sz="14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8A419077-A2F3-4C66-8737-92FC01CA5CF9}"/>
              </a:ext>
            </a:extLst>
          </p:cNvPr>
          <p:cNvSpPr txBox="1">
            <a:spLocks/>
          </p:cNvSpPr>
          <p:nvPr/>
        </p:nvSpPr>
        <p:spPr>
          <a:xfrm>
            <a:off x="3344862" y="5584160"/>
            <a:ext cx="1846263" cy="1905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o-LA" sz="14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ການພົວພັນສ່ວນບຸກຄົນ</a:t>
            </a:r>
            <a:endParaRPr lang="x-none" sz="14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424055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943983CF-DB7C-4C9F-9F45-C94109FB6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o-LA" dirty="0">
                <a:latin typeface="Saysettha OT" panose="020B0504020207020204" pitchFamily="34" charset="-34"/>
                <a:cs typeface="Saysettha OT" panose="020B0504020207020204" pitchFamily="34" charset="-34"/>
              </a:rPr>
              <a:t>ຜົນສະທ້ອນແມ່ນຫັຍງ</a:t>
            </a:r>
            <a:r>
              <a:rPr lang="fi-FI" dirty="0">
                <a:latin typeface="Saysettha OT" panose="020B0504020207020204" pitchFamily="34" charset="-34"/>
                <a:cs typeface="Saysettha OT" panose="020B0504020207020204" pitchFamily="34" charset="-34"/>
              </a:rPr>
              <a:t>? </a:t>
            </a:r>
            <a:endParaRPr lang="x-none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E3A7CA37-708B-49BA-B5A4-DFC9D2CC6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525" y="2798885"/>
            <a:ext cx="7886700" cy="2584939"/>
          </a:xfrm>
        </p:spPr>
        <p:txBody>
          <a:bodyPr>
            <a:normAutofit/>
          </a:bodyPr>
          <a:lstStyle/>
          <a:p>
            <a:r>
              <a:rPr lang="lo-LA" dirty="0">
                <a:latin typeface="Saysettha OT" panose="020B0504020207020204" pitchFamily="34" charset="-34"/>
                <a:cs typeface="Saysettha OT" panose="020B0504020207020204" pitchFamily="34" charset="-34"/>
              </a:rPr>
              <a:t>ບັນດາຜູ້ປະກອບການທັງຫຼາຍແມ່ນຂື້ນກັບ ອົງກອນ, ເຄືອຄ່າຍ, ຄວາມຕ້ອງການ (ລະດັບ ທ້ອງຖິ່ນ/ຊາດ) ແລະ ບັນດາສະພາບການປັດໃຈ. </a:t>
            </a:r>
          </a:p>
          <a:p>
            <a:r>
              <a:rPr lang="fi-FI" dirty="0">
                <a:latin typeface="Saysettha OT" panose="020B0504020207020204" pitchFamily="34" charset="-34"/>
                <a:cs typeface="Saysettha OT" panose="020B0504020207020204" pitchFamily="34" charset="-34"/>
              </a:rPr>
              <a:t>=&gt;   </a:t>
            </a:r>
            <a:r>
              <a:rPr lang="lo-LA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ກິດຈະກຳຜູ້ປະກອບການທີ່ ສູນການປະກອບການຂອງພວກເຮົາຄວນສະໜັບສະໜູນແມ່ນຫຍັງ?</a:t>
            </a:r>
            <a:endParaRPr lang="x-none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337119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6092825"/>
            <a:ext cx="91440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7350" y="315913"/>
            <a:ext cx="7142155" cy="1143000"/>
          </a:xfrm>
        </p:spPr>
        <p:txBody>
          <a:bodyPr anchor="t">
            <a:normAutofit/>
          </a:bodyPr>
          <a:lstStyle/>
          <a:p>
            <a:r>
              <a:rPr lang="de-DE" sz="2800">
                <a:latin typeface="Saysettha OT" panose="020B0504020207020204" pitchFamily="34" charset="-34"/>
                <a:cs typeface="Saysettha OT" panose="020B0504020207020204" pitchFamily="34" charset="-34"/>
              </a:rPr>
              <a:t/>
            </a:r>
            <a:br>
              <a:rPr lang="de-DE" sz="2800">
                <a:latin typeface="Saysettha OT" panose="020B0504020207020204" pitchFamily="34" charset="-34"/>
                <a:cs typeface="Saysettha OT" panose="020B0504020207020204" pitchFamily="34" charset="-34"/>
              </a:rPr>
            </a:br>
            <a:endParaRPr lang="de-DE" sz="280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3010" y="1592262"/>
            <a:ext cx="8604250" cy="49071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lo-LA" sz="22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ການປະກອບການ ແລະ ເສດຖະກິດ</a:t>
            </a:r>
            <a:endParaRPr lang="en-GB" sz="22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r>
              <a:rPr lang="lo-LA" sz="22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ບັນດາບໍລິສັດສ້າງ ເງິນ, ວຽກ, ອັດຕາພາສີ</a:t>
            </a:r>
            <a:r>
              <a:rPr lang="en-GB" sz="22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  <a:p>
            <a:r>
              <a:rPr lang="en-GB" sz="22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54% </a:t>
            </a:r>
            <a:r>
              <a:rPr lang="lo-LA" sz="22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ຂອງ </a:t>
            </a:r>
            <a:r>
              <a:rPr lang="en-US" sz="22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BNP </a:t>
            </a:r>
            <a:r>
              <a:rPr lang="lo-LA" sz="22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ທີ່ສຳເລັດຜົນແມ່ນມາຈາກ ທຸລະກິດຄອບຄົວ</a:t>
            </a:r>
            <a:r>
              <a:rPr lang="en-GB" sz="22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!</a:t>
            </a:r>
          </a:p>
          <a:p>
            <a:r>
              <a:rPr lang="lo-LA" sz="22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ສັງຄົມບໍ່ສາມາດຄົງຢູ່ໄດ້ ຖ້າພວກເຮົາພຽງແຕ່ບໍລິການແກ່ສັງຄົມ.</a:t>
            </a:r>
            <a:r>
              <a:rPr lang="en-GB" sz="22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</a:p>
          <a:p>
            <a:pPr marL="0" indent="0">
              <a:buNone/>
            </a:pPr>
            <a:endParaRPr lang="en-GB" sz="22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marL="0" indent="0">
              <a:buNone/>
            </a:pPr>
            <a:endParaRPr lang="en-GB" sz="22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>
                <a:latin typeface="Saysettha OT" panose="020B0504020207020204" pitchFamily="34" charset="-34"/>
                <a:cs typeface="Saysettha OT" panose="020B0504020207020204" pitchFamily="34" charset="-34"/>
              </a:rPr>
              <a:pPr/>
              <a:t>24</a:t>
            </a:fld>
            <a:endParaRPr lang="de-DE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BAAB19D-5517-4BF7-A810-C2A3EA36A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6714" y="5950705"/>
            <a:ext cx="1689733" cy="9072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26E6C0A-455C-4035-8CA8-5DEF62A98F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2028777" y="3562767"/>
            <a:ext cx="3580174" cy="219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5557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F2ED0E-705A-431A-BF7B-AB8F8DDDF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o-LA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ການຕິດຕາມການປະກອບການທົ່ວໂລກ</a:t>
            </a:r>
            <a:endParaRPr lang="x-none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1B3841-3D0E-44C7-9E89-B99FE0B87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o-LA" dirty="0">
                <a:effectLst/>
                <a:latin typeface="Saysettha OT" panose="020B0504020207020204" pitchFamily="34" charset="-34"/>
                <a:cs typeface="Saysettha OT" panose="020B0504020207020204" pitchFamily="34" charset="-34"/>
              </a:rPr>
              <a:t>ການສຶກສາການປະກອບການທີ່ໃຫ່ຍທີ່ສຸດ ແລະ ຍາວນານທີ່ສຸດໃນໂລກ. ມັນແມ່ນການປ່ຽບທຽບລະຫວ່່າງ 50 ເສດຖະກິດ.ຫ</a:t>
            </a:r>
            <a:endParaRPr lang="fi-FI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r>
              <a:rPr lang="fi-FI" dirty="0">
                <a:latin typeface="Saysettha OT" panose="020B0504020207020204" pitchFamily="34" charset="-34"/>
                <a:cs typeface="Saysettha OT" panose="020B0504020207020204" pitchFamily="34" charset="-34"/>
                <a:hlinkClick r:id="rId2"/>
              </a:rPr>
              <a:t>https://www.gemconsortium.org/reports/latest-global-report</a:t>
            </a:r>
            <a:r>
              <a:rPr lang="lo-LA" dirty="0"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endParaRPr lang="fi-FI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55113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693B08FD-5ECC-4728-AA84-CD6AC875BF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xmlns="" id="{2549107E-EC98-4933-8F8F-A1713C393B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216557"/>
          </a:xfrm>
          <a:custGeom>
            <a:avLst/>
            <a:gdLst>
              <a:gd name="connsiteX0" fmla="*/ 0 w 12188952"/>
              <a:gd name="connsiteY0" fmla="*/ 0 h 6216557"/>
              <a:gd name="connsiteX1" fmla="*/ 12188952 w 12188952"/>
              <a:gd name="connsiteY1" fmla="*/ 0 h 6216557"/>
              <a:gd name="connsiteX2" fmla="*/ 12188952 w 12188952"/>
              <a:gd name="connsiteY2" fmla="*/ 5609705 h 6216557"/>
              <a:gd name="connsiteX3" fmla="*/ 12049115 w 12188952"/>
              <a:gd name="connsiteY3" fmla="*/ 5640762 h 6216557"/>
              <a:gd name="connsiteX4" fmla="*/ 6096001 w 12188952"/>
              <a:gd name="connsiteY4" fmla="*/ 6216557 h 6216557"/>
              <a:gd name="connsiteX5" fmla="*/ 142887 w 12188952"/>
              <a:gd name="connsiteY5" fmla="*/ 5640762 h 6216557"/>
              <a:gd name="connsiteX6" fmla="*/ 0 w 12188952"/>
              <a:gd name="connsiteY6" fmla="*/ 5609028 h 6216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16557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  <a:ln w="9525">
            <a:noFill/>
          </a:ln>
          <a:effectLst>
            <a:outerShdw blurRad="88900" dist="38100" dir="5400000" algn="t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Kuva 2" descr="Kuva, joka sisältää kohteen kartta&#10;&#10;Kuvaus luotu automaattisesti">
            <a:extLst>
              <a:ext uri="{FF2B5EF4-FFF2-40B4-BE49-F238E27FC236}">
                <a16:creationId xmlns:a16="http://schemas.microsoft.com/office/drawing/2014/main" xmlns="" id="{0C109AE0-E34C-E545-84B0-DCA06E8A5F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53"/>
          <a:stretch/>
        </p:blipFill>
        <p:spPr>
          <a:xfrm>
            <a:off x="20" y="1"/>
            <a:ext cx="9143980" cy="6216557"/>
          </a:xfrm>
          <a:custGeom>
            <a:avLst/>
            <a:gdLst/>
            <a:ahLst/>
            <a:cxnLst/>
            <a:rect l="l" t="t" r="r" b="b"/>
            <a:pathLst>
              <a:path w="12188952" h="6216557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87A597A3-9C44-455B-B4B5-E4EBB023C29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3192" y="4767072"/>
            <a:ext cx="4945641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lo-LA" sz="3700" dirty="0">
                <a:solidFill>
                  <a:srgbClr val="FFFFFF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ການຕິດຕາມການປະກອບການທົ່ວໂລກ</a:t>
            </a:r>
            <a:endParaRPr lang="en-US" sz="3700" dirty="0">
              <a:solidFill>
                <a:srgbClr val="FFFFFF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C8E46CAB-D8E8-4495-B8CF-5DC57B20290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21989" y="917725"/>
            <a:ext cx="2568554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>
              <a:tabLst>
                <a:tab pos="1617663" algn="l"/>
              </a:tabLst>
              <a:defRPr/>
            </a:pPr>
            <a:endParaRPr lang="en-US" sz="1700">
              <a:solidFill>
                <a:srgbClr val="FFFFFF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tabLst>
                <a:tab pos="1617663" algn="l"/>
              </a:tabLst>
              <a:defRPr/>
            </a:pPr>
            <a:endParaRPr lang="en-US" sz="1700">
              <a:solidFill>
                <a:srgbClr val="FFFFFF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tabLst>
                <a:tab pos="1617663" algn="l"/>
              </a:tabLst>
              <a:defRPr/>
            </a:pPr>
            <a:endParaRPr lang="en-US" sz="1700">
              <a:solidFill>
                <a:srgbClr val="FFFFFF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38612CDA-8B53-4D4B-BD88-0C2A71F808BC}"/>
              </a:ext>
            </a:extLst>
          </p:cNvPr>
          <p:cNvSpPr txBox="1">
            <a:spLocks/>
          </p:cNvSpPr>
          <p:nvPr/>
        </p:nvSpPr>
        <p:spPr>
          <a:xfrm>
            <a:off x="67011" y="548360"/>
            <a:ext cx="7886700" cy="95904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o-LA" sz="2400" b="1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ຂະແໜງການບໍລິການທຸລະກິດ: 2016</a:t>
            </a:r>
          </a:p>
          <a:p>
            <a:pPr marL="0" indent="0">
              <a:buNone/>
            </a:pPr>
            <a:r>
              <a:rPr lang="lo-LA" sz="1200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ເປີເຊັນທີ່ລວມໃນ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TEA </a:t>
            </a:r>
            <a:r>
              <a:rPr lang="lo-LA" sz="1200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ໃນຂະແໜງທຸລະກິດບໍລິການ ຂໍ້ມູນຂ່າວສານ ແລະ ການສື່ສານ,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lo-LA" sz="1200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ໂຕກາງທາງການເງິນ ແລະ ອະສັງຫາລິນນະສັບ,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lo-LA" sz="1200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ການບໍລິການມືອາຊີບ ຫຼື ການບໍລິການບໍລິຫານ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1200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ທີ່ກຳນົດໃນປື້ມໂຄດທຸລະກິດ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ISIC 4.0.</a:t>
            </a:r>
            <a:endParaRPr lang="fi-FI" sz="1200" dirty="0">
              <a:solidFill>
                <a:schemeClr val="accent5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4DA47DDE-22BF-49FD-BE91-D8C7799A70D5}"/>
              </a:ext>
            </a:extLst>
          </p:cNvPr>
          <p:cNvSpPr txBox="1">
            <a:spLocks/>
          </p:cNvSpPr>
          <p:nvPr/>
        </p:nvSpPr>
        <p:spPr>
          <a:xfrm>
            <a:off x="553457" y="1680655"/>
            <a:ext cx="625139" cy="294934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o-LA" sz="1200" b="1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ສູງສຸດ</a:t>
            </a:r>
            <a:endParaRPr lang="fi-FI" sz="1200" dirty="0">
              <a:solidFill>
                <a:schemeClr val="accent5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10F70F92-59FE-4E85-A8ED-07A9F7BE1449}"/>
              </a:ext>
            </a:extLst>
          </p:cNvPr>
          <p:cNvSpPr txBox="1">
            <a:spLocks/>
          </p:cNvSpPr>
          <p:nvPr/>
        </p:nvSpPr>
        <p:spPr>
          <a:xfrm>
            <a:off x="2866012" y="1759836"/>
            <a:ext cx="625139" cy="294934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o-LA" sz="1200" b="1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ຕ່ຳສຸດ</a:t>
            </a:r>
            <a:endParaRPr lang="fi-FI" sz="1200" dirty="0">
              <a:solidFill>
                <a:schemeClr val="accent5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1EF1B0B9-0A89-461A-9CDA-8EA85724B404}"/>
              </a:ext>
            </a:extLst>
          </p:cNvPr>
          <p:cNvSpPr txBox="1">
            <a:spLocks/>
          </p:cNvSpPr>
          <p:nvPr/>
        </p:nvSpPr>
        <p:spPr>
          <a:xfrm>
            <a:off x="3869420" y="1760826"/>
            <a:ext cx="932209" cy="294934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o-LA" sz="1200" b="1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ບໍ່ມີຂໍ້ມູນ</a:t>
            </a:r>
            <a:endParaRPr lang="fi-FI" sz="1200" dirty="0">
              <a:solidFill>
                <a:schemeClr val="accent5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786512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693B08FD-5ECC-4728-AA84-CD6AC875BF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xmlns="" id="{2549107E-EC98-4933-8F8F-A1713C393B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216557"/>
          </a:xfrm>
          <a:custGeom>
            <a:avLst/>
            <a:gdLst>
              <a:gd name="connsiteX0" fmla="*/ 0 w 12188952"/>
              <a:gd name="connsiteY0" fmla="*/ 0 h 6216557"/>
              <a:gd name="connsiteX1" fmla="*/ 12188952 w 12188952"/>
              <a:gd name="connsiteY1" fmla="*/ 0 h 6216557"/>
              <a:gd name="connsiteX2" fmla="*/ 12188952 w 12188952"/>
              <a:gd name="connsiteY2" fmla="*/ 5609705 h 6216557"/>
              <a:gd name="connsiteX3" fmla="*/ 12049115 w 12188952"/>
              <a:gd name="connsiteY3" fmla="*/ 5640762 h 6216557"/>
              <a:gd name="connsiteX4" fmla="*/ 6096001 w 12188952"/>
              <a:gd name="connsiteY4" fmla="*/ 6216557 h 6216557"/>
              <a:gd name="connsiteX5" fmla="*/ 142887 w 12188952"/>
              <a:gd name="connsiteY5" fmla="*/ 5640762 h 6216557"/>
              <a:gd name="connsiteX6" fmla="*/ 0 w 12188952"/>
              <a:gd name="connsiteY6" fmla="*/ 5609028 h 6216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16557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  <a:ln w="9525">
            <a:noFill/>
          </a:ln>
          <a:effectLst>
            <a:outerShdw blurRad="88900" dist="38100" dir="5400000" algn="t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Kuva 2" descr="Kuva, joka sisältää kohteen kartta&#10;&#10;Kuvaus luotu automaattisesti">
            <a:extLst>
              <a:ext uri="{FF2B5EF4-FFF2-40B4-BE49-F238E27FC236}">
                <a16:creationId xmlns:a16="http://schemas.microsoft.com/office/drawing/2014/main" xmlns="" id="{47FDABEB-6813-4A4F-A056-258E309E65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53"/>
          <a:stretch/>
        </p:blipFill>
        <p:spPr>
          <a:xfrm>
            <a:off x="20" y="1"/>
            <a:ext cx="9143980" cy="6216557"/>
          </a:xfrm>
          <a:custGeom>
            <a:avLst/>
            <a:gdLst/>
            <a:ahLst/>
            <a:cxnLst/>
            <a:rect l="l" t="t" r="r" b="b"/>
            <a:pathLst>
              <a:path w="12188952" h="6216557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C8E46CAB-D8E8-4495-B8CF-5DC57B20290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4956175"/>
            <a:ext cx="8293100" cy="130651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tabLst>
                <a:tab pos="1617663" algn="l"/>
              </a:tabLst>
              <a:defRPr/>
            </a:pPr>
            <a:endParaRPr lang="en-US" sz="150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marL="0">
              <a:tabLst>
                <a:tab pos="1617663" algn="l"/>
              </a:tabLst>
              <a:defRPr/>
            </a:pPr>
            <a:endParaRPr lang="en-US" sz="150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561B8950-17CC-4A7B-A0FE-28A0ED298AEC}"/>
              </a:ext>
            </a:extLst>
          </p:cNvPr>
          <p:cNvSpPr txBox="1">
            <a:spLocks/>
          </p:cNvSpPr>
          <p:nvPr/>
        </p:nvSpPr>
        <p:spPr>
          <a:xfrm>
            <a:off x="1010657" y="1267905"/>
            <a:ext cx="625139" cy="294934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o-LA" sz="1200" b="1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ສູງສຸດ</a:t>
            </a:r>
            <a:endParaRPr lang="fi-FI" sz="1200" dirty="0">
              <a:solidFill>
                <a:schemeClr val="accent5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87704E9C-1298-437F-9472-D66019A2B52F}"/>
              </a:ext>
            </a:extLst>
          </p:cNvPr>
          <p:cNvSpPr txBox="1">
            <a:spLocks/>
          </p:cNvSpPr>
          <p:nvPr/>
        </p:nvSpPr>
        <p:spPr>
          <a:xfrm>
            <a:off x="2542162" y="1298015"/>
            <a:ext cx="625139" cy="294934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o-LA" sz="1200" b="1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ຕ່ຳສຸດ</a:t>
            </a:r>
            <a:endParaRPr lang="fi-FI" sz="1200" dirty="0">
              <a:solidFill>
                <a:schemeClr val="accent5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CE241013-5829-4892-8834-BEC4E0E65040}"/>
              </a:ext>
            </a:extLst>
          </p:cNvPr>
          <p:cNvSpPr txBox="1">
            <a:spLocks/>
          </p:cNvSpPr>
          <p:nvPr/>
        </p:nvSpPr>
        <p:spPr>
          <a:xfrm>
            <a:off x="4371070" y="1298015"/>
            <a:ext cx="932209" cy="294934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o-LA" sz="1200" b="1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ບໍ່ມີຂໍ້ມູນ</a:t>
            </a:r>
            <a:endParaRPr lang="fi-FI" sz="1200" dirty="0">
              <a:solidFill>
                <a:schemeClr val="accent5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485B94E6-AB72-46E9-BB5C-72655D0F2186}"/>
              </a:ext>
            </a:extLst>
          </p:cNvPr>
          <p:cNvSpPr txBox="1">
            <a:spLocks/>
          </p:cNvSpPr>
          <p:nvPr/>
        </p:nvSpPr>
        <p:spPr>
          <a:xfrm>
            <a:off x="628650" y="342292"/>
            <a:ext cx="7886700" cy="87948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o-LA" sz="2400" b="1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ສະຖານະພາບດີແກ່ຜູ້ປະກອບການທີ່ປະສົບຜົນສຳເລັດ: 2016</a:t>
            </a:r>
          </a:p>
          <a:p>
            <a:pPr marL="0" indent="0">
              <a:buNone/>
            </a:pPr>
            <a:r>
              <a:rPr lang="lo-LA" sz="1200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ເປີເຊັນຂອງ ປະຊາກອນ 18-64 ເປີເຊັນ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lo-LA" sz="1200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ຜູ້ທີ່ເຫັນດີກັບບັນດາຖະແຫຼງການໃນປະເທດຂອງພວກເຂົາ, ຜູ້ປະກອບການທີ່ປະສົບຜົນສຳເລັດແມ່ນຈະໄດ້ຮັບສະຖານະພາບທີ່ດີ. </a:t>
            </a:r>
            <a:endParaRPr lang="fi-FI" sz="1200" dirty="0">
              <a:solidFill>
                <a:schemeClr val="accent5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457687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B670DBD5-770C-4383-9F54-5B86E86BD5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07707" y="0"/>
            <a:ext cx="7328585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Kuva 2" descr="Kuva, joka sisältää kohteen kartta&#10;&#10;Kuvaus luotu automaattisesti">
            <a:extLst>
              <a:ext uri="{FF2B5EF4-FFF2-40B4-BE49-F238E27FC236}">
                <a16:creationId xmlns:a16="http://schemas.microsoft.com/office/drawing/2014/main" xmlns="" id="{6F65C506-C1D9-E841-B8EC-450E70C291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" r="21753"/>
          <a:stretch/>
        </p:blipFill>
        <p:spPr>
          <a:xfrm>
            <a:off x="1095447" y="10"/>
            <a:ext cx="6953105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0A7475D5-42D4-4D16-9C6D-48EC28E5915C}"/>
              </a:ext>
            </a:extLst>
          </p:cNvPr>
          <p:cNvSpPr txBox="1">
            <a:spLocks/>
          </p:cNvSpPr>
          <p:nvPr/>
        </p:nvSpPr>
        <p:spPr>
          <a:xfrm>
            <a:off x="2058407" y="2093405"/>
            <a:ext cx="625139" cy="294934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o-LA" sz="1200" b="1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ສູງສຸດ</a:t>
            </a:r>
            <a:endParaRPr lang="fi-FI" sz="1200" dirty="0">
              <a:solidFill>
                <a:schemeClr val="accent5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5F7ED329-C74E-49BB-B1FE-E8719C3C5D8F}"/>
              </a:ext>
            </a:extLst>
          </p:cNvPr>
          <p:cNvSpPr txBox="1">
            <a:spLocks/>
          </p:cNvSpPr>
          <p:nvPr/>
        </p:nvSpPr>
        <p:spPr>
          <a:xfrm>
            <a:off x="4116962" y="2141826"/>
            <a:ext cx="625139" cy="294934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o-LA" sz="1200" b="1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ຕ່ຳສຸດ</a:t>
            </a:r>
            <a:endParaRPr lang="fi-FI" sz="1200" dirty="0">
              <a:solidFill>
                <a:schemeClr val="accent5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30FEC452-E90C-4196-A563-6412B2737DFE}"/>
              </a:ext>
            </a:extLst>
          </p:cNvPr>
          <p:cNvSpPr txBox="1">
            <a:spLocks/>
          </p:cNvSpPr>
          <p:nvPr/>
        </p:nvSpPr>
        <p:spPr>
          <a:xfrm>
            <a:off x="5031470" y="2173576"/>
            <a:ext cx="932209" cy="294934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o-LA" sz="1200" b="1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ບໍ່ມີຂໍ້ມູນ</a:t>
            </a:r>
            <a:endParaRPr lang="fi-FI" sz="1200" dirty="0">
              <a:solidFill>
                <a:schemeClr val="accent5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B705CAD3-40ED-413C-A18A-8F3C155FCBB5}"/>
              </a:ext>
            </a:extLst>
          </p:cNvPr>
          <p:cNvSpPr txBox="1">
            <a:spLocks/>
          </p:cNvSpPr>
          <p:nvPr/>
        </p:nvSpPr>
        <p:spPr>
          <a:xfrm>
            <a:off x="1681401" y="1059006"/>
            <a:ext cx="6205299" cy="87948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o-LA" sz="2000" b="1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ນະວັດຕະກຳ: 2016</a:t>
            </a:r>
          </a:p>
          <a:p>
            <a:pPr marL="0" indent="0">
              <a:buNone/>
            </a:pPr>
            <a:r>
              <a:rPr lang="lo-LA" sz="1200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ເປີເຊັນຂອງຜູ້ມີສ່ວນຮ່ວມຢູ່ໃນ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TEA </a:t>
            </a:r>
            <a:r>
              <a:rPr lang="lo-LA" sz="1200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ຜູ້ທີ່ກຳນົດພະລິດຕະພັນ ຫຼືການບໍລິການຂອງເຂົາເຈົ້າແມ່ນສິ່ງໄໜ່ ແກ່ລູກຄ້າຢ່າງນ້ອຍຈຳນວນໜຶ່ງ ແລະ ເປັນພະລິດຕະພັນທີ່ຄ້າຍຄືກັນໜ</a:t>
            </a:r>
            <a:endParaRPr lang="fi-FI" sz="1200" dirty="0">
              <a:solidFill>
                <a:schemeClr val="accent5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760186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693B08FD-5ECC-4728-AA84-CD6AC875BF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xmlns="" id="{2549107E-EC98-4933-8F8F-A1713C393B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216557"/>
          </a:xfrm>
          <a:custGeom>
            <a:avLst/>
            <a:gdLst>
              <a:gd name="connsiteX0" fmla="*/ 0 w 12188952"/>
              <a:gd name="connsiteY0" fmla="*/ 0 h 6216557"/>
              <a:gd name="connsiteX1" fmla="*/ 12188952 w 12188952"/>
              <a:gd name="connsiteY1" fmla="*/ 0 h 6216557"/>
              <a:gd name="connsiteX2" fmla="*/ 12188952 w 12188952"/>
              <a:gd name="connsiteY2" fmla="*/ 5609705 h 6216557"/>
              <a:gd name="connsiteX3" fmla="*/ 12049115 w 12188952"/>
              <a:gd name="connsiteY3" fmla="*/ 5640762 h 6216557"/>
              <a:gd name="connsiteX4" fmla="*/ 6096001 w 12188952"/>
              <a:gd name="connsiteY4" fmla="*/ 6216557 h 6216557"/>
              <a:gd name="connsiteX5" fmla="*/ 142887 w 12188952"/>
              <a:gd name="connsiteY5" fmla="*/ 5640762 h 6216557"/>
              <a:gd name="connsiteX6" fmla="*/ 0 w 12188952"/>
              <a:gd name="connsiteY6" fmla="*/ 5609028 h 6216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16557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  <a:ln w="9525">
            <a:noFill/>
          </a:ln>
          <a:effectLst>
            <a:outerShdw blurRad="88900" dist="38100" dir="5400000" algn="t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Kuva 2" descr="Kuva, joka sisältää kohteen kartta&#10;&#10;Kuvaus luotu automaattisesti">
            <a:extLst>
              <a:ext uri="{FF2B5EF4-FFF2-40B4-BE49-F238E27FC236}">
                <a16:creationId xmlns:a16="http://schemas.microsoft.com/office/drawing/2014/main" xmlns="" id="{DD98F09E-D655-B04E-B7C3-A38E5C72B9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3"/>
          <a:stretch/>
        </p:blipFill>
        <p:spPr>
          <a:xfrm>
            <a:off x="20" y="1"/>
            <a:ext cx="9143980" cy="6216557"/>
          </a:xfrm>
          <a:custGeom>
            <a:avLst/>
            <a:gdLst/>
            <a:ahLst/>
            <a:cxnLst/>
            <a:rect l="l" t="t" r="r" b="b"/>
            <a:pathLst>
              <a:path w="12188952" h="6216557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3B1D6FB3-AE66-4339-8134-5900A205DEC9}"/>
              </a:ext>
            </a:extLst>
          </p:cNvPr>
          <p:cNvSpPr txBox="1">
            <a:spLocks/>
          </p:cNvSpPr>
          <p:nvPr/>
        </p:nvSpPr>
        <p:spPr>
          <a:xfrm>
            <a:off x="1340857" y="1579055"/>
            <a:ext cx="625139" cy="294934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o-LA" sz="1200" b="1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ສູງສຸດ</a:t>
            </a:r>
            <a:endParaRPr lang="fi-FI" sz="1200" dirty="0">
              <a:solidFill>
                <a:schemeClr val="accent5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1EF58FAC-81B3-4316-9949-2F9D718881A0}"/>
              </a:ext>
            </a:extLst>
          </p:cNvPr>
          <p:cNvSpPr txBox="1">
            <a:spLocks/>
          </p:cNvSpPr>
          <p:nvPr/>
        </p:nvSpPr>
        <p:spPr>
          <a:xfrm>
            <a:off x="3306833" y="1621865"/>
            <a:ext cx="625139" cy="294934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o-LA" sz="1200" b="1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ຕ່ຳສຸດ</a:t>
            </a:r>
            <a:endParaRPr lang="fi-FI" sz="1200" dirty="0">
              <a:solidFill>
                <a:schemeClr val="accent5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6C0CB2FB-1BE6-4EFB-B872-3CD1A8C30CD5}"/>
              </a:ext>
            </a:extLst>
          </p:cNvPr>
          <p:cNvSpPr txBox="1">
            <a:spLocks/>
          </p:cNvSpPr>
          <p:nvPr/>
        </p:nvSpPr>
        <p:spPr>
          <a:xfrm>
            <a:off x="4175734" y="1630371"/>
            <a:ext cx="932209" cy="294934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o-LA" sz="1200" b="1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ບໍ່ມີຂໍ້ມູນ</a:t>
            </a:r>
            <a:endParaRPr lang="fi-FI" sz="1200" dirty="0">
              <a:solidFill>
                <a:schemeClr val="accent5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FED1217D-4A32-4158-9FF0-B72B6E597A04}"/>
              </a:ext>
            </a:extLst>
          </p:cNvPr>
          <p:cNvSpPr txBox="1">
            <a:spLocks/>
          </p:cNvSpPr>
          <p:nvPr/>
        </p:nvSpPr>
        <p:spPr>
          <a:xfrm>
            <a:off x="1019822" y="554767"/>
            <a:ext cx="6746228" cy="87948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o-LA" sz="2000" b="1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ເພດຍິງ/ຊາຍ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TEA</a:t>
            </a:r>
            <a:r>
              <a:rPr lang="lo-LA" sz="2000" b="1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: 2016</a:t>
            </a:r>
          </a:p>
          <a:p>
            <a:pPr marL="0" indent="0">
              <a:buNone/>
            </a:pPr>
            <a:r>
              <a:rPr lang="lo-LA" sz="1200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ເປີເຊັນຂອງ ປະຊາກອນຜູ້ຍິງ 18-64 ປີ ທີ່ເປັນຜູ້ປະກອບການຕັ້ງຕົ້ນ ຫຼື ເຈົ້າຂອງກິດຈະການ-ຜູ້ບໍລິຫານ ທຸລະກິດ ແມ່ນໄດ້ຈັດແບ່ງຕາມເປີີເຊັນທຽບເທົ່າກັນ ສຳລັບຄູ່ຮ່ວມເພດຊາຍ. </a:t>
            </a:r>
            <a:endParaRPr lang="fi-FI" sz="1200" dirty="0">
              <a:solidFill>
                <a:schemeClr val="accent5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14735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98926354-3174-4F0A-9247-13CE0465E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49864"/>
            <a:ext cx="7591714" cy="1325563"/>
          </a:xfrm>
        </p:spPr>
        <p:txBody>
          <a:bodyPr>
            <a:normAutofit/>
          </a:bodyPr>
          <a:lstStyle/>
          <a:p>
            <a:r>
              <a:rPr lang="lo-LA" dirty="0">
                <a:latin typeface="Saysettha OT" panose="020B0504020207020204" pitchFamily="34" charset="-34"/>
                <a:cs typeface="Saysettha OT" panose="020B0504020207020204" pitchFamily="34" charset="-34"/>
              </a:rPr>
              <a:t>ວິດີໂອເລື້ອງສ້ັນກ່ຽວກັບຜູ້ປະກອບການ</a:t>
            </a:r>
            <a:endParaRPr lang="fi-FI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FF765ADD-BA9E-4820-B079-51BC4ADE1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latin typeface="Saysettha OT" panose="020B0504020207020204" pitchFamily="34" charset="-34"/>
                <a:cs typeface="Saysettha OT" panose="020B0504020207020204" pitchFamily="34" charset="-34"/>
              </a:rPr>
              <a:t>Investopedia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xmlns="" id="{BB390778-831B-4704-80C3-7D4778BDE3C6}"/>
              </a:ext>
            </a:extLst>
          </p:cNvPr>
          <p:cNvSpPr txBox="1"/>
          <p:nvPr/>
        </p:nvSpPr>
        <p:spPr>
          <a:xfrm>
            <a:off x="640299" y="3622515"/>
            <a:ext cx="7178149" cy="12311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>
                <a:latin typeface="Saysettha OT" panose="020B0504020207020204" pitchFamily="34" charset="-34"/>
                <a:cs typeface="Saysettha OT" panose="020B0504020207020204" pitchFamily="34" charset="-34"/>
              </a:rPr>
              <a:t/>
            </a:r>
            <a:br>
              <a:rPr lang="fi-FI">
                <a:latin typeface="Saysettha OT" panose="020B0504020207020204" pitchFamily="34" charset="-34"/>
                <a:cs typeface="Saysettha OT" panose="020B0504020207020204" pitchFamily="34" charset="-34"/>
              </a:rPr>
            </a:br>
            <a:r>
              <a:rPr lang="en-US" sz="2800">
                <a:latin typeface="Saysettha OT" panose="020B0504020207020204" pitchFamily="34" charset="-34"/>
                <a:cs typeface="Saysettha OT" panose="020B0504020207020204" pitchFamily="34" charset="-34"/>
              </a:rPr>
              <a:t>https://www.investopedia.com/terms/e/entrepreneur.asp</a:t>
            </a:r>
            <a:endParaRPr lang="fi-FI" sz="440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820196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kartta&#10;&#10;Kuvaus luotu automaattisesti">
            <a:extLst>
              <a:ext uri="{FF2B5EF4-FFF2-40B4-BE49-F238E27FC236}">
                <a16:creationId xmlns:a16="http://schemas.microsoft.com/office/drawing/2014/main" xmlns="" id="{1D51B6A6-B705-CF46-93CE-73D9F006ED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4336"/>
          <a:stretch/>
        </p:blipFill>
        <p:spPr>
          <a:xfrm>
            <a:off x="241299" y="321733"/>
            <a:ext cx="8661401" cy="6214534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C1F63FB1-9C56-4B8A-92D3-99E86538D9C8}"/>
              </a:ext>
            </a:extLst>
          </p:cNvPr>
          <p:cNvSpPr txBox="1">
            <a:spLocks/>
          </p:cNvSpPr>
          <p:nvPr/>
        </p:nvSpPr>
        <p:spPr>
          <a:xfrm>
            <a:off x="1671057" y="2125155"/>
            <a:ext cx="625139" cy="237045"/>
          </a:xfrm>
          <a:prstGeom prst="rect">
            <a:avLst/>
          </a:prstGeom>
          <a:noFill/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o-LA" sz="1200" b="1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ສູງສຸດ</a:t>
            </a:r>
            <a:endParaRPr lang="fi-FI" sz="1200" dirty="0">
              <a:solidFill>
                <a:schemeClr val="accent5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A6B9C09E-B05E-4697-8400-BB723D602756}"/>
              </a:ext>
            </a:extLst>
          </p:cNvPr>
          <p:cNvSpPr txBox="1">
            <a:spLocks/>
          </p:cNvSpPr>
          <p:nvPr/>
        </p:nvSpPr>
        <p:spPr>
          <a:xfrm>
            <a:off x="3570862" y="2125155"/>
            <a:ext cx="625139" cy="294934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o-LA" sz="1200" b="1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ຕ່ຳສຸດ</a:t>
            </a:r>
            <a:endParaRPr lang="fi-FI" sz="1200" dirty="0">
              <a:solidFill>
                <a:schemeClr val="accent5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49364626-2CE8-4307-B2C5-7F6F289F3CF2}"/>
              </a:ext>
            </a:extLst>
          </p:cNvPr>
          <p:cNvSpPr txBox="1">
            <a:spLocks/>
          </p:cNvSpPr>
          <p:nvPr/>
        </p:nvSpPr>
        <p:spPr>
          <a:xfrm>
            <a:off x="4396470" y="2125155"/>
            <a:ext cx="932209" cy="294934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o-LA" sz="1200" b="1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ບໍ່ມີຂໍ້ມູນ</a:t>
            </a:r>
            <a:endParaRPr lang="fi-FI" sz="1200" dirty="0">
              <a:solidFill>
                <a:schemeClr val="accent5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F8F83D00-406D-4C66-A121-BED8ABE16887}"/>
              </a:ext>
            </a:extLst>
          </p:cNvPr>
          <p:cNvSpPr txBox="1">
            <a:spLocks/>
          </p:cNvSpPr>
          <p:nvPr/>
        </p:nvSpPr>
        <p:spPr>
          <a:xfrm>
            <a:off x="1343587" y="1105639"/>
            <a:ext cx="6746228" cy="879482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o-LA" sz="2000" b="1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ກິດຈະກຳໄລຍະຕົ້ນຂອງຜູ້ປະກອບການ: 2016</a:t>
            </a:r>
          </a:p>
          <a:p>
            <a:pPr marL="0" indent="0">
              <a:buNone/>
            </a:pPr>
            <a:r>
              <a:rPr lang="lo-LA" sz="1200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ເປີເຊັນຂອງ ປະຊາກອນ 18-64 ປີ ທີ່ເປັນຜູ້ປະກອບການຕັ້ງຕົ້ນ ຫຼື ເຈົ້າຂອງກິດຈະການ-ຜູ້ບໍລິຫານ ທຸລະກິດໄໝ່. </a:t>
            </a:r>
            <a:endParaRPr lang="fi-FI" sz="1200" dirty="0">
              <a:solidFill>
                <a:schemeClr val="accent5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3374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F3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Kuva 2" descr="Kuva, joka sisältää kohteen kartta&#10;&#10;Kuvaus luotu automaattisesti">
            <a:extLst>
              <a:ext uri="{FF2B5EF4-FFF2-40B4-BE49-F238E27FC236}">
                <a16:creationId xmlns:a16="http://schemas.microsoft.com/office/drawing/2014/main" xmlns="" id="{BDD0A70E-4DE1-AC4A-A72A-9DF3F356ED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857250" y="643467"/>
            <a:ext cx="7429499" cy="557106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FED36FB6-46AE-411D-B8BA-C2AFE5601B67}"/>
              </a:ext>
            </a:extLst>
          </p:cNvPr>
          <p:cNvSpPr txBox="1">
            <a:spLocks/>
          </p:cNvSpPr>
          <p:nvPr/>
        </p:nvSpPr>
        <p:spPr>
          <a:xfrm>
            <a:off x="1540521" y="1018127"/>
            <a:ext cx="6447779" cy="87948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o-LA" sz="2000" b="1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ຄວາມຕັ້ງໃຈຂອງຜູ້ປະກອບການ: 2016</a:t>
            </a:r>
          </a:p>
          <a:p>
            <a:pPr marL="0" indent="0">
              <a:buNone/>
            </a:pPr>
            <a:r>
              <a:rPr lang="lo-LA" sz="1200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ເປີເຊັນຂອງ ປະຊາກອນ 18-64 ປີ (ບຸກຄົນທີ່ມີສ່ວນຮວ່ມໃນຂັ້ນຕອນກິດຈະກຳຜູ້ກອບການໃດໜຶ່ງທີ່ຍົກເວັ້ນ.</a:t>
            </a:r>
            <a:endParaRPr lang="fi-FI" sz="1200" dirty="0">
              <a:solidFill>
                <a:schemeClr val="accent5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FA433AB1-8412-47E9-B6C5-836FD839A6B9}"/>
              </a:ext>
            </a:extLst>
          </p:cNvPr>
          <p:cNvSpPr txBox="1">
            <a:spLocks/>
          </p:cNvSpPr>
          <p:nvPr/>
        </p:nvSpPr>
        <p:spPr>
          <a:xfrm>
            <a:off x="1848857" y="2045462"/>
            <a:ext cx="625139" cy="294934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o-LA" sz="1200" b="1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ສູງສຸດ</a:t>
            </a:r>
            <a:endParaRPr lang="fi-FI" sz="1200" dirty="0">
              <a:solidFill>
                <a:schemeClr val="accent5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BF4FEEEE-538E-4DC1-B20E-B0D5B0292353}"/>
              </a:ext>
            </a:extLst>
          </p:cNvPr>
          <p:cNvSpPr txBox="1">
            <a:spLocks/>
          </p:cNvSpPr>
          <p:nvPr/>
        </p:nvSpPr>
        <p:spPr>
          <a:xfrm>
            <a:off x="3655166" y="2061016"/>
            <a:ext cx="625139" cy="294934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o-LA" sz="1200" b="1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ຕ່ຳສຸດ</a:t>
            </a:r>
            <a:endParaRPr lang="fi-FI" sz="1200" dirty="0">
              <a:solidFill>
                <a:schemeClr val="accent5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3C4584F9-3D93-463F-AE70-CB1F8F1AC500}"/>
              </a:ext>
            </a:extLst>
          </p:cNvPr>
          <p:cNvSpPr txBox="1">
            <a:spLocks/>
          </p:cNvSpPr>
          <p:nvPr/>
        </p:nvSpPr>
        <p:spPr>
          <a:xfrm>
            <a:off x="4448163" y="2070962"/>
            <a:ext cx="932209" cy="294934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o-LA" sz="1200" b="1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ບໍ່ມີຂໍ້ມູນ</a:t>
            </a:r>
            <a:endParaRPr lang="fi-FI" sz="1200" dirty="0">
              <a:solidFill>
                <a:schemeClr val="accent5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781243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kartta&#10;&#10;Kuvaus luotu automaattisesti">
            <a:extLst>
              <a:ext uri="{FF2B5EF4-FFF2-40B4-BE49-F238E27FC236}">
                <a16:creationId xmlns:a16="http://schemas.microsoft.com/office/drawing/2014/main" xmlns="" id="{6702BBA0-CDA7-4C4A-8C85-87AAD69F01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" r="2" b="3822"/>
          <a:stretch/>
        </p:blipFill>
        <p:spPr>
          <a:xfrm>
            <a:off x="241299" y="321733"/>
            <a:ext cx="8661401" cy="6214534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21C75498-674E-4EEB-9BFE-1925448B1094}"/>
              </a:ext>
            </a:extLst>
          </p:cNvPr>
          <p:cNvSpPr txBox="1">
            <a:spLocks/>
          </p:cNvSpPr>
          <p:nvPr/>
        </p:nvSpPr>
        <p:spPr>
          <a:xfrm>
            <a:off x="1493257" y="2112455"/>
            <a:ext cx="625139" cy="294934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o-LA" sz="1200" b="1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ສູງສຸດ</a:t>
            </a:r>
            <a:endParaRPr lang="fi-FI" sz="1200" dirty="0">
              <a:solidFill>
                <a:schemeClr val="accent5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E959CF39-5CA2-4298-A1D6-854CC3F428A1}"/>
              </a:ext>
            </a:extLst>
          </p:cNvPr>
          <p:cNvSpPr txBox="1">
            <a:spLocks/>
          </p:cNvSpPr>
          <p:nvPr/>
        </p:nvSpPr>
        <p:spPr>
          <a:xfrm>
            <a:off x="3443862" y="2112455"/>
            <a:ext cx="625139" cy="294934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o-LA" sz="1200" b="1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ຕ່ຳສຸດ</a:t>
            </a:r>
            <a:endParaRPr lang="fi-FI" sz="1200" dirty="0">
              <a:solidFill>
                <a:schemeClr val="accent5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71E6CD2B-01DC-42BE-8A16-BEF8E453BDFA}"/>
              </a:ext>
            </a:extLst>
          </p:cNvPr>
          <p:cNvSpPr txBox="1">
            <a:spLocks/>
          </p:cNvSpPr>
          <p:nvPr/>
        </p:nvSpPr>
        <p:spPr>
          <a:xfrm>
            <a:off x="4294870" y="2112455"/>
            <a:ext cx="932209" cy="294934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o-LA" sz="1200" b="1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ບໍ່ມີຂໍ້ມູນ</a:t>
            </a:r>
            <a:endParaRPr lang="fi-FI" sz="1200" dirty="0">
              <a:solidFill>
                <a:schemeClr val="accent5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0BA9CA50-CA8F-45F0-ACD9-74BCE99AFDAE}"/>
              </a:ext>
            </a:extLst>
          </p:cNvPr>
          <p:cNvSpPr txBox="1">
            <a:spLocks/>
          </p:cNvSpPr>
          <p:nvPr/>
        </p:nvSpPr>
        <p:spPr>
          <a:xfrm>
            <a:off x="1168961" y="1075277"/>
            <a:ext cx="6965389" cy="87948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o-LA" sz="2000" b="1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ອັດຕາຄວາມຢ້ານຕໍ່ການລົ້ມເຫຼວ: 2016</a:t>
            </a:r>
          </a:p>
          <a:p>
            <a:pPr marL="0" indent="0">
              <a:buNone/>
            </a:pPr>
            <a:r>
              <a:rPr lang="lo-LA" sz="1200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ເປີເຊັນຂອງ ປະຊາກອນ 18-64 ປີ ຜູ້ທີ່ເຫັນດີ ວ່າພວກເຮົາໄດ້ເຫັນໂອກາດດີ ແຕ່ບໍ່ລິເລີ້ມທຸລະກິດ ຍ້ອນຄວາມຢ້ານ ວ່າອາດຈະລົ້ມເຫຼວ. ສັງເກດ: ນີ້ແມ່ນເປີເຊັນຂອງຜູ້ທີ່ເຫັນໂອກາດດີ ແລະ ໃນນີ້ບໍ່ແມ່ນຜູ້ສູງອາຍຸທັງໝົດ.</a:t>
            </a:r>
            <a:endParaRPr lang="fi-FI" sz="1200" dirty="0">
              <a:solidFill>
                <a:schemeClr val="accent5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597231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xmlns="" id="{E5093ECC-8BEB-4546-A80D-0B48876623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Kuva 2" descr="Kuva, joka sisältää kohteen kartta&#10;&#10;Kuvaus luotu automaattisesti">
            <a:extLst>
              <a:ext uri="{FF2B5EF4-FFF2-40B4-BE49-F238E27FC236}">
                <a16:creationId xmlns:a16="http://schemas.microsoft.com/office/drawing/2014/main" xmlns="" id="{5541FF2A-19CB-294D-BAA1-D880D5C70A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1" r="2" b="5460"/>
          <a:stretch/>
        </p:blipFill>
        <p:spPr>
          <a:xfrm>
            <a:off x="513431" y="685800"/>
            <a:ext cx="8116219" cy="54864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0B780159-410B-4E23-B9D6-C36479096F9D}"/>
              </a:ext>
            </a:extLst>
          </p:cNvPr>
          <p:cNvSpPr txBox="1">
            <a:spLocks/>
          </p:cNvSpPr>
          <p:nvPr/>
        </p:nvSpPr>
        <p:spPr>
          <a:xfrm>
            <a:off x="1112257" y="1907303"/>
            <a:ext cx="625139" cy="294934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o-LA" sz="1200" b="1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ສູງສຸດ</a:t>
            </a:r>
            <a:endParaRPr lang="fi-FI" sz="1200" dirty="0">
              <a:solidFill>
                <a:schemeClr val="accent5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C97857EE-1918-430B-A3CB-6AA366E15A7B}"/>
              </a:ext>
            </a:extLst>
          </p:cNvPr>
          <p:cNvSpPr txBox="1">
            <a:spLocks/>
          </p:cNvSpPr>
          <p:nvPr/>
        </p:nvSpPr>
        <p:spPr>
          <a:xfrm>
            <a:off x="3229716" y="1907303"/>
            <a:ext cx="625139" cy="294934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o-LA" sz="1200" b="1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ຕ່ຳສຸດ</a:t>
            </a:r>
            <a:endParaRPr lang="fi-FI" sz="1200" dirty="0">
              <a:solidFill>
                <a:schemeClr val="accent5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6DA13DF1-3ECE-4727-9E4C-4866ACB13B1E}"/>
              </a:ext>
            </a:extLst>
          </p:cNvPr>
          <p:cNvSpPr txBox="1">
            <a:spLocks/>
          </p:cNvSpPr>
          <p:nvPr/>
        </p:nvSpPr>
        <p:spPr>
          <a:xfrm>
            <a:off x="4193270" y="1911023"/>
            <a:ext cx="932209" cy="294934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o-LA" sz="1200" b="1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ບໍ່ມີຂໍ້ມູນ</a:t>
            </a:r>
            <a:endParaRPr lang="fi-FI" sz="1200" dirty="0">
              <a:solidFill>
                <a:schemeClr val="accent5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4EB5E87C-BD1C-490D-A167-02EF133A7B1A}"/>
              </a:ext>
            </a:extLst>
          </p:cNvPr>
          <p:cNvSpPr txBox="1">
            <a:spLocks/>
          </p:cNvSpPr>
          <p:nvPr/>
        </p:nvSpPr>
        <p:spPr>
          <a:xfrm>
            <a:off x="761375" y="854951"/>
            <a:ext cx="6965389" cy="87948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o-LA" sz="2000" b="1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ຮັບຮູ້ເລັງເຫັນໂອກາດ: 2016</a:t>
            </a:r>
          </a:p>
          <a:p>
            <a:pPr marL="0" indent="0">
              <a:buNone/>
            </a:pPr>
            <a:r>
              <a:rPr lang="lo-LA" sz="1200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ເປີເຊັນຂອງ ປະຊາກອນ 18-64 ປີ ຜູ້ທີ່ເຫັນໂອກາດດີ ທີ່ຈະຕັ້ງບໍລິສັດໃນຂົງເຂດທີ່ພວກເຂົາເຈົ້າຢູ່ນັ້ນ</a:t>
            </a:r>
            <a:endParaRPr lang="fi-FI" sz="1200" dirty="0">
              <a:solidFill>
                <a:schemeClr val="accent5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045296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6092825"/>
            <a:ext cx="91440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7350" y="315913"/>
            <a:ext cx="7142155" cy="1143000"/>
          </a:xfrm>
        </p:spPr>
        <p:txBody>
          <a:bodyPr anchor="t">
            <a:normAutofit/>
          </a:bodyPr>
          <a:lstStyle/>
          <a:p>
            <a:r>
              <a:rPr lang="de-DE" sz="2800"/>
              <a:t/>
            </a:r>
            <a:br>
              <a:rPr lang="de-DE" sz="2800"/>
            </a:br>
            <a:endParaRPr lang="de-DE" sz="280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3010" y="1592262"/>
            <a:ext cx="8604250" cy="49071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sz="2200" b="1" dirty="0"/>
          </a:p>
          <a:p>
            <a:pPr marL="0" indent="0" algn="ctr">
              <a:buNone/>
            </a:pPr>
            <a:r>
              <a:rPr lang="en-GB" sz="5400" b="1" dirty="0"/>
              <a:t>Padlet – 3. </a:t>
            </a:r>
          </a:p>
          <a:p>
            <a:pPr marL="0" indent="0" algn="ctr">
              <a:buNone/>
            </a:pPr>
            <a:r>
              <a:rPr lang="en-GB" sz="5400" b="1" dirty="0">
                <a:hlinkClick r:id="rId2"/>
              </a:rPr>
              <a:t>https://fi.padlet.com/anckar/9zotua46w9tayyrw</a:t>
            </a:r>
            <a:r>
              <a:rPr lang="en-GB" sz="5400" b="1" dirty="0"/>
              <a:t>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34</a:t>
            </a:fld>
            <a:endParaRPr lang="de-D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BAAB19D-5517-4BF7-A810-C2A3EA36A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714" y="5950705"/>
            <a:ext cx="1689733" cy="90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235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6092825"/>
            <a:ext cx="91440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1402" y="1483095"/>
            <a:ext cx="8584302" cy="741843"/>
          </a:xfrm>
        </p:spPr>
        <p:txBody>
          <a:bodyPr anchor="t">
            <a:normAutofit/>
          </a:bodyPr>
          <a:lstStyle/>
          <a:p>
            <a:r>
              <a:rPr lang="lo-LA" sz="4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ປະຫວັດສາດຂອງວິທະຍາສາດ</a:t>
            </a:r>
            <a:endParaRPr lang="de-DE" sz="28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1402" y="2356701"/>
            <a:ext cx="8734693" cy="41247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US" dirty="0">
                <a:latin typeface="Saysettha OT" panose="020B0504020207020204" pitchFamily="34" charset="-34"/>
                <a:cs typeface="Saysettha OT" panose="020B0504020207020204" pitchFamily="34" charset="-34"/>
              </a:rPr>
              <a:t>Joseph Schumpeter: </a:t>
            </a:r>
            <a:r>
              <a:rPr lang="lo-LA" dirty="0">
                <a:latin typeface="Saysettha OT" panose="020B0504020207020204" pitchFamily="34" charset="-34"/>
                <a:cs typeface="Saysettha OT" panose="020B0504020207020204" pitchFamily="34" charset="-34"/>
              </a:rPr>
              <a:t>ຜູ້ປະກອບການສ້າງສິ່ງໄໜ່</a:t>
            </a:r>
            <a:endParaRPr lang="en-US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marL="0" indent="0">
              <a:buNone/>
            </a:pPr>
            <a:r>
              <a:rPr lang="lo-LA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ເພື່ອໃຫ້ໄດ້ຮັບຜົນກຳໄລ</a:t>
            </a:r>
            <a:r>
              <a:rPr lang="en-US" dirty="0">
                <a:latin typeface="Saysettha OT" panose="020B0504020207020204" pitchFamily="34" charset="-34"/>
                <a:cs typeface="Saysettha OT" panose="020B0504020207020204" pitchFamily="34" charset="-34"/>
              </a:rPr>
              <a:t>.  </a:t>
            </a:r>
          </a:p>
          <a:p>
            <a:pPr marL="0" indent="0">
              <a:buNone/>
            </a:pPr>
            <a:r>
              <a:rPr lang="en-US" dirty="0">
                <a:latin typeface="Saysettha OT" panose="020B0504020207020204" pitchFamily="34" charset="-34"/>
                <a:cs typeface="Saysettha OT" panose="020B0504020207020204" pitchFamily="34" charset="-34"/>
              </a:rPr>
              <a:t>2. Frank Knight: </a:t>
            </a:r>
            <a:r>
              <a:rPr lang="lo-LA" dirty="0">
                <a:latin typeface="Saysettha OT" panose="020B0504020207020204" pitchFamily="34" charset="-34"/>
                <a:cs typeface="Saysettha OT" panose="020B0504020207020204" pitchFamily="34" charset="-34"/>
              </a:rPr>
              <a:t>ຜູ້ປະກອບການແມ່ນຜູ້ຮັບຄວາມສ່ຽງ ແລະ ຈັດການກັບສິ່ງທີ່ບໍ່ແນ່ນອນ.</a:t>
            </a:r>
            <a:endParaRPr lang="en-US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marL="0" indent="0">
              <a:buNone/>
            </a:pPr>
            <a:r>
              <a:rPr lang="en-US" dirty="0">
                <a:latin typeface="Saysettha OT" panose="020B0504020207020204" pitchFamily="34" charset="-34"/>
                <a:cs typeface="Saysettha OT" panose="020B0504020207020204" pitchFamily="34" charset="-34"/>
              </a:rPr>
              <a:t>3. Israel </a:t>
            </a:r>
            <a:r>
              <a:rPr lang="en-US" dirty="0" err="1">
                <a:latin typeface="Saysettha OT" panose="020B0504020207020204" pitchFamily="34" charset="-34"/>
                <a:cs typeface="Saysettha OT" panose="020B0504020207020204" pitchFamily="34" charset="-34"/>
              </a:rPr>
              <a:t>Kirzner</a:t>
            </a:r>
            <a:r>
              <a:rPr lang="en-US" dirty="0">
                <a:latin typeface="Saysettha OT" panose="020B0504020207020204" pitchFamily="34" charset="-34"/>
                <a:cs typeface="Saysettha OT" panose="020B0504020207020204" pitchFamily="34" charset="-34"/>
              </a:rPr>
              <a:t>: </a:t>
            </a:r>
            <a:r>
              <a:rPr lang="lo-LA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ການປະກອບການ ແມ່ນຂະບວນການທີ່ນຳໄປສູ່ການຄົ້ນພົບ.</a:t>
            </a:r>
            <a:r>
              <a:rPr lang="en-US" dirty="0"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</a:p>
          <a:p>
            <a:pPr marL="0" indent="0">
              <a:buNone/>
            </a:pPr>
            <a:endParaRPr lang="en-US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>
                <a:latin typeface="Saysettha OT" panose="020B0504020207020204" pitchFamily="34" charset="-34"/>
                <a:cs typeface="Saysettha OT" panose="020B0504020207020204" pitchFamily="34" charset="-34"/>
              </a:rPr>
              <a:pPr/>
              <a:t>4</a:t>
            </a:fld>
            <a:endParaRPr lang="de-DE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E6A9AC9-31B9-4ABC-B98E-CAA64E6B1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857" y="6040744"/>
            <a:ext cx="1415143" cy="81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65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6092825"/>
            <a:ext cx="91440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7905" y="1186768"/>
            <a:ext cx="8602280" cy="705036"/>
          </a:xfrm>
        </p:spPr>
        <p:txBody>
          <a:bodyPr anchor="t">
            <a:normAutofit/>
          </a:bodyPr>
          <a:lstStyle/>
          <a:p>
            <a:r>
              <a:rPr lang="lo-LA" sz="28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ການປະກອບການແມ່ນ</a:t>
            </a:r>
            <a:endParaRPr lang="de-DE" sz="28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2548" y="1583703"/>
            <a:ext cx="8753547" cy="489777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ສ້າງແຜນທຸລະກິດ</a:t>
            </a:r>
            <a:endParaRPr lang="en-US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ການແກ້ໄຂບັນຫາ</a:t>
            </a:r>
            <a:endParaRPr lang="en-US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ຄວາມຄິດການອອກແບບ</a:t>
            </a:r>
            <a:endParaRPr lang="en-US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ການຮຽນຮູ້ແບບບໍ່ຢຸດຢ່ອນ</a:t>
            </a:r>
            <a:endParaRPr lang="en-US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ການປັບປຸງຢ່າງຕໍ່ເນື່ອງ</a:t>
            </a:r>
            <a:endParaRPr lang="en-US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ຊີ້ນຳໂດຍຕົວຢ່າງ</a:t>
            </a:r>
            <a:endParaRPr lang="en-US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ເຄືອຄ່າຍ</a:t>
            </a:r>
            <a:endParaRPr lang="en-US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ການເຕີບໂຕແບບວອງໄວ</a:t>
            </a:r>
            <a:endParaRPr lang="en-US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ການຕະຫຼາດ ແລະ ການຂາຍ</a:t>
            </a:r>
            <a:endParaRPr lang="en-US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ແນວໂນ້ມ ເຊັ່ນວ່າ</a:t>
            </a:r>
            <a:r>
              <a:rPr lang="en-US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</a:p>
          <a:p>
            <a:pPr marL="0" indent="0">
              <a:buNone/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ລະບົບນິເວດ ຫຼື ສັງຄົມການປະກອບການ</a:t>
            </a:r>
            <a:endParaRPr lang="en-US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endParaRPr lang="en-US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>
                <a:latin typeface="Saysettha OT" panose="020B0504020207020204" pitchFamily="34" charset="-34"/>
                <a:cs typeface="Saysettha OT" panose="020B0504020207020204" pitchFamily="34" charset="-34"/>
              </a:rPr>
              <a:pPr/>
              <a:t>5</a:t>
            </a:fld>
            <a:endParaRPr lang="de-DE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E6A9AC9-31B9-4ABC-B98E-CAA64E6B1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857" y="6040744"/>
            <a:ext cx="1415143" cy="8172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CE7C1A6-E024-4738-B8A5-05E364FCB9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3350864" y="2203840"/>
            <a:ext cx="5793135" cy="233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3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8732FB-E300-480F-B49A-4BF30E417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o-LA" dirty="0">
                <a:latin typeface="Saysettha OT" panose="020B0504020207020204" pitchFamily="34" charset="-34"/>
                <a:cs typeface="Saysettha OT" panose="020B0504020207020204" pitchFamily="34" charset="-34"/>
              </a:rPr>
              <a:t>ຜູ້ປະກອບການຄືກັບດັ່ງກ່າວນີ້ບໍ?</a:t>
            </a:r>
            <a:endParaRPr lang="x-none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A326B89-D6B0-4ED3-937B-240732211C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3239" y="2754554"/>
            <a:ext cx="7350578" cy="2584450"/>
          </a:xfrm>
        </p:spPr>
      </p:pic>
      <p:sp>
        <p:nvSpPr>
          <p:cNvPr id="4" name="Inhaltsplatzhalter 2">
            <a:extLst>
              <a:ext uri="{FF2B5EF4-FFF2-40B4-BE49-F238E27FC236}">
                <a16:creationId xmlns:a16="http://schemas.microsoft.com/office/drawing/2014/main" xmlns="" id="{1087222E-545C-401D-9AF7-6C02F1267777}"/>
              </a:ext>
            </a:extLst>
          </p:cNvPr>
          <p:cNvSpPr txBox="1">
            <a:spLocks/>
          </p:cNvSpPr>
          <p:nvPr/>
        </p:nvSpPr>
        <p:spPr>
          <a:xfrm>
            <a:off x="1250183" y="2788381"/>
            <a:ext cx="1742399" cy="36700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ຜູ້ປະກອບການ</a:t>
            </a:r>
            <a:endParaRPr lang="en-US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xmlns="" id="{593DAF65-0FD1-4F33-AFB3-B6FADA0B0F8F}"/>
              </a:ext>
            </a:extLst>
          </p:cNvPr>
          <p:cNvSpPr txBox="1">
            <a:spLocks/>
          </p:cNvSpPr>
          <p:nvPr/>
        </p:nvSpPr>
        <p:spPr>
          <a:xfrm>
            <a:off x="3970292" y="2876040"/>
            <a:ext cx="3548108" cy="3670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o-LA" sz="11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ເບິ່ງນິຍາມຂອງຜູ້ປະກອບການ ທີ </a:t>
            </a:r>
            <a:r>
              <a:rPr lang="en-US" sz="11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Dictionary.com</a:t>
            </a:r>
            <a:r>
              <a:rPr lang="lo-LA" sz="11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endParaRPr lang="en-US" sz="11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xmlns="" id="{07349173-DE76-4EF5-AE77-97B282CAE049}"/>
              </a:ext>
            </a:extLst>
          </p:cNvPr>
          <p:cNvSpPr txBox="1">
            <a:spLocks/>
          </p:cNvSpPr>
          <p:nvPr/>
        </p:nvSpPr>
        <p:spPr>
          <a:xfrm>
            <a:off x="1102401" y="3583729"/>
            <a:ext cx="2250399" cy="3670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o-LA" sz="11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ບຸກຄົນຜູ້ທີ່ເລີ້ມທຸລະກິດຜູ້ດຽວ</a:t>
            </a:r>
            <a:endParaRPr lang="en-US" sz="11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xmlns="" id="{F6D05B1A-D2DE-49A1-9B1D-C69B88E8CFB2}"/>
              </a:ext>
            </a:extLst>
          </p:cNvPr>
          <p:cNvSpPr txBox="1">
            <a:spLocks/>
          </p:cNvSpPr>
          <p:nvPr/>
        </p:nvSpPr>
        <p:spPr>
          <a:xfrm>
            <a:off x="1102400" y="3846360"/>
            <a:ext cx="2250399" cy="36700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o-LA" sz="11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ບັນດາຄຳທີ່ໄກ້ຄຽງກັບຄຳ ຜູ້ປະກອບການ</a:t>
            </a:r>
            <a:endParaRPr lang="en-US" sz="11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58038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BB8023-1675-40AA-8D6D-739AC01D1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248" y="1085810"/>
            <a:ext cx="7886700" cy="1862627"/>
          </a:xfrm>
        </p:spPr>
        <p:txBody>
          <a:bodyPr>
            <a:normAutofit fontScale="90000"/>
          </a:bodyPr>
          <a:lstStyle/>
          <a:p>
            <a:r>
              <a:rPr lang="lo-LA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ຄວາມແຕກຕ່າງລະຫວ່າງຜູ້ປະກອບການ ແລະ ເຈົ້າຂອງທຸລະກິດທົ່ວໄປ</a:t>
            </a:r>
            <a:r>
              <a:rPr lang="fi-FI" dirty="0">
                <a:latin typeface="Saysettha OT" panose="020B0504020207020204" pitchFamily="34" charset="-34"/>
                <a:cs typeface="Saysettha OT" panose="020B0504020207020204" pitchFamily="34" charset="-34"/>
              </a:rPr>
              <a:t>?</a:t>
            </a:r>
            <a:endParaRPr lang="x-none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FE23A6E-BEE4-47E3-B44C-906D91F4E1AD}"/>
              </a:ext>
            </a:extLst>
          </p:cNvPr>
          <p:cNvSpPr/>
          <p:nvPr/>
        </p:nvSpPr>
        <p:spPr>
          <a:xfrm>
            <a:off x="351248" y="2745237"/>
            <a:ext cx="3407952" cy="40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Brinton (2020) </a:t>
            </a:r>
            <a:r>
              <a:rPr lang="lo-LA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ໃຫ້ຄຳໂຕແຍ້ງວ່າ</a:t>
            </a:r>
            <a:r>
              <a:rPr lang="fi-FI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: </a:t>
            </a:r>
            <a:endParaRPr lang="x-none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xmlns="" id="{71C23E51-0277-490F-B0A2-37E61B9A6C9D}"/>
              </a:ext>
            </a:extLst>
          </p:cNvPr>
          <p:cNvSpPr txBox="1">
            <a:spLocks/>
          </p:cNvSpPr>
          <p:nvPr/>
        </p:nvSpPr>
        <p:spPr>
          <a:xfrm>
            <a:off x="351248" y="3151637"/>
            <a:ext cx="7296729" cy="22167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lo-LA" sz="2000" dirty="0">
                <a:latin typeface="Saysettha OT" panose="020B0504020207020204" pitchFamily="34" charset="-34"/>
                <a:cs typeface="Saysettha OT" panose="020B0504020207020204" pitchFamily="34" charset="-34"/>
              </a:rPr>
              <a:t>ໄດ້ກຳນົດ ຜູູ້ປະກອບການແມ່ນຜູ້ຖືິຄວາມສ່ຽງດ້ານການເງິນສູງກ່ວາ ໂດຍທົ່ວໄປ. ເຖິງແມ່ນວ່າເຈົ້າຂອງທຸລະກິດຂະໝາດນ້ອຍໂດຍທົ່ວໄປກໍ່ເອີ້ນວ່າຜູ້ປະກອບການ, ສອງບົດບາດດັ່ງກ່າວນີ້ແມ່ນບໍ່ຄືກັນທັງໝົດ.</a:t>
            </a:r>
            <a:r>
              <a:rPr lang="en-US" sz="2000" dirty="0"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lo-LA" sz="2000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ເຈົ້າຂອງທຸລະກິດຂະໝາດນ້ອຍແມ່ນມີລັກສະນະອະນຸລັກ, ໃນຂະນະຜູ້ປະກອບການແມ່ນຈະເລີນເຕີບໂຕເທິງການປ່ຽນແປງ ແລະ ນະວັດຕະກຳ. ທີ່ກ່າວມານັ້ນແມ່ນຈຸດເດັ່ນອັນພິເສດທີ່ຈຳແນກໄດ້ ລະຫວ່າງ ເຈົ້າຂອງທຸລະກິດຂະໝາດນ້ອຍ ແລະ ຜູ້ປະກອບການ.</a:t>
            </a:r>
            <a:endParaRPr lang="en-US" sz="20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4020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A78B82-7766-4315-A011-770D8A3D8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o-LA" sz="32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ສົນທະນາ</a:t>
            </a:r>
            <a:r>
              <a:rPr lang="fi-FI" sz="3200" dirty="0"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sz="3200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ແບ່ງກຸ່ມສົນທະນາ </a:t>
            </a:r>
            <a:r>
              <a:rPr lang="fi-FI" sz="3200" dirty="0">
                <a:latin typeface="Saysettha OT" panose="020B0504020207020204" pitchFamily="34" charset="-34"/>
                <a:cs typeface="Saysettha OT" panose="020B0504020207020204" pitchFamily="34" charset="-34"/>
              </a:rPr>
              <a:t>30 </a:t>
            </a:r>
            <a:r>
              <a:rPr lang="lo-LA" sz="32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ນາທີ</a:t>
            </a:r>
            <a:r>
              <a:rPr lang="fi-FI" sz="3200" dirty="0">
                <a:latin typeface="Saysettha OT" panose="020B0504020207020204" pitchFamily="34" charset="-34"/>
                <a:cs typeface="Saysettha OT" panose="020B0504020207020204" pitchFamily="34" charset="-34"/>
              </a:rPr>
              <a:t>)</a:t>
            </a:r>
            <a:endParaRPr lang="x-none" sz="32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8540F8-1FCB-4EF1-9791-72D5B2D87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517" y="2675427"/>
            <a:ext cx="7886700" cy="2584939"/>
          </a:xfrm>
        </p:spPr>
        <p:txBody>
          <a:bodyPr/>
          <a:lstStyle/>
          <a:p>
            <a:r>
              <a:rPr lang="lo-LA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ການປະກອບການແມ່ນຫັຍງ</a:t>
            </a:r>
            <a:r>
              <a:rPr lang="fi-FI" dirty="0">
                <a:latin typeface="Saysettha OT" panose="020B0504020207020204" pitchFamily="34" charset="-34"/>
                <a:cs typeface="Saysettha OT" panose="020B0504020207020204" pitchFamily="34" charset="-34"/>
              </a:rPr>
              <a:t>?</a:t>
            </a:r>
            <a:r>
              <a:rPr lang="lo-LA" dirty="0">
                <a:latin typeface="Saysettha OT" panose="020B0504020207020204" pitchFamily="34" charset="-34"/>
                <a:cs typeface="Saysettha OT" panose="020B0504020207020204" pitchFamily="34" charset="-34"/>
              </a:rPr>
              <a:t> ອັນໃດທີ່ບໍ່ແມ່ນ</a:t>
            </a:r>
            <a:r>
              <a:rPr lang="fi-FI" dirty="0">
                <a:latin typeface="Saysettha OT" panose="020B0504020207020204" pitchFamily="34" charset="-34"/>
                <a:cs typeface="Saysettha OT" panose="020B0504020207020204" pitchFamily="34" charset="-34"/>
              </a:rPr>
              <a:t>?</a:t>
            </a:r>
          </a:p>
          <a:p>
            <a:endParaRPr lang="fi-FI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r>
              <a:rPr lang="lo-LA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ເຈົ້າຈະເອີ້ນການປະກອບການໃນໂຄງການນີ້ແນວໃດ</a:t>
            </a:r>
            <a:r>
              <a:rPr lang="fi-FI" dirty="0">
                <a:latin typeface="Saysettha OT" panose="020B0504020207020204" pitchFamily="34" charset="-34"/>
                <a:cs typeface="Saysettha OT" panose="020B0504020207020204" pitchFamily="34" charset="-34"/>
              </a:rPr>
              <a:t>?</a:t>
            </a:r>
            <a:endParaRPr lang="x-none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71113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41EB06-280D-48F9-99BB-3C8CB4C36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o-LA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ເຊື່ອມໂຍງລະຫວ່າງແນວໂນ້ມຂະໝາດໄຫ່ຍ ແລະ ການປະກອບການ</a:t>
            </a:r>
            <a:r>
              <a:rPr lang="fi-FI" dirty="0">
                <a:latin typeface="Saysettha OT" panose="020B0504020207020204" pitchFamily="34" charset="-34"/>
                <a:cs typeface="Saysettha OT" panose="020B0504020207020204" pitchFamily="34" charset="-34"/>
              </a:rPr>
              <a:t>?</a:t>
            </a:r>
            <a:endParaRPr lang="x-none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4CA539D-DF24-4CB3-8E41-E1E6721DDC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o-LA" dirty="0">
                <a:latin typeface="Saysettha OT" panose="020B0504020207020204" pitchFamily="34" charset="-34"/>
                <a:cs typeface="Saysettha OT" panose="020B0504020207020204" pitchFamily="34" charset="-34"/>
              </a:rPr>
              <a:t>ບັນດາຜູ້ປະກອບການຄວນສ້າງຄຸນຄ່າ ໃຫ້ແກ່ລູກຄ້າຂອງເຂົ້າເຈົ້າ</a:t>
            </a:r>
            <a:r>
              <a:rPr lang="fi-FI" dirty="0">
                <a:latin typeface="Saysettha OT" panose="020B0504020207020204" pitchFamily="34" charset="-34"/>
                <a:cs typeface="Saysettha OT" panose="020B0504020207020204" pitchFamily="34" charset="-34"/>
              </a:rPr>
              <a:t>!</a:t>
            </a:r>
          </a:p>
          <a:p>
            <a:endParaRPr lang="fi-FI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r>
              <a:rPr lang="lo-LA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ຄວາມເປັນໄປໄດ້ໃນການຂະຫຍາຍໂຕຖ້າຕອບຮັບກັບແນວໂນ້ມຂະໝາດໄຫ່ຍ</a:t>
            </a:r>
            <a:r>
              <a:rPr lang="fi-FI" dirty="0">
                <a:latin typeface="Saysettha OT" panose="020B0504020207020204" pitchFamily="34" charset="-34"/>
                <a:cs typeface="Saysettha OT" panose="020B0504020207020204" pitchFamily="34" charset="-34"/>
              </a:rPr>
              <a:t>!</a:t>
            </a:r>
            <a:endParaRPr lang="x-none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99883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E0CC700C34E64283355474F2ABBAFB" ma:contentTypeVersion="16" ma:contentTypeDescription="Create a new document." ma:contentTypeScope="" ma:versionID="8ff2458da248c7423d338960d1906584">
  <xsd:schema xmlns:xsd="http://www.w3.org/2001/XMLSchema" xmlns:xs="http://www.w3.org/2001/XMLSchema" xmlns:p="http://schemas.microsoft.com/office/2006/metadata/properties" xmlns:ns2="9e7cb493-a9cd-49cd-846c-930d19753eb9" xmlns:ns3="4cca9a1c-ea03-4f56-8ded-6c285728d794" targetNamespace="http://schemas.microsoft.com/office/2006/metadata/properties" ma:root="true" ma:fieldsID="d3c5bb8178d63cc94ad54e2194493de9" ns2:_="" ns3:_="">
    <xsd:import namespace="9e7cb493-a9cd-49cd-846c-930d19753eb9"/>
    <xsd:import namespace="4cca9a1c-ea03-4f56-8ded-6c285728d7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7cb493-a9cd-49cd-846c-930d19753e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213ba4d-4ff2-410f-8850-8053d14020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ca9a1c-ea03-4f56-8ded-6c285728d79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a40db18-2066-40d3-9c1d-6d717589184a}" ma:internalName="TaxCatchAll" ma:showField="CatchAllData" ma:web="4cca9a1c-ea03-4f56-8ded-6c285728d7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cca9a1c-ea03-4f56-8ded-6c285728d794" xsi:nil="true"/>
    <lcf76f155ced4ddcb4097134ff3c332f xmlns="9e7cb493-a9cd-49cd-846c-930d19753eb9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8A46027-6441-4754-9C87-C17239975297}"/>
</file>

<file path=customXml/itemProps2.xml><?xml version="1.0" encoding="utf-8"?>
<ds:datastoreItem xmlns:ds="http://schemas.openxmlformats.org/officeDocument/2006/customXml" ds:itemID="{334E3BB0-8E0D-4834-A0A1-255EC6757BC7}">
  <ds:schemaRefs>
    <ds:schemaRef ds:uri="4cca9a1c-ea03-4f56-8ded-6c285728d794"/>
    <ds:schemaRef ds:uri="http://purl.org/dc/terms/"/>
    <ds:schemaRef ds:uri="9e7cb493-a9cd-49cd-846c-930d19753eb9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CC8AD15-3950-475C-A6ED-C98B4702B6E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5712</TotalTime>
  <Words>1637</Words>
  <Application>Microsoft Office PowerPoint</Application>
  <PresentationFormat>On-screen Show (4:3)</PresentationFormat>
  <Paragraphs>209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Expressway Rg</vt:lpstr>
      <vt:lpstr>Saysettha OT</vt:lpstr>
      <vt:lpstr>Office Theme</vt:lpstr>
      <vt:lpstr>    ການປະກອບການແມ່ນຫັຍງ? ENCORE ສູນຄວາມຮູ້ການປະກອບການແມ່ນເພື່ອສະໜັບສະໜູນການປະຕິບັດການປະກອບການແບບນະວັດຕະກຳ ໃນຂະແໜງສຶກສາ ແລະ ຄົ້ນຄ້ວາວິໃຈ. Haaga-Helia</vt:lpstr>
      <vt:lpstr>ຜູ້ປະກອບການໜຶ່ງ</vt:lpstr>
      <vt:lpstr>ວິດີໂອເລື້ອງສ້ັນກ່ຽວກັບຜູ້ປະກອບການ</vt:lpstr>
      <vt:lpstr>ປະຫວັດສາດຂອງວິທະຍາສາດ</vt:lpstr>
      <vt:lpstr>ການປະກອບການແມ່ນ</vt:lpstr>
      <vt:lpstr>ຜູ້ປະກອບການຄືກັບດັ່ງກ່າວນີ້ບໍ?</vt:lpstr>
      <vt:lpstr>ຄວາມແຕກຕ່າງລະຫວ່າງຜູ້ປະກອບການ ແລະ ເຈົ້າຂອງທຸລະກິດທົ່ວໄປ?</vt:lpstr>
      <vt:lpstr>ສົນທະນາ (ແບ່ງກຸ່ມສົນທະນາ 30 ນາທີ)</vt:lpstr>
      <vt:lpstr>ເຊື່ອມໂຍງລະຫວ່າງແນວໂນ້ມຂະໝາດໄຫ່ຍ ແລະ ການປະກອບການ?</vt:lpstr>
      <vt:lpstr>ແນວໂນ້ມຂະໝາດໃຫ່ຍ</vt:lpstr>
      <vt:lpstr>ແນວໂນ້ມຂະໝາດໃຫ່ຍ</vt:lpstr>
      <vt:lpstr>ເປັນຫັຍງແນວໂນ້ມຈຶ່ງສຳຄັນ?</vt:lpstr>
      <vt:lpstr>ລະບົບນິເວດ ການປະກອບການ</vt:lpstr>
      <vt:lpstr>ເລື່ອງຜົນສຳເລັດຂອງຟິນແລນ</vt:lpstr>
      <vt:lpstr>ເກມນົກໃຈຮ້າຍ</vt:lpstr>
      <vt:lpstr>ທ່າອ່ຽງທີ່ Rovio ສາມາດໄດ້ຮັບປະໂຫຍດ..</vt:lpstr>
      <vt:lpstr>ສົນທະນາ</vt:lpstr>
      <vt:lpstr>ວັນສຸກ!</vt:lpstr>
      <vt:lpstr>ລະບົບນິເວດຜູ້ປະກອບການ ແລະ ລະບົບເສດຖະກິດ</vt:lpstr>
      <vt:lpstr>ຈື່ໄດ້ບໍ 1990ies?</vt:lpstr>
      <vt:lpstr>ສຶກສາກ່ຽວກັບພາກພື້ນ</vt:lpstr>
      <vt:lpstr>ການຝັງແໜ້ນ - ທັດສະນະ</vt:lpstr>
      <vt:lpstr>ຜົນສະທ້ອນແມ່ນຫັຍງ? </vt:lpstr>
      <vt:lpstr> </vt:lpstr>
      <vt:lpstr>ການຕິດຕາມການປະກອບການທົ່ວໂລກ</vt:lpstr>
      <vt:lpstr>ການຕິດຕາມການປະກອບການທົ່ວໂລກ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vannasine thammalath</dc:creator>
  <cp:lastModifiedBy>Kevin</cp:lastModifiedBy>
  <cp:revision>52</cp:revision>
  <dcterms:created xsi:type="dcterms:W3CDTF">2021-06-04T16:06:26Z</dcterms:created>
  <dcterms:modified xsi:type="dcterms:W3CDTF">2022-11-13T05:39:15Z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0x01010045E0CC700C34E64283355474F2ABBAFB</vt:lpwstr>
  </property>
</Properties>
</file>