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58" r:id="rId7"/>
    <p:sldId id="338" r:id="rId8"/>
    <p:sldId id="350" r:id="rId9"/>
    <p:sldId id="351" r:id="rId10"/>
    <p:sldId id="352" r:id="rId11"/>
    <p:sldId id="353" r:id="rId12"/>
    <p:sldId id="354" r:id="rId13"/>
    <p:sldId id="349" r:id="rId14"/>
    <p:sldId id="355" r:id="rId15"/>
    <p:sldId id="356" r:id="rId16"/>
    <p:sldId id="334" r:id="rId17"/>
    <p:sldId id="357" r:id="rId18"/>
    <p:sldId id="257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://game-icons.net/lorc/originals/cash.htm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4030C-1C3B-43E6-89E5-42E9DE5557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43E35-A3C7-4286-B6BB-4E91A435B766}">
      <dgm:prSet/>
      <dgm:spPr/>
      <dgm:t>
        <a:bodyPr/>
        <a:lstStyle/>
        <a:p>
          <a:pPr>
            <a:lnSpc>
              <a:spcPct val="100000"/>
            </a:lnSpc>
          </a:pPr>
          <a:r>
            <a:rPr lang="lo-LA" dirty="0" smtClean="0">
              <a:latin typeface="Phetsarath OT" panose="02000500000000020004" pitchFamily="2" charset="0"/>
              <a:cs typeface="Phetsarath OT" panose="02000500000000020004" pitchFamily="2" charset="0"/>
            </a:rPr>
            <a:t>ຈື່ໄວ້ວ່າທ່ານຕ້ອງການໃຫ້ </a:t>
          </a:r>
          <a:r>
            <a:rPr lang="en-US" dirty="0" smtClean="0">
              <a:latin typeface="Phetsarath OT" panose="02000500000000020004" pitchFamily="2" charset="0"/>
              <a:cs typeface="Phetsarath OT" panose="02000500000000020004" pitchFamily="2" charset="0"/>
            </a:rPr>
            <a:t>EKC </a:t>
          </a:r>
          <a:r>
            <a:rPr lang="lo-LA" dirty="0" smtClean="0">
              <a:latin typeface="Phetsarath OT" panose="02000500000000020004" pitchFamily="2" charset="0"/>
              <a:cs typeface="Phetsarath OT" panose="02000500000000020004" pitchFamily="2" charset="0"/>
            </a:rPr>
            <a:t>ຂອງເຈົ້າເປັນແນວໃດ ແລະມັນຈະບັນລຸເປົ້າໝາຍຫຍັງ (ເປົ້າໝາຍ)</a:t>
          </a:r>
          <a:endParaRPr lang="en-US" dirty="0"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03B26504-B9A0-44AD-A4BC-7014EFB2D34C}" type="parTrans" cxnId="{535E1CC0-55DD-4546-B65E-A0B79B0E9DF6}">
      <dgm:prSet/>
      <dgm:spPr/>
      <dgm:t>
        <a:bodyPr/>
        <a:lstStyle/>
        <a:p>
          <a:endParaRPr lang="en-US"/>
        </a:p>
      </dgm:t>
    </dgm:pt>
    <dgm:pt modelId="{90472F7A-F9CF-4F75-8C3D-2859D7747C77}" type="sibTrans" cxnId="{535E1CC0-55DD-4546-B65E-A0B79B0E9DF6}">
      <dgm:prSet/>
      <dgm:spPr/>
      <dgm:t>
        <a:bodyPr/>
        <a:lstStyle/>
        <a:p>
          <a:endParaRPr lang="en-US"/>
        </a:p>
      </dgm:t>
    </dgm:pt>
    <dgm:pt modelId="{71FA986F-34CB-49FD-886D-295FECFFB148}">
      <dgm:prSet/>
      <dgm:spPr/>
      <dgm:t>
        <a:bodyPr/>
        <a:lstStyle/>
        <a:p>
          <a:pPr>
            <a:lnSpc>
              <a:spcPct val="100000"/>
            </a:lnSpc>
          </a:pPr>
          <a:r>
            <a:rPr lang="lo-LA" dirty="0" smtClean="0">
              <a:latin typeface="Phetsarath OT" panose="02000500000000020004" pitchFamily="2" charset="0"/>
              <a:cs typeface="Phetsarath OT" panose="02000500000000020004" pitchFamily="2" charset="0"/>
            </a:rPr>
            <a:t>ຄໍານຶງໄວ້ວ່າຜູ້ມີສ່ວນຮ່ວມ / ລູກຄ້າຂອງເຈົ້າ</a:t>
          </a:r>
          <a:endParaRPr lang="en-US" dirty="0"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5DB69340-6B47-4C42-8D84-7D25F2C30D08}" type="parTrans" cxnId="{B06AACAF-DCBB-4D56-A1D0-5FD7292B2357}">
      <dgm:prSet/>
      <dgm:spPr/>
      <dgm:t>
        <a:bodyPr/>
        <a:lstStyle/>
        <a:p>
          <a:endParaRPr lang="en-US"/>
        </a:p>
      </dgm:t>
    </dgm:pt>
    <dgm:pt modelId="{C6EE5830-3895-406F-B785-2FA7329801A7}" type="sibTrans" cxnId="{B06AACAF-DCBB-4D56-A1D0-5FD7292B2357}">
      <dgm:prSet/>
      <dgm:spPr/>
      <dgm:t>
        <a:bodyPr/>
        <a:lstStyle/>
        <a:p>
          <a:endParaRPr lang="en-US"/>
        </a:p>
      </dgm:t>
    </dgm:pt>
    <dgm:pt modelId="{8FBC3216-A5EB-41E3-9E5A-41CBFE16A786}">
      <dgm:prSet/>
      <dgm:spPr/>
      <dgm:t>
        <a:bodyPr/>
        <a:lstStyle/>
        <a:p>
          <a:pPr>
            <a:lnSpc>
              <a:spcPct val="100000"/>
            </a:lnSpc>
          </a:pPr>
          <a:r>
            <a:rPr lang="lo-LA" dirty="0" smtClean="0">
              <a:latin typeface="Phetsarath OT" panose="02000500000000020004" pitchFamily="2" charset="0"/>
              <a:cs typeface="Phetsarath OT" panose="02000500000000020004" pitchFamily="2" charset="0"/>
            </a:rPr>
            <a:t>ຢ່າລືມຊັບພະຍາກອນທີ່ຕ້ອງການ</a:t>
          </a:r>
          <a:r>
            <a:rPr lang="en-US" dirty="0" smtClean="0">
              <a:latin typeface="Phetsarath OT" panose="02000500000000020004" pitchFamily="2" charset="0"/>
              <a:cs typeface="Phetsarath OT" panose="02000500000000020004" pitchFamily="2" charset="0"/>
            </a:rPr>
            <a:t>!!!</a:t>
          </a:r>
          <a:endParaRPr lang="en-US" dirty="0">
            <a:latin typeface="Phetsarath OT" panose="02000500000000020004" pitchFamily="2" charset="0"/>
            <a:cs typeface="Phetsarath OT" panose="02000500000000020004" pitchFamily="2" charset="0"/>
          </a:endParaRPr>
        </a:p>
      </dgm:t>
    </dgm:pt>
    <dgm:pt modelId="{5994AC87-81F3-472E-B383-3675673F3FB2}" type="parTrans" cxnId="{E48A3799-99CC-4C59-B582-CDBF1FA538B7}">
      <dgm:prSet/>
      <dgm:spPr/>
      <dgm:t>
        <a:bodyPr/>
        <a:lstStyle/>
        <a:p>
          <a:endParaRPr lang="en-US"/>
        </a:p>
      </dgm:t>
    </dgm:pt>
    <dgm:pt modelId="{3308655E-CC36-48AB-9F41-7A3D22DB4079}" type="sibTrans" cxnId="{E48A3799-99CC-4C59-B582-CDBF1FA538B7}">
      <dgm:prSet/>
      <dgm:spPr/>
      <dgm:t>
        <a:bodyPr/>
        <a:lstStyle/>
        <a:p>
          <a:endParaRPr lang="en-US"/>
        </a:p>
      </dgm:t>
    </dgm:pt>
    <dgm:pt modelId="{F7313AB3-2409-4469-8F4D-0A724E054070}" type="pres">
      <dgm:prSet presAssocID="{1784030C-1C3B-43E6-89E5-42E9DE5557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AFF67-6D83-4F08-BD79-83EED812EB0B}" type="pres">
      <dgm:prSet presAssocID="{F4643E35-A3C7-4286-B6BB-4E91A435B766}" presName="compNode" presStyleCnt="0"/>
      <dgm:spPr/>
    </dgm:pt>
    <dgm:pt modelId="{F9429F76-796D-4DCE-B29B-AB088A6997BA}" type="pres">
      <dgm:prSet presAssocID="{F4643E35-A3C7-4286-B6BB-4E91A435B766}" presName="bgRect" presStyleLbl="bgShp" presStyleIdx="0" presStyleCnt="3"/>
      <dgm:spPr/>
    </dgm:pt>
    <dgm:pt modelId="{87A7A935-69D0-492D-AEF9-9E684C603EBB}" type="pres">
      <dgm:prSet presAssocID="{F4643E35-A3C7-4286-B6BB-4E91A435B7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50EC55F3-3393-4560-9956-F497106E1B1C}" type="pres">
      <dgm:prSet presAssocID="{F4643E35-A3C7-4286-B6BB-4E91A435B766}" presName="spaceRect" presStyleCnt="0"/>
      <dgm:spPr/>
    </dgm:pt>
    <dgm:pt modelId="{95CD25B7-2795-4463-B2E1-18A9B86E2347}" type="pres">
      <dgm:prSet presAssocID="{F4643E35-A3C7-4286-B6BB-4E91A435B76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BBCB926-9473-45D2-A6B4-8BD41CE1FC84}" type="pres">
      <dgm:prSet presAssocID="{90472F7A-F9CF-4F75-8C3D-2859D7747C77}" presName="sibTrans" presStyleCnt="0"/>
      <dgm:spPr/>
    </dgm:pt>
    <dgm:pt modelId="{EF659960-78BC-4788-B7A8-584CCC6C6E0D}" type="pres">
      <dgm:prSet presAssocID="{71FA986F-34CB-49FD-886D-295FECFFB148}" presName="compNode" presStyleCnt="0"/>
      <dgm:spPr/>
    </dgm:pt>
    <dgm:pt modelId="{D307ACF2-E5FF-44EA-8C87-60DB74F71F95}" type="pres">
      <dgm:prSet presAssocID="{71FA986F-34CB-49FD-886D-295FECFFB148}" presName="bgRect" presStyleLbl="bgShp" presStyleIdx="1" presStyleCnt="3"/>
      <dgm:spPr/>
    </dgm:pt>
    <dgm:pt modelId="{F4D614F0-0F88-41BF-B391-990053F21D3B}" type="pres">
      <dgm:prSet presAssocID="{71FA986F-34CB-49FD-886D-295FECFFB1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3A6FB9DD-5921-461E-85E6-A800404D9A5D}" type="pres">
      <dgm:prSet presAssocID="{71FA986F-34CB-49FD-886D-295FECFFB148}" presName="spaceRect" presStyleCnt="0"/>
      <dgm:spPr/>
    </dgm:pt>
    <dgm:pt modelId="{5F6DD050-D0CA-402B-B504-44CCC3CF2089}" type="pres">
      <dgm:prSet presAssocID="{71FA986F-34CB-49FD-886D-295FECFFB148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0ED0113-1A70-477C-8483-C3D2A26736B7}" type="pres">
      <dgm:prSet presAssocID="{C6EE5830-3895-406F-B785-2FA7329801A7}" presName="sibTrans" presStyleCnt="0"/>
      <dgm:spPr/>
    </dgm:pt>
    <dgm:pt modelId="{A043BE9F-C0E0-4963-8225-47EEAD0A6243}" type="pres">
      <dgm:prSet presAssocID="{8FBC3216-A5EB-41E3-9E5A-41CBFE16A786}" presName="compNode" presStyleCnt="0"/>
      <dgm:spPr/>
    </dgm:pt>
    <dgm:pt modelId="{F12D5CA4-DC6C-4747-BFF1-990370EC0772}" type="pres">
      <dgm:prSet presAssocID="{8FBC3216-A5EB-41E3-9E5A-41CBFE16A786}" presName="bgRect" presStyleLbl="bgShp" presStyleIdx="2" presStyleCnt="3"/>
      <dgm:spPr/>
    </dgm:pt>
    <dgm:pt modelId="{CAFEBBFE-B752-4D45-9608-C33239F3B6C8}" type="pres">
      <dgm:prSet presAssocID="{8FBC3216-A5EB-41E3-9E5A-41CBFE16A786}" presName="iconRect" presStyleLbl="node1" presStyleIdx="2" presStyleCnt="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</dgm:spPr>
    </dgm:pt>
    <dgm:pt modelId="{295CA520-4AC8-4696-A4C9-C15D73E004B0}" type="pres">
      <dgm:prSet presAssocID="{8FBC3216-A5EB-41E3-9E5A-41CBFE16A786}" presName="spaceRect" presStyleCnt="0"/>
      <dgm:spPr/>
    </dgm:pt>
    <dgm:pt modelId="{D2074843-1421-4F95-90FA-2B090F7C957A}" type="pres">
      <dgm:prSet presAssocID="{8FBC3216-A5EB-41E3-9E5A-41CBFE16A78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5E0E7-8D4E-420E-B839-18D7AEBDDC9A}" type="presOf" srcId="{8FBC3216-A5EB-41E3-9E5A-41CBFE16A786}" destId="{D2074843-1421-4F95-90FA-2B090F7C957A}" srcOrd="0" destOrd="0" presId="urn:microsoft.com/office/officeart/2018/2/layout/IconVerticalSolidList"/>
    <dgm:cxn modelId="{309C2B97-7ADE-4FB2-AC85-F6B5311F7492}" type="presOf" srcId="{F4643E35-A3C7-4286-B6BB-4E91A435B766}" destId="{95CD25B7-2795-4463-B2E1-18A9B86E2347}" srcOrd="0" destOrd="0" presId="urn:microsoft.com/office/officeart/2018/2/layout/IconVerticalSolidList"/>
    <dgm:cxn modelId="{B06AACAF-DCBB-4D56-A1D0-5FD7292B2357}" srcId="{1784030C-1C3B-43E6-89E5-42E9DE5557DF}" destId="{71FA986F-34CB-49FD-886D-295FECFFB148}" srcOrd="1" destOrd="0" parTransId="{5DB69340-6B47-4C42-8D84-7D25F2C30D08}" sibTransId="{C6EE5830-3895-406F-B785-2FA7329801A7}"/>
    <dgm:cxn modelId="{040DAE4F-6E75-4A98-9852-0201EDF39527}" type="presOf" srcId="{1784030C-1C3B-43E6-89E5-42E9DE5557DF}" destId="{F7313AB3-2409-4469-8F4D-0A724E054070}" srcOrd="0" destOrd="0" presId="urn:microsoft.com/office/officeart/2018/2/layout/IconVerticalSolidList"/>
    <dgm:cxn modelId="{E48A3799-99CC-4C59-B582-CDBF1FA538B7}" srcId="{1784030C-1C3B-43E6-89E5-42E9DE5557DF}" destId="{8FBC3216-A5EB-41E3-9E5A-41CBFE16A786}" srcOrd="2" destOrd="0" parTransId="{5994AC87-81F3-472E-B383-3675673F3FB2}" sibTransId="{3308655E-CC36-48AB-9F41-7A3D22DB4079}"/>
    <dgm:cxn modelId="{535E1CC0-55DD-4546-B65E-A0B79B0E9DF6}" srcId="{1784030C-1C3B-43E6-89E5-42E9DE5557DF}" destId="{F4643E35-A3C7-4286-B6BB-4E91A435B766}" srcOrd="0" destOrd="0" parTransId="{03B26504-B9A0-44AD-A4BC-7014EFB2D34C}" sibTransId="{90472F7A-F9CF-4F75-8C3D-2859D7747C77}"/>
    <dgm:cxn modelId="{F16321CB-9733-4A92-ACB0-21B6DA272115}" type="presOf" srcId="{71FA986F-34CB-49FD-886D-295FECFFB148}" destId="{5F6DD050-D0CA-402B-B504-44CCC3CF2089}" srcOrd="0" destOrd="0" presId="urn:microsoft.com/office/officeart/2018/2/layout/IconVerticalSolidList"/>
    <dgm:cxn modelId="{B0009313-B0A0-4E77-8E4C-F15312D1FFF6}" type="presParOf" srcId="{F7313AB3-2409-4469-8F4D-0A724E054070}" destId="{5E7AFF67-6D83-4F08-BD79-83EED812EB0B}" srcOrd="0" destOrd="0" presId="urn:microsoft.com/office/officeart/2018/2/layout/IconVerticalSolidList"/>
    <dgm:cxn modelId="{DCC847FC-8CDD-499C-98E2-E216661D6648}" type="presParOf" srcId="{5E7AFF67-6D83-4F08-BD79-83EED812EB0B}" destId="{F9429F76-796D-4DCE-B29B-AB088A6997BA}" srcOrd="0" destOrd="0" presId="urn:microsoft.com/office/officeart/2018/2/layout/IconVerticalSolidList"/>
    <dgm:cxn modelId="{531C3DAE-B5F1-4BB8-BDAC-7C2828F7EEB5}" type="presParOf" srcId="{5E7AFF67-6D83-4F08-BD79-83EED812EB0B}" destId="{87A7A935-69D0-492D-AEF9-9E684C603EBB}" srcOrd="1" destOrd="0" presId="urn:microsoft.com/office/officeart/2018/2/layout/IconVerticalSolidList"/>
    <dgm:cxn modelId="{BDE334A1-EACB-42F7-8939-DB597CB4B540}" type="presParOf" srcId="{5E7AFF67-6D83-4F08-BD79-83EED812EB0B}" destId="{50EC55F3-3393-4560-9956-F497106E1B1C}" srcOrd="2" destOrd="0" presId="urn:microsoft.com/office/officeart/2018/2/layout/IconVerticalSolidList"/>
    <dgm:cxn modelId="{E5DBBDAC-D9C2-4490-B66E-DED64469430D}" type="presParOf" srcId="{5E7AFF67-6D83-4F08-BD79-83EED812EB0B}" destId="{95CD25B7-2795-4463-B2E1-18A9B86E2347}" srcOrd="3" destOrd="0" presId="urn:microsoft.com/office/officeart/2018/2/layout/IconVerticalSolidList"/>
    <dgm:cxn modelId="{1420B005-D0EE-4AE4-BD8F-6CD5808FD5F7}" type="presParOf" srcId="{F7313AB3-2409-4469-8F4D-0A724E054070}" destId="{FBBCB926-9473-45D2-A6B4-8BD41CE1FC84}" srcOrd="1" destOrd="0" presId="urn:microsoft.com/office/officeart/2018/2/layout/IconVerticalSolidList"/>
    <dgm:cxn modelId="{58338137-7B66-4E68-A16D-EC78E5886258}" type="presParOf" srcId="{F7313AB3-2409-4469-8F4D-0A724E054070}" destId="{EF659960-78BC-4788-B7A8-584CCC6C6E0D}" srcOrd="2" destOrd="0" presId="urn:microsoft.com/office/officeart/2018/2/layout/IconVerticalSolidList"/>
    <dgm:cxn modelId="{330A133A-10B3-435B-BDF4-7A92F9BC5963}" type="presParOf" srcId="{EF659960-78BC-4788-B7A8-584CCC6C6E0D}" destId="{D307ACF2-E5FF-44EA-8C87-60DB74F71F95}" srcOrd="0" destOrd="0" presId="urn:microsoft.com/office/officeart/2018/2/layout/IconVerticalSolidList"/>
    <dgm:cxn modelId="{CB2239E7-991F-499F-93BF-197DBCC4FBD2}" type="presParOf" srcId="{EF659960-78BC-4788-B7A8-584CCC6C6E0D}" destId="{F4D614F0-0F88-41BF-B391-990053F21D3B}" srcOrd="1" destOrd="0" presId="urn:microsoft.com/office/officeart/2018/2/layout/IconVerticalSolidList"/>
    <dgm:cxn modelId="{CB33F9EE-5672-4CF5-85F4-E1EFE6897B87}" type="presParOf" srcId="{EF659960-78BC-4788-B7A8-584CCC6C6E0D}" destId="{3A6FB9DD-5921-461E-85E6-A800404D9A5D}" srcOrd="2" destOrd="0" presId="urn:microsoft.com/office/officeart/2018/2/layout/IconVerticalSolidList"/>
    <dgm:cxn modelId="{84650E05-79B6-4952-A378-78EC7081252A}" type="presParOf" srcId="{EF659960-78BC-4788-B7A8-584CCC6C6E0D}" destId="{5F6DD050-D0CA-402B-B504-44CCC3CF2089}" srcOrd="3" destOrd="0" presId="urn:microsoft.com/office/officeart/2018/2/layout/IconVerticalSolidList"/>
    <dgm:cxn modelId="{8B41031C-C979-4E55-845A-33001FAB39E5}" type="presParOf" srcId="{F7313AB3-2409-4469-8F4D-0A724E054070}" destId="{E0ED0113-1A70-477C-8483-C3D2A26736B7}" srcOrd="3" destOrd="0" presId="urn:microsoft.com/office/officeart/2018/2/layout/IconVerticalSolidList"/>
    <dgm:cxn modelId="{EFB7F090-F330-45C3-A36F-4CF029E91E38}" type="presParOf" srcId="{F7313AB3-2409-4469-8F4D-0A724E054070}" destId="{A043BE9F-C0E0-4963-8225-47EEAD0A6243}" srcOrd="4" destOrd="0" presId="urn:microsoft.com/office/officeart/2018/2/layout/IconVerticalSolidList"/>
    <dgm:cxn modelId="{30D55C54-CE9E-4C8F-A4AE-3BECB0D73E66}" type="presParOf" srcId="{A043BE9F-C0E0-4963-8225-47EEAD0A6243}" destId="{F12D5CA4-DC6C-4747-BFF1-990370EC0772}" srcOrd="0" destOrd="0" presId="urn:microsoft.com/office/officeart/2018/2/layout/IconVerticalSolidList"/>
    <dgm:cxn modelId="{DDB6E7F5-E24B-400D-8ECA-0DF9F64D6C72}" type="presParOf" srcId="{A043BE9F-C0E0-4963-8225-47EEAD0A6243}" destId="{CAFEBBFE-B752-4D45-9608-C33239F3B6C8}" srcOrd="1" destOrd="0" presId="urn:microsoft.com/office/officeart/2018/2/layout/IconVerticalSolidList"/>
    <dgm:cxn modelId="{DA06C1DC-0703-4DFD-BAA1-309785D5A595}" type="presParOf" srcId="{A043BE9F-C0E0-4963-8225-47EEAD0A6243}" destId="{295CA520-4AC8-4696-A4C9-C15D73E004B0}" srcOrd="2" destOrd="0" presId="urn:microsoft.com/office/officeart/2018/2/layout/IconVerticalSolidList"/>
    <dgm:cxn modelId="{14E1AD93-467E-4A33-8EBB-20BAD098EBCE}" type="presParOf" srcId="{A043BE9F-C0E0-4963-8225-47EEAD0A6243}" destId="{D2074843-1421-4F95-90FA-2B090F7C95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9F76-796D-4DCE-B29B-AB088A6997BA}">
      <dsp:nvSpPr>
        <dsp:cNvPr id="0" name=""/>
        <dsp:cNvSpPr/>
      </dsp:nvSpPr>
      <dsp:spPr>
        <a:xfrm>
          <a:off x="0" y="497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A935-69D0-492D-AEF9-9E684C603EBB}">
      <dsp:nvSpPr>
        <dsp:cNvPr id="0" name=""/>
        <dsp:cNvSpPr/>
      </dsp:nvSpPr>
      <dsp:spPr>
        <a:xfrm>
          <a:off x="351828" y="262187"/>
          <a:ext cx="639687" cy="63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25B7-2795-4463-B2E1-18A9B86E2347}">
      <dsp:nvSpPr>
        <dsp:cNvPr id="0" name=""/>
        <dsp:cNvSpPr/>
      </dsp:nvSpPr>
      <dsp:spPr>
        <a:xfrm>
          <a:off x="1343343" y="49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o-LA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ຈື່ໄວ້ວ່າທ່ານຕ້ອງການໃຫ້ </a:t>
          </a:r>
          <a:r>
            <a:rPr lang="en-US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EKC </a:t>
          </a:r>
          <a:r>
            <a:rPr lang="lo-LA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ຂອງເຈົ້າເປັນແນວໃດ ແລະມັນຈະບັນລຸເປົ້າໝາຍຫຍັງ (ເປົ້າໝາຍ)</a:t>
          </a:r>
          <a:endParaRPr lang="en-US" sz="2200" kern="1200" dirty="0"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1343343" y="497"/>
        <a:ext cx="7484782" cy="1163068"/>
      </dsp:txXfrm>
    </dsp:sp>
    <dsp:sp modelId="{D307ACF2-E5FF-44EA-8C87-60DB74F71F95}">
      <dsp:nvSpPr>
        <dsp:cNvPr id="0" name=""/>
        <dsp:cNvSpPr/>
      </dsp:nvSpPr>
      <dsp:spPr>
        <a:xfrm>
          <a:off x="0" y="1454332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14F0-0F88-41BF-B391-990053F21D3B}">
      <dsp:nvSpPr>
        <dsp:cNvPr id="0" name=""/>
        <dsp:cNvSpPr/>
      </dsp:nvSpPr>
      <dsp:spPr>
        <a:xfrm>
          <a:off x="351828" y="1716022"/>
          <a:ext cx="639687" cy="63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DD050-D0CA-402B-B504-44CCC3CF2089}">
      <dsp:nvSpPr>
        <dsp:cNvPr id="0" name=""/>
        <dsp:cNvSpPr/>
      </dsp:nvSpPr>
      <dsp:spPr>
        <a:xfrm>
          <a:off x="1343343" y="1454332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o-LA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ຄໍານຶງໄວ້ວ່າຜູ້ມີສ່ວນຮ່ວມ / ລູກຄ້າຂອງເຈົ້າ</a:t>
          </a:r>
          <a:endParaRPr lang="en-US" sz="2200" kern="1200" dirty="0"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1343343" y="1454332"/>
        <a:ext cx="7484782" cy="1163068"/>
      </dsp:txXfrm>
    </dsp:sp>
    <dsp:sp modelId="{F12D5CA4-DC6C-4747-BFF1-990370EC0772}">
      <dsp:nvSpPr>
        <dsp:cNvPr id="0" name=""/>
        <dsp:cNvSpPr/>
      </dsp:nvSpPr>
      <dsp:spPr>
        <a:xfrm>
          <a:off x="0" y="2908167"/>
          <a:ext cx="8828126" cy="11630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BBFE-B752-4D45-9608-C33239F3B6C8}">
      <dsp:nvSpPr>
        <dsp:cNvPr id="0" name=""/>
        <dsp:cNvSpPr/>
      </dsp:nvSpPr>
      <dsp:spPr>
        <a:xfrm>
          <a:off x="351828" y="3169858"/>
          <a:ext cx="639687" cy="639687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4843-1421-4F95-90FA-2B090F7C957A}">
      <dsp:nvSpPr>
        <dsp:cNvPr id="0" name=""/>
        <dsp:cNvSpPr/>
      </dsp:nvSpPr>
      <dsp:spPr>
        <a:xfrm>
          <a:off x="1343343" y="2908167"/>
          <a:ext cx="7484782" cy="116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91" tIns="123091" rIns="123091" bIns="123091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lo-LA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ຢ່າລືມຊັບພະຍາກອນທີ່ຕ້ອງການ</a:t>
          </a:r>
          <a:r>
            <a:rPr lang="en-US" sz="2200" kern="1200" dirty="0" smtClean="0">
              <a:latin typeface="Phetsarath OT" panose="02000500000000020004" pitchFamily="2" charset="0"/>
              <a:cs typeface="Phetsarath OT" panose="02000500000000020004" pitchFamily="2" charset="0"/>
            </a:rPr>
            <a:t>!!!</a:t>
          </a:r>
          <a:endParaRPr lang="en-US" sz="2200" kern="1200" dirty="0">
            <a:latin typeface="Phetsarath OT" panose="02000500000000020004" pitchFamily="2" charset="0"/>
            <a:cs typeface="Phetsarath OT" panose="02000500000000020004" pitchFamily="2" charset="0"/>
          </a:endParaRPr>
        </a:p>
      </dsp:txBody>
      <dsp:txXfrm>
        <a:off x="1343343" y="2908167"/>
        <a:ext cx="7484782" cy="116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811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afacemepico2016ii.wikidot.com/wiki:ciclo-pdc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afacemepico2016ii.wikidot.com/wiki:ciclo-pdca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c.beans@ua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etmespark.com/five-ways-not-to-brainstor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iff"/><Relationship Id="rId4" Type="http://schemas.openxmlformats.org/officeDocument/2006/relationships/hyperlink" Target="http://www.getmespark.com/five-ways-not-to-brainstor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080297"/>
            <a:ext cx="8072919" cy="2387600"/>
          </a:xfrm>
        </p:spPr>
        <p:txBody>
          <a:bodyPr>
            <a:norm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ການກໍານົດການບໍລິການສູນ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66424"/>
            <a:ext cx="6858000" cy="774753"/>
          </a:xfrm>
        </p:spPr>
        <p:txBody>
          <a:bodyPr/>
          <a:lstStyle/>
          <a:p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ToT1 </a:t>
            </a:r>
            <a:r>
              <a:rPr lang="en-US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“</a:t>
            </a:r>
            <a:r>
              <a:rPr lang="lo-LA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ການສ້າງຕັ້ງ ແລະ ການບໍລິຫານສູນແຫ່ງຄວາມເປັນເລີດ</a:t>
            </a:r>
            <a:r>
              <a:rPr lang="en-US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”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F6577472-6C93-E14A-A013-4C00E3725AD9}"/>
              </a:ext>
            </a:extLst>
          </p:cNvPr>
          <p:cNvSpPr txBox="1">
            <a:spLocks/>
          </p:cNvSpPr>
          <p:nvPr/>
        </p:nvSpPr>
        <p:spPr>
          <a:xfrm>
            <a:off x="2389885" y="4675318"/>
            <a:ext cx="4364230" cy="579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ENCORE Online Training - Teams</a:t>
            </a:r>
          </a:p>
          <a:p>
            <a:pPr marL="0" indent="0" algn="ctr">
              <a:buNone/>
            </a:pPr>
            <a:r>
              <a:rPr lang="en-GB" sz="1500" dirty="0">
                <a:latin typeface="Arial Narrow" panose="020B0604020202020204" pitchFamily="34" charset="0"/>
                <a:cs typeface="Arial Narrow" panose="020B0604020202020204" pitchFamily="34" charset="0"/>
              </a:rPr>
              <a:t>23 - 26 November, 2021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xmlns="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ບໍລິການໃດແດ່ທີ່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ຄວນມີ</a:t>
            </a:r>
            <a:r>
              <a:rPr lang="en-GB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GB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xmlns="" id="{2C3D65D0-FF33-4F03-9F8D-A79885DFD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405167"/>
              </p:ext>
            </p:extLst>
          </p:nvPr>
        </p:nvGraphicFramePr>
        <p:xfrm>
          <a:off x="157937" y="2293825"/>
          <a:ext cx="8828126" cy="407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6">
            <a:extLst>
              <a:ext uri="{FF2B5EF4-FFF2-40B4-BE49-F238E27FC236}">
                <a16:creationId xmlns:a16="http://schemas.microsoft.com/office/drawing/2014/main" xmlns="" id="{BBE95B1E-1695-7741-89BF-D281857B54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883" y="3608491"/>
            <a:ext cx="875996" cy="883996"/>
          </a:xfrm>
          <a:prstGeom prst="rect">
            <a:avLst/>
          </a:prstGeom>
        </p:spPr>
      </p:pic>
      <p:pic>
        <p:nvPicPr>
          <p:cNvPr id="5" name="Grafik 7">
            <a:extLst>
              <a:ext uri="{FF2B5EF4-FFF2-40B4-BE49-F238E27FC236}">
                <a16:creationId xmlns:a16="http://schemas.microsoft.com/office/drawing/2014/main" xmlns="" id="{13949387-BA03-464D-9180-FF9B31B502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772" y="4122178"/>
            <a:ext cx="986228" cy="8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ບໍລິການໃດແດ່ທີ່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ຄວນມີ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2103435"/>
            <a:ext cx="8828126" cy="169913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ຄວນຄໍານືງວ່າທ່ານຕ້ອງການ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ໃຫ້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ເປັນ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ແນວໃດ 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ແລະ ຈະ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ບັນລຸເປົ້າໝາຍຫຍັງ (ເປົ້າໝາຍ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</a:p>
          <a:p>
            <a:pPr lvl="1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ບໍລິການຂອງທ່ານເຫມາະສົມກັບຄໍາຖະແຫຼງການເຜີຍແຜ່ຂອງທ່ານບໍ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lvl="1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ບໍລິການຂອງທ່ານຈະຊ່ວຍໃຫ້ທ່ານບັນລຸເປົ້າຫມາຍເຫຼົ່ານັ້ນບໍ?</a:t>
            </a:r>
            <a:endParaRPr lang="en-US" sz="1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21A8AA1E-DFD5-8148-AA4F-DFE412ACA6DA}"/>
              </a:ext>
            </a:extLst>
          </p:cNvPr>
          <p:cNvSpPr txBox="1">
            <a:spLocks/>
          </p:cNvSpPr>
          <p:nvPr/>
        </p:nvSpPr>
        <p:spPr>
          <a:xfrm>
            <a:off x="157937" y="3910793"/>
            <a:ext cx="8828126" cy="141495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2"/>
            </a:pP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ຄໍານຶງໄວ້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ວ່າຜູ້ມີສ່ວນຮ່ວມ / ລູກຄ້າຂອງເຈົ້າ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ພວກເຂົາຕ້ອງການຫຍັງ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 lvl="1">
              <a:buClr>
                <a:schemeClr val="accent1"/>
              </a:buClr>
              <a:buSzPct val="120000"/>
            </a:pP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ບໍລິການທີ່</a:t>
            </a:r>
            <a:r>
              <a:rPr lang="lo-LA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ສະເ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ໜີໃຫ້ຕອບສະໜອງຄວາມຕ້ອງການເຫຼົ່ານັ້ນບໍ?</a:t>
            </a:r>
            <a:endParaRPr lang="en-US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73F54B2E-7F06-D44B-95C1-174195A5929C}"/>
              </a:ext>
            </a:extLst>
          </p:cNvPr>
          <p:cNvSpPr txBox="1">
            <a:spLocks/>
          </p:cNvSpPr>
          <p:nvPr/>
        </p:nvSpPr>
        <p:spPr>
          <a:xfrm>
            <a:off x="157937" y="5456273"/>
            <a:ext cx="8828126" cy="1149971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3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ຢ່າລືມຊັບພະຍາກອນທີ່ຕ້ອງການ</a:t>
            </a: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!!!</a:t>
            </a:r>
          </a:p>
          <a:p>
            <a:pPr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ທ່ານ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ຕ້ອງການຊັບພະຍາກອນອັນໃດເພື່ອພັດທະນາ/ປະຕິບັດແຕ່ລະການບໍລິການເຫຼົ່ານັ້ນ</a:t>
            </a: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</a:p>
          <a:p>
            <a:pPr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ເຈົ້າ</a:t>
            </a: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ມີພວກມັນບໍ? ເຈົ້າສາມາດຊື້ພວກມັນໄດ້ບໍ?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968262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ບໍລິການໃດແດ່ທີ່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ຄວນ</a:t>
            </a:r>
            <a:r>
              <a:rPr lang="lo-LA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ມີ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7" y="2103435"/>
            <a:ext cx="8828126" cy="933254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/>
              </a:buClr>
              <a:buSzPct val="120000"/>
              <a:buFont typeface="Wingdings" pitchFamily="2" charset="2"/>
              <a:buChar char="Ø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ການບໍລິການ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ທີ່ສະເຫນີ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ມີປະໂຫຍດບໍ? 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ລືມ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ບໍ?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406AF28A-E19B-5440-923B-BE3D7DCB43D9}"/>
              </a:ext>
            </a:extLst>
          </p:cNvPr>
          <p:cNvSpPr txBox="1">
            <a:spLocks/>
          </p:cNvSpPr>
          <p:nvPr/>
        </p:nvSpPr>
        <p:spPr>
          <a:xfrm>
            <a:off x="305934" y="2834764"/>
            <a:ext cx="6969509" cy="351634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ເບິ່ງລາຍການລາຍລະອຽດຂອງຜູ້ມີສ່ວນກ່ຽວຂ້ອງ / ລູກຄ້າ - ສໍາລັບແຕ່ລະຄົນຂຽນຄວາມຕ້ອງການທີ່ສໍາຄັນຂອງພວກເຂົາແລະຫຼັງຈາກນັ້ນຈັບຄູ່ກັບການບໍລິການທີ່ທ່ານກໍາລັງສະຫນອງທີ່ຕອບສະຫນອງຄວາມຕ້ອງການເຫຼົ່ານັ້ນ.</a:t>
            </a:r>
          </a:p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ເບິ່ງລາຍຊື່ການບໍລິການຂອງທ່ານ. ພວກມັນບໍ່ກົງກັບຄວາມຕ້ອງການຂອງລູກຄ້າບໍ? ໃນກໍລະນີດັ່ງກ່າວ, ທ່ານຄວນອຸທິດຊັບພະຍາກອນໃຫ້ກັບການບໍລິການນັ້ນບໍ?</a:t>
            </a:r>
          </a:p>
          <a:p>
            <a:pPr lvl="1">
              <a:spcAft>
                <a:spcPts val="1200"/>
              </a:spcAft>
              <a:buClr>
                <a:schemeClr val="accent1"/>
              </a:buClr>
              <a:buSzPct val="120000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ເບິ່ງລາຍຊື່ລູກຄ້າ ແລະຄວາມຕ້ອງການຂອງທ່ານ. ພວກມັນບໍ່ກ່ຽວຂ້ອງກັບການບໍລິການບໍ? ໃນ​ກໍ​ລະ​ນີ​ດັ່ງ​ກ່າວ, ຄິດ​ວ່າ​ຖ້າ​ຫາກ​ວ່າ​ມີ​ຫຍັງ​ທີ່​ທ່ານ​ສາ​ມາດ​ເຮັດ​ໄດ້​ເພື່ອ​ແກ້​ໄຂ​ຄວາມ​ຕ້ອງ​ການ​ນັ້ນ (ແຕ່​ຈື່​ຈໍາ​ໄວ້​ວ່າ​ມັນ​ບໍ່​ເປັນ​ໄປ​ໄດ້​ສະ​ເຫມີ​ໄປ​)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9" name="Imagen 8" descr="Question mark PNG">
            <a:extLst>
              <a:ext uri="{FF2B5EF4-FFF2-40B4-BE49-F238E27FC236}">
                <a16:creationId xmlns:a16="http://schemas.microsoft.com/office/drawing/2014/main" xmlns="" id="{71F9AAE5-6D92-CF4F-B89F-F302A689C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73436" y="4357152"/>
            <a:ext cx="2314635" cy="23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788" y="344345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lo-LA" sz="2000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ການບໍລິການໃດກໍ່ຕາມທີ່ທ່ານພັດທະນາ, ໃຫ້ແນ່ໃຈວ່າຈະພັດທະນາກົນໄກການຮັບປະກັນຄຸນນະພາບເພື່ອຕິດຕາມພວກເຂົາແລະສ້າງຄວາມສະດວກໃນການປັບປຸງຢ່າງຕໍ່ເນື່ອງຕາມວົງຈອນ </a:t>
            </a:r>
            <a:r>
              <a:rPr lang="en-US" sz="2000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P-D-C-A.</a:t>
            </a:r>
            <a:endParaRPr lang="en-US" sz="2000" kern="1200" dirty="0">
              <a:solidFill>
                <a:srgbClr val="FFFFFF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06740" y="1684444"/>
            <a:ext cx="27432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spcAft>
                <a:spcPts val="800"/>
              </a:spcAft>
            </a:pPr>
            <a:r>
              <a:rPr lang="lo-LA" sz="32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ຢ່າລືມ</a:t>
            </a:r>
          </a:p>
          <a:p>
            <a:pPr algn="ctr">
              <a:spcBef>
                <a:spcPts val="1000"/>
              </a:spcBef>
              <a:spcAft>
                <a:spcPts val="800"/>
              </a:spcAft>
            </a:pPr>
            <a:r>
              <a:rPr lang="lo-LA" sz="32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ປະ​ກັນ​ຄຸນ​ນະ​ພາບ!</a:t>
            </a:r>
            <a:endParaRPr lang="en-US" sz="3200" b="1" kern="1200" dirty="0">
              <a:solidFill>
                <a:srgbClr val="FFFFFF"/>
              </a:solidFill>
              <a:latin typeface="Phetsarath OT" panose="02000500000000020004" pitchFamily="2" charset="0"/>
              <a:ea typeface="+mn-ea"/>
              <a:cs typeface="Phetsarath OT" panose="02000500000000020004" pitchFamily="2" charset="0"/>
            </a:endParaRPr>
          </a:p>
        </p:txBody>
      </p:sp>
      <p:pic>
        <p:nvPicPr>
          <p:cNvPr id="3" name="Imagen 2" descr="CICLO PDCA - CalidadAFacemEpico2016II">
            <a:extLst>
              <a:ext uri="{FF2B5EF4-FFF2-40B4-BE49-F238E27FC236}">
                <a16:creationId xmlns:a16="http://schemas.microsoft.com/office/drawing/2014/main" xmlns="" id="{2FC163F5-D289-8542-99AC-538F70AD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3496" y="1196167"/>
            <a:ext cx="4915159" cy="44736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556761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788" y="4074227"/>
            <a:ext cx="2743200" cy="2406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o-LA" sz="2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ເຈົ້າຈະປະເມີນຄຳຄິດເຫັນນັ້ນເລື້ອຍໆສໍ່າໃດ? ຕິດຕາມ </a:t>
            </a:r>
            <a:r>
              <a:rPr lang="en-US" sz="2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KPIs </a:t>
            </a:r>
            <a:r>
              <a:rPr lang="lo-LA" sz="2000" b="1" dirty="0">
                <a:solidFill>
                  <a:srgbClr val="FFFFFF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ເຫຼົ່ານັ້ນບໍ? ທ່ານຈະສະທ້ອນໃຫ້ເຫັນແນວໃດກ່ຽວກັບຜົນໄດ້ຮັບເຫຼົ່ານັ້ນແລະແຜນການສໍາລັບການປັບປຸງ? ທ່ານຈະລາຍງານແນວໃດກ່ຽວກັບມັນ?</a:t>
            </a:r>
            <a:endParaRPr lang="en-US" sz="2000" b="1" kern="1200" dirty="0">
              <a:solidFill>
                <a:srgbClr val="FFFFFF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5806740" y="1103243"/>
            <a:ext cx="2835248" cy="263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lo-LA" sz="20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ທ່ານຈະເກັບກໍາຂໍ້ຄິດເຫັນສໍາລັບແຕ່ລະບໍລິການຈາກຜູ້ໃຊ້ແນວໃດ? (ກົນ​ໄກ​ອາດ​ຈະ​ມີ​ການ​ປ່ຽນ​ແປງ​ຈາກ​ຫນຶ່ງ​ຫາ​ອີກ​ຄົນ​ຫນຶ່ງ​)</a:t>
            </a:r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lo-LA" sz="20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ກໍານົດເປົ້າຫມາຍຄວາມສໍາເລັດຂອງທ່ານສໍາລັບແຕ່ລະບໍລິການ, </a:t>
            </a:r>
            <a:r>
              <a:rPr lang="en-US" sz="20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KPIs </a:t>
            </a:r>
            <a:r>
              <a:rPr lang="lo-LA" sz="2000" dirty="0">
                <a:solidFill>
                  <a:srgbClr val="FFFFFF"/>
                </a:solidFill>
                <a:latin typeface="Phetsarath OT" panose="02000500000000020004" pitchFamily="2" charset="0"/>
                <a:ea typeface="+mn-ea"/>
                <a:cs typeface="Phetsarath OT" panose="02000500000000020004" pitchFamily="2" charset="0"/>
              </a:rPr>
              <a:t>ແມ່ນຫຍັງ? ເຈົ້າວັດແທກພວກມັນແນວໃດ?</a:t>
            </a:r>
            <a:endParaRPr lang="en-US" sz="2000" kern="1200" dirty="0">
              <a:solidFill>
                <a:srgbClr val="FFFFFF"/>
              </a:solidFill>
              <a:latin typeface="Phetsarath OT" panose="02000500000000020004" pitchFamily="2" charset="0"/>
              <a:ea typeface="+mn-ea"/>
              <a:cs typeface="Phetsarath OT" panose="02000500000000020004" pitchFamily="2" charset="0"/>
            </a:endParaRPr>
          </a:p>
        </p:txBody>
      </p:sp>
      <p:pic>
        <p:nvPicPr>
          <p:cNvPr id="3" name="Imagen 2" descr="CICLO PDCA - CalidadAFacemEpico2016II">
            <a:extLst>
              <a:ext uri="{FF2B5EF4-FFF2-40B4-BE49-F238E27FC236}">
                <a16:creationId xmlns:a16="http://schemas.microsoft.com/office/drawing/2014/main" xmlns="" id="{2FC163F5-D289-8542-99AC-538F70AD3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3496" y="1196167"/>
            <a:ext cx="4915159" cy="447360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0829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33453" y="1071651"/>
            <a:ext cx="8515350" cy="189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lo-LA" sz="5000" b="1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ວຽກບ້ານ</a:t>
            </a:r>
            <a:r>
              <a:rPr lang="en-GB" sz="5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sz="5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sz="5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ກິດຈະກໍາທີ</a:t>
            </a:r>
            <a:r>
              <a:rPr lang="en-GB" sz="5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GB" sz="50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21998E3-0913-4849-AF4F-857F57DC647D}"/>
              </a:ext>
            </a:extLst>
          </p:cNvPr>
          <p:cNvSpPr txBox="1"/>
          <p:nvPr/>
        </p:nvSpPr>
        <p:spPr>
          <a:xfrm>
            <a:off x="55755" y="2786430"/>
            <a:ext cx="8240751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ຕັດສິນໃຈປະເພດການບໍລິການທີ່ສະໜອງໃຫ້ໂດຍ </a:t>
            </a:r>
            <a:r>
              <a:rPr lang="en-US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ຂອງທ່ານ</a:t>
            </a:r>
          </a:p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ສໍາລັບແຕ່ລະປະເພດ, ໃຫ້ຢ່າງຫນ້ອຍ 1 </a:t>
            </a:r>
            <a:r>
              <a:rPr lang="lo-LA" sz="26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ຕົວຢ່າງ.</a:t>
            </a:r>
            <a:endParaRPr lang="lo-LA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ສໍາລັບການບໍລິການຫນຶ່ງຄໍາຕອບຕໍ່ໄປນີ້:</a:t>
            </a:r>
          </a:p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ທ່ານຕ້ອງການຊັບພະຍາກອນອັນໃດສໍາລັບການບໍລິການນັ້ນ?</a:t>
            </a:r>
          </a:p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ຜູ້ມີສ່ວນກ່ຽວຂ້ອງ/ລູກຄ້າຕ້ອງການຫຍັງ?</a:t>
            </a:r>
          </a:p>
          <a:p>
            <a:pPr marL="342900" indent="-342900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lo-LA" sz="2600" smtClean="0">
                <a:latin typeface="Phetsarath OT" panose="02000500000000020004" pitchFamily="2" charset="0"/>
                <a:cs typeface="Phetsarath OT" panose="02000500000000020004" pitchFamily="2" charset="0"/>
              </a:rPr>
              <a:t>ຈະ</a:t>
            </a:r>
            <a:r>
              <a:rPr lang="lo-LA" sz="2600" dirty="0">
                <a:latin typeface="Phetsarath OT" panose="02000500000000020004" pitchFamily="2" charset="0"/>
                <a:cs typeface="Phetsarath OT" panose="02000500000000020004" pitchFamily="2" charset="0"/>
              </a:rPr>
              <a:t>ຕິດຕາມຄຸນນະພາບແນວໃດ?</a:t>
            </a:r>
            <a:endParaRPr lang="en-US" sz="2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0952E04-66CD-1144-A35E-070301B667B3}"/>
              </a:ext>
            </a:extLst>
          </p:cNvPr>
          <p:cNvSpPr txBox="1"/>
          <p:nvPr/>
        </p:nvSpPr>
        <p:spPr>
          <a:xfrm>
            <a:off x="5184041" y="6224608"/>
            <a:ext cx="386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5’ </a:t>
            </a:r>
            <a:r>
              <a:rPr lang="es-ES" sz="2400" b="1" dirty="0" err="1">
                <a:solidFill>
                  <a:srgbClr val="FF0000"/>
                </a:solidFill>
              </a:rPr>
              <a:t>ppt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err="1">
                <a:solidFill>
                  <a:srgbClr val="FF0000"/>
                </a:solidFill>
              </a:rPr>
              <a:t>presentation</a:t>
            </a:r>
            <a:r>
              <a:rPr lang="es-ES" sz="2400" b="1" dirty="0">
                <a:solidFill>
                  <a:srgbClr val="FF0000"/>
                </a:solidFill>
              </a:rPr>
              <a:t> / </a:t>
            </a:r>
            <a:r>
              <a:rPr lang="es-ES" sz="2400" b="1" dirty="0" err="1">
                <a:solidFill>
                  <a:srgbClr val="FF0000"/>
                </a:solidFill>
              </a:rPr>
              <a:t>partner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074" y="3192560"/>
            <a:ext cx="6858000" cy="774753"/>
          </a:xfrm>
        </p:spPr>
        <p:txBody>
          <a:bodyPr anchor="ctr">
            <a:normAutofit fontScale="92500" lnSpcReduction="10000"/>
          </a:bodyPr>
          <a:lstStyle/>
          <a:p>
            <a:r>
              <a:rPr lang="lo-LA" sz="540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ຂອບໃຈ</a:t>
            </a:r>
            <a:r>
              <a:rPr lang="en-US" sz="5400" dirty="0" smtClean="0">
                <a:solidFill>
                  <a:schemeClr val="accent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!</a:t>
            </a:r>
            <a:endParaRPr lang="en-US" sz="5400" dirty="0">
              <a:solidFill>
                <a:schemeClr val="accent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xmlns="" id="{3B413396-621F-314A-98A3-0F5CF5138D0F}"/>
              </a:ext>
            </a:extLst>
          </p:cNvPr>
          <p:cNvSpPr txBox="1">
            <a:spLocks/>
          </p:cNvSpPr>
          <p:nvPr/>
        </p:nvSpPr>
        <p:spPr>
          <a:xfrm>
            <a:off x="2389885" y="6088962"/>
            <a:ext cx="4731969" cy="8546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400" dirty="0"/>
              <a:t>Cristina Beans, M.Sc., MBA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Senior Project Manager, OGPI-University of Alicante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hlinkClick r:id="rId2"/>
              </a:rPr>
              <a:t>c.beans@ua.es</a:t>
            </a:r>
            <a:r>
              <a:rPr lang="en-GB" sz="1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D797F5-04DA-6644-9EE0-A93F8C68A8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091" y="6092687"/>
            <a:ext cx="1295579" cy="6261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249FABE-8007-AC47-AC4E-896068E51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375" y="6092687"/>
            <a:ext cx="850699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0" y="1299733"/>
            <a:ext cx="8515350" cy="159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lo-LA" sz="5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ການລະດົມແນວຄິດ</a:t>
            </a:r>
            <a:r>
              <a:rPr lang="en-GB" sz="5000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!</a:t>
            </a:r>
            <a:endParaRPr lang="en-GB" sz="50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C0EC480-F9D0-8140-869D-14182ABF9F9B}"/>
              </a:ext>
            </a:extLst>
          </p:cNvPr>
          <p:cNvSpPr txBox="1"/>
          <p:nvPr/>
        </p:nvSpPr>
        <p:spPr>
          <a:xfrm>
            <a:off x="2808551" y="4166637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2"/>
              </a:rPr>
              <a:t>www.menti.com</a:t>
            </a:r>
            <a:r>
              <a:rPr lang="es-ES" sz="2800" b="1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7393FAED-CC60-7F4E-BE1C-C4EAE51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058"/>
            <a:ext cx="8219325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ສາມາດໃຫ້ບໍລິການປະເພດໃດແດ່</a:t>
            </a:r>
            <a:r>
              <a:rPr lang="lo-LA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GB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3" name="Imagen 2" descr="Five Ways NOT to Brainstorm - Spark Consulting">
            <a:extLst>
              <a:ext uri="{FF2B5EF4-FFF2-40B4-BE49-F238E27FC236}">
                <a16:creationId xmlns:a16="http://schemas.microsoft.com/office/drawing/2014/main" xmlns="" id="{561A5F4C-647A-3F4C-86E0-F58BC303F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35450" y="3908896"/>
            <a:ext cx="1966069" cy="19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71500B-B845-074D-A0D9-C919069D4AFA}"/>
              </a:ext>
            </a:extLst>
          </p:cNvPr>
          <p:cNvSpPr txBox="1">
            <a:spLocks/>
          </p:cNvSpPr>
          <p:nvPr/>
        </p:nvSpPr>
        <p:spPr>
          <a:xfrm>
            <a:off x="0" y="1299733"/>
            <a:ext cx="8515350" cy="159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en-GB" sz="5000" b="1" dirty="0"/>
              <a:t>BRAINSTORMING!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C0EC480-F9D0-8140-869D-14182ABF9F9B}"/>
              </a:ext>
            </a:extLst>
          </p:cNvPr>
          <p:cNvSpPr txBox="1"/>
          <p:nvPr/>
        </p:nvSpPr>
        <p:spPr>
          <a:xfrm>
            <a:off x="168575" y="6318022"/>
            <a:ext cx="2753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2"/>
              </a:rPr>
              <a:t>www.menti.com</a:t>
            </a:r>
            <a:r>
              <a:rPr lang="es-ES" sz="2800" b="1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xmlns="" id="{7393FAED-CC60-7F4E-BE1C-C4EAE518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69058"/>
            <a:ext cx="8219325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en-GB" dirty="0"/>
              <a:t>What kind of </a:t>
            </a:r>
            <a:r>
              <a:rPr lang="en-GB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CAN an EKC provide?</a:t>
            </a:r>
          </a:p>
        </p:txBody>
      </p:sp>
      <p:pic>
        <p:nvPicPr>
          <p:cNvPr id="3" name="Imagen 2" descr="Five Ways NOT to Brainstorm - Spark Consulting">
            <a:extLst>
              <a:ext uri="{FF2B5EF4-FFF2-40B4-BE49-F238E27FC236}">
                <a16:creationId xmlns:a16="http://schemas.microsoft.com/office/drawing/2014/main" xmlns="" id="{561A5F4C-647A-3F4C-86E0-F58BC303F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35450" y="3908896"/>
            <a:ext cx="1966069" cy="196606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58C0CD0-EFD6-B24B-9408-BF4CE27D84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2117"/>
            <a:ext cx="9152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?</a:t>
            </a:r>
            <a:endParaRPr lang="en-GB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1"/>
            <a:ext cx="8828126" cy="3525468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ຈຸດປະສົງດັ່ງນີ້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ເພື່ອນໍາພານັກຮຽນໄປສູ່ໂອກາດການຮຽນຮູ້ຂອງຜູ້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​ເພື່ອ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​ປູກຈິດສໍານຶກ ດ້ານການ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ປະກອບກິດຈະ​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</a:t>
            </a: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ຊຸກຍູ້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ກິດຈະການ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​ສຶກ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ສາການປະກອບກິດຈະການໃຫ້ນັກຮຽນ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ເພື່ອສະຫນອງການ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ສະຫນັບສະຫນູນທຸລະກິດໃໝ່</a:t>
            </a:r>
            <a:endParaRPr lang="lo-LA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(+ ກິດ​ຈະ​ກໍາ​ການ​ຄົ້ນ​ຄວ້າ​?)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2A3683F-F74F-874D-98A5-C7663BEDC5DB}"/>
              </a:ext>
            </a:extLst>
          </p:cNvPr>
          <p:cNvSpPr txBox="1"/>
          <p:nvPr/>
        </p:nvSpPr>
        <p:spPr>
          <a:xfrm>
            <a:off x="4324530" y="6163294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/>
              <a:t>“</a:t>
            </a:r>
            <a:r>
              <a:rPr lang="es-ES" sz="1600" i="1" dirty="0" err="1"/>
              <a:t>Guidance</a:t>
            </a:r>
            <a:r>
              <a:rPr lang="es-ES" sz="1600" i="1" dirty="0"/>
              <a:t> </a:t>
            </a:r>
            <a:r>
              <a:rPr lang="es-ES" sz="1600" i="1" dirty="0" err="1"/>
              <a:t>supporting</a:t>
            </a:r>
            <a:r>
              <a:rPr lang="es-ES" sz="1600" i="1" dirty="0"/>
              <a:t> </a:t>
            </a:r>
            <a:r>
              <a:rPr lang="es-ES" sz="1600" i="1" dirty="0" err="1"/>
              <a:t>Europe’s</a:t>
            </a:r>
            <a:r>
              <a:rPr lang="es-ES" sz="1600" i="1" dirty="0"/>
              <a:t> </a:t>
            </a:r>
            <a:r>
              <a:rPr lang="es-ES" sz="1600" i="1" dirty="0" err="1"/>
              <a:t>aspiring</a:t>
            </a:r>
            <a:r>
              <a:rPr lang="es-ES" sz="1600" i="1" dirty="0"/>
              <a:t> </a:t>
            </a:r>
            <a:r>
              <a:rPr lang="es-ES" sz="1600" i="1" dirty="0" err="1"/>
              <a:t>entrepreneurs</a:t>
            </a:r>
            <a:r>
              <a:rPr lang="es-ES" sz="1600" i="1" dirty="0"/>
              <a:t>”. </a:t>
            </a:r>
            <a:r>
              <a:rPr lang="es-ES" sz="1600" dirty="0"/>
              <a:t>CEDEFOP (2011)</a:t>
            </a:r>
          </a:p>
        </p:txBody>
      </p:sp>
    </p:spTree>
    <p:extLst>
      <p:ext uri="{BB962C8B-B14F-4D97-AF65-F5344CB8AC3E}">
        <p14:creationId xmlns:p14="http://schemas.microsoft.com/office/powerpoint/2010/main" val="19220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0"/>
            <a:ext cx="8828126" cy="402195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ສາມາດຈັດກຸ່ມຕາມຈຸດປະສົງດັ່ງນີ້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ເພື່ອນໍາພານັກຮຽນໄປສູ່ໂອກາດການຮຽນຮູ້ຂອງຜູ້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ການເພີ່ມຂໍ້ມູນກ່ຽວກັບໂອກາດ (ທັງໃນແງ່ຂອງເນື້ອຫາທີ່ເພີ່ມຂຶ້ນ, ຄວາມຖີ່, ເວທີການຖ່າຍທອດ). ຕົວຢ່າງ: ການແຈກຢາຍໃບປິວ, ໂປສເຕີ, ຂໍ້ມູນຂ່າວສານສະຫນອງໃຫ້ໃນລະຫວ່າງວັນຂໍ້ມູນຂ່າວສານ / ງານວາງສະແດງ (ປະຈໍາ), ຫ້ອງຮຽນປະລິນຍາໂທ / ສໍາມະນາ, ກອງປະຊຸມກັບຜູ້ໃຊ້ອື່ນໆຂອງການບໍລິການ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ທູດນັກສຶກສາທີ່ໃຫ້ຄໍາແນະນໍານັກສຶກສາອື່ນໆກ່ຽວກັບຫຼັກສູດການ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ທີ່ມີຢູ່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ສະໂມສອນວິສາຫະກິດທີ່ນຳພາໂດຍນັກສຶກສາ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ກິດຈະກໍາປູກຈິດສໍານຶກເຊັ່ນ: '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ວັນຜູ້ປະກອບກິດຈະການ</a:t>
            </a:r>
            <a:r>
              <a:rPr lang="lo-LA" sz="22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'</a:t>
            </a: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" y="2438215"/>
            <a:ext cx="9061805" cy="4354469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ສາມາດຈັດກຸ່ມຕາມຈຸດປະສົງດັ່ງນີ້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2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 (ສະຫນອງການສະຫນັບສະຫນູນ) </a:t>
            </a:r>
            <a:r>
              <a:rPr 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embed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ຜູ້ປະກອບການໃນການສຶກສາ -&gt; ສະຫນອງໂອກາດການຮຽນຮູ້ພາກປະຕິບັດແລະສຸມໃສ່ການແກ້ໄຂບັນຫາສິ່ງທ້າທາຍໃນຊີວິດຈິງ. ຕົວຢ່າງ (ໂດຍປົກກະຕິລວມກັບການບັນຍາຍ ແລະ ອື່ນໆ):ການມອບໝາຍຕາມກໍລະນີສຶກສາ ແລະວຽກງານຫຼັກສູດ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ການມອບຫມາຍກຸ່ມເພື່ອວາງແຜນແລະເປີດຕົວທຸລະກິດໃຫມ່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ການມອບ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ຫມາຍບົດຮຽນຕົວຈິງ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ສໍາລັບບໍລິສັດ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ການພັດທະນາ &amp; ການປະເມີນແຜນທຸລະກິດ ແລະຍຸດທະສາດ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ການຈຳລອງທຸລະກິດ ແລະເກມ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ການຢ້ຽມຢາມຂອງຜູ້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ແລະການໄປຢ້ຽມຢາມບໍລິສັດ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ການສັງເກດການ &amp; 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ການແລກປ່ຽນຂອງ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ຜູ້ຈັດການອາວຸໂສແລະຜູ້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</a:t>
            </a:r>
            <a:endParaRPr lang="lo-LA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ສະຖານທີ່ເຮັດວຽກຢູ່ໃນ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ບໍລິສັດ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33" y="2378840"/>
            <a:ext cx="8828126" cy="427134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ສາມາດຈັດກຸ່ມຕາມຈຸດປະສົງດັ່ງນີ້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3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ຊຸກຍູ້ກິດຈະກໍາຂອງຜູ້ປະກອບການໃນນັກຮຽນໂດຍຜ່ານກິດຈະກໍານອກຫຼັກສູດເພື່ອເຮັດໃຫ້ພວກເຂົາຮູ້ເຖິງຄຸນລັກສະນະຂອງຜູ້ປະກອບການແລະທັກສະຂອງເຂົາເຈົ້າແລະຊຸກຍູ້ໃຫ້ພວກເຂົາເຫັນການປະກອບການເປັນທາງເລືອກໃນ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ອາຊີບ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ການແຂ່ງຂັນຂອງຜູ້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ປະກອບກິດຈະການ ແລະ ມອບລາງວັນ</a:t>
            </a:r>
            <a:endParaRPr lang="lo-LA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ໂຄງການທີ່ອຸທິດຕົນກ່ຽວກັບການສ້າງຄວາມຫມັ້ນໃຈຕົນເອງແລະປະສິດທິພາບຂອງຕົນເອງ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ເຄືອຂ່າຍນັກທຸລະກິດນັກສຶກສາ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ການພົບປະກັບຜູ້ຊ່ຽວຊານດ້ານທຸລະກິດ 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ແລະ ຜູ້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ປະກອບການ</a:t>
            </a:r>
            <a:endParaRPr lang="en-US" sz="2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8" y="2378840"/>
            <a:ext cx="8944968" cy="4271341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ສາມາດຈັດກຸ່ມຕາມຈຸດປະສົງດັ່ງນີ້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4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ເພື່ອ​ໃຫ້​ການ​ສະ​ຫນັບ​ສະ​ຫນູນ​ການ​ເລີ່ມ​ຕົ້ນ (ກັບ​ນັກ​ສຶກ​ສາ​, </a:t>
            </a:r>
            <a:r>
              <a:rPr lang="lo-LA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ອາດີດນັກສຶກສາ​, </a:t>
            </a: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ນັກ​ຄົ້ນ​ຄວ້າ ... )</a:t>
            </a:r>
            <a:endParaRPr lang="en-US" sz="2400" dirty="0" smtClean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ະຫນັບສະຫນູນກ່ອນການເລີ່ມຕົ້ນສໍາລັບນັກຮຽນທີ່ມີຄວາມສົນໃຈແຕ່ບໍ່ມີແນວຄວາມຄິດທາງທຸລະກິດທີ່ຊັດເຈນ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ການເລີ່ມຕົ້ນສະຫນັບສະຫນູນນັກສຶກສາທີ່ມີແນວຄວາມຄິດທຸລະກິດກ້າວຫນ້າ, ລວມທັງ</a:t>
            </a: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ພື້ນທີ່ການບົ່ມເພາະ</a:t>
            </a:r>
            <a:r>
              <a:rPr lang="en-US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,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ການ​ເຂົ້າ​ເຖິງ​ທີ່​ປຶກ​ສາ​ຫຼື​ຄູ​ຝຶກ</a:t>
            </a:r>
            <a:r>
              <a:rPr lang="lo-LA" sz="18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​​,</a:t>
            </a:r>
            <a:endParaRPr lang="lo-LA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1428750" lvl="2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18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ສະຫນັບສະຫນູນດ້ານວິຊາການສ່ວນບຸກຄົນ</a:t>
            </a:r>
            <a:endParaRPr lang="en-US" sz="1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1134517"/>
            <a:ext cx="9061806" cy="1325563"/>
          </a:xfrm>
        </p:spPr>
        <p:txBody>
          <a:bodyPr>
            <a:normAutofit/>
          </a:bodyPr>
          <a:lstStyle/>
          <a:p>
            <a:pPr>
              <a:spcAft>
                <a:spcPts val="200"/>
              </a:spcAft>
            </a:pP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ປະເພດໃດແດ່ຂອງການບໍລິການ / ກິດຈະກໍາທີ່ </a:t>
            </a:r>
            <a:r>
              <a:rPr lang="en-GB" b="1" dirty="0">
                <a:latin typeface="Phetsarath OT" panose="02000500000000020004" pitchFamily="2" charset="0"/>
                <a:cs typeface="Phetsarath OT" panose="02000500000000020004" pitchFamily="2" charset="0"/>
              </a:rPr>
              <a:t>EKC </a:t>
            </a:r>
            <a:r>
              <a:rPr lang="lo-LA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ສາມາດສະຫນອງໄດ້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58" y="2378840"/>
            <a:ext cx="8944968" cy="4479160"/>
          </a:xfr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Aft>
                <a:spcPts val="600"/>
              </a:spcAft>
              <a:buClr>
                <a:schemeClr val="accent1"/>
              </a:buClr>
              <a:buSzPct val="120000"/>
              <a:buNone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ສາມາດຈັດກຸ່ມຕາມຈຸດປະສົງດັ່ງນີ້ </a:t>
            </a:r>
            <a:r>
              <a:rPr lang="en-US" sz="24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14350" indent="-514350">
              <a:buClr>
                <a:schemeClr val="accent1"/>
              </a:buClr>
              <a:buSzPct val="120000"/>
              <a:buFont typeface="+mj-lt"/>
              <a:buAutoNum type="arabicParenR" startAt="4"/>
            </a:pPr>
            <a:r>
              <a:rPr lang="lo-LA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ເພື່ອ​ໃຫ້​ການ​ສະ​ຫນັບ​ສະ​ຫນູນ​ການ​ເລີ່ມ​ຕົ້ນ (ກັບ​ນັກ​ສຶກ​ສາ​, ອາດີດນັກສຶກສາ​, ນັກ​ຄົ້ນ​ຄວ້າ ... )</a:t>
            </a:r>
            <a:endParaRPr 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ສະຫນັບສະຫນູນກ່ອນການເລີ່ມຕົ້ນສໍາລັບນັກຮຽນທີ່ມີຄວາມສົນໃຈແຕ່ບໍ່ມີແນວຄວາມຄິດທາງທຸລະກິດທີ່ຊັດເຈນ</a:t>
            </a:r>
          </a:p>
          <a:p>
            <a:pPr marL="971550" lvl="1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ເລີ່ມ​ຕົ້ນ​ການ​ສະ​ຫນັບ​ສະ​ຫນູນ​ສໍາ​ລັບ​ນັກ​ສຶກ​ສາ​ທີ່​ມີ​ແນວ​ຄວາມ​ຄິດ​ທຸ​ລະ​ກິດ​ກ້າວ​ຫນ້າ​, ລວມ​ທັງ 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(ພື້ນທີ່ການບົ່ມເພາະ</a:t>
            </a:r>
            <a:r>
              <a:rPr lang="en-US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​, 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ການ​ເຂົ້າ​ເຖິງ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​​ ອ້າຍລ້ຽງ ​</a:t>
            </a:r>
            <a:r>
              <a:rPr lang="lo-LA" sz="2200" dirty="0">
                <a:latin typeface="Phetsarath OT" panose="02000500000000020004" pitchFamily="2" charset="0"/>
                <a:cs typeface="Phetsarath OT" panose="02000500000000020004" pitchFamily="2" charset="0"/>
              </a:rPr>
              <a:t>ຫຼື​ຄູ​ຝຶກ​ສອນ</a:t>
            </a:r>
            <a:r>
              <a:rPr lang="lo-LA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​)</a:t>
            </a:r>
            <a:r>
              <a:rPr lang="lo-LA" sz="2200" i="1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ທີ່ຊ່ວຍສອນເປັນບຸກຄົນ</a:t>
            </a:r>
            <a:r>
              <a:rPr lang="en-US" sz="22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ການ​ກະ​ກຽມ​ແຜນ​ທຸ​ລະ​ກິດ​,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ການຕະຫຼາດແນວຄວາມຄິດທຸລະກິດ,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ການ​ກະ​ກຽມ</a:t>
            </a:r>
            <a:r>
              <a:rPr lang="lo-LA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​ບົດສະເໜີໂຄງການ ຂໍ​</a:t>
            </a: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ສະ​ຫມັກ​ທຶນ​,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ການ​ຄຸ້ມ​ຄອງ​ການ​ເງິນ​ຂອງ​ທຸ​ລະ​ກິດ​ໃຫມ່​,</a:t>
            </a:r>
          </a:p>
          <a:p>
            <a:pPr marL="1885950" lvl="3" indent="-514350">
              <a:buClr>
                <a:schemeClr val="accent1"/>
              </a:buClr>
              <a:buSzPct val="120000"/>
              <a:buFont typeface="+mj-lt"/>
              <a:buAutoNum type="romanLcPeriod"/>
            </a:pPr>
            <a:r>
              <a:rPr lang="lo-LA" sz="20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ການຝຶກອົບຮົມທາງດ້ານກົດໝາຍ </a:t>
            </a:r>
            <a:r>
              <a:rPr lang="en-US" sz="2000" dirty="0" smtClean="0">
                <a:latin typeface="Phetsarath OT" panose="02000500000000020004" pitchFamily="2" charset="0"/>
                <a:cs typeface="Phetsarath OT" panose="02000500000000020004" pitchFamily="2" charset="0"/>
              </a:rPr>
              <a:t>…</a:t>
            </a:r>
            <a:endParaRPr lang="en-US" sz="2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E3BB0-8E0D-4834-A0A1-255EC6757BC7}">
  <ds:schemaRefs>
    <ds:schemaRef ds:uri="http://schemas.microsoft.com/office/2006/metadata/properties"/>
    <ds:schemaRef ds:uri="http://purl.org/dc/terms/"/>
    <ds:schemaRef ds:uri="9e7cb493-a9cd-49cd-846c-930d19753eb9"/>
    <ds:schemaRef ds:uri="http://schemas.microsoft.com/office/2006/documentManagement/types"/>
    <ds:schemaRef ds:uri="http://schemas.microsoft.com/office/infopath/2007/PartnerControls"/>
    <ds:schemaRef ds:uri="4cca9a1c-ea03-4f56-8ded-6c285728d794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0B35D3-B88C-4F65-B009-FC70E55499E4}"/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1584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Expressway Rg</vt:lpstr>
      <vt:lpstr>Phetsarath OT</vt:lpstr>
      <vt:lpstr>Wingdings</vt:lpstr>
      <vt:lpstr>Office Theme</vt:lpstr>
      <vt:lpstr>ການກໍານົດການບໍລິການສູນ</vt:lpstr>
      <vt:lpstr>EKC ສາມາດໃຫ້ບໍລິການປະເພດໃດແດ່?</vt:lpstr>
      <vt:lpstr>What kind of services CAN an EKC provide?</vt:lpstr>
      <vt:lpstr>ປະເພດໃດແດ່ຂອງການບໍລິການ / ກິດຈະກໍາທີ່ EKC ສາມາດສະຫນອງໄດ້?</vt:lpstr>
      <vt:lpstr>ປະເພດໃດແດ່ຂອງການບໍລິການ / ກິດຈະກໍາທີ່ EKC ສາມາດສະຫນອງໄດ້?</vt:lpstr>
      <vt:lpstr>ປະເພດໃດແດ່ຂອງການບໍລິການ / ກິດຈະກໍາທີ່ EKC ສາມາດສະຫນອງໄດ້?</vt:lpstr>
      <vt:lpstr>ປະເພດໃດແດ່ຂອງການບໍລິການ / ກິດຈະກໍາທີ່ EKC ສາມາດສະຫນອງໄດ້?</vt:lpstr>
      <vt:lpstr>ປະເພດໃດແດ່ຂອງການບໍລິການ / ກິດຈະກໍາທີ່ EKC ສາມາດສະຫນອງໄດ້?</vt:lpstr>
      <vt:lpstr>ປະເພດໃດແດ່ຂອງການບໍລິການ / ກິດຈະກໍາທີ່ EKC ສາມາດສະຫນອງໄດ້?</vt:lpstr>
      <vt:lpstr>ບໍລິການໃດແດ່ທີ່ EKC ຄວນມີ?</vt:lpstr>
      <vt:lpstr>ບໍລິການໃດແດ່ທີ່ EKC ຄວນມີ?</vt:lpstr>
      <vt:lpstr>ບໍລິການໃດແດ່ທີ່ EKC ຄວນມີ?</vt:lpstr>
      <vt:lpstr>ການບໍລິການໃດກໍ່ຕາມທີ່ທ່ານພັດທະນາ, ໃຫ້ແນ່ໃຈວ່າຈະພັດທະນາກົນໄກການຮັບປະກັນຄຸນນະພາບເພື່ອຕິດຕາມພວກເຂົາແລະສ້າງຄວາມສະດວກໃນການປັບປຸງຢ່າງຕໍ່ເນື່ອງຕາມວົງຈອນ P-D-C-A.</vt:lpstr>
      <vt:lpstr>ເຈົ້າຈະປະເມີນຄຳຄິດເຫັນນັ້ນເລື້ອຍໆສໍ່າໃດ? ຕິດຕາມ KPIs ເຫຼົ່ານັ້ນບໍ? ທ່ານຈະສະທ້ອນໃຫ້ເຫັນແນວໃດກ່ຽວກັບຜົນໄດ້ຮັບເຫຼົ່ານັ້ນແລະແຜນການສໍາລັບການປັບປຸງ? ທ່ານຈະລາຍງານແນວໃດກ່ຽວກັບມັນ?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Center Services</dc:title>
  <dc:creator>CRISTINA ELENA BEANS PICON</dc:creator>
  <cp:lastModifiedBy>Kevin</cp:lastModifiedBy>
  <cp:revision>19</cp:revision>
  <dcterms:created xsi:type="dcterms:W3CDTF">2021-11-24T18:23:42Z</dcterms:created>
  <dcterms:modified xsi:type="dcterms:W3CDTF">2022-11-17T23:56:36Z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