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4"/>
  </p:notesMasterIdLst>
  <p:handoutMasterIdLst>
    <p:handoutMasterId r:id="rId25"/>
  </p:handoutMasterIdLst>
  <p:sldIdLst>
    <p:sldId id="332" r:id="rId5"/>
    <p:sldId id="339" r:id="rId6"/>
    <p:sldId id="333" r:id="rId7"/>
    <p:sldId id="357" r:id="rId8"/>
    <p:sldId id="365" r:id="rId9"/>
    <p:sldId id="349" r:id="rId10"/>
    <p:sldId id="358" r:id="rId11"/>
    <p:sldId id="368" r:id="rId12"/>
    <p:sldId id="359" r:id="rId13"/>
    <p:sldId id="369" r:id="rId14"/>
    <p:sldId id="361" r:id="rId15"/>
    <p:sldId id="362" r:id="rId16"/>
    <p:sldId id="363" r:id="rId17"/>
    <p:sldId id="360" r:id="rId18"/>
    <p:sldId id="366" r:id="rId19"/>
    <p:sldId id="367" r:id="rId20"/>
    <p:sldId id="364" r:id="rId21"/>
    <p:sldId id="371" r:id="rId22"/>
    <p:sldId id="345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11" autoAdjust="0"/>
    <p:restoredTop sz="94660"/>
  </p:normalViewPr>
  <p:slideViewPr>
    <p:cSldViewPr snapToGrid="0">
      <p:cViewPr varScale="1">
        <p:scale>
          <a:sx n="70" d="100"/>
          <a:sy n="70" d="100"/>
        </p:scale>
        <p:origin x="816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782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0B054-A7E3-4C46-A3DC-95C0A9E1C735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70139-1794-494E-AE18-8355041D2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151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B7F31-E679-48CC-9423-9B6BFCA4E2A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C4FCC-A7BB-4998-9C5C-F010D2AC4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5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Over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next</a:t>
            </a:r>
            <a:r>
              <a:rPr lang="es-ES" dirty="0"/>
              <a:t> </a:t>
            </a:r>
            <a:r>
              <a:rPr lang="es-ES" dirty="0" err="1"/>
              <a:t>hour</a:t>
            </a:r>
            <a:r>
              <a:rPr lang="es-ES" dirty="0"/>
              <a:t> and a </a:t>
            </a:r>
            <a:r>
              <a:rPr lang="es-ES" dirty="0" err="1"/>
              <a:t>half</a:t>
            </a:r>
            <a:r>
              <a:rPr lang="es-ES" dirty="0"/>
              <a:t>, </a:t>
            </a:r>
            <a:r>
              <a:rPr lang="es-ES" dirty="0" err="1"/>
              <a:t>we're</a:t>
            </a:r>
            <a:r>
              <a:rPr lang="es-ES" dirty="0"/>
              <a:t> </a:t>
            </a:r>
            <a:r>
              <a:rPr lang="es-ES" dirty="0" err="1"/>
              <a:t>going</a:t>
            </a:r>
            <a:r>
              <a:rPr lang="es-ES" dirty="0"/>
              <a:t> to </a:t>
            </a:r>
            <a:r>
              <a:rPr lang="es-ES" dirty="0" err="1"/>
              <a:t>answer</a:t>
            </a:r>
            <a:r>
              <a:rPr lang="es-ES" dirty="0"/>
              <a:t> 2 </a:t>
            </a:r>
            <a:r>
              <a:rPr lang="es-ES" dirty="0" err="1"/>
              <a:t>basic</a:t>
            </a:r>
            <a:r>
              <a:rPr lang="es-ES" dirty="0"/>
              <a:t> </a:t>
            </a:r>
            <a:r>
              <a:rPr lang="es-ES" dirty="0" err="1"/>
              <a:t>questions</a:t>
            </a:r>
            <a:r>
              <a:rPr lang="es-ES" dirty="0"/>
              <a:t> </a:t>
            </a:r>
            <a:r>
              <a:rPr lang="es-ES" dirty="0" err="1"/>
              <a:t>together</a:t>
            </a:r>
            <a:r>
              <a:rPr lang="es-ES" dirty="0"/>
              <a:t>, </a:t>
            </a:r>
            <a:r>
              <a:rPr lang="es-ES" dirty="0" err="1"/>
              <a:t>ask</a:t>
            </a:r>
            <a:r>
              <a:rPr lang="es-ES" dirty="0"/>
              <a:t> MANY more, and </a:t>
            </a:r>
            <a:r>
              <a:rPr lang="es-ES" dirty="0" err="1"/>
              <a:t>see</a:t>
            </a:r>
            <a:r>
              <a:rPr lang="es-ES" dirty="0"/>
              <a:t> a </a:t>
            </a:r>
            <a:r>
              <a:rPr lang="es-ES" dirty="0" err="1"/>
              <a:t>couple</a:t>
            </a:r>
            <a:r>
              <a:rPr lang="es-ES" dirty="0"/>
              <a:t> of </a:t>
            </a:r>
            <a:r>
              <a:rPr lang="es-ES" dirty="0" err="1"/>
              <a:t>examples</a:t>
            </a:r>
            <a:r>
              <a:rPr lang="es-ES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62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>
                <a:latin typeface="Expressway Rg" panose="020B0604020200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fik 27">
            <a:extLst>
              <a:ext uri="{FF2B5EF4-FFF2-40B4-BE49-F238E27FC236}">
                <a16:creationId xmlns=""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54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fik 27">
            <a:extLst>
              <a:ext uri="{FF2B5EF4-FFF2-40B4-BE49-F238E27FC236}">
                <a16:creationId xmlns="" xmlns:a16="http://schemas.microsoft.com/office/drawing/2014/main" id="{2A9C8B11-6DF5-407C-A3F0-6FBE553F4739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38477" y="-40407"/>
            <a:ext cx="491867" cy="4629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F5018B2-BEF1-4DA8-82B4-376877853B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9052" y="-12036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1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Grafik 27">
            <a:extLst>
              <a:ext uri="{FF2B5EF4-FFF2-40B4-BE49-F238E27FC236}">
                <a16:creationId xmlns=""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57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90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>
                <a:latin typeface="Expressway Rg" panose="020B0604020200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fik 27">
            <a:extLst>
              <a:ext uri="{FF2B5EF4-FFF2-40B4-BE49-F238E27FC236}">
                <a16:creationId xmlns=""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77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rafik 27">
            <a:extLst>
              <a:ext uri="{FF2B5EF4-FFF2-40B4-BE49-F238E27FC236}">
                <a16:creationId xmlns=""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1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fik 27">
            <a:extLst>
              <a:ext uri="{FF2B5EF4-FFF2-40B4-BE49-F238E27FC236}">
                <a16:creationId xmlns=""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3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rafik 27">
            <a:extLst>
              <a:ext uri="{FF2B5EF4-FFF2-40B4-BE49-F238E27FC236}">
                <a16:creationId xmlns=""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87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fik 27">
            <a:extLst>
              <a:ext uri="{FF2B5EF4-FFF2-40B4-BE49-F238E27FC236}">
                <a16:creationId xmlns=""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63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=""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51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=""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0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=""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71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BBFD9-E13D-410C-BF4D-FF5EB14A7A38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A6AB6-A428-4229-9434-94E028D66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1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69" r:id="rId4"/>
    <p:sldLayoutId id="2147483671" r:id="rId5"/>
    <p:sldLayoutId id="2147483664" r:id="rId6"/>
    <p:sldLayoutId id="2147483668" r:id="rId7"/>
    <p:sldLayoutId id="2147483672" r:id="rId8"/>
    <p:sldLayoutId id="2147483673" r:id="rId9"/>
    <p:sldLayoutId id="2147483674" r:id="rId10"/>
    <p:sldLayoutId id="2147483666" r:id="rId11"/>
    <p:sldLayoutId id="21474836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mailto:c.beans@ua.e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hyperlink" Target="https://centroempleo.ua.es/es/noticias/2022/bootcamp-generacion-de-ideas-de-negocio-2a-edicion.html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hyperlink" Target="https://centroempleo.ua.es/es/noticias/2022/bootcamp-generacion-de-ideas-de-negocio-2a-edicion.htm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hyperlink" Target="https://centroempleo.ua.es/es/noticias/2022/bootcamp-generacion-de-ideas-de-negocio-2a-edicion.html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hyperlink" Target="https://centroempleo.ua.es/es/noticias/2022/bootcamp-generacion-de-ideas-de-negocio-2a-edicion.html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centroempleo.ua.es/es/formacion/talleres-ua-emprende-lab-2022.html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hyperlink" Target="https://centroempleo.ua.es/es/emprendimiento/programa-desarrollo-de-ideas/doeactua/doeactua-2022.html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hyperlink" Target="https://centroempleo.ua.es/es/emprendimiento/programa-desarrollo-de-ideas/doeactua/doeactua-2022.html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hyperlink" Target="https://appempleo.ua.es/actividad/ver/decidete-a-emprender-2022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appempleo.ua.es/actividad/ver/decidete-a-emprender-2022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mailto:c.beans@ua.e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eeblytutorials.com/5-awesome-blogs-examples-built-weebly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empleo.ua.es/actividad/ver/escuela-para-jovenes-emprendedores?fbclid=IwAR3kgIsam-3zAaIFN3Qsqd8NFmviIlmgHjdq_LfikiOJAH9Wr1gUZ3Z3fks" TargetMode="External"/><Relationship Id="rId2" Type="http://schemas.openxmlformats.org/officeDocument/2006/relationships/hyperlink" Target="https://escueladejovenesemprendedores.com/talleres-ua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entroempleo.ua.es/es/emprendimiento/concursos/concurso-emprendimiento-e-innovacion-estudiantado-preuniversitario.html" TargetMode="Externa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empleo.ua.es/actividad/ver/no-limits-edicion-alicante" TargetMode="External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hyperlink" Target="https://centroempleo.ua.es/es/emprendimiento/formacion-emprendedor/aula-emprende.html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lo-LA" sz="4400" dirty="0">
                <a:latin typeface="Phetsarath OT" panose="02000500000000000000" pitchFamily="2" charset="0"/>
                <a:cs typeface="Phetsarath OT" panose="02000500000000000000" pitchFamily="2" charset="0"/>
              </a:rPr>
              <a:t>ກິດຈະກຳເພື່ອສ້າງແຮງບັນດານໃຈ ແລະ ຝຶກອົບຮົມ</a:t>
            </a:r>
            <a:r>
              <a:rPr lang="lo-LA" sz="44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ຜູ້ທີ່ມີໂອກາດເປັນ</a:t>
            </a:r>
            <a:r>
              <a:rPr lang="lo-LA" sz="4400" smtClean="0">
                <a:latin typeface="Phetsarath OT" panose="02000500000000000000" pitchFamily="2" charset="0"/>
                <a:cs typeface="Phetsarath OT" panose="02000500000000000000" pitchFamily="2" charset="0"/>
              </a:rPr>
              <a:t>ຜູ້</a:t>
            </a:r>
            <a:r>
              <a:rPr lang="lo-LA" sz="4400" smtClean="0">
                <a:latin typeface="Phetsarath OT" panose="02000500000000000000" pitchFamily="2" charset="0"/>
                <a:cs typeface="Phetsarath OT" panose="02000500000000000000" pitchFamily="2" charset="0"/>
              </a:rPr>
              <a:t>ປະກອບກິດຈະການ</a:t>
            </a:r>
            <a:r>
              <a:rPr lang="lo-LA" sz="4400" dirty="0">
                <a:latin typeface="Phetsarath OT" panose="02000500000000000000" pitchFamily="2" charset="0"/>
                <a:cs typeface="Phetsarath OT" panose="02000500000000000000" pitchFamily="2" charset="0"/>
              </a:rPr>
              <a:t>ໜ</a:t>
            </a:r>
            <a:r>
              <a:rPr lang="lo-LA" sz="44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ຸ່ມ</a:t>
            </a:r>
            <a:endParaRPr lang="en-GB" sz="44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774753"/>
          </a:xfrm>
        </p:spPr>
        <p:txBody>
          <a:bodyPr/>
          <a:lstStyle/>
          <a:p>
            <a:r>
              <a:rPr lang="en-US" dirty="0">
                <a:latin typeface="Phetsarath OT" panose="02000500000000000000" pitchFamily="2" charset="0"/>
                <a:cs typeface="Phetsarath OT" panose="02000500000000000000" pitchFamily="2" charset="0"/>
              </a:rPr>
              <a:t>ToT4 "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ລະບົບນິເວດຂອງຜູ້ປະກອບການ"</a:t>
            </a:r>
            <a:endParaRPr lang="en-U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="" xmlns:a16="http://schemas.microsoft.com/office/drawing/2014/main" id="{F6577472-6C93-E14A-A013-4C00E3725AD9}"/>
              </a:ext>
            </a:extLst>
          </p:cNvPr>
          <p:cNvSpPr txBox="1">
            <a:spLocks/>
          </p:cNvSpPr>
          <p:nvPr/>
        </p:nvSpPr>
        <p:spPr>
          <a:xfrm>
            <a:off x="2389885" y="4510932"/>
            <a:ext cx="4364230" cy="57968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o-LA" sz="18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ມະຫາວິທະຍາໄລ </a:t>
            </a:r>
            <a:r>
              <a:rPr lang="lo-LA" sz="18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ອາລີກັງເຕ</a:t>
            </a:r>
            <a:r>
              <a:rPr lang="en-GB" sz="18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, </a:t>
            </a:r>
            <a:r>
              <a:rPr lang="lo-LA" sz="18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ປະເທດແອັດສະປາຍ</a:t>
            </a:r>
          </a:p>
          <a:p>
            <a:pPr marL="0" indent="0" algn="ctr">
              <a:buNone/>
            </a:pPr>
            <a:r>
              <a:rPr lang="lo-LA" sz="18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ວັນ</a:t>
            </a:r>
            <a:r>
              <a:rPr lang="lo-LA" sz="18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ທີ 9-11 ພຶດສະພາ 2022</a:t>
            </a:r>
            <a:endParaRPr lang="en-GB" sz="15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5" name="Marcador de texto 5">
            <a:extLst>
              <a:ext uri="{FF2B5EF4-FFF2-40B4-BE49-F238E27FC236}">
                <a16:creationId xmlns="" xmlns:a16="http://schemas.microsoft.com/office/drawing/2014/main" id="{3B413396-621F-314A-98A3-0F5CF5138D0F}"/>
              </a:ext>
            </a:extLst>
          </p:cNvPr>
          <p:cNvSpPr txBox="1">
            <a:spLocks/>
          </p:cNvSpPr>
          <p:nvPr/>
        </p:nvSpPr>
        <p:spPr>
          <a:xfrm>
            <a:off x="2389885" y="6088962"/>
            <a:ext cx="4731969" cy="854681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400" dirty="0" smtClean="0"/>
              <a:t>Cristina </a:t>
            </a:r>
            <a:r>
              <a:rPr lang="en-GB" sz="1400" dirty="0"/>
              <a:t>Beans, M.Sc., MBA</a:t>
            </a:r>
          </a:p>
          <a:p>
            <a:pPr marL="0" indent="0">
              <a:spcBef>
                <a:spcPts val="0"/>
              </a:spcBef>
              <a:buNone/>
            </a:pPr>
            <a:r>
              <a:rPr lang="lo-LA" sz="1200" dirty="0">
                <a:latin typeface="Phetsarath OT" panose="02000500000000000000" pitchFamily="2" charset="0"/>
                <a:cs typeface="Phetsarath OT" panose="02000500000000000000" pitchFamily="2" charset="0"/>
              </a:rPr>
              <a:t>ຜູ້ຈັດການ</a:t>
            </a:r>
            <a:r>
              <a:rPr lang="lo-LA" sz="12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ອາວຸໂສຂອງໂຄງການ</a:t>
            </a:r>
            <a:r>
              <a:rPr lang="en-GB" sz="12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, </a:t>
            </a:r>
            <a:r>
              <a:rPr lang="lo-LA" sz="1200" dirty="0">
                <a:latin typeface="Phetsarath OT" panose="02000500000000000000" pitchFamily="2" charset="0"/>
                <a:cs typeface="Phetsarath OT" panose="02000500000000000000" pitchFamily="2" charset="0"/>
              </a:rPr>
              <a:t>ຫ້ອງການຄຸ້ມຄອງໂຄງການສະຖາບັນ</a:t>
            </a:r>
            <a:endParaRPr lang="en-GB"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>
                <a:hlinkClick r:id="rId2"/>
              </a:rPr>
              <a:t>c.beans@ua.es</a:t>
            </a:r>
            <a:r>
              <a:rPr lang="en-GB" sz="1200" dirty="0"/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3FD797F5-04DA-6644-9EE0-A93F8C68A8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091" y="6092687"/>
            <a:ext cx="1295579" cy="6261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249FABE-8007-AC47-AC4E-896068E513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375" y="6092687"/>
            <a:ext cx="850699" cy="62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8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248A5609-78B4-4646-B185-CE89C119230C}"/>
              </a:ext>
            </a:extLst>
          </p:cNvPr>
          <p:cNvSpPr txBox="1"/>
          <p:nvPr/>
        </p:nvSpPr>
        <p:spPr>
          <a:xfrm>
            <a:off x="4404064" y="1442175"/>
            <a:ext cx="44728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ກຸ່ມເປົ້າໝາຍ</a:t>
            </a:r>
            <a:r>
              <a:rPr lang="es-ES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ນັກສຶກ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ສາມະຫາວິທະຍາໄລ,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ຜູ້ຈົບ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ການສຶກສາ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ແລະ ອາຈານ 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(ສູງສຸດ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30 ຄົນ</a:t>
            </a:r>
            <a:r>
              <a:rPr lang="en-U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ເຊີ່ງຈະແບ່ງເປັນ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ກຸ່ມສູງສຸດ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5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ຄົນ</a:t>
            </a:r>
            <a:r>
              <a:rPr lang="en-U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)</a:t>
            </a:r>
            <a:endParaRPr lang="es-ES" sz="16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r>
              <a:rPr lang="lo-LA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ຈຸດປະສົງ</a:t>
            </a:r>
            <a:r>
              <a:rPr lang="es-ES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ເພື່ອຝຶກອົບຮົມແບບເລັ່ງລັດສໍາ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ລັບຜູ້ທີ່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ຕ້ອງການຢາກຈະ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ຄົ້ນ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ພົບ ແລະ ໃຊ້ເຕັກນິກເພື່ອສ້າງ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ແນວຄວາມຄິດທຸລະ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ກິດດ້ວຍວິທີການເຮັດວຽກຮ່ວມກັນ ເຊີ່ງເປັນ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ຂັ້ນຕອນທໍາອິດສໍາ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ລັບຜູ້ທີ່ມີຈິດໃຈ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ທີ່ຢາກຮູ້ຢາກ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ເຫັນ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ເຖີງແມ່ນວ່າມີ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ແນວຄວາມຄິດທາງທຸລະກິດ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ແລ້ວກໍ່ຕາມ</a:t>
            </a:r>
            <a:endParaRPr lang="es-ES" sz="16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r>
              <a:rPr lang="lo-LA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ໄລຍະເວລາ</a:t>
            </a:r>
            <a:r>
              <a:rPr lang="es-ES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10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ຊມ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(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ໃນສອງມື້ເຄິ່ງ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)</a:t>
            </a:r>
            <a:endParaRPr lang="es-ES" sz="16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r>
              <a:rPr lang="lo-LA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ສະຖານທີ່</a:t>
            </a:r>
            <a:r>
              <a:rPr lang="es-ES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s-ES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Explorer </a:t>
            </a:r>
            <a:r>
              <a:rPr lang="es-ES" sz="1600" dirty="0" err="1">
                <a:latin typeface="Phetsarath OT" panose="02000500000000000000" pitchFamily="2" charset="0"/>
                <a:cs typeface="Phetsarath OT" panose="02000500000000000000" pitchFamily="2" charset="0"/>
              </a:rPr>
              <a:t>Space</a:t>
            </a:r>
            <a:r>
              <a:rPr lang="es-ES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 / Colegio Mayor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1433691" y="687812"/>
            <a:ext cx="6084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BOOTCAMP - </a:t>
            </a:r>
            <a:r>
              <a:rPr lang="lo-LA" sz="24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ການສ້າງແນວຄວາມຄິດທຸລະກິດ</a:t>
            </a:r>
            <a:endParaRPr lang="es-ES" sz="2400" b="1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8078FB2-FB78-1E4B-A265-6F20FE741C73}"/>
              </a:ext>
            </a:extLst>
          </p:cNvPr>
          <p:cNvSpPr txBox="1"/>
          <p:nvPr/>
        </p:nvSpPr>
        <p:spPr>
          <a:xfrm>
            <a:off x="519098" y="6591364"/>
            <a:ext cx="7955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>
                <a:hlinkClick r:id="rId2"/>
              </a:rPr>
              <a:t>https://centroempleo.ua.es/es/noticias/2022/bootcamp-generacion-de-ideas-de-negocio-2a-edicion.html</a:t>
            </a:r>
            <a:r>
              <a:rPr lang="es-ES" sz="1400" u="sng" dirty="0"/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1ADF36FC-1177-1845-B305-D35967645ACC}"/>
              </a:ext>
            </a:extLst>
          </p:cNvPr>
          <p:cNvSpPr txBox="1"/>
          <p:nvPr/>
        </p:nvSpPr>
        <p:spPr>
          <a:xfrm>
            <a:off x="71920" y="3967016"/>
            <a:ext cx="87535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ຄູ່ຮ່ວມ</a:t>
            </a:r>
            <a:r>
              <a:rPr lang="es-ES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endParaRPr lang="es-ES" sz="1600" b="1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ຜູ້ຊ່ຽວຊານພາຍ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ນອກ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 </a:t>
            </a:r>
            <a:r>
              <a:rPr lang="es-ES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(2022) Roberto </a:t>
            </a:r>
            <a:r>
              <a:rPr lang="es-ES" sz="1600" dirty="0" err="1">
                <a:latin typeface="Phetsarath OT" panose="02000500000000000000" pitchFamily="2" charset="0"/>
                <a:cs typeface="Phetsarath OT" panose="02000500000000000000" pitchFamily="2" charset="0"/>
              </a:rPr>
              <a:t>Payá</a:t>
            </a:r>
            <a:r>
              <a:rPr lang="es-ES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s-ES" sz="1600" dirty="0" err="1">
                <a:latin typeface="Phetsarath OT" panose="02000500000000000000" pitchFamily="2" charset="0"/>
                <a:cs typeface="Phetsarath OT" panose="02000500000000000000" pitchFamily="2" charset="0"/>
              </a:rPr>
              <a:t>Domenech</a:t>
            </a:r>
            <a:r>
              <a:rPr lang="es-ES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s-ES" sz="1600" dirty="0" err="1">
                <a:latin typeface="Phetsarath OT" panose="02000500000000000000" pitchFamily="2" charset="0"/>
                <a:cs typeface="Phetsarath OT" panose="02000500000000000000" pitchFamily="2" charset="0"/>
              </a:rPr>
              <a:t>StartUp</a:t>
            </a:r>
            <a:r>
              <a:rPr lang="es-ES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 &amp; Pyme </a:t>
            </a:r>
            <a:r>
              <a:rPr lang="es-ES" sz="1600" dirty="0" err="1">
                <a:latin typeface="Phetsarath OT" panose="02000500000000000000" pitchFamily="2" charset="0"/>
                <a:cs typeface="Phetsarath OT" panose="02000500000000000000" pitchFamily="2" charset="0"/>
              </a:rPr>
              <a:t>Solutions</a:t>
            </a:r>
            <a:endParaRPr lang="es-ES" sz="16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r>
              <a:rPr lang="lo-LA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ແຜນວຽກ</a:t>
            </a:r>
            <a:r>
              <a:rPr lang="es-ES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endParaRPr lang="es-ES" sz="16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ໄລຍະ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ທີ 1: ບົດແນະນຳ “ເຈົ້າມີສິ່ງທີ່ຈຳເປັນໃນການເປັນຜູ້ປະກອບການບໍ?” / ແນວໂນ້ມໃນປີ 2022 ແມ່ນຫຍັງ? ຂ້ອຍສາມາດໄດ້ຮັບແຮງບັນດານໃຈຢູ່ໃສ? /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ການສ້າງ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ຄວາມຝັນ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ຂອງຕົນເອງ: ມີສິ່ງ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ທ້າທາຍອັນ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ໃດທີ່ຄິດອອກໃນເວລາຄິດຫາທ່າ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ອ່ຽງທີ່ຖືກກໍານົດ? / ຄວາມຄິດຂອງເຈົ້າ - ມັນແກ້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ໄຂບັນຫາຫຍັງໄດ້ແດ່? ວິທີ "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ການແກ້ໄຂ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ຄວາມທົນທຸກ" 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ຂອງເຈົ້າແມ່ນຫຍັງ? / ການນໍາສະເຫນີແນວຄວາມຄິດທຸລະ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ກິດຄືໂອກາດ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,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ເປັນການ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ລົງຄະແນນ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ສຽງໃຫ້ກັບແນວຄວາມຄິດທີ່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ດີທີ່ສຸດ, ການສ້າງທີມງານ</a:t>
            </a:r>
            <a:endParaRPr lang="es-ES" sz="16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ໄລຍະທີ 2: ກໍາ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ນົດຜູ້ມີໂອກາດທີ່ຈະເປັນລູກຄ້າ, ສ້າງແຜນຄວາມເອົາໃຈໃສ່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s-ES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/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ຜະລິດຕະພັນຕັ້ງຕົ້ນ 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MVP: 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ສ້າງມະຫາສະຫມຸດສີຟ້າຂອງທ່ານດ້ວຍ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ການນຳສະເຫນີຄຸນຄ່າທີ່ເປັນນະ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ວັດຕະກໍາ / ອອກແບບຮູບແບບທຸລະກິດຂອງ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ທ່ານເພື່ອຄວາມ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ສໍາເລັດ / ສ້າງການນໍາສະເຫນີທີ່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ມີສົ່ງຜົນດີ 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/ ການນໍາສະເຫນີ</a:t>
            </a:r>
            <a:endParaRPr lang="es-ES" sz="16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A3047457-DDA4-2E49-A5CE-8AEE41CC1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0" y="1554140"/>
            <a:ext cx="4332144" cy="243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8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1407933" y="687812"/>
            <a:ext cx="5954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BOOTCAMP - </a:t>
            </a:r>
            <a:r>
              <a:rPr lang="lo-LA" sz="24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ການສ້າງແນວຄວາມຄິດທຸລະກິດ</a:t>
            </a:r>
            <a:endParaRPr lang="es-ES" sz="24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8078FB2-FB78-1E4B-A265-6F20FE741C73}"/>
              </a:ext>
            </a:extLst>
          </p:cNvPr>
          <p:cNvSpPr txBox="1"/>
          <p:nvPr/>
        </p:nvSpPr>
        <p:spPr>
          <a:xfrm>
            <a:off x="519098" y="6591364"/>
            <a:ext cx="7955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>
                <a:hlinkClick r:id="rId2"/>
              </a:rPr>
              <a:t>https://centroempleo.ua.es/es/noticias/2022/bootcamp-generacion-de-ideas-de-negocio-2a-edicion.html</a:t>
            </a:r>
            <a:r>
              <a:rPr lang="es-ES" sz="1400" u="sng" dirty="0"/>
              <a:t>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DFDB2390-E1AA-1C49-AEA4-89157A9B9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789" y="3227370"/>
            <a:ext cx="4322567" cy="324192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6854ED6E-90AF-5D48-B047-31B10C0C2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08" y="1388295"/>
            <a:ext cx="4322567" cy="32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8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1356417" y="687812"/>
            <a:ext cx="5954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BOOTCAMP - </a:t>
            </a:r>
            <a:r>
              <a:rPr lang="lo-LA" sz="24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ການສ້າງແນວຄວາມຄິດທຸລະກິດ</a:t>
            </a:r>
            <a:endParaRPr lang="es-ES" sz="24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8078FB2-FB78-1E4B-A265-6F20FE741C73}"/>
              </a:ext>
            </a:extLst>
          </p:cNvPr>
          <p:cNvSpPr txBox="1"/>
          <p:nvPr/>
        </p:nvSpPr>
        <p:spPr>
          <a:xfrm>
            <a:off x="519098" y="6591364"/>
            <a:ext cx="7955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>
                <a:hlinkClick r:id="rId2"/>
              </a:rPr>
              <a:t>https://centroempleo.ua.es/es/noticias/2022/bootcamp-generacion-de-ideas-de-negocio-2a-edicion.html</a:t>
            </a:r>
            <a:r>
              <a:rPr lang="es-ES" sz="1400" u="sng" dirty="0"/>
              <a:t>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76F108EF-F0E2-D445-9A8B-A4805822D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650120" y="746976"/>
            <a:ext cx="2298878" cy="306517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3ECAC628-E5F4-2641-8410-5556C6123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38377" y="2956409"/>
            <a:ext cx="3115676" cy="415423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348F5DD-55C6-6646-9A62-FBC740C061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932" r="13163" b="18896"/>
          <a:stretch/>
        </p:blipFill>
        <p:spPr>
          <a:xfrm rot="5400000">
            <a:off x="4937901" y="1091100"/>
            <a:ext cx="3621397" cy="395686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F4A4A071-85EF-ED44-8053-809A2B3A3504}"/>
              </a:ext>
            </a:extLst>
          </p:cNvPr>
          <p:cNvSpPr txBox="1"/>
          <p:nvPr/>
        </p:nvSpPr>
        <p:spPr>
          <a:xfrm>
            <a:off x="5997345" y="3059668"/>
            <a:ext cx="17443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ນິຍາມຜະລິດຕະພັນ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C1FE415C-E0F5-4C42-8FC4-D789B96569EF}"/>
              </a:ext>
            </a:extLst>
          </p:cNvPr>
          <p:cNvSpPr txBox="1"/>
          <p:nvPr/>
        </p:nvSpPr>
        <p:spPr>
          <a:xfrm>
            <a:off x="4868917" y="5353302"/>
            <a:ext cx="19030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ການສ້າງແຜນທີ່ລູກຄ້າ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FC8D8C9B-F130-E544-B209-B567747D620F}"/>
              </a:ext>
            </a:extLst>
          </p:cNvPr>
          <p:cNvSpPr txBox="1"/>
          <p:nvPr/>
        </p:nvSpPr>
        <p:spPr>
          <a:xfrm>
            <a:off x="423986" y="1708381"/>
            <a:ext cx="2611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ແບບຈຳລອງທຸລະກິດ </a:t>
            </a:r>
            <a:r>
              <a:rPr lang="en-U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(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BMC)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42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1459449" y="687812"/>
            <a:ext cx="5954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BOOTCAMP - </a:t>
            </a:r>
            <a:r>
              <a:rPr lang="lo-LA" sz="24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ການສ້າງແນວຄວາມຄິດທຸລະກິດ</a:t>
            </a:r>
            <a:endParaRPr lang="es-ES" sz="24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8078FB2-FB78-1E4B-A265-6F20FE741C73}"/>
              </a:ext>
            </a:extLst>
          </p:cNvPr>
          <p:cNvSpPr txBox="1"/>
          <p:nvPr/>
        </p:nvSpPr>
        <p:spPr>
          <a:xfrm>
            <a:off x="519098" y="6591364"/>
            <a:ext cx="7955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>
                <a:hlinkClick r:id="rId2"/>
              </a:rPr>
              <a:t>https://centroempleo.ua.es/es/noticias/2022/bootcamp-generacion-de-ideas-de-negocio-2a-edicion.html</a:t>
            </a:r>
            <a:r>
              <a:rPr lang="es-ES" sz="1400" u="sng" dirty="0"/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E2C1E84-7C1C-FA48-9EB3-5876FC08A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077" y="1330978"/>
            <a:ext cx="6771845" cy="507888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A345F44B-C847-0842-A6E7-EB51E7876E11}"/>
              </a:ext>
            </a:extLst>
          </p:cNvPr>
          <p:cNvSpPr txBox="1"/>
          <p:nvPr/>
        </p:nvSpPr>
        <p:spPr>
          <a:xfrm>
            <a:off x="5533858" y="4666192"/>
            <a:ext cx="1956004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ແຜນທີ່ຜົນ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ປະໂຫຍດສໍາລັບຜູ້ຊື້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128BB521-6548-4A45-AD8D-145390EEBB5B}"/>
              </a:ext>
            </a:extLst>
          </p:cNvPr>
          <p:cNvSpPr txBox="1"/>
          <p:nvPr/>
        </p:nvSpPr>
        <p:spPr>
          <a:xfrm>
            <a:off x="657864" y="5115618"/>
            <a:ext cx="2702103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ການ​ໃຫ້​ຄະ​ແນນ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​​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ແຕ່​ລະ​ອົງ​ປະ​ກອບ​ຂອງ​ຜະ​ລິດ​ຕະ​ພັນ (ຄວາມ​ງ່າຍ​ຂອງ​ການ​ນໍາ​ໃຊ້​, ຄ່າ​ໃຊ້​ຈ່າຍ​,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ການນຳມາໃຊ້ຄືນ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ແລະ ​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ອື່ນໆ​)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59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248A5609-78B4-4646-B185-CE89C119230C}"/>
              </a:ext>
            </a:extLst>
          </p:cNvPr>
          <p:cNvSpPr txBox="1"/>
          <p:nvPr/>
        </p:nvSpPr>
        <p:spPr>
          <a:xfrm>
            <a:off x="4196994" y="1442175"/>
            <a:ext cx="467987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o-LA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ກຸ່ມເປົ້າໝາຍ</a:t>
            </a:r>
            <a:r>
              <a:rPr lang="es-ES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ນັກສຶກສາມະຫາວິທະຍາໄລ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,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ຜູ້ຈົບການສຶກສາ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s-ES" dirty="0">
                <a:latin typeface="Phetsarath OT" panose="02000500000000000000" pitchFamily="2" charset="0"/>
                <a:cs typeface="Phetsarath OT" panose="02000500000000000000" pitchFamily="2" charset="0"/>
              </a:rPr>
              <a:t>&amp;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ອາຈານ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lo-LA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ຈຸດປະສົງ</a:t>
            </a:r>
            <a:r>
              <a:rPr lang="es-ES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ເປັນເຄື່ງມືໃນການພັດທະນາ ແລະ ເລັ່ງລັດແນວຄິດຂອງຜູ້ປະກອບການ ພ້ອມເປັນການກະກຽມຄວາມພ້ອມໃນການແຂ່ງຂັນ 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IMPULSO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ເຊີ່ງຈະນໍາພາຜູ້ເຂົ້າຮ່ວມໄປສູ່ການນຳໃຊ້ ແລະ ການພັດທະນາວິເຄາະເພື່ອໃຫ້ຮູ້ເຖີງສະກາຍະພາບທາງດ້ານເທັກນິກ ແລະ ເສດຖະກິດຂອງແນວຄວາມຄິດ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lo-LA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ໄລຍະເວລາ</a:t>
            </a:r>
            <a:r>
              <a:rPr lang="es-ES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s-ES" dirty="0">
                <a:latin typeface="Phetsarath OT" panose="02000500000000000000" pitchFamily="2" charset="0"/>
                <a:cs typeface="Phetsarath OT" panose="02000500000000000000" pitchFamily="2" charset="0"/>
              </a:rPr>
              <a:t>3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ໄລຍະ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lo-LA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ຄູ່ຮ່ວມ</a:t>
            </a:r>
            <a:r>
              <a:rPr lang="es-ES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endParaRPr lang="es-ES" b="1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err="1">
                <a:latin typeface="Phetsarath OT" panose="02000500000000000000" pitchFamily="2" charset="0"/>
                <a:cs typeface="Phetsarath OT" panose="02000500000000000000" pitchFamily="2" charset="0"/>
              </a:rPr>
              <a:t>ImpulsAlicante</a:t>
            </a:r>
            <a:r>
              <a:rPr lang="es-ES" dirty="0">
                <a:latin typeface="Phetsarath OT" panose="02000500000000000000" pitchFamily="2" charset="0"/>
                <a:cs typeface="Phetsarath OT" panose="02000500000000000000" pitchFamily="2" charset="0"/>
              </a:rPr>
              <a:t> &amp; City Hall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1585316" y="373488"/>
            <a:ext cx="46009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ມະຫາວິທະຍາໄລ ອາລີກັງເຕ </a:t>
            </a:r>
            <a:r>
              <a:rPr lang="en-US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(</a:t>
            </a:r>
            <a:r>
              <a:rPr lang="es-ES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UA):</a:t>
            </a:r>
            <a:endParaRPr lang="lo-LA" sz="2400" b="1" dirty="0" smtClean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ຫ້ອງທົດລອງ </a:t>
            </a:r>
            <a:r>
              <a:rPr lang="es-ES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EMPRENDE </a:t>
            </a:r>
            <a:r>
              <a:rPr lang="es-ES" sz="24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LAB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8078FB2-FB78-1E4B-A265-6F20FE741C73}"/>
              </a:ext>
            </a:extLst>
          </p:cNvPr>
          <p:cNvSpPr txBox="1"/>
          <p:nvPr/>
        </p:nvSpPr>
        <p:spPr>
          <a:xfrm>
            <a:off x="1585316" y="6550223"/>
            <a:ext cx="5973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>
                <a:hlinkClick r:id="rId2"/>
              </a:rPr>
              <a:t>https://centroempleo.ua.es/es/formacion/talleres-ua-emprende-lab-2022.html</a:t>
            </a:r>
            <a:r>
              <a:rPr lang="es-ES" sz="1400" u="sng" dirty="0"/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1ADF36FC-1177-1845-B305-D35967645ACC}"/>
              </a:ext>
            </a:extLst>
          </p:cNvPr>
          <p:cNvSpPr txBox="1"/>
          <p:nvPr/>
        </p:nvSpPr>
        <p:spPr>
          <a:xfrm>
            <a:off x="123290" y="4616655"/>
            <a:ext cx="8753582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o-LA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ຊ່ວງໄລຍະ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342900" indent="-342900">
              <a:spcAft>
                <a:spcPts val="600"/>
              </a:spcAft>
              <a:buAutoNum type="arabicParenBoth"/>
            </a:pPr>
            <a:r>
              <a:rPr lang="es-ES" dirty="0">
                <a:latin typeface="Phetsarath OT" panose="02000500000000000000" pitchFamily="2" charset="0"/>
                <a:cs typeface="Phetsarath OT" panose="02000500000000000000" pitchFamily="2" charset="0"/>
              </a:rPr>
              <a:t>DOEACT_UA: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ຄວາມຄິດລິ່ເລີ່ມໃນການສ້າງສັນແນວຄິດຂອງຜູ້ປະກອບການແບບນະວັດຕະກຳໃໝ່ຈົນເຖີງການເຂົ້າສູ່ຕະຫຼາດ </a:t>
            </a:r>
            <a:r>
              <a:rPr lang="en-U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(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ເດືອນມັງກອນ </a:t>
            </a:r>
            <a:r>
              <a:rPr lang="en-U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-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ເດືອນກຸມພາ</a:t>
            </a:r>
            <a:r>
              <a:rPr lang="en-U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)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342900" indent="-342900">
              <a:spcAft>
                <a:spcPts val="600"/>
              </a:spcAft>
              <a:buAutoNum type="arabicParenBoth"/>
            </a:pP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ຕັດສິນໃຈຈະເປັນ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ຜູ້ປະກອບການ: ກິດຈະກໍາການຝຶກ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ອົບຮົມສະເພາະ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ເພື່ອເຮັດໃຫ້ແນວຄວາມຄິດທາງທຸລະ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ກິດພັດທະນາ ແລະ ໄດ້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ຮັບເຄື່ອງມືການຄຸ້ມຄອງສໍາລັບການເປີດຕົວ (ເດືອນມີນາ)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342900" indent="-342900">
              <a:spcAft>
                <a:spcPts val="600"/>
              </a:spcAft>
              <a:buAutoNum type="arabicParenBoth"/>
            </a:pP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ການໃຫ້ຄໍາປຶກສາດ້ານທຸລະກິດ: ການເປີດຕົວທຸລະກິດຂອງທ່ານ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838C198-0C30-7E4A-94AD-7B071A40DE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1" t="29829" r="48691" b="35053"/>
          <a:stretch/>
        </p:blipFill>
        <p:spPr>
          <a:xfrm>
            <a:off x="210621" y="1458420"/>
            <a:ext cx="3986373" cy="224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1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248A5609-78B4-4646-B185-CE89C119230C}"/>
              </a:ext>
            </a:extLst>
          </p:cNvPr>
          <p:cNvSpPr txBox="1"/>
          <p:nvPr/>
        </p:nvSpPr>
        <p:spPr>
          <a:xfrm>
            <a:off x="4196994" y="1442175"/>
            <a:ext cx="46798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o-LA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ກຸ່ມເປົ້າໝາຍ</a:t>
            </a:r>
            <a:r>
              <a:rPr lang="es-ES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ນັກສຶກສາມະວິທະຍາໄລ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,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ຜູ້ຈົບ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ການສຶກສາ,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ຜູ້ທີ່ໄດ້ລົງທະບຽນ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ເປັນຜູ້ຊອກຫາວຽກເຮັດງານທໍາ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lo-LA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ຈຸດປະສົງ</a:t>
            </a:r>
            <a:r>
              <a:rPr lang="es-ES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ສົ່ງ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​ເສີມ​ຈິດ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​ວິນຍານການເປັນຜູ້ປະກອບການ​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ໃນ​ບັນ​ດາ​ຊຸມ​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ຊົນມະຫາ​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ວິ​ທະ​ຍາ​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ໄລ ​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ແລະ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​ ສົ່ງ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​ເສີມ​ການ​ສ້າງ​ທຸ​ລະ​ກິດ​ໂດຍ​ການ​ສ້າງ​ຄວາມ​ຄິດ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​ຜູ້ປະກອບການນະວັດຕະກຳໃໝ່​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ຈົນ​ກ​່​ວາ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​ຈະພ້ອມສຳລັບຕະ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​ຫຼາດ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lo-LA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ໄລຍະເວລາ</a:t>
            </a:r>
            <a:r>
              <a:rPr lang="es-ES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s-ES" dirty="0">
                <a:latin typeface="Phetsarath OT" panose="02000500000000000000" pitchFamily="2" charset="0"/>
                <a:cs typeface="Phetsarath OT" panose="02000500000000000000" pitchFamily="2" charset="0"/>
              </a:rPr>
              <a:t>4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ມື້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lo-LA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ຄູ່ຮ່ວມ</a:t>
            </a:r>
            <a:r>
              <a:rPr lang="es-ES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endParaRPr lang="es-ES" b="1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err="1">
                <a:latin typeface="Phetsarath OT" panose="02000500000000000000" pitchFamily="2" charset="0"/>
                <a:cs typeface="Phetsarath OT" panose="02000500000000000000" pitchFamily="2" charset="0"/>
              </a:rPr>
              <a:t>ImpulsAlicante</a:t>
            </a:r>
            <a:r>
              <a:rPr lang="es-ES" dirty="0">
                <a:latin typeface="Phetsarath OT" panose="02000500000000000000" pitchFamily="2" charset="0"/>
                <a:cs typeface="Phetsarath OT" panose="02000500000000000000" pitchFamily="2" charset="0"/>
              </a:rPr>
              <a:t>, </a:t>
            </a:r>
            <a:r>
              <a:rPr lang="es-ES" dirty="0" err="1">
                <a:latin typeface="Phetsarath OT" panose="02000500000000000000" pitchFamily="2" charset="0"/>
                <a:cs typeface="Phetsarath OT" panose="02000500000000000000" pitchFamily="2" charset="0"/>
              </a:rPr>
              <a:t>Fundeun</a:t>
            </a:r>
            <a:r>
              <a:rPr lang="es-ES" dirty="0">
                <a:latin typeface="Phetsarath OT" panose="02000500000000000000" pitchFamily="2" charset="0"/>
                <a:cs typeface="Phetsarath OT" panose="02000500000000000000" pitchFamily="2" charset="0"/>
              </a:rPr>
              <a:t>, CBD, Diputación Alicante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1900728" y="615494"/>
            <a:ext cx="2776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ໂຄງການ </a:t>
            </a:r>
            <a:r>
              <a:rPr lang="es-ES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DOEACTUA</a:t>
            </a:r>
            <a:endParaRPr lang="es-ES" sz="2400" b="1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8078FB2-FB78-1E4B-A265-6F20FE741C73}"/>
              </a:ext>
            </a:extLst>
          </p:cNvPr>
          <p:cNvSpPr txBox="1"/>
          <p:nvPr/>
        </p:nvSpPr>
        <p:spPr>
          <a:xfrm>
            <a:off x="527077" y="6550223"/>
            <a:ext cx="8272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>
                <a:hlinkClick r:id="rId2"/>
              </a:rPr>
              <a:t>https://centroempleo.ua.es/es/emprendimiento/programa-desarrollo-de-ideas/doeactua/doeactua-2022.html</a:t>
            </a:r>
            <a:r>
              <a:rPr lang="es-ES" sz="1400" u="sng" dirty="0"/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1ADF36FC-1177-1845-B305-D35967645ACC}"/>
              </a:ext>
            </a:extLst>
          </p:cNvPr>
          <p:cNvSpPr txBox="1"/>
          <p:nvPr/>
        </p:nvSpPr>
        <p:spPr>
          <a:xfrm>
            <a:off x="123290" y="4359075"/>
            <a:ext cx="875358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o-LA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ເຈົ້າສາມາດ</a:t>
            </a:r>
            <a:endParaRPr lang="lo-LA" dirty="0" smtClean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342900" indent="-342900">
              <a:spcAft>
                <a:spcPts val="600"/>
              </a:spcAft>
              <a:buAutoNum type="arabicParenBoth"/>
            </a:pP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ເຂົ້າຮ່ວມ ແລະ ນຳສະເໜີແນວຄວາມຄິດທຸລະກິດໃນຂັ້ນລິ່ເລີ່ມ </a:t>
            </a:r>
            <a:r>
              <a:rPr lang="en-U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(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ນຳສະເໜີແນວຄວາມຄິດ 2 ປະໂຫຍກໂດຍບໍ່ໃຫ້ໃຊ້ສື່ທີ່ເປັນພາບ</a:t>
            </a:r>
            <a:r>
              <a:rPr lang="en-U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)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ຄັດເລືອກເປັນກຸ່ມໃນຈໍານວນ </a:t>
            </a:r>
            <a:r>
              <a:rPr lang="en-U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10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ແນວຄວາມຄິດທີ່ດີທີ່ສຸດ, ຫຼັງຈາກນັ້ນຈະມີການລົງຄະແນນເລືອກເອົາ 5 ຜູ້ເຂົ້າຮອບສຸດທ້າຍເພື່ອພັດທະນາຕໍ່ໄປ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342900" indent="-342900">
              <a:spcAft>
                <a:spcPts val="600"/>
              </a:spcAft>
              <a:buAutoNum type="arabicParenBoth"/>
            </a:pP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ເຂົ້າ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ຮ່ວມໄດ້ໂດຍ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ບໍ່ຈຳເປັນຕ້ອງ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ມີຄວາມ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ຄິດກ່ອນ, ທ່ານຈະໄດ້ເຂົ້າ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ຮ່ວມ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ກຸ່ມຫຼາກຫຼາຍວິຊາທີ່ທ່ານໃຫ້ຄວາມສົນໃຈ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ທີ່ສຸດ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ແລະ ສະຫນັບສະຫນູນ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ໃນການ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ພັດທະນາເຊີ່ງລວມ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ມີກອງປະຊຸມຝຶກອົບຮົມສໍາລັບຜູ້ເຂົ້າຮ່ວມ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BEB0474B-A916-DC42-959E-6304F18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90" y="1486157"/>
            <a:ext cx="3979761" cy="223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6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248A5609-78B4-4646-B185-CE89C119230C}"/>
              </a:ext>
            </a:extLst>
          </p:cNvPr>
          <p:cNvSpPr txBox="1"/>
          <p:nvPr/>
        </p:nvSpPr>
        <p:spPr>
          <a:xfrm>
            <a:off x="4196994" y="1442175"/>
            <a:ext cx="46798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ຂົງເຂດທີ່ໄດ້ພັດທະນາ</a:t>
            </a:r>
            <a:r>
              <a:rPr lang="lo-LA" b="1" dirty="0">
                <a:latin typeface="Phetsarath OT" panose="02000500000000000000" pitchFamily="2" charset="0"/>
                <a:cs typeface="Phetsarath OT" panose="02000500000000000000" pitchFamily="2" charset="0"/>
              </a:rPr>
              <a:t>ໃນແຕ່ລະໂຄງການ </a:t>
            </a:r>
            <a:r>
              <a:rPr lang="es-ES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endParaRPr lang="es-ES" b="1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ຍຸດທະສາດ &amp; ການພັດທະນາແນວຄວາມຄິດ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ຮູບແບບທຸລະກິດ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ເອກະລັກ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ຂອງອົງກອນ, 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ການສື່ສານ ແລະການຕະຫຼາດ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ການເງິນ, ເສດຖະກິດ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ສ້າງຕົວແບບ ແລະ ການນຳ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ສະເໜີໂຄງການ 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(ສູງສຸດ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10 ຢ່າງ 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ໃນແບບທີ່ເຫັນໄດ້ຊັດເຈນ - ວິດີໂອ,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ຮູບພາບ</a:t>
            </a:r>
            <a:r>
              <a:rPr lang="en-U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,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ຕົ້ນແບບ</a:t>
            </a:r>
            <a:r>
              <a:rPr lang="en-U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, 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ຮູບແຕ້ມ ແລະ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ອື່ນໆ</a:t>
            </a:r>
            <a:r>
              <a:rPr lang="en-U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)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.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2583308" y="716975"/>
            <a:ext cx="2770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ໂຄງການ </a:t>
            </a:r>
            <a:r>
              <a:rPr lang="es-ES" sz="2400" b="1" dirty="0" smtClean="0"/>
              <a:t>DOEACTUA</a:t>
            </a:r>
            <a:endParaRPr lang="es-ES" sz="24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8078FB2-FB78-1E4B-A265-6F20FE741C73}"/>
              </a:ext>
            </a:extLst>
          </p:cNvPr>
          <p:cNvSpPr txBox="1"/>
          <p:nvPr/>
        </p:nvSpPr>
        <p:spPr>
          <a:xfrm>
            <a:off x="527077" y="6550223"/>
            <a:ext cx="8272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>
                <a:hlinkClick r:id="rId2"/>
              </a:rPr>
              <a:t>https://centroempleo.ua.es/es/emprendimiento/programa-desarrollo-de-ideas/doeactua/doeactua-2022.html</a:t>
            </a:r>
            <a:r>
              <a:rPr lang="es-ES" sz="1400" u="sng" dirty="0"/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1ADF36FC-1177-1845-B305-D35967645ACC}"/>
              </a:ext>
            </a:extLst>
          </p:cNvPr>
          <p:cNvSpPr txBox="1"/>
          <p:nvPr/>
        </p:nvSpPr>
        <p:spPr>
          <a:xfrm>
            <a:off x="123290" y="3769912"/>
            <a:ext cx="87535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ລາຍລະອຽດ</a:t>
            </a:r>
            <a:endParaRPr lang="es-ES" sz="16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ພາກສ້າງ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ແຮງຈູງໃຈ" "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ເລື່ອງເລົ່າການເປັນຜູ້ປະກອບການຂອງ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ຂ້ອຍ"</a:t>
            </a:r>
            <a:endParaRPr lang="es-ES" sz="16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ຝຶກອົລຮົມ 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“ວິ​ທີ​ການ​ນໍາ​ສະ​ເຫນີ​ຜະ​ລິດ​ຕະ​ພັນ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​​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ກັບ​ລູກ​ຄ້າ​” / “ການ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​ນຳສະເໜີແບບສຸ່ມ​” 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/ “ຜູ້​ປະ​ກອບ​ການ​ລຸ້ນ​ຕໍ່​ໄປ​” (ວິ​ເຄາະ​ຂໍ້​ມູນ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​ປະຫວັດຂອງ​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ຜູ້​ປະ​ກອບ​ການ​) / ການ​ສື່​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ສານຢ່າງມີ​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ສະ​ຕິ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​ ແລະ ​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ຄວາມ​ສໍາ​ຄັນ​ຂອງ​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ຄ່ານິຍົມ​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ຮ່ວມ​ກັນ​ໃນ​ອົງ​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ກອນ 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/ ຊັບ​ສິນ​ທາງ​ປັນ​ຍາ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​ ແລະ ​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ການ​ປົກ​ປ້ອງ​ຄວາມ​ຄິດ​ສ້າງ​ສັນ / ການ​ພັດ​ທະ​ນາ​ຜະ​ລິດ​ຕະ​ພັນ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/ ຄວາມ​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ຮັບ​ຜິດ​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ຊອບທາາ​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ສັງ​ຄົມ​ຂອງ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​ອົງກອນ 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/ ຕົວ​ແບບ​ທຸ​ລະ​ກິດ​ນະ​ວັດ​ຕະ​ກໍາ​, ວິ​ທີ​ການ​ອອກ​ແບບ / ວິ​ທີ​ການ​ເລີ່ມ​ຕົ້ນ​ການ​ວິ​ເຄາະ​ເສດ​ຖະ​ກິດ​ການ​ເງິນ​ຂອງ​ໂຄງ​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ການຕົນເອງ 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&amp; ແຫຼ່ງ​ຂໍ້​ມູນ​ຂ່າວ​ສານ</a:t>
            </a:r>
            <a:endParaRPr lang="es-ES" sz="16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ກອງປະຊຸມສ້າງເຄືອ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ຂ່າຍກັບຜູ້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ສະຫນັບສະຫນູນ ແລະ ຜູ້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ຮ່ວມມື</a:t>
            </a:r>
            <a:endParaRPr lang="es-ES" sz="16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ພາກ​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ໃຫ້​ຄໍາ​ປຶກ​ສາ​ແລະ​ແນະ​ນໍາ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​</a:t>
            </a:r>
            <a:endParaRPr lang="lo-LA" sz="16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ການນໍາ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ສະເຫນີແນວຄວາມຄິດ</a:t>
            </a:r>
            <a:endParaRPr lang="es-ES" sz="16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ການພັດທະນາທີມງານຂອງໂຄງການ</a:t>
            </a:r>
            <a:endParaRPr lang="es-ES" sz="16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BEB0474B-A916-DC42-959E-6304F18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90" y="1486157"/>
            <a:ext cx="3979761" cy="223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5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248A5609-78B4-4646-B185-CE89C119230C}"/>
              </a:ext>
            </a:extLst>
          </p:cNvPr>
          <p:cNvSpPr txBox="1"/>
          <p:nvPr/>
        </p:nvSpPr>
        <p:spPr>
          <a:xfrm>
            <a:off x="4643920" y="1287627"/>
            <a:ext cx="423295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ກຸ່ມເປົ້າໝາຍ</a:t>
            </a:r>
            <a:r>
              <a:rPr lang="es-ES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ນັກສຶກສາມະຫາວິທະຍາໄລ,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ຜູ້ຈົບ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ການສຶກສາ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ແລະ ອາຈານ</a:t>
            </a:r>
          </a:p>
          <a:p>
            <a:r>
              <a:rPr lang="lo-LA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ຈຸດປະສົງ</a:t>
            </a:r>
            <a:r>
              <a:rPr lang="es-ES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ຝຶກອົບຮົມສະເພາະ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ຕໍ່ກັບແນວຄວາມ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ຄິດທາງ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ທຸລະ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ກິດ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ເພື່ອພັດທະນາ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ແລະ ໄດ້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ຮັບເຄື່ອງມືການຈັດການສໍາ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ລັບແນວຄວາມຄິດດັ່ງກ່າວ (ເປັນສ່ວນ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ຫນຶ່ງ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ຂອງກິດຈະ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ກໍາຂອງຫ້ອງທົດ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ລອງ 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Emprende </a:t>
            </a:r>
            <a:r>
              <a:rPr lang="es-ES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Lab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ມະຫາວິທະຍາໄລ ອາລີກັງເຕ</a:t>
            </a:r>
            <a:r>
              <a:rPr lang="en-U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)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r>
              <a:rPr lang="lo-LA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ໄລຍະເວລາ</a:t>
            </a:r>
            <a:r>
              <a:rPr lang="es-ES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2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ຊມ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s-ES" dirty="0">
                <a:latin typeface="Phetsarath OT" panose="02000500000000000000" pitchFamily="2" charset="0"/>
                <a:cs typeface="Phetsarath OT" panose="02000500000000000000" pitchFamily="2" charset="0"/>
              </a:rPr>
              <a:t>- 2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ມື້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/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ອາທິດ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ພາຍໃນ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s-ES" dirty="0">
                <a:latin typeface="Phetsarath OT" panose="02000500000000000000" pitchFamily="2" charset="0"/>
                <a:cs typeface="Phetsarath OT" panose="02000500000000000000" pitchFamily="2" charset="0"/>
              </a:rPr>
              <a:t>4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ອາທິດ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r>
              <a:rPr lang="lo-LA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ສະຖານທີ່</a:t>
            </a:r>
            <a:r>
              <a:rPr lang="es-ES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ອອນລາຍ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r>
              <a:rPr lang="lo-LA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ຄູ່ຮ່ວມ</a:t>
            </a:r>
            <a:r>
              <a:rPr lang="es-ES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endParaRPr lang="es-ES" b="1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>
                <a:latin typeface="Phetsarath OT" panose="02000500000000000000" pitchFamily="2" charset="0"/>
                <a:cs typeface="Phetsarath OT" panose="02000500000000000000" pitchFamily="2" charset="0"/>
              </a:rPr>
              <a:t>ImpulsAlicante</a:t>
            </a:r>
            <a:r>
              <a:rPr lang="es-ES" dirty="0">
                <a:latin typeface="Phetsarath OT" panose="02000500000000000000" pitchFamily="2" charset="0"/>
                <a:cs typeface="Phetsarath OT" panose="02000500000000000000" pitchFamily="2" charset="0"/>
              </a:rPr>
              <a:t>,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ບໍລິສັດຕ່າງໆ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,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ທະນາຄານ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,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ກຸ່ມທີ່ປຶກສາ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…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1465551" y="425500"/>
            <a:ext cx="58625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ໂຄງການການຕັດສິນ</a:t>
            </a:r>
            <a:r>
              <a:rPr lang="lo-LA" sz="24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ໃຈຈະເປັນຜູ້ປະກອບການ </a:t>
            </a:r>
            <a:endParaRPr lang="lo-LA" sz="2400" b="1" dirty="0" smtClean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r>
              <a:rPr lang="es-ES" sz="2400" b="1" dirty="0" smtClean="0"/>
              <a:t>DECIDE </a:t>
            </a:r>
            <a:r>
              <a:rPr lang="es-ES" sz="2400" b="1" dirty="0"/>
              <a:t>TO BECOME AN ENTREPRENEUR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8078FB2-FB78-1E4B-A265-6F20FE741C73}"/>
              </a:ext>
            </a:extLst>
          </p:cNvPr>
          <p:cNvSpPr txBox="1"/>
          <p:nvPr/>
        </p:nvSpPr>
        <p:spPr>
          <a:xfrm>
            <a:off x="1782817" y="6550223"/>
            <a:ext cx="5165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>
                <a:hlinkClick r:id="rId2"/>
              </a:rPr>
              <a:t>https://appempleo.ua.es/actividad/ver/decidete-a-emprender-2022</a:t>
            </a:r>
            <a:r>
              <a:rPr lang="es-ES" sz="1400" u="sng" dirty="0"/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1ADF36FC-1177-1845-B305-D35967645ACC}"/>
              </a:ext>
            </a:extLst>
          </p:cNvPr>
          <p:cNvSpPr txBox="1"/>
          <p:nvPr/>
        </p:nvSpPr>
        <p:spPr>
          <a:xfrm>
            <a:off x="-11312" y="4858112"/>
            <a:ext cx="87535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</a:t>
            </a:r>
            <a:r>
              <a:rPr lang="lo-LA" b="1" dirty="0">
                <a:latin typeface="Phetsarath OT" panose="02000500000000000000" pitchFamily="2" charset="0"/>
                <a:cs typeface="Phetsarath OT" panose="02000500000000000000" pitchFamily="2" charset="0"/>
              </a:rPr>
              <a:t>ຝຶກ</a:t>
            </a:r>
            <a:r>
              <a:rPr lang="lo-LA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ອົບຮົມ</a:t>
            </a:r>
            <a:r>
              <a:rPr lang="es-ES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 </a:t>
            </a:r>
            <a:endParaRPr lang="es-ES" b="1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342900" indent="-342900">
              <a:buAutoNum type="arabicParenBoth"/>
            </a:pP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ແນວຄວາມຄິດທາງທຸລະກິດ &amp; ແຜນທຸລະກິດ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, </a:t>
            </a:r>
            <a:r>
              <a:rPr lang="es-ES" dirty="0">
                <a:latin typeface="Phetsarath OT" panose="02000500000000000000" pitchFamily="2" charset="0"/>
                <a:cs typeface="Phetsarath OT" panose="02000500000000000000" pitchFamily="2" charset="0"/>
              </a:rPr>
              <a:t>(2) 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ຄວາມຄິດສ້າງສັນໃນທຸລະກິດ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, </a:t>
            </a:r>
            <a:r>
              <a:rPr lang="es-ES" dirty="0">
                <a:latin typeface="Phetsarath OT" panose="02000500000000000000" pitchFamily="2" charset="0"/>
                <a:cs typeface="Phetsarath OT" panose="02000500000000000000" pitchFamily="2" charset="0"/>
              </a:rPr>
              <a:t>(3) 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ການຕະຫຼາດ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ແລະ ແຜນການ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ຂາຍຂອງທຸລະກິດ,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, (4)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ປະສົບ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ການທາງທຸລະກິດ (ຕົວຢ່າງ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ຈາກ </a:t>
            </a:r>
            <a:r>
              <a:rPr lang="es-ES" dirty="0">
                <a:latin typeface="Phetsarath OT" panose="02000500000000000000" pitchFamily="2" charset="0"/>
                <a:cs typeface="Phetsarath OT" panose="02000500000000000000" pitchFamily="2" charset="0"/>
              </a:rPr>
              <a:t>Spin-off &amp; a </a:t>
            </a:r>
            <a:r>
              <a:rPr lang="es-ES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start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-up), </a:t>
            </a:r>
            <a:r>
              <a:rPr lang="es-ES" dirty="0">
                <a:latin typeface="Phetsarath OT" panose="02000500000000000000" pitchFamily="2" charset="0"/>
                <a:cs typeface="Phetsarath OT" panose="02000500000000000000" pitchFamily="2" charset="0"/>
              </a:rPr>
              <a:t>(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5)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ການບໍລິຫານການເງິນ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ທຸລະກິດ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, </a:t>
            </a:r>
            <a:r>
              <a:rPr lang="es-ES" dirty="0">
                <a:latin typeface="Phetsarath OT" panose="02000500000000000000" pitchFamily="2" charset="0"/>
                <a:cs typeface="Phetsarath OT" panose="02000500000000000000" pitchFamily="2" charset="0"/>
              </a:rPr>
              <a:t>(6) 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ແຜນ​ການ​ທາງ​ດ້ານ​ການ​ເງິນ​, ການ​ນໍາ​ພາ​ບໍ​ລິ​ສັດ​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, </a:t>
            </a:r>
            <a:r>
              <a:rPr lang="es-ES" dirty="0">
                <a:latin typeface="Phetsarath OT" panose="02000500000000000000" pitchFamily="2" charset="0"/>
                <a:cs typeface="Phetsarath OT" panose="02000500000000000000" pitchFamily="2" charset="0"/>
              </a:rPr>
              <a:t>(7) 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ດ້ານກົດໝາຍ, ພາສີ ແລະ ແຮງງານຂອງບໍລິສັດ.</a:t>
            </a:r>
            <a:endParaRPr lang="lo-LA" dirty="0" smtClean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endParaRPr lang="lo-LA" dirty="0" smtClean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7506D5A1-3BB1-7445-AF80-675826585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0" y="1442175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5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248A5609-78B4-4646-B185-CE89C119230C}"/>
              </a:ext>
            </a:extLst>
          </p:cNvPr>
          <p:cNvSpPr txBox="1"/>
          <p:nvPr/>
        </p:nvSpPr>
        <p:spPr>
          <a:xfrm>
            <a:off x="4013860" y="1566282"/>
            <a:ext cx="4863012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o-LA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ກຸ່ມເປົ້າໝາຍ</a:t>
            </a:r>
            <a:r>
              <a:rPr lang="es-ES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ນັກສຶກສາ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ມະຫາວິທະຍາໄລ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ແລະ ຜູ້ຈົບການສຶກສາ (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ເປັນບຸກຄົນ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ຫຼື ທີມ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) (ສູງສຸດ 60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ຄົນ</a:t>
            </a:r>
            <a:r>
              <a:rPr lang="en-U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)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lo-LA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ຈຸກປະສົງ</a:t>
            </a:r>
            <a:r>
              <a:rPr lang="es-ES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ສົ່ງເສີມ 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ແລະ ສະໜັບສະໜູນການພັດທະນານະວັດຕະກໍາທາງສັງຄົມ &amp; ໂຄງການການປະກອບການທາງດ້ານ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ສັງຄົມ</a:t>
            </a:r>
          </a:p>
          <a:p>
            <a:pPr>
              <a:spcAft>
                <a:spcPts val="600"/>
              </a:spcAft>
            </a:pPr>
            <a:r>
              <a:rPr lang="lo-LA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ໄລຍະເວລາ</a:t>
            </a:r>
            <a:r>
              <a:rPr lang="es-ES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s-ES" dirty="0">
                <a:latin typeface="Phetsarath OT" panose="02000500000000000000" pitchFamily="2" charset="0"/>
                <a:cs typeface="Phetsarath OT" panose="02000500000000000000" pitchFamily="2" charset="0"/>
              </a:rPr>
              <a:t>3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ໄລຍະ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lo-LA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ສະຖານທີ່</a:t>
            </a:r>
            <a:r>
              <a:rPr lang="es-ES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ພາຍໃນມະຫາວິທະຍາໄລ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1560956" y="548099"/>
            <a:ext cx="56316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ໂຄງການ ການເປັນຜູ້ປະກອບການທາງສັງຄົມ</a:t>
            </a:r>
          </a:p>
          <a:p>
            <a:r>
              <a:rPr lang="es-ES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SOCIAL </a:t>
            </a:r>
            <a:r>
              <a:rPr lang="es-ES" sz="24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ENTREPRENEURSHIP TRIATHLON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8078FB2-FB78-1E4B-A265-6F20FE741C73}"/>
              </a:ext>
            </a:extLst>
          </p:cNvPr>
          <p:cNvSpPr txBox="1"/>
          <p:nvPr/>
        </p:nvSpPr>
        <p:spPr>
          <a:xfrm>
            <a:off x="1782817" y="6550223"/>
            <a:ext cx="5165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>
                <a:hlinkClick r:id="rId2"/>
              </a:rPr>
              <a:t>https://appempleo.ua.es/actividad/ver/decidete-a-emprender-2022</a:t>
            </a:r>
            <a:r>
              <a:rPr lang="es-ES" sz="1400" u="sng" dirty="0"/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1ADF36FC-1177-1845-B305-D35967645ACC}"/>
              </a:ext>
            </a:extLst>
          </p:cNvPr>
          <p:cNvSpPr txBox="1"/>
          <p:nvPr/>
        </p:nvSpPr>
        <p:spPr>
          <a:xfrm>
            <a:off x="0" y="4115456"/>
            <a:ext cx="8753582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o-LA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ໄລຍະຕ່າງໆ</a:t>
            </a:r>
            <a:r>
              <a:rPr lang="es-ES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lo-LA" u="sng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ໄລຍະ</a:t>
            </a:r>
            <a:r>
              <a:rPr lang="lo-LA" u="sng" dirty="0">
                <a:latin typeface="Phetsarath OT" panose="02000500000000000000" pitchFamily="2" charset="0"/>
                <a:cs typeface="Phetsarath OT" panose="02000500000000000000" pitchFamily="2" charset="0"/>
              </a:rPr>
              <a:t>ທີ 1: ການກະກຽມ.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ຝຶກ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ອົບຮົມ 1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ວັນ ໃນຫົວຂໍ້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ນະວັດຕະກໍາທາງ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ສັງຄົມ, ການ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ປະກອບການທາງດ້ານສັງຄົມ</a:t>
            </a:r>
            <a:r>
              <a:rPr lang="en-U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,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ຄວາມຮັບຜິດຊອບທາງສັງຄົມຂອງອົງກອນ</a:t>
            </a:r>
            <a:r>
              <a:rPr lang="en-U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, 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ກິດຈະກໍາກະຕຸ້ນຄວາມຄິດສ້າງສັນ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lo-LA" u="sng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ໄລຍະ</a:t>
            </a:r>
            <a:r>
              <a:rPr lang="lo-LA" u="sng" dirty="0">
                <a:latin typeface="Phetsarath OT" panose="02000500000000000000" pitchFamily="2" charset="0"/>
                <a:cs typeface="Phetsarath OT" panose="02000500000000000000" pitchFamily="2" charset="0"/>
              </a:rPr>
              <a:t>ທີ 2: </a:t>
            </a:r>
            <a:r>
              <a:rPr lang="lo-LA" u="sng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ການໃຫ້ຄຳປຶກສາກຸ່ມ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ກ່ຽວ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ກັບ </a:t>
            </a:r>
            <a:r>
              <a:rPr lang="es-ES" dirty="0">
                <a:latin typeface="Phetsarath OT" panose="02000500000000000000" pitchFamily="2" charset="0"/>
                <a:cs typeface="Phetsarath OT" panose="02000500000000000000" pitchFamily="2" charset="0"/>
              </a:rPr>
              <a:t>CANVAS 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(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ເຄື່ອງມືການ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ພັດທະນາຮູບແບບທຸລະ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ກິດ ແລະ 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ການກະກຽມການນຳສະເໜີ) +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ການໃຫ້ຄຳປຶກສາສະເພາະ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ບຸກຄົນ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ກັບທ່ານ </a:t>
            </a:r>
            <a:r>
              <a:rPr lang="es-ES" dirty="0" err="1">
                <a:latin typeface="Phetsarath OT" panose="02000500000000000000" pitchFamily="2" charset="0"/>
                <a:cs typeface="Phetsarath OT" panose="02000500000000000000" pitchFamily="2" charset="0"/>
              </a:rPr>
              <a:t>Victor</a:t>
            </a:r>
            <a:r>
              <a:rPr lang="es-ES" dirty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s-ES" dirty="0" err="1">
                <a:latin typeface="Phetsarath OT" panose="02000500000000000000" pitchFamily="2" charset="0"/>
                <a:cs typeface="Phetsarath OT" panose="02000500000000000000" pitchFamily="2" charset="0"/>
              </a:rPr>
              <a:t>Climent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lo-LA" u="sng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ໄລຍະ</a:t>
            </a:r>
            <a:r>
              <a:rPr lang="lo-LA" u="sng" dirty="0">
                <a:latin typeface="Phetsarath OT" panose="02000500000000000000" pitchFamily="2" charset="0"/>
                <a:cs typeface="Phetsarath OT" panose="02000500000000000000" pitchFamily="2" charset="0"/>
              </a:rPr>
              <a:t>ທີ 3: ການແຂ່ງຂັນ. 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ການນໍາສະເຫນີໂຄງການຕໍ່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ຄະນະກຳມະການ, ການສົ່ງມອບລາງວັນ (500 € ຕໍ່ໂຄງການໃຫ້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ກັບໂຄງການທີ່ດີທີ່ສຸດ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ໃນການສ້າງນະ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ວັດຕະກໍາທາງສັງຄົມ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, ການ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ປະກອບການທາງດ້ານສັງຄົມ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,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ຄວາມຮັບຜິດຊອບທາງສັງຄົມຂອງອົງກອນ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)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00249535-6177-7B40-A8B5-96A26CA6E9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7" t="17077" r="34287" b="33568"/>
          <a:stretch/>
        </p:blipFill>
        <p:spPr>
          <a:xfrm>
            <a:off x="267128" y="1488644"/>
            <a:ext cx="3616104" cy="253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5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2633" y="3041623"/>
            <a:ext cx="6858000" cy="774753"/>
          </a:xfrm>
        </p:spPr>
        <p:txBody>
          <a:bodyPr anchor="ctr">
            <a:normAutofit/>
          </a:bodyPr>
          <a:lstStyle/>
          <a:p>
            <a:r>
              <a:rPr lang="lo-LA" sz="4000" dirty="0" smtClean="0">
                <a:solidFill>
                  <a:schemeClr val="accent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ຂອບໃຈ</a:t>
            </a:r>
            <a:r>
              <a:rPr lang="en-US" sz="4000" dirty="0" smtClean="0">
                <a:solidFill>
                  <a:schemeClr val="accent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!</a:t>
            </a:r>
            <a:endParaRPr lang="en-US" sz="4000" dirty="0">
              <a:solidFill>
                <a:schemeClr val="accent1"/>
              </a:solidFill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5" name="Marcador de texto 5">
            <a:extLst>
              <a:ext uri="{FF2B5EF4-FFF2-40B4-BE49-F238E27FC236}">
                <a16:creationId xmlns="" xmlns:a16="http://schemas.microsoft.com/office/drawing/2014/main" id="{3B413396-621F-314A-98A3-0F5CF5138D0F}"/>
              </a:ext>
            </a:extLst>
          </p:cNvPr>
          <p:cNvSpPr txBox="1">
            <a:spLocks/>
          </p:cNvSpPr>
          <p:nvPr/>
        </p:nvSpPr>
        <p:spPr>
          <a:xfrm>
            <a:off x="2389885" y="6088962"/>
            <a:ext cx="4731969" cy="854681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400" dirty="0"/>
              <a:t>Cristina Beans, M.Sc., MBA</a:t>
            </a:r>
          </a:p>
          <a:p>
            <a:pPr marL="0" indent="0">
              <a:spcBef>
                <a:spcPts val="0"/>
              </a:spcBef>
              <a:buNone/>
            </a:pPr>
            <a:r>
              <a:rPr lang="lo-LA" sz="1200" dirty="0">
                <a:latin typeface="Phetsarath OT" panose="02000500000000000000" pitchFamily="2" charset="0"/>
                <a:cs typeface="Phetsarath OT" panose="02000500000000000000" pitchFamily="2" charset="0"/>
              </a:rPr>
              <a:t>ຜູ້</a:t>
            </a:r>
            <a:r>
              <a:rPr lang="lo-LA" sz="12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ຈັດການອາວຸໂສຂອງໂຄງການ</a:t>
            </a:r>
            <a:r>
              <a:rPr lang="en-GB" sz="12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, </a:t>
            </a:r>
            <a:r>
              <a:rPr lang="lo-LA" sz="1200" dirty="0">
                <a:latin typeface="Phetsarath OT" panose="02000500000000000000" pitchFamily="2" charset="0"/>
                <a:cs typeface="Phetsarath OT" panose="02000500000000000000" pitchFamily="2" charset="0"/>
              </a:rPr>
              <a:t>ຫ້ອງການຄຸ້ມຄອງໂຄງການສະຖາບັນ</a:t>
            </a:r>
            <a:endParaRPr lang="en-GB"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 smtClean="0">
                <a:hlinkClick r:id="rId2"/>
              </a:rPr>
              <a:t>c.beans@ua.es</a:t>
            </a:r>
            <a:r>
              <a:rPr lang="en-GB" sz="1200" dirty="0" smtClean="0"/>
              <a:t> </a:t>
            </a:r>
            <a:endParaRPr lang="en-GB" sz="1200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3FD797F5-04DA-6644-9EE0-A93F8C68A8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091" y="6092687"/>
            <a:ext cx="1295579" cy="6261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249FABE-8007-AC47-AC4E-896068E513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375" y="6092687"/>
            <a:ext cx="850699" cy="62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1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="" xmlns:a16="http://schemas.microsoft.com/office/drawing/2014/main" id="{2ABFC9AD-6AF8-134D-B83B-6CC66F58AA82}"/>
              </a:ext>
            </a:extLst>
          </p:cNvPr>
          <p:cNvSpPr txBox="1">
            <a:spLocks/>
          </p:cNvSpPr>
          <p:nvPr/>
        </p:nvSpPr>
        <p:spPr>
          <a:xfrm>
            <a:off x="842462" y="1599892"/>
            <a:ext cx="70275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lo-LA" sz="33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ການນຳສະເໜີນີ້</a:t>
            </a:r>
            <a:r>
              <a:rPr lang="lo-LA" sz="3300" dirty="0">
                <a:latin typeface="Phetsarath OT" panose="02000500000000000000" pitchFamily="2" charset="0"/>
                <a:cs typeface="Phetsarath OT" panose="02000500000000000000" pitchFamily="2" charset="0"/>
              </a:rPr>
              <a:t>ບໍ່</a:t>
            </a:r>
            <a:r>
              <a:rPr lang="lo-LA" sz="33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ແມ່ນລາຍການທີ່ລະອຽດຄົບ</a:t>
            </a:r>
            <a:r>
              <a:rPr lang="lo-LA" sz="3300" dirty="0">
                <a:latin typeface="Phetsarath OT" panose="02000500000000000000" pitchFamily="2" charset="0"/>
                <a:cs typeface="Phetsarath OT" panose="02000500000000000000" pitchFamily="2" charset="0"/>
              </a:rPr>
              <a:t>ຖ້ວນ, </a:t>
            </a:r>
            <a:r>
              <a:rPr lang="lo-LA" sz="33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ເປັນ</a:t>
            </a:r>
            <a:r>
              <a:rPr lang="lo-LA" sz="3300" dirty="0">
                <a:latin typeface="Phetsarath OT" panose="02000500000000000000" pitchFamily="2" charset="0"/>
                <a:cs typeface="Phetsarath OT" panose="02000500000000000000" pitchFamily="2" charset="0"/>
              </a:rPr>
              <a:t>ພຽງ</a:t>
            </a:r>
            <a:r>
              <a:rPr lang="lo-LA" sz="33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</a:t>
            </a:r>
            <a:r>
              <a:rPr lang="lo-LA" sz="3300" dirty="0">
                <a:latin typeface="Phetsarath OT" panose="02000500000000000000" pitchFamily="2" charset="0"/>
                <a:cs typeface="Phetsarath OT" panose="02000500000000000000" pitchFamily="2" charset="0"/>
              </a:rPr>
              <a:t>ແບ່ງປັນປະສົບ</a:t>
            </a:r>
            <a:r>
              <a:rPr lang="lo-LA" sz="33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ການຫຍໍ້ໆຈາກ</a:t>
            </a:r>
            <a:r>
              <a:rPr lang="lo-LA" sz="3300" dirty="0">
                <a:latin typeface="Phetsarath OT" panose="02000500000000000000" pitchFamily="2" charset="0"/>
                <a:cs typeface="Phetsarath OT" panose="02000500000000000000" pitchFamily="2" charset="0"/>
              </a:rPr>
              <a:t>ສູນການຈ້າງງານຂອງ ມະຫາວິທະຍາໄລ ອາລີກັງເຕ </a:t>
            </a:r>
            <a:r>
              <a:rPr lang="en-GB" sz="33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……</a:t>
            </a:r>
            <a:endParaRPr lang="en-GB" sz="33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pic>
        <p:nvPicPr>
          <p:cNvPr id="3" name="Imagen 2" descr="5 Awesome Examples of Blogs Built with Weebly — FREE ...">
            <a:extLst>
              <a:ext uri="{FF2B5EF4-FFF2-40B4-BE49-F238E27FC236}">
                <a16:creationId xmlns="" xmlns:a16="http://schemas.microsoft.com/office/drawing/2014/main" id="{DE07B7A2-C11F-6442-AFD3-EA37064E4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659027" y="3940649"/>
            <a:ext cx="48260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4D71500B-B845-074D-A0D9-C919069D4AFA}"/>
              </a:ext>
            </a:extLst>
          </p:cNvPr>
          <p:cNvSpPr txBox="1">
            <a:spLocks/>
          </p:cNvSpPr>
          <p:nvPr/>
        </p:nvSpPr>
        <p:spPr>
          <a:xfrm>
            <a:off x="90152" y="2085343"/>
            <a:ext cx="8255357" cy="35496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lo-LA" sz="40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ມະຫາວິທະຍາໄລຂອງທ່ານໄດ້ມີການຈັດ</a:t>
            </a:r>
            <a:r>
              <a:rPr lang="lo-LA" sz="40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ກິດຈະກໍາສໍາລັບໂຮງຮຽນ</a:t>
            </a:r>
            <a:r>
              <a:rPr lang="lo-LA" sz="40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ມັດທະຍົມຕາມຂອບເຂດຮັບຜິດຊອບບໍ່?</a:t>
            </a:r>
          </a:p>
          <a:p>
            <a:pPr>
              <a:spcAft>
                <a:spcPts val="200"/>
              </a:spcAft>
            </a:pPr>
            <a:endParaRPr lang="en-GB" sz="4000" b="1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algn="r">
              <a:spcAft>
                <a:spcPts val="200"/>
              </a:spcAft>
            </a:pPr>
            <a:r>
              <a:rPr lang="lo-LA" b="1" dirty="0">
                <a:latin typeface="Phetsarath OT" panose="02000500000000000000" pitchFamily="2" charset="0"/>
                <a:cs typeface="Phetsarath OT" panose="02000500000000000000" pitchFamily="2" charset="0"/>
              </a:rPr>
              <a:t>ມະຫາວິທະຍາໄລ ອາລີ</a:t>
            </a:r>
            <a:r>
              <a:rPr lang="lo-LA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ກັງເຕໄດ້ຈັດ</a:t>
            </a:r>
            <a:r>
              <a:rPr lang="en-GB" sz="4000" b="1" dirty="0" smtClean="0"/>
              <a:t>!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227509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248A5609-78B4-4646-B185-CE89C119230C}"/>
              </a:ext>
            </a:extLst>
          </p:cNvPr>
          <p:cNvSpPr txBox="1"/>
          <p:nvPr/>
        </p:nvSpPr>
        <p:spPr>
          <a:xfrm>
            <a:off x="4293829" y="1471603"/>
            <a:ext cx="453167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o-LA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ກຸ່ມເປົ້າໝາຍ</a:t>
            </a:r>
            <a:r>
              <a:rPr lang="es-ES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ນັກຮຽນ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ມັດທະຍົມ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ຕອນປາຍ 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ແລະ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ຕອນ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ຕົ້ນ ແລະ ນັກຮຽນວິຊາຊີບ (+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ຄູອາຈານ) ແຂວງ ອາລີກັງເຕ</a:t>
            </a:r>
            <a:endParaRPr lang="es-ES" sz="16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lo-LA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ຈຸດປະສົງ</a:t>
            </a:r>
            <a:r>
              <a:rPr lang="es-ES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ປະສົບ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ການການສຶກສາອອນ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ໄລນ໌ເພື່ອຮຽນຮູ້ ແລະ ປະຕິບັດ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ເຄື່ອງມືທີ່ແຕກຕ່າງກັນເຊັ່ນ: ການຄິດການອອກແບບ, ຄວາມຄິດສ້າງສັນ, ການແກ້ໄຂບັນຫາ, ການພັດທະນາຄວາມສາມາດຂອງຜູ້ປະກອບ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 ຫຼື ຊ່ວຍນັກຮຽນພັດທະນາສິ່ງເຫຼົ່ານັ້ນ</a:t>
            </a:r>
            <a:endParaRPr lang="es-ES" sz="16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lo-LA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ຄູ່ຮ່ວມ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 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ເປັນໂຄງການລະດັບຊາດ, ມີສະມາຊິກທີມງານທົ່ວປະເທດ</a:t>
            </a:r>
            <a:endParaRPr lang="es-ES" sz="16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1493605" y="566678"/>
            <a:ext cx="5496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ໂຮງຮຽນສຳລັບຜູ້ປະກອບການໜຸ່ມ</a:t>
            </a:r>
            <a:endParaRPr lang="es-ES" sz="2400" b="1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F36721BD-25FE-854A-8E2D-E3A590718E3F}"/>
              </a:ext>
            </a:extLst>
          </p:cNvPr>
          <p:cNvSpPr txBox="1"/>
          <p:nvPr/>
        </p:nvSpPr>
        <p:spPr>
          <a:xfrm>
            <a:off x="54580" y="4245070"/>
            <a:ext cx="87709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o-LA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ມັນ</a:t>
            </a:r>
            <a:r>
              <a:rPr lang="lo-LA" sz="16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​ແມ່ນ​ຫຍັງ?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ທີມນັກຮຽນ 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(+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ຄູສອນ) 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ນໍາສະເຫນີ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ໂຄງການຜູ້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ປະກອບ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ການທີ່ເປັນນະວັດຕະກຳທີ່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ກ່ຽວຂ້ອງ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ກັບເປົ້າໝາຍການພັດທະນາແບບຍຶນຍົງ </a:t>
            </a:r>
            <a:r>
              <a:rPr lang="en-U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(</a:t>
            </a:r>
            <a:r>
              <a:rPr lang="es-ES" sz="1600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SDGs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)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ໃດຫນຶ່ງ</a:t>
            </a:r>
          </a:p>
          <a:p>
            <a:pPr>
              <a:spcAft>
                <a:spcPts val="600"/>
              </a:spcAft>
            </a:pPr>
            <a:r>
              <a:rPr lang="lo-LA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ວິທີ</a:t>
            </a:r>
            <a:r>
              <a:rPr lang="lo-LA" sz="16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ການ: 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ກອງປະຊຸມຝຶກອົບຮົມ</a:t>
            </a:r>
            <a:endParaRPr lang="es-ES" sz="1600" dirty="0" smtClean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"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ວິທີການແນະນໍານັກຮຽນໃຫ້ເຮັດການ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ຄົ້ນຄວ້າ ແລະ ກໍາ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ນົດຂໍ້ມູນທີ່ພວກເຂົາຕ້ອງການສໍາລັບໂຄງການຂອງພວກເຂົາ" (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2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ຊມ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"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ວິທີການສອນ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ນັກຮຽນໃຫ້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ຄິດເຖິງຂໍ້ສະເຫນີ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ທີ່ເປັນນະ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ວັດຕະກໍາທີ່ມີຜົນກະທົບສາມເທົ່າ" (2</a:t>
            </a:r>
            <a:r>
              <a:rPr lang="es-ES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ຊມ</a:t>
            </a:r>
            <a:r>
              <a:rPr lang="es-ES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"ການຄິດໃຫ້ເຫັນ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ພາບ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ແລະ ໃຊ້ແບບແຜນທີ່ເພື່ອອອກ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ແບບ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ໂຄງການຜູ້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ປະກອບ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ການທີ່ເປັນນະວັດຕະກຳ" 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(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3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ຊມ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)</a:t>
            </a:r>
            <a:endParaRPr lang="es-ES" sz="16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58BBAB9E-32B4-3940-809C-E189D477677C}"/>
              </a:ext>
            </a:extLst>
          </p:cNvPr>
          <p:cNvSpPr txBox="1"/>
          <p:nvPr/>
        </p:nvSpPr>
        <p:spPr>
          <a:xfrm>
            <a:off x="0" y="6411724"/>
            <a:ext cx="924964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hlinkClick r:id="rId2"/>
              </a:rPr>
              <a:t>https://escueladejovenesemprendedores.com/talleres-ua/</a:t>
            </a:r>
            <a:r>
              <a:rPr lang="es-ES" sz="1200" dirty="0"/>
              <a:t>  </a:t>
            </a:r>
          </a:p>
          <a:p>
            <a:r>
              <a:rPr lang="es-ES" sz="1100" dirty="0">
                <a:hlinkClick r:id="rId3"/>
              </a:rPr>
              <a:t>https://appempleo.ua.es/actividad/ver/escuela-para-jovenes-emprendedores?fbclid=IwAR3kgIsam-3zAaIFN3Qsqd8NFmviIlmgHjdq_LfikiOJAH9Wr1gUZ3Z3fks</a:t>
            </a:r>
            <a:r>
              <a:rPr lang="es-ES" sz="1100" dirty="0"/>
              <a:t>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CC56533E-DB00-3545-B4B4-9B12BFD19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82" y="1522972"/>
            <a:ext cx="3966593" cy="213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3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248A5609-78B4-4646-B185-CE89C119230C}"/>
              </a:ext>
            </a:extLst>
          </p:cNvPr>
          <p:cNvSpPr txBox="1"/>
          <p:nvPr/>
        </p:nvSpPr>
        <p:spPr>
          <a:xfrm>
            <a:off x="4858907" y="1522973"/>
            <a:ext cx="3966594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o-LA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ກຸ່ມ</a:t>
            </a:r>
            <a:r>
              <a:rPr lang="lo-LA" sz="16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ເປົ້າໝາຍ</a:t>
            </a:r>
            <a:r>
              <a:rPr lang="es-ES" sz="16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 ນັກຮຽນມັດທະຍົມຕອນປາຍ ແລະ ຕອນຕົ້ນ ແລະ ນັກຮຽນວິຊາຊີບ (+ ຄູອາຈານ)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(ມີ 2 ປະເພດກຸ່ມ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ອາຍຸ)  ແຂວງ ອາລີກັງເຕ</a:t>
            </a:r>
            <a:endParaRPr lang="es-ES" sz="16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lo-LA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ຈຸດປະສົງ</a:t>
            </a:r>
            <a:r>
              <a:rPr lang="es-ES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ກະຕຸ້ນກິດຈະກໍາດ້ານການປະກອບການ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ແລະ ນະ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ວັດຕະກໍາລະຫວ່າງນັກສຶກສາກ່ອນ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ມະຫາວິທະຍາໄລ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ພ້ອມ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ກັບຄວາມສາມາດທີ່ກ່ຽວຂ້ອງເຊັ່ນ: ຄວາມຄິດສ້າງສັນ, ຄວາມ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ເປັນຕົວຂອງຕົນເອງ, 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ການເຮັດວຽກເປັນທີມ, ຄວາມຫມັ້ນໃຈ, ຄວາມສາມາດໃນການ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ຮັບຄວາມ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ສ່ຽງ, ຄວາມອົດທົນ, ຄວາມຮັບຜິດຊອບ, ຄວາມເປັນຜູ້ນໍາ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ແລະ ຄວາມ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ສາມັກຄີ.</a:t>
            </a:r>
            <a:endParaRPr lang="es-ES" sz="16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1583757" y="322644"/>
            <a:ext cx="5496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ການແຂ່ງຂັນການເປັນຜູ້ປະກອບການ ແລະ ນະ</a:t>
            </a:r>
            <a:r>
              <a:rPr lang="lo-LA" sz="24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ວັດຕະກໍາ </a:t>
            </a:r>
            <a: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ສຳລັບນັກຮຽນ</a:t>
            </a:r>
            <a:r>
              <a:rPr lang="lo-LA" sz="24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ກ່ອນມະຫາວິທະຍາໄລ</a:t>
            </a:r>
            <a:endParaRPr lang="es-ES" sz="2400" b="1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D846006-C2E5-B04D-99F0-258EF6A8D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4" y="1522973"/>
            <a:ext cx="4650984" cy="259679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F36721BD-25FE-854A-8E2D-E3A590718E3F}"/>
              </a:ext>
            </a:extLst>
          </p:cNvPr>
          <p:cNvSpPr txBox="1"/>
          <p:nvPr/>
        </p:nvSpPr>
        <p:spPr>
          <a:xfrm>
            <a:off x="54580" y="4245070"/>
            <a:ext cx="877092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o-LA" sz="1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ມັນ</a:t>
            </a:r>
            <a:r>
              <a:rPr lang="lo-LA" sz="14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​ແມ່ນ​ຫຍັງ? </a:t>
            </a:r>
            <a:r>
              <a:rPr lang="lo-LA" sz="1400" dirty="0">
                <a:latin typeface="Phetsarath OT" panose="02000500000000000000" pitchFamily="2" charset="0"/>
                <a:cs typeface="Phetsarath OT" panose="02000500000000000000" pitchFamily="2" charset="0"/>
              </a:rPr>
              <a:t>ທີມນັກຮຽນ (+ ຄູສອນ) ນໍາສະເຫນີໂຄງການຜູ້ປະກອບການທີ່ເປັນນະວັດຕະກຳທີ່ກ່ຽວຂ້ອງກັບເປົ້າໝາຍການພັດທະນາແບບຍຶນຍົງ </a:t>
            </a:r>
            <a:r>
              <a:rPr lang="en-US" sz="1400" dirty="0">
                <a:latin typeface="Phetsarath OT" panose="02000500000000000000" pitchFamily="2" charset="0"/>
                <a:cs typeface="Phetsarath OT" panose="02000500000000000000" pitchFamily="2" charset="0"/>
              </a:rPr>
              <a:t>(</a:t>
            </a:r>
            <a:r>
              <a:rPr lang="es-ES" sz="1400" dirty="0" err="1">
                <a:latin typeface="Phetsarath OT" panose="02000500000000000000" pitchFamily="2" charset="0"/>
                <a:cs typeface="Phetsarath OT" panose="02000500000000000000" pitchFamily="2" charset="0"/>
              </a:rPr>
              <a:t>SDGs</a:t>
            </a:r>
            <a:r>
              <a:rPr lang="es-ES" sz="1400" dirty="0">
                <a:latin typeface="Phetsarath OT" panose="02000500000000000000" pitchFamily="2" charset="0"/>
                <a:cs typeface="Phetsarath OT" panose="02000500000000000000" pitchFamily="2" charset="0"/>
              </a:rPr>
              <a:t>) </a:t>
            </a:r>
            <a:r>
              <a:rPr lang="lo-LA" sz="1400" dirty="0">
                <a:latin typeface="Phetsarath OT" panose="02000500000000000000" pitchFamily="2" charset="0"/>
                <a:cs typeface="Phetsarath OT" panose="02000500000000000000" pitchFamily="2" charset="0"/>
              </a:rPr>
              <a:t>ໃດຫນຶ່ງ</a:t>
            </a:r>
          </a:p>
          <a:p>
            <a:pPr>
              <a:spcAft>
                <a:spcPts val="600"/>
              </a:spcAft>
            </a:pPr>
            <a:r>
              <a:rPr lang="lo-LA" sz="15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ວິທີການ</a:t>
            </a:r>
            <a:r>
              <a:rPr lang="es-ES" sz="15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es-ES" sz="15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5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ປະກອບດ້ວຍ 3 </a:t>
            </a:r>
            <a:r>
              <a:rPr lang="lo-LA" sz="1500" dirty="0">
                <a:latin typeface="Phetsarath OT" panose="02000500000000000000" pitchFamily="2" charset="0"/>
                <a:cs typeface="Phetsarath OT" panose="02000500000000000000" pitchFamily="2" charset="0"/>
              </a:rPr>
              <a:t>ກອງປະຊຸມຝຶກອົບຮົມ </a:t>
            </a:r>
            <a:r>
              <a:rPr lang="lo-LA" sz="15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(ບໍ່ບັງຄັບ) ໃນຫົວຂໍ້ </a:t>
            </a:r>
            <a:r>
              <a:rPr lang="lo-LA" sz="1500" dirty="0">
                <a:latin typeface="Phetsarath OT" panose="02000500000000000000" pitchFamily="2" charset="0"/>
                <a:cs typeface="Phetsarath OT" panose="02000500000000000000" pitchFamily="2" charset="0"/>
              </a:rPr>
              <a:t>"</a:t>
            </a:r>
            <a:r>
              <a:rPr lang="lo-LA" sz="15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ໂຮງຮຽນຜູ້ປະກອບການຫນຸ່ມ</a:t>
            </a:r>
            <a:r>
              <a:rPr lang="lo-LA" sz="1500" dirty="0">
                <a:latin typeface="Phetsarath OT" panose="02000500000000000000" pitchFamily="2" charset="0"/>
                <a:cs typeface="Phetsarath OT" panose="02000500000000000000" pitchFamily="2" charset="0"/>
              </a:rPr>
              <a:t>" + ການແຂ່ງຂັນ</a:t>
            </a:r>
            <a:endParaRPr lang="es-ES" sz="15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lo-LA" sz="15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ໄລຍະເວລາ</a:t>
            </a:r>
            <a:r>
              <a:rPr lang="es-ES" sz="15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es-ES" sz="15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5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ກະຈາຍໃນ</a:t>
            </a:r>
            <a:r>
              <a:rPr lang="lo-LA" sz="1500" dirty="0">
                <a:latin typeface="Phetsarath OT" panose="02000500000000000000" pitchFamily="2" charset="0"/>
                <a:cs typeface="Phetsarath OT" panose="02000500000000000000" pitchFamily="2" charset="0"/>
              </a:rPr>
              <a:t>ໄລຍະ 3 ເດືອນ - 5 </a:t>
            </a:r>
            <a:r>
              <a:rPr lang="lo-LA" sz="15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ທິມທີ່</a:t>
            </a:r>
            <a:r>
              <a:rPr lang="lo-LA" sz="1500" dirty="0">
                <a:latin typeface="Phetsarath OT" panose="02000500000000000000" pitchFamily="2" charset="0"/>
                <a:cs typeface="Phetsarath OT" panose="02000500000000000000" pitchFamily="2" charset="0"/>
              </a:rPr>
              <a:t>ໄດ້ຮັບຄັດເລືອກ</a:t>
            </a:r>
            <a:r>
              <a:rPr lang="lo-LA" sz="15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ເຂົ້າ</a:t>
            </a:r>
            <a:r>
              <a:rPr lang="lo-LA" sz="1500" dirty="0">
                <a:latin typeface="Phetsarath OT" panose="02000500000000000000" pitchFamily="2" charset="0"/>
                <a:cs typeface="Phetsarath OT" panose="02000500000000000000" pitchFamily="2" charset="0"/>
              </a:rPr>
              <a:t>ຮອບສຸດ</a:t>
            </a:r>
            <a:r>
              <a:rPr lang="lo-LA" sz="15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ທ້າຍໄດ້ນໍາ</a:t>
            </a:r>
            <a:r>
              <a:rPr lang="lo-LA" sz="1500" dirty="0">
                <a:latin typeface="Phetsarath OT" panose="02000500000000000000" pitchFamily="2" charset="0"/>
                <a:cs typeface="Phetsarath OT" panose="02000500000000000000" pitchFamily="2" charset="0"/>
              </a:rPr>
              <a:t>ສະເຫນີໂຄງການຢູ່ 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ມະຫາວິທະຍາໄລ ອາລີກັງເຕ</a:t>
            </a:r>
            <a:endParaRPr lang="es-ES" sz="15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lo-LA" sz="15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ລາງວັນ</a:t>
            </a:r>
            <a:r>
              <a:rPr lang="es-ES" sz="15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es-ES" sz="15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5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ລາງວັນ</a:t>
            </a:r>
            <a:r>
              <a:rPr lang="lo-LA" sz="1500" dirty="0">
                <a:latin typeface="Phetsarath OT" panose="02000500000000000000" pitchFamily="2" charset="0"/>
                <a:cs typeface="Phetsarath OT" panose="02000500000000000000" pitchFamily="2" charset="0"/>
              </a:rPr>
              <a:t>ທີ </a:t>
            </a:r>
            <a:r>
              <a:rPr lang="lo-LA" sz="15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1, </a:t>
            </a:r>
            <a:r>
              <a:rPr lang="lo-LA" sz="1500" dirty="0">
                <a:latin typeface="Phetsarath OT" panose="02000500000000000000" pitchFamily="2" charset="0"/>
                <a:cs typeface="Phetsarath OT" panose="02000500000000000000" pitchFamily="2" charset="0"/>
              </a:rPr>
              <a:t>600 € / ລາງວັນທີ </a:t>
            </a:r>
            <a:r>
              <a:rPr lang="lo-LA" sz="15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2, </a:t>
            </a:r>
            <a:r>
              <a:rPr lang="lo-LA" sz="1500" dirty="0">
                <a:latin typeface="Phetsarath OT" panose="02000500000000000000" pitchFamily="2" charset="0"/>
                <a:cs typeface="Phetsarath OT" panose="02000500000000000000" pitchFamily="2" charset="0"/>
              </a:rPr>
              <a:t>450 € / </a:t>
            </a:r>
            <a:r>
              <a:rPr lang="lo-LA" sz="15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3, </a:t>
            </a:r>
            <a:r>
              <a:rPr lang="lo-LA" sz="1500" dirty="0">
                <a:latin typeface="Phetsarath OT" panose="02000500000000000000" pitchFamily="2" charset="0"/>
                <a:cs typeface="Phetsarath OT" panose="02000500000000000000" pitchFamily="2" charset="0"/>
              </a:rPr>
              <a:t>ລາງວັນ</a:t>
            </a:r>
            <a:r>
              <a:rPr lang="lo-LA" sz="15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ຊົມເຊີຍ, </a:t>
            </a:r>
            <a:r>
              <a:rPr lang="lo-LA" sz="1500" dirty="0">
                <a:latin typeface="Phetsarath OT" panose="02000500000000000000" pitchFamily="2" charset="0"/>
                <a:cs typeface="Phetsarath OT" panose="02000500000000000000" pitchFamily="2" charset="0"/>
              </a:rPr>
              <a:t>150 € (</a:t>
            </a:r>
            <a:r>
              <a:rPr lang="lo-LA" sz="15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ແບ່ງສະເໝີກັນ</a:t>
            </a:r>
            <a:r>
              <a:rPr lang="lo-LA" sz="1500" dirty="0">
                <a:latin typeface="Phetsarath OT" panose="02000500000000000000" pitchFamily="2" charset="0"/>
                <a:cs typeface="Phetsarath OT" panose="02000500000000000000" pitchFamily="2" charset="0"/>
              </a:rPr>
              <a:t>ລະຫວ່າງສະມາຊິກທີມ + 150 </a:t>
            </a:r>
            <a:r>
              <a:rPr lang="lo-LA" sz="15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€ ສໍາລັບ ອາຈານ</a:t>
            </a:r>
            <a:r>
              <a:rPr lang="en-US" sz="15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) </a:t>
            </a:r>
            <a:r>
              <a:rPr lang="en-US" sz="1500" dirty="0">
                <a:latin typeface="Phetsarath OT" panose="02000500000000000000" pitchFamily="2" charset="0"/>
                <a:cs typeface="Phetsarath OT" panose="02000500000000000000" pitchFamily="2" charset="0"/>
              </a:rPr>
              <a:t>+ </a:t>
            </a:r>
            <a:r>
              <a:rPr lang="lo-LA" sz="1500" dirty="0">
                <a:latin typeface="Phetsarath OT" panose="02000500000000000000" pitchFamily="2" charset="0"/>
                <a:cs typeface="Phetsarath OT" panose="02000500000000000000" pitchFamily="2" charset="0"/>
              </a:rPr>
              <a:t>ລາງວັນສໍາລັບຫນ່ວຍງານສອນທີ່ດີທີ່ສຸດທີ່ນໍາສະເຫນີໂດຍຄູສອນເພື່ອສົ່ງເສີມການເປັນຜູ້ປະກອບການ &amp; ຄວາມຄິດສ້າງສັນ (200 € + </a:t>
            </a:r>
            <a:r>
              <a:rPr lang="lo-LA" sz="15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ໃບຢັ້ງຢືນ)</a:t>
            </a:r>
            <a:endParaRPr lang="es-ES" sz="15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58BBAB9E-32B4-3940-809C-E189D477677C}"/>
              </a:ext>
            </a:extLst>
          </p:cNvPr>
          <p:cNvSpPr txBox="1"/>
          <p:nvPr/>
        </p:nvSpPr>
        <p:spPr>
          <a:xfrm>
            <a:off x="101061" y="6587650"/>
            <a:ext cx="87244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hlinkClick r:id="rId3"/>
              </a:rPr>
              <a:t>https://centroempleo.ua.es/es/emprendimiento/concursos/concurso-emprendimiento-e-innovacion-estudiantado-preuniversitario.html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832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C93E0FD9-B810-9D40-BA50-A21646312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0577"/>
            <a:ext cx="4241942" cy="320097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248A5609-78B4-4646-B185-CE89C119230C}"/>
              </a:ext>
            </a:extLst>
          </p:cNvPr>
          <p:cNvSpPr txBox="1"/>
          <p:nvPr/>
        </p:nvSpPr>
        <p:spPr>
          <a:xfrm>
            <a:off x="4404064" y="1520577"/>
            <a:ext cx="4356243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o-LA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ກຸ່ມເປົ້າໝາຍ</a:t>
            </a:r>
            <a:r>
              <a:rPr lang="es-ES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ນັກຮຽນມັດທະຍົມ (ມັກເຂົ້າຮ່ວມການແຂ່ງຂັນ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lo-LA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ຈຸດປະສົງ</a:t>
            </a:r>
            <a:r>
              <a:rPr lang="lo-LA" b="1" dirty="0">
                <a:latin typeface="Phetsarath OT" panose="02000500000000000000" pitchFamily="2" charset="0"/>
                <a:cs typeface="Phetsarath OT" panose="02000500000000000000" pitchFamily="2" charset="0"/>
              </a:rPr>
              <a:t>: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ເຮັດໜ້າທີ່ເປັນ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ຂົວຕໍ່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ລະຫວ່າງ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ທັດສະນະ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ຄະຕິກ່ອນເຂົ້າມະຫາວິທະຍາໄລ ແລະ ຜູ້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ປະກອບ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ການໃນມະຫາວິທະຍາໄລ 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(ໃນຄວາມຫມາຍທີ່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ກວ້າງ) ແລະ ຊ່ວຍ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ໃຫ້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ນັກຮຽນພັດທະນາທັກ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ສະທາງຜ່ານທີ່ຈະປັບປຸງການຈ້າງງານ / ຄວາມສາມາດໃນ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ການເຮັດວຽກດ້ວຍຕົນ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ເອງ.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lo-LA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ວິທີການ</a:t>
            </a:r>
            <a:r>
              <a:rPr lang="es-ES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ໂດຍ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​ຜ່ານ​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ການຫຼີ້ນເກມຕ່າງໆ ຜູ້ເຂົ້າຮ່ວມຈະ​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ພັດ​ທະ​ນາ​ການ​ເຮັດ​ວຽກ​ເປັນ​ທີມ​, ການ​ປະ​ສານ​ງານ​, ຄວາມ​ເປັນ​ຜູ້​ນໍາ​, ການ​ສື່​ສານ​, ຄວາມ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​ກ້າສະແດງອອກ​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1670214" y="698643"/>
            <a:ext cx="5569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o-LA" sz="24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ການຜະຈົນໄພ</a:t>
            </a:r>
            <a: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ຂອງການເປັນຜູ້ປະກອບການ</a:t>
            </a:r>
            <a:r>
              <a:rPr lang="es-ES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!</a:t>
            </a:r>
            <a:endParaRPr lang="es-ES" sz="2400" b="1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8078FB2-FB78-1E4B-A265-6F20FE741C73}"/>
              </a:ext>
            </a:extLst>
          </p:cNvPr>
          <p:cNvSpPr txBox="1"/>
          <p:nvPr/>
        </p:nvSpPr>
        <p:spPr>
          <a:xfrm>
            <a:off x="1479478" y="6565188"/>
            <a:ext cx="5613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u="sng" dirty="0">
                <a:hlinkClick r:id="rId3"/>
              </a:rPr>
              <a:t>https://appempleo.ua.es/actividad/ver/no-limits-edicion-alicante</a:t>
            </a:r>
            <a:endParaRPr lang="es-ES" sz="1600" u="sng" dirty="0"/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1ADF36FC-1177-1845-B305-D35967645ACC}"/>
              </a:ext>
            </a:extLst>
          </p:cNvPr>
          <p:cNvSpPr txBox="1"/>
          <p:nvPr/>
        </p:nvSpPr>
        <p:spPr>
          <a:xfrm>
            <a:off x="123290" y="4766206"/>
            <a:ext cx="5721438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o-LA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ໄລຍະເວລາ</a:t>
            </a:r>
            <a:r>
              <a:rPr lang="es-ES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s-ES" dirty="0">
                <a:latin typeface="Phetsarath OT" panose="02000500000000000000" pitchFamily="2" charset="0"/>
                <a:cs typeface="Phetsarath OT" panose="02000500000000000000" pitchFamily="2" charset="0"/>
              </a:rPr>
              <a:t>1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ມື້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lo-LA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ສະຖານທີ່</a:t>
            </a:r>
            <a:r>
              <a:rPr lang="es-ES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s-ES" dirty="0">
                <a:latin typeface="Phetsarath OT" panose="02000500000000000000" pitchFamily="2" charset="0"/>
                <a:cs typeface="Phetsarath OT" panose="02000500000000000000" pitchFamily="2" charset="0"/>
              </a:rPr>
              <a:t>”Bosque Ilustrado” 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(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ພື້ນທີ່ປ່າໃນມະຫາວິທະຍາໄລ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)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lo-LA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ຄູ່ຮ່ວມ</a:t>
            </a:r>
            <a:r>
              <a:rPr lang="es-ES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endParaRPr lang="es-ES" b="1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err="1">
                <a:latin typeface="Phetsarath OT" panose="02000500000000000000" pitchFamily="2" charset="0"/>
                <a:cs typeface="Phetsarath OT" panose="02000500000000000000" pitchFamily="2" charset="0"/>
              </a:rPr>
              <a:t>ImpulsAlacant</a:t>
            </a:r>
            <a:r>
              <a:rPr lang="es-ES" dirty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(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ອົງກອນ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ພັດທະນາທ້ອງຖິ່ນ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)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Phetsarath OT" panose="02000500000000000000" pitchFamily="2" charset="0"/>
                <a:cs typeface="Phetsarath OT" panose="02000500000000000000" pitchFamily="2" charset="0"/>
              </a:rPr>
              <a:t>Jonathan Delgado &amp; Co 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(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ອົງກອນຝຶກສອນທີ່ເປັນມືອາຊິບ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)</a:t>
            </a: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>
              <a:spcAft>
                <a:spcPts val="600"/>
              </a:spcAft>
            </a:pPr>
            <a:endParaRPr lang="es-E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31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4D71500B-B845-074D-A0D9-C919069D4AFA}"/>
              </a:ext>
            </a:extLst>
          </p:cNvPr>
          <p:cNvSpPr txBox="1">
            <a:spLocks/>
          </p:cNvSpPr>
          <p:nvPr/>
        </p:nvSpPr>
        <p:spPr>
          <a:xfrm>
            <a:off x="0" y="1299732"/>
            <a:ext cx="8515350" cy="35496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200"/>
              </a:spcAft>
            </a:pPr>
            <a:r>
              <a:rPr lang="lo-LA" sz="30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ການສ້າງແຮງ</a:t>
            </a:r>
            <a:r>
              <a:rPr lang="lo-LA" sz="30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ບັນດານໃຈ </a:t>
            </a:r>
            <a:r>
              <a:rPr lang="en-GB" sz="3000" b="1" dirty="0" smtClean="0"/>
              <a:t>…</a:t>
            </a:r>
            <a:endParaRPr lang="en-GB" sz="3000" b="1" dirty="0"/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5BA7EDF4-3EB3-464C-AF0A-3214AD101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434" y="1067514"/>
            <a:ext cx="4572000" cy="25654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B17EC54A-1B50-4344-8875-E1C93647C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9" y="3639315"/>
            <a:ext cx="4480032" cy="28886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B08ED91E-F344-F94C-9542-CB91716A8611}"/>
              </a:ext>
            </a:extLst>
          </p:cNvPr>
          <p:cNvSpPr txBox="1"/>
          <p:nvPr/>
        </p:nvSpPr>
        <p:spPr>
          <a:xfrm>
            <a:off x="91968" y="2105561"/>
            <a:ext cx="3496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ຊ່ວງການປຸກຈິດສຳນຶກລະຫວ່າງອາທິດຕ້ອນຮັບ </a:t>
            </a:r>
            <a:r>
              <a:rPr lang="es-ES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(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ເດືອນກັນຍາ</a:t>
            </a:r>
            <a:r>
              <a:rPr lang="es-ES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)</a:t>
            </a:r>
            <a:r>
              <a:rPr lang="lo-LA" sz="2000" dirty="0">
                <a:latin typeface="Phetsarath OT" panose="02000500000000000000" pitchFamily="2" charset="0"/>
                <a:cs typeface="Phetsarath OT" panose="02000500000000000000" pitchFamily="2" charset="0"/>
              </a:rPr>
              <a:t> ແລະ ການ​ຈ້າງ​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ງານມາຣາທອນ</a:t>
            </a:r>
            <a:r>
              <a:rPr lang="en-US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(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ເດືອນພຶດ</a:t>
            </a:r>
            <a:r>
              <a:rPr lang="lo-LA" sz="2000" dirty="0">
                <a:latin typeface="Phetsarath OT" panose="02000500000000000000" pitchFamily="2" charset="0"/>
                <a:cs typeface="Phetsarath OT" panose="02000500000000000000" pitchFamily="2" charset="0"/>
              </a:rPr>
              <a:t>​ສະ​ພາ​)</a:t>
            </a:r>
            <a:r>
              <a:rPr lang="es-ES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endParaRPr lang="es-ES" sz="20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E8FFF9CA-BD1A-A046-AFD5-BF7B2103F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615" y="4849402"/>
            <a:ext cx="2312704" cy="196723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85A18132-173B-C343-852A-9610550464D2}"/>
              </a:ext>
            </a:extLst>
          </p:cNvPr>
          <p:cNvSpPr txBox="1"/>
          <p:nvPr/>
        </p:nvSpPr>
        <p:spPr>
          <a:xfrm>
            <a:off x="5917914" y="3541966"/>
            <a:ext cx="3092291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20' ເພື່ອພິສູດທັກສະການເປັນຜູ້ປະກອບການຂອງ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ທ່ານ ແລະ ຮັບເງິນທຶນເພື່ອໂຄງການ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ຂອງທ່ານຈາກ </a:t>
            </a:r>
            <a:r>
              <a:rPr lang="es-ES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Mr. X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!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(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ທີມລະ 3-6 ຄົນ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)</a:t>
            </a:r>
            <a:endParaRPr lang="es-ES" sz="16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07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4D71500B-B845-074D-A0D9-C919069D4AFA}"/>
              </a:ext>
            </a:extLst>
          </p:cNvPr>
          <p:cNvSpPr txBox="1">
            <a:spLocks/>
          </p:cNvSpPr>
          <p:nvPr/>
        </p:nvSpPr>
        <p:spPr>
          <a:xfrm>
            <a:off x="0" y="1988101"/>
            <a:ext cx="8515350" cy="35496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200"/>
              </a:spcAft>
            </a:pPr>
            <a:r>
              <a:rPr lang="lo-LA" sz="50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ກິດ​ຈະ​</a:t>
            </a:r>
            <a:r>
              <a:rPr lang="lo-LA" sz="50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ກໍາການ​</a:t>
            </a:r>
            <a:r>
              <a:rPr lang="lo-LA" sz="50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ຄິດ​, ການ​ຝຶກ​ອົບ​ຮົມ</a:t>
            </a:r>
            <a:r>
              <a:rPr lang="lo-LA" sz="50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​ ແລະ​ ການ</a:t>
            </a:r>
            <a:r>
              <a:rPr lang="lo-LA" sz="50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​ເລັ່ງ</a:t>
            </a:r>
            <a:r>
              <a:rPr lang="lo-LA" sz="50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​ລັດ</a:t>
            </a:r>
            <a:endParaRPr lang="en-GB" sz="5000" b="1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96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248A5609-78B4-4646-B185-CE89C119230C}"/>
              </a:ext>
            </a:extLst>
          </p:cNvPr>
          <p:cNvSpPr txBox="1"/>
          <p:nvPr/>
        </p:nvSpPr>
        <p:spPr>
          <a:xfrm>
            <a:off x="3455719" y="1248779"/>
            <a:ext cx="542115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o-LA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ກຸ່ມເປົ້າໝາຍ</a:t>
            </a:r>
            <a:r>
              <a:rPr lang="es-ES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ນັກສຶກ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ສາມະຫາວິທະຍາໄລ &amp; ມະຫາວິທະຍາໄລ &amp; ອາຈານສອນມັດທະຍົມສຶກສາ (ສູງສຸດ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40ຄົນ</a:t>
            </a:r>
            <a:r>
              <a:rPr lang="en-U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)</a:t>
            </a:r>
            <a:endParaRPr lang="es-ES" sz="16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lo-LA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ຈຸດປະສົງ</a:t>
            </a:r>
            <a:r>
              <a:rPr lang="es-ES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ເພື່ອຝຶກ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ອົບຮົມອາຈານ (ຈາກ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ທຸກສາຂາວິຊາ) 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ທີ່ມີຄວາມສົນໃຈ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ໃນການເປັນຜູ້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ປະກອບ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 ແລະ ການ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ພັດທະນາ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ຈິດວິນຍານຜູ້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ປະກອບການຂອງນັກສຶກສາ,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ແລະ ເພື່ອສົ່ງເສີມໃຫ້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ນັກສຶກສາ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ພັດທະນາ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ຈິດວິນຍານ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ຂອງ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ຜູ້ປະກອບການ.</a:t>
            </a:r>
            <a:endParaRPr lang="es-ES" sz="16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lo-LA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ໄລຍະເວລາ</a:t>
            </a:r>
            <a:r>
              <a:rPr lang="es-ES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ໄລຍະທີ່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s-ES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1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ໃນເດືອນ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ກັນຍາ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/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ຕຸລາ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; 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ໄລຍະທີ່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s-ES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2 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ໃນ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ເດືອນ ພະຈິກ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s-ES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+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ກຸມພາ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/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ມີນາ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/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ເມສາ</a:t>
            </a:r>
            <a:endParaRPr lang="es-ES" sz="16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lo-LA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ຄູ່ຮວມ</a:t>
            </a:r>
            <a:r>
              <a:rPr lang="es-ES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 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ຈັດ​ຕັ້ງ​ໂດຍ​ສູນ​ການ​ຈ້າງ​ງານ​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ຂອງມະຫາວິທະຍາໄລ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ມີ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​ທັງ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​ຄູ​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ຝຶກ​ອົບ​ຮົມ​ພາຍ​ໃນ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​ ແລະ ​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ຜູ້​ຊ່ຽວ​ຊານ​ພາຍ​ນອກ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​</a:t>
            </a:r>
            <a:endParaRPr lang="es-ES" sz="16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1665512" y="460255"/>
            <a:ext cx="2980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ວຽກງານໃນຫ້ອງຮຽນ </a:t>
            </a:r>
          </a:p>
          <a:p>
            <a:r>
              <a:rPr lang="es-ES" sz="2400" b="1" dirty="0" smtClean="0"/>
              <a:t>AULA EMPRENDE</a:t>
            </a:r>
            <a:endParaRPr lang="es-ES" sz="24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8078FB2-FB78-1E4B-A265-6F20FE741C73}"/>
              </a:ext>
            </a:extLst>
          </p:cNvPr>
          <p:cNvSpPr txBox="1"/>
          <p:nvPr/>
        </p:nvSpPr>
        <p:spPr>
          <a:xfrm>
            <a:off x="519098" y="6591364"/>
            <a:ext cx="7163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>
                <a:hlinkClick r:id="rId2"/>
              </a:rPr>
              <a:t>https://centroempleo.ua.es/es/emprendimiento/formacion-emprendedor/aula-emprende.html</a:t>
            </a:r>
            <a:r>
              <a:rPr lang="es-ES" sz="1400" u="sng" dirty="0"/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1ADF36FC-1177-1845-B305-D35967645ACC}"/>
              </a:ext>
            </a:extLst>
          </p:cNvPr>
          <p:cNvSpPr txBox="1"/>
          <p:nvPr/>
        </p:nvSpPr>
        <p:spPr>
          <a:xfrm>
            <a:off x="123290" y="3848459"/>
            <a:ext cx="87535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o-LA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ແຜນວຽກ</a:t>
            </a:r>
            <a:r>
              <a:rPr lang="es-ES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endParaRPr lang="es-ES" sz="1600" b="1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ໄລຍະ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ທີ 1: ການຝຶກອົບຮົມຂອງ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ອາຈານມະຫາວິທະຍາໄລ 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(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15 ຊມ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): 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ແນະນໍາໂຄງການສະຫນັບສະຫນູນການປະກອບອາຊີບທີ່ມີຢູ່ໃນ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ມະຫາວິທະຍາໄລ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s-ES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/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ຊັບພະຍາກອນໃນການພັດທະນາດິ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ຈິຕອນຂອງທ່ານເພື່ອສ້າງ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ໂອກາດທາງດ້ານ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ວິຊາຊີບ /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ເຄື່ອງມື ແລະ ນະໂຍບາຍເພື່ອ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ສ້າງທີມ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ງານ ແລະ ຄວາມ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ເປັນຜູ້ນໍາໃນຫ້ອງຮຽນ /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ການຄັບເຂື່ອນເພື່ອ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ປັບປຸງຄວາມສາມາດໃນ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ການເວົ້າ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ໃນ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ສາທາລະນະ ແລະ ການເຂົ້າ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ຮ່ວມໃນຫ້ອງຮຽນ / ການ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ພັດທະນາ ແລະ ການ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ຄຸ້ມ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ຄອງຍີ່ຫໍ້ສະເພາະ</a:t>
            </a:r>
            <a:endParaRPr lang="es-ES" sz="16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ໄລຍະ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ທີ 2: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ການນຳເອົາຄວາມ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ສາມາດຂອງຜູ້ປະກອບ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ການໃນກຸ່ມ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ນັກສຶກສາ ແລະ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ອາຈານໄປປະຕິບັດໃນ. 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2 ພາກ​ສ່ວນ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​:</a:t>
            </a:r>
          </a:p>
          <a:p>
            <a:pPr>
              <a:spcAft>
                <a:spcPts val="600"/>
              </a:spcAft>
            </a:pP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	ສ່ວນທີ 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1: ການຮັບສະໝັກ ອາຈານ ມະຫາວິທະຍາໄລ ທີ່ຈະໃຫ້ຄຳແນະນຳແກ່ນັກສຶກ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ສາ</a:t>
            </a:r>
          </a:p>
          <a:p>
            <a:pPr>
              <a:spcAft>
                <a:spcPts val="600"/>
              </a:spcAft>
            </a:pP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	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ສ່ວນ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ທີ 2: ການຮັບສະໝັກນັກສຶກສາ 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(ທິມລະ 3-5 ຄົນ 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ຫຼື ບຸກຄົນ, ມີ ຫຼື ບໍ່ມີຄວາມ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ຄິດໃນການເປັນ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ຜູ້ປະກອບການ - ແນວຄວາມຄິດຕ້ອງຕິດພັນກັບໜຶ່ງ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ໃນເປົ້າໝາຍການພັດທະນາແບບຍຶນຍົງ </a:t>
            </a:r>
            <a:r>
              <a:rPr lang="en-U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(</a:t>
            </a:r>
            <a:r>
              <a:rPr lang="es-ES" sz="1600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SDGs</a:t>
            </a:r>
            <a:r>
              <a:rPr lang="es-ES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) 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ແລະ ມີຜົນກະທົບ</a:t>
            </a:r>
            <a:r>
              <a:rPr lang="lo-LA" sz="1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ສາມດ້ານ: </a:t>
            </a:r>
            <a:r>
              <a:rPr lang="lo-LA" sz="1600" dirty="0">
                <a:latin typeface="Phetsarath OT" panose="02000500000000000000" pitchFamily="2" charset="0"/>
                <a:cs typeface="Phetsarath OT" panose="02000500000000000000" pitchFamily="2" charset="0"/>
              </a:rPr>
              <a:t>ສັງຄົມ, ເສດຖະກິດ ແລະ ສິ່ງແວດລ້ອມ)</a:t>
            </a:r>
            <a:endParaRPr lang="es-ES" sz="16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6BC734A9-BFBD-3141-A8D7-0B00D673A6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3" r="5325"/>
          <a:stretch/>
        </p:blipFill>
        <p:spPr>
          <a:xfrm>
            <a:off x="123289" y="1442175"/>
            <a:ext cx="3332429" cy="211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5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E0CC700C34E64283355474F2ABBAFB" ma:contentTypeVersion="16" ma:contentTypeDescription="Create a new document." ma:contentTypeScope="" ma:versionID="8ff2458da248c7423d338960d1906584">
  <xsd:schema xmlns:xsd="http://www.w3.org/2001/XMLSchema" xmlns:xs="http://www.w3.org/2001/XMLSchema" xmlns:p="http://schemas.microsoft.com/office/2006/metadata/properties" xmlns:ns2="9e7cb493-a9cd-49cd-846c-930d19753eb9" xmlns:ns3="4cca9a1c-ea03-4f56-8ded-6c285728d794" targetNamespace="http://schemas.microsoft.com/office/2006/metadata/properties" ma:root="true" ma:fieldsID="d3c5bb8178d63cc94ad54e2194493de9" ns2:_="" ns3:_="">
    <xsd:import namespace="9e7cb493-a9cd-49cd-846c-930d19753eb9"/>
    <xsd:import namespace="4cca9a1c-ea03-4f56-8ded-6c285728d7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cb493-a9cd-49cd-846c-930d19753e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213ba4d-4ff2-410f-8850-8053d14020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a9a1c-ea03-4f56-8ded-6c285728d79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a40db18-2066-40d3-9c1d-6d717589184a}" ma:internalName="TaxCatchAll" ma:showField="CatchAllData" ma:web="4cca9a1c-ea03-4f56-8ded-6c285728d7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ca9a1c-ea03-4f56-8ded-6c285728d794" xsi:nil="true"/>
    <lcf76f155ced4ddcb4097134ff3c332f xmlns="9e7cb493-a9cd-49cd-846c-930d19753eb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CC8AD15-3950-475C-A6ED-C98B4702B6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950B95-0FD3-434A-BB1F-5A64878FAA55}"/>
</file>

<file path=customXml/itemProps3.xml><?xml version="1.0" encoding="utf-8"?>
<ds:datastoreItem xmlns:ds="http://schemas.openxmlformats.org/officeDocument/2006/customXml" ds:itemID="{334E3BB0-8E0D-4834-A0A1-255EC6757BC7}">
  <ds:schemaRefs>
    <ds:schemaRef ds:uri="http://purl.org/dc/terms/"/>
    <ds:schemaRef ds:uri="9e7cb493-a9cd-49cd-846c-930d19753eb9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4cca9a1c-ea03-4f56-8ded-6c285728d79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3124</TotalTime>
  <Words>2917</Words>
  <Application>Microsoft Office PowerPoint</Application>
  <PresentationFormat>On-screen Show (4:3)</PresentationFormat>
  <Paragraphs>143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Expressway Rg</vt:lpstr>
      <vt:lpstr>Phetsarath OT</vt:lpstr>
      <vt:lpstr>Office Theme</vt:lpstr>
      <vt:lpstr>ກິດຈະກຳເພື່ອສ້າງແຮງບັນດານໃຈ ແລະ ຝຶກອົບຮົມຜູ້ທີ່ມີໂອກາດເປັນຜູ້ປະກອບກິດຈະການໜຸ່ມ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vannasine thammalath</dc:creator>
  <cp:lastModifiedBy>Kevin</cp:lastModifiedBy>
  <cp:revision>126</cp:revision>
  <dcterms:created xsi:type="dcterms:W3CDTF">2021-06-04T16:06:26Z</dcterms:created>
  <dcterms:modified xsi:type="dcterms:W3CDTF">2022-11-13T03:39:30Z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0x01010045E0CC700C34E64283355474F2ABBAFB</vt:lpwstr>
  </property>
</Properties>
</file>