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332" r:id="rId5"/>
    <p:sldId id="339" r:id="rId6"/>
    <p:sldId id="333" r:id="rId7"/>
    <p:sldId id="349" r:id="rId8"/>
    <p:sldId id="353" r:id="rId9"/>
    <p:sldId id="350" r:id="rId10"/>
    <p:sldId id="351" r:id="rId11"/>
    <p:sldId id="352" r:id="rId12"/>
    <p:sldId id="334" r:id="rId13"/>
    <p:sldId id="258" r:id="rId14"/>
    <p:sldId id="336" r:id="rId15"/>
    <p:sldId id="337" r:id="rId16"/>
    <p:sldId id="354" r:id="rId17"/>
    <p:sldId id="355" r:id="rId18"/>
    <p:sldId id="356" r:id="rId19"/>
    <p:sldId id="338" r:id="rId20"/>
    <p:sldId id="340" r:id="rId21"/>
    <p:sldId id="341" r:id="rId22"/>
    <p:sldId id="342" r:id="rId23"/>
    <p:sldId id="343" r:id="rId24"/>
    <p:sldId id="344" r:id="rId25"/>
    <p:sldId id="257" r:id="rId26"/>
    <p:sldId id="346" r:id="rId27"/>
    <p:sldId id="347" r:id="rId28"/>
    <p:sldId id="348" r:id="rId29"/>
    <p:sldId id="34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7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</a:t>
            </a:r>
            <a:r>
              <a:rPr lang="es-ES" dirty="0"/>
              <a:t> and a </a:t>
            </a:r>
            <a:r>
              <a:rPr lang="es-ES" dirty="0" err="1"/>
              <a:t>half</a:t>
            </a:r>
            <a:r>
              <a:rPr lang="es-ES" dirty="0"/>
              <a:t>, </a:t>
            </a:r>
            <a:r>
              <a:rPr lang="es-ES" dirty="0" err="1"/>
              <a:t>we're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to </a:t>
            </a:r>
            <a:r>
              <a:rPr lang="es-ES" dirty="0" err="1"/>
              <a:t>answer</a:t>
            </a:r>
            <a:r>
              <a:rPr lang="es-ES" dirty="0"/>
              <a:t> 2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, </a:t>
            </a:r>
            <a:r>
              <a:rPr lang="es-ES" dirty="0" err="1"/>
              <a:t>ask</a:t>
            </a:r>
            <a:r>
              <a:rPr lang="es-ES" dirty="0"/>
              <a:t> MANY more, and </a:t>
            </a:r>
            <a:r>
              <a:rPr lang="es-ES" dirty="0" err="1"/>
              <a:t>see</a:t>
            </a:r>
            <a:r>
              <a:rPr lang="es-ES" dirty="0"/>
              <a:t> a </a:t>
            </a:r>
            <a:r>
              <a:rPr lang="es-ES" dirty="0" err="1"/>
              <a:t>couple</a:t>
            </a:r>
            <a:r>
              <a:rPr lang="es-ES" dirty="0"/>
              <a:t> of </a:t>
            </a:r>
            <a:r>
              <a:rPr lang="es-ES" dirty="0" err="1"/>
              <a:t>examples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xmlns="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renderedmarriage.org/2014/05/what-do-you-need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ngimg.com/download/38110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ti.com/" TargetMode="External"/><Relationship Id="rId3" Type="http://schemas.openxmlformats.org/officeDocument/2006/relationships/hyperlink" Target="https://en.wikipedia.org/wiki/Flag_of_Laos" TargetMode="External"/><Relationship Id="rId7" Type="http://schemas.openxmlformats.org/officeDocument/2006/relationships/hyperlink" Target="https://commons.wikimedia.org/wiki/File:Flag_of_Nepal_(white_background,_aspect_ratio_3-2)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www.publicdomainpictures.net/en/view-image.php?image=262633&amp;picture=flag-of-bhutan-bhutan-flag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icons/vector-illustration-green-target-icon-574679590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-youth-development-insight.extension.umn.edu/2020/11/communicating-with-stakeholders-when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calendars.com/list-template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bjournal.uncg.edu/jls/article/view/1046/819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game-icons.net/lorc/originals/cash.html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www.cubby-blue.com/my_weblog/2018/02/i-cant-wait-to-give-money-to-a-super-bowl-square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lag_of_Nepal_(white_background,_aspect_ratio_3-2).svg" TargetMode="External"/><Relationship Id="rId3" Type="http://schemas.openxmlformats.org/officeDocument/2006/relationships/hyperlink" Target="https://en.wikipedia.org/wiki/Flag_of_Lao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ublicdomainpictures.net/en/view-image.php?image=262633&amp;picture=flag-of-bhutan-bhutan-flag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menti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“ສູນຄວາມຮູ້ດ້ານການເປັນຜູ້ປະກອບການ” ແມ່ນ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ຫຍັງ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74753"/>
          </a:xfrm>
        </p:spPr>
        <p:txBody>
          <a:bodyPr/>
          <a:lstStyle/>
          <a:p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ToT1 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“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ການ​ສ້າງ​ຕັ້ງ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 ແລະ​ ການ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​ຄຸ້ມ​ຄອງ​ສູນ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​ແຫ່ງຄວາມເປັນ​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ເລີດ​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”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2389885" y="4510932"/>
            <a:ext cx="4364230" cy="579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ENCORE Online Training - Teams</a:t>
            </a:r>
          </a:p>
          <a:p>
            <a:pPr marL="0" indent="0" algn="ctr">
              <a:buNone/>
            </a:pP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23 - 26 November, 2021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4" y="742900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ສູນຄວາມຮູ້ດ້ານການເປັນຜູ້</a:t>
            </a:r>
            <a:r>
              <a:rPr lang="lo-LA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ປະກອບກິດຈະການ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02" y="2052480"/>
            <a:ext cx="8304989" cy="1325564"/>
          </a:xfr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lo-LA" sz="2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'ເພື່ອສົ່ງເສີມແນວຄວາມຄິດຂອງຜູ້ປະກອບການໃນການສຶກສາແລະການຄົ້ນຄວ້າແລະການພັດທະນາທຸລະກິດທີ່ຂັດຂວາງໃນປະເທດເປົ້າຫມາຍເພື່ອສ້າງຄວາມເຂັ້ມແຂງຄວາມຮູ້ດ້ານວິຊາການແລະທັກສະ</a:t>
            </a:r>
            <a:r>
              <a:rPr lang="lo-LA" sz="24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ຂອງ ສະຖາບັນການສຶກສາຊັ້ນສູງ</a:t>
            </a:r>
            <a:r>
              <a:rPr lang="en-US" sz="24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'</a:t>
            </a:r>
            <a:endParaRPr lang="en-US" sz="3200" b="1" i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5D1CD41E-D87A-4443-BBC9-EBC9E7618E6C}"/>
              </a:ext>
            </a:extLst>
          </p:cNvPr>
          <p:cNvSpPr txBox="1">
            <a:spLocks/>
          </p:cNvSpPr>
          <p:nvPr/>
        </p:nvSpPr>
        <p:spPr>
          <a:xfrm>
            <a:off x="1140431" y="4602822"/>
            <a:ext cx="2405888" cy="92730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ຄຸນນະພານການສອນ</a:t>
            </a:r>
            <a:endParaRPr lang="en-US" sz="32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xmlns="" id="{A551625B-6E9D-9541-A1E6-0D85AA74DE0C}"/>
              </a:ext>
            </a:extLst>
          </p:cNvPr>
          <p:cNvSpPr txBox="1">
            <a:spLocks/>
          </p:cNvSpPr>
          <p:nvPr/>
        </p:nvSpPr>
        <p:spPr>
          <a:xfrm>
            <a:off x="5720972" y="4605450"/>
            <a:ext cx="2827126" cy="92730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ການຮ່ວມມືທີ່ດີຂື້້ນລະຫວ່າງມະຫາວິທະຍາໄລ ແລະ ພາກເອກະຊົນ</a:t>
            </a:r>
            <a:endParaRPr lang="en-US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xmlns="" id="{7C6803AB-085C-E842-8CD2-E3BEA4C04DA4}"/>
              </a:ext>
            </a:extLst>
          </p:cNvPr>
          <p:cNvCxnSpPr>
            <a:stCxn id="8" idx="2"/>
            <a:endCxn id="4" idx="0"/>
          </p:cNvCxnSpPr>
          <p:nvPr/>
        </p:nvCxnSpPr>
        <p:spPr>
          <a:xfrm flipH="1">
            <a:off x="2343375" y="3378044"/>
            <a:ext cx="2269722" cy="12247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A47A5553-054A-2F45-982E-C61890D06F65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4613097" y="3378044"/>
            <a:ext cx="2521438" cy="12274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xmlns="" id="{71A7E28E-9743-6449-BE18-6846C7690F39}"/>
              </a:ext>
            </a:extLst>
          </p:cNvPr>
          <p:cNvSpPr txBox="1">
            <a:spLocks/>
          </p:cNvSpPr>
          <p:nvPr/>
        </p:nvSpPr>
        <p:spPr>
          <a:xfrm>
            <a:off x="3410152" y="5827600"/>
            <a:ext cx="2405888" cy="92730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ການຝຶກອົບຮົມວິຊາຊີບ</a:t>
            </a:r>
            <a:endParaRPr lang="en-US" sz="32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xmlns="" id="{5B74CFF6-B81D-C645-9237-8B7EEDCAAB67}"/>
              </a:ext>
            </a:extLst>
          </p:cNvPr>
          <p:cNvCxnSpPr>
            <a:cxnSpLocks/>
            <a:stCxn id="4" idx="2"/>
            <a:endCxn id="13" idx="1"/>
          </p:cNvCxnSpPr>
          <p:nvPr/>
        </p:nvCxnSpPr>
        <p:spPr>
          <a:xfrm>
            <a:off x="2343375" y="5530124"/>
            <a:ext cx="1066777" cy="7611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22420EBC-693B-8242-9435-9CD41F9594BD}"/>
              </a:ext>
            </a:extLst>
          </p:cNvPr>
          <p:cNvCxnSpPr>
            <a:cxnSpLocks/>
            <a:stCxn id="5" idx="2"/>
            <a:endCxn id="13" idx="3"/>
          </p:cNvCxnSpPr>
          <p:nvPr/>
        </p:nvCxnSpPr>
        <p:spPr>
          <a:xfrm flipH="1">
            <a:off x="5816040" y="5532752"/>
            <a:ext cx="1318495" cy="758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3292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4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ສະນັ້ນ</a:t>
            </a:r>
            <a:r>
              <a:rPr lang="en-GB" sz="4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4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ທ່ານຕ້ອງການສ້າງຕັ້ງ</a:t>
            </a:r>
            <a:endParaRPr lang="en-GB" sz="4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Aft>
                <a:spcPts val="200"/>
              </a:spcAft>
            </a:pPr>
            <a:endParaRPr lang="en-GB" sz="2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Aft>
                <a:spcPts val="200"/>
              </a:spcAft>
            </a:pPr>
            <a:r>
              <a:rPr lang="lo-LA" sz="41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ສູນ</a:t>
            </a:r>
            <a:r>
              <a:rPr lang="en-GB" sz="41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lo-LA" sz="41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Aft>
                <a:spcPts val="200"/>
              </a:spcAft>
            </a:pPr>
            <a:r>
              <a:rPr lang="lo-LA" sz="41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 ຄວາມຮູ້</a:t>
            </a:r>
            <a:r>
              <a:rPr lang="en-GB" sz="41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GB" sz="41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Aft>
                <a:spcPts val="200"/>
              </a:spcAft>
            </a:pPr>
            <a:r>
              <a:rPr lang="lo-LA" sz="41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     ການເປັນຜູ້ປະກອບກິດຈະການ ແນວໃດ</a:t>
            </a:r>
            <a:endParaRPr lang="en-GB" sz="41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Imagen 6" descr="What Do You Need? | Journey to Surrender">
            <a:extLst>
              <a:ext uri="{FF2B5EF4-FFF2-40B4-BE49-F238E27FC236}">
                <a16:creationId xmlns:a16="http://schemas.microsoft.com/office/drawing/2014/main" xmlns="" id="{BF801129-74F6-E843-929B-B99A83AF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523225" y="4364466"/>
            <a:ext cx="4250923" cy="2229373"/>
          </a:xfrm>
          <a:prstGeom prst="rect">
            <a:avLst/>
          </a:prstGeom>
        </p:spPr>
      </p:pic>
      <p:pic>
        <p:nvPicPr>
          <p:cNvPr id="10" name="Imagen 9" descr="Question mark PNG">
            <a:extLst>
              <a:ext uri="{FF2B5EF4-FFF2-40B4-BE49-F238E27FC236}">
                <a16:creationId xmlns:a16="http://schemas.microsoft.com/office/drawing/2014/main" xmlns="" id="{28D472B4-84E1-454C-96A0-108615ACAE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695440" y="1299733"/>
            <a:ext cx="1940560" cy="19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633052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ການສ້າງສູນ </a:t>
            </a:r>
            <a:r>
              <a:rPr lang="en-GB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EKC</a:t>
            </a:r>
            <a:r>
              <a:rPr lang="lo-LA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ຂອງທ່ານ </a:t>
            </a:r>
            <a:r>
              <a:rPr lang="en-GB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Imagen 6" descr="Flag of Laos - Wikipedia">
            <a:extLst>
              <a:ext uri="{FF2B5EF4-FFF2-40B4-BE49-F238E27FC236}">
                <a16:creationId xmlns:a16="http://schemas.microsoft.com/office/drawing/2014/main" xmlns="" id="{B4BA73CF-5B30-4B46-8B32-4EA222752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352804" y="2754195"/>
            <a:ext cx="1809742" cy="1206494"/>
          </a:xfrm>
          <a:prstGeom prst="rect">
            <a:avLst/>
          </a:prstGeom>
        </p:spPr>
      </p:pic>
      <p:pic>
        <p:nvPicPr>
          <p:cNvPr id="8" name="Imagen 7" descr="Flag Of Bhutan. Bhutan Flag Free Stock Photo - Public ...">
            <a:extLst>
              <a:ext uri="{FF2B5EF4-FFF2-40B4-BE49-F238E27FC236}">
                <a16:creationId xmlns:a16="http://schemas.microsoft.com/office/drawing/2014/main" xmlns="" id="{F512B4BF-CA9B-354F-A711-8839E96961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37686" y="2754195"/>
            <a:ext cx="1809742" cy="1200840"/>
          </a:xfrm>
          <a:prstGeom prst="rect">
            <a:avLst/>
          </a:prstGeom>
        </p:spPr>
      </p:pic>
      <p:pic>
        <p:nvPicPr>
          <p:cNvPr id="9" name="Imagen 8" descr="File:Flag of Nepal (white background, aspect ratio 3-2 ...">
            <a:extLst>
              <a:ext uri="{FF2B5EF4-FFF2-40B4-BE49-F238E27FC236}">
                <a16:creationId xmlns:a16="http://schemas.microsoft.com/office/drawing/2014/main" xmlns="" id="{99F99D7C-D489-BE4E-B4F2-F86943B87F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167922" y="2748541"/>
            <a:ext cx="1811510" cy="1206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C95FBE2-D71F-D347-BD6D-ED4AB5592E62}"/>
              </a:ext>
            </a:extLst>
          </p:cNvPr>
          <p:cNvSpPr txBox="1"/>
          <p:nvPr/>
        </p:nvSpPr>
        <p:spPr>
          <a:xfrm>
            <a:off x="2983922" y="4701728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8"/>
              </a:rPr>
              <a:t>www.menti.com</a:t>
            </a:r>
            <a:r>
              <a:rPr lang="es-E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20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A3AD3F3-8C35-124F-9C4E-995DB3AC57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839"/>
            <a:ext cx="8766928" cy="49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DB54733-5954-BB47-9C97-537697C56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1808"/>
            <a:ext cx="8785781" cy="4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64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3B0B48E-0248-5245-B030-C8E978191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4817"/>
            <a:ext cx="8776355" cy="49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ສິ່ງທີ່ທ່ານຕ້ອງການ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ເພື່ອສ້າງຕັ້ງ </a:t>
            </a:r>
            <a:r>
              <a:rPr lang="en-GB" b="1" dirty="0">
                <a:latin typeface="Phetsarath OT" panose="02000500000000020004" pitchFamily="2" charset="0"/>
                <a:cs typeface="Phetsarath OT" panose="02000500000000020004" pitchFamily="2" charset="0"/>
              </a:rPr>
              <a:t>EKC?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/>
            </a:pP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ຕັດສິນໃຈວ່າທ່ານຕ້ອງການໃຫ້ </a:t>
            </a:r>
            <a:r>
              <a:rPr lang="en-US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ຂອງທ່ານເປັນ</a:t>
            </a: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ແນວໃດ ແລະສິ່ງ</a:t>
            </a: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ທີ່ຕ້ອງການບັນລຸ</a:t>
            </a: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ໄດ້</a:t>
            </a:r>
            <a:endParaRPr lang="en-US" sz="3200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2D102C-F105-B84F-BB02-E9FB1B9DF5C3}"/>
              </a:ext>
            </a:extLst>
          </p:cNvPr>
          <p:cNvSpPr txBox="1"/>
          <p:nvPr/>
        </p:nvSpPr>
        <p:spPr>
          <a:xfrm>
            <a:off x="907776" y="3119749"/>
            <a:ext cx="74106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ແມ່ນຫຍັງຈະເປັນຈຸດສຸມຂອງ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ກໍາ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ນົດວິໄສທັດ ແລະ ພາລະກິດ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(ເຫດຜົນສັ້ນໆ)</a:t>
            </a:r>
            <a:endParaRPr lang="lo-LA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ວິໄສ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ທັດ ໄລຍະຍາວນສຳລັບ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ແມ່ນຫຍັງ?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5 ປີ? ທ່ານຕ້ອງການ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ໃຫ້ ສູນຂອງທ່ານ ກາຍເປັນ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ແນວໃດ?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ເປົ້າໝາຍ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ຂອງສູນ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ແມ່ນຫຍັງ? ທ່ານຕ້ອງການບັນລຸຫຍັງໃນໄລຍະສັ້ນແລະໄລຍະຍາວ?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0" name="Imagen 9" descr="Vector Illustration of Green Target Icon | Freestock icons">
            <a:extLst>
              <a:ext uri="{FF2B5EF4-FFF2-40B4-BE49-F238E27FC236}">
                <a16:creationId xmlns:a16="http://schemas.microsoft.com/office/drawing/2014/main" xmlns="" id="{18A3C32D-4AE5-6349-BD0C-EAA25FDF4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542530" y="5479952"/>
            <a:ext cx="1235710" cy="12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ສິ່ງທີ່ທ່ານຕ້ອງການໃນການສ້າງຕັ້ງສູນ</a:t>
            </a:r>
            <a:r>
              <a:rPr lang="en-GB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2"/>
            </a:pP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ລະບຸກຸ່ມເປົ້າໝາຍ ພາຍ</a:t>
            </a: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 ແລະ ພາຍ</a:t>
            </a: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ນອກອົງກອນທ່ານ</a:t>
            </a:r>
            <a:endParaRPr lang="en-US" sz="3200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2D102C-F105-B84F-BB02-E9FB1B9DF5C3}"/>
              </a:ext>
            </a:extLst>
          </p:cNvPr>
          <p:cNvSpPr txBox="1"/>
          <p:nvPr/>
        </p:nvSpPr>
        <p:spPr>
          <a:xfrm>
            <a:off x="907776" y="3048629"/>
            <a:ext cx="7410641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ເຮັດເພື່ອໃຜ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ໃຜຈະເປັນຜູ້ໄດ້ຮັບຜົນປະໂຫຍດ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ແລະ ພວກເຂົາຕ້ອງການຫຍັງ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???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ໃຜຈະເປັນຜູ້ໃຫ້ການຊ່ວຍເຫຼືອ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ພັດທະນາແນວໃດ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ໃຜຈະເປັນຜູ້ຈັດຕັ້ງປະຕິບັດ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ຜູ້ໃຫ້ການສະໜັບສະໜູນ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E96BAEBA-5E8E-B148-8BA7-416C61E28026}"/>
              </a:ext>
            </a:extLst>
          </p:cNvPr>
          <p:cNvSpPr txBox="1">
            <a:spLocks/>
          </p:cNvSpPr>
          <p:nvPr/>
        </p:nvSpPr>
        <p:spPr>
          <a:xfrm>
            <a:off x="157937" y="4767163"/>
            <a:ext cx="5711695" cy="1325564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3"/>
            </a:pP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ກໍານົດວິທີທີ່ທ່ານຈະຕິດຕໍ່</a:t>
            </a:r>
            <a:r>
              <a:rPr lang="lo-LA" sz="32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ສື່ສານທີ່ດີ </a:t>
            </a:r>
            <a:endParaRPr lang="en-US"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Imagen 3" descr="Communicating with stakeholders when the world is upside down">
            <a:extLst>
              <a:ext uri="{FF2B5EF4-FFF2-40B4-BE49-F238E27FC236}">
                <a16:creationId xmlns:a16="http://schemas.microsoft.com/office/drawing/2014/main" xmlns="" id="{78235441-3F68-3A4D-82A0-CA7E33D1CD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796568" y="4897120"/>
            <a:ext cx="2651928" cy="17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ຕ້ອງໃນການສ້າງຕັ້ງສູນ </a:t>
            </a:r>
            <a:r>
              <a:rPr lang="en-GB" b="1" dirty="0">
                <a:latin typeface="Phetsarath OT" panose="02000500000000020004" pitchFamily="2" charset="0"/>
                <a:cs typeface="Phetsarath OT" panose="02000500000000020004" pitchFamily="2" charset="0"/>
              </a:rPr>
              <a:t>EKC?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4"/>
            </a:pP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ຕັດສິນໃຈວ່າ </a:t>
            </a:r>
            <a:r>
              <a:rPr lang="en-US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ຂອງທ່ານຈະ</a:t>
            </a: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ເຮັດຫຍັງ</a:t>
            </a:r>
            <a:endParaRPr lang="en-US" sz="3200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2D102C-F105-B84F-BB02-E9FB1B9DF5C3}"/>
              </a:ext>
            </a:extLst>
          </p:cNvPr>
          <p:cNvSpPr txBox="1"/>
          <p:nvPr/>
        </p:nvSpPr>
        <p:spPr>
          <a:xfrm>
            <a:off x="907777" y="3119749"/>
            <a:ext cx="5045984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ຝຶກອົບຮົມ 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ຝຶກເລື່ອງຫຍັງ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ຝຶກໃຫ້ໃຜ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ຄົ້ນຄວ້າວິໄຈ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ໃຫ້ຄໍາປຶກສາ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ສ້າງກິດຈະກຳເຊື່ອມຕໍ່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ພົວພັນລະຫວ່າງມະຫາວິທະຍາໄລ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ແລະ ພາກທຸລະ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ກິດ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Expressway Rg"/>
              </a:rPr>
              <a:t>ອື່ນໆ</a:t>
            </a:r>
            <a:r>
              <a:rPr lang="en-US" sz="2400" dirty="0" smtClean="0">
                <a:latin typeface="Expressway Rg"/>
              </a:rPr>
              <a:t>.</a:t>
            </a:r>
            <a:endParaRPr lang="en-US" sz="2400" dirty="0">
              <a:latin typeface="Expressway Rg"/>
            </a:endParaRPr>
          </a:p>
        </p:txBody>
      </p:sp>
      <p:pic>
        <p:nvPicPr>
          <p:cNvPr id="4" name="Imagen 3" descr="To Do List Template">
            <a:extLst>
              <a:ext uri="{FF2B5EF4-FFF2-40B4-BE49-F238E27FC236}">
                <a16:creationId xmlns:a16="http://schemas.microsoft.com/office/drawing/2014/main" xmlns="" id="{8EA6A6ED-23BE-6C4D-9CBD-EFBCBE081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261831" y="4120813"/>
            <a:ext cx="1885133" cy="25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ຕ້ອງການໃນສ້າງຕັ້ງສູນ </a:t>
            </a:r>
            <a:r>
              <a:rPr lang="en-GB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EKC?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5"/>
            </a:pPr>
            <a:r>
              <a:rPr lang="en-US" sz="24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24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ຂອງທ່ານຈະມີໂຄງສ້າງແນວໃດ</a:t>
            </a:r>
            <a:r>
              <a:rPr lang="en-US" sz="24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3200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2D102C-F105-B84F-BB02-E9FB1B9DF5C3}"/>
              </a:ext>
            </a:extLst>
          </p:cNvPr>
          <p:cNvSpPr txBox="1"/>
          <p:nvPr/>
        </p:nvSpPr>
        <p:spPr>
          <a:xfrm>
            <a:off x="907776" y="3028309"/>
            <a:ext cx="71389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ຕໍາ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ແຫນ່ງ ໃນໂຄງຮ່າງການຈັດຕັ້ງໃນມະຫາວິທະຍາໄລ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ຈະເປັນແນວໃດ?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ຄວນຈະ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ເປັນສ່ວນຫນຶ່ງຂອງພະແນກບໍ? ສູນເອກະລາດ? ກ່ຽວຂ້ອງກັບການບໍລິການທີ່ມີຢູ່ແລ້ວ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ໃຜຈະເປັນຜູ້ຮັບຜິດຊອບ? ພາລະ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ບົດບາດຈະ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ແມ່ນຫຍັງ?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ທ່ານຕ້ອງການພະນັກງານປະເພດໃດ? ວຽກ​ງານ​ຈະ​ປະ​ກອບ​ດ້ວຍ​ຫຍັງ? ໃຜຈະບັນຈຸຕໍາແໜ່ງເຫຼົ່ານັ້ນ?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ບົດບາດຂອງອາສາສະໝັກນັກສຶກ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ສາ ແມ່ນ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ຫຍັງ? ໃຜເປັນຜູ້ປະສານງານ / ຕິດຕາມກິດຈະກໍາຂອງເຂົາເຈົ້າ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xmlns="" id="{2ABFC9AD-6AF8-134D-B83B-6CC66F58AA82}"/>
              </a:ext>
            </a:extLst>
          </p:cNvPr>
          <p:cNvSpPr txBox="1">
            <a:spLocks/>
          </p:cNvSpPr>
          <p:nvPr/>
        </p:nvSpPr>
        <p:spPr>
          <a:xfrm>
            <a:off x="0" y="1252742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200"/>
              </a:spcAft>
            </a:pPr>
            <a:r>
              <a:rPr lang="en-GB" dirty="0" smtClean="0"/>
              <a:t> </a:t>
            </a:r>
            <a:r>
              <a:rPr lang="en-GB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EKC</a:t>
            </a:r>
            <a:r>
              <a:rPr lang="lo-LA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ແມ່ນຫຍັງ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xmlns="" id="{9C001366-7664-2A48-9215-AF0C8D6B6B73}"/>
              </a:ext>
            </a:extLst>
          </p:cNvPr>
          <p:cNvSpPr txBox="1">
            <a:spLocks/>
          </p:cNvSpPr>
          <p:nvPr/>
        </p:nvSpPr>
        <p:spPr>
          <a:xfrm>
            <a:off x="0" y="3233578"/>
            <a:ext cx="9144000" cy="1551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5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</a:t>
            </a:r>
            <a:r>
              <a:rPr lang="lo-LA" sz="5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ຕ້ອງການໃນການສ້າງຕັ້ງ </a:t>
            </a:r>
            <a:r>
              <a:rPr lang="en-GB" sz="5400" dirty="0">
                <a:latin typeface="Phetsarath OT" panose="02000500000000020004" pitchFamily="2" charset="0"/>
                <a:cs typeface="Phetsarath OT" panose="02000500000000020004" pitchFamily="2" charset="0"/>
              </a:rPr>
              <a:t>EKC?</a:t>
            </a:r>
            <a:endParaRPr lang="en-GB" sz="5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7DFE9-72C9-C640-9EF1-7AC4BB153151}"/>
              </a:ext>
            </a:extLst>
          </p:cNvPr>
          <p:cNvSpPr txBox="1">
            <a:spLocks/>
          </p:cNvSpPr>
          <p:nvPr/>
        </p:nvSpPr>
        <p:spPr>
          <a:xfrm>
            <a:off x="0" y="5648960"/>
            <a:ext cx="9144000" cy="7112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r">
              <a:spcAft>
                <a:spcPts val="200"/>
              </a:spcAft>
            </a:pPr>
            <a:r>
              <a:rPr lang="lo-LA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ຕົວຢ່າງຈາກ ປະເທດ ອອດສະເຕຣຍ</a:t>
            </a:r>
            <a:r>
              <a:rPr lang="en-GB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48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&amp; </a:t>
            </a:r>
            <a:r>
              <a:rPr lang="lo-LA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ປະເທດໄທ</a:t>
            </a:r>
            <a:endParaRPr lang="en-GB" sz="48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ສິ່ງທີ່ທ່ານຕ້ອງໃນການສ້າງຕັ້ງສູນ</a:t>
            </a:r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6"/>
            </a:pPr>
            <a:r>
              <a:rPr lang="lo-LA" sz="2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ສະພາບທາງກາຍຍະພາບຂອງສູນ </a:t>
            </a:r>
            <a:r>
              <a:rPr lang="en-US" sz="2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EKC</a:t>
            </a:r>
            <a:r>
              <a:rPr lang="en-US" sz="2400" b="1" dirty="0">
                <a:latin typeface="Expressway Rg"/>
              </a:rPr>
              <a:t>?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2D102C-F105-B84F-BB02-E9FB1B9DF5C3}"/>
              </a:ext>
            </a:extLst>
          </p:cNvPr>
          <p:cNvSpPr txBox="1"/>
          <p:nvPr/>
        </p:nvSpPr>
        <p:spPr>
          <a:xfrm>
            <a:off x="907776" y="3119749"/>
            <a:ext cx="7210064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ມີ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ພື້ນທີ່ໃດແດ່?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ຂະໜາດໃຫຍ່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ພຽງພໍກັບຄວາມຕ້ອງການຂອງເຈົ້າບໍ?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ມັນເປັນສະຖານທີ່ປະຕິບັດບໍ?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ເຈົ້າມີການເຂົ້າເຖິງພື້ນທີ່ອື່ນໆຖ້າຈໍາເປັນບໍ?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ມີເຄື່ອງເຟີນີເຈີບໍ?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ທ່ານຕ້ອງການເຄື່ອງເຟີນີເຈີປະເພດໃດ?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ມັນມີເຄື່ອງພ້ອມບໍ?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ທ່ານຕ້ອງການອຸປະກອນປະເພດໃດ?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Imagen 4" descr="Learning Theory Expertise in the Design of Learning Spaces ...">
            <a:extLst>
              <a:ext uri="{FF2B5EF4-FFF2-40B4-BE49-F238E27FC236}">
                <a16:creationId xmlns:a16="http://schemas.microsoft.com/office/drawing/2014/main" xmlns="" id="{6E366F24-1C2F-6E4B-819D-669EC849F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280963" y="2040037"/>
            <a:ext cx="2705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ສິ່ງທີ່ທ່ານຕ້ອງການໃນສ້າງຕັ້ງສູນ </a:t>
            </a:r>
            <a:r>
              <a:rPr lang="en-GB" b="1" dirty="0">
                <a:latin typeface="Phetsarath OT" panose="02000500000000020004" pitchFamily="2" charset="0"/>
                <a:cs typeface="Phetsarath OT" panose="02000500000000020004" pitchFamily="2" charset="0"/>
              </a:rPr>
              <a:t>EKC</a:t>
            </a:r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7"/>
            </a:pPr>
            <a:r>
              <a:rPr lang="lo-LA" sz="2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ການບໍລິຫານຄ່າໃຊ້ຈ່າຍຕ່າງເດ</a:t>
            </a:r>
            <a:r>
              <a:rPr lang="en-US" sz="2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???</a:t>
            </a:r>
            <a:endParaRPr lang="en-US" sz="3200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Imagen 3" descr="I CAN'T WAIT TO GIVE MONEY TO A SUPER BOWL SQUARE! - Cubby ...">
            <a:extLst>
              <a:ext uri="{FF2B5EF4-FFF2-40B4-BE49-F238E27FC236}">
                <a16:creationId xmlns:a16="http://schemas.microsoft.com/office/drawing/2014/main" xmlns="" id="{93B44A5A-0160-7440-AEAF-135FF870B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068748" y="5341981"/>
            <a:ext cx="1483204" cy="1483204"/>
          </a:xfrm>
          <a:prstGeom prst="rect">
            <a:avLst/>
          </a:prstGeom>
        </p:spPr>
      </p:pic>
      <p:pic>
        <p:nvPicPr>
          <p:cNvPr id="10" name="Imagen 9" descr="Cash icon | Game-icons.net">
            <a:extLst>
              <a:ext uri="{FF2B5EF4-FFF2-40B4-BE49-F238E27FC236}">
                <a16:creationId xmlns:a16="http://schemas.microsoft.com/office/drawing/2014/main" xmlns="" id="{0EFDFDCC-6EE9-3448-A04F-F2ADE2B2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783840" y="3083560"/>
            <a:ext cx="3439160" cy="34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05465"/>
            <a:ext cx="8515350" cy="245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50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ວຽກບ້ານ</a:t>
            </a:r>
            <a:r>
              <a:rPr lang="en-GB" sz="5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5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- </a:t>
            </a:r>
            <a:r>
              <a:rPr lang="lo-LA" sz="5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ກຸ່ມທີ</a:t>
            </a:r>
            <a:r>
              <a:rPr lang="en-GB" sz="5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5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7A64EAB-0E11-394A-B617-7BEBBFA5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7671"/>
            <a:ext cx="8333295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/>
            </a:pP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ຕັດສິນໃຈວ່າທ່ານຕ້ອງການໃຫ້ </a:t>
            </a:r>
            <a:r>
              <a:rPr lang="en-US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ຂອງທ່ານເປັນ</a:t>
            </a:r>
            <a:r>
              <a:rPr lang="lo-LA" sz="32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ແນວໃດ </a:t>
            </a:r>
            <a:r>
              <a:rPr lang="lo-LA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 ສິ່ງທີ່ສາມາດບັນລຸໄດ້ ແມ່ນຫຍັງ </a:t>
            </a:r>
            <a:r>
              <a:rPr lang="en-US" sz="32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US" sz="3200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21998E3-0913-4849-AF4F-857F57DC647D}"/>
              </a:ext>
            </a:extLst>
          </p:cNvPr>
          <p:cNvSpPr txBox="1"/>
          <p:nvPr/>
        </p:nvSpPr>
        <p:spPr>
          <a:xfrm>
            <a:off x="552354" y="4315085"/>
            <a:ext cx="7410641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ວິໄສທັດ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ພັນທະກິດ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ເປົ້າໝາຍໄລຍະສັ້ນ ແລະ ໄລຍະຍາວ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0952E04-66CD-1144-A35E-070301B667B3}"/>
              </a:ext>
            </a:extLst>
          </p:cNvPr>
          <p:cNvSpPr txBox="1"/>
          <p:nvPr/>
        </p:nvSpPr>
        <p:spPr>
          <a:xfrm>
            <a:off x="5184041" y="6224608"/>
            <a:ext cx="386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5’ </a:t>
            </a:r>
            <a:r>
              <a:rPr lang="es-ES" sz="2400" b="1" dirty="0" err="1">
                <a:solidFill>
                  <a:srgbClr val="FF0000"/>
                </a:solidFill>
              </a:rPr>
              <a:t>ppt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presentation</a:t>
            </a:r>
            <a:r>
              <a:rPr lang="es-ES" sz="2400" b="1" dirty="0">
                <a:solidFill>
                  <a:srgbClr val="FF0000"/>
                </a:solidFill>
              </a:rPr>
              <a:t> / </a:t>
            </a:r>
            <a:r>
              <a:rPr lang="es-ES" sz="2400" b="1" dirty="0" err="1">
                <a:solidFill>
                  <a:srgbClr val="FF0000"/>
                </a:solidFill>
              </a:rPr>
              <a:t>partner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3628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Coming up with </a:t>
            </a:r>
            <a:r>
              <a:rPr lang="en-GB" b="1" dirty="0">
                <a:solidFill>
                  <a:schemeClr val="accent1"/>
                </a:solidFill>
              </a:rPr>
              <a:t>Vision</a:t>
            </a:r>
            <a:r>
              <a:rPr lang="en-GB" b="1" dirty="0"/>
              <a:t> &amp; </a:t>
            </a:r>
            <a:r>
              <a:rPr lang="en-GB" b="1" dirty="0">
                <a:solidFill>
                  <a:schemeClr val="accent1"/>
                </a:solidFill>
              </a:rPr>
              <a:t>Mission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xmlns="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339181" y="1945026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Vision and mission statements should not be confused with each other. </a:t>
            </a:r>
            <a:endParaRPr lang="en-GB" sz="9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i="1" dirty="0"/>
              <a:t>“A vision is aspiration. A mission is actionable”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sz="1200" dirty="0"/>
              <a:t>(J. </a:t>
            </a:r>
            <a:r>
              <a:rPr lang="en-GB" sz="1200" dirty="0" err="1"/>
              <a:t>Falkowski</a:t>
            </a:r>
            <a:r>
              <a:rPr lang="en-GB" sz="1200" dirty="0"/>
              <a:t>, managing director of Day One Agency)</a:t>
            </a:r>
            <a:endParaRPr lang="en-GB" sz="900" dirty="0"/>
          </a:p>
          <a:p>
            <a:r>
              <a:rPr lang="en-GB" sz="2400" dirty="0"/>
              <a:t>A </a:t>
            </a:r>
            <a:r>
              <a:rPr lang="en-GB" sz="2400" b="1" dirty="0"/>
              <a:t>mission</a:t>
            </a:r>
            <a:r>
              <a:rPr lang="en-GB" sz="2400" dirty="0"/>
              <a:t> statement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Is designed to convey what the </a:t>
            </a:r>
            <a:r>
              <a:rPr lang="en-GB" sz="2000" dirty="0" err="1"/>
              <a:t>center</a:t>
            </a:r>
            <a:r>
              <a:rPr lang="en-GB" sz="2000" dirty="0"/>
              <a:t> does and why it exists to both the staff </a:t>
            </a:r>
            <a:r>
              <a:rPr lang="en-GB" sz="2000" i="1" dirty="0"/>
              <a:t>and</a:t>
            </a:r>
            <a:r>
              <a:rPr lang="en-GB" sz="2000" dirty="0"/>
              <a:t> the stakeholders.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Is </a:t>
            </a:r>
            <a:r>
              <a:rPr lang="en-GB" sz="2000" b="1" dirty="0"/>
              <a:t>based in the present</a:t>
            </a:r>
            <a:r>
              <a:rPr lang="en-GB" sz="2000" dirty="0"/>
              <a:t>, it is about where the </a:t>
            </a:r>
            <a:r>
              <a:rPr lang="en-GB" sz="2000" dirty="0" err="1"/>
              <a:t>center</a:t>
            </a:r>
            <a:r>
              <a:rPr lang="en-GB" sz="2000" dirty="0"/>
              <a:t> is </a:t>
            </a:r>
            <a:r>
              <a:rPr lang="en-GB" sz="2000" b="1" dirty="0"/>
              <a:t>now </a:t>
            </a:r>
            <a:r>
              <a:rPr lang="en-GB" sz="2000" dirty="0"/>
              <a:t>and why it exists.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It relates to </a:t>
            </a:r>
            <a:r>
              <a:rPr lang="en-GB" sz="2000" b="1" dirty="0"/>
              <a:t>doing</a:t>
            </a:r>
            <a:r>
              <a:rPr lang="en-GB" sz="2000" b="1" i="1" dirty="0"/>
              <a:t>, </a:t>
            </a:r>
            <a:r>
              <a:rPr lang="en-GB" sz="2000" dirty="0"/>
              <a:t>so it is about the day-to-day operations.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It outlines the practical things you will do to achieve the vision statement.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It is not set in stone, it can be revised as necessary as the </a:t>
            </a:r>
            <a:r>
              <a:rPr lang="en-GB" sz="2000" dirty="0" err="1"/>
              <a:t>center</a:t>
            </a:r>
            <a:r>
              <a:rPr lang="en-GB" sz="2000" dirty="0"/>
              <a:t> evolves.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E703AA2-38B1-3940-92CB-D851E8C5FFE1}"/>
              </a:ext>
            </a:extLst>
          </p:cNvPr>
          <p:cNvSpPr txBox="1"/>
          <p:nvPr/>
        </p:nvSpPr>
        <p:spPr>
          <a:xfrm>
            <a:off x="1555422" y="188536"/>
            <a:ext cx="202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/>
              <a:t>Some</a:t>
            </a:r>
            <a:r>
              <a:rPr lang="es-ES" sz="2800" i="1" dirty="0"/>
              <a:t> </a:t>
            </a:r>
            <a:r>
              <a:rPr lang="es-ES" sz="2800" i="1" dirty="0" err="1"/>
              <a:t>tools</a:t>
            </a:r>
            <a:r>
              <a:rPr lang="es-ES" sz="28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16393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36284"/>
            <a:ext cx="9061806" cy="1325563"/>
          </a:xfrm>
        </p:spPr>
        <p:txBody>
          <a:bodyPr>
            <a:normAutofit/>
          </a:bodyPr>
          <a:lstStyle/>
          <a:p>
            <a:pPr algn="ctr">
              <a:spcAft>
                <a:spcPts val="200"/>
              </a:spcAft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ສິ່ງທີ່ມາ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ກັບວິໄສທັດ &amp; ພາລະກິດ</a:t>
            </a:r>
            <a:endParaRPr lang="en-GB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xmlns="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339181" y="1945026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ການຂຽນວິໄສທັດ</a:t>
            </a:r>
            <a:endParaRPr lang="en-GB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ວາງແຜນເປົ້າໝາຍໄລຍະຍາວ (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ແລະ ກະຕືລືລົ້ນທີ່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ສຸດ) ຂອງ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ສູນ</a:t>
            </a:r>
            <a:endParaRPr lang="lo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ຝັນໃຫຍ່: ສຸມໃສ່ສິ່ງທີ່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ສູນຕ້ອງການ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ບັນລຸໃນ 5-10 ປີ.</a:t>
            </a:r>
          </a:p>
          <a:p>
            <a:pPr lvl="1">
              <a:buFont typeface="Wingdings" pitchFamily="2" charset="2"/>
              <a:buChar char="Ø"/>
            </a:pP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ເນື້ອໃນ ວິໄສ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ທັດທີ່ດີທີ່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ສຸດຄວນຈະສັ້ນ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ຊັດເຈນ (ສຸມໃສ່ເປົ້າຫມາຍຕົ້ນຕໍຫນຶ່ງ, ບໍ່ແມ່ນການລວບລວມແນວຄວາມຄິດ), ແລະການດົນໃຈສໍາລັບສະມາຊິກຂອງທ່ານ.</a:t>
            </a:r>
          </a:p>
          <a:p>
            <a:pPr lvl="1">
              <a:buFont typeface="Wingdings" pitchFamily="2" charset="2"/>
              <a:buChar char="Ø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ມີຄວາມກະຕືລືລົ້ນ: ພາສາອາລົມສາມາດເພີ່ມປັດໃຈກະຕຸ້ນ.</a:t>
            </a:r>
          </a:p>
          <a:p>
            <a:pPr lvl="1">
              <a:buFont typeface="Wingdings" pitchFamily="2" charset="2"/>
              <a:buChar char="Ø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ກໍາ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ນົດເປັນ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ກຸ່ມເພື່ອໃຫ້ສະມາຊິກທຸກຄົນເຫັນວ່າຕົນເອງສະທ້ອນໃຫ້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ເຫັນແນວໃດ.</a:t>
            </a:r>
            <a:endParaRPr lang="en-GB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AC76960-3888-7D44-9D72-8021C967574A}"/>
              </a:ext>
            </a:extLst>
          </p:cNvPr>
          <p:cNvSpPr txBox="1"/>
          <p:nvPr/>
        </p:nvSpPr>
        <p:spPr>
          <a:xfrm>
            <a:off x="1555422" y="188536"/>
            <a:ext cx="1912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8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ບາງເຄື່ອງມື</a:t>
            </a:r>
            <a:r>
              <a:rPr lang="es-ES" sz="28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…</a:t>
            </a:r>
            <a:endParaRPr lang="es-ES" sz="2800" i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27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3628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ເລີ່ມຕົ້ນຈາກການຂຽນ</a:t>
            </a:r>
            <a:r>
              <a:rPr lang="en-GB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ວິໄສທັດ</a:t>
            </a:r>
            <a:r>
              <a:rPr lang="en-GB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b="1" dirty="0">
                <a:latin typeface="Phetsarath OT" panose="02000500000000020004" pitchFamily="2" charset="0"/>
                <a:cs typeface="Phetsarath OT" panose="02000500000000020004" pitchFamily="2" charset="0"/>
              </a:rPr>
              <a:t>&amp; </a:t>
            </a:r>
            <a:r>
              <a:rPr lang="lo-LA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ພັນທະກິດ</a:t>
            </a:r>
            <a:endParaRPr lang="en-GB" b="1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xmlns="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339181" y="1945026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ຂຽນວິໄສທັດ</a:t>
            </a:r>
            <a:endParaRPr lang="lo-LA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ຄວນຄໍານຶງເຖິງສະພາບປະຈຸ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ບັນ, ມັນແມ່ນກ່ຽວກັບບ່ອນທີ່ເຄືອຂ່າຍໃນປັດຈຸບັນແລະເປັນຫຍັງມັນມີ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ຢູ່.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ຄວນເປັນສອງ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ສາມປະໂຫຍກສັ້ນໆທີ່ອະທິບາຍສິ່ງ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ທີ່ເຮັດ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ເພື່ອບັນລຸວິໄສທັດຂອງຕົນ. ຄິດ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ວ່າເປັນ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ແຜນການ. ພິຈາລະນາ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ຄໍາທີ່ຈະສ້າງເປັນ ວິໄສ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ທັດຂອງທ່ານແລະຖາມວ່າ 'ພວກເຮົາຈໍາເປັນຕ້ອງເຮັດແນວໃດເພື່ອເຮັດໃຫ້ສິ່ງນີ້ເກີດຂຶ້ນ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ຈະສັ້ນ, 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ສາມາດເຮັດໄດ້ ແລະ ຫນ້າ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ຈົດຈໍາ.</a:t>
            </a:r>
            <a:endParaRPr lang="en-GB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1A5490E-8419-444B-A904-AA9C740F24AD}"/>
              </a:ext>
            </a:extLst>
          </p:cNvPr>
          <p:cNvSpPr txBox="1"/>
          <p:nvPr/>
        </p:nvSpPr>
        <p:spPr>
          <a:xfrm>
            <a:off x="1555422" y="188536"/>
            <a:ext cx="1912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8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ບາງເຄື່ອງມື</a:t>
            </a:r>
            <a:r>
              <a:rPr lang="es-ES" sz="28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…</a:t>
            </a:r>
            <a:endParaRPr lang="es-ES" sz="2800" i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54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92" y="1295864"/>
            <a:ext cx="7946848" cy="2387600"/>
          </a:xfrm>
        </p:spPr>
        <p:txBody>
          <a:bodyPr>
            <a:normAutofit fontScale="90000"/>
          </a:bodyPr>
          <a:lstStyle/>
          <a:p>
            <a:pPr algn="l"/>
            <a:r>
              <a:rPr lang="lo-LA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ສືບຕໍ່ເຮັດວຽກຫມົດ</a:t>
            </a:r>
            <a:r>
              <a:rPr lang="lo-LA" i="1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ໃນອາທິດນີ້ - ແລະຕໍ່</a:t>
            </a:r>
            <a:r>
              <a:rPr lang="lo-LA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ໄປຈົນຈະສໍາເລັດ </a:t>
            </a:r>
            <a:r>
              <a:rPr lang="en-GB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!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			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  <a:sym typeface="Wingdings" pitchFamily="2" charset="2"/>
              </a:rPr>
              <a:t>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40" y="4396891"/>
            <a:ext cx="6858000" cy="774753"/>
          </a:xfrm>
        </p:spPr>
        <p:txBody>
          <a:bodyPr anchor="ctr">
            <a:normAutofit/>
          </a:bodyPr>
          <a:lstStyle/>
          <a:p>
            <a:r>
              <a:rPr lang="lo-LA" sz="4000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ຂອບໃຈ</a:t>
            </a:r>
            <a:r>
              <a:rPr lang="en-US" sz="4000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!</a:t>
            </a:r>
            <a:endParaRPr lang="en-US" sz="4000" dirty="0">
              <a:solidFill>
                <a:schemeClr val="accent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ທ່ານຄິດວ່າ </a:t>
            </a:r>
            <a:r>
              <a:rPr lang="en-GB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EKC </a:t>
            </a:r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ຄວນຈະເປັນແນວໃດ</a:t>
            </a:r>
            <a:r>
              <a:rPr lang="en-GB" sz="4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GB" sz="4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Imagen 6" descr="Flag of Laos - Wikipedia">
            <a:extLst>
              <a:ext uri="{FF2B5EF4-FFF2-40B4-BE49-F238E27FC236}">
                <a16:creationId xmlns:a16="http://schemas.microsoft.com/office/drawing/2014/main" xmlns="" id="{B4BA73CF-5B30-4B46-8B32-4EA222752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352804" y="2754195"/>
            <a:ext cx="1809742" cy="12064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C0EC480-F9D0-8140-869D-14182ABF9F9B}"/>
              </a:ext>
            </a:extLst>
          </p:cNvPr>
          <p:cNvSpPr txBox="1"/>
          <p:nvPr/>
        </p:nvSpPr>
        <p:spPr>
          <a:xfrm>
            <a:off x="2955642" y="4891931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4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8" name="Imagen 7" descr="Flag Of Bhutan. Bhutan Flag Free Stock Photo - Public ...">
            <a:extLst>
              <a:ext uri="{FF2B5EF4-FFF2-40B4-BE49-F238E27FC236}">
                <a16:creationId xmlns:a16="http://schemas.microsoft.com/office/drawing/2014/main" xmlns="" id="{F512B4BF-CA9B-354F-A711-8839E96961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37686" y="2754195"/>
            <a:ext cx="1809742" cy="1200840"/>
          </a:xfrm>
          <a:prstGeom prst="rect">
            <a:avLst/>
          </a:prstGeom>
        </p:spPr>
      </p:pic>
      <p:pic>
        <p:nvPicPr>
          <p:cNvPr id="9" name="Imagen 8" descr="File:Flag of Nepal (white background, aspect ratio 3-2 ...">
            <a:extLst>
              <a:ext uri="{FF2B5EF4-FFF2-40B4-BE49-F238E27FC236}">
                <a16:creationId xmlns:a16="http://schemas.microsoft.com/office/drawing/2014/main" xmlns="" id="{99F99D7C-D489-BE4E-B4F2-F86943B87F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167922" y="2748541"/>
            <a:ext cx="1811510" cy="12064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FE80187-4129-6441-A25C-1849B971B5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3447"/>
            <a:ext cx="8807779" cy="49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0714D9A-053D-8443-ADDD-B69B84D48A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6967"/>
            <a:ext cx="8785781" cy="4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BA41093-40EC-D14E-8DB4-45B1DFD68E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2938"/>
            <a:ext cx="8785781" cy="4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0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F168EC0-EC96-D74D-95C2-093B10B7EA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4848"/>
            <a:ext cx="8757502" cy="49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4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95F8264-C51D-1347-A057-92737ED3D6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2429"/>
            <a:ext cx="8682087" cy="48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A597A3-9C44-455B-B4B5-E4EBB023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56776"/>
            <a:ext cx="8332342" cy="179564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/>
                <a:cs typeface="Times New Roman"/>
              </a:rPr>
              <a:t>ENCORE </a:t>
            </a:r>
            <a:r>
              <a:rPr lang="lo-LA" sz="32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ໜ້າວຽກ </a:t>
            </a:r>
            <a:r>
              <a:rPr lang="en-US" sz="3200" b="1" dirty="0" smtClean="0">
                <a:latin typeface="Calibri"/>
                <a:cs typeface="Times New Roman"/>
              </a:rPr>
              <a:t>4</a:t>
            </a:r>
            <a:r>
              <a:rPr lang="en-US" sz="3200" dirty="0" smtClean="0">
                <a:latin typeface="Calibri"/>
                <a:cs typeface="Times New Roman"/>
              </a:rPr>
              <a:t>: </a:t>
            </a:r>
            <a:r>
              <a:rPr lang="en-US" sz="3200" dirty="0">
                <a:latin typeface="Calibri"/>
                <a:cs typeface="Times New Roman"/>
              </a:rPr>
              <a:t/>
            </a:r>
            <a:br>
              <a:rPr lang="en-US" sz="3200" dirty="0">
                <a:latin typeface="Calibri"/>
                <a:cs typeface="Times New Roman"/>
              </a:rPr>
            </a:br>
            <a:r>
              <a:rPr lang="lo-LA" sz="32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ການ​ປະ​ຕິ​ບັດ​ການ​ເຊື່ອມ​ໂຍງ​ຂອງ​ສູນ​ຄວາມ​ຮູ້​ການ​ປະ​ກອບ</a:t>
            </a:r>
            <a:r>
              <a:rPr lang="lo-LA" sz="32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​ກິດຈະການ</a:t>
            </a:r>
            <a:r>
              <a:rPr lang="lo-LA" sz="32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​ສໍາ​ລັບ​</a:t>
            </a:r>
            <a:r>
              <a:rPr lang="lo-LA" sz="32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ການພັດທະນາອາຊີບ ​</a:t>
            </a:r>
            <a:r>
              <a:rPr lang="lo-LA" sz="32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lo-LA" sz="32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 ການ</a:t>
            </a:r>
            <a:r>
              <a:rPr lang="lo-LA" sz="32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​ຄົ້ນ​ຄວ້າ​ວິ​ຊາ​ການ</a:t>
            </a:r>
            <a:r>
              <a:rPr lang="lo-LA" sz="3200" i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​ປະກອບກິດຈະການ</a:t>
            </a:r>
            <a:endParaRPr lang="en-US" sz="3200" i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245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50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ສູນ</a:t>
            </a:r>
            <a:r>
              <a:rPr lang="en-GB" sz="5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GB" sz="5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</a:t>
            </a:r>
            <a:r>
              <a:rPr lang="lo-LA" sz="50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lo-LA" sz="50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ຄວາມຮູ້</a:t>
            </a:r>
            <a:r>
              <a:rPr lang="en-GB" sz="5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GB" sz="5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</a:t>
            </a:r>
            <a:r>
              <a:rPr lang="lo-LA" sz="5000" b="1" dirty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50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         </a:t>
            </a:r>
            <a:r>
              <a:rPr lang="lo-LA" sz="5000" b="1" dirty="0" smtClean="0">
                <a:solidFill>
                  <a:schemeClr val="accen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ການປະກອບກິດຈະການ</a:t>
            </a:r>
            <a:endParaRPr lang="en-GB" sz="5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6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4E3BB0-8E0D-4834-A0A1-255EC6757BC7}">
  <ds:schemaRefs>
    <ds:schemaRef ds:uri="http://schemas.openxmlformats.org/package/2006/metadata/core-properties"/>
    <ds:schemaRef ds:uri="http://purl.org/dc/terms/"/>
    <ds:schemaRef ds:uri="9e7cb493-a9cd-49cd-846c-930d19753eb9"/>
    <ds:schemaRef ds:uri="http://schemas.microsoft.com/office/2006/documentManagement/types"/>
    <ds:schemaRef ds:uri="4cca9a1c-ea03-4f56-8ded-6c285728d79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5E552AD-B1BA-47F1-9196-EE50F0BDDDD4}"/>
</file>

<file path=customXml/itemProps3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1840</TotalTime>
  <Words>1125</Words>
  <Application>Microsoft Office PowerPoint</Application>
  <PresentationFormat>On-screen Show (4:3)</PresentationFormat>
  <Paragraphs>110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DokChampa</vt:lpstr>
      <vt:lpstr>Expressway Rg</vt:lpstr>
      <vt:lpstr>Phetsarath OT</vt:lpstr>
      <vt:lpstr>Times New Roman</vt:lpstr>
      <vt:lpstr>Wingdings</vt:lpstr>
      <vt:lpstr>Office Theme</vt:lpstr>
      <vt:lpstr>“ສູນຄວາມຮູ້ດ້ານການເປັນຜູ້ປະກອບການ” ແມ່ນຫຍັງ?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ENCORE ໜ້າວຽກ 4:  ການ​ປະ​ຕິ​ບັດ​ການ​ເຊື່ອມ​ໂຍງ​ຂອງ​ສູນ​ຄວາມ​ຮູ້​ການ​ປະ​ກອບ​ກິດຈະການ​ສໍາ​ລັບ​ການພັດທະນາອາຊີບ ​ແລະ​ ການ​ຄົ້ນ​ຄວ້າ​ວິ​ຊາ​ການ​ປະກອບກິດຈະການ</vt:lpstr>
      <vt:lpstr>ສູນຄວາມຮູ້ດ້ານການເປັນຜູ້ປະກອບກິດຈະການ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ສິ່ງທີ່ທ່ານຕ້ອງການເພື່ອສ້າງຕັ້ງ EKC?</vt:lpstr>
      <vt:lpstr>ສິ່ງທີ່ທ່ານຕ້ອງການໃນການສ້າງຕັ້ງສູນ?</vt:lpstr>
      <vt:lpstr>ສິ່ງທີ່ທ່ານຕ້ອງໃນການສ້າງຕັ້ງສູນ EKC?</vt:lpstr>
      <vt:lpstr>ສິ່ງທີ່ທ່ານຕ້ອງການໃນສ້າງຕັ້ງສູນ EKC?</vt:lpstr>
      <vt:lpstr>ສິ່ງທີ່ທ່ານຕ້ອງໃນການສ້າງຕັ້ງສູນ?</vt:lpstr>
      <vt:lpstr>ສິ່ງທີ່ທ່ານຕ້ອງການໃນສ້າງຕັ້ງສູນ EKC?</vt:lpstr>
      <vt:lpstr>PowerPoint Presentation</vt:lpstr>
      <vt:lpstr>Coming up with Vision &amp; Mission</vt:lpstr>
      <vt:lpstr>ສິ່ງທີ່ມາກັບວິໄສທັດ &amp; ພາລະກິດ</vt:lpstr>
      <vt:lpstr>ເລີ່ມຕົ້ນຈາກການຂຽນ ວິໄສທັດ &amp; ພັນທະກິດ</vt:lpstr>
      <vt:lpstr>ສືບຕໍ່ເຮັດວຽກຫມົດໃນອາທິດນີ້ - ແລະຕໍ່ໄປຈົນຈະສໍາເລັດ !   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Kevin</cp:lastModifiedBy>
  <cp:revision>83</cp:revision>
  <dcterms:created xsi:type="dcterms:W3CDTF">2021-06-04T16:06:26Z</dcterms:created>
  <dcterms:modified xsi:type="dcterms:W3CDTF">2022-11-17T22:55:59Z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