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embeddedFontLst>
    <p:embeddedFont>
      <p:font typeface="Arial Narr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g1oz8Yj1Ho4VwfztrSokm43r1G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21" Type="http://schemas.openxmlformats.org/officeDocument/2006/relationships/font" Target="fonts/ArialNarrow-regular.fntdata"/><Relationship Id="rId3" Type="http://schemas.openxmlformats.org/officeDocument/2006/relationships/slideMaster" Target="slideMasters/slideMaster1.xml"/><Relationship Id="rId2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4" Type="http://schemas.openxmlformats.org/officeDocument/2006/relationships/font" Target="fonts/ArialNarrow-bold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ArialNarrow-italic.fnt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font" Target="fonts/ArialNarrow-bold.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9.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18"/>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1" name="Google Shape;21;p18"/>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7"/>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27"/>
          <p:cNvPicPr preferRelativeResize="0"/>
          <p:nvPr/>
        </p:nvPicPr>
        <p:blipFill rotWithShape="1">
          <a:blip r:embed="rId3">
            <a:alphaModFix/>
          </a:blip>
          <a:srcRect b="0" l="0" r="0" t="0"/>
          <a:stretch/>
        </p:blipFill>
        <p:spPr>
          <a:xfrm>
            <a:off x="-38477" y="-40407"/>
            <a:ext cx="491867" cy="462933"/>
          </a:xfrm>
          <a:prstGeom prst="rect">
            <a:avLst/>
          </a:prstGeom>
          <a:noFill/>
          <a:ln>
            <a:noFill/>
          </a:ln>
        </p:spPr>
      </p:pic>
      <p:pic>
        <p:nvPicPr>
          <p:cNvPr id="97" name="Google Shape;97;p27"/>
          <p:cNvPicPr preferRelativeResize="0"/>
          <p:nvPr/>
        </p:nvPicPr>
        <p:blipFill rotWithShape="1">
          <a:blip r:embed="rId4">
            <a:alphaModFix/>
          </a:blip>
          <a:srcRect b="0" l="0" r="0" t="0"/>
          <a:stretch/>
        </p:blipFill>
        <p:spPr>
          <a:xfrm>
            <a:off x="7769052" y="-12036"/>
            <a:ext cx="1345223" cy="3138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 name="Shape 98"/>
        <p:cNvGrpSpPr/>
        <p:nvPr/>
      </p:nvGrpSpPr>
      <p:grpSpPr>
        <a:xfrm>
          <a:off x="0" y="0"/>
          <a:ext cx="0" cy="0"/>
          <a:chOff x="0" y="0"/>
          <a:chExt cx="0" cy="0"/>
        </a:xfrm>
      </p:grpSpPr>
      <p:sp>
        <p:nvSpPr>
          <p:cNvPr id="99" name="Google Shape;99;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28"/>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8"/>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8"/>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28"/>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106" name="Google Shape;106;p28"/>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9"/>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19"/>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9" name="Google Shape;29;p19"/>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0"/>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20"/>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37" name="Google Shape;37;p20"/>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2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21"/>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44" name="Google Shape;44;p21"/>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2"/>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p22"/>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52" name="Google Shape;52;p22"/>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23"/>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3"/>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3"/>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3"/>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23"/>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61" name="Google Shape;61;p23"/>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24"/>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24"/>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4"/>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24"/>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70" name="Google Shape;70;p24"/>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25"/>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25"/>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8" name="Google Shape;78;p25"/>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79" name="Google Shape;79;p25"/>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26"/>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26"/>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6"/>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6"/>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26"/>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88" name="Google Shape;88;p26"/>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20.png"/><Relationship Id="rId7"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mailto:c.beans@ua.es" TargetMode="External"/><Relationship Id="rId4" Type="http://schemas.openxmlformats.org/officeDocument/2006/relationships/image" Target="../media/image15.jp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enti.com/" TargetMode="Externa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menti.com/" TargetMode="External"/><Relationship Id="rId4" Type="http://schemas.openxmlformats.org/officeDocument/2006/relationships/image" Target="../media/image17.jp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228599" y="1080297"/>
            <a:ext cx="8072919"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t>केन्द्र सेवाहरूको पहिचान</a:t>
            </a:r>
            <a:endParaRPr/>
          </a:p>
        </p:txBody>
      </p:sp>
      <p:sp>
        <p:nvSpPr>
          <p:cNvPr id="116" name="Google Shape;116;p1"/>
          <p:cNvSpPr txBox="1"/>
          <p:nvPr>
            <p:ph idx="1" type="subTitle"/>
          </p:nvPr>
        </p:nvSpPr>
        <p:spPr>
          <a:xfrm>
            <a:off x="1143000" y="3766424"/>
            <a:ext cx="6858000" cy="77475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ToT1 "उत्कृष्टता केन्द्र स्थापना र व्यवस्थापन गर्दै"</a:t>
            </a:r>
            <a:endParaRPr/>
          </a:p>
        </p:txBody>
      </p:sp>
      <p:sp>
        <p:nvSpPr>
          <p:cNvPr id="117" name="Google Shape;117;p1"/>
          <p:cNvSpPr txBox="1"/>
          <p:nvPr/>
        </p:nvSpPr>
        <p:spPr>
          <a:xfrm>
            <a:off x="2389885" y="4675318"/>
            <a:ext cx="4364230" cy="57968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277"/>
              </a:spcBef>
              <a:spcAft>
                <a:spcPts val="0"/>
              </a:spcAft>
              <a:buClr>
                <a:schemeClr val="dk1"/>
              </a:buClr>
              <a:buSzPts val="688"/>
              <a:buFont typeface="Arial"/>
              <a:buNone/>
            </a:pPr>
            <a:r>
              <a:rPr b="1" lang="en-US" sz="1625">
                <a:solidFill>
                  <a:schemeClr val="dk1"/>
                </a:solidFill>
                <a:latin typeface="Arial Narrow"/>
                <a:ea typeface="Arial Narrow"/>
                <a:cs typeface="Arial Narrow"/>
                <a:sym typeface="Arial Narrow"/>
              </a:rPr>
              <a:t>ENCORE अनलाइन प्रशिक्षण - टोलीहरू</a:t>
            </a:r>
            <a:endParaRPr b="1" sz="1625">
              <a:solidFill>
                <a:schemeClr val="dk1"/>
              </a:solidFill>
              <a:latin typeface="Arial Narrow"/>
              <a:ea typeface="Arial Narrow"/>
              <a:cs typeface="Arial Narrow"/>
              <a:sym typeface="Arial Narrow"/>
            </a:endParaRPr>
          </a:p>
          <a:p>
            <a:pPr indent="0" lvl="0" marL="0" marR="0" rtl="0" algn="ctr">
              <a:lnSpc>
                <a:spcPct val="80000"/>
              </a:lnSpc>
              <a:spcBef>
                <a:spcPts val="277"/>
              </a:spcBef>
              <a:spcAft>
                <a:spcPts val="0"/>
              </a:spcAft>
              <a:buClr>
                <a:schemeClr val="dk1"/>
              </a:buClr>
              <a:buSzPts val="688"/>
              <a:buFont typeface="Arial"/>
              <a:buNone/>
            </a:pPr>
            <a:r>
              <a:rPr b="1" lang="en-US" sz="1625">
                <a:solidFill>
                  <a:schemeClr val="dk1"/>
                </a:solidFill>
                <a:latin typeface="Arial Narrow"/>
                <a:ea typeface="Arial Narrow"/>
                <a:cs typeface="Arial Narrow"/>
                <a:sym typeface="Arial Narrow"/>
              </a:rPr>
              <a:t>२३ - २६ नोभेम्बर, २०२१</a:t>
            </a:r>
            <a:endParaRPr b="1" sz="1625">
              <a:solidFill>
                <a:schemeClr val="dk1"/>
              </a:solidFill>
              <a:latin typeface="Arial Narrow"/>
              <a:ea typeface="Arial Narrow"/>
              <a:cs typeface="Arial Narrow"/>
              <a:sym typeface="Arial Narrow"/>
            </a:endParaRPr>
          </a:p>
          <a:p>
            <a:pPr indent="0" lvl="0" marL="0" marR="0" rtl="0" algn="ctr">
              <a:lnSpc>
                <a:spcPct val="80000"/>
              </a:lnSpc>
              <a:spcBef>
                <a:spcPts val="277"/>
              </a:spcBef>
              <a:spcAft>
                <a:spcPts val="0"/>
              </a:spcAft>
              <a:buClr>
                <a:schemeClr val="dk1"/>
              </a:buClr>
              <a:buSzPts val="938"/>
              <a:buFont typeface="Arial"/>
              <a:buNone/>
            </a:pPr>
            <a:r>
              <a:t/>
            </a:r>
            <a:endParaRPr b="1" sz="1625">
              <a:solidFill>
                <a:schemeClr val="dk1"/>
              </a:solidFill>
              <a:latin typeface="Arial Narrow"/>
              <a:ea typeface="Arial Narrow"/>
              <a:cs typeface="Arial Narrow"/>
              <a:sym typeface="Arial Narrow"/>
            </a:endParaRPr>
          </a:p>
        </p:txBody>
      </p:sp>
      <p:sp>
        <p:nvSpPr>
          <p:cNvPr id="118" name="Google Shape;118;p1"/>
          <p:cNvSpPr txBox="1"/>
          <p:nvPr/>
        </p:nvSpPr>
        <p:spPr>
          <a:xfrm>
            <a:off x="2389885" y="6088962"/>
            <a:ext cx="4731969" cy="8546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क्रिस्टिना बीन्स, M.Sc., MBA</a:t>
            </a:r>
            <a:endParaRPr>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वरिष्ठ परियोजना प्रबन्धक, OGPI- Alicante विश्वविद्यालय</a:t>
            </a:r>
            <a:endParaRPr>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c.beans@ua.es</a:t>
            </a:r>
            <a:endParaRPr>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p:txBody>
      </p:sp>
      <p:pic>
        <p:nvPicPr>
          <p:cNvPr id="119" name="Google Shape;119;p1"/>
          <p:cNvPicPr preferRelativeResize="0"/>
          <p:nvPr/>
        </p:nvPicPr>
        <p:blipFill rotWithShape="1">
          <a:blip r:embed="rId3">
            <a:alphaModFix/>
          </a:blip>
          <a:srcRect b="0" l="0" r="0" t="0"/>
          <a:stretch/>
        </p:blipFill>
        <p:spPr>
          <a:xfrm>
            <a:off x="7739091" y="6092687"/>
            <a:ext cx="1295579" cy="626165"/>
          </a:xfrm>
          <a:prstGeom prst="rect">
            <a:avLst/>
          </a:prstGeom>
          <a:noFill/>
          <a:ln>
            <a:noFill/>
          </a:ln>
        </p:spPr>
      </p:pic>
      <p:pic>
        <p:nvPicPr>
          <p:cNvPr id="120" name="Google Shape;120;p1"/>
          <p:cNvPicPr preferRelativeResize="0"/>
          <p:nvPr/>
        </p:nvPicPr>
        <p:blipFill rotWithShape="1">
          <a:blip r:embed="rId4">
            <a:alphaModFix/>
          </a:blip>
          <a:srcRect b="0" l="0" r="0" t="0"/>
          <a:stretch/>
        </p:blipFill>
        <p:spPr>
          <a:xfrm>
            <a:off x="6826375" y="6092687"/>
            <a:ext cx="850699" cy="6261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82193" y="968262"/>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मेरो EKC ले कस्ता सेवाहरू प्रस्ताव गर्नुपर्छ?</a:t>
            </a:r>
            <a:endParaRPr/>
          </a:p>
        </p:txBody>
      </p:sp>
      <p:grpSp>
        <p:nvGrpSpPr>
          <p:cNvPr id="180" name="Google Shape;180;p10"/>
          <p:cNvGrpSpPr/>
          <p:nvPr/>
        </p:nvGrpSpPr>
        <p:grpSpPr>
          <a:xfrm>
            <a:off x="157937" y="2294322"/>
            <a:ext cx="8828126" cy="4070738"/>
            <a:chOff x="0" y="497"/>
            <a:chExt cx="8828126" cy="4070738"/>
          </a:xfrm>
        </p:grpSpPr>
        <p:sp>
          <p:nvSpPr>
            <p:cNvPr id="181" name="Google Shape;181;p10"/>
            <p:cNvSpPr/>
            <p:nvPr/>
          </p:nvSpPr>
          <p:spPr>
            <a:xfrm>
              <a:off x="0" y="497"/>
              <a:ext cx="8828126" cy="11630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351828" y="262187"/>
              <a:ext cx="639687" cy="639687"/>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1343343" y="497"/>
              <a:ext cx="7484782" cy="11630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txBox="1"/>
            <p:nvPr/>
          </p:nvSpPr>
          <p:spPr>
            <a:xfrm>
              <a:off x="1343343" y="497"/>
              <a:ext cx="7484782" cy="1163068"/>
            </a:xfrm>
            <a:prstGeom prst="rect">
              <a:avLst/>
            </a:prstGeom>
            <a:noFill/>
            <a:ln>
              <a:noFill/>
            </a:ln>
          </p:spPr>
          <p:txBody>
            <a:bodyPr anchorCtr="0" anchor="ctr" bIns="123075" lIns="123075" spcFirstLastPara="1" rIns="123075" wrap="square" tIns="123075">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तपाईको EKC के होस् भन्ने मनमा राख्नुहोस् र यसले के हासिल गर्न गइरहेको छ (लक्ष्यहरू)</a:t>
              </a:r>
              <a:endParaRPr/>
            </a:p>
          </p:txBody>
        </p:sp>
        <p:sp>
          <p:nvSpPr>
            <p:cNvPr id="185" name="Google Shape;185;p10"/>
            <p:cNvSpPr/>
            <p:nvPr/>
          </p:nvSpPr>
          <p:spPr>
            <a:xfrm>
              <a:off x="0" y="1454332"/>
              <a:ext cx="8828126" cy="11630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351828" y="1716022"/>
              <a:ext cx="639687" cy="639687"/>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1343343" y="1454332"/>
              <a:ext cx="7484782" cy="11630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txBox="1"/>
            <p:nvPr/>
          </p:nvSpPr>
          <p:spPr>
            <a:xfrm>
              <a:off x="1343343" y="1454332"/>
              <a:ext cx="7484782" cy="1163068"/>
            </a:xfrm>
            <a:prstGeom prst="rect">
              <a:avLst/>
            </a:prstGeom>
            <a:noFill/>
            <a:ln>
              <a:noFill/>
            </a:ln>
          </p:spPr>
          <p:txBody>
            <a:bodyPr anchorCtr="0" anchor="ctr" bIns="123075" lIns="123075" spcFirstLastPara="1" rIns="123075" wrap="square" tIns="123075">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आफ्नो सरोकारवाला/ग्राहकहरूलाई ध्यानमा राख्नुहोस्</a:t>
              </a:r>
              <a:endParaRPr/>
            </a:p>
          </p:txBody>
        </p:sp>
        <p:sp>
          <p:nvSpPr>
            <p:cNvPr id="189" name="Google Shape;189;p10"/>
            <p:cNvSpPr/>
            <p:nvPr/>
          </p:nvSpPr>
          <p:spPr>
            <a:xfrm>
              <a:off x="0" y="2908167"/>
              <a:ext cx="8828126" cy="11630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p:nvPr/>
          </p:nvSpPr>
          <p:spPr>
            <a:xfrm>
              <a:off x="351828" y="3169858"/>
              <a:ext cx="639687" cy="639687"/>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p:nvPr/>
          </p:nvSpPr>
          <p:spPr>
            <a:xfrm>
              <a:off x="1343343" y="2908167"/>
              <a:ext cx="7484782" cy="11630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txBox="1"/>
            <p:nvPr/>
          </p:nvSpPr>
          <p:spPr>
            <a:xfrm>
              <a:off x="1343343" y="2908167"/>
              <a:ext cx="7484782" cy="1163068"/>
            </a:xfrm>
            <a:prstGeom prst="rect">
              <a:avLst/>
            </a:prstGeom>
            <a:noFill/>
            <a:ln>
              <a:noFill/>
            </a:ln>
          </p:spPr>
          <p:txBody>
            <a:bodyPr anchorCtr="0" anchor="ctr" bIns="123075" lIns="123075" spcFirstLastPara="1" rIns="123075" wrap="square" tIns="123075">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आवश्यक स्रोतहरू नबिर्सनुहोस् !!!</a:t>
              </a:r>
              <a:endParaRPr/>
            </a:p>
          </p:txBody>
        </p:sp>
      </p:grpSp>
      <p:pic>
        <p:nvPicPr>
          <p:cNvPr id="193" name="Google Shape;193;p10"/>
          <p:cNvPicPr preferRelativeResize="0"/>
          <p:nvPr/>
        </p:nvPicPr>
        <p:blipFill rotWithShape="1">
          <a:blip r:embed="rId6">
            <a:alphaModFix/>
          </a:blip>
          <a:srcRect b="0" l="0" r="0" t="0"/>
          <a:stretch/>
        </p:blipFill>
        <p:spPr>
          <a:xfrm>
            <a:off x="7276883" y="3608491"/>
            <a:ext cx="875996" cy="883996"/>
          </a:xfrm>
          <a:prstGeom prst="rect">
            <a:avLst/>
          </a:prstGeom>
          <a:noFill/>
          <a:ln>
            <a:noFill/>
          </a:ln>
        </p:spPr>
      </p:pic>
      <p:pic>
        <p:nvPicPr>
          <p:cNvPr id="194" name="Google Shape;194;p10"/>
          <p:cNvPicPr preferRelativeResize="0"/>
          <p:nvPr/>
        </p:nvPicPr>
        <p:blipFill rotWithShape="1">
          <a:blip r:embed="rId7">
            <a:alphaModFix/>
          </a:blip>
          <a:srcRect b="0" l="0" r="0" t="0"/>
          <a:stretch/>
        </p:blipFill>
        <p:spPr>
          <a:xfrm>
            <a:off x="8157772" y="4122178"/>
            <a:ext cx="986228" cy="8839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315875" y="1217225"/>
            <a:ext cx="8828100" cy="682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Arial"/>
              <a:buNone/>
            </a:pPr>
            <a:r>
              <a:rPr b="1" lang="en-US" sz="3659"/>
              <a:t>मेरो EKC ले कस्ता सेवाहरू प्रस्ताव गर्नुपर्छ?</a:t>
            </a:r>
            <a:endParaRPr sz="3659"/>
          </a:p>
        </p:txBody>
      </p:sp>
      <p:sp>
        <p:nvSpPr>
          <p:cNvPr id="200" name="Google Shape;200;p11"/>
          <p:cNvSpPr txBox="1"/>
          <p:nvPr>
            <p:ph idx="1" type="body"/>
          </p:nvPr>
        </p:nvSpPr>
        <p:spPr>
          <a:xfrm>
            <a:off x="157937" y="2103435"/>
            <a:ext cx="8828126" cy="1699131"/>
          </a:xfrm>
          <a:prstGeom prst="rect">
            <a:avLst/>
          </a:prstGeom>
          <a:noFill/>
          <a:ln>
            <a:noFill/>
          </a:ln>
        </p:spPr>
        <p:txBody>
          <a:bodyPr anchorCtr="0" anchor="ctr" bIns="45700" lIns="91425" spcFirstLastPara="1" rIns="91425" wrap="square" tIns="45700">
            <a:noAutofit/>
          </a:bodyPr>
          <a:lstStyle/>
          <a:p>
            <a:pPr indent="-514350" lvl="0" marL="514350" rtl="0" algn="l">
              <a:lnSpc>
                <a:spcPct val="90000"/>
              </a:lnSpc>
              <a:spcBef>
                <a:spcPts val="0"/>
              </a:spcBef>
              <a:spcAft>
                <a:spcPts val="0"/>
              </a:spcAft>
              <a:buClr>
                <a:schemeClr val="accent1"/>
              </a:buClr>
              <a:buSzPts val="2880"/>
              <a:buFont typeface="Calibri"/>
              <a:buAutoNum type="arabicParenR"/>
            </a:pPr>
            <a:r>
              <a:rPr lang="en-US" sz="2400"/>
              <a:t>तपाईको EKC के होस् भन्ने मनमा राख्नुहोस् र यसले के हासिल गर्न गइरहेको छ (लक्ष्यहरू)</a:t>
            </a:r>
            <a:endParaRPr sz="2400"/>
          </a:p>
          <a:p>
            <a:pPr indent="-514350" lvl="0" marL="514350" rtl="0" algn="l">
              <a:lnSpc>
                <a:spcPct val="90000"/>
              </a:lnSpc>
              <a:spcBef>
                <a:spcPts val="0"/>
              </a:spcBef>
              <a:spcAft>
                <a:spcPts val="0"/>
              </a:spcAft>
              <a:buClr>
                <a:schemeClr val="accent1"/>
              </a:buClr>
              <a:buSzPts val="2880"/>
              <a:buFont typeface="Calibri"/>
              <a:buAutoNum type="arabicParenR"/>
            </a:pPr>
            <a:r>
              <a:rPr lang="en-US" sz="2400"/>
              <a:t>के तपाईंका सेवाहरू तपाईंको मिशन स्टेटमेन्टसँग मिल्दोजुल्दो छन्?</a:t>
            </a:r>
            <a:endParaRPr sz="2400"/>
          </a:p>
          <a:p>
            <a:pPr indent="-514350" lvl="0" marL="514350" rtl="0" algn="l">
              <a:lnSpc>
                <a:spcPct val="90000"/>
              </a:lnSpc>
              <a:spcBef>
                <a:spcPts val="0"/>
              </a:spcBef>
              <a:spcAft>
                <a:spcPts val="0"/>
              </a:spcAft>
              <a:buClr>
                <a:schemeClr val="accent1"/>
              </a:buClr>
              <a:buSzPts val="2880"/>
              <a:buFont typeface="Calibri"/>
              <a:buAutoNum type="arabicParenR"/>
            </a:pPr>
            <a:r>
              <a:rPr lang="en-US" sz="2400"/>
              <a:t>के तपाइँका सेवाहरूले तपाइँलाई ती लक्ष्यहरूमा पुग्न मद्दत गर्नेछ?</a:t>
            </a:r>
            <a:endParaRPr sz="2400"/>
          </a:p>
          <a:p>
            <a:pPr indent="-483869" lvl="0" marL="514350" rtl="0" algn="l">
              <a:lnSpc>
                <a:spcPct val="90000"/>
              </a:lnSpc>
              <a:spcBef>
                <a:spcPts val="0"/>
              </a:spcBef>
              <a:spcAft>
                <a:spcPts val="0"/>
              </a:spcAft>
              <a:buSzPts val="2400"/>
              <a:buAutoNum type="arabicParenR"/>
            </a:pPr>
            <a:r>
              <a:t/>
            </a:r>
            <a:endParaRPr sz="2400"/>
          </a:p>
        </p:txBody>
      </p:sp>
      <p:sp>
        <p:nvSpPr>
          <p:cNvPr id="201" name="Google Shape;201;p11"/>
          <p:cNvSpPr txBox="1"/>
          <p:nvPr/>
        </p:nvSpPr>
        <p:spPr>
          <a:xfrm>
            <a:off x="157937" y="3910793"/>
            <a:ext cx="8828126" cy="1414951"/>
          </a:xfrm>
          <a:prstGeom prst="rect">
            <a:avLst/>
          </a:prstGeom>
          <a:noFill/>
          <a:ln>
            <a:noFill/>
          </a:ln>
        </p:spPr>
        <p:txBody>
          <a:bodyPr anchorCtr="0" anchor="ctr" bIns="45700" lIns="91425" spcFirstLastPara="1" rIns="91425" wrap="square" tIns="45700">
            <a:noAutofit/>
          </a:bodyPr>
          <a:lstStyle/>
          <a:p>
            <a:pPr indent="-514350" lvl="0" marL="514350" marR="0" rtl="0" algn="l">
              <a:lnSpc>
                <a:spcPct val="90000"/>
              </a:lnSpc>
              <a:spcBef>
                <a:spcPts val="0"/>
              </a:spcBef>
              <a:spcAft>
                <a:spcPts val="0"/>
              </a:spcAft>
              <a:buClr>
                <a:schemeClr val="accent1"/>
              </a:buClr>
              <a:buSzPts val="2880"/>
              <a:buFont typeface="Calibri"/>
              <a:buAutoNum type="arabicParenR" startAt="2"/>
            </a:pPr>
            <a:r>
              <a:rPr lang="en-US" sz="2400">
                <a:solidFill>
                  <a:schemeClr val="dk1"/>
                </a:solidFill>
              </a:rPr>
              <a:t>आफ्नो सरोकारवाला/ग्राहकहरूलाई ध्यानमा राख्नुहोस्</a:t>
            </a:r>
            <a:endParaRPr sz="2400">
              <a:solidFill>
                <a:schemeClr val="dk1"/>
              </a:solidFill>
            </a:endParaRPr>
          </a:p>
          <a:p>
            <a:pPr indent="-514350" lvl="0" marL="514350" marR="0" rtl="0" algn="l">
              <a:lnSpc>
                <a:spcPct val="90000"/>
              </a:lnSpc>
              <a:spcBef>
                <a:spcPts val="0"/>
              </a:spcBef>
              <a:spcAft>
                <a:spcPts val="0"/>
              </a:spcAft>
              <a:buClr>
                <a:schemeClr val="accent1"/>
              </a:buClr>
              <a:buSzPts val="2880"/>
              <a:buFont typeface="Calibri"/>
              <a:buAutoNum type="arabicParenR" startAt="2"/>
            </a:pPr>
            <a:r>
              <a:rPr lang="en-US" sz="2400">
                <a:solidFill>
                  <a:schemeClr val="dk1"/>
                </a:solidFill>
              </a:rPr>
              <a:t>तिनीहरूलाई के चाहिन्छ?</a:t>
            </a:r>
            <a:endParaRPr sz="2400">
              <a:solidFill>
                <a:schemeClr val="dk1"/>
              </a:solidFill>
            </a:endParaRPr>
          </a:p>
          <a:p>
            <a:pPr indent="-514350" lvl="0" marL="514350" marR="0" rtl="0" algn="l">
              <a:lnSpc>
                <a:spcPct val="90000"/>
              </a:lnSpc>
              <a:spcBef>
                <a:spcPts val="0"/>
              </a:spcBef>
              <a:spcAft>
                <a:spcPts val="0"/>
              </a:spcAft>
              <a:buClr>
                <a:schemeClr val="accent1"/>
              </a:buClr>
              <a:buSzPts val="2880"/>
              <a:buFont typeface="Calibri"/>
              <a:buAutoNum type="arabicParenR" startAt="2"/>
            </a:pPr>
            <a:r>
              <a:rPr lang="en-US" sz="2400">
                <a:solidFill>
                  <a:schemeClr val="dk1"/>
                </a:solidFill>
              </a:rPr>
              <a:t>के तपाईंले प्रदान गर्ने सेवाहरूले ती आवश्यकताहरू पूरा गर्छन्?</a:t>
            </a:r>
            <a:endParaRPr sz="2400">
              <a:solidFill>
                <a:schemeClr val="dk1"/>
              </a:solidFill>
            </a:endParaRPr>
          </a:p>
          <a:p>
            <a:pPr indent="-483869" lvl="0" marL="514350" marR="0" rtl="0" algn="l">
              <a:lnSpc>
                <a:spcPct val="90000"/>
              </a:lnSpc>
              <a:spcBef>
                <a:spcPts val="0"/>
              </a:spcBef>
              <a:spcAft>
                <a:spcPts val="0"/>
              </a:spcAft>
              <a:buClr>
                <a:schemeClr val="dk1"/>
              </a:buClr>
              <a:buSzPts val="2400"/>
              <a:buAutoNum type="arabicParenR" startAt="2"/>
            </a:pPr>
            <a:r>
              <a:t/>
            </a:r>
            <a:endParaRPr sz="2400">
              <a:solidFill>
                <a:schemeClr val="dk1"/>
              </a:solidFill>
            </a:endParaRPr>
          </a:p>
        </p:txBody>
      </p:sp>
      <p:sp>
        <p:nvSpPr>
          <p:cNvPr id="202" name="Google Shape;202;p11"/>
          <p:cNvSpPr txBox="1"/>
          <p:nvPr/>
        </p:nvSpPr>
        <p:spPr>
          <a:xfrm>
            <a:off x="157937" y="5456273"/>
            <a:ext cx="8828126" cy="1149971"/>
          </a:xfrm>
          <a:prstGeom prst="rect">
            <a:avLst/>
          </a:prstGeom>
          <a:noFill/>
          <a:ln>
            <a:noFill/>
          </a:ln>
        </p:spPr>
        <p:txBody>
          <a:bodyPr anchorCtr="0" anchor="ctr" bIns="45700" lIns="91425" spcFirstLastPara="1" rIns="91425" wrap="square" tIns="45700">
            <a:noAutofit/>
          </a:bodyPr>
          <a:lstStyle/>
          <a:p>
            <a:pPr indent="-514350" lvl="0" marL="514350" marR="0" rtl="0" algn="l">
              <a:lnSpc>
                <a:spcPct val="90000"/>
              </a:lnSpc>
              <a:spcBef>
                <a:spcPts val="0"/>
              </a:spcBef>
              <a:spcAft>
                <a:spcPts val="0"/>
              </a:spcAft>
              <a:buClr>
                <a:schemeClr val="accent1"/>
              </a:buClr>
              <a:buSzPts val="2880"/>
              <a:buFont typeface="Calibri"/>
              <a:buAutoNum type="arabicParenR" startAt="3"/>
            </a:pPr>
            <a:r>
              <a:rPr lang="en-US" sz="2400">
                <a:solidFill>
                  <a:schemeClr val="dk1"/>
                </a:solidFill>
              </a:rPr>
              <a:t>आवश्यक स्रोतहरू नबिर्सनुहोस् !!!</a:t>
            </a:r>
            <a:endParaRPr sz="2400">
              <a:solidFill>
                <a:schemeClr val="dk1"/>
              </a:solidFill>
            </a:endParaRPr>
          </a:p>
          <a:p>
            <a:pPr indent="-514350" lvl="0" marL="514350" marR="0" rtl="0" algn="l">
              <a:lnSpc>
                <a:spcPct val="90000"/>
              </a:lnSpc>
              <a:spcBef>
                <a:spcPts val="0"/>
              </a:spcBef>
              <a:spcAft>
                <a:spcPts val="0"/>
              </a:spcAft>
              <a:buClr>
                <a:schemeClr val="accent1"/>
              </a:buClr>
              <a:buSzPts val="2880"/>
              <a:buFont typeface="Calibri"/>
              <a:buAutoNum type="arabicParenR" startAt="3"/>
            </a:pPr>
            <a:r>
              <a:rPr lang="en-US" sz="2400">
                <a:solidFill>
                  <a:schemeClr val="dk1"/>
                </a:solidFill>
              </a:rPr>
              <a:t>ती प्रत्येक सेवाहरू विकास/कार्यान्वयन गर्न तपाईंलाई कुन स्रोतहरू चाहिन्छ?</a:t>
            </a:r>
            <a:endParaRPr sz="2400">
              <a:solidFill>
                <a:schemeClr val="dk1"/>
              </a:solidFill>
            </a:endParaRPr>
          </a:p>
          <a:p>
            <a:pPr indent="-514350" lvl="0" marL="514350" marR="0" rtl="0" algn="l">
              <a:lnSpc>
                <a:spcPct val="90000"/>
              </a:lnSpc>
              <a:spcBef>
                <a:spcPts val="0"/>
              </a:spcBef>
              <a:spcAft>
                <a:spcPts val="0"/>
              </a:spcAft>
              <a:buClr>
                <a:schemeClr val="accent1"/>
              </a:buClr>
              <a:buSzPts val="2880"/>
              <a:buFont typeface="Calibri"/>
              <a:buAutoNum type="arabicParenR" startAt="3"/>
            </a:pPr>
            <a:r>
              <a:rPr lang="en-US" sz="2400">
                <a:solidFill>
                  <a:schemeClr val="dk1"/>
                </a:solidFill>
              </a:rPr>
              <a:t>के तपाईंसँग तिनीहरू छन्? तपाईं तिनीहरूलाई प्राप्त गर्न सक्नुहुन्छ?</a:t>
            </a:r>
            <a:endParaRPr sz="2400">
              <a:solidFill>
                <a:schemeClr val="dk1"/>
              </a:solidFill>
            </a:endParaRPr>
          </a:p>
          <a:p>
            <a:pPr indent="0" lvl="0" marL="457200" marR="0" rtl="0" algn="l">
              <a:lnSpc>
                <a:spcPct val="90000"/>
              </a:lnSpc>
              <a:spcBef>
                <a:spcPts val="0"/>
              </a:spcBef>
              <a:spcAft>
                <a:spcPts val="0"/>
              </a:spcAft>
              <a:buNone/>
            </a:pPr>
            <a:r>
              <a:t/>
            </a:r>
            <a:endParaRPr sz="2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82193" y="968262"/>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sz="3600"/>
              <a:t>मेरो EKC ले कस्ता सेवाहरू प्रस्ताव गर्नुपर्छ?</a:t>
            </a:r>
            <a:endParaRPr sz="3600"/>
          </a:p>
        </p:txBody>
      </p:sp>
      <p:sp>
        <p:nvSpPr>
          <p:cNvPr id="208" name="Google Shape;208;p12"/>
          <p:cNvSpPr txBox="1"/>
          <p:nvPr>
            <p:ph idx="1" type="body"/>
          </p:nvPr>
        </p:nvSpPr>
        <p:spPr>
          <a:xfrm>
            <a:off x="157937" y="2103435"/>
            <a:ext cx="8828126" cy="933254"/>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accent1"/>
              </a:buClr>
              <a:buSzPts val="2880"/>
              <a:buFont typeface="Noto Sans Symbols"/>
              <a:buChar char="⮚"/>
            </a:pPr>
            <a:r>
              <a:rPr lang="en-US" sz="2400"/>
              <a:t>के मैले प्रदान गरिरहेको सेवाहरू उपयोगी छन्? के मैले कुनै बिर्सेको छु?</a:t>
            </a:r>
            <a:endParaRPr/>
          </a:p>
        </p:txBody>
      </p:sp>
      <p:sp>
        <p:nvSpPr>
          <p:cNvPr id="209" name="Google Shape;209;p12"/>
          <p:cNvSpPr txBox="1"/>
          <p:nvPr/>
        </p:nvSpPr>
        <p:spPr>
          <a:xfrm>
            <a:off x="305934" y="2834764"/>
            <a:ext cx="6969509" cy="3516340"/>
          </a:xfrm>
          <a:prstGeom prst="rect">
            <a:avLst/>
          </a:prstGeom>
          <a:noFill/>
          <a:ln>
            <a:noFill/>
          </a:ln>
        </p:spPr>
        <p:txBody>
          <a:bodyPr anchorCtr="0" anchor="ctr" bIns="45700" lIns="91425" spcFirstLastPara="1" rIns="91425" wrap="square" tIns="45700">
            <a:noAutofit/>
          </a:bodyPr>
          <a:lstStyle/>
          <a:p>
            <a:pPr indent="-228600" lvl="1" marL="685800" marR="0" rtl="0" algn="l">
              <a:lnSpc>
                <a:spcPct val="90000"/>
              </a:lnSpc>
              <a:spcBef>
                <a:spcPts val="1700"/>
              </a:spcBef>
              <a:spcAft>
                <a:spcPts val="0"/>
              </a:spcAft>
              <a:buClr>
                <a:schemeClr val="accent1"/>
              </a:buClr>
              <a:buSzPts val="2400"/>
              <a:buChar char="•"/>
            </a:pPr>
            <a:r>
              <a:rPr lang="en-US" sz="2000">
                <a:solidFill>
                  <a:schemeClr val="dk1"/>
                </a:solidFill>
              </a:rPr>
              <a:t>तपाईंको सरोकारवाला/ग्राहकहरूको विस्तृत सूची हेर्नुहोस् - प्रत्येकका लागि तिनीहरूको मुख्य आवश्यकताहरू लेख्नुहोस् र त्यसपछि तिनीहरूलाई ती आवश्यकताहरू पूरा गर्ने तपाईंले प्रदान गरिरहनुभएको सेवासँग मिलाउनुहोस्।</a:t>
            </a:r>
            <a:endParaRPr sz="2000">
              <a:solidFill>
                <a:schemeClr val="dk1"/>
              </a:solidFill>
            </a:endParaRPr>
          </a:p>
          <a:p>
            <a:pPr indent="-228600" lvl="1" marL="685800" marR="0" rtl="0" algn="l">
              <a:lnSpc>
                <a:spcPct val="90000"/>
              </a:lnSpc>
              <a:spcBef>
                <a:spcPts val="1700"/>
              </a:spcBef>
              <a:spcAft>
                <a:spcPts val="0"/>
              </a:spcAft>
              <a:buClr>
                <a:schemeClr val="accent1"/>
              </a:buClr>
              <a:buSzPts val="2400"/>
              <a:buChar char="•"/>
            </a:pPr>
            <a:r>
              <a:rPr lang="en-US" sz="2000">
                <a:solidFill>
                  <a:schemeClr val="dk1"/>
                </a:solidFill>
              </a:rPr>
              <a:t>तपाईंको सेवाहरूको सूची हेर्नुहोस्। के तिनीहरू मध्ये कुनै पनि ग्राहकको आवश्यकतासँग मेल खाँदैन? त्यस अवस्थामा, तपाईंले त्यो सेवामा स्रोतहरू समर्पित गर्नुपर्छ?</a:t>
            </a:r>
            <a:endParaRPr sz="2000">
              <a:solidFill>
                <a:schemeClr val="dk1"/>
              </a:solidFill>
            </a:endParaRPr>
          </a:p>
          <a:p>
            <a:pPr indent="-228600" lvl="1" marL="685800" marR="0" rtl="0" algn="l">
              <a:lnSpc>
                <a:spcPct val="90000"/>
              </a:lnSpc>
              <a:spcBef>
                <a:spcPts val="1700"/>
              </a:spcBef>
              <a:spcAft>
                <a:spcPts val="0"/>
              </a:spcAft>
              <a:buClr>
                <a:schemeClr val="accent1"/>
              </a:buClr>
              <a:buSzPts val="2400"/>
              <a:buChar char="•"/>
            </a:pPr>
            <a:r>
              <a:rPr lang="en-US" sz="2000">
                <a:solidFill>
                  <a:schemeClr val="dk1"/>
                </a:solidFill>
              </a:rPr>
              <a:t>तपाईंको ग्राहक र आवश्यकताहरूको सूची हेर्नुहोस्। के तिनीहरू मध्ये कुनै पनि सेवासँग सम्बन्धित छैन? त्यस अवस्थामा, सोच्नुहोस् कि यदि तपाइँ त्यो आवश्यकतालाई सम्बोधन गर्न केहि गर्न सक्नुहुन्छ (तर यो सधैं सम्भव छैन दिमागमा राख्नुहोस्)</a:t>
            </a:r>
            <a:endParaRPr sz="2000">
              <a:solidFill>
                <a:schemeClr val="dk1"/>
              </a:solidFill>
            </a:endParaRPr>
          </a:p>
          <a:p>
            <a:pPr indent="-203200" lvl="1" marL="685800" marR="0" rtl="0" algn="l">
              <a:lnSpc>
                <a:spcPct val="90000"/>
              </a:lnSpc>
              <a:spcBef>
                <a:spcPts val="1700"/>
              </a:spcBef>
              <a:spcAft>
                <a:spcPts val="0"/>
              </a:spcAft>
              <a:buClr>
                <a:schemeClr val="dk1"/>
              </a:buClr>
              <a:buSzPts val="2000"/>
              <a:buChar char="•"/>
            </a:pPr>
            <a:r>
              <a:t/>
            </a:r>
            <a:endParaRPr sz="2000">
              <a:solidFill>
                <a:schemeClr val="dk1"/>
              </a:solidFill>
            </a:endParaRPr>
          </a:p>
        </p:txBody>
      </p:sp>
      <p:pic>
        <p:nvPicPr>
          <p:cNvPr descr="Question mark PNG" id="210" name="Google Shape;210;p12"/>
          <p:cNvPicPr preferRelativeResize="0"/>
          <p:nvPr/>
        </p:nvPicPr>
        <p:blipFill rotWithShape="1">
          <a:blip r:embed="rId3">
            <a:alphaModFix/>
          </a:blip>
          <a:srcRect b="0" l="0" r="0" t="0"/>
          <a:stretch/>
        </p:blipFill>
        <p:spPr>
          <a:xfrm>
            <a:off x="6973436" y="4357152"/>
            <a:ext cx="2314635" cy="23146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3"/>
          <p:cNvSpPr/>
          <p:nvPr/>
        </p:nvSpPr>
        <p:spPr>
          <a:xfrm>
            <a:off x="5567613" y="321177"/>
            <a:ext cx="3249230" cy="6179552"/>
          </a:xfrm>
          <a:prstGeom prst="rect">
            <a:avLst/>
          </a:prstGeom>
          <a:solidFill>
            <a:srgbClr val="404040">
              <a:alpha val="89803"/>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3"/>
          <p:cNvSpPr txBox="1"/>
          <p:nvPr>
            <p:ph type="title"/>
          </p:nvPr>
        </p:nvSpPr>
        <p:spPr>
          <a:xfrm>
            <a:off x="5898788" y="3443450"/>
            <a:ext cx="2743200" cy="288757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sz="2000">
                <a:solidFill>
                  <a:srgbClr val="FFFFFF"/>
                </a:solidFill>
                <a:latin typeface="Calibri"/>
                <a:ea typeface="Calibri"/>
                <a:cs typeface="Calibri"/>
                <a:sym typeface="Calibri"/>
              </a:rPr>
              <a:t>तपाईंले जुनसुकै सेवाहरू विकास गर्नुहुन्छ, तिनीहरूलाई निगरानी गर्न र P-D-C-A चक्रमा निरन्तर सुधार गर्नको लागि गुणस्तर आश्वासन संयन्त्रहरू विकास गर्न निश्चित हुनुहोस्।</a:t>
            </a:r>
            <a:endParaRPr/>
          </a:p>
        </p:txBody>
      </p:sp>
      <p:sp>
        <p:nvSpPr>
          <p:cNvPr id="217" name="Google Shape;217;p13"/>
          <p:cNvSpPr txBox="1"/>
          <p:nvPr/>
        </p:nvSpPr>
        <p:spPr>
          <a:xfrm>
            <a:off x="5806740" y="1684444"/>
            <a:ext cx="2743200" cy="1525597"/>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lnSpc>
                <a:spcPct val="90000"/>
              </a:lnSpc>
              <a:spcBef>
                <a:spcPts val="1800"/>
              </a:spcBef>
              <a:spcAft>
                <a:spcPts val="0"/>
              </a:spcAft>
              <a:buClr>
                <a:schemeClr val="dk1"/>
              </a:buClr>
              <a:buSzPct val="34375"/>
              <a:buFont typeface="Arial"/>
              <a:buNone/>
            </a:pPr>
            <a:r>
              <a:rPr lang="en-US" sz="3200">
                <a:solidFill>
                  <a:srgbClr val="FFFFFF"/>
                </a:solidFill>
                <a:latin typeface="Calibri"/>
                <a:ea typeface="Calibri"/>
                <a:cs typeface="Calibri"/>
                <a:sym typeface="Calibri"/>
              </a:rPr>
              <a:t>नबिर्सनुहोस्</a:t>
            </a:r>
            <a:endParaRPr sz="3200">
              <a:solidFill>
                <a:srgbClr val="FFFFFF"/>
              </a:solidFill>
              <a:latin typeface="Calibri"/>
              <a:ea typeface="Calibri"/>
              <a:cs typeface="Calibri"/>
              <a:sym typeface="Calibri"/>
            </a:endParaRPr>
          </a:p>
          <a:p>
            <a:pPr indent="0" lvl="0" marL="0" marR="0" rtl="0" algn="ctr">
              <a:lnSpc>
                <a:spcPct val="90000"/>
              </a:lnSpc>
              <a:spcBef>
                <a:spcPts val="1800"/>
              </a:spcBef>
              <a:spcAft>
                <a:spcPts val="0"/>
              </a:spcAft>
              <a:buClr>
                <a:schemeClr val="dk1"/>
              </a:buClr>
              <a:buSzPct val="34375"/>
              <a:buFont typeface="Arial"/>
              <a:buNone/>
            </a:pPr>
            <a:r>
              <a:rPr lang="en-US" sz="3200">
                <a:solidFill>
                  <a:srgbClr val="FFFFFF"/>
                </a:solidFill>
                <a:latin typeface="Calibri"/>
                <a:ea typeface="Calibri"/>
                <a:cs typeface="Calibri"/>
                <a:sym typeface="Calibri"/>
              </a:rPr>
              <a:t>गुणस्तर सु: निश्चितता!</a:t>
            </a:r>
            <a:endParaRPr sz="3200">
              <a:solidFill>
                <a:srgbClr val="FFFFFF"/>
              </a:solidFill>
              <a:latin typeface="Calibri"/>
              <a:ea typeface="Calibri"/>
              <a:cs typeface="Calibri"/>
              <a:sym typeface="Calibri"/>
            </a:endParaRPr>
          </a:p>
          <a:p>
            <a:pPr indent="0" lvl="0" marL="0" marR="0" rtl="0" algn="ctr">
              <a:lnSpc>
                <a:spcPct val="90000"/>
              </a:lnSpc>
              <a:spcBef>
                <a:spcPts val="1800"/>
              </a:spcBef>
              <a:spcAft>
                <a:spcPts val="0"/>
              </a:spcAft>
              <a:buClr>
                <a:srgbClr val="FFFFFF"/>
              </a:buClr>
              <a:buSzPct val="100000"/>
              <a:buFont typeface="Calibri"/>
              <a:buNone/>
            </a:pPr>
            <a:r>
              <a:t/>
            </a:r>
            <a:endParaRPr sz="3200">
              <a:solidFill>
                <a:srgbClr val="FFFFFF"/>
              </a:solidFill>
              <a:latin typeface="Calibri"/>
              <a:ea typeface="Calibri"/>
              <a:cs typeface="Calibri"/>
              <a:sym typeface="Calibri"/>
            </a:endParaRPr>
          </a:p>
        </p:txBody>
      </p:sp>
      <p:pic>
        <p:nvPicPr>
          <p:cNvPr descr="CICLO PDCA - CalidadAFacemEpico2016II" id="218" name="Google Shape;218;p13"/>
          <p:cNvPicPr preferRelativeResize="0"/>
          <p:nvPr/>
        </p:nvPicPr>
        <p:blipFill rotWithShape="1">
          <a:blip r:embed="rId3">
            <a:alphaModFix/>
          </a:blip>
          <a:srcRect b="0" l="0" r="0" t="0"/>
          <a:stretch/>
        </p:blipFill>
        <p:spPr>
          <a:xfrm>
            <a:off x="333496" y="1196167"/>
            <a:ext cx="4915159" cy="4473608"/>
          </a:xfrm>
          <a:prstGeom prst="rect">
            <a:avLst/>
          </a:prstGeom>
          <a:noFill/>
          <a:ln>
            <a:noFill/>
          </a:ln>
        </p:spPr>
      </p:pic>
      <p:cxnSp>
        <p:nvCxnSpPr>
          <p:cNvPr id="219" name="Google Shape;219;p13"/>
          <p:cNvCxnSpPr/>
          <p:nvPr/>
        </p:nvCxnSpPr>
        <p:spPr>
          <a:xfrm>
            <a:off x="6208294" y="3910267"/>
            <a:ext cx="1940093" cy="0"/>
          </a:xfrm>
          <a:prstGeom prst="straightConnector1">
            <a:avLst/>
          </a:prstGeom>
          <a:noFill/>
          <a:ln cap="flat" cmpd="sng" w="22225">
            <a:solidFill>
              <a:srgbClr val="D9D9D9"/>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14"/>
          <p:cNvSpPr/>
          <p:nvPr/>
        </p:nvSpPr>
        <p:spPr>
          <a:xfrm>
            <a:off x="5567613" y="321177"/>
            <a:ext cx="3249230" cy="6179552"/>
          </a:xfrm>
          <a:prstGeom prst="rect">
            <a:avLst/>
          </a:prstGeom>
          <a:solidFill>
            <a:srgbClr val="404040">
              <a:alpha val="89803"/>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4"/>
          <p:cNvSpPr txBox="1"/>
          <p:nvPr>
            <p:ph type="title"/>
          </p:nvPr>
        </p:nvSpPr>
        <p:spPr>
          <a:xfrm>
            <a:off x="5898788" y="4074227"/>
            <a:ext cx="2743200" cy="24063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55000"/>
              <a:buFont typeface="Arial"/>
              <a:buNone/>
            </a:pPr>
            <a:r>
              <a:rPr b="1" lang="en-US" sz="2000">
                <a:solidFill>
                  <a:srgbClr val="FFFFFF"/>
                </a:solidFill>
                <a:latin typeface="Calibri"/>
                <a:ea typeface="Calibri"/>
                <a:cs typeface="Calibri"/>
                <a:sym typeface="Calibri"/>
              </a:rPr>
              <a:t>तपाईंले त्यो प्रतिक्रियालाई कति पटक मूल्याङ्कन गर्नुहुन्छ? ती KPI हरू ट्र्याक गर्ने हो?</a:t>
            </a:r>
            <a:endParaRPr b="1" sz="20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55000"/>
              <a:buFont typeface="Arial"/>
              <a:buNone/>
            </a:pPr>
            <a:r>
              <a:t/>
            </a:r>
            <a:endParaRPr b="1" sz="20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55000"/>
              <a:buFont typeface="Arial"/>
              <a:buNone/>
            </a:pPr>
            <a:r>
              <a:rPr b="1" lang="en-US" sz="2000">
                <a:solidFill>
                  <a:srgbClr val="FFFFFF"/>
                </a:solidFill>
                <a:latin typeface="Calibri"/>
                <a:ea typeface="Calibri"/>
                <a:cs typeface="Calibri"/>
                <a:sym typeface="Calibri"/>
              </a:rPr>
              <a:t>तपाईं ती नतिजाहरूलाई कसरी प्रतिबिम्बित गर्नुहुन्छ र सुधारको लागि योजना बनाउनुहुनेछ?</a:t>
            </a:r>
            <a:endParaRPr b="1" sz="20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55000"/>
              <a:buFont typeface="Arial"/>
              <a:buNone/>
            </a:pPr>
            <a:r>
              <a:t/>
            </a:r>
            <a:endParaRPr b="1" sz="20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55000"/>
              <a:buFont typeface="Arial"/>
              <a:buNone/>
            </a:pPr>
            <a:r>
              <a:rPr b="1" lang="en-US" sz="2000">
                <a:solidFill>
                  <a:srgbClr val="FFFFFF"/>
                </a:solidFill>
                <a:latin typeface="Calibri"/>
                <a:ea typeface="Calibri"/>
                <a:cs typeface="Calibri"/>
                <a:sym typeface="Calibri"/>
              </a:rPr>
              <a:t>तपाईं यसलाई कसरी रिपोर्ट गर्नुहुन्छ?</a:t>
            </a:r>
            <a:endParaRPr b="1" sz="2000">
              <a:solidFill>
                <a:srgbClr val="FFFFFF"/>
              </a:solidFill>
              <a:latin typeface="Calibri"/>
              <a:ea typeface="Calibri"/>
              <a:cs typeface="Calibri"/>
              <a:sym typeface="Calibri"/>
            </a:endParaRPr>
          </a:p>
          <a:p>
            <a:pPr indent="0" lvl="0" marL="0" rtl="0" algn="l">
              <a:lnSpc>
                <a:spcPct val="90000"/>
              </a:lnSpc>
              <a:spcBef>
                <a:spcPts val="0"/>
              </a:spcBef>
              <a:spcAft>
                <a:spcPts val="0"/>
              </a:spcAft>
              <a:buClr>
                <a:srgbClr val="FFFFFF"/>
              </a:buClr>
              <a:buSzPct val="100000"/>
              <a:buFont typeface="Calibri"/>
              <a:buNone/>
            </a:pPr>
            <a:r>
              <a:t/>
            </a:r>
            <a:endParaRPr b="1" sz="2000">
              <a:solidFill>
                <a:srgbClr val="FFFFFF"/>
              </a:solidFill>
              <a:latin typeface="Calibri"/>
              <a:ea typeface="Calibri"/>
              <a:cs typeface="Calibri"/>
              <a:sym typeface="Calibri"/>
            </a:endParaRPr>
          </a:p>
        </p:txBody>
      </p:sp>
      <p:sp>
        <p:nvSpPr>
          <p:cNvPr id="226" name="Google Shape;226;p14"/>
          <p:cNvSpPr txBox="1"/>
          <p:nvPr/>
        </p:nvSpPr>
        <p:spPr>
          <a:xfrm>
            <a:off x="5806740" y="1103243"/>
            <a:ext cx="2835248" cy="263731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1800"/>
              </a:spcBef>
              <a:spcAft>
                <a:spcPts val="0"/>
              </a:spcAft>
              <a:buClr>
                <a:schemeClr val="dk1"/>
              </a:buClr>
              <a:buSzPct val="55000"/>
              <a:buFont typeface="Arial"/>
              <a:buNone/>
            </a:pPr>
            <a:r>
              <a:rPr lang="en-US" sz="2000">
                <a:solidFill>
                  <a:srgbClr val="FFFFFF"/>
                </a:solidFill>
                <a:latin typeface="Calibri"/>
                <a:ea typeface="Calibri"/>
                <a:cs typeface="Calibri"/>
                <a:sym typeface="Calibri"/>
              </a:rPr>
              <a:t>तपाइँ प्रयोगकर्ताहरूबाट प्रत्येक सेवाको लागि प्रतिक्रिया कसरी सङ्कलन गर्नुहुन्छ? (संयन्त्र एकबाट अर्कोमा परिवर्तन हुन सक्छ)</a:t>
            </a:r>
            <a:endParaRPr sz="2000">
              <a:solidFill>
                <a:srgbClr val="FFFFFF"/>
              </a:solidFill>
              <a:latin typeface="Calibri"/>
              <a:ea typeface="Calibri"/>
              <a:cs typeface="Calibri"/>
              <a:sym typeface="Calibri"/>
            </a:endParaRPr>
          </a:p>
          <a:p>
            <a:pPr indent="0" lvl="0" marL="0" marR="0" rtl="0" algn="l">
              <a:lnSpc>
                <a:spcPct val="90000"/>
              </a:lnSpc>
              <a:spcBef>
                <a:spcPts val="1800"/>
              </a:spcBef>
              <a:spcAft>
                <a:spcPts val="0"/>
              </a:spcAft>
              <a:buClr>
                <a:schemeClr val="dk1"/>
              </a:buClr>
              <a:buSzPct val="55000"/>
              <a:buFont typeface="Arial"/>
              <a:buNone/>
            </a:pPr>
            <a:r>
              <a:rPr lang="en-US" sz="2000">
                <a:solidFill>
                  <a:srgbClr val="FFFFFF"/>
                </a:solidFill>
                <a:latin typeface="Calibri"/>
                <a:ea typeface="Calibri"/>
                <a:cs typeface="Calibri"/>
                <a:sym typeface="Calibri"/>
              </a:rPr>
              <a:t>प्रत्येक सेवाको लागि आफ्नो उपलब्धि लक्ष्यहरू परिभाषित गर्नुहोस्, केपीआईहरू के हुन्? तपाईं तिनीहरूलाई कसरी मापन गर्नुहुन्छ?</a:t>
            </a:r>
            <a:endParaRPr sz="2000">
              <a:solidFill>
                <a:srgbClr val="FFFFFF"/>
              </a:solidFill>
              <a:latin typeface="Calibri"/>
              <a:ea typeface="Calibri"/>
              <a:cs typeface="Calibri"/>
              <a:sym typeface="Calibri"/>
            </a:endParaRPr>
          </a:p>
          <a:p>
            <a:pPr indent="0" lvl="0" marL="0" marR="0" rtl="0" algn="l">
              <a:lnSpc>
                <a:spcPct val="90000"/>
              </a:lnSpc>
              <a:spcBef>
                <a:spcPts val="1800"/>
              </a:spcBef>
              <a:spcAft>
                <a:spcPts val="0"/>
              </a:spcAft>
              <a:buClr>
                <a:srgbClr val="FFFFFF"/>
              </a:buClr>
              <a:buSzPct val="100000"/>
              <a:buFont typeface="Calibri"/>
              <a:buNone/>
            </a:pPr>
            <a:r>
              <a:t/>
            </a:r>
            <a:endParaRPr sz="2000">
              <a:solidFill>
                <a:srgbClr val="FFFFFF"/>
              </a:solidFill>
              <a:latin typeface="Calibri"/>
              <a:ea typeface="Calibri"/>
              <a:cs typeface="Calibri"/>
              <a:sym typeface="Calibri"/>
            </a:endParaRPr>
          </a:p>
        </p:txBody>
      </p:sp>
      <p:pic>
        <p:nvPicPr>
          <p:cNvPr descr="CICLO PDCA - CalidadAFacemEpico2016II" id="227" name="Google Shape;227;p14"/>
          <p:cNvPicPr preferRelativeResize="0"/>
          <p:nvPr/>
        </p:nvPicPr>
        <p:blipFill rotWithShape="1">
          <a:blip r:embed="rId3">
            <a:alphaModFix/>
          </a:blip>
          <a:srcRect b="0" l="0" r="0" t="0"/>
          <a:stretch/>
        </p:blipFill>
        <p:spPr>
          <a:xfrm>
            <a:off x="333496" y="1196167"/>
            <a:ext cx="4915159" cy="4473608"/>
          </a:xfrm>
          <a:prstGeom prst="rect">
            <a:avLst/>
          </a:prstGeom>
          <a:noFill/>
          <a:ln>
            <a:noFill/>
          </a:ln>
        </p:spPr>
      </p:pic>
      <p:cxnSp>
        <p:nvCxnSpPr>
          <p:cNvPr id="228" name="Google Shape;228;p14"/>
          <p:cNvCxnSpPr/>
          <p:nvPr/>
        </p:nvCxnSpPr>
        <p:spPr>
          <a:xfrm>
            <a:off x="6208294" y="3910267"/>
            <a:ext cx="1940093" cy="0"/>
          </a:xfrm>
          <a:prstGeom prst="straightConnector1">
            <a:avLst/>
          </a:prstGeom>
          <a:noFill/>
          <a:ln cap="flat" cmpd="sng" w="22225">
            <a:solidFill>
              <a:srgbClr val="D9D9D9"/>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nvSpPr>
        <p:spPr>
          <a:xfrm>
            <a:off x="33453" y="1071651"/>
            <a:ext cx="8515350" cy="189457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5000"/>
              <a:buFont typeface="Arial"/>
              <a:buNone/>
            </a:pPr>
            <a:r>
              <a:rPr b="1" lang="en-US" sz="5000">
                <a:solidFill>
                  <a:schemeClr val="accent1"/>
                </a:solidFill>
              </a:rPr>
              <a:t>EKC गृहकार्य - समूह सत्र ३</a:t>
            </a:r>
            <a:endParaRPr/>
          </a:p>
        </p:txBody>
      </p:sp>
      <p:sp>
        <p:nvSpPr>
          <p:cNvPr id="234" name="Google Shape;234;p15"/>
          <p:cNvSpPr txBox="1"/>
          <p:nvPr/>
        </p:nvSpPr>
        <p:spPr>
          <a:xfrm>
            <a:off x="55755" y="2786430"/>
            <a:ext cx="8240700" cy="3694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600"/>
              <a:buFont typeface="Noto Sans Symbols"/>
              <a:buChar char="⮚"/>
            </a:pPr>
            <a:r>
              <a:rPr lang="en-US" sz="2600">
                <a:solidFill>
                  <a:schemeClr val="dk1"/>
                </a:solidFill>
              </a:rPr>
              <a:t>तपाईंको EKC द्वारा प्रदान गरिएका सेवाहरूको प्रकार निर्धारण गर्नुहोस्</a:t>
            </a:r>
            <a:endParaRPr sz="2600">
              <a:solidFill>
                <a:schemeClr val="dk1"/>
              </a:solidFill>
            </a:endParaRPr>
          </a:p>
          <a:p>
            <a:pPr indent="-342900" lvl="0" marL="342900" marR="0" rtl="0" algn="l">
              <a:spcBef>
                <a:spcPts val="0"/>
              </a:spcBef>
              <a:spcAft>
                <a:spcPts val="0"/>
              </a:spcAft>
              <a:buClr>
                <a:schemeClr val="accent1"/>
              </a:buClr>
              <a:buSzPts val="2600"/>
              <a:buFont typeface="Noto Sans Symbols"/>
              <a:buChar char="⮚"/>
            </a:pPr>
            <a:r>
              <a:rPr lang="en-US" sz="2600">
                <a:solidFill>
                  <a:schemeClr val="dk1"/>
                </a:solidFill>
              </a:rPr>
              <a:t>प्रत्येक प्रकारको लागि, कम्तिमा 1 विशिष्ट उदाहरण दिनुहोस्।</a:t>
            </a:r>
            <a:endParaRPr sz="2600">
              <a:solidFill>
                <a:schemeClr val="dk1"/>
              </a:solidFill>
            </a:endParaRPr>
          </a:p>
          <a:p>
            <a:pPr indent="-342900" lvl="0" marL="342900" marR="0" rtl="0" algn="l">
              <a:spcBef>
                <a:spcPts val="0"/>
              </a:spcBef>
              <a:spcAft>
                <a:spcPts val="0"/>
              </a:spcAft>
              <a:buClr>
                <a:schemeClr val="accent1"/>
              </a:buClr>
              <a:buSzPts val="2600"/>
              <a:buFont typeface="Noto Sans Symbols"/>
              <a:buChar char="⮚"/>
            </a:pPr>
            <a:r>
              <a:rPr lang="en-US" sz="2600">
                <a:solidFill>
                  <a:schemeClr val="dk1"/>
                </a:solidFill>
              </a:rPr>
              <a:t>सेवाहरू मध्ये एकको लागि निम्न जवाफ दिनुहोस्:</a:t>
            </a:r>
            <a:endParaRPr sz="2600">
              <a:solidFill>
                <a:schemeClr val="dk1"/>
              </a:solidFill>
            </a:endParaRPr>
          </a:p>
          <a:p>
            <a:pPr indent="-342900" lvl="0" marL="342900" marR="0" rtl="0" algn="l">
              <a:spcBef>
                <a:spcPts val="0"/>
              </a:spcBef>
              <a:spcAft>
                <a:spcPts val="0"/>
              </a:spcAft>
              <a:buClr>
                <a:schemeClr val="accent1"/>
              </a:buClr>
              <a:buSzPts val="2600"/>
              <a:buFont typeface="Noto Sans Symbols"/>
              <a:buChar char="⮚"/>
            </a:pPr>
            <a:r>
              <a:rPr lang="en-US" sz="2600">
                <a:solidFill>
                  <a:schemeClr val="dk1"/>
                </a:solidFill>
              </a:rPr>
              <a:t>त्यो सेवाको लागि तपाईलाई के स्रोतहरू चाहिन्छ?</a:t>
            </a:r>
            <a:endParaRPr sz="2600">
              <a:solidFill>
                <a:schemeClr val="dk1"/>
              </a:solidFill>
            </a:endParaRPr>
          </a:p>
          <a:p>
            <a:pPr indent="-342900" lvl="0" marL="342900" marR="0" rtl="0" algn="l">
              <a:spcBef>
                <a:spcPts val="0"/>
              </a:spcBef>
              <a:spcAft>
                <a:spcPts val="0"/>
              </a:spcAft>
              <a:buClr>
                <a:schemeClr val="accent1"/>
              </a:buClr>
              <a:buSzPts val="2600"/>
              <a:buFont typeface="Noto Sans Symbols"/>
              <a:buChar char="⮚"/>
            </a:pPr>
            <a:r>
              <a:rPr lang="en-US" sz="2600">
                <a:solidFill>
                  <a:schemeClr val="dk1"/>
                </a:solidFill>
              </a:rPr>
              <a:t>यसले कुन सरोकारवाला/ग्राहकको आवश्यकता पूरा गर्छ?</a:t>
            </a:r>
            <a:endParaRPr sz="2600">
              <a:solidFill>
                <a:schemeClr val="dk1"/>
              </a:solidFill>
            </a:endParaRPr>
          </a:p>
          <a:p>
            <a:pPr indent="-342900" lvl="0" marL="342900" marR="0" rtl="0" algn="l">
              <a:spcBef>
                <a:spcPts val="0"/>
              </a:spcBef>
              <a:spcAft>
                <a:spcPts val="0"/>
              </a:spcAft>
              <a:buClr>
                <a:schemeClr val="accent1"/>
              </a:buClr>
              <a:buSzPts val="2600"/>
              <a:buFont typeface="Noto Sans Symbols"/>
              <a:buChar char="⮚"/>
            </a:pPr>
            <a:r>
              <a:rPr lang="en-US" sz="2600">
                <a:solidFill>
                  <a:schemeClr val="dk1"/>
                </a:solidFill>
              </a:rPr>
              <a:t>गुणस्तर कसरी अनुगमन गर्नुहुन्छ?</a:t>
            </a:r>
            <a:endParaRPr sz="2600">
              <a:solidFill>
                <a:schemeClr val="dk1"/>
              </a:solidFill>
            </a:endParaRPr>
          </a:p>
          <a:p>
            <a:pPr indent="0" lvl="0" marL="457200" marR="0" rtl="0" algn="l">
              <a:spcBef>
                <a:spcPts val="0"/>
              </a:spcBef>
              <a:spcAft>
                <a:spcPts val="0"/>
              </a:spcAft>
              <a:buNone/>
            </a:pPr>
            <a:r>
              <a:t/>
            </a:r>
            <a:endParaRPr sz="2600">
              <a:solidFill>
                <a:schemeClr val="dk1"/>
              </a:solidFill>
            </a:endParaRPr>
          </a:p>
        </p:txBody>
      </p:sp>
      <p:sp>
        <p:nvSpPr>
          <p:cNvPr id="235" name="Google Shape;235;p15"/>
          <p:cNvSpPr txBox="1"/>
          <p:nvPr/>
        </p:nvSpPr>
        <p:spPr>
          <a:xfrm>
            <a:off x="5184041" y="6224608"/>
            <a:ext cx="38629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5’ ppt presentation / partner</a:t>
            </a:r>
            <a:endParaRPr b="1"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idx="1" type="subTitle"/>
          </p:nvPr>
        </p:nvSpPr>
        <p:spPr>
          <a:xfrm>
            <a:off x="819074" y="3192560"/>
            <a:ext cx="6858000" cy="774753"/>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90000"/>
              </a:lnSpc>
              <a:spcBef>
                <a:spcPts val="0"/>
              </a:spcBef>
              <a:spcAft>
                <a:spcPts val="0"/>
              </a:spcAft>
              <a:buClr>
                <a:schemeClr val="accent1"/>
              </a:buClr>
              <a:buSzPts val="5400"/>
              <a:buNone/>
            </a:pPr>
            <a:r>
              <a:rPr lang="en-US" sz="5400">
                <a:solidFill>
                  <a:schemeClr val="accent1"/>
                </a:solidFill>
              </a:rPr>
              <a:t>धन्यवाद!</a:t>
            </a:r>
            <a:endParaRPr/>
          </a:p>
        </p:txBody>
      </p:sp>
      <p:sp>
        <p:nvSpPr>
          <p:cNvPr id="241" name="Google Shape;241;p16"/>
          <p:cNvSpPr txBox="1"/>
          <p:nvPr/>
        </p:nvSpPr>
        <p:spPr>
          <a:xfrm>
            <a:off x="2389885" y="6088962"/>
            <a:ext cx="4731969" cy="8546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Cristina Beans, M.Sc., MBA</a:t>
            </a:r>
            <a:endParaRPr/>
          </a:p>
          <a:p>
            <a:pPr indent="0" lvl="0" marL="0" marR="0" rtl="0" algn="l">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Senior Project Manager, OGPI-University of Alicante </a:t>
            </a:r>
            <a:endParaRPr/>
          </a:p>
          <a:p>
            <a:pPr indent="0" lvl="0" marL="0" marR="0" rtl="0" algn="l">
              <a:spcBef>
                <a:spcPts val="0"/>
              </a:spcBef>
              <a:spcAft>
                <a:spcPts val="0"/>
              </a:spcAft>
              <a:buClr>
                <a:schemeClr val="dk1"/>
              </a:buClr>
              <a:buSzPts val="1200"/>
              <a:buFont typeface="Arial"/>
              <a:buNone/>
            </a:pPr>
            <a:r>
              <a:rPr lang="en-US" sz="1200" u="sng">
                <a:solidFill>
                  <a:schemeClr val="dk1"/>
                </a:solidFill>
                <a:latin typeface="Calibri"/>
                <a:ea typeface="Calibri"/>
                <a:cs typeface="Calibri"/>
                <a:sym typeface="Calibri"/>
                <a:hlinkClick r:id="rId3">
                  <a:extLst>
                    <a:ext uri="{A12FA001-AC4F-418D-AE19-62706E023703}">
                      <ahyp:hlinkClr val="tx"/>
                    </a:ext>
                  </a:extLst>
                </a:hlinkClick>
              </a:rPr>
              <a:t>c.beans@ua.es</a:t>
            </a:r>
            <a:r>
              <a:rPr lang="en-US" sz="1200">
                <a:solidFill>
                  <a:schemeClr val="dk1"/>
                </a:solidFill>
                <a:latin typeface="Calibri"/>
                <a:ea typeface="Calibri"/>
                <a:cs typeface="Calibri"/>
                <a:sym typeface="Calibri"/>
              </a:rPr>
              <a:t> </a:t>
            </a:r>
            <a:endParaRPr/>
          </a:p>
        </p:txBody>
      </p:sp>
      <p:pic>
        <p:nvPicPr>
          <p:cNvPr id="242" name="Google Shape;242;p16"/>
          <p:cNvPicPr preferRelativeResize="0"/>
          <p:nvPr/>
        </p:nvPicPr>
        <p:blipFill rotWithShape="1">
          <a:blip r:embed="rId4">
            <a:alphaModFix/>
          </a:blip>
          <a:srcRect b="0" l="0" r="0" t="0"/>
          <a:stretch/>
        </p:blipFill>
        <p:spPr>
          <a:xfrm>
            <a:off x="7739091" y="6092687"/>
            <a:ext cx="1295579" cy="626165"/>
          </a:xfrm>
          <a:prstGeom prst="rect">
            <a:avLst/>
          </a:prstGeom>
          <a:noFill/>
          <a:ln>
            <a:noFill/>
          </a:ln>
        </p:spPr>
      </p:pic>
      <p:pic>
        <p:nvPicPr>
          <p:cNvPr id="243" name="Google Shape;243;p16"/>
          <p:cNvPicPr preferRelativeResize="0"/>
          <p:nvPr/>
        </p:nvPicPr>
        <p:blipFill rotWithShape="1">
          <a:blip r:embed="rId5">
            <a:alphaModFix/>
          </a:blip>
          <a:srcRect b="0" l="0" r="0" t="0"/>
          <a:stretch/>
        </p:blipFill>
        <p:spPr>
          <a:xfrm>
            <a:off x="6826375" y="6092687"/>
            <a:ext cx="850699" cy="6261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nvSpPr>
        <p:spPr>
          <a:xfrm>
            <a:off x="0" y="1299733"/>
            <a:ext cx="8515350" cy="159757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5000"/>
              <a:buFont typeface="Arial"/>
              <a:buNone/>
            </a:pPr>
            <a:r>
              <a:rPr b="1" lang="en-US" sz="5000">
                <a:solidFill>
                  <a:schemeClr val="dk1"/>
                </a:solidFill>
              </a:rPr>
              <a:t>ब्रेनस्टर्मिङ!</a:t>
            </a:r>
            <a:endParaRPr/>
          </a:p>
        </p:txBody>
      </p:sp>
      <p:sp>
        <p:nvSpPr>
          <p:cNvPr id="126" name="Google Shape;126;p2"/>
          <p:cNvSpPr txBox="1"/>
          <p:nvPr/>
        </p:nvSpPr>
        <p:spPr>
          <a:xfrm>
            <a:off x="2808551" y="4166637"/>
            <a:ext cx="27534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sng" cap="none" strike="noStrike">
                <a:solidFill>
                  <a:schemeClr val="dk1"/>
                </a:solidFill>
                <a:latin typeface="Calibri"/>
                <a:ea typeface="Calibri"/>
                <a:cs typeface="Calibri"/>
                <a:sym typeface="Calibri"/>
                <a:hlinkClick r:id="rId3">
                  <a:extLst>
                    <a:ext uri="{A12FA001-AC4F-418D-AE19-62706E023703}">
                      <ahyp:hlinkClr val="tx"/>
                    </a:ext>
                  </a:extLst>
                </a:hlinkClick>
              </a:rPr>
              <a:t>www.menti.com</a:t>
            </a:r>
            <a:r>
              <a:rPr b="1" i="0" lang="en-US" sz="2800" u="none" cap="none" strike="noStrike">
                <a:solidFill>
                  <a:schemeClr val="dk1"/>
                </a:solidFill>
                <a:latin typeface="Calibri"/>
                <a:ea typeface="Calibri"/>
                <a:cs typeface="Calibri"/>
                <a:sym typeface="Calibri"/>
              </a:rPr>
              <a:t> </a:t>
            </a:r>
            <a:endParaRPr/>
          </a:p>
        </p:txBody>
      </p:sp>
      <p:sp>
        <p:nvSpPr>
          <p:cNvPr id="127" name="Google Shape;127;p2"/>
          <p:cNvSpPr txBox="1"/>
          <p:nvPr>
            <p:ph type="title"/>
          </p:nvPr>
        </p:nvSpPr>
        <p:spPr>
          <a:xfrm>
            <a:off x="0" y="2569058"/>
            <a:ext cx="821932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EKC ले कस्ता प्रकारका सेवाहरू प्रदान गर्न सक्छ?</a:t>
            </a:r>
            <a:endParaRPr/>
          </a:p>
        </p:txBody>
      </p:sp>
      <p:pic>
        <p:nvPicPr>
          <p:cNvPr descr="Five Ways NOT to Brainstorm - Spark Consulting" id="128" name="Google Shape;128;p2"/>
          <p:cNvPicPr preferRelativeResize="0"/>
          <p:nvPr/>
        </p:nvPicPr>
        <p:blipFill rotWithShape="1">
          <a:blip r:embed="rId4">
            <a:alphaModFix/>
          </a:blip>
          <a:srcRect b="0" l="0" r="0" t="0"/>
          <a:stretch/>
        </p:blipFill>
        <p:spPr>
          <a:xfrm>
            <a:off x="6335450" y="3908896"/>
            <a:ext cx="1966069" cy="19660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nvSpPr>
        <p:spPr>
          <a:xfrm>
            <a:off x="0" y="1299733"/>
            <a:ext cx="8515350" cy="1597579"/>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Arial"/>
              <a:buNone/>
            </a:pPr>
            <a:r>
              <a:rPr b="1" lang="en-US" sz="5000">
                <a:solidFill>
                  <a:schemeClr val="dk1"/>
                </a:solidFill>
                <a:latin typeface="Arial"/>
                <a:ea typeface="Arial"/>
                <a:cs typeface="Arial"/>
                <a:sym typeface="Arial"/>
              </a:rPr>
              <a:t>BRAINSTORMING!</a:t>
            </a:r>
            <a:endParaRPr/>
          </a:p>
        </p:txBody>
      </p:sp>
      <p:sp>
        <p:nvSpPr>
          <p:cNvPr id="134" name="Google Shape;134;p3"/>
          <p:cNvSpPr txBox="1"/>
          <p:nvPr/>
        </p:nvSpPr>
        <p:spPr>
          <a:xfrm>
            <a:off x="168575" y="6318022"/>
            <a:ext cx="27534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chemeClr val="dk1"/>
                </a:solidFill>
                <a:latin typeface="Calibri"/>
                <a:ea typeface="Calibri"/>
                <a:cs typeface="Calibri"/>
                <a:sym typeface="Calibri"/>
                <a:hlinkClick r:id="rId3">
                  <a:extLst>
                    <a:ext uri="{A12FA001-AC4F-418D-AE19-62706E023703}">
                      <ahyp:hlinkClr val="tx"/>
                    </a:ext>
                  </a:extLst>
                </a:hlinkClick>
              </a:rPr>
              <a:t>www.menti.com</a:t>
            </a:r>
            <a:r>
              <a:rPr b="1" lang="en-US" sz="2800">
                <a:solidFill>
                  <a:schemeClr val="dk1"/>
                </a:solidFill>
                <a:latin typeface="Calibri"/>
                <a:ea typeface="Calibri"/>
                <a:cs typeface="Calibri"/>
                <a:sym typeface="Calibri"/>
              </a:rPr>
              <a:t> </a:t>
            </a:r>
            <a:endParaRPr/>
          </a:p>
        </p:txBody>
      </p:sp>
      <p:sp>
        <p:nvSpPr>
          <p:cNvPr id="135" name="Google Shape;135;p3"/>
          <p:cNvSpPr txBox="1"/>
          <p:nvPr>
            <p:ph type="title"/>
          </p:nvPr>
        </p:nvSpPr>
        <p:spPr>
          <a:xfrm>
            <a:off x="0" y="2569058"/>
            <a:ext cx="821932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What kind of </a:t>
            </a:r>
            <a:r>
              <a:rPr lang="en-US">
                <a:solidFill>
                  <a:schemeClr val="accent1"/>
                </a:solidFill>
              </a:rPr>
              <a:t>services</a:t>
            </a:r>
            <a:r>
              <a:rPr lang="en-US"/>
              <a:t> CAN an EKC provide?</a:t>
            </a:r>
            <a:endParaRPr/>
          </a:p>
        </p:txBody>
      </p:sp>
      <p:pic>
        <p:nvPicPr>
          <p:cNvPr descr="Five Ways NOT to Brainstorm - Spark Consulting" id="136" name="Google Shape;136;p3"/>
          <p:cNvPicPr preferRelativeResize="0"/>
          <p:nvPr/>
        </p:nvPicPr>
        <p:blipFill rotWithShape="1">
          <a:blip r:embed="rId4">
            <a:alphaModFix/>
          </a:blip>
          <a:srcRect b="0" l="0" r="0" t="0"/>
          <a:stretch/>
        </p:blipFill>
        <p:spPr>
          <a:xfrm>
            <a:off x="6335450" y="3908896"/>
            <a:ext cx="1966069" cy="1966069"/>
          </a:xfrm>
          <a:prstGeom prst="rect">
            <a:avLst/>
          </a:prstGeom>
          <a:noFill/>
          <a:ln>
            <a:noFill/>
          </a:ln>
        </p:spPr>
      </p:pic>
      <p:pic>
        <p:nvPicPr>
          <p:cNvPr id="137" name="Google Shape;137;p3"/>
          <p:cNvPicPr preferRelativeResize="0"/>
          <p:nvPr/>
        </p:nvPicPr>
        <p:blipFill rotWithShape="1">
          <a:blip r:embed="rId5">
            <a:alphaModFix/>
          </a:blip>
          <a:srcRect b="0" l="0" r="0" t="0"/>
          <a:stretch/>
        </p:blipFill>
        <p:spPr>
          <a:xfrm>
            <a:off x="0" y="1212117"/>
            <a:ext cx="9152000" cy="514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type="title"/>
          </p:nvPr>
        </p:nvSpPr>
        <p:spPr>
          <a:xfrm>
            <a:off x="82193" y="1134517"/>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sz="3800"/>
              <a:t>EKC ले कस्ता प्रकारका सेवा/क्रियाकलापहरू प्रदान गर्न सक्छ?</a:t>
            </a:r>
            <a:endParaRPr sz="3800"/>
          </a:p>
        </p:txBody>
      </p:sp>
      <p:sp>
        <p:nvSpPr>
          <p:cNvPr id="143" name="Google Shape;143;p4"/>
          <p:cNvSpPr txBox="1"/>
          <p:nvPr>
            <p:ph idx="1" type="body"/>
          </p:nvPr>
        </p:nvSpPr>
        <p:spPr>
          <a:xfrm>
            <a:off x="199033" y="2378841"/>
            <a:ext cx="8828126" cy="3525468"/>
          </a:xfrm>
          <a:prstGeom prst="rect">
            <a:avLst/>
          </a:prstGeom>
          <a:noFill/>
          <a:ln>
            <a:noFill/>
          </a:ln>
        </p:spPr>
        <p:txBody>
          <a:bodyPr anchorCtr="0" anchor="ctr" bIns="45700" lIns="91425" spcFirstLastPara="1" rIns="91425" wrap="square" tIns="45700">
            <a:noAutofit/>
          </a:bodyPr>
          <a:lstStyle/>
          <a:p>
            <a:pPr indent="-514350" lvl="0" marL="514350" rtl="0" algn="l">
              <a:lnSpc>
                <a:spcPct val="90000"/>
              </a:lnSpc>
              <a:spcBef>
                <a:spcPts val="1000"/>
              </a:spcBef>
              <a:spcAft>
                <a:spcPts val="0"/>
              </a:spcAft>
              <a:buClr>
                <a:schemeClr val="accent1"/>
              </a:buClr>
              <a:buSzPts val="2880"/>
              <a:buFont typeface="Calibri"/>
              <a:buAutoNum type="arabicParenR"/>
            </a:pPr>
            <a:r>
              <a:rPr lang="en-US" sz="2400"/>
              <a:t>तिनीहरूको उद्देश्य अनुसार समूहबद्ध गर्न सकिन्छ:</a:t>
            </a:r>
            <a:endParaRPr sz="2400"/>
          </a:p>
          <a:p>
            <a:pPr indent="-514350" lvl="0" marL="514350" rtl="0" algn="l">
              <a:lnSpc>
                <a:spcPct val="90000"/>
              </a:lnSpc>
              <a:spcBef>
                <a:spcPts val="1000"/>
              </a:spcBef>
              <a:spcAft>
                <a:spcPts val="0"/>
              </a:spcAft>
              <a:buClr>
                <a:schemeClr val="accent1"/>
              </a:buClr>
              <a:buSzPts val="2880"/>
              <a:buFont typeface="Calibri"/>
              <a:buAutoNum type="arabicParenR"/>
            </a:pPr>
            <a:r>
              <a:rPr lang="en-US" sz="2400"/>
              <a:t>विद्यार्थीहरूलाई उद्यमशीलता सिक्ने अवसरहरूमा मार्गदर्शन गर्न</a:t>
            </a:r>
            <a:endParaRPr sz="2400"/>
          </a:p>
          <a:p>
            <a:pPr indent="-514350" lvl="0" marL="514350" rtl="0" algn="l">
              <a:lnSpc>
                <a:spcPct val="90000"/>
              </a:lnSpc>
              <a:spcBef>
                <a:spcPts val="1000"/>
              </a:spcBef>
              <a:spcAft>
                <a:spcPts val="0"/>
              </a:spcAft>
              <a:buClr>
                <a:schemeClr val="accent1"/>
              </a:buClr>
              <a:buSzPts val="2880"/>
              <a:buFont typeface="Calibri"/>
              <a:buAutoNum type="arabicParenR"/>
            </a:pPr>
            <a:r>
              <a:rPr lang="en-US" sz="2400"/>
              <a:t>शिक्षामा उद्यमशीलता सम्मिलित गर्न</a:t>
            </a:r>
            <a:endParaRPr sz="2400"/>
          </a:p>
          <a:p>
            <a:pPr indent="-514350" lvl="0" marL="514350" rtl="0" algn="l">
              <a:lnSpc>
                <a:spcPct val="90000"/>
              </a:lnSpc>
              <a:spcBef>
                <a:spcPts val="1000"/>
              </a:spcBef>
              <a:spcAft>
                <a:spcPts val="0"/>
              </a:spcAft>
              <a:buClr>
                <a:schemeClr val="accent1"/>
              </a:buClr>
              <a:buSzPts val="2880"/>
              <a:buFont typeface="Calibri"/>
              <a:buAutoNum type="arabicParenR"/>
            </a:pPr>
            <a:r>
              <a:rPr lang="en-US" sz="2400"/>
              <a:t>विद्यार्थीहरूमा उद्यमशील गतिविधिलाई प्रोत्साहित गर्न</a:t>
            </a:r>
            <a:endParaRPr sz="2400"/>
          </a:p>
          <a:p>
            <a:pPr indent="-514350" lvl="0" marL="514350" rtl="0" algn="l">
              <a:lnSpc>
                <a:spcPct val="90000"/>
              </a:lnSpc>
              <a:spcBef>
                <a:spcPts val="1000"/>
              </a:spcBef>
              <a:spcAft>
                <a:spcPts val="0"/>
              </a:spcAft>
              <a:buClr>
                <a:schemeClr val="accent1"/>
              </a:buClr>
              <a:buSzPts val="2880"/>
              <a:buFont typeface="Calibri"/>
              <a:buAutoNum type="arabicParenR"/>
            </a:pPr>
            <a:r>
              <a:rPr lang="en-US" sz="2400"/>
              <a:t>स्टार्ट-अप समर्थन प्रदान गर्न</a:t>
            </a:r>
            <a:endParaRPr sz="2400"/>
          </a:p>
          <a:p>
            <a:pPr indent="-514350" lvl="0" marL="514350" rtl="0" algn="l">
              <a:lnSpc>
                <a:spcPct val="90000"/>
              </a:lnSpc>
              <a:spcBef>
                <a:spcPts val="1000"/>
              </a:spcBef>
              <a:spcAft>
                <a:spcPts val="0"/>
              </a:spcAft>
              <a:buClr>
                <a:schemeClr val="accent1"/>
              </a:buClr>
              <a:buSzPts val="2880"/>
              <a:buFont typeface="Calibri"/>
              <a:buAutoNum type="arabicParenR"/>
            </a:pPr>
            <a:r>
              <a:rPr lang="en-US" sz="2400"/>
              <a:t>(+ अनुसन्धान गतिविधिहरू?)</a:t>
            </a:r>
            <a:endParaRPr sz="2400"/>
          </a:p>
          <a:p>
            <a:pPr indent="0" lvl="0" marL="228600" rtl="0" algn="l">
              <a:lnSpc>
                <a:spcPct val="90000"/>
              </a:lnSpc>
              <a:spcBef>
                <a:spcPts val="1000"/>
              </a:spcBef>
              <a:spcAft>
                <a:spcPts val="0"/>
              </a:spcAft>
              <a:buNone/>
            </a:pPr>
            <a:r>
              <a:t/>
            </a:r>
            <a:endParaRPr sz="2400"/>
          </a:p>
        </p:txBody>
      </p:sp>
      <p:sp>
        <p:nvSpPr>
          <p:cNvPr id="144" name="Google Shape;144;p4"/>
          <p:cNvSpPr txBox="1"/>
          <p:nvPr/>
        </p:nvSpPr>
        <p:spPr>
          <a:xfrm>
            <a:off x="4324530" y="6163294"/>
            <a:ext cx="4702629"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1600">
                <a:solidFill>
                  <a:schemeClr val="dk1"/>
                </a:solidFill>
                <a:latin typeface="Calibri"/>
                <a:ea typeface="Calibri"/>
                <a:cs typeface="Calibri"/>
                <a:sym typeface="Calibri"/>
              </a:rPr>
              <a:t>“Guidance supporting Europe’s aspiring entrepreneurs”. </a:t>
            </a:r>
            <a:r>
              <a:rPr lang="en-US" sz="1600">
                <a:solidFill>
                  <a:schemeClr val="dk1"/>
                </a:solidFill>
                <a:latin typeface="Calibri"/>
                <a:ea typeface="Calibri"/>
                <a:cs typeface="Calibri"/>
                <a:sym typeface="Calibri"/>
              </a:rPr>
              <a:t>CEDEFOP (2011)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82193" y="1134517"/>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EKC ले कस्ता प्रकारका सेवा/क्रियाकलापहरू प्रदान गर्न सक्छ?</a:t>
            </a:r>
            <a:endParaRPr/>
          </a:p>
        </p:txBody>
      </p:sp>
      <p:sp>
        <p:nvSpPr>
          <p:cNvPr id="150" name="Google Shape;150;p5"/>
          <p:cNvSpPr txBox="1"/>
          <p:nvPr>
            <p:ph idx="1" type="body"/>
          </p:nvPr>
        </p:nvSpPr>
        <p:spPr>
          <a:xfrm>
            <a:off x="199033" y="2378840"/>
            <a:ext cx="8828126" cy="4021959"/>
          </a:xfrm>
          <a:prstGeom prst="rect">
            <a:avLst/>
          </a:prstGeom>
          <a:noFill/>
          <a:ln>
            <a:noFill/>
          </a:ln>
        </p:spPr>
        <p:txBody>
          <a:bodyPr anchorCtr="0" anchor="ctr" bIns="45700" lIns="91425" spcFirstLastPara="1" rIns="91425" wrap="square" tIns="45700">
            <a:noAutofit/>
          </a:bodyPr>
          <a:lstStyle/>
          <a:p>
            <a:pPr indent="-495300" lvl="1" marL="971550" rtl="0" algn="l">
              <a:lnSpc>
                <a:spcPct val="90000"/>
              </a:lnSpc>
              <a:spcBef>
                <a:spcPts val="500"/>
              </a:spcBef>
              <a:spcAft>
                <a:spcPts val="0"/>
              </a:spcAft>
              <a:buClr>
                <a:schemeClr val="accent1"/>
              </a:buClr>
              <a:buSzPts val="2340"/>
              <a:buFont typeface="Calibri"/>
              <a:buAutoNum type="romanLcPeriod"/>
            </a:pPr>
            <a:r>
              <a:rPr lang="en-US" sz="2100"/>
              <a:t>तिनीहरूको उद्देश्य अनुसार समूहबद्ध गर्न सकिन्छ:</a:t>
            </a:r>
            <a:endParaRPr sz="2100"/>
          </a:p>
          <a:p>
            <a:pPr indent="-495300" lvl="1" marL="971550" rtl="0" algn="l">
              <a:lnSpc>
                <a:spcPct val="90000"/>
              </a:lnSpc>
              <a:spcBef>
                <a:spcPts val="500"/>
              </a:spcBef>
              <a:spcAft>
                <a:spcPts val="0"/>
              </a:spcAft>
              <a:buClr>
                <a:schemeClr val="accent1"/>
              </a:buClr>
              <a:buSzPts val="2340"/>
              <a:buFont typeface="Calibri"/>
              <a:buAutoNum type="romanLcPeriod"/>
            </a:pPr>
            <a:r>
              <a:rPr lang="en-US" sz="2100"/>
              <a:t>विद्यार्थीहरूलाई उद्यमशीलता सिक्ने अवसरहरूमा मार्गदर्शन गर्न</a:t>
            </a:r>
            <a:endParaRPr sz="2100"/>
          </a:p>
          <a:p>
            <a:pPr indent="-495300" lvl="1" marL="971550" rtl="0" algn="l">
              <a:lnSpc>
                <a:spcPct val="90000"/>
              </a:lnSpc>
              <a:spcBef>
                <a:spcPts val="500"/>
              </a:spcBef>
              <a:spcAft>
                <a:spcPts val="0"/>
              </a:spcAft>
              <a:buClr>
                <a:schemeClr val="accent1"/>
              </a:buClr>
              <a:buSzPts val="2340"/>
              <a:buFont typeface="Calibri"/>
              <a:buAutoNum type="romanLcPeriod"/>
            </a:pPr>
            <a:r>
              <a:rPr lang="en-US" sz="2100"/>
              <a:t>अवसरहरूमा बढ्दो जानकारी (दुबै बढेको सामग्री, फ्रिक्वेन्सी, प्रसारणको प्लेटफर्मको सन्दर्भमा)। जस्तै उडानहरू, पोस्टरहरू, जानकारी दिनहरू / मेलाहरू (स्ट्यान्ड), मास्टर कक्षाहरू / सेमिनारहरू, सेवाहरूको अन्य प्रयोगकर्ताहरूसँग भेटघाटहरूमा प्रदान गरिएको जानकारीको वितरण।</a:t>
            </a:r>
            <a:endParaRPr sz="2100"/>
          </a:p>
          <a:p>
            <a:pPr indent="-495300" lvl="1" marL="971550" rtl="0" algn="l">
              <a:lnSpc>
                <a:spcPct val="90000"/>
              </a:lnSpc>
              <a:spcBef>
                <a:spcPts val="500"/>
              </a:spcBef>
              <a:spcAft>
                <a:spcPts val="0"/>
              </a:spcAft>
              <a:buClr>
                <a:schemeClr val="accent1"/>
              </a:buClr>
              <a:buSzPts val="2340"/>
              <a:buFont typeface="Calibri"/>
              <a:buAutoNum type="romanLcPeriod"/>
            </a:pPr>
            <a:r>
              <a:rPr lang="en-US" sz="2100"/>
              <a:t>विद्यार्थी राजदूतहरू जसले अन्य विद्यार्थीहरूलाई उपलब्ध उद्यमशीलता पाठ्यक्रमहरूमा सल्लाह दिन्छन्</a:t>
            </a:r>
            <a:endParaRPr sz="2100"/>
          </a:p>
          <a:p>
            <a:pPr indent="-495300" lvl="1" marL="971550" rtl="0" algn="l">
              <a:lnSpc>
                <a:spcPct val="90000"/>
              </a:lnSpc>
              <a:spcBef>
                <a:spcPts val="500"/>
              </a:spcBef>
              <a:spcAft>
                <a:spcPts val="0"/>
              </a:spcAft>
              <a:buClr>
                <a:schemeClr val="accent1"/>
              </a:buClr>
              <a:buSzPts val="2340"/>
              <a:buFont typeface="Calibri"/>
              <a:buAutoNum type="romanLcPeriod"/>
            </a:pPr>
            <a:r>
              <a:rPr lang="en-US" sz="2100"/>
              <a:t>विद्यार्थी नेतृत्वको उद्यम क्लबहरू</a:t>
            </a:r>
            <a:endParaRPr sz="2100"/>
          </a:p>
          <a:p>
            <a:pPr indent="-495300" lvl="1" marL="971550" rtl="0" algn="l">
              <a:lnSpc>
                <a:spcPct val="90000"/>
              </a:lnSpc>
              <a:spcBef>
                <a:spcPts val="500"/>
              </a:spcBef>
              <a:spcAft>
                <a:spcPts val="0"/>
              </a:spcAft>
              <a:buClr>
                <a:schemeClr val="accent1"/>
              </a:buClr>
              <a:buSzPts val="2340"/>
              <a:buFont typeface="Calibri"/>
              <a:buAutoNum type="romanLcPeriod"/>
            </a:pPr>
            <a:r>
              <a:rPr lang="en-US" sz="2100"/>
              <a:t>चेतना जगाउने गतिविधिहरू जस्तै "उद्यम दिवस"</a:t>
            </a:r>
            <a:endParaRPr sz="2100"/>
          </a:p>
          <a:p>
            <a:pPr indent="0" lvl="0" marL="685800" rtl="0" algn="l">
              <a:lnSpc>
                <a:spcPct val="90000"/>
              </a:lnSpc>
              <a:spcBef>
                <a:spcPts val="5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82193" y="1134517"/>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sz="4000"/>
              <a:t>EKC ले कस्ता प्रकारका सेवा/क्रियाकलापहरू प्रदान गर्न सक्छ?</a:t>
            </a:r>
            <a:endParaRPr sz="4000"/>
          </a:p>
        </p:txBody>
      </p:sp>
      <p:sp>
        <p:nvSpPr>
          <p:cNvPr id="156" name="Google Shape;156;p6"/>
          <p:cNvSpPr txBox="1"/>
          <p:nvPr>
            <p:ph idx="1" type="body"/>
          </p:nvPr>
        </p:nvSpPr>
        <p:spPr>
          <a:xfrm>
            <a:off x="56532" y="2438215"/>
            <a:ext cx="9061805" cy="4354469"/>
          </a:xfrm>
          <a:prstGeom prst="rect">
            <a:avLst/>
          </a:prstGeom>
          <a:noFill/>
          <a:ln>
            <a:noFill/>
          </a:ln>
        </p:spPr>
        <p:txBody>
          <a:bodyPr anchorCtr="0" anchor="ctr" bIns="45700" lIns="91425" spcFirstLastPara="1" rIns="91425" wrap="square" tIns="45700">
            <a:noAutofit/>
          </a:bodyPr>
          <a:lstStyle/>
          <a:p>
            <a:pPr indent="-488950" lvl="1" marL="971550" rtl="0" algn="l">
              <a:lnSpc>
                <a:spcPct val="90000"/>
              </a:lnSpc>
              <a:spcBef>
                <a:spcPts val="500"/>
              </a:spcBef>
              <a:spcAft>
                <a:spcPts val="0"/>
              </a:spcAft>
              <a:buClr>
                <a:schemeClr val="accent1"/>
              </a:buClr>
              <a:buSzPts val="2000"/>
              <a:buFont typeface="Calibri"/>
              <a:buAutoNum type="romanLcPeriod"/>
            </a:pPr>
            <a:r>
              <a:rPr lang="en-US" sz="2000"/>
              <a:t>तिनीहरूको उद्देश्य अनुसार समूहबद्ध गर्न सकिन्छ:</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शिक्षामा उद्यमशीलता सम्मिलित गर्न (समर्थन प्रदान गर्न) -&gt; व्यावहारिक सिक्ने अवसरहरू प्रदान गर्नुहोस् र वास्तविक जीवनका चुनौतीहरू समाधान गर्नमा ध्यान केन्द्रित गर्नुहोस्। उदाहरणहरू (सामान्यतया व्याख्यान आदि संग संयुक्त):</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केस स्टडी आधारित असाइनमेन्ट र पाठ्यक्रम कार्य</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नयाँ व्यवसायको योजना र सुरुवात गर्न समूह असाइनमेन्टहरू</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कम्पनीहरूको लागि वास्तविक जीवन असाइनमेन्टहरू</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व्यापार योजना र रणनीतिहरूको विकास र मूल्याङ्कन</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व्यापार सिमुलेशन र खेल</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उद्यमीहरूको भ्रमण र कम्पनीहरूको भ्रमण</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अवलोकन र छाया वरिष्ठ प्रबन्धकहरू र उद्यमीहरू</a:t>
            </a:r>
            <a:endParaRPr sz="2000"/>
          </a:p>
          <a:p>
            <a:pPr indent="-488950" lvl="1" marL="971550" rtl="0" algn="l">
              <a:lnSpc>
                <a:spcPct val="90000"/>
              </a:lnSpc>
              <a:spcBef>
                <a:spcPts val="500"/>
              </a:spcBef>
              <a:spcAft>
                <a:spcPts val="0"/>
              </a:spcAft>
              <a:buClr>
                <a:schemeClr val="accent1"/>
              </a:buClr>
              <a:buSzPts val="2000"/>
              <a:buFont typeface="Calibri"/>
              <a:buAutoNum type="romanLcPeriod"/>
            </a:pPr>
            <a:r>
              <a:rPr lang="en-US" sz="2000"/>
              <a:t>स्टार्ट-अप कम्पनीहरूमा कामको नियुक्ति</a:t>
            </a:r>
            <a:endParaRPr sz="2000"/>
          </a:p>
          <a:p>
            <a:pPr indent="0" lvl="0" marL="685800" rtl="0" algn="l">
              <a:lnSpc>
                <a:spcPct val="90000"/>
              </a:lnSpc>
              <a:spcBef>
                <a:spcPts val="500"/>
              </a:spcBef>
              <a:spcAft>
                <a:spcPts val="0"/>
              </a:spcAft>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82193" y="1134517"/>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EKC ले कस्ता प्रकारका सेवा/क्रियाकलापहरू प्रदान गर्न सक्छ?</a:t>
            </a:r>
            <a:endParaRPr/>
          </a:p>
        </p:txBody>
      </p:sp>
      <p:sp>
        <p:nvSpPr>
          <p:cNvPr id="162" name="Google Shape;162;p7"/>
          <p:cNvSpPr txBox="1"/>
          <p:nvPr>
            <p:ph idx="1" type="body"/>
          </p:nvPr>
        </p:nvSpPr>
        <p:spPr>
          <a:xfrm>
            <a:off x="199033" y="2378840"/>
            <a:ext cx="8828126" cy="4271341"/>
          </a:xfrm>
          <a:prstGeom prst="rect">
            <a:avLst/>
          </a:prstGeom>
          <a:noFill/>
          <a:ln>
            <a:noFill/>
          </a:ln>
        </p:spPr>
        <p:txBody>
          <a:bodyPr anchorCtr="0" anchor="ctr" bIns="45700" lIns="91425" spcFirstLastPara="1" rIns="91425" wrap="square" tIns="45700">
            <a:noAutofit/>
          </a:bodyPr>
          <a:lstStyle/>
          <a:p>
            <a:pPr indent="-514350" lvl="1" marL="971550" rtl="0" algn="l">
              <a:lnSpc>
                <a:spcPct val="90000"/>
              </a:lnSpc>
              <a:spcBef>
                <a:spcPts val="500"/>
              </a:spcBef>
              <a:spcAft>
                <a:spcPts val="0"/>
              </a:spcAft>
              <a:buClr>
                <a:schemeClr val="accent1"/>
              </a:buClr>
              <a:buSzPts val="2640"/>
              <a:buFont typeface="Calibri"/>
              <a:buAutoNum type="romanLcPeriod"/>
            </a:pPr>
            <a:r>
              <a:rPr lang="en-US"/>
              <a:t>तिनीहरूको उद्देश्य अनुसार समूहबद्ध गर्न सकिन्छ:</a:t>
            </a:r>
            <a:endParaRPr/>
          </a:p>
          <a:p>
            <a:pPr indent="-514350" lvl="1" marL="971550" rtl="0" algn="l">
              <a:lnSpc>
                <a:spcPct val="90000"/>
              </a:lnSpc>
              <a:spcBef>
                <a:spcPts val="500"/>
              </a:spcBef>
              <a:spcAft>
                <a:spcPts val="0"/>
              </a:spcAft>
              <a:buClr>
                <a:schemeClr val="accent1"/>
              </a:buClr>
              <a:buSzPts val="2640"/>
              <a:buFont typeface="Calibri"/>
              <a:buAutoNum type="romanLcPeriod"/>
            </a:pPr>
            <a:r>
              <a:rPr lang="en-US"/>
              <a:t>विद्यार्थीहरूलाई उनीहरूको उद्यमशीलताका विशेषताहरू र सीपहरू बारे सचेत गराउन र उद्यमशीलतालाई क्यारियर विकल्पको रूपमा हेर्न प्रोत्साहित गर्न अतिरिक्त क्रियाकलापहरू मार्फत उनीहरूमा उद्यमशीलता गतिविधिलाई प्रोत्साहित गर्न:</a:t>
            </a:r>
            <a:endParaRPr/>
          </a:p>
          <a:p>
            <a:pPr indent="-514350" lvl="1" marL="971550" rtl="0" algn="l">
              <a:lnSpc>
                <a:spcPct val="90000"/>
              </a:lnSpc>
              <a:spcBef>
                <a:spcPts val="500"/>
              </a:spcBef>
              <a:spcAft>
                <a:spcPts val="0"/>
              </a:spcAft>
              <a:buClr>
                <a:schemeClr val="accent1"/>
              </a:buClr>
              <a:buSzPts val="2640"/>
              <a:buFont typeface="Calibri"/>
              <a:buAutoNum type="romanLcPeriod"/>
            </a:pPr>
            <a:r>
              <a:rPr lang="en-US"/>
              <a:t>उद्यमशीलता प्रतियोगिता र पुरस्कार</a:t>
            </a:r>
            <a:endParaRPr/>
          </a:p>
          <a:p>
            <a:pPr indent="-514350" lvl="1" marL="971550" rtl="0" algn="l">
              <a:lnSpc>
                <a:spcPct val="90000"/>
              </a:lnSpc>
              <a:spcBef>
                <a:spcPts val="500"/>
              </a:spcBef>
              <a:spcAft>
                <a:spcPts val="0"/>
              </a:spcAft>
              <a:buClr>
                <a:schemeClr val="accent1"/>
              </a:buClr>
              <a:buSzPts val="2640"/>
              <a:buFont typeface="Calibri"/>
              <a:buAutoNum type="romanLcPeriod"/>
            </a:pPr>
            <a:r>
              <a:rPr lang="en-US"/>
              <a:t>आत्म-विश्वास र आत्म-प्रभावकारिता निर्माण गर्न समर्पित कार्यक्रमहरू</a:t>
            </a:r>
            <a:endParaRPr/>
          </a:p>
          <a:p>
            <a:pPr indent="-514350" lvl="1" marL="971550" rtl="0" algn="l">
              <a:lnSpc>
                <a:spcPct val="90000"/>
              </a:lnSpc>
              <a:spcBef>
                <a:spcPts val="500"/>
              </a:spcBef>
              <a:spcAft>
                <a:spcPts val="0"/>
              </a:spcAft>
              <a:buClr>
                <a:schemeClr val="accent1"/>
              </a:buClr>
              <a:buSzPts val="2640"/>
              <a:buFont typeface="Calibri"/>
              <a:buAutoNum type="romanLcPeriod"/>
            </a:pPr>
            <a:r>
              <a:rPr lang="en-US"/>
              <a:t>विद्यार्थी उद्यमीहरूको नेटवर्क</a:t>
            </a:r>
            <a:endParaRPr/>
          </a:p>
          <a:p>
            <a:pPr indent="-514350" lvl="1" marL="971550" rtl="0" algn="l">
              <a:lnSpc>
                <a:spcPct val="90000"/>
              </a:lnSpc>
              <a:spcBef>
                <a:spcPts val="500"/>
              </a:spcBef>
              <a:spcAft>
                <a:spcPts val="0"/>
              </a:spcAft>
              <a:buClr>
                <a:schemeClr val="accent1"/>
              </a:buClr>
              <a:buSzPts val="2640"/>
              <a:buFont typeface="Calibri"/>
              <a:buAutoNum type="romanLcPeriod"/>
            </a:pPr>
            <a:r>
              <a:rPr lang="en-US"/>
              <a:t>व्यापार विशेषज्ञ र उद्यमीहरूसँग भेटघाट</a:t>
            </a:r>
            <a:endParaRPr/>
          </a:p>
          <a:p>
            <a:pPr indent="0" lvl="0" marL="685800" rtl="0" algn="l">
              <a:lnSpc>
                <a:spcPct val="90000"/>
              </a:lnSpc>
              <a:spcBef>
                <a:spcPts val="5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type="title"/>
          </p:nvPr>
        </p:nvSpPr>
        <p:spPr>
          <a:xfrm>
            <a:off x="82193" y="1134517"/>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EKC ले कस्ता प्रकारका सेवा/क्रियाकलापहरू प्रदान गर्न सक्छ?</a:t>
            </a:r>
            <a:endParaRPr/>
          </a:p>
        </p:txBody>
      </p:sp>
      <p:sp>
        <p:nvSpPr>
          <p:cNvPr id="168" name="Google Shape;168;p8"/>
          <p:cNvSpPr txBox="1"/>
          <p:nvPr>
            <p:ph idx="1" type="body"/>
          </p:nvPr>
        </p:nvSpPr>
        <p:spPr>
          <a:xfrm>
            <a:off x="139658" y="2378840"/>
            <a:ext cx="8944968" cy="4271341"/>
          </a:xfrm>
          <a:prstGeom prst="rect">
            <a:avLst/>
          </a:prstGeom>
          <a:noFill/>
          <a:ln>
            <a:noFill/>
          </a:ln>
        </p:spPr>
        <p:txBody>
          <a:bodyPr anchorCtr="0" anchor="ctr" bIns="45700" lIns="91425" spcFirstLastPara="1" rIns="91425" wrap="square" tIns="45700">
            <a:noAutofit/>
          </a:bodyPr>
          <a:lstStyle/>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तिनीहरूको उद्देश्य अनुसार समूहबद्ध गर्न सकिन्छ:</a:t>
            </a:r>
            <a:endParaRPr sz="2400"/>
          </a:p>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स्टार्ट-अप समर्थन प्रदान गर्न (विद्यार्थी, पूर्व छात्र, अनुसन्धानकर्ताहरू ...)</a:t>
            </a:r>
            <a:endParaRPr sz="2400"/>
          </a:p>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चासो भएका तर कुनै ठोस व्यवसायिक विचार नभएका विद्यार्थीहरूका लागि पूर्व-सुरुवात समर्थन</a:t>
            </a:r>
            <a:endParaRPr sz="2400"/>
          </a:p>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उन्नत व्यापार विचारहरू सहित विद्यार्थीहरूलाई स्टार्ट-अप समर्थन</a:t>
            </a:r>
            <a:endParaRPr sz="2400"/>
          </a:p>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इन्क्युबेशन स्पेस,</a:t>
            </a:r>
            <a:endParaRPr sz="2400"/>
          </a:p>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सल्लाहकार वा प्रशिक्षकहरूमा पहुँच,</a:t>
            </a:r>
            <a:endParaRPr sz="2400"/>
          </a:p>
          <a:p>
            <a:pPr indent="-514350" lvl="2" marL="1428750" rtl="0" algn="l">
              <a:lnSpc>
                <a:spcPct val="90000"/>
              </a:lnSpc>
              <a:spcBef>
                <a:spcPts val="500"/>
              </a:spcBef>
              <a:spcAft>
                <a:spcPts val="0"/>
              </a:spcAft>
              <a:buClr>
                <a:schemeClr val="accent1"/>
              </a:buClr>
              <a:buSzPts val="2640"/>
              <a:buFont typeface="Calibri"/>
              <a:buAutoNum type="romanLcPeriod"/>
            </a:pPr>
            <a:r>
              <a:rPr lang="en-US" sz="2400"/>
              <a:t>व्यक्तिगत प्राविधिक समर्थन</a:t>
            </a:r>
            <a:endParaRPr sz="2400"/>
          </a:p>
          <a:p>
            <a:pPr indent="0" lvl="0" marL="1143000" rtl="0" algn="l">
              <a:lnSpc>
                <a:spcPct val="90000"/>
              </a:lnSpc>
              <a:spcBef>
                <a:spcPts val="500"/>
              </a:spcBef>
              <a:spcAft>
                <a:spcPts val="0"/>
              </a:spcAft>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82193" y="1134517"/>
            <a:ext cx="90618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EKC ले कस्ता प्रकारका सेवा/क्रियाकलापहरू प्रदान गर्न सक्छ?</a:t>
            </a:r>
            <a:endParaRPr/>
          </a:p>
        </p:txBody>
      </p:sp>
      <p:sp>
        <p:nvSpPr>
          <p:cNvPr id="174" name="Google Shape;174;p9"/>
          <p:cNvSpPr txBox="1"/>
          <p:nvPr>
            <p:ph idx="1" type="body"/>
          </p:nvPr>
        </p:nvSpPr>
        <p:spPr>
          <a:xfrm>
            <a:off x="139658" y="2378840"/>
            <a:ext cx="8944968" cy="44791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2880"/>
              <a:buNone/>
            </a:pPr>
            <a:r>
              <a:t/>
            </a:r>
            <a:endParaRPr sz="24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तिनीहरूको उद्देश्य अनुसार समूहबद्ध गर्न सकिन्छ:</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स्टार्ट-अप समर्थन प्रदान गर्न (विद्यार्थी, पूर्व छात्र, अनुसन्धानकर्ताहरू ...)</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चासो भएका तर कुनै ठोस व्यवसायिक विचार नभएका विद्यार्थीहरूका लागि पूर्व-सुरुवात समर्थन</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(इन्क्युबेशन स्पेस, मेन्टर वा कोचहरूमा पहुँच) सहित उन्नत व्यावसायिक विचारहरू भएका विद्यार्थीहरूलाई स्टार्ट-अप समर्थन</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निजीकृत प्राविधिक समर्थन मा</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व्यापार योजना तयारी,</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व्यापार विचार को मार्केटिंग,</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कोष आवेदन को तयारी,</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नयाँ व्यापार उद्यम को वित्तीय व्यवस्थापन,</a:t>
            </a:r>
            <a:endParaRPr sz="2000"/>
          </a:p>
          <a:p>
            <a:pPr indent="-488950" lvl="3" marL="1885950" rtl="0" algn="l">
              <a:lnSpc>
                <a:spcPct val="90000"/>
              </a:lnSpc>
              <a:spcBef>
                <a:spcPts val="500"/>
              </a:spcBef>
              <a:spcAft>
                <a:spcPts val="0"/>
              </a:spcAft>
              <a:buClr>
                <a:schemeClr val="accent1"/>
              </a:buClr>
              <a:buSzPts val="2000"/>
              <a:buFont typeface="Calibri"/>
              <a:buAutoNum type="romanLcPeriod"/>
            </a:pPr>
            <a:r>
              <a:rPr lang="en-US" sz="2000"/>
              <a:t>कानुनी तालिम…</a:t>
            </a:r>
            <a:endParaRPr sz="2000"/>
          </a:p>
          <a:p>
            <a:pPr indent="0" lvl="0" marL="1600200" rtl="0" algn="l">
              <a:lnSpc>
                <a:spcPct val="90000"/>
              </a:lnSpc>
              <a:spcBef>
                <a:spcPts val="500"/>
              </a:spcBef>
              <a:spcAft>
                <a:spcPts val="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0CC700C34E64283355474F2ABBAFB" ma:contentTypeVersion="16" ma:contentTypeDescription="Create a new document." ma:contentTypeScope="" ma:versionID="8ff2458da248c7423d338960d1906584">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d3c5bb8178d63cc94ad54e2194493de9"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98FFCD-5F30-4340-B780-4F334900DC48}"/>
</file>

<file path=customXml/itemProps2.xml><?xml version="1.0" encoding="utf-8"?>
<ds:datastoreItem xmlns:ds="http://schemas.openxmlformats.org/officeDocument/2006/customXml" ds:itemID="{B050D953-5E91-4B6A-8B63-BCDE5048F736}"/>
</file>

<file path=customXml/itemProps3.xml><?xml version="1.0" encoding="utf-8"?>
<ds:datastoreItem xmlns:ds="http://schemas.openxmlformats.org/officeDocument/2006/customXml" ds:itemID="{5CFF3BD2-13AC-4337-A538-0DE7AA237ED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CRISTINA ELENA BEANS PICON</dc:creator>
  <dcterms:created xsi:type="dcterms:W3CDTF">2021-11-24T18:23:42Z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