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hjpcIAD2jvAi6TN5X+VHqFr5e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6F9313-A44D-4353-90A4-945FD491D002}">
  <a:tblStyle styleId="{9A6F9313-A44D-4353-90A4-945FD491D00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9EFF7"/>
          </a:solidFill>
        </a:fill>
      </a:tcStyle>
    </a:band1H>
    <a:band2H>
      <a:tcTxStyle/>
    </a:band2H>
    <a:band1V>
      <a:tcTxStyle/>
      <a:tcStyle>
        <a:fill>
          <a:solidFill>
            <a:srgbClr val="E9EFF7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tableStyles" Target="tableStyle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customschemas.google.com/relationships/presentationmetadata" Target="metadata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96" name="Google Shape;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9052" y="-12036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26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5" name="Google Shape;10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8" name="Google Shape;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7" name="Google Shape;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44" name="Google Shape;4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52" name="Google Shape;5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60" name="Google Shape;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6" name="Google Shape;66;p22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9" name="Google Shape;6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5" name="Google Shape;75;p23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" name="Google Shape;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wo Content">
  <p:cSld name="3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4" name="Google Shape;84;p24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7" name="Google Shape;8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3.jpg"/><Relationship Id="rId5" Type="http://schemas.openxmlformats.org/officeDocument/2006/relationships/image" Target="../media/image22.png"/><Relationship Id="rId6" Type="http://schemas.openxmlformats.org/officeDocument/2006/relationships/hyperlink" Target="mailto:Harald.Friedl@fh-joanneum.at" TargetMode="External"/><Relationship Id="rId7" Type="http://schemas.openxmlformats.org/officeDocument/2006/relationships/hyperlink" Target="mailto:Lisa.Mahajan@fh-joanneum.at" TargetMode="External"/><Relationship Id="rId8" Type="http://schemas.openxmlformats.org/officeDocument/2006/relationships/hyperlink" Target="mailto:Claudia.Linditsch@fh-joanneum.a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0.jpg"/><Relationship Id="rId5" Type="http://schemas.openxmlformats.org/officeDocument/2006/relationships/hyperlink" Target="mailto:loren.moreno@ua.es" TargetMode="External"/><Relationship Id="rId6" Type="http://schemas.openxmlformats.org/officeDocument/2006/relationships/hyperlink" Target="mailto:c.beans@ua.e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vc-training.fh-joanneum.at/neu/course/view.php?id=133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4.jpg"/><Relationship Id="rId5" Type="http://schemas.openxmlformats.org/officeDocument/2006/relationships/hyperlink" Target="mailto:Eva.Holmberg@haaga-helia.fi" TargetMode="External"/><Relationship Id="rId6" Type="http://schemas.openxmlformats.org/officeDocument/2006/relationships/hyperlink" Target="mailto:Reija.anckar@haga-helia.fi" TargetMode="External"/><Relationship Id="rId7" Type="http://schemas.openxmlformats.org/officeDocument/2006/relationships/hyperlink" Target="mailto:Jarmo.ritalahti@haga-helia.fi" TargetMode="External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idx="1" type="subTitle"/>
          </p:nvPr>
        </p:nvSpPr>
        <p:spPr>
          <a:xfrm>
            <a:off x="1143000" y="1398320"/>
            <a:ext cx="7315200" cy="5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t/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000"/>
              <a:buFont typeface="Arial"/>
              <a:buNone/>
            </a:pPr>
            <a:r>
              <a:rPr lang="de-DE" sz="3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ENCORE</a:t>
            </a:r>
            <a:br>
              <a:rPr b="0" lang="de-DE" sz="3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30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000"/>
              <a:buFont typeface="Arial"/>
              <a:buNone/>
            </a:pPr>
            <a:r>
              <a:rPr b="0" lang="de-DE" sz="3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शिक्षा र अनुसन्धानमा नवीन उद्यमशीलता अभ्यासहरूलाई बढावा दिन उद्यमशीलता ज्ञान केन्द्रहरू</a:t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t/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t/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t/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de-D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प्रशिक्षकहरूको प्रशिक्षण 2</a:t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t/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rPr lang="de-DE" sz="3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उद्यमशीलताको परिचय र उद्यमशीलताका अवसरहरूको पहिचान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rPr lang="de-DE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March 2</a:t>
            </a:r>
            <a:r>
              <a:rPr baseline="30000" lang="de-DE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de-DE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- 4</a:t>
            </a:r>
            <a:r>
              <a:rPr baseline="30000" lang="de-DE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de-DE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, 2022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0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rPr lang="de-DE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Project ref.: 617589-EPP-1-2020-1-AT-EPPKA2-CBHE-JP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/>
          <p:nvPr>
            <p:ph type="title"/>
          </p:nvPr>
        </p:nvSpPr>
        <p:spPr>
          <a:xfrm>
            <a:off x="505083" y="1365422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प्रशिक्षकहरूको परिचय</a:t>
            </a:r>
            <a:endParaRPr/>
          </a:p>
        </p:txBody>
      </p:sp>
      <p:sp>
        <p:nvSpPr>
          <p:cNvPr id="182" name="Google Shape;182;p10"/>
          <p:cNvSpPr txBox="1"/>
          <p:nvPr/>
        </p:nvSpPr>
        <p:spPr>
          <a:xfrm>
            <a:off x="1297460" y="2177334"/>
            <a:ext cx="6202990" cy="888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de-DE" sz="2400">
                <a:solidFill>
                  <a:schemeClr val="dk1"/>
                </a:solidFill>
              </a:rPr>
              <a:t>हैराल्ड फ्राइडल, लिसा महाजन, क्लाउडिया लिंडिट्सच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DE" sz="2100">
                <a:solidFill>
                  <a:schemeClr val="dk1"/>
                </a:solidFill>
              </a:rPr>
              <a:t>- एफएच जोएनियम, ऑस्ट्रिया</a:t>
            </a:r>
            <a:endParaRPr/>
          </a:p>
        </p:txBody>
      </p:sp>
      <p:pic>
        <p:nvPicPr>
          <p:cNvPr id="183" name="Google Shape;183;p10"/>
          <p:cNvPicPr preferRelativeResize="0"/>
          <p:nvPr/>
        </p:nvPicPr>
        <p:blipFill rotWithShape="1">
          <a:blip r:embed="rId3">
            <a:alphaModFix/>
          </a:blip>
          <a:srcRect b="0" l="0" r="37027" t="0"/>
          <a:stretch/>
        </p:blipFill>
        <p:spPr>
          <a:xfrm>
            <a:off x="24205" y="3181853"/>
            <a:ext cx="2747354" cy="290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0335" y="3181853"/>
            <a:ext cx="2908501" cy="290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5">
            <a:alphaModFix/>
          </a:blip>
          <a:srcRect b="0" l="8898" r="15522" t="0"/>
          <a:stretch/>
        </p:blipFill>
        <p:spPr>
          <a:xfrm>
            <a:off x="5857612" y="3181853"/>
            <a:ext cx="2892491" cy="29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 txBox="1"/>
          <p:nvPr/>
        </p:nvSpPr>
        <p:spPr>
          <a:xfrm>
            <a:off x="24205" y="6206822"/>
            <a:ext cx="277377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Harald.Friedl@fh-joanneum.at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7" name="Google Shape;187;p10"/>
          <p:cNvSpPr txBox="1"/>
          <p:nvPr/>
        </p:nvSpPr>
        <p:spPr>
          <a:xfrm>
            <a:off x="2966787" y="6206822"/>
            <a:ext cx="28020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Lisa.Mahajan@fh-joanneum.at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8" name="Google Shape;188;p10"/>
          <p:cNvSpPr txBox="1"/>
          <p:nvPr/>
        </p:nvSpPr>
        <p:spPr>
          <a:xfrm>
            <a:off x="5857612" y="6206822"/>
            <a:ext cx="310822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Claudia.Linditsch@fh-joanneum.at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>
            <p:ph type="title"/>
          </p:nvPr>
        </p:nvSpPr>
        <p:spPr>
          <a:xfrm>
            <a:off x="505083" y="1365422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DE"/>
              <a:t>प्रशिक्षकहरूको परिचय[सम्पादन गर्ने]</a:t>
            </a:r>
            <a:endParaRPr/>
          </a:p>
        </p:txBody>
      </p:sp>
      <p:sp>
        <p:nvSpPr>
          <p:cNvPr id="194" name="Google Shape;194;p11"/>
          <p:cNvSpPr txBox="1"/>
          <p:nvPr/>
        </p:nvSpPr>
        <p:spPr>
          <a:xfrm>
            <a:off x="1597412" y="2245296"/>
            <a:ext cx="5702042" cy="888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de-DE" sz="2400">
                <a:solidFill>
                  <a:schemeClr val="dk1"/>
                </a:solidFill>
              </a:rPr>
              <a:t>लोरेन मोरेनो मोन्टेगुडो र क्रिस्टिना बीन्स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de-DE" sz="2100">
                <a:solidFill>
                  <a:schemeClr val="dk1"/>
                </a:solidFill>
              </a:rPr>
              <a:t>एलिकान्टे विश्वविद्यालय, स्पेन</a:t>
            </a:r>
            <a:endParaRPr/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568" y="3342502"/>
            <a:ext cx="2403389" cy="240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4">
            <a:alphaModFix/>
          </a:blip>
          <a:srcRect b="23196" l="0" r="36327" t="0"/>
          <a:stretch/>
        </p:blipFill>
        <p:spPr>
          <a:xfrm>
            <a:off x="5082333" y="3342502"/>
            <a:ext cx="2649803" cy="239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 txBox="1"/>
          <p:nvPr/>
        </p:nvSpPr>
        <p:spPr>
          <a:xfrm>
            <a:off x="1024822" y="5955046"/>
            <a:ext cx="20002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loren.moreno@ua.es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5579924" y="5955046"/>
            <a:ext cx="14863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c.beans@ua.es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लर्निंग प्लेटफॉर्म - मूडल</a:t>
            </a:r>
            <a:endParaRPr/>
          </a:p>
        </p:txBody>
      </p:sp>
      <p:sp>
        <p:nvSpPr>
          <p:cNvPr id="204" name="Google Shape;204;p12"/>
          <p:cNvSpPr txBox="1"/>
          <p:nvPr>
            <p:ph idx="1" type="body"/>
          </p:nvPr>
        </p:nvSpPr>
        <p:spPr>
          <a:xfrm>
            <a:off x="309716" y="2670696"/>
            <a:ext cx="8205634" cy="346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de-DE"/>
              <a:t>नबिर्सनुहोस्: सामग्रीहरू मुडल प्लेटफर्ममा अपलोड गरिन्छ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/>
              <a:t>के सबैले "जेडएमएल प्रशासन वा भीसी-प्रशिक्षण" बाट प्रयोगकर्ता नाम र पासवर्ड प्राप्त गरेका छन्?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 u="sng">
                <a:solidFill>
                  <a:schemeClr val="hlink"/>
                </a:solidFill>
                <a:hlinkClick r:id="rId3"/>
              </a:rPr>
              <a:t>https://vc-training.fh-joanneum.at/neu/course/view.php?id=133</a:t>
            </a:r>
            <a:r>
              <a:rPr lang="de-DE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/>
          <p:nvPr>
            <p:ph type="title"/>
          </p:nvPr>
        </p:nvSpPr>
        <p:spPr>
          <a:xfrm>
            <a:off x="171450" y="1330391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लर्निंग प्लेटफॉर्म - मूडल</a:t>
            </a:r>
            <a:endParaRPr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 b="0" l="14514" r="14999" t="19627"/>
          <a:stretch/>
        </p:blipFill>
        <p:spPr>
          <a:xfrm>
            <a:off x="1939413" y="2293399"/>
            <a:ext cx="6445045" cy="4468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600"/>
              <a:buFont typeface="Calibri"/>
              <a:buNone/>
            </a:pPr>
            <a:r>
              <a:rPr i="1" lang="de-DE" sz="9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ENCORE</a:t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4"/>
          <p:cNvSpPr txBox="1"/>
          <p:nvPr>
            <p:ph idx="1" type="subTitle"/>
          </p:nvPr>
        </p:nvSpPr>
        <p:spPr>
          <a:xfrm>
            <a:off x="1143000" y="3602038"/>
            <a:ext cx="6858000" cy="2261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</a:pPr>
            <a:r>
              <a:rPr lang="de-D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शिक्षा र अनुसन्धानमा नवीन उद्यमशीलता अभ्यासहरूलाई बढावा दिन उद्यमशीलता ज्ञान केन्द्रहरू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</a:pPr>
            <a:r>
              <a:rPr lang="de-DE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Project ref.: 617589-EPP-1-2020-1-AT-EPPKA2-CBHE-JP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lcome paper poster with colorful brush strokes. – Stock-Vektorgrafik |  Adobe Stock" id="120" name="Google Shape;1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453" y="2220338"/>
            <a:ext cx="7560046" cy="311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कार्यसूची</a:t>
            </a:r>
            <a:endParaRPr/>
          </a:p>
        </p:txBody>
      </p:sp>
      <p:sp>
        <p:nvSpPr>
          <p:cNvPr id="126" name="Google Shape;126;p3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स्वागत र अपेक्षा जाँच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प्रशिक्षण को परिचय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टोली परिचय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लर्निङ प्लेटफर्म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hecklist PNG Transparent Images | PNG All"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3378" y="1349864"/>
            <a:ext cx="1753821" cy="1753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>
            <p:ph type="title"/>
          </p:nvPr>
        </p:nvSpPr>
        <p:spPr>
          <a:xfrm>
            <a:off x="2660513" y="1347281"/>
            <a:ext cx="382297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अपेक्षा</a:t>
            </a:r>
            <a:endParaRPr/>
          </a:p>
        </p:txBody>
      </p:sp>
      <p:sp>
        <p:nvSpPr>
          <p:cNvPr id="133" name="Google Shape;133;p4"/>
          <p:cNvSpPr txBox="1"/>
          <p:nvPr>
            <p:ph idx="1" type="body"/>
          </p:nvPr>
        </p:nvSpPr>
        <p:spPr>
          <a:xfrm>
            <a:off x="628649" y="2534771"/>
            <a:ext cx="7886699" cy="2426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9BB5"/>
              </a:buClr>
              <a:buSzPts val="2800"/>
              <a:buNone/>
            </a:pPr>
            <a:r>
              <a:rPr lang="de-DE">
                <a:solidFill>
                  <a:srgbClr val="189BB5"/>
                </a:solidFill>
              </a:rPr>
              <a:t>कृपया हामीलाई यस मोड्युलको बारेमा तपाईंको अपेक्षाहरू साझा गर्नुहोस् </a:t>
            </a:r>
            <a:r>
              <a:rPr lang="de-DE">
                <a:solidFill>
                  <a:srgbClr val="189BB5"/>
                </a:solidFill>
              </a:rPr>
              <a:t>☺</a:t>
            </a:r>
            <a:endParaRPr>
              <a:solidFill>
                <a:srgbClr val="189BB5"/>
              </a:solidFill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02773" y="4130108"/>
            <a:ext cx="33183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कृपया menti.com जानुहोस् र कोड प्रयोग गर्नुहोस्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1188 2139 वा क्यूआर कोड प्रयोग गर्नुहोस्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2837" y="3284071"/>
            <a:ext cx="3318387" cy="3318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2660513" y="1347281"/>
            <a:ext cx="382297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Expectations</a:t>
            </a:r>
            <a:endParaRPr/>
          </a:p>
        </p:txBody>
      </p:sp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628649" y="2534771"/>
            <a:ext cx="7886699" cy="2426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9BB5"/>
              </a:buClr>
              <a:buSzPts val="2800"/>
              <a:buNone/>
            </a:pPr>
            <a:r>
              <a:rPr lang="de-DE">
                <a:solidFill>
                  <a:srgbClr val="189BB5"/>
                </a:solidFill>
              </a:rPr>
              <a:t>Please share with us your expectations about this module ☺</a:t>
            </a:r>
            <a:endParaRPr>
              <a:solidFill>
                <a:srgbClr val="189BB5"/>
              </a:solidFill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302773" y="4130108"/>
            <a:ext cx="331838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go to menti.com and use the code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1188 2139 or use the QR code</a:t>
            </a:r>
            <a:endParaRPr/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2837" y="3284071"/>
            <a:ext cx="3318387" cy="331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b="21051" l="0" r="15945" t="0"/>
          <a:stretch/>
        </p:blipFill>
        <p:spPr>
          <a:xfrm>
            <a:off x="-12990" y="1470961"/>
            <a:ext cx="9264311" cy="489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प्रशिक्षण को परिचय</a:t>
            </a:r>
            <a:endParaRPr/>
          </a:p>
        </p:txBody>
      </p:sp>
      <p:sp>
        <p:nvSpPr>
          <p:cNvPr id="150" name="Google Shape;150;p6"/>
          <p:cNvSpPr txBox="1"/>
          <p:nvPr>
            <p:ph idx="1" type="body"/>
          </p:nvPr>
        </p:nvSpPr>
        <p:spPr>
          <a:xfrm>
            <a:off x="1410511" y="2534771"/>
            <a:ext cx="7104837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de-DE"/>
              <a:t>Framework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३ दिने तालिम (बुधबारदेखि शुक्रबारसम्म)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इनपुट सत्रहरू ईयू र एसियाली साझेदारहरू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प्रस्तुतीकरण सहित एसियाली साझेदारहरूको लागि कार्य सत्रहरू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अन्तर्राष्ट्रिय विनिमय संग उत्पादन उन्मुख प्रशिक्षण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07" y="253477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प्रशिक्षण को परिचय</a:t>
            </a:r>
            <a:endParaRPr/>
          </a:p>
        </p:txBody>
      </p:sp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1536971" y="2534771"/>
            <a:ext cx="6978378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de-DE"/>
              <a:t>उद्देश्य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-158923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de-DE" sz="3584"/>
              <a:t>सैद्धान्तिक अवधारणाहरूमा आधारित ज्ञान निर्माण गर्नुहोस् र अनुभवहरू साझेदारी गर्नुहोस् </a:t>
            </a:r>
            <a:endParaRPr sz="3584"/>
          </a:p>
          <a:p>
            <a:pPr indent="-158923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de-DE" sz="3584"/>
              <a:t>थप परियोजनाको कार्यान्वयनलाई समर्थन गर्न ज्ञान उत्पन्न गर्नुहोस् - ईकेसी गतिविधिहरू</a:t>
            </a:r>
            <a:endParaRPr sz="3584"/>
          </a:p>
          <a:p>
            <a:pPr indent="-158923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de-DE" sz="3584"/>
              <a:t>साझेदारहरू बीच बलियो सञ्जाल सिर्जना गर्नुहोस्</a:t>
            </a:r>
            <a:endParaRPr sz="3584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369" y="2534771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224258" y="1414849"/>
            <a:ext cx="8428854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प्रशिक्षणको परिचय: कार्यसूची</a:t>
            </a:r>
            <a:endParaRPr/>
          </a:p>
        </p:txBody>
      </p:sp>
      <p:graphicFrame>
        <p:nvGraphicFramePr>
          <p:cNvPr id="164" name="Google Shape;164;p8"/>
          <p:cNvGraphicFramePr/>
          <p:nvPr/>
        </p:nvGraphicFramePr>
        <p:xfrm>
          <a:off x="224258" y="22922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{9A6F9313-A44D-4353-90A4-945FD491D002}</a:tableStyleId>
              </a:tblPr>
              <a:tblGrid>
                <a:gridCol w="2432450"/>
                <a:gridCol w="2928550"/>
                <a:gridCol w="3067850"/>
              </a:tblGrid>
              <a:tr h="39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800"/>
                        <a:t>पहिलो दिन</a:t>
                      </a:r>
                      <a:endParaRPr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B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दोस्रो दिन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B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तेस्रो दिन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BAEA"/>
                    </a:solidFill>
                  </a:tcPr>
                </a:tc>
              </a:tr>
              <a:tr h="985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स्वागत र परिचय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600"/>
                        <a:t>उद्यमशीलताका प्रकारहरू</a:t>
                      </a:r>
                      <a:endParaRPr sz="1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600"/>
                        <a:t>उद्यमशीलताको मानसिकता[सम्पादन गर्ने]</a:t>
                      </a:r>
                      <a:endParaRPr sz="1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600"/>
                        <a:t>समाजभित्रको दृष्टिकोणपरिवर्तन</a:t>
                      </a:r>
                      <a:endParaRPr sz="1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समूह परिणाम प्रस्तुति सत्र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उद्यमशीलता र उद्यमशीलता प्रशिक्षणको परिचय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अध्ययन कार्यक्रम मार्फत उद्यमशीलता क्षमता अभिवृद्धि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de-DE" sz="1600"/>
                        <a:t>स्टार्ट-अपहरूलाई समर्थन गर्ने विश्वविद्यालयहरूको लागि रणनीति र योजना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डिजाइन सोच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e-DE" sz="1600"/>
                        <a:t>लपेट्नुहोस्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देश/समाजको आर्थिक विकासका लागि उद्यमशीलताको महत्व र आर्थिक वृद्धिमा यसको प्रभाव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e-DE" sz="1600"/>
                        <a:t>Wrap-up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de-DE" sz="1600"/>
                        <a:t>Wrap-up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>
            <p:ph type="title"/>
          </p:nvPr>
        </p:nvSpPr>
        <p:spPr>
          <a:xfrm>
            <a:off x="505083" y="1365422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DE"/>
              <a:t>प्रशिक्षकहरूको परिचय[सम्पादन गर्ने]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0" name="Google Shape;170;p9"/>
          <p:cNvSpPr txBox="1"/>
          <p:nvPr>
            <p:ph idx="1" type="body"/>
          </p:nvPr>
        </p:nvSpPr>
        <p:spPr>
          <a:xfrm>
            <a:off x="1640502" y="2170175"/>
            <a:ext cx="6449700" cy="8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de-DE" sz="2400"/>
              <a:t>ईवा होल्मबर्ग, डॉ. रीजा अंकर, जार्मो रितलाहती </a:t>
            </a:r>
            <a:endParaRPr b="1" sz="2400"/>
          </a:p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de-DE" sz="2400"/>
              <a:t>हागा-हेलिया विश्वविद्यालय, फिनल्याण्ड</a:t>
            </a:r>
            <a:endParaRPr b="1" sz="2400"/>
          </a:p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7500"/>
              <a:buNone/>
            </a:pPr>
            <a:r>
              <a:t/>
            </a:r>
            <a:endParaRPr b="1" sz="2400"/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 b="0" l="0" r="0" t="13089"/>
          <a:stretch/>
        </p:blipFill>
        <p:spPr>
          <a:xfrm>
            <a:off x="260381" y="3316743"/>
            <a:ext cx="2563382" cy="2757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ssa voi olla ainakin yksi henkilö ja silmälasit" id="172" name="Google Shape;1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828400" y="3316743"/>
            <a:ext cx="2680519" cy="2757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 txBox="1"/>
          <p:nvPr/>
        </p:nvSpPr>
        <p:spPr>
          <a:xfrm>
            <a:off x="260381" y="6208719"/>
            <a:ext cx="26845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Eva.Holmberg@haaga-helia.fi</a:t>
            </a:r>
            <a:r>
              <a:rPr b="0" i="0" lang="de-D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4" name="Google Shape;174;p9"/>
          <p:cNvSpPr txBox="1"/>
          <p:nvPr/>
        </p:nvSpPr>
        <p:spPr>
          <a:xfrm>
            <a:off x="5955410" y="6208719"/>
            <a:ext cx="243637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Reija.anckar@haga-helia.fi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5" name="Google Shape;175;p9"/>
          <p:cNvSpPr txBox="1"/>
          <p:nvPr/>
        </p:nvSpPr>
        <p:spPr>
          <a:xfrm>
            <a:off x="3130315" y="6208719"/>
            <a:ext cx="26362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Jarmo.ritalahti@haga-helia.fi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6" name="Google Shape;176;p9"/>
          <p:cNvPicPr preferRelativeResize="0"/>
          <p:nvPr/>
        </p:nvPicPr>
        <p:blipFill rotWithShape="1">
          <a:blip r:embed="rId8">
            <a:alphaModFix/>
          </a:blip>
          <a:srcRect b="-261" l="-8198" r="14815" t="262"/>
          <a:stretch/>
        </p:blipFill>
        <p:spPr>
          <a:xfrm>
            <a:off x="2658953" y="3316743"/>
            <a:ext cx="3082882" cy="276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BACBA9-B211-4C09-883B-2BA39BBB8384}"/>
</file>

<file path=customXml/itemProps2.xml><?xml version="1.0" encoding="utf-8"?>
<ds:datastoreItem xmlns:ds="http://schemas.openxmlformats.org/officeDocument/2006/customXml" ds:itemID="{8B0A90C5-DDF8-4960-BE91-27E34DC8E0D2}"/>
</file>

<file path=customXml/itemProps3.xml><?xml version="1.0" encoding="utf-8"?>
<ds:datastoreItem xmlns:ds="http://schemas.openxmlformats.org/officeDocument/2006/customXml" ds:itemID="{A643E49A-3F28-4BDE-A36C-CC679873DDF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vannasine thammalath</dc:creator>
  <dcterms:created xsi:type="dcterms:W3CDTF">2021-06-04T16:06:26Z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