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hu4L7BUInWM56UBhD0qfQEveid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customschemas.google.com/relationships/presentationmetadata" Target="metadata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20" Type="http://schemas.openxmlformats.org/officeDocument/2006/relationships/customXml" Target="../customXml/item3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206444183848973E-2"/>
          <c:y val="2.5224786213845555E-2"/>
          <c:w val="0.9168433983226576"/>
          <c:h val="0.80633515420983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5-084B-9211-911E43467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5-084B-9211-911E43467D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F5-084B-9211-911E43467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3874399"/>
        <c:axId val="1932068463"/>
      </c:barChart>
      <c:catAx>
        <c:axId val="1933874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LID4096"/>
          </a:p>
        </c:txPr>
        <c:crossAx val="1932068463"/>
        <c:crosses val="autoZero"/>
        <c:auto val="1"/>
        <c:lblAlgn val="ctr"/>
        <c:lblOffset val="100"/>
        <c:noMultiLvlLbl val="0"/>
      </c:catAx>
      <c:valAx>
        <c:axId val="1932068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LID4096"/>
          </a:p>
        </c:txPr>
        <c:crossAx val="1933874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72210873543228"/>
          <c:y val="0.92910021714117252"/>
          <c:w val="0.46655578252913543"/>
          <c:h val="7.08997828588274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56" name="Google Shape;15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haagahelia.sharepoint.com/sites/HHkuvapankki/Shared%20Documents/Forms/AllItems.aspx?viewid=7deba41b-50a9-4c75-a5e7-25735f49b7cc" TargetMode="Externa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chart" Target="../charts/chart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_Title">
  <p:cSld name="01_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ctrTitle"/>
          </p:nvPr>
        </p:nvSpPr>
        <p:spPr>
          <a:xfrm>
            <a:off x="550863" y="1773238"/>
            <a:ext cx="11125200" cy="180894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/>
          <p:nvPr/>
        </p:nvSpPr>
        <p:spPr>
          <a:xfrm>
            <a:off x="0" y="-204438"/>
            <a:ext cx="12192000" cy="7062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3"/>
          <p:cNvSpPr txBox="1"/>
          <p:nvPr>
            <p:ph idx="1" type="body"/>
          </p:nvPr>
        </p:nvSpPr>
        <p:spPr>
          <a:xfrm>
            <a:off x="550863" y="3955258"/>
            <a:ext cx="11125200" cy="581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" name="Google Shape;21;p13"/>
          <p:cNvSpPr txBox="1"/>
          <p:nvPr>
            <p:ph idx="10" type="dt"/>
          </p:nvPr>
        </p:nvSpPr>
        <p:spPr>
          <a:xfrm>
            <a:off x="550863" y="4551998"/>
            <a:ext cx="30305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drawing&#10;&#10;Description automatically generated" id="22" name="Google Shape;2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6397" y="4852367"/>
            <a:ext cx="4439666" cy="141795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550863" y="6288437"/>
            <a:ext cx="9223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End_Slide">
  <p:cSld name="12_End_Slide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omputer sitting on top of a table&#10;&#10;Description automatically generated" id="90" name="Google Shape;9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12370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2"/>
          <p:cNvSpPr txBox="1"/>
          <p:nvPr>
            <p:ph type="title"/>
          </p:nvPr>
        </p:nvSpPr>
        <p:spPr>
          <a:xfrm>
            <a:off x="6096000" y="2796402"/>
            <a:ext cx="5616575" cy="1265196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0" spcFirstLastPara="1" rIns="0" wrap="square" tIns="0">
            <a:normAutofit/>
          </a:bodyPr>
          <a:lstStyle>
            <a:lvl1pPr lvl="0" algn="l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6096000" y="4061598"/>
            <a:ext cx="5580062" cy="16724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3" name="Google Shape;93;p22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2Column_Box">
  <p:cSld name="10_2Column_Box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550864" y="1773238"/>
            <a:ext cx="11125198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2column_Subheadline_Number">
  <p:cSld name="11_2column_Subheadline_Numb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550863" y="1773238"/>
            <a:ext cx="11125199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228600" lvl="0" marL="4572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5" name="Google Shape;105;p24"/>
          <p:cNvSpPr txBox="1"/>
          <p:nvPr>
            <p:ph idx="2" type="body"/>
          </p:nvPr>
        </p:nvSpPr>
        <p:spPr>
          <a:xfrm>
            <a:off x="550864" y="2349500"/>
            <a:ext cx="11125198" cy="3563938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Font typeface="Arial"/>
              <a:buAutoNum type="arabicPeriod"/>
              <a:defRPr/>
            </a:lvl1pPr>
            <a:lvl2pPr indent="-330200" lvl="1" marL="9144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2pPr>
            <a:lvl3pPr indent="-330200" lvl="2" marL="13716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3pPr>
            <a:lvl4pPr indent="-3302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4pPr>
            <a:lvl5pPr indent="-3302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6_Comparison_Box">
  <p:cSld name="06_Comparison_Box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5"/>
          <p:cNvSpPr txBox="1"/>
          <p:nvPr>
            <p:ph type="title"/>
          </p:nvPr>
        </p:nvSpPr>
        <p:spPr>
          <a:xfrm>
            <a:off x="550863" y="549275"/>
            <a:ext cx="11125200" cy="121443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5"/>
          <p:cNvSpPr txBox="1"/>
          <p:nvPr>
            <p:ph idx="1" type="body"/>
          </p:nvPr>
        </p:nvSpPr>
        <p:spPr>
          <a:xfrm>
            <a:off x="550864" y="1773239"/>
            <a:ext cx="5365750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5"/>
          <p:cNvSpPr txBox="1"/>
          <p:nvPr>
            <p:ph idx="2" type="body"/>
          </p:nvPr>
        </p:nvSpPr>
        <p:spPr>
          <a:xfrm>
            <a:off x="6286646" y="1773239"/>
            <a:ext cx="5389417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5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5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pty">
  <p:cSld name="Empt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2_1Column">
  <p:cSld name="02_1Colum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" type="body"/>
          </p:nvPr>
        </p:nvSpPr>
        <p:spPr>
          <a:xfrm>
            <a:off x="550864" y="1773238"/>
            <a:ext cx="11125198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4_1Column_Number">
  <p:cSld name="04_1Column_Numb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550864" y="1773238"/>
            <a:ext cx="11125198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Font typeface="Arial"/>
              <a:buAutoNum type="arabicPeriod"/>
              <a:defRPr/>
            </a:lvl1pPr>
            <a:lvl2pPr indent="-330200" lvl="1" marL="9144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2pPr>
            <a:lvl3pPr indent="-330200" lvl="2" marL="13716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3pPr>
            <a:lvl4pPr indent="-3302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4pPr>
            <a:lvl5pPr indent="-3302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3_1Column_Subheadline_Box">
  <p:cSld name="03_1Column_Subheadline_Box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type="title"/>
          </p:nvPr>
        </p:nvSpPr>
        <p:spPr>
          <a:xfrm>
            <a:off x="550863" y="549275"/>
            <a:ext cx="11125200" cy="121885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550863" y="1768125"/>
            <a:ext cx="11125199" cy="581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16"/>
          <p:cNvSpPr txBox="1"/>
          <p:nvPr>
            <p:ph idx="2" type="body"/>
          </p:nvPr>
        </p:nvSpPr>
        <p:spPr>
          <a:xfrm>
            <a:off x="550864" y="2353911"/>
            <a:ext cx="11125198" cy="3559527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_Comparison_Subheadline_Box">
  <p:cSld name="05_Comparison_Subheadline_Box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type="title"/>
          </p:nvPr>
        </p:nvSpPr>
        <p:spPr>
          <a:xfrm>
            <a:off x="550863" y="549275"/>
            <a:ext cx="11125200" cy="121443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550864" y="1768125"/>
            <a:ext cx="5365750" cy="581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7"/>
          <p:cNvSpPr txBox="1"/>
          <p:nvPr>
            <p:ph idx="2" type="body"/>
          </p:nvPr>
        </p:nvSpPr>
        <p:spPr>
          <a:xfrm>
            <a:off x="550864" y="2353911"/>
            <a:ext cx="5365750" cy="3559527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3" type="body"/>
          </p:nvPr>
        </p:nvSpPr>
        <p:spPr>
          <a:xfrm>
            <a:off x="6286645" y="1768125"/>
            <a:ext cx="5389417" cy="581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7"/>
          <p:cNvSpPr txBox="1"/>
          <p:nvPr>
            <p:ph idx="4" type="body"/>
          </p:nvPr>
        </p:nvSpPr>
        <p:spPr>
          <a:xfrm>
            <a:off x="6286645" y="2353911"/>
            <a:ext cx="5389417" cy="3559527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7_Picture_White">
  <p:cSld name="07_Picture_Whit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/>
          <p:nvPr>
            <p:ph idx="2" type="pic"/>
          </p:nvPr>
        </p:nvSpPr>
        <p:spPr>
          <a:xfrm>
            <a:off x="0" y="0"/>
            <a:ext cx="6096000" cy="6137275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18"/>
          <p:cNvSpPr txBox="1"/>
          <p:nvPr>
            <p:ph type="title"/>
          </p:nvPr>
        </p:nvSpPr>
        <p:spPr>
          <a:xfrm>
            <a:off x="6467475" y="549274"/>
            <a:ext cx="5208587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6467478" y="1773238"/>
            <a:ext cx="5208584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228600" lvl="0" marL="457200" algn="l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8"/>
          <p:cNvSpPr txBox="1"/>
          <p:nvPr>
            <p:ph idx="3" type="body"/>
          </p:nvPr>
        </p:nvSpPr>
        <p:spPr>
          <a:xfrm>
            <a:off x="6467476" y="2349500"/>
            <a:ext cx="5208585" cy="3563938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1" name="Google Shape;61;p18"/>
          <p:cNvSpPr/>
          <p:nvPr/>
        </p:nvSpPr>
        <p:spPr>
          <a:xfrm>
            <a:off x="461394" y="1588571"/>
            <a:ext cx="517321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Haaga-Helian brändikuvat löytyvät </a:t>
            </a:r>
            <a:r>
              <a:rPr b="0" i="0" lang="fi-FI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kuvapankista</a:t>
            </a:r>
            <a:r>
              <a:rPr b="0" i="0" lang="fi-FI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8_Graphics_Slide">
  <p:cSld name="08_Graphics_Slid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550864" y="1773238"/>
            <a:ext cx="5365749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9" title="Decorative"/>
          <p:cNvSpPr/>
          <p:nvPr>
            <p:ph idx="2" type="chart"/>
          </p:nvPr>
        </p:nvSpPr>
        <p:spPr>
          <a:xfrm>
            <a:off x="6275388" y="1773238"/>
            <a:ext cx="5437187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marR="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9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graphicFrame>
        <p:nvGraphicFramePr>
          <p:cNvPr id="69" name="Google Shape;69;p19"/>
          <p:cNvGraphicFramePr/>
          <p:nvPr/>
        </p:nvGraphicFramePr>
        <p:xfrm>
          <a:off x="12761647" y="1989138"/>
          <a:ext cx="5437187" cy="3744911"/>
        </p:xfrm>
        <a:graphic>
          <a:graphicData uri="http://schemas.openxmlformats.org/drawingml/2006/chart">
            <c:chart r:id="rId2"/>
          </a:graphicData>
        </a:graphic>
      </p:graphicFrame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9_Four_Column_Comparison">
  <p:cSld name="09_Four_Column_Comparis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/>
          <p:nvPr>
            <p:ph type="title"/>
          </p:nvPr>
        </p:nvSpPr>
        <p:spPr>
          <a:xfrm>
            <a:off x="550863" y="549275"/>
            <a:ext cx="11125200" cy="1221318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 title="Decorative"/>
          <p:cNvSpPr txBox="1"/>
          <p:nvPr>
            <p:ph idx="1" type="body"/>
          </p:nvPr>
        </p:nvSpPr>
        <p:spPr>
          <a:xfrm>
            <a:off x="542925" y="1770593"/>
            <a:ext cx="2484437" cy="7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08000" lIns="144000" spcFirstLastPara="1" rIns="144000" wrap="square" tIns="108000">
            <a:normAutofit/>
          </a:bodyPr>
          <a:lstStyle>
            <a:lvl1pPr indent="-228600" lvl="0" marL="45720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3" name="Google Shape;73;p20"/>
          <p:cNvSpPr txBox="1"/>
          <p:nvPr>
            <p:ph idx="2" type="body"/>
          </p:nvPr>
        </p:nvSpPr>
        <p:spPr>
          <a:xfrm>
            <a:off x="542925" y="2732423"/>
            <a:ext cx="2484438" cy="3181015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30200" lvl="0" marL="457200" algn="l">
              <a:lnSpc>
                <a:spcPct val="112500"/>
              </a:lnSpc>
              <a:spcBef>
                <a:spcPts val="800"/>
              </a:spcBef>
              <a:spcAft>
                <a:spcPts val="0"/>
              </a:spcAft>
              <a:buSzPts val="1600"/>
              <a:buFont typeface="Noto Sans Symbols"/>
              <a:buChar char="▪"/>
              <a:defRPr sz="1600"/>
            </a:lvl1pPr>
            <a:lvl2pPr indent="-317500" lvl="1" marL="9144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2pPr>
            <a:lvl3pPr indent="-317500" lvl="2" marL="13716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3pPr>
            <a:lvl4pPr indent="-317500" lvl="3" marL="18288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indent="-317500" lvl="4" marL="22860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0" title="Decorative"/>
          <p:cNvSpPr txBox="1"/>
          <p:nvPr>
            <p:ph idx="3" type="body"/>
          </p:nvPr>
        </p:nvSpPr>
        <p:spPr>
          <a:xfrm>
            <a:off x="3392944" y="1770593"/>
            <a:ext cx="2515731" cy="7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08000" lIns="144000" spcFirstLastPara="1" rIns="144000" wrap="square" tIns="108000">
            <a:normAutofit/>
          </a:bodyPr>
          <a:lstStyle>
            <a:lvl1pPr indent="-228600" lvl="0" marL="45720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20"/>
          <p:cNvSpPr txBox="1"/>
          <p:nvPr>
            <p:ph idx="4" type="body"/>
          </p:nvPr>
        </p:nvSpPr>
        <p:spPr>
          <a:xfrm>
            <a:off x="3404877" y="2732423"/>
            <a:ext cx="2515731" cy="3181015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30200" lvl="0" marL="457200" algn="l">
              <a:lnSpc>
                <a:spcPct val="112500"/>
              </a:lnSpc>
              <a:spcBef>
                <a:spcPts val="800"/>
              </a:spcBef>
              <a:spcAft>
                <a:spcPts val="0"/>
              </a:spcAft>
              <a:buSzPts val="1600"/>
              <a:buFont typeface="Noto Sans Symbols"/>
              <a:buChar char="▪"/>
              <a:defRPr sz="1600"/>
            </a:lvl1pPr>
            <a:lvl2pPr indent="-317500" lvl="1" marL="9144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2pPr>
            <a:lvl3pPr indent="-317500" lvl="2" marL="13716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3pPr>
            <a:lvl4pPr indent="-317500" lvl="3" marL="18288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indent="-317500" lvl="4" marL="22860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0" title="Decorative"/>
          <p:cNvSpPr txBox="1"/>
          <p:nvPr>
            <p:ph idx="5" type="body"/>
          </p:nvPr>
        </p:nvSpPr>
        <p:spPr>
          <a:xfrm>
            <a:off x="6283538" y="1770593"/>
            <a:ext cx="2504862" cy="7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08000" lIns="144000" spcFirstLastPara="1" rIns="144000" wrap="square" tIns="108000">
            <a:normAutofit/>
          </a:bodyPr>
          <a:lstStyle>
            <a:lvl1pPr indent="-228600" lvl="0" marL="45720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20"/>
          <p:cNvSpPr txBox="1"/>
          <p:nvPr>
            <p:ph idx="6" type="body"/>
          </p:nvPr>
        </p:nvSpPr>
        <p:spPr>
          <a:xfrm>
            <a:off x="6271394" y="2732423"/>
            <a:ext cx="2511167" cy="3181015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30200" lvl="0" marL="457200" algn="l">
              <a:lnSpc>
                <a:spcPct val="112500"/>
              </a:lnSpc>
              <a:spcBef>
                <a:spcPts val="800"/>
              </a:spcBef>
              <a:spcAft>
                <a:spcPts val="0"/>
              </a:spcAft>
              <a:buSzPts val="1600"/>
              <a:buFont typeface="Noto Sans Symbols"/>
              <a:buChar char="▪"/>
              <a:defRPr sz="1600"/>
            </a:lvl1pPr>
            <a:lvl2pPr indent="-317500" lvl="1" marL="9144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2pPr>
            <a:lvl3pPr indent="-317500" lvl="2" marL="13716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3pPr>
            <a:lvl4pPr indent="-317500" lvl="3" marL="18288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indent="-317500" lvl="4" marL="22860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0" title="Decorative"/>
          <p:cNvSpPr txBox="1"/>
          <p:nvPr>
            <p:ph idx="7" type="body"/>
          </p:nvPr>
        </p:nvSpPr>
        <p:spPr>
          <a:xfrm>
            <a:off x="9148762" y="1770593"/>
            <a:ext cx="2519363" cy="7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08000" lIns="144000" spcFirstLastPara="1" rIns="144000" wrap="square" tIns="108000">
            <a:normAutofit/>
          </a:bodyPr>
          <a:lstStyle>
            <a:lvl1pPr indent="-228600" lvl="0" marL="45720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1111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9" name="Google Shape;79;p20"/>
          <p:cNvSpPr txBox="1"/>
          <p:nvPr>
            <p:ph idx="8" type="body"/>
          </p:nvPr>
        </p:nvSpPr>
        <p:spPr>
          <a:xfrm>
            <a:off x="9156699" y="2732423"/>
            <a:ext cx="2519363" cy="3181015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30200" lvl="0" marL="457200" algn="l">
              <a:lnSpc>
                <a:spcPct val="112500"/>
              </a:lnSpc>
              <a:spcBef>
                <a:spcPts val="800"/>
              </a:spcBef>
              <a:spcAft>
                <a:spcPts val="0"/>
              </a:spcAft>
              <a:buSzPts val="1600"/>
              <a:buFont typeface="Noto Sans Symbols"/>
              <a:buChar char="▪"/>
              <a:defRPr sz="1600"/>
            </a:lvl1pPr>
            <a:lvl2pPr indent="-317500" lvl="1" marL="9144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2pPr>
            <a:lvl3pPr indent="-317500" lvl="2" marL="13716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3pPr>
            <a:lvl4pPr indent="-317500" lvl="3" marL="18288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4pPr>
            <a:lvl5pPr indent="-317500" lvl="4" marL="2286000" algn="l">
              <a:lnSpc>
                <a:spcPct val="114285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1Column">
  <p:cSld name="5_1Colum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algn="l">
              <a:lnSpc>
                <a:spcPct val="216666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" type="body"/>
          </p:nvPr>
        </p:nvSpPr>
        <p:spPr>
          <a:xfrm>
            <a:off x="550864" y="1773238"/>
            <a:ext cx="11125198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228600" lvl="0" marL="45720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indent="-330200" lvl="1" marL="9144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2pPr>
            <a:lvl3pPr indent="-330200" lvl="2" marL="13716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3pPr>
            <a:lvl4pPr indent="-330200" lvl="3" marL="18288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4pPr>
            <a:lvl5pPr indent="-330200" lvl="4" marL="228600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lvl="0" marR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550863" y="1773238"/>
            <a:ext cx="11125200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>
            <a:lvl1pPr indent="-342900" lvl="0" marL="457200" marR="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2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2"/>
          <p:cNvSpPr/>
          <p:nvPr/>
        </p:nvSpPr>
        <p:spPr>
          <a:xfrm>
            <a:off x="0" y="6136545"/>
            <a:ext cx="12192000" cy="721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2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 picture containing drawing&#10;&#10;Description automatically generated" id="15" name="Google Shape;15;p12"/>
          <p:cNvPicPr preferRelativeResize="0"/>
          <p:nvPr/>
        </p:nvPicPr>
        <p:blipFill rotWithShape="1">
          <a:blip r:embed="rId1">
            <a:alphaModFix/>
          </a:blip>
          <a:srcRect b="22114" l="0" r="0" t="16004"/>
          <a:stretch/>
        </p:blipFill>
        <p:spPr>
          <a:xfrm>
            <a:off x="9774784" y="6136545"/>
            <a:ext cx="1295400" cy="7214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47">
          <p15:clr>
            <a:srgbClr val="F26B43"/>
          </p15:clr>
        </p15:guide>
        <p15:guide id="4" pos="7355">
          <p15:clr>
            <a:srgbClr val="F26B43"/>
          </p15:clr>
        </p15:guide>
        <p15:guide id="5" orient="horz" pos="346">
          <p15:clr>
            <a:srgbClr val="F26B43"/>
          </p15:clr>
        </p15:guide>
        <p15:guide id="6" orient="horz" pos="1117">
          <p15:clr>
            <a:srgbClr val="F26B43"/>
          </p15:clr>
        </p15:guide>
        <p15:guide id="7" orient="horz" pos="3725">
          <p15:clr>
            <a:srgbClr val="F26B43"/>
          </p15:clr>
        </p15:guide>
        <p15:guide id="8" orient="horz" pos="4178">
          <p15:clr>
            <a:srgbClr val="F26B43"/>
          </p15:clr>
        </p15:guide>
        <p15:guide id="9" pos="3727">
          <p15:clr>
            <a:srgbClr val="F26B43"/>
          </p15:clr>
        </p15:guide>
        <p15:guide id="10" pos="3953">
          <p15:clr>
            <a:srgbClr val="F26B43"/>
          </p15:clr>
        </p15:guide>
        <p15:guide id="11" pos="1912">
          <p15:clr>
            <a:srgbClr val="F26B43"/>
          </p15:clr>
        </p15:guide>
        <p15:guide id="12" pos="2139">
          <p15:clr>
            <a:srgbClr val="F26B43"/>
          </p15:clr>
        </p15:guide>
        <p15:guide id="13" pos="5541">
          <p15:clr>
            <a:srgbClr val="F26B43"/>
          </p15:clr>
        </p15:guide>
        <p15:guide id="14" pos="5768">
          <p15:clr>
            <a:srgbClr val="F26B43"/>
          </p15:clr>
        </p15:guide>
        <p15:guide id="15" pos="4067">
          <p15:clr>
            <a:srgbClr val="F26B43"/>
          </p15:clr>
        </p15:guide>
        <p15:guide id="16" orient="horz" pos="3861">
          <p15:clr>
            <a:srgbClr val="F26B43"/>
          </p15:clr>
        </p15:guide>
        <p15:guide id="17" orient="horz" pos="14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"/>
          <p:cNvSpPr txBox="1"/>
          <p:nvPr>
            <p:ph type="ctrTitle"/>
          </p:nvPr>
        </p:nvSpPr>
        <p:spPr>
          <a:xfrm>
            <a:off x="550863" y="1773238"/>
            <a:ext cx="11125200" cy="180894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2" name="Google Shape;122;p1"/>
          <p:cNvSpPr txBox="1"/>
          <p:nvPr>
            <p:ph idx="1" type="body"/>
          </p:nvPr>
        </p:nvSpPr>
        <p:spPr>
          <a:xfrm>
            <a:off x="550863" y="3955258"/>
            <a:ext cx="11125200" cy="581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23" name="Google Shape;123;p1"/>
          <p:cNvSpPr txBox="1"/>
          <p:nvPr>
            <p:ph idx="10" type="dt"/>
          </p:nvPr>
        </p:nvSpPr>
        <p:spPr>
          <a:xfrm>
            <a:off x="550863" y="4551998"/>
            <a:ext cx="30305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13.11.2021</a:t>
            </a:r>
            <a:endParaRPr/>
          </a:p>
        </p:txBody>
      </p:sp>
      <p:sp>
        <p:nvSpPr>
          <p:cNvPr id="124" name="Google Shape;124;p1"/>
          <p:cNvSpPr txBox="1"/>
          <p:nvPr>
            <p:ph idx="11" type="ftr"/>
          </p:nvPr>
        </p:nvSpPr>
        <p:spPr>
          <a:xfrm>
            <a:off x="550863" y="6288437"/>
            <a:ext cx="9223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"/>
          <p:cNvSpPr txBox="1"/>
          <p:nvPr>
            <p:ph type="title"/>
          </p:nvPr>
        </p:nvSpPr>
        <p:spPr>
          <a:xfrm>
            <a:off x="550863" y="549275"/>
            <a:ext cx="11125200" cy="6950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 fontScale="90000"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256"/>
              <a:buFont typeface="Arial"/>
              <a:buNone/>
            </a:pPr>
            <a:r>
              <a:rPr lang="fi-FI" sz="3211">
                <a:solidFill>
                  <a:srgbClr val="202124"/>
                </a:solidFill>
                <a:highlight>
                  <a:srgbClr val="F8F9FA"/>
                </a:highlight>
              </a:rPr>
              <a:t>सामूहिक छलफल</a:t>
            </a:r>
            <a:endParaRPr sz="3211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 b="0" sz="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7" name="Google Shape;207;p10"/>
          <p:cNvSpPr txBox="1"/>
          <p:nvPr>
            <p:ph idx="1" type="body"/>
          </p:nvPr>
        </p:nvSpPr>
        <p:spPr>
          <a:xfrm>
            <a:off x="550864" y="1773238"/>
            <a:ext cx="11125198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तपाईंको भविष्यको उद्यमशीलता ज्ञान केन्द्रको एक सम्भावित ग्राहक छान्नुहोस्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तपाईं तिनीहरूलाई के सेवा बेच्न चाहनुहुन्छ?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54100" lvl="0" marL="21600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तपाइँ कुन मूल्य निर्धारण रणनीति प्रयोग गर्नुहुन्छ?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63599" lvl="0" marL="216000" rtl="0" algn="l">
              <a:lnSpc>
                <a:spcPct val="91666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208" name="Google Shape;208;p10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15.11.2021</a:t>
            </a:r>
            <a:endParaRPr/>
          </a:p>
        </p:txBody>
      </p:sp>
      <p:sp>
        <p:nvSpPr>
          <p:cNvPr id="209" name="Google Shape;209;p10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0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3000">
                <a:solidFill>
                  <a:srgbClr val="202124"/>
                </a:solidFill>
                <a:highlight>
                  <a:srgbClr val="F8F9FA"/>
                </a:highlight>
              </a:rPr>
              <a:t>सारांश राजस्व स्ट्रिमहरू - उदाहरण</a:t>
            </a:r>
            <a:endParaRPr b="0" sz="30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6" name="Google Shape;216;p11"/>
          <p:cNvSpPr txBox="1"/>
          <p:nvPr>
            <p:ph idx="1" type="body"/>
          </p:nvPr>
        </p:nvSpPr>
        <p:spPr>
          <a:xfrm>
            <a:off x="550876" y="1805788"/>
            <a:ext cx="11125200" cy="41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-101699" lvl="0" marL="216000" rtl="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01699" lvl="0" marL="21600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17" name="Google Shape;217;p11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17.11.2021</a:t>
            </a:r>
            <a:endParaRPr/>
          </a:p>
        </p:txBody>
      </p:sp>
      <p:sp>
        <p:nvSpPr>
          <p:cNvPr id="218" name="Google Shape;218;p11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1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20" name="Google Shape;220;p11"/>
          <p:cNvSpPr/>
          <p:nvPr/>
        </p:nvSpPr>
        <p:spPr>
          <a:xfrm>
            <a:off x="4449451" y="3314594"/>
            <a:ext cx="2988297" cy="1329179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588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EKC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1"/>
          <p:cNvSpPr/>
          <p:nvPr/>
        </p:nvSpPr>
        <p:spPr>
          <a:xfrm>
            <a:off x="2601799" y="1838370"/>
            <a:ext cx="2705400" cy="1019100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00588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क्षेत्रीय एसएमई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राजस्व[सम्पादन गर्ने] 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स्ट्रीम बी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222" name="Google Shape;222;p11"/>
          <p:cNvSpPr/>
          <p:nvPr/>
        </p:nvSpPr>
        <p:spPr>
          <a:xfrm>
            <a:off x="1065229" y="3429000"/>
            <a:ext cx="2801332" cy="893807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00588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राष्ट्रिय परियोजना[सम्पादन गर्ने]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राजस्व[सम्पादन गर्ने] 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स्ट्रीम ए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223" name="Google Shape;223;p11"/>
          <p:cNvSpPr/>
          <p:nvPr/>
        </p:nvSpPr>
        <p:spPr>
          <a:xfrm>
            <a:off x="5707928" y="1838371"/>
            <a:ext cx="2873831" cy="916850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00588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क्षेत्रीय परियोजनाहरू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राजस्व संकलन 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स्ट्रीम सी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1"/>
          <p:cNvSpPr/>
          <p:nvPr/>
        </p:nvSpPr>
        <p:spPr>
          <a:xfrm>
            <a:off x="6843047" y="4759995"/>
            <a:ext cx="2801331" cy="1249745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00588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</a:rPr>
              <a:t>वर्तमान विद्यार्थीहरू?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1"/>
          <p:cNvSpPr/>
          <p:nvPr/>
        </p:nvSpPr>
        <p:spPr>
          <a:xfrm>
            <a:off x="8032395" y="3342679"/>
            <a:ext cx="2801331" cy="1249745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00588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स्थानीय सम्भाव्य उद्यमीहरु- 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राजस्व प्रवाह डी 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226" name="Google Shape;226;p11"/>
          <p:cNvSpPr/>
          <p:nvPr/>
        </p:nvSpPr>
        <p:spPr>
          <a:xfrm>
            <a:off x="3048785" y="4831345"/>
            <a:ext cx="2801331" cy="1249745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00588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पूर्व छात्र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>
                <a:solidFill>
                  <a:schemeClr val="lt1"/>
                </a:solidFill>
              </a:rPr>
              <a:t>राजस्व प्रवाह ई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"/>
          <p:cNvSpPr txBox="1"/>
          <p:nvPr>
            <p:ph type="title"/>
          </p:nvPr>
        </p:nvSpPr>
        <p:spPr>
          <a:xfrm>
            <a:off x="418888" y="204438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 fontScale="90000"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0" lang="fi-FI" sz="4500">
                <a:solidFill>
                  <a:srgbClr val="202124"/>
                </a:solidFill>
                <a:highlight>
                  <a:srgbClr val="F8F9FA"/>
                </a:highlight>
              </a:rPr>
              <a:t>राजस्व स्ट्रिमहरू</a:t>
            </a:r>
            <a:endParaRPr b="0" sz="45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 b="0" sz="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30" name="Google Shape;130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134" y="1113303"/>
            <a:ext cx="7466124" cy="4631393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13.11.2021</a:t>
            </a:r>
            <a:endParaRPr/>
          </a:p>
        </p:txBody>
      </p:sp>
      <p:sp>
        <p:nvSpPr>
          <p:cNvPr id="132" name="Google Shape;132;p2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134" name="Google Shape;134;p2"/>
          <p:cNvCxnSpPr/>
          <p:nvPr/>
        </p:nvCxnSpPr>
        <p:spPr>
          <a:xfrm flipH="1">
            <a:off x="7569724" y="3214540"/>
            <a:ext cx="3044857" cy="198905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2900">
                <a:solidFill>
                  <a:srgbClr val="202124"/>
                </a:solidFill>
                <a:highlight>
                  <a:srgbClr val="F8F9FA"/>
                </a:highlight>
              </a:rPr>
              <a:t>राजस्व स्ट्रिमहरू</a:t>
            </a:r>
            <a:endParaRPr b="0" sz="29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0" name="Google Shape;140;p3"/>
          <p:cNvSpPr txBox="1"/>
          <p:nvPr>
            <p:ph idx="1" type="body"/>
          </p:nvPr>
        </p:nvSpPr>
        <p:spPr>
          <a:xfrm>
            <a:off x="550864" y="1773238"/>
            <a:ext cx="11125198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परिभाषा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राजस्व स्ट्रिमहरू विभिन्न स्रोतहरू हुन् जसबाट व्यवसायले सामानको बिक्री वा सेवाहरूको प्रावधानबाट पैसा कमाउँछ।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विभिन्न प्रकारको राजस्व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राजस्व स्ट्रिमहरू - सिंहावलोकन, उदाहरणहरू, राजस्वका विभिन्न प्रकारहरू (corporatefinanceinstitute.com)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41" name="Google Shape;141;p3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15.11.2021</a:t>
            </a:r>
            <a:endParaRPr/>
          </a:p>
        </p:txBody>
      </p:sp>
      <p:sp>
        <p:nvSpPr>
          <p:cNvPr id="142" name="Google Shape;142;p3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3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3000">
                <a:solidFill>
                  <a:srgbClr val="202124"/>
                </a:solidFill>
                <a:highlight>
                  <a:srgbClr val="F8F9FA"/>
                </a:highlight>
              </a:rPr>
              <a:t>राजस्व स्ट्रिम को प्रकार</a:t>
            </a:r>
            <a:endParaRPr b="0" sz="30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9" name="Google Shape;149;p4"/>
          <p:cNvSpPr txBox="1"/>
          <p:nvPr>
            <p:ph idx="1" type="body"/>
          </p:nvPr>
        </p:nvSpPr>
        <p:spPr>
          <a:xfrm>
            <a:off x="550864" y="1329179"/>
            <a:ext cx="11125198" cy="521302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91666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सम्पत्ति बिक्री (पुस्तकहरू, कारहरू जस्ता भौतिक उत्पादनहरूमा स्वामित्व अधिकार बिक्रीबाट प्राप्त हुन्छ)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91666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उपयोग शुल्क (कुनै विशेष सेवाको प्रयोग जस्तै होटेलमा आवास वा परामर्श सेवाहरूको लागि भुक्तानी गर्ने कम्पनी)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91666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सदस्यता शुल्क (जिम जस्ता सेवामा निरन्तर पहुँच बेच्दा आफ्ना सदस्यहरूलाई यसको व्यायाम सुविधाहरूमा मासिक पहुँच बेच्छ)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91666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उधारो/भाडा/लिजिङ (कार भाडामा दिने कम्पनीहरू, AIRBNB)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91666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इजाजतपत्र (लाइसेन्स शुल्कको लागि प्रस्ताव गरिएको उत्पादन वा सेवाको प्रयोग)।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91666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ब्रोकरेज शुल्क (क्रेडिट कार्ड प्रदायकहरू, दलालहरू र घर जग्गा एजेन्टहरू)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54100" lvl="0" marL="21600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विज्ञापन (मिडिया उद्योग, खेलकुद क्लबहरू, कम्पनीहरू द्वारा प्रायोजित विश्वविद्यालयहरू उदाहरणका लागि कम्पनीले निश्चित कक्षा कोठामा आफ्नो नाम प्राप्त गर्न भुक्तानी गर्दछ।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91666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4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15.11.2021</a:t>
            </a:r>
            <a:endParaRPr/>
          </a:p>
        </p:txBody>
      </p:sp>
      <p:sp>
        <p:nvSpPr>
          <p:cNvPr id="151" name="Google Shape;151;p4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4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2800">
                <a:solidFill>
                  <a:srgbClr val="202124"/>
                </a:solidFill>
                <a:highlight>
                  <a:srgbClr val="F8F9FA"/>
                </a:highlight>
              </a:rPr>
              <a:t>व्यापार मोडेल क्यानभासमा राजस्व स्ट्रिमहरू</a:t>
            </a:r>
            <a:endParaRPr b="0" sz="28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9" name="Google Shape;159;p5"/>
          <p:cNvSpPr txBox="1"/>
          <p:nvPr>
            <p:ph idx="1" type="body"/>
          </p:nvPr>
        </p:nvSpPr>
        <p:spPr>
          <a:xfrm>
            <a:off x="550864" y="1773238"/>
            <a:ext cx="11125198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91666"/>
              </a:lnSpc>
              <a:spcBef>
                <a:spcPts val="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सोध्नका लागि प्रश्नहरू: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91666"/>
              </a:lnSpc>
              <a:spcBef>
                <a:spcPts val="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प्रत्येक ग्राहक खण्ड साँच्चै तिर्न चाहने मूल्य के हो?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91666"/>
              </a:lnSpc>
              <a:spcBef>
                <a:spcPts val="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प्रत्येक ग्राहक खण्डहरूको आफ्नै राजस्व स्ट्रिम हुनेछ (जस्तै व्यक्तिगत ग्राहकहरू, कम्पनी ग्राहकहरू, सार्वजनिक क्षेत्रका ग्राहकहरू)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91666"/>
              </a:lnSpc>
              <a:spcBef>
                <a:spcPts val="80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प्रत्येक खण्डमा फरक मूल्य निर्धारण संयन्त्र हुन सक्छ (जस्तै ठूला कम्पनीहरूको तुलनामा SMEs मा फरक मूल्य)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54100" lvl="0" marL="21600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के मूल्य निर्धारण रणनीति?</a:t>
            </a:r>
            <a:endParaRPr sz="2400"/>
          </a:p>
        </p:txBody>
      </p:sp>
      <p:sp>
        <p:nvSpPr>
          <p:cNvPr id="160" name="Google Shape;160;p5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15.11.2021</a:t>
            </a:r>
            <a:endParaRPr/>
          </a:p>
        </p:txBody>
      </p:sp>
      <p:sp>
        <p:nvSpPr>
          <p:cNvPr id="161" name="Google Shape;161;p5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5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163" name="Google Shape;16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29750" y="4513966"/>
            <a:ext cx="2762250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2600">
                <a:solidFill>
                  <a:srgbClr val="202124"/>
                </a:solidFill>
                <a:highlight>
                  <a:srgbClr val="F8F9FA"/>
                </a:highlight>
              </a:rPr>
              <a:t>मूल्य निर्धारण रणनीतिहरू (Strategyzer हेर्नुहोस्)</a:t>
            </a:r>
            <a:endParaRPr b="0" sz="26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9" name="Google Shape;169;p6"/>
          <p:cNvSpPr txBox="1"/>
          <p:nvPr>
            <p:ph idx="1" type="body"/>
          </p:nvPr>
        </p:nvSpPr>
        <p:spPr>
          <a:xfrm>
            <a:off x="550864" y="1773238"/>
            <a:ext cx="11125200" cy="41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78571"/>
              </a:lnSpc>
              <a:spcBef>
                <a:spcPts val="2400"/>
              </a:spcBef>
              <a:spcAft>
                <a:spcPts val="0"/>
              </a:spcAft>
              <a:buSzPts val="28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निश्चित सूची मूल्यहरू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78571"/>
              </a:lnSpc>
              <a:spcBef>
                <a:spcPts val="2400"/>
              </a:spcBef>
              <a:spcAft>
                <a:spcPts val="0"/>
              </a:spcAft>
              <a:buSzPts val="28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 बार्गेनिङ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78571"/>
              </a:lnSpc>
              <a:spcBef>
                <a:spcPts val="2400"/>
              </a:spcBef>
              <a:spcAft>
                <a:spcPts val="0"/>
              </a:spcAft>
              <a:buSzPts val="28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लिलामी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78571"/>
              </a:lnSpc>
              <a:spcBef>
                <a:spcPts val="2400"/>
              </a:spcBef>
              <a:spcAft>
                <a:spcPts val="0"/>
              </a:spcAft>
              <a:buSzPts val="28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बजार निर्भर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78571"/>
              </a:lnSpc>
              <a:spcBef>
                <a:spcPts val="2400"/>
              </a:spcBef>
              <a:spcAft>
                <a:spcPts val="0"/>
              </a:spcAft>
              <a:buSzPts val="28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मात्रा निर्भर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79500" lvl="0" marL="21600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उपज व्यवस्थापन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16000" lvl="0" marL="216000" rtl="0" algn="l">
              <a:lnSpc>
                <a:spcPct val="78571"/>
              </a:lnSpc>
              <a:spcBef>
                <a:spcPts val="2400"/>
              </a:spcBef>
              <a:spcAft>
                <a:spcPts val="0"/>
              </a:spcAft>
              <a:buSzPts val="2800"/>
              <a:buChar char="▪"/>
            </a:pPr>
            <a:r>
              <a:rPr lang="fi-FI"/>
              <a:t> </a:t>
            </a:r>
            <a:endParaRPr/>
          </a:p>
        </p:txBody>
      </p:sp>
      <p:sp>
        <p:nvSpPr>
          <p:cNvPr id="170" name="Google Shape;170;p6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15.11.2021</a:t>
            </a:r>
            <a:endParaRPr/>
          </a:p>
        </p:txBody>
      </p:sp>
      <p:sp>
        <p:nvSpPr>
          <p:cNvPr id="171" name="Google Shape;171;p6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6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2600">
                <a:solidFill>
                  <a:srgbClr val="202124"/>
                </a:solidFill>
                <a:highlight>
                  <a:srgbClr val="F8F9FA"/>
                </a:highlight>
              </a:rPr>
              <a:t>मूल्य निर्धारण नीतिहरू - परम्परागत व्यापार क्षेत्र परिप्रेक्ष्य</a:t>
            </a:r>
            <a:endParaRPr b="0" sz="26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8" name="Google Shape;178;p7"/>
          <p:cNvSpPr txBox="1"/>
          <p:nvPr>
            <p:ph idx="1" type="body"/>
          </p:nvPr>
        </p:nvSpPr>
        <p:spPr>
          <a:xfrm>
            <a:off x="550864" y="1773238"/>
            <a:ext cx="11125198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91666"/>
              </a:lnSpc>
              <a:spcBef>
                <a:spcPts val="1800"/>
              </a:spcBef>
              <a:spcAft>
                <a:spcPts val="0"/>
              </a:spcAft>
              <a:buSzPts val="2400"/>
              <a:buChar char="▪"/>
            </a:pPr>
            <a:r>
              <a:t/>
            </a:r>
            <a:endParaRPr/>
          </a:p>
          <a:p>
            <a:pPr indent="-101700" lvl="0" marL="21600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पाँच सामान्य मूल्य निर्धारण रणनीतिहरू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101700" lvl="0" marL="21600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लागत आधारित मूल्य निर्धारण - केवल आफ्नो लागत गणना र एक मार्क-अप थप्दै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101700" lvl="0" marL="21600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प्रतिस्पर्धात्मक मूल्य निर्धारण - प्रतिस्पर्धा शुल्क के आधारमा मूल्य निर्धारण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101700" lvl="0" marL="21600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मूल्यमा आधारित मूल्य निर्धारण - ग्राहकले तपाईले बिक्री गरिरहनुभएको कुरा मूल्यवान छ भन्ने कुरामा आधारित मूल्य निर्धारण गर्ने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101700" lvl="0" marL="21600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मूल्य स्किमिङ - एक उच्च मूल्य सेट र बजार विकसित रूपमा यसलाई कम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100">
                <a:solidFill>
                  <a:srgbClr val="202124"/>
                </a:solidFill>
                <a:highlight>
                  <a:srgbClr val="F8F9FA"/>
                </a:highlight>
              </a:rPr>
              <a:t>प्रवेश मूल्य निर्धारण - प्रतिस्पर्धी बजारमा प्रवेश गर्न कम मूल्य सेट गर्दै र यसलाई पछि बढाउँदै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101699" lvl="0" marL="216000" rtl="0" algn="l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79" name="Google Shape;179;p7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15.11.2021</a:t>
            </a:r>
            <a:endParaRPr/>
          </a:p>
        </p:txBody>
      </p:sp>
      <p:sp>
        <p:nvSpPr>
          <p:cNvPr id="180" name="Google Shape;180;p7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7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2900">
                <a:solidFill>
                  <a:srgbClr val="202124"/>
                </a:solidFill>
                <a:highlight>
                  <a:srgbClr val="F8F9FA"/>
                </a:highlight>
              </a:rPr>
              <a:t>उदाहरण हागा-हेलिया UAS स्टार्टअप स्कूल</a:t>
            </a:r>
            <a:endParaRPr b="0" sz="29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7" name="Google Shape;187;p8"/>
          <p:cNvSpPr txBox="1"/>
          <p:nvPr>
            <p:ph idx="1" type="body"/>
          </p:nvPr>
        </p:nvSpPr>
        <p:spPr>
          <a:xfrm>
            <a:off x="550864" y="1773238"/>
            <a:ext cx="11125198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/>
              <a:t>मुख्य ग्राहकहरू</a:t>
            </a:r>
            <a:endParaRPr sz="2400"/>
          </a:p>
          <a:p>
            <a:pPr indent="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1600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400"/>
              <a:t>विद्यार्थीहरू (सेवाहरूको लागि भुक्तानी नगर्नुहोस्)</a:t>
            </a:r>
            <a:endParaRPr sz="2400"/>
          </a:p>
          <a:p>
            <a:pPr indent="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1600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400"/>
              <a:t>अनुदान एजेन्सीहरू (राष्ट्रिय र अन्तर्राष्ट्रिय)</a:t>
            </a:r>
            <a:endParaRPr sz="2400"/>
          </a:p>
          <a:p>
            <a:pPr indent="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1600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400"/>
              <a:t>प्रशिक्षण र कोचिंग खरीद गर्ने फिनिश कम्पनीहरू (कानुनी, कर, कोष)</a:t>
            </a:r>
            <a:endParaRPr sz="2400"/>
          </a:p>
          <a:p>
            <a:pPr indent="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1600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400"/>
              <a:t>शिक्षा निर्यात (उदाहरणका लागि दक्षिण अफ्रिका, युक्रेन)</a:t>
            </a:r>
            <a:endParaRPr sz="2400"/>
          </a:p>
          <a:p>
            <a:pPr indent="-21600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i-FI" sz="2400"/>
              <a:t>स्टार्ट अप स्कूल | व्यावसायिक सेवाहरू</a:t>
            </a:r>
            <a:endParaRPr sz="2400"/>
          </a:p>
          <a:p>
            <a:pPr indent="0" lvl="0" marL="21600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88" name="Google Shape;188;p8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15.11.2021</a:t>
            </a:r>
            <a:endParaRPr/>
          </a:p>
        </p:txBody>
      </p:sp>
      <p:sp>
        <p:nvSpPr>
          <p:cNvPr id="189" name="Google Shape;189;p8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8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191" name="Google Shape;19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03603" y="735087"/>
            <a:ext cx="3698450" cy="1907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"/>
          <p:cNvSpPr txBox="1"/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rmAutofit/>
          </a:bodyPr>
          <a:lstStyle/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2800">
                <a:solidFill>
                  <a:srgbClr val="202124"/>
                </a:solidFill>
                <a:highlight>
                  <a:srgbClr val="F8F9FA"/>
                </a:highlight>
              </a:rPr>
              <a:t>राजस्व स्ट्रिम हागा-हेलिया स्टार्टअप स्कूल</a:t>
            </a:r>
            <a:endParaRPr b="0" sz="28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7" name="Google Shape;197;p9"/>
          <p:cNvSpPr txBox="1"/>
          <p:nvPr>
            <p:ph idx="1" type="body"/>
          </p:nvPr>
        </p:nvSpPr>
        <p:spPr>
          <a:xfrm>
            <a:off x="383718" y="1395168"/>
            <a:ext cx="11257417" cy="511316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0">
            <a:noAutofit/>
          </a:bodyPr>
          <a:lstStyle/>
          <a:p>
            <a:pPr indent="-222032" lvl="1" marL="719999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1895"/>
              <a:buChar char="▪"/>
            </a:pPr>
            <a:r>
              <a:rPr lang="fi-FI" sz="2127">
                <a:solidFill>
                  <a:srgbClr val="202124"/>
                </a:solidFill>
                <a:highlight>
                  <a:srgbClr val="F8F9FA"/>
                </a:highlight>
              </a:rPr>
              <a:t>प्रत्यक्ष</a:t>
            </a:r>
            <a:endParaRPr sz="2127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22032" lvl="1" marL="719999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1895"/>
              <a:buChar char="▪"/>
            </a:pPr>
            <a:r>
              <a:rPr lang="fi-FI" sz="2127">
                <a:solidFill>
                  <a:srgbClr val="202124"/>
                </a:solidFill>
                <a:highlight>
                  <a:srgbClr val="F8F9FA"/>
                </a:highlight>
              </a:rPr>
              <a:t>वाणिज्य सेवाहरू (कम्पनीहरूलाई प्रशिक्षण, शिक्षाको निर्यात)</a:t>
            </a:r>
            <a:endParaRPr sz="2127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719999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127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22032" lvl="1" marL="719999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1895"/>
              <a:buChar char="▪"/>
            </a:pPr>
            <a:r>
              <a:rPr lang="fi-FI" sz="2127">
                <a:solidFill>
                  <a:srgbClr val="202124"/>
                </a:solidFill>
                <a:highlight>
                  <a:srgbClr val="F8F9FA"/>
                </a:highlight>
              </a:rPr>
              <a:t>उद्यमशीलतासँग सम्बन्धित राष्ट्रिय र अन्तर्राष्ट्रिय परियोजनाहरू</a:t>
            </a:r>
            <a:endParaRPr sz="2127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22032" lvl="1" marL="719999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1895"/>
              <a:buChar char="▪"/>
            </a:pPr>
            <a:r>
              <a:rPr lang="fi-FI" sz="2127">
                <a:solidFill>
                  <a:srgbClr val="202124"/>
                </a:solidFill>
                <a:highlight>
                  <a:srgbClr val="F8F9FA"/>
                </a:highlight>
              </a:rPr>
              <a:t>हेलसिंकी शहर, Uusima क्षेत्रीय परिषद, EU</a:t>
            </a:r>
            <a:endParaRPr sz="2127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22032" lvl="1" marL="719999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1895"/>
              <a:buChar char="▪"/>
            </a:pPr>
            <a:r>
              <a:rPr lang="fi-FI" sz="2127">
                <a:solidFill>
                  <a:srgbClr val="202124"/>
                </a:solidFill>
                <a:highlight>
                  <a:srgbClr val="F8F9FA"/>
                </a:highlight>
              </a:rPr>
              <a:t>अप्रत्यक्ष</a:t>
            </a:r>
            <a:endParaRPr sz="2127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22032" lvl="1" marL="719999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1895"/>
              <a:buChar char="▪"/>
            </a:pPr>
            <a:r>
              <a:rPr lang="fi-FI" sz="2127">
                <a:solidFill>
                  <a:srgbClr val="202124"/>
                </a:solidFill>
                <a:highlight>
                  <a:srgbClr val="F8F9FA"/>
                </a:highlight>
              </a:rPr>
              <a:t>हागा-हेलिया UAS कोष मार्फत फिनिश शिक्षा मन्त्रालय</a:t>
            </a:r>
            <a:endParaRPr sz="2127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22032" lvl="1" marL="719999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1895"/>
              <a:buChar char="▪"/>
            </a:pPr>
            <a:r>
              <a:rPr lang="fi-FI" sz="2127">
                <a:solidFill>
                  <a:srgbClr val="202124"/>
                </a:solidFill>
                <a:highlight>
                  <a:srgbClr val="F8F9FA"/>
                </a:highlight>
              </a:rPr>
              <a:t>विद्यार्थीहरूलाई प्रदान गरिएका धेरै सेवाहरू पाठ्यक्रमहरू मार्फत उत्पादन गरिन्छ =&gt; HH UAS शिक्षकहरू सामान्यतया स्टार्टअप स्कूलमा आंशिक रूपमा काम गरिरहेका छन् तिनीहरूको कार्य योजनामा ​​यसको लागि समय विनियोजन गरिएको छ।</a:t>
            </a:r>
            <a:endParaRPr sz="2127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22032" lvl="1" marL="719999" marR="38100" rtl="0" algn="l">
              <a:lnSpc>
                <a:spcPct val="94285"/>
              </a:lnSpc>
              <a:spcBef>
                <a:spcPts val="0"/>
              </a:spcBef>
              <a:spcAft>
                <a:spcPts val="0"/>
              </a:spcAft>
              <a:buSzPts val="1895"/>
              <a:buChar char="▪"/>
            </a:pPr>
            <a:r>
              <a:rPr lang="fi-FI" sz="2127">
                <a:solidFill>
                  <a:srgbClr val="202124"/>
                </a:solidFill>
                <a:highlight>
                  <a:srgbClr val="F8F9FA"/>
                </a:highlight>
              </a:rPr>
              <a:t>उद्यमशीलताको आफ्नै अनुभवका साथ निश्चित छनौट शिक्षकहरूद्वारा विद्यार्थीहरूलाई प्रदान गरिएको कोचिङको लागि हागा-हेलियाको डिग्री प्रोग्रामहरू (वा एकाइहरू??)</a:t>
            </a:r>
            <a:endParaRPr sz="2127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231875" lvl="1" marL="720000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2050"/>
              <a:buChar char="▪"/>
            </a:pPr>
            <a:r>
              <a:t/>
            </a:r>
            <a:endParaRPr b="1" sz="2050"/>
          </a:p>
          <a:p>
            <a:pPr indent="-101699" lvl="1" marL="720000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1395"/>
              <a:buNone/>
            </a:pPr>
            <a:r>
              <a:t/>
            </a:r>
            <a:endParaRPr sz="1895"/>
          </a:p>
          <a:p>
            <a:pPr indent="-101699" lvl="1" marL="720000" rtl="0" algn="l">
              <a:lnSpc>
                <a:spcPct val="91111"/>
              </a:lnSpc>
              <a:spcBef>
                <a:spcPts val="800"/>
              </a:spcBef>
              <a:spcAft>
                <a:spcPts val="0"/>
              </a:spcAft>
              <a:buSzPts val="1395"/>
              <a:buNone/>
            </a:pPr>
            <a:r>
              <a:t/>
            </a:r>
            <a:endParaRPr sz="1895"/>
          </a:p>
          <a:p>
            <a:pPr indent="-88999" lvl="0" marL="216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550"/>
              <a:buNone/>
            </a:pPr>
            <a:r>
              <a:t/>
            </a:r>
            <a:endParaRPr sz="2050"/>
          </a:p>
          <a:p>
            <a:pPr indent="-88999" lvl="0" marL="216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550"/>
              <a:buNone/>
            </a:pPr>
            <a:r>
              <a:t/>
            </a:r>
            <a:endParaRPr sz="2050"/>
          </a:p>
        </p:txBody>
      </p:sp>
      <p:sp>
        <p:nvSpPr>
          <p:cNvPr id="198" name="Google Shape;198;p9"/>
          <p:cNvSpPr txBox="1"/>
          <p:nvPr>
            <p:ph idx="10" type="dt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13.11.2021</a:t>
            </a:r>
            <a:endParaRPr/>
          </a:p>
        </p:txBody>
      </p:sp>
      <p:sp>
        <p:nvSpPr>
          <p:cNvPr id="199" name="Google Shape;199;p9"/>
          <p:cNvSpPr txBox="1"/>
          <p:nvPr>
            <p:ph idx="11" type="ftr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9"/>
          <p:cNvSpPr txBox="1"/>
          <p:nvPr>
            <p:ph idx="12" type="sldNum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201" name="Google Shape;20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74317" y="1034776"/>
            <a:ext cx="2868891" cy="738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9C2"/>
      </a:accent1>
      <a:accent2>
        <a:srgbClr val="8BADDC"/>
      </a:accent2>
      <a:accent3>
        <a:srgbClr val="00AACD"/>
      </a:accent3>
      <a:accent4>
        <a:srgbClr val="CAD510"/>
      </a:accent4>
      <a:accent5>
        <a:srgbClr val="99C879"/>
      </a:accent5>
      <a:accent6>
        <a:srgbClr val="FBB900"/>
      </a:accent6>
      <a:hlink>
        <a:srgbClr val="DF006E"/>
      </a:hlink>
      <a:folHlink>
        <a:srgbClr val="888B8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E0CC700C34E64283355474F2ABBAFB" ma:contentTypeVersion="16" ma:contentTypeDescription="Create a new document." ma:contentTypeScope="" ma:versionID="8ff2458da248c7423d338960d1906584">
  <xsd:schema xmlns:xsd="http://www.w3.org/2001/XMLSchema" xmlns:xs="http://www.w3.org/2001/XMLSchema" xmlns:p="http://schemas.microsoft.com/office/2006/metadata/properties" xmlns:ns2="9e7cb493-a9cd-49cd-846c-930d19753eb9" xmlns:ns3="4cca9a1c-ea03-4f56-8ded-6c285728d794" targetNamespace="http://schemas.microsoft.com/office/2006/metadata/properties" ma:root="true" ma:fieldsID="d3c5bb8178d63cc94ad54e2194493de9" ns2:_="" ns3:_="">
    <xsd:import namespace="9e7cb493-a9cd-49cd-846c-930d19753eb9"/>
    <xsd:import namespace="4cca9a1c-ea03-4f56-8ded-6c285728d7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cb493-a9cd-49cd-846c-930d19753e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213ba4d-4ff2-410f-8850-8053d1402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a9a1c-ea03-4f56-8ded-6c285728d7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a40db18-2066-40d3-9c1d-6d717589184a}" ma:internalName="TaxCatchAll" ma:showField="CatchAllData" ma:web="4cca9a1c-ea03-4f56-8ded-6c285728d7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ca9a1c-ea03-4f56-8ded-6c285728d794" xsi:nil="true"/>
    <lcf76f155ced4ddcb4097134ff3c332f xmlns="9e7cb493-a9cd-49cd-846c-930d19753e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097EA6-57D9-4AEE-93A8-4E64F1FE1298}"/>
</file>

<file path=customXml/itemProps2.xml><?xml version="1.0" encoding="utf-8"?>
<ds:datastoreItem xmlns:ds="http://schemas.openxmlformats.org/officeDocument/2006/customXml" ds:itemID="{3F10A081-9EEC-4DBF-97B4-4B7CCA45D4FC}"/>
</file>

<file path=customXml/itemProps3.xml><?xml version="1.0" encoding="utf-8"?>
<ds:datastoreItem xmlns:ds="http://schemas.openxmlformats.org/officeDocument/2006/customXml" ds:itemID="{A016F0EC-92ED-4568-8B15-763BBB77BA88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Holmberg Eva</dc:creator>
  <dcterms:created xsi:type="dcterms:W3CDTF">2021-11-13T06:50:24Z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0x01010045E0CC700C34E64283355474F2ABBAFB</vt:lpwstr>
  </property>
</Properties>
</file>