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  <p:sldMasterId id="2147483654" r:id="rId3"/>
    <p:sldMasterId id="2147483660" r:id="rId4"/>
  </p:sldMasterIdLst>
  <p:notesMasterIdLst>
    <p:notesMasterId r:id="rId41"/>
  </p:notesMasterIdLst>
  <p:handoutMasterIdLst>
    <p:handoutMasterId r:id="rId42"/>
  </p:handoutMasterIdLst>
  <p:sldIdLst>
    <p:sldId id="263" r:id="rId5"/>
    <p:sldId id="3086" r:id="rId6"/>
    <p:sldId id="322" r:id="rId7"/>
    <p:sldId id="323" r:id="rId8"/>
    <p:sldId id="418" r:id="rId9"/>
    <p:sldId id="324" r:id="rId10"/>
    <p:sldId id="326" r:id="rId11"/>
    <p:sldId id="259" r:id="rId12"/>
    <p:sldId id="260" r:id="rId13"/>
    <p:sldId id="335" r:id="rId14"/>
    <p:sldId id="261" r:id="rId15"/>
    <p:sldId id="262" r:id="rId16"/>
    <p:sldId id="453" r:id="rId17"/>
    <p:sldId id="475" r:id="rId18"/>
    <p:sldId id="434" r:id="rId19"/>
    <p:sldId id="436" r:id="rId20"/>
    <p:sldId id="455" r:id="rId21"/>
    <p:sldId id="480" r:id="rId22"/>
    <p:sldId id="481" r:id="rId23"/>
    <p:sldId id="460" r:id="rId24"/>
    <p:sldId id="264" r:id="rId25"/>
    <p:sldId id="265" r:id="rId26"/>
    <p:sldId id="266" r:id="rId27"/>
    <p:sldId id="457" r:id="rId28"/>
    <p:sldId id="456" r:id="rId29"/>
    <p:sldId id="276" r:id="rId30"/>
    <p:sldId id="277" r:id="rId31"/>
    <p:sldId id="278" r:id="rId32"/>
    <p:sldId id="279" r:id="rId33"/>
    <p:sldId id="280" r:id="rId34"/>
    <p:sldId id="281" r:id="rId35"/>
    <p:sldId id="459" r:id="rId36"/>
    <p:sldId id="482" r:id="rId37"/>
    <p:sldId id="483" r:id="rId38"/>
    <p:sldId id="458" r:id="rId39"/>
    <p:sldId id="3087" r:id="rId40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adner Sascha" initials="SS" lastIdx="2" clrIdx="0"/>
  <p:cmAuthor id="2" name="Philipp Michael Präpasser" initials="PMP" lastIdx="7" clrIdx="1"/>
  <p:cmAuthor id="3" name="Froschauer Gabriel" initials="F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EC1"/>
    <a:srgbClr val="FFCC00"/>
    <a:srgbClr val="0052A3"/>
    <a:srgbClr val="1F497D"/>
    <a:srgbClr val="E7EAF1"/>
    <a:srgbClr val="005FA7"/>
    <a:srgbClr val="FFFFFF"/>
    <a:srgbClr val="FF9933"/>
    <a:srgbClr val="000000"/>
    <a:srgbClr val="FFCB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708" y="-102"/>
      </p:cViewPr>
      <p:guideLst>
        <p:guide orient="horz" pos="3838"/>
        <p:guide orient="horz" pos="1003"/>
        <p:guide orient="horz" pos="640"/>
        <p:guide orient="horz" pos="4178"/>
        <p:guide pos="301"/>
        <p:guide pos="73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5.xml"/><Relationship Id="rId26" Type="http://schemas.openxmlformats.org/officeDocument/2006/relationships/slide" Target="slides/slide22.xml"/><Relationship Id="rId18" Type="http://schemas.openxmlformats.org/officeDocument/2006/relationships/slide" Target="slides/slide14.xml"/><Relationship Id="rId13" Type="http://schemas.openxmlformats.org/officeDocument/2006/relationships/slide" Target="slides/slide9.xml"/><Relationship Id="rId42" Type="http://schemas.openxmlformats.org/officeDocument/2006/relationships/handoutMaster" Target="handoutMasters/handoutMaster1.xml"/><Relationship Id="rId34" Type="http://schemas.openxmlformats.org/officeDocument/2006/relationships/slide" Target="slides/slide30.xml"/><Relationship Id="rId21" Type="http://schemas.openxmlformats.org/officeDocument/2006/relationships/slide" Target="slides/slide17.xml"/><Relationship Id="rId47" Type="http://schemas.openxmlformats.org/officeDocument/2006/relationships/customXml" Target="../customXml/item1.xml"/><Relationship Id="rId7" Type="http://schemas.openxmlformats.org/officeDocument/2006/relationships/slide" Target="slides/slide3.xml"/><Relationship Id="rId29" Type="http://schemas.openxmlformats.org/officeDocument/2006/relationships/slide" Target="slides/slide25.xml"/><Relationship Id="rId2" Type="http://schemas.openxmlformats.org/officeDocument/2006/relationships/theme" Target="theme/theme1.xml"/><Relationship Id="rId16" Type="http://schemas.openxmlformats.org/officeDocument/2006/relationships/slide" Target="slides/slide12.xml"/><Relationship Id="rId45" Type="http://schemas.openxmlformats.org/officeDocument/2006/relationships/tableStyles" Target="tableStyles.xml"/><Relationship Id="rId40" Type="http://schemas.openxmlformats.org/officeDocument/2006/relationships/slide" Target="slides/slide36.xml"/><Relationship Id="rId37" Type="http://schemas.openxmlformats.org/officeDocument/2006/relationships/slide" Target="slides/slide33.xml"/><Relationship Id="rId32" Type="http://schemas.openxmlformats.org/officeDocument/2006/relationships/slide" Target="slides/slide28.xml"/><Relationship Id="rId24" Type="http://schemas.openxmlformats.org/officeDocument/2006/relationships/slide" Target="slides/slide20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36" Type="http://schemas.openxmlformats.org/officeDocument/2006/relationships/slide" Target="slides/slide32.xml"/><Relationship Id="rId28" Type="http://schemas.openxmlformats.org/officeDocument/2006/relationships/slide" Target="slides/slide24.xml"/><Relationship Id="rId23" Type="http://schemas.openxmlformats.org/officeDocument/2006/relationships/slide" Target="slides/slide19.xml"/><Relationship Id="rId15" Type="http://schemas.openxmlformats.org/officeDocument/2006/relationships/slide" Target="slides/slide11.xml"/><Relationship Id="rId49" Type="http://schemas.openxmlformats.org/officeDocument/2006/relationships/customXml" Target="../customXml/item3.xml"/><Relationship Id="rId44" Type="http://schemas.openxmlformats.org/officeDocument/2006/relationships/viewProps" Target="viewProps.xml"/><Relationship Id="rId31" Type="http://schemas.openxmlformats.org/officeDocument/2006/relationships/slide" Target="slides/slide27.xml"/><Relationship Id="rId19" Type="http://schemas.openxmlformats.org/officeDocument/2006/relationships/slide" Target="slides/slide15.xml"/><Relationship Id="rId10" Type="http://schemas.openxmlformats.org/officeDocument/2006/relationships/slide" Target="slides/slide6.xml"/><Relationship Id="rId9" Type="http://schemas.openxmlformats.org/officeDocument/2006/relationships/slide" Target="slides/slide5.xml"/><Relationship Id="rId43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5" Type="http://schemas.openxmlformats.org/officeDocument/2006/relationships/slide" Target="slides/slide31.xml"/><Relationship Id="rId30" Type="http://schemas.openxmlformats.org/officeDocument/2006/relationships/slide" Target="slides/slide26.xml"/><Relationship Id="rId27" Type="http://schemas.openxmlformats.org/officeDocument/2006/relationships/slide" Target="slides/slide23.xml"/><Relationship Id="rId22" Type="http://schemas.openxmlformats.org/officeDocument/2006/relationships/slide" Target="slides/slide18.xml"/><Relationship Id="rId14" Type="http://schemas.openxmlformats.org/officeDocument/2006/relationships/slide" Target="slides/slide10.xml"/><Relationship Id="rId48" Type="http://schemas.openxmlformats.org/officeDocument/2006/relationships/customXml" Target="../customXml/item2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2.xml"/><Relationship Id="rId46" Type="http://schemas.openxmlformats.org/officeDocument/2006/relationships/commentAuthors" Target="commentAuthors.xml"/><Relationship Id="rId38" Type="http://schemas.openxmlformats.org/officeDocument/2006/relationships/slide" Target="slides/slide34.xml"/><Relationship Id="rId33" Type="http://schemas.openxmlformats.org/officeDocument/2006/relationships/slide" Target="slides/slide29.xml"/><Relationship Id="rId25" Type="http://schemas.openxmlformats.org/officeDocument/2006/relationships/slide" Target="slides/slide21.xml"/><Relationship Id="rId17" Type="http://schemas.openxmlformats.org/officeDocument/2006/relationships/slide" Target="slides/slide13.xml"/><Relationship Id="rId12" Type="http://schemas.openxmlformats.org/officeDocument/2006/relationships/slide" Target="slides/slide8.xml"/><Relationship Id="rId41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6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9A364-0348-2F43-99DF-D2B200CF0081}" type="datetimeFigureOut">
              <a:rPr lang="de-DE" smtClean="0"/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E9922-510D-BA4D-8EA2-480C80FDB60E}" type="slidenum">
              <a:rPr lang="de-DE" smtClean="0"/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9BEE0-598C-4858-A439-753E34679212}" type="datetimeFigureOut">
              <a:rPr lang="de-AT" smtClean="0"/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EA223-4F50-4DD6-9CC4-15E4F51256E0}" type="slidenum">
              <a:rPr lang="de-AT" smtClean="0"/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089026"/>
            <a:ext cx="12192000" cy="5574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115" y="1401885"/>
            <a:ext cx="11462052" cy="1470025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0115" y="4465864"/>
            <a:ext cx="11462052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927"/>
            <a:ext cx="9908272" cy="16923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4947" y="3959556"/>
            <a:ext cx="5175666" cy="289844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946549"/>
            <a:ext cx="7014946" cy="29114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927"/>
            <a:ext cx="9908272" cy="169230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14205" y="1144"/>
            <a:ext cx="1991272" cy="8393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089025"/>
            <a:ext cx="12192000" cy="55740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bg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70117" y="1401885"/>
            <a:ext cx="11462052" cy="1470025"/>
          </a:xfrm>
        </p:spPr>
        <p:txBody>
          <a:bodyPr anchor="t">
            <a:normAutofit/>
          </a:bodyPr>
          <a:lstStyle>
            <a:lvl1pPr algn="l">
              <a:defRPr sz="5335">
                <a:solidFill>
                  <a:schemeClr val="bg2"/>
                </a:solidFill>
              </a:defRPr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70117" y="4465864"/>
            <a:ext cx="11462052" cy="1752600"/>
          </a:xfrm>
        </p:spPr>
        <p:txBody>
          <a:bodyPr anchor="b"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rmAutofit/>
          </a:bodyPr>
          <a:lstStyle>
            <a:lvl1pPr algn="l">
              <a:defRPr sz="4265" b="1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609600" indent="0">
              <a:buNone/>
              <a:defRPr sz="3200"/>
            </a:lvl2pPr>
            <a:lvl3pPr marL="1219200" indent="0">
              <a:buNone/>
              <a:defRPr sz="2665"/>
            </a:lvl3pPr>
            <a:lvl4pPr marL="1828800" indent="0">
              <a:buNone/>
              <a:defRPr/>
            </a:lvl4pPr>
            <a:lvl5pPr marL="2438400" indent="0">
              <a:buNone/>
              <a:defRPr/>
            </a:lvl5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089025"/>
            <a:ext cx="12192000" cy="5574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9834" y="1419385"/>
            <a:ext cx="11472333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9834" y="4592639"/>
            <a:ext cx="11472335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u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1592263"/>
            <a:ext cx="12192000" cy="45005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78367" y="2599645"/>
            <a:ext cx="11472333" cy="1362075"/>
          </a:xfrm>
        </p:spPr>
        <p:txBody>
          <a:bodyPr anchor="b"/>
          <a:lstStyle>
            <a:lvl1pPr algn="ctr">
              <a:defRPr sz="5335" b="1" i="1" cap="none" baseline="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9835" y="4339545"/>
            <a:ext cx="11472335" cy="1500187"/>
          </a:xfrm>
        </p:spPr>
        <p:txBody>
          <a:bodyPr anchor="t"/>
          <a:lstStyle>
            <a:lvl1pPr marL="0" indent="0" algn="ctr">
              <a:buNone/>
              <a:defRPr sz="2665">
                <a:solidFill>
                  <a:schemeClr val="bg2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59835" y="2233515"/>
            <a:ext cx="5634567" cy="3859311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1" y="2233515"/>
            <a:ext cx="5634567" cy="3859311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59835" y="2233515"/>
            <a:ext cx="3744000" cy="3859311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8084855" y="2233515"/>
            <a:ext cx="3744000" cy="3859311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4222345" y="2233515"/>
            <a:ext cx="3744000" cy="3859311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s plus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59835" y="2233515"/>
            <a:ext cx="5634567" cy="3859311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1" y="2233515"/>
            <a:ext cx="5634567" cy="1872000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6197602" y="4220825"/>
            <a:ext cx="5634567" cy="1872000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59835" y="2233515"/>
            <a:ext cx="5634567" cy="1872000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1" y="2233515"/>
            <a:ext cx="5634567" cy="1872000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  <p:sp>
        <p:nvSpPr>
          <p:cNvPr id="11" name="Inhaltsplatzhalter 2"/>
          <p:cNvSpPr>
            <a:spLocks noGrp="1"/>
          </p:cNvSpPr>
          <p:nvPr>
            <p:ph sz="half" idx="13" hasCustomPrompt="1"/>
          </p:nvPr>
        </p:nvSpPr>
        <p:spPr>
          <a:xfrm>
            <a:off x="353309" y="4220825"/>
            <a:ext cx="5634567" cy="1872000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14" hasCustomPrompt="1"/>
          </p:nvPr>
        </p:nvSpPr>
        <p:spPr>
          <a:xfrm>
            <a:off x="6197602" y="4220825"/>
            <a:ext cx="5634567" cy="1872000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sch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095999" y="2155601"/>
            <a:ext cx="5733541" cy="3937225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6096001" y="1605645"/>
            <a:ext cx="5733540" cy="549956"/>
          </a:xfrm>
        </p:spPr>
        <p:txBody>
          <a:bodyPr anchor="b">
            <a:noAutofit/>
          </a:bodyPr>
          <a:lstStyle>
            <a:lvl1pPr algn="l">
              <a:defRPr sz="4265"/>
            </a:lvl1pPr>
          </a:lstStyle>
          <a:p>
            <a:r>
              <a:rPr lang="de-AT"/>
              <a:t>Mastertitelformat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478369" y="1592263"/>
            <a:ext cx="3687233" cy="4500563"/>
          </a:xfrm>
        </p:spPr>
        <p:txBody>
          <a:bodyPr/>
          <a:lstStyle/>
          <a:p>
            <a:r>
              <a:rPr lang="de-AT"/>
              <a:t>Bild auf Platzhalter ziehen oder durch Klicken auf Symbol hinzufügen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Formatvorlagen des Textmasters bearbeiten</a:t>
            </a:r>
            <a:endParaRPr lang="de-DE"/>
          </a:p>
          <a:p>
            <a:pPr lvl="1"/>
            <a:r>
              <a:rPr lang="de-DE"/>
              <a:t>Zweite Ebene</a:t>
            </a:r>
            <a:endParaRPr lang="de-DE"/>
          </a:p>
          <a:p>
            <a:pPr lvl="2"/>
            <a:r>
              <a:rPr lang="de-DE"/>
              <a:t>Dritte Ebene</a:t>
            </a:r>
            <a:endParaRPr lang="de-DE"/>
          </a:p>
          <a:p>
            <a:pPr lvl="3"/>
            <a:r>
              <a:rPr lang="de-DE"/>
              <a:t>Vierte Ebene</a:t>
            </a:r>
            <a:endParaRPr lang="de-DE"/>
          </a:p>
          <a:p>
            <a:pPr lvl="4"/>
            <a:r>
              <a:rPr lang="de-DE"/>
              <a:t>Fünfte Ebene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353307" y="65934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04.03.2020</a:t>
            </a:r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32261" y="6593427"/>
            <a:ext cx="511764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Industrial Management</a:t>
            </a:r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59833" y="874334"/>
            <a:ext cx="11469707" cy="1094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symmetrisch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62460" y="2155601"/>
            <a:ext cx="5733541" cy="3937225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>
          <a:xfrm>
            <a:off x="362462" y="1592263"/>
            <a:ext cx="5733540" cy="549956"/>
          </a:xfrm>
        </p:spPr>
        <p:txBody>
          <a:bodyPr anchor="b">
            <a:noAutofit/>
          </a:bodyPr>
          <a:lstStyle>
            <a:lvl1pPr algn="l">
              <a:defRPr sz="4265"/>
            </a:lvl1pPr>
          </a:lstStyle>
          <a:p>
            <a:r>
              <a:rPr lang="de-AT"/>
              <a:t>Mastertitelformat bearbeiten</a:t>
            </a:r>
            <a:endParaRPr lang="de-AT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8026402" y="1592263"/>
            <a:ext cx="3687233" cy="4500563"/>
          </a:xfrm>
        </p:spPr>
        <p:txBody>
          <a:bodyPr/>
          <a:lstStyle/>
          <a:p>
            <a:r>
              <a:rPr lang="de-AT"/>
              <a:t>Bild auf Platzhalter ziehen oder durch Klicken auf Symbol hinzufügen</a:t>
            </a:r>
            <a:endParaRPr lang="de-AT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043" y="61875"/>
            <a:ext cx="3126316" cy="89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9833" y="1089025"/>
            <a:ext cx="11469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9835" y="2335667"/>
            <a:ext cx="563668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59835" y="2975430"/>
            <a:ext cx="5636684" cy="3117396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2335667"/>
            <a:ext cx="563617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2975430"/>
            <a:ext cx="5638800" cy="3117396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3309" y="1089025"/>
            <a:ext cx="4267377" cy="1202419"/>
          </a:xfrm>
        </p:spPr>
        <p:txBody>
          <a:bodyPr anchor="t"/>
          <a:lstStyle>
            <a:lvl1pPr algn="l">
              <a:defRPr sz="2665" b="1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66734" y="1089025"/>
            <a:ext cx="7062807" cy="5003800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359835" y="2293257"/>
            <a:ext cx="4260851" cy="3799568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59835" y="5526087"/>
            <a:ext cx="5736167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de-AT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478367" y="1089026"/>
            <a:ext cx="11235267" cy="4437063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de-AT"/>
              <a:t>Bild auf Platzhalter ziehen oder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095999" y="5526087"/>
            <a:ext cx="5736167" cy="566739"/>
          </a:xfrm>
        </p:spPr>
        <p:txBody>
          <a:bodyPr anchor="b"/>
          <a:lstStyle>
            <a:lvl1pPr marL="0" indent="0" algn="r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de-AT"/>
              <a:t>Mastertextformat bearbeiten</a:t>
            </a:r>
            <a:endParaRPr lang="de-AT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 hasCustomPrompt="1"/>
          </p:nvPr>
        </p:nvSpPr>
        <p:spPr>
          <a:xfrm>
            <a:off x="0" y="1592264"/>
            <a:ext cx="12192000" cy="5265737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r>
              <a:rPr lang="de-AT"/>
              <a:t>Bild auf Platzhalter ziehen oder durch Klicken auf Symbol hinzufügen</a:t>
            </a:r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1089025"/>
            <a:ext cx="2992967" cy="5003800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835" y="1089025"/>
            <a:ext cx="8276167" cy="5003800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682"/>
          <p:cNvSpPr/>
          <p:nvPr/>
        </p:nvSpPr>
        <p:spPr bwMode="auto">
          <a:xfrm flipH="1">
            <a:off x="8506884" y="615951"/>
            <a:ext cx="1352549" cy="1895475"/>
          </a:xfrm>
          <a:custGeom>
            <a:avLst/>
            <a:gdLst>
              <a:gd name="T0" fmla="*/ 0 w 638"/>
              <a:gd name="T1" fmla="*/ 0 h 1194"/>
              <a:gd name="T2" fmla="*/ 2147483647 w 638"/>
              <a:gd name="T3" fmla="*/ 2147483647 h 1194"/>
              <a:gd name="T4" fmla="*/ 2147483647 w 638"/>
              <a:gd name="T5" fmla="*/ 2147483647 h 1194"/>
              <a:gd name="T6" fmla="*/ 2147483647 w 638"/>
              <a:gd name="T7" fmla="*/ 2147483647 h 1194"/>
              <a:gd name="T8" fmla="*/ 2147483647 w 638"/>
              <a:gd name="T9" fmla="*/ 2147483647 h 1194"/>
              <a:gd name="T10" fmla="*/ 2147483647 w 638"/>
              <a:gd name="T11" fmla="*/ 2147483647 h 1194"/>
              <a:gd name="T12" fmla="*/ 2147483647 w 638"/>
              <a:gd name="T13" fmla="*/ 2147483647 h 1194"/>
              <a:gd name="T14" fmla="*/ 2147483647 w 638"/>
              <a:gd name="T15" fmla="*/ 2147483647 h 1194"/>
              <a:gd name="T16" fmla="*/ 2147483647 w 638"/>
              <a:gd name="T17" fmla="*/ 2147483647 h 1194"/>
              <a:gd name="T18" fmla="*/ 2147483647 w 638"/>
              <a:gd name="T19" fmla="*/ 2147483647 h 1194"/>
              <a:gd name="T20" fmla="*/ 2147483647 w 638"/>
              <a:gd name="T21" fmla="*/ 2147483647 h 1194"/>
              <a:gd name="T22" fmla="*/ 2147483647 w 638"/>
              <a:gd name="T23" fmla="*/ 2147483647 h 1194"/>
              <a:gd name="T24" fmla="*/ 2147483647 w 638"/>
              <a:gd name="T25" fmla="*/ 2147483647 h 1194"/>
              <a:gd name="T26" fmla="*/ 2147483647 w 638"/>
              <a:gd name="T27" fmla="*/ 2147483647 h 1194"/>
              <a:gd name="T28" fmla="*/ 2147483647 w 638"/>
              <a:gd name="T29" fmla="*/ 2147483647 h 1194"/>
              <a:gd name="T30" fmla="*/ 2147483647 w 638"/>
              <a:gd name="T31" fmla="*/ 2147483647 h 1194"/>
              <a:gd name="T32" fmla="*/ 2147483647 w 638"/>
              <a:gd name="T33" fmla="*/ 2147483647 h 1194"/>
              <a:gd name="T34" fmla="*/ 2147483647 w 638"/>
              <a:gd name="T35" fmla="*/ 2147483647 h 1194"/>
              <a:gd name="T36" fmla="*/ 2147483647 w 638"/>
              <a:gd name="T37" fmla="*/ 2147483647 h 1194"/>
              <a:gd name="T38" fmla="*/ 2147483647 w 638"/>
              <a:gd name="T39" fmla="*/ 2147483647 h 1194"/>
              <a:gd name="T40" fmla="*/ 2147483647 w 638"/>
              <a:gd name="T41" fmla="*/ 2147483647 h 1194"/>
              <a:gd name="T42" fmla="*/ 2147483647 w 638"/>
              <a:gd name="T43" fmla="*/ 2147483647 h 1194"/>
              <a:gd name="T44" fmla="*/ 2147483647 w 638"/>
              <a:gd name="T45" fmla="*/ 2147483647 h 1194"/>
              <a:gd name="T46" fmla="*/ 2147483647 w 638"/>
              <a:gd name="T47" fmla="*/ 2147483647 h 1194"/>
              <a:gd name="T48" fmla="*/ 2147483647 w 638"/>
              <a:gd name="T49" fmla="*/ 2147483647 h 1194"/>
              <a:gd name="T50" fmla="*/ 2147483647 w 638"/>
              <a:gd name="T51" fmla="*/ 2147483647 h 1194"/>
              <a:gd name="T52" fmla="*/ 2147483647 w 638"/>
              <a:gd name="T53" fmla="*/ 2147483647 h 1194"/>
              <a:gd name="T54" fmla="*/ 2147483647 w 638"/>
              <a:gd name="T55" fmla="*/ 2147483647 h 1194"/>
              <a:gd name="T56" fmla="*/ 0 w 638"/>
              <a:gd name="T57" fmla="*/ 0 h 119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5" name="Freeform 1683"/>
          <p:cNvSpPr/>
          <p:nvPr/>
        </p:nvSpPr>
        <p:spPr bwMode="auto">
          <a:xfrm flipH="1">
            <a:off x="9880600" y="3175"/>
            <a:ext cx="950384" cy="584200"/>
          </a:xfrm>
          <a:custGeom>
            <a:avLst/>
            <a:gdLst>
              <a:gd name="T0" fmla="*/ 2147483647 w 448"/>
              <a:gd name="T1" fmla="*/ 2147483647 h 372"/>
              <a:gd name="T2" fmla="*/ 2147483647 w 448"/>
              <a:gd name="T3" fmla="*/ 2147483647 h 372"/>
              <a:gd name="T4" fmla="*/ 2147483647 w 448"/>
              <a:gd name="T5" fmla="*/ 2147483647 h 372"/>
              <a:gd name="T6" fmla="*/ 2147483647 w 448"/>
              <a:gd name="T7" fmla="*/ 2147483647 h 372"/>
              <a:gd name="T8" fmla="*/ 2147483647 w 448"/>
              <a:gd name="T9" fmla="*/ 2147483647 h 372"/>
              <a:gd name="T10" fmla="*/ 2147483647 w 448"/>
              <a:gd name="T11" fmla="*/ 2147483647 h 372"/>
              <a:gd name="T12" fmla="*/ 0 w 448"/>
              <a:gd name="T13" fmla="*/ 0 h 372"/>
              <a:gd name="T14" fmla="*/ 2147483647 w 448"/>
              <a:gd name="T15" fmla="*/ 0 h 372"/>
              <a:gd name="T16" fmla="*/ 2147483647 w 448"/>
              <a:gd name="T17" fmla="*/ 2147483647 h 372"/>
              <a:gd name="T18" fmla="*/ 2147483647 w 448"/>
              <a:gd name="T19" fmla="*/ 2147483647 h 372"/>
              <a:gd name="T20" fmla="*/ 2147483647 w 448"/>
              <a:gd name="T21" fmla="*/ 2147483647 h 372"/>
              <a:gd name="T22" fmla="*/ 2147483647 w 448"/>
              <a:gd name="T23" fmla="*/ 2147483647 h 372"/>
              <a:gd name="T24" fmla="*/ 2147483647 w 448"/>
              <a:gd name="T25" fmla="*/ 2147483647 h 372"/>
              <a:gd name="T26" fmla="*/ 2147483647 w 448"/>
              <a:gd name="T27" fmla="*/ 2147483647 h 372"/>
              <a:gd name="T28" fmla="*/ 2147483647 w 448"/>
              <a:gd name="T29" fmla="*/ 2147483647 h 3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6" name="Line 1086"/>
          <p:cNvSpPr>
            <a:spLocks noChangeShapeType="1"/>
          </p:cNvSpPr>
          <p:nvPr/>
        </p:nvSpPr>
        <p:spPr bwMode="auto">
          <a:xfrm>
            <a:off x="645586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7" name="Line 1087"/>
          <p:cNvSpPr>
            <a:spLocks noChangeShapeType="1"/>
          </p:cNvSpPr>
          <p:nvPr/>
        </p:nvSpPr>
        <p:spPr bwMode="auto">
          <a:xfrm>
            <a:off x="645586" y="617539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8" name="Rectangle 1088"/>
          <p:cNvSpPr>
            <a:spLocks noChangeArrowheads="1"/>
          </p:cNvSpPr>
          <p:nvPr/>
        </p:nvSpPr>
        <p:spPr bwMode="auto">
          <a:xfrm>
            <a:off x="645586" y="617539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9" name="Rectangle 1089"/>
          <p:cNvSpPr>
            <a:spLocks noChangeArrowheads="1"/>
          </p:cNvSpPr>
          <p:nvPr/>
        </p:nvSpPr>
        <p:spPr bwMode="auto">
          <a:xfrm>
            <a:off x="645586" y="617539"/>
            <a:ext cx="2116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10" name="Freeform 1098"/>
          <p:cNvSpPr/>
          <p:nvPr/>
        </p:nvSpPr>
        <p:spPr bwMode="auto">
          <a:xfrm>
            <a:off x="649820" y="617539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0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0 w 2"/>
              <a:gd name="T25" fmla="*/ 0 h 1587"/>
              <a:gd name="T26" fmla="*/ 0 w 2"/>
              <a:gd name="T27" fmla="*/ 0 h 1587"/>
              <a:gd name="T28" fmla="*/ 0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1" name="Freeform 1115"/>
          <p:cNvSpPr/>
          <p:nvPr/>
        </p:nvSpPr>
        <p:spPr bwMode="auto">
          <a:xfrm>
            <a:off x="611720" y="473077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2147483647 w 2"/>
              <a:gd name="T29" fmla="*/ 2147483647 h 2"/>
              <a:gd name="T30" fmla="*/ 2147483647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2147483647 h 2"/>
              <a:gd name="T36" fmla="*/ 2147483647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2147483647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2147483647 w 2"/>
              <a:gd name="T63" fmla="*/ 2147483647 h 2"/>
              <a:gd name="T64" fmla="*/ 0 w 2"/>
              <a:gd name="T65" fmla="*/ 2147483647 h 2"/>
              <a:gd name="T66" fmla="*/ 0 w 2"/>
              <a:gd name="T67" fmla="*/ 2147483647 h 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2" name="Freeform 1120"/>
          <p:cNvSpPr/>
          <p:nvPr/>
        </p:nvSpPr>
        <p:spPr bwMode="auto">
          <a:xfrm>
            <a:off x="611720" y="4635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2147483647 w 2"/>
              <a:gd name="T13" fmla="*/ 0 h 2"/>
              <a:gd name="T14" fmla="*/ 2147483647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0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2147483647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2147483647 w 2"/>
              <a:gd name="T53" fmla="*/ 2147483647 h 2"/>
              <a:gd name="T54" fmla="*/ 2147483647 w 2"/>
              <a:gd name="T55" fmla="*/ 2147483647 h 2"/>
              <a:gd name="T56" fmla="*/ 2147483647 w 2"/>
              <a:gd name="T57" fmla="*/ 0 h 2"/>
              <a:gd name="T58" fmla="*/ 0 w 2"/>
              <a:gd name="T59" fmla="*/ 0 h 2"/>
              <a:gd name="T60" fmla="*/ 0 w 2"/>
              <a:gd name="T61" fmla="*/ 0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3" name="Freeform 1134"/>
          <p:cNvSpPr/>
          <p:nvPr/>
        </p:nvSpPr>
        <p:spPr bwMode="auto">
          <a:xfrm>
            <a:off x="937686" y="514350"/>
            <a:ext cx="4233" cy="6351"/>
          </a:xfrm>
          <a:custGeom>
            <a:avLst/>
            <a:gdLst>
              <a:gd name="T0" fmla="*/ 2147483647 w 2"/>
              <a:gd name="T1" fmla="*/ 2147483647 h 4"/>
              <a:gd name="T2" fmla="*/ 2147483647 w 2"/>
              <a:gd name="T3" fmla="*/ 2147483647 h 4"/>
              <a:gd name="T4" fmla="*/ 2147483647 w 2"/>
              <a:gd name="T5" fmla="*/ 2147483647 h 4"/>
              <a:gd name="T6" fmla="*/ 2147483647 w 2"/>
              <a:gd name="T7" fmla="*/ 2147483647 h 4"/>
              <a:gd name="T8" fmla="*/ 2147483647 w 2"/>
              <a:gd name="T9" fmla="*/ 0 h 4"/>
              <a:gd name="T10" fmla="*/ 2147483647 w 2"/>
              <a:gd name="T11" fmla="*/ 0 h 4"/>
              <a:gd name="T12" fmla="*/ 2147483647 w 2"/>
              <a:gd name="T13" fmla="*/ 0 h 4"/>
              <a:gd name="T14" fmla="*/ 0 w 2"/>
              <a:gd name="T15" fmla="*/ 2147483647 h 4"/>
              <a:gd name="T16" fmla="*/ 2147483647 w 2"/>
              <a:gd name="T17" fmla="*/ 2147483647 h 4"/>
              <a:gd name="T18" fmla="*/ 2147483647 w 2"/>
              <a:gd name="T19" fmla="*/ 2147483647 h 4"/>
              <a:gd name="T20" fmla="*/ 2147483647 w 2"/>
              <a:gd name="T21" fmla="*/ 2147483647 h 4"/>
              <a:gd name="T22" fmla="*/ 2147483647 w 2"/>
              <a:gd name="T23" fmla="*/ 0 h 4"/>
              <a:gd name="T24" fmla="*/ 2147483647 w 2"/>
              <a:gd name="T25" fmla="*/ 2147483647 h 4"/>
              <a:gd name="T26" fmla="*/ 2147483647 w 2"/>
              <a:gd name="T27" fmla="*/ 2147483647 h 4"/>
              <a:gd name="T28" fmla="*/ 2147483647 w 2"/>
              <a:gd name="T29" fmla="*/ 2147483647 h 4"/>
              <a:gd name="T30" fmla="*/ 2147483647 w 2"/>
              <a:gd name="T31" fmla="*/ 2147483647 h 4"/>
              <a:gd name="T32" fmla="*/ 2147483647 w 2"/>
              <a:gd name="T33" fmla="*/ 2147483647 h 4"/>
              <a:gd name="T34" fmla="*/ 2147483647 w 2"/>
              <a:gd name="T35" fmla="*/ 2147483647 h 4"/>
              <a:gd name="T36" fmla="*/ 2147483647 w 2"/>
              <a:gd name="T37" fmla="*/ 2147483647 h 4"/>
              <a:gd name="T38" fmla="*/ 2147483647 w 2"/>
              <a:gd name="T39" fmla="*/ 2147483647 h 4"/>
              <a:gd name="T40" fmla="*/ 2147483647 w 2"/>
              <a:gd name="T41" fmla="*/ 2147483647 h 4"/>
              <a:gd name="T42" fmla="*/ 2147483647 w 2"/>
              <a:gd name="T43" fmla="*/ 2147483647 h 4"/>
              <a:gd name="T44" fmla="*/ 2147483647 w 2"/>
              <a:gd name="T45" fmla="*/ 2147483647 h 4"/>
              <a:gd name="T46" fmla="*/ 2147483647 w 2"/>
              <a:gd name="T47" fmla="*/ 2147483647 h 4"/>
              <a:gd name="T48" fmla="*/ 2147483647 w 2"/>
              <a:gd name="T49" fmla="*/ 2147483647 h 4"/>
              <a:gd name="T50" fmla="*/ 2147483647 w 2"/>
              <a:gd name="T51" fmla="*/ 2147483647 h 4"/>
              <a:gd name="T52" fmla="*/ 0 w 2"/>
              <a:gd name="T53" fmla="*/ 2147483647 h 4"/>
              <a:gd name="T54" fmla="*/ 2147483647 w 2"/>
              <a:gd name="T55" fmla="*/ 2147483647 h 4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4" name="Freeform 1141"/>
          <p:cNvSpPr/>
          <p:nvPr/>
        </p:nvSpPr>
        <p:spPr bwMode="auto">
          <a:xfrm>
            <a:off x="941919" y="479426"/>
            <a:ext cx="2116" cy="6351"/>
          </a:xfrm>
          <a:custGeom>
            <a:avLst/>
            <a:gdLst>
              <a:gd name="T0" fmla="*/ 0 w 1587"/>
              <a:gd name="T1" fmla="*/ 2147483647 h 4"/>
              <a:gd name="T2" fmla="*/ 0 w 1587"/>
              <a:gd name="T3" fmla="*/ 2147483647 h 4"/>
              <a:gd name="T4" fmla="*/ 0 w 1587"/>
              <a:gd name="T5" fmla="*/ 0 h 4"/>
              <a:gd name="T6" fmla="*/ 0 w 1587"/>
              <a:gd name="T7" fmla="*/ 0 h 4"/>
              <a:gd name="T8" fmla="*/ 0 w 1587"/>
              <a:gd name="T9" fmla="*/ 2147483647 h 4"/>
              <a:gd name="T10" fmla="*/ 0 w 1587"/>
              <a:gd name="T11" fmla="*/ 2147483647 h 4"/>
              <a:gd name="T12" fmla="*/ 0 w 1587"/>
              <a:gd name="T13" fmla="*/ 2147483647 h 4"/>
              <a:gd name="T14" fmla="*/ 0 w 1587"/>
              <a:gd name="T15" fmla="*/ 2147483647 h 4"/>
              <a:gd name="T16" fmla="*/ 0 w 1587"/>
              <a:gd name="T17" fmla="*/ 2147483647 h 4"/>
              <a:gd name="T18" fmla="*/ 0 w 1587"/>
              <a:gd name="T19" fmla="*/ 2147483647 h 4"/>
              <a:gd name="T20" fmla="*/ 0 w 1587"/>
              <a:gd name="T21" fmla="*/ 2147483647 h 4"/>
              <a:gd name="T22" fmla="*/ 0 w 1587"/>
              <a:gd name="T23" fmla="*/ 2147483647 h 4"/>
              <a:gd name="T24" fmla="*/ 0 w 1587"/>
              <a:gd name="T25" fmla="*/ 2147483647 h 4"/>
              <a:gd name="T26" fmla="*/ 0 w 1587"/>
              <a:gd name="T27" fmla="*/ 2147483647 h 4"/>
              <a:gd name="T28" fmla="*/ 0 w 1587"/>
              <a:gd name="T29" fmla="*/ 2147483647 h 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587"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5" name="Freeform 1148"/>
          <p:cNvSpPr/>
          <p:nvPr/>
        </p:nvSpPr>
        <p:spPr bwMode="auto">
          <a:xfrm>
            <a:off x="924986" y="460376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0 h 2"/>
              <a:gd name="T4" fmla="*/ 2147483647 w 2"/>
              <a:gd name="T5" fmla="*/ 0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2147483647 w 2"/>
              <a:gd name="T27" fmla="*/ 0 h 2"/>
              <a:gd name="T28" fmla="*/ 2147483647 w 2"/>
              <a:gd name="T29" fmla="*/ 0 h 2"/>
              <a:gd name="T30" fmla="*/ 0 w 2"/>
              <a:gd name="T31" fmla="*/ 2147483647 h 2"/>
              <a:gd name="T32" fmla="*/ 2147483647 w 2"/>
              <a:gd name="T33" fmla="*/ 2147483647 h 2"/>
              <a:gd name="T34" fmla="*/ 2147483647 w 2"/>
              <a:gd name="T35" fmla="*/ 0 h 2"/>
              <a:gd name="T36" fmla="*/ 0 w 2"/>
              <a:gd name="T37" fmla="*/ 2147483647 h 2"/>
              <a:gd name="T38" fmla="*/ 2147483647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2147483647 w 2"/>
              <a:gd name="T59" fmla="*/ 2147483647 h 2"/>
              <a:gd name="T60" fmla="*/ 2147483647 w 2"/>
              <a:gd name="T61" fmla="*/ 2147483647 h 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6" name="Freeform 1150"/>
          <p:cNvSpPr/>
          <p:nvPr/>
        </p:nvSpPr>
        <p:spPr bwMode="auto">
          <a:xfrm>
            <a:off x="912286" y="447677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0 h 2"/>
              <a:gd name="T4" fmla="*/ 0 w 1587"/>
              <a:gd name="T5" fmla="*/ 2147483647 h 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7" name="Freeform 1152"/>
          <p:cNvSpPr/>
          <p:nvPr/>
        </p:nvSpPr>
        <p:spPr bwMode="auto">
          <a:xfrm>
            <a:off x="912286" y="447677"/>
            <a:ext cx="4233" cy="3175"/>
          </a:xfrm>
          <a:custGeom>
            <a:avLst/>
            <a:gdLst>
              <a:gd name="T0" fmla="*/ 2147483647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0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8" name="Freeform 1154"/>
          <p:cNvSpPr/>
          <p:nvPr/>
        </p:nvSpPr>
        <p:spPr bwMode="auto">
          <a:xfrm>
            <a:off x="886886" y="434975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19" name="Freeform 1156"/>
          <p:cNvSpPr/>
          <p:nvPr/>
        </p:nvSpPr>
        <p:spPr bwMode="auto">
          <a:xfrm>
            <a:off x="886886" y="431802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2147483647 h 2"/>
              <a:gd name="T24" fmla="*/ 2147483647 w 2"/>
              <a:gd name="T25" fmla="*/ 2147483647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0" name="Freeform 1163"/>
          <p:cNvSpPr/>
          <p:nvPr/>
        </p:nvSpPr>
        <p:spPr bwMode="auto">
          <a:xfrm>
            <a:off x="814917" y="415926"/>
            <a:ext cx="8467" cy="3175"/>
          </a:xfrm>
          <a:custGeom>
            <a:avLst/>
            <a:gdLst>
              <a:gd name="T0" fmla="*/ 2147483647 w 4"/>
              <a:gd name="T1" fmla="*/ 2147483647 h 2"/>
              <a:gd name="T2" fmla="*/ 2147483647 w 4"/>
              <a:gd name="T3" fmla="*/ 2147483647 h 2"/>
              <a:gd name="T4" fmla="*/ 2147483647 w 4"/>
              <a:gd name="T5" fmla="*/ 2147483647 h 2"/>
              <a:gd name="T6" fmla="*/ 2147483647 w 4"/>
              <a:gd name="T7" fmla="*/ 0 h 2"/>
              <a:gd name="T8" fmla="*/ 2147483647 w 4"/>
              <a:gd name="T9" fmla="*/ 0 h 2"/>
              <a:gd name="T10" fmla="*/ 2147483647 w 4"/>
              <a:gd name="T11" fmla="*/ 0 h 2"/>
              <a:gd name="T12" fmla="*/ 2147483647 w 4"/>
              <a:gd name="T13" fmla="*/ 0 h 2"/>
              <a:gd name="T14" fmla="*/ 0 w 4"/>
              <a:gd name="T15" fmla="*/ 2147483647 h 2"/>
              <a:gd name="T16" fmla="*/ 2147483647 w 4"/>
              <a:gd name="T17" fmla="*/ 2147483647 h 2"/>
              <a:gd name="T18" fmla="*/ 2147483647 w 4"/>
              <a:gd name="T19" fmla="*/ 0 h 2"/>
              <a:gd name="T20" fmla="*/ 2147483647 w 4"/>
              <a:gd name="T21" fmla="*/ 2147483647 h 2"/>
              <a:gd name="T22" fmla="*/ 2147483647 w 4"/>
              <a:gd name="T23" fmla="*/ 0 h 2"/>
              <a:gd name="T24" fmla="*/ 2147483647 w 4"/>
              <a:gd name="T25" fmla="*/ 0 h 2"/>
              <a:gd name="T26" fmla="*/ 2147483647 w 4"/>
              <a:gd name="T27" fmla="*/ 0 h 2"/>
              <a:gd name="T28" fmla="*/ 2147483647 w 4"/>
              <a:gd name="T29" fmla="*/ 0 h 2"/>
              <a:gd name="T30" fmla="*/ 0 w 4"/>
              <a:gd name="T31" fmla="*/ 0 h 2"/>
              <a:gd name="T32" fmla="*/ 2147483647 w 4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1" name="Freeform 1172"/>
          <p:cNvSpPr/>
          <p:nvPr/>
        </p:nvSpPr>
        <p:spPr bwMode="auto">
          <a:xfrm>
            <a:off x="776820" y="476251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0 w 2"/>
              <a:gd name="T39" fmla="*/ 2147483647 h 2"/>
              <a:gd name="T40" fmla="*/ 0 w 2"/>
              <a:gd name="T41" fmla="*/ 2147483647 h 2"/>
              <a:gd name="T42" fmla="*/ 0 w 2"/>
              <a:gd name="T43" fmla="*/ 2147483647 h 2"/>
              <a:gd name="T44" fmla="*/ 0 w 2"/>
              <a:gd name="T45" fmla="*/ 2147483647 h 2"/>
              <a:gd name="T46" fmla="*/ 0 w 2"/>
              <a:gd name="T47" fmla="*/ 2147483647 h 2"/>
              <a:gd name="T48" fmla="*/ 0 w 2"/>
              <a:gd name="T49" fmla="*/ 2147483647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0 w 2"/>
              <a:gd name="T57" fmla="*/ 2147483647 h 2"/>
              <a:gd name="T58" fmla="*/ 0 w 2"/>
              <a:gd name="T59" fmla="*/ 2147483647 h 2"/>
              <a:gd name="T60" fmla="*/ 0 w 2"/>
              <a:gd name="T61" fmla="*/ 2147483647 h 2"/>
              <a:gd name="T62" fmla="*/ 0 w 2"/>
              <a:gd name="T63" fmla="*/ 2147483647 h 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2" name="Freeform 1177"/>
          <p:cNvSpPr/>
          <p:nvPr/>
        </p:nvSpPr>
        <p:spPr bwMode="auto">
          <a:xfrm>
            <a:off x="742953" y="534990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2147483647 h 2"/>
              <a:gd name="T40" fmla="*/ 0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0 h 2"/>
              <a:gd name="T46" fmla="*/ 2147483647 w 2"/>
              <a:gd name="T47" fmla="*/ 0 h 2"/>
              <a:gd name="T48" fmla="*/ 2147483647 w 2"/>
              <a:gd name="T49" fmla="*/ 0 h 2"/>
              <a:gd name="T50" fmla="*/ 2147483647 w 2"/>
              <a:gd name="T51" fmla="*/ 0 h 2"/>
              <a:gd name="T52" fmla="*/ 2147483647 w 2"/>
              <a:gd name="T53" fmla="*/ 0 h 2"/>
              <a:gd name="T54" fmla="*/ 2147483647 w 2"/>
              <a:gd name="T55" fmla="*/ 0 h 2"/>
              <a:gd name="T56" fmla="*/ 2147483647 w 2"/>
              <a:gd name="T57" fmla="*/ 0 h 2"/>
              <a:gd name="T58" fmla="*/ 2147483647 w 2"/>
              <a:gd name="T59" fmla="*/ 0 h 2"/>
              <a:gd name="T60" fmla="*/ 2147483647 w 2"/>
              <a:gd name="T61" fmla="*/ 0 h 2"/>
              <a:gd name="T62" fmla="*/ 2147483647 w 2"/>
              <a:gd name="T63" fmla="*/ 0 h 2"/>
              <a:gd name="T64" fmla="*/ 2147483647 w 2"/>
              <a:gd name="T65" fmla="*/ 0 h 2"/>
              <a:gd name="T66" fmla="*/ 2147483647 w 2"/>
              <a:gd name="T67" fmla="*/ 2147483647 h 2"/>
              <a:gd name="T68" fmla="*/ 2147483647 w 2"/>
              <a:gd name="T69" fmla="*/ 0 h 2"/>
              <a:gd name="T70" fmla="*/ 2147483647 w 2"/>
              <a:gd name="T71" fmla="*/ 0 h 2"/>
              <a:gd name="T72" fmla="*/ 0 w 2"/>
              <a:gd name="T73" fmla="*/ 0 h 2"/>
              <a:gd name="T74" fmla="*/ 0 w 2"/>
              <a:gd name="T75" fmla="*/ 0 h 2"/>
              <a:gd name="T76" fmla="*/ 0 w 2"/>
              <a:gd name="T77" fmla="*/ 2147483647 h 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3" name="Freeform 1180"/>
          <p:cNvSpPr/>
          <p:nvPr/>
        </p:nvSpPr>
        <p:spPr bwMode="auto">
          <a:xfrm>
            <a:off x="747186" y="530225"/>
            <a:ext cx="4233" cy="4763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2147483647 w 2"/>
              <a:gd name="T5" fmla="*/ 2147483647 h 3"/>
              <a:gd name="T6" fmla="*/ 2147483647 w 2"/>
              <a:gd name="T7" fmla="*/ 2147483647 h 3"/>
              <a:gd name="T8" fmla="*/ 0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0 w 2"/>
              <a:gd name="T19" fmla="*/ 2147483647 h 3"/>
              <a:gd name="T20" fmla="*/ 0 w 2"/>
              <a:gd name="T21" fmla="*/ 2147483647 h 3"/>
              <a:gd name="T22" fmla="*/ 0 w 2"/>
              <a:gd name="T23" fmla="*/ 0 h 3"/>
              <a:gd name="T24" fmla="*/ 0 w 2"/>
              <a:gd name="T25" fmla="*/ 2147483647 h 3"/>
              <a:gd name="T26" fmla="*/ 0 w 2"/>
              <a:gd name="T27" fmla="*/ 2147483647 h 3"/>
              <a:gd name="T28" fmla="*/ 0 w 2"/>
              <a:gd name="T29" fmla="*/ 2147483647 h 3"/>
              <a:gd name="T30" fmla="*/ 0 w 2"/>
              <a:gd name="T31" fmla="*/ 2147483647 h 3"/>
              <a:gd name="T32" fmla="*/ 0 w 2"/>
              <a:gd name="T33" fmla="*/ 2147483647 h 3"/>
              <a:gd name="T34" fmla="*/ 0 w 2"/>
              <a:gd name="T35" fmla="*/ 2147483647 h 3"/>
              <a:gd name="T36" fmla="*/ 0 w 2"/>
              <a:gd name="T37" fmla="*/ 2147483647 h 3"/>
              <a:gd name="T38" fmla="*/ 0 w 2"/>
              <a:gd name="T39" fmla="*/ 2147483647 h 3"/>
              <a:gd name="T40" fmla="*/ 0 w 2"/>
              <a:gd name="T41" fmla="*/ 2147483647 h 3"/>
              <a:gd name="T42" fmla="*/ 0 w 2"/>
              <a:gd name="T43" fmla="*/ 2147483647 h 3"/>
              <a:gd name="T44" fmla="*/ 0 w 2"/>
              <a:gd name="T45" fmla="*/ 2147483647 h 3"/>
              <a:gd name="T46" fmla="*/ 0 w 2"/>
              <a:gd name="T47" fmla="*/ 2147483647 h 3"/>
              <a:gd name="T48" fmla="*/ 0 w 2"/>
              <a:gd name="T49" fmla="*/ 2147483647 h 3"/>
              <a:gd name="T50" fmla="*/ 0 w 2"/>
              <a:gd name="T51" fmla="*/ 2147483647 h 3"/>
              <a:gd name="T52" fmla="*/ 0 w 2"/>
              <a:gd name="T53" fmla="*/ 2147483647 h 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4" name="Line 1187"/>
          <p:cNvSpPr>
            <a:spLocks noChangeShapeType="1"/>
          </p:cNvSpPr>
          <p:nvPr/>
        </p:nvSpPr>
        <p:spPr bwMode="auto">
          <a:xfrm>
            <a:off x="759886" y="520701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5" name="Line 1188"/>
          <p:cNvSpPr>
            <a:spLocks noChangeShapeType="1"/>
          </p:cNvSpPr>
          <p:nvPr/>
        </p:nvSpPr>
        <p:spPr bwMode="auto">
          <a:xfrm>
            <a:off x="759886" y="520701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6" name="Freeform 1208"/>
          <p:cNvSpPr/>
          <p:nvPr/>
        </p:nvSpPr>
        <p:spPr bwMode="auto">
          <a:xfrm>
            <a:off x="793753" y="557213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7" name="Freeform 1210"/>
          <p:cNvSpPr/>
          <p:nvPr/>
        </p:nvSpPr>
        <p:spPr bwMode="auto">
          <a:xfrm>
            <a:off x="793753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0 h 2"/>
              <a:gd name="T8" fmla="*/ 2147483647 w 2"/>
              <a:gd name="T9" fmla="*/ 0 h 2"/>
              <a:gd name="T10" fmla="*/ 0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8" name="Freeform 1214"/>
          <p:cNvSpPr/>
          <p:nvPr/>
        </p:nvSpPr>
        <p:spPr bwMode="auto">
          <a:xfrm>
            <a:off x="793753" y="557214"/>
            <a:ext cx="4233" cy="3175"/>
          </a:xfrm>
          <a:custGeom>
            <a:avLst/>
            <a:gdLst>
              <a:gd name="T0" fmla="*/ 0 w 2"/>
              <a:gd name="T1" fmla="*/ 2147483647 h 2"/>
              <a:gd name="T2" fmla="*/ 2147483647 w 2"/>
              <a:gd name="T3" fmla="*/ 2147483647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29" name="Rectangle 1215"/>
          <p:cNvSpPr>
            <a:spLocks noChangeArrowheads="1"/>
          </p:cNvSpPr>
          <p:nvPr/>
        </p:nvSpPr>
        <p:spPr bwMode="auto">
          <a:xfrm>
            <a:off x="793753" y="627064"/>
            <a:ext cx="2116" cy="158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30" name="Freeform 1217"/>
          <p:cNvSpPr/>
          <p:nvPr/>
        </p:nvSpPr>
        <p:spPr bwMode="auto">
          <a:xfrm>
            <a:off x="793753" y="6270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1" name="Freeform 1219"/>
          <p:cNvSpPr/>
          <p:nvPr/>
        </p:nvSpPr>
        <p:spPr bwMode="auto">
          <a:xfrm>
            <a:off x="975786" y="54133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2" name="Freeform 1221"/>
          <p:cNvSpPr/>
          <p:nvPr/>
        </p:nvSpPr>
        <p:spPr bwMode="auto">
          <a:xfrm>
            <a:off x="975786" y="541339"/>
            <a:ext cx="4233" cy="3175"/>
          </a:xfrm>
          <a:custGeom>
            <a:avLst/>
            <a:gdLst>
              <a:gd name="T0" fmla="*/ 2147483647 w 2"/>
              <a:gd name="T1" fmla="*/ 0 h 2"/>
              <a:gd name="T2" fmla="*/ 2147483647 w 2"/>
              <a:gd name="T3" fmla="*/ 0 h 2"/>
              <a:gd name="T4" fmla="*/ 2147483647 w 2"/>
              <a:gd name="T5" fmla="*/ 0 h 2"/>
              <a:gd name="T6" fmla="*/ 0 w 2"/>
              <a:gd name="T7" fmla="*/ 0 h 2"/>
              <a:gd name="T8" fmla="*/ 0 w 2"/>
              <a:gd name="T9" fmla="*/ 0 h 2"/>
              <a:gd name="T10" fmla="*/ 0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0 w 2"/>
              <a:gd name="T19" fmla="*/ 0 h 2"/>
              <a:gd name="T20" fmla="*/ 0 w 2"/>
              <a:gd name="T21" fmla="*/ 0 h 2"/>
              <a:gd name="T22" fmla="*/ 0 w 2"/>
              <a:gd name="T23" fmla="*/ 2147483647 h 2"/>
              <a:gd name="T24" fmla="*/ 2147483647 w 2"/>
              <a:gd name="T25" fmla="*/ 0 h 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3" name="Freeform 1234"/>
          <p:cNvSpPr/>
          <p:nvPr/>
        </p:nvSpPr>
        <p:spPr bwMode="auto">
          <a:xfrm>
            <a:off x="963086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0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2147483647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0 w 2"/>
              <a:gd name="T19" fmla="*/ 0 h 1587"/>
              <a:gd name="T20" fmla="*/ 0 w 2"/>
              <a:gd name="T21" fmla="*/ 0 h 1587"/>
              <a:gd name="T22" fmla="*/ 0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0 w 2"/>
              <a:gd name="T31" fmla="*/ 0 h 1587"/>
              <a:gd name="T32" fmla="*/ 0 w 2"/>
              <a:gd name="T33" fmla="*/ 0 h 1587"/>
              <a:gd name="T34" fmla="*/ 2147483647 w 2"/>
              <a:gd name="T35" fmla="*/ 0 h 1587"/>
              <a:gd name="T36" fmla="*/ 0 w 2"/>
              <a:gd name="T37" fmla="*/ 0 h 1587"/>
              <a:gd name="T38" fmla="*/ 0 w 2"/>
              <a:gd name="T39" fmla="*/ 0 h 1587"/>
              <a:gd name="T40" fmla="*/ 0 w 2"/>
              <a:gd name="T41" fmla="*/ 0 h 1587"/>
              <a:gd name="T42" fmla="*/ 0 w 2"/>
              <a:gd name="T43" fmla="*/ 0 h 1587"/>
              <a:gd name="T44" fmla="*/ 0 w 2"/>
              <a:gd name="T45" fmla="*/ 0 h 1587"/>
              <a:gd name="T46" fmla="*/ 0 w 2"/>
              <a:gd name="T47" fmla="*/ 0 h 1587"/>
              <a:gd name="T48" fmla="*/ 0 w 2"/>
              <a:gd name="T49" fmla="*/ 0 h 1587"/>
              <a:gd name="T50" fmla="*/ 0 w 2"/>
              <a:gd name="T51" fmla="*/ 0 h 1587"/>
              <a:gd name="T52" fmla="*/ 0 w 2"/>
              <a:gd name="T53" fmla="*/ 0 h 1587"/>
              <a:gd name="T54" fmla="*/ 0 w 2"/>
              <a:gd name="T55" fmla="*/ 0 h 1587"/>
              <a:gd name="T56" fmla="*/ 0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4" name="Line 1237"/>
          <p:cNvSpPr>
            <a:spLocks noChangeShapeType="1"/>
          </p:cNvSpPr>
          <p:nvPr/>
        </p:nvSpPr>
        <p:spPr bwMode="auto">
          <a:xfrm>
            <a:off x="971553" y="544513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5" name="Line 1238"/>
          <p:cNvSpPr>
            <a:spLocks noChangeShapeType="1"/>
          </p:cNvSpPr>
          <p:nvPr/>
        </p:nvSpPr>
        <p:spPr bwMode="auto">
          <a:xfrm>
            <a:off x="971553" y="544513"/>
            <a:ext cx="2116" cy="158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6" name="Freeform 1240"/>
          <p:cNvSpPr/>
          <p:nvPr/>
        </p:nvSpPr>
        <p:spPr bwMode="auto">
          <a:xfrm>
            <a:off x="971553" y="541339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7" name="Freeform 1243"/>
          <p:cNvSpPr/>
          <p:nvPr/>
        </p:nvSpPr>
        <p:spPr bwMode="auto">
          <a:xfrm>
            <a:off x="971553" y="538165"/>
            <a:ext cx="4233" cy="3175"/>
          </a:xfrm>
          <a:custGeom>
            <a:avLst/>
            <a:gdLst>
              <a:gd name="T0" fmla="*/ 2147483647 w 2"/>
              <a:gd name="T1" fmla="*/ 2147483647 h 2"/>
              <a:gd name="T2" fmla="*/ 2147483647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2147483647 w 2"/>
              <a:gd name="T13" fmla="*/ 2147483647 h 2"/>
              <a:gd name="T14" fmla="*/ 0 w 2"/>
              <a:gd name="T15" fmla="*/ 2147483647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0 w 2"/>
              <a:gd name="T25" fmla="*/ 2147483647 h 2"/>
              <a:gd name="T26" fmla="*/ 0 w 2"/>
              <a:gd name="T27" fmla="*/ 2147483647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2147483647 h 2"/>
              <a:gd name="T38" fmla="*/ 2147483647 w 2"/>
              <a:gd name="T39" fmla="*/ 2147483647 h 2"/>
              <a:gd name="T40" fmla="*/ 2147483647 w 2"/>
              <a:gd name="T41" fmla="*/ 2147483647 h 2"/>
              <a:gd name="T42" fmla="*/ 2147483647 w 2"/>
              <a:gd name="T43" fmla="*/ 2147483647 h 2"/>
              <a:gd name="T44" fmla="*/ 2147483647 w 2"/>
              <a:gd name="T45" fmla="*/ 2147483647 h 2"/>
              <a:gd name="T46" fmla="*/ 2147483647 w 2"/>
              <a:gd name="T47" fmla="*/ 2147483647 h 2"/>
              <a:gd name="T48" fmla="*/ 0 w 2"/>
              <a:gd name="T49" fmla="*/ 0 h 2"/>
              <a:gd name="T50" fmla="*/ 0 w 2"/>
              <a:gd name="T51" fmla="*/ 2147483647 h 2"/>
              <a:gd name="T52" fmla="*/ 0 w 2"/>
              <a:gd name="T53" fmla="*/ 2147483647 h 2"/>
              <a:gd name="T54" fmla="*/ 0 w 2"/>
              <a:gd name="T55" fmla="*/ 2147483647 h 2"/>
              <a:gd name="T56" fmla="*/ 2147483647 w 2"/>
              <a:gd name="T57" fmla="*/ 2147483647 h 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8" name="Freeform 1246"/>
          <p:cNvSpPr/>
          <p:nvPr/>
        </p:nvSpPr>
        <p:spPr bwMode="auto">
          <a:xfrm>
            <a:off x="967320" y="547690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0 h 2"/>
              <a:gd name="T6" fmla="*/ 2147483647 w 2"/>
              <a:gd name="T7" fmla="*/ 0 h 2"/>
              <a:gd name="T8" fmla="*/ 0 w 2"/>
              <a:gd name="T9" fmla="*/ 0 h 2"/>
              <a:gd name="T10" fmla="*/ 0 w 2"/>
              <a:gd name="T11" fmla="*/ 0 h 2"/>
              <a:gd name="T12" fmla="*/ 0 w 2"/>
              <a:gd name="T13" fmla="*/ 2147483647 h 2"/>
              <a:gd name="T14" fmla="*/ 0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2147483647 h 2"/>
              <a:gd name="T48" fmla="*/ 0 w 2"/>
              <a:gd name="T49" fmla="*/ 2147483647 h 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39" name="Freeform 1250"/>
          <p:cNvSpPr/>
          <p:nvPr/>
        </p:nvSpPr>
        <p:spPr bwMode="auto">
          <a:xfrm>
            <a:off x="975786" y="530226"/>
            <a:ext cx="4233" cy="1588"/>
          </a:xfrm>
          <a:custGeom>
            <a:avLst/>
            <a:gdLst>
              <a:gd name="T0" fmla="*/ 2147483647 w 2"/>
              <a:gd name="T1" fmla="*/ 0 h 1588"/>
              <a:gd name="T2" fmla="*/ 0 w 2"/>
              <a:gd name="T3" fmla="*/ 0 h 1588"/>
              <a:gd name="T4" fmla="*/ 2147483647 w 2"/>
              <a:gd name="T5" fmla="*/ 0 h 158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" h="1588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0" name="Freeform 1252"/>
          <p:cNvSpPr/>
          <p:nvPr/>
        </p:nvSpPr>
        <p:spPr bwMode="auto">
          <a:xfrm>
            <a:off x="975786" y="527049"/>
            <a:ext cx="4233" cy="7939"/>
          </a:xfrm>
          <a:custGeom>
            <a:avLst/>
            <a:gdLst>
              <a:gd name="T0" fmla="*/ 2147483647 w 2"/>
              <a:gd name="T1" fmla="*/ 2147483647 h 5"/>
              <a:gd name="T2" fmla="*/ 2147483647 w 2"/>
              <a:gd name="T3" fmla="*/ 2147483647 h 5"/>
              <a:gd name="T4" fmla="*/ 0 w 2"/>
              <a:gd name="T5" fmla="*/ 0 h 5"/>
              <a:gd name="T6" fmla="*/ 0 w 2"/>
              <a:gd name="T7" fmla="*/ 2147483647 h 5"/>
              <a:gd name="T8" fmla="*/ 0 w 2"/>
              <a:gd name="T9" fmla="*/ 2147483647 h 5"/>
              <a:gd name="T10" fmla="*/ 2147483647 w 2"/>
              <a:gd name="T11" fmla="*/ 2147483647 h 5"/>
              <a:gd name="T12" fmla="*/ 2147483647 w 2"/>
              <a:gd name="T13" fmla="*/ 2147483647 h 5"/>
              <a:gd name="T14" fmla="*/ 2147483647 w 2"/>
              <a:gd name="T15" fmla="*/ 2147483647 h 5"/>
              <a:gd name="T16" fmla="*/ 0 w 2"/>
              <a:gd name="T17" fmla="*/ 0 h 5"/>
              <a:gd name="T18" fmla="*/ 0 w 2"/>
              <a:gd name="T19" fmla="*/ 2147483647 h 5"/>
              <a:gd name="T20" fmla="*/ 0 w 2"/>
              <a:gd name="T21" fmla="*/ 2147483647 h 5"/>
              <a:gd name="T22" fmla="*/ 2147483647 w 2"/>
              <a:gd name="T23" fmla="*/ 2147483647 h 5"/>
              <a:gd name="T24" fmla="*/ 2147483647 w 2"/>
              <a:gd name="T25" fmla="*/ 2147483647 h 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1" name="Freeform 1255"/>
          <p:cNvSpPr/>
          <p:nvPr/>
        </p:nvSpPr>
        <p:spPr bwMode="auto">
          <a:xfrm>
            <a:off x="950386" y="550864"/>
            <a:ext cx="4233" cy="1587"/>
          </a:xfrm>
          <a:custGeom>
            <a:avLst/>
            <a:gdLst>
              <a:gd name="T0" fmla="*/ 0 w 2"/>
              <a:gd name="T1" fmla="*/ 0 h 1587"/>
              <a:gd name="T2" fmla="*/ 2147483647 w 2"/>
              <a:gd name="T3" fmla="*/ 0 h 1587"/>
              <a:gd name="T4" fmla="*/ 2147483647 w 2"/>
              <a:gd name="T5" fmla="*/ 0 h 1587"/>
              <a:gd name="T6" fmla="*/ 2147483647 w 2"/>
              <a:gd name="T7" fmla="*/ 0 h 1587"/>
              <a:gd name="T8" fmla="*/ 2147483647 w 2"/>
              <a:gd name="T9" fmla="*/ 0 h 1587"/>
              <a:gd name="T10" fmla="*/ 0 w 2"/>
              <a:gd name="T11" fmla="*/ 0 h 1587"/>
              <a:gd name="T12" fmla="*/ 0 w 2"/>
              <a:gd name="T13" fmla="*/ 0 h 1587"/>
              <a:gd name="T14" fmla="*/ 0 w 2"/>
              <a:gd name="T15" fmla="*/ 0 h 1587"/>
              <a:gd name="T16" fmla="*/ 0 w 2"/>
              <a:gd name="T17" fmla="*/ 0 h 1587"/>
              <a:gd name="T18" fmla="*/ 2147483647 w 2"/>
              <a:gd name="T19" fmla="*/ 0 h 1587"/>
              <a:gd name="T20" fmla="*/ 2147483647 w 2"/>
              <a:gd name="T21" fmla="*/ 0 h 1587"/>
              <a:gd name="T22" fmla="*/ 2147483647 w 2"/>
              <a:gd name="T23" fmla="*/ 0 h 1587"/>
              <a:gd name="T24" fmla="*/ 2147483647 w 2"/>
              <a:gd name="T25" fmla="*/ 0 h 1587"/>
              <a:gd name="T26" fmla="*/ 2147483647 w 2"/>
              <a:gd name="T27" fmla="*/ 0 h 1587"/>
              <a:gd name="T28" fmla="*/ 2147483647 w 2"/>
              <a:gd name="T29" fmla="*/ 0 h 1587"/>
              <a:gd name="T30" fmla="*/ 2147483647 w 2"/>
              <a:gd name="T31" fmla="*/ 0 h 1587"/>
              <a:gd name="T32" fmla="*/ 2147483647 w 2"/>
              <a:gd name="T33" fmla="*/ 0 h 1587"/>
              <a:gd name="T34" fmla="*/ 2147483647 w 2"/>
              <a:gd name="T35" fmla="*/ 0 h 1587"/>
              <a:gd name="T36" fmla="*/ 2147483647 w 2"/>
              <a:gd name="T37" fmla="*/ 0 h 1587"/>
              <a:gd name="T38" fmla="*/ 2147483647 w 2"/>
              <a:gd name="T39" fmla="*/ 0 h 1587"/>
              <a:gd name="T40" fmla="*/ 2147483647 w 2"/>
              <a:gd name="T41" fmla="*/ 0 h 1587"/>
              <a:gd name="T42" fmla="*/ 2147483647 w 2"/>
              <a:gd name="T43" fmla="*/ 0 h 1587"/>
              <a:gd name="T44" fmla="*/ 2147483647 w 2"/>
              <a:gd name="T45" fmla="*/ 0 h 1587"/>
              <a:gd name="T46" fmla="*/ 2147483647 w 2"/>
              <a:gd name="T47" fmla="*/ 0 h 1587"/>
              <a:gd name="T48" fmla="*/ 2147483647 w 2"/>
              <a:gd name="T49" fmla="*/ 0 h 1587"/>
              <a:gd name="T50" fmla="*/ 2147483647 w 2"/>
              <a:gd name="T51" fmla="*/ 0 h 1587"/>
              <a:gd name="T52" fmla="*/ 2147483647 w 2"/>
              <a:gd name="T53" fmla="*/ 0 h 1587"/>
              <a:gd name="T54" fmla="*/ 2147483647 w 2"/>
              <a:gd name="T55" fmla="*/ 0 h 1587"/>
              <a:gd name="T56" fmla="*/ 2147483647 w 2"/>
              <a:gd name="T57" fmla="*/ 0 h 1587"/>
              <a:gd name="T58" fmla="*/ 0 w 2"/>
              <a:gd name="T59" fmla="*/ 0 h 1587"/>
              <a:gd name="T60" fmla="*/ 0 w 2"/>
              <a:gd name="T61" fmla="*/ 0 h 1587"/>
              <a:gd name="T62" fmla="*/ 0 w 2"/>
              <a:gd name="T63" fmla="*/ 0 h 158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" h="1587">
                <a:moveTo>
                  <a:pt x="0" y="0"/>
                </a:move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2" name="Rectangle 1256"/>
          <p:cNvSpPr>
            <a:spLocks noChangeArrowheads="1"/>
          </p:cNvSpPr>
          <p:nvPr/>
        </p:nvSpPr>
        <p:spPr bwMode="auto">
          <a:xfrm>
            <a:off x="963086" y="550864"/>
            <a:ext cx="2116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3" name="Freeform 1258"/>
          <p:cNvSpPr/>
          <p:nvPr/>
        </p:nvSpPr>
        <p:spPr bwMode="auto">
          <a:xfrm>
            <a:off x="963086" y="550864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4" name="Freeform 1266"/>
          <p:cNvSpPr/>
          <p:nvPr/>
        </p:nvSpPr>
        <p:spPr bwMode="auto">
          <a:xfrm>
            <a:off x="971553" y="534989"/>
            <a:ext cx="2116" cy="1587"/>
          </a:xfrm>
          <a:custGeom>
            <a:avLst/>
            <a:gdLst>
              <a:gd name="T0" fmla="*/ 0 w 1587"/>
              <a:gd name="T1" fmla="*/ 0 h 1587"/>
              <a:gd name="T2" fmla="*/ 0 w 1587"/>
              <a:gd name="T3" fmla="*/ 0 h 1587"/>
              <a:gd name="T4" fmla="*/ 0 w 1587"/>
              <a:gd name="T5" fmla="*/ 0 h 1587"/>
              <a:gd name="T6" fmla="*/ 0 w 1587"/>
              <a:gd name="T7" fmla="*/ 0 h 1587"/>
              <a:gd name="T8" fmla="*/ 0 w 1587"/>
              <a:gd name="T9" fmla="*/ 0 h 1587"/>
              <a:gd name="T10" fmla="*/ 0 w 1587"/>
              <a:gd name="T11" fmla="*/ 0 h 1587"/>
              <a:gd name="T12" fmla="*/ 0 w 1587"/>
              <a:gd name="T13" fmla="*/ 0 h 1587"/>
              <a:gd name="T14" fmla="*/ 0 w 1587"/>
              <a:gd name="T15" fmla="*/ 0 h 1587"/>
              <a:gd name="T16" fmla="*/ 0 w 1587"/>
              <a:gd name="T17" fmla="*/ 0 h 1587"/>
              <a:gd name="T18" fmla="*/ 0 w 1587"/>
              <a:gd name="T19" fmla="*/ 0 h 1587"/>
              <a:gd name="T20" fmla="*/ 0 w 1587"/>
              <a:gd name="T21" fmla="*/ 0 h 1587"/>
              <a:gd name="T22" fmla="*/ 0 w 1587"/>
              <a:gd name="T23" fmla="*/ 0 h 1587"/>
              <a:gd name="T24" fmla="*/ 0 w 1587"/>
              <a:gd name="T25" fmla="*/ 0 h 1587"/>
              <a:gd name="T26" fmla="*/ 0 w 1587"/>
              <a:gd name="T27" fmla="*/ 0 h 1587"/>
              <a:gd name="T28" fmla="*/ 0 w 1587"/>
              <a:gd name="T29" fmla="*/ 0 h 1587"/>
              <a:gd name="T30" fmla="*/ 0 w 1587"/>
              <a:gd name="T31" fmla="*/ 0 h 1587"/>
              <a:gd name="T32" fmla="*/ 0 w 1587"/>
              <a:gd name="T33" fmla="*/ 0 h 1587"/>
              <a:gd name="T34" fmla="*/ 0 w 1587"/>
              <a:gd name="T35" fmla="*/ 0 h 1587"/>
              <a:gd name="T36" fmla="*/ 0 w 1587"/>
              <a:gd name="T37" fmla="*/ 0 h 1587"/>
              <a:gd name="T38" fmla="*/ 0 w 1587"/>
              <a:gd name="T39" fmla="*/ 0 h 1587"/>
              <a:gd name="T40" fmla="*/ 0 w 1587"/>
              <a:gd name="T41" fmla="*/ 0 h 1587"/>
              <a:gd name="T42" fmla="*/ 0 w 1587"/>
              <a:gd name="T43" fmla="*/ 0 h 1587"/>
              <a:gd name="T44" fmla="*/ 0 w 1587"/>
              <a:gd name="T45" fmla="*/ 0 h 1587"/>
              <a:gd name="T46" fmla="*/ 0 w 1587"/>
              <a:gd name="T47" fmla="*/ 0 h 1587"/>
              <a:gd name="T48" fmla="*/ 0 w 1587"/>
              <a:gd name="T49" fmla="*/ 0 h 1587"/>
              <a:gd name="T50" fmla="*/ 0 w 1587"/>
              <a:gd name="T51" fmla="*/ 0 h 1587"/>
              <a:gd name="T52" fmla="*/ 0 w 1587"/>
              <a:gd name="T53" fmla="*/ 0 h 1587"/>
              <a:gd name="T54" fmla="*/ 0 w 1587"/>
              <a:gd name="T55" fmla="*/ 0 h 1587"/>
              <a:gd name="T56" fmla="*/ 0 w 1587"/>
              <a:gd name="T57" fmla="*/ 0 h 1587"/>
              <a:gd name="T58" fmla="*/ 0 w 1587"/>
              <a:gd name="T59" fmla="*/ 0 h 1587"/>
              <a:gd name="T60" fmla="*/ 0 w 1587"/>
              <a:gd name="T61" fmla="*/ 0 h 1587"/>
              <a:gd name="T62" fmla="*/ 0 w 1587"/>
              <a:gd name="T63" fmla="*/ 0 h 1587"/>
              <a:gd name="T64" fmla="*/ 0 w 1587"/>
              <a:gd name="T65" fmla="*/ 0 h 1587"/>
              <a:gd name="T66" fmla="*/ 0 w 1587"/>
              <a:gd name="T67" fmla="*/ 0 h 1587"/>
              <a:gd name="T68" fmla="*/ 0 w 1587"/>
              <a:gd name="T69" fmla="*/ 0 h 1587"/>
              <a:gd name="T70" fmla="*/ 0 w 1587"/>
              <a:gd name="T71" fmla="*/ 0 h 1587"/>
              <a:gd name="T72" fmla="*/ 0 w 1587"/>
              <a:gd name="T73" fmla="*/ 0 h 1587"/>
              <a:gd name="T74" fmla="*/ 0 w 1587"/>
              <a:gd name="T75" fmla="*/ 0 h 1587"/>
              <a:gd name="T76" fmla="*/ 0 w 1587"/>
              <a:gd name="T77" fmla="*/ 0 h 1587"/>
              <a:gd name="T78" fmla="*/ 0 w 1587"/>
              <a:gd name="T79" fmla="*/ 0 h 1587"/>
              <a:gd name="T80" fmla="*/ 0 w 1587"/>
              <a:gd name="T81" fmla="*/ 0 h 1587"/>
              <a:gd name="T82" fmla="*/ 0 w 1587"/>
              <a:gd name="T83" fmla="*/ 0 h 1587"/>
              <a:gd name="T84" fmla="*/ 0 w 1587"/>
              <a:gd name="T85" fmla="*/ 0 h 1587"/>
              <a:gd name="T86" fmla="*/ 0 w 1587"/>
              <a:gd name="T87" fmla="*/ 0 h 158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587" h="1587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5" name="Freeform 1269"/>
          <p:cNvSpPr/>
          <p:nvPr/>
        </p:nvSpPr>
        <p:spPr bwMode="auto">
          <a:xfrm>
            <a:off x="971553" y="530225"/>
            <a:ext cx="4233" cy="4763"/>
          </a:xfrm>
          <a:custGeom>
            <a:avLst/>
            <a:gdLst>
              <a:gd name="T0" fmla="*/ 0 w 2"/>
              <a:gd name="T1" fmla="*/ 2147483647 h 3"/>
              <a:gd name="T2" fmla="*/ 2147483647 w 2"/>
              <a:gd name="T3" fmla="*/ 0 h 3"/>
              <a:gd name="T4" fmla="*/ 2147483647 w 2"/>
              <a:gd name="T5" fmla="*/ 0 h 3"/>
              <a:gd name="T6" fmla="*/ 2147483647 w 2"/>
              <a:gd name="T7" fmla="*/ 0 h 3"/>
              <a:gd name="T8" fmla="*/ 2147483647 w 2"/>
              <a:gd name="T9" fmla="*/ 0 h 3"/>
              <a:gd name="T10" fmla="*/ 0 w 2"/>
              <a:gd name="T11" fmla="*/ 0 h 3"/>
              <a:gd name="T12" fmla="*/ 0 w 2"/>
              <a:gd name="T13" fmla="*/ 0 h 3"/>
              <a:gd name="T14" fmla="*/ 0 w 2"/>
              <a:gd name="T15" fmla="*/ 2147483647 h 3"/>
              <a:gd name="T16" fmla="*/ 0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0 w 2"/>
              <a:gd name="T23" fmla="*/ 0 h 3"/>
              <a:gd name="T24" fmla="*/ 0 w 2"/>
              <a:gd name="T25" fmla="*/ 0 h 3"/>
              <a:gd name="T26" fmla="*/ 0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0 h 3"/>
              <a:gd name="T34" fmla="*/ 0 w 2"/>
              <a:gd name="T35" fmla="*/ 0 h 3"/>
              <a:gd name="T36" fmla="*/ 0 w 2"/>
              <a:gd name="T37" fmla="*/ 0 h 3"/>
              <a:gd name="T38" fmla="*/ 0 w 2"/>
              <a:gd name="T39" fmla="*/ 2147483647 h 3"/>
              <a:gd name="T40" fmla="*/ 0 w 2"/>
              <a:gd name="T41" fmla="*/ 2147483647 h 3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6" name="Line 1270"/>
          <p:cNvSpPr>
            <a:spLocks noChangeShapeType="1"/>
          </p:cNvSpPr>
          <p:nvPr/>
        </p:nvSpPr>
        <p:spPr bwMode="auto">
          <a:xfrm>
            <a:off x="971553" y="530226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7" name="Line 1271"/>
          <p:cNvSpPr>
            <a:spLocks noChangeShapeType="1"/>
          </p:cNvSpPr>
          <p:nvPr/>
        </p:nvSpPr>
        <p:spPr bwMode="auto">
          <a:xfrm>
            <a:off x="971553" y="530226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48" name="Rectangle 1272"/>
          <p:cNvSpPr>
            <a:spLocks noChangeArrowheads="1"/>
          </p:cNvSpPr>
          <p:nvPr/>
        </p:nvSpPr>
        <p:spPr bwMode="auto">
          <a:xfrm>
            <a:off x="971553" y="530226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49" name="Rectangle 1273"/>
          <p:cNvSpPr>
            <a:spLocks noChangeArrowheads="1"/>
          </p:cNvSpPr>
          <p:nvPr/>
        </p:nvSpPr>
        <p:spPr bwMode="auto">
          <a:xfrm>
            <a:off x="971553" y="530226"/>
            <a:ext cx="2116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0" name="Line 1274"/>
          <p:cNvSpPr>
            <a:spLocks noChangeShapeType="1"/>
          </p:cNvSpPr>
          <p:nvPr/>
        </p:nvSpPr>
        <p:spPr bwMode="auto">
          <a:xfrm>
            <a:off x="971553" y="527051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1" name="Line 1275"/>
          <p:cNvSpPr>
            <a:spLocks noChangeShapeType="1"/>
          </p:cNvSpPr>
          <p:nvPr/>
        </p:nvSpPr>
        <p:spPr bwMode="auto">
          <a:xfrm>
            <a:off x="971553" y="527051"/>
            <a:ext cx="2116" cy="158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2" name="Freeform 1277"/>
          <p:cNvSpPr/>
          <p:nvPr/>
        </p:nvSpPr>
        <p:spPr bwMode="auto">
          <a:xfrm>
            <a:off x="971553" y="523877"/>
            <a:ext cx="2116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0 h 2"/>
              <a:gd name="T6" fmla="*/ 0 w 1587"/>
              <a:gd name="T7" fmla="*/ 2147483647 h 2"/>
              <a:gd name="T8" fmla="*/ 0 w 1587"/>
              <a:gd name="T9" fmla="*/ 2147483647 h 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3" name="Freeform 1287"/>
          <p:cNvSpPr/>
          <p:nvPr/>
        </p:nvSpPr>
        <p:spPr bwMode="auto">
          <a:xfrm>
            <a:off x="958853" y="514351"/>
            <a:ext cx="4233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2147483647 h 2"/>
              <a:gd name="T18" fmla="*/ 0 w 2"/>
              <a:gd name="T19" fmla="*/ 2147483647 h 2"/>
              <a:gd name="T20" fmla="*/ 0 w 2"/>
              <a:gd name="T21" fmla="*/ 2147483647 h 2"/>
              <a:gd name="T22" fmla="*/ 0 w 2"/>
              <a:gd name="T23" fmla="*/ 2147483647 h 2"/>
              <a:gd name="T24" fmla="*/ 2147483647 w 2"/>
              <a:gd name="T25" fmla="*/ 2147483647 h 2"/>
              <a:gd name="T26" fmla="*/ 2147483647 w 2"/>
              <a:gd name="T27" fmla="*/ 2147483647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4" name="Freeform 1290"/>
          <p:cNvSpPr/>
          <p:nvPr/>
        </p:nvSpPr>
        <p:spPr bwMode="auto">
          <a:xfrm>
            <a:off x="958853" y="517526"/>
            <a:ext cx="4233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2147483647 w 2"/>
              <a:gd name="T5" fmla="*/ 2147483647 h 2"/>
              <a:gd name="T6" fmla="*/ 2147483647 w 2"/>
              <a:gd name="T7" fmla="*/ 2147483647 h 2"/>
              <a:gd name="T8" fmla="*/ 2147483647 w 2"/>
              <a:gd name="T9" fmla="*/ 2147483647 h 2"/>
              <a:gd name="T10" fmla="*/ 2147483647 w 2"/>
              <a:gd name="T11" fmla="*/ 0 h 2"/>
              <a:gd name="T12" fmla="*/ 0 w 2"/>
              <a:gd name="T13" fmla="*/ 0 h 2"/>
              <a:gd name="T14" fmla="*/ 0 w 2"/>
              <a:gd name="T15" fmla="*/ 0 h 2"/>
              <a:gd name="T16" fmla="*/ 0 w 2"/>
              <a:gd name="T17" fmla="*/ 0 h 2"/>
              <a:gd name="T18" fmla="*/ 0 w 2"/>
              <a:gd name="T19" fmla="*/ 0 h 2"/>
              <a:gd name="T20" fmla="*/ 2147483647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w 2"/>
              <a:gd name="T37" fmla="*/ 0 h 2"/>
              <a:gd name="T38" fmla="*/ 0 w 2"/>
              <a:gd name="T39" fmla="*/ 0 h 2"/>
              <a:gd name="T40" fmla="*/ 0 w 2"/>
              <a:gd name="T41" fmla="*/ 0 h 2"/>
              <a:gd name="T42" fmla="*/ 0 w 2"/>
              <a:gd name="T43" fmla="*/ 0 h 2"/>
              <a:gd name="T44" fmla="*/ 0 w 2"/>
              <a:gd name="T45" fmla="*/ 0 h 2"/>
              <a:gd name="T46" fmla="*/ 0 w 2"/>
              <a:gd name="T47" fmla="*/ 0 h 2"/>
              <a:gd name="T48" fmla="*/ 0 w 2"/>
              <a:gd name="T49" fmla="*/ 2147483647 h 2"/>
              <a:gd name="T50" fmla="*/ 2147483647 w 2"/>
              <a:gd name="T51" fmla="*/ 2147483647 h 2"/>
              <a:gd name="T52" fmla="*/ 2147483647 w 2"/>
              <a:gd name="T53" fmla="*/ 0 h 2"/>
              <a:gd name="T54" fmla="*/ 2147483647 w 2"/>
              <a:gd name="T55" fmla="*/ 0 h 2"/>
              <a:gd name="T56" fmla="*/ 0 w 2"/>
              <a:gd name="T57" fmla="*/ 0 h 2"/>
              <a:gd name="T58" fmla="*/ 0 w 2"/>
              <a:gd name="T59" fmla="*/ 0 h 2"/>
              <a:gd name="T60" fmla="*/ 0 w 2"/>
              <a:gd name="T61" fmla="*/ 2147483647 h 2"/>
              <a:gd name="T62" fmla="*/ 0 w 2"/>
              <a:gd name="T63" fmla="*/ 2147483647 h 2"/>
              <a:gd name="T64" fmla="*/ 2147483647 w 2"/>
              <a:gd name="T65" fmla="*/ 2147483647 h 2"/>
              <a:gd name="T66" fmla="*/ 2147483647 w 2"/>
              <a:gd name="T67" fmla="*/ 2147483647 h 2"/>
              <a:gd name="T68" fmla="*/ 0 w 2"/>
              <a:gd name="T69" fmla="*/ 2147483647 h 2"/>
              <a:gd name="T70" fmla="*/ 0 w 2"/>
              <a:gd name="T71" fmla="*/ 2147483647 h 2"/>
              <a:gd name="T72" fmla="*/ 0 w 2"/>
              <a:gd name="T73" fmla="*/ 2147483647 h 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en-US" sz="1800"/>
          </a:p>
        </p:txBody>
      </p:sp>
      <p:sp>
        <p:nvSpPr>
          <p:cNvPr id="55" name="Rectangle 1335"/>
          <p:cNvSpPr>
            <a:spLocks noChangeArrowheads="1"/>
          </p:cNvSpPr>
          <p:nvPr/>
        </p:nvSpPr>
        <p:spPr bwMode="auto">
          <a:xfrm>
            <a:off x="624419" y="508001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6" name="Rectangle 1336"/>
          <p:cNvSpPr>
            <a:spLocks noChangeArrowheads="1"/>
          </p:cNvSpPr>
          <p:nvPr/>
        </p:nvSpPr>
        <p:spPr bwMode="auto">
          <a:xfrm>
            <a:off x="632886" y="495301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7" name="Rectangle 1337"/>
          <p:cNvSpPr>
            <a:spLocks noChangeArrowheads="1"/>
          </p:cNvSpPr>
          <p:nvPr/>
        </p:nvSpPr>
        <p:spPr bwMode="auto">
          <a:xfrm>
            <a:off x="632886" y="495301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8" name="Rectangle 1340"/>
          <p:cNvSpPr>
            <a:spLocks noChangeArrowheads="1"/>
          </p:cNvSpPr>
          <p:nvPr/>
        </p:nvSpPr>
        <p:spPr bwMode="auto">
          <a:xfrm>
            <a:off x="624419" y="508001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59" name="Rectangle 1341"/>
          <p:cNvSpPr>
            <a:spLocks noChangeArrowheads="1"/>
          </p:cNvSpPr>
          <p:nvPr/>
        </p:nvSpPr>
        <p:spPr bwMode="auto">
          <a:xfrm>
            <a:off x="624419" y="508001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0" name="Rectangle 1342"/>
          <p:cNvSpPr>
            <a:spLocks noChangeArrowheads="1"/>
          </p:cNvSpPr>
          <p:nvPr/>
        </p:nvSpPr>
        <p:spPr bwMode="auto">
          <a:xfrm>
            <a:off x="624419" y="508001"/>
            <a:ext cx="2116" cy="1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1" name="Rectangle 1343"/>
          <p:cNvSpPr>
            <a:spLocks noChangeArrowheads="1"/>
          </p:cNvSpPr>
          <p:nvPr/>
        </p:nvSpPr>
        <p:spPr bwMode="auto">
          <a:xfrm>
            <a:off x="624419" y="508001"/>
            <a:ext cx="2116" cy="15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62" name="Rectangle 1344"/>
          <p:cNvSpPr>
            <a:spLocks noChangeArrowheads="1"/>
          </p:cNvSpPr>
          <p:nvPr/>
        </p:nvSpPr>
        <p:spPr bwMode="auto">
          <a:xfrm>
            <a:off x="620186" y="485777"/>
            <a:ext cx="2116" cy="31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z="1300" b="0"/>
          </a:p>
        </p:txBody>
      </p:sp>
      <p:sp>
        <p:nvSpPr>
          <p:cNvPr id="324" name="Title 323"/>
          <p:cNvSpPr>
            <a:spLocks noGrp="1"/>
          </p:cNvSpPr>
          <p:nvPr>
            <p:ph type="title"/>
          </p:nvPr>
        </p:nvSpPr>
        <p:spPr>
          <a:xfrm>
            <a:off x="457868" y="301625"/>
            <a:ext cx="11252869" cy="1031875"/>
          </a:xfrm>
        </p:spPr>
        <p:txBody>
          <a:bodyPr/>
          <a:lstStyle>
            <a:lvl1pPr>
              <a:defRPr b="0" i="0" cap="none" baseline="0">
                <a:solidFill>
                  <a:srgbClr val="297FD5"/>
                </a:solidFill>
                <a:latin typeface="+mn-lt"/>
                <a:cs typeface="Andes ExtraLight"/>
              </a:defRPr>
            </a:lvl1pPr>
          </a:lstStyle>
          <a:p>
            <a:r>
              <a:rPr lang="en-US" dirty="0"/>
              <a:t>Click to edit Master title style</a:t>
            </a:r>
            <a:endParaRPr lang="en-US" dirty="0"/>
          </a:p>
        </p:txBody>
      </p:sp>
      <p:sp>
        <p:nvSpPr>
          <p:cNvPr id="331" name="Content Placeholder 330"/>
          <p:cNvSpPr>
            <a:spLocks noGrp="1"/>
          </p:cNvSpPr>
          <p:nvPr>
            <p:ph sz="quarter" idx="10"/>
          </p:nvPr>
        </p:nvSpPr>
        <p:spPr>
          <a:xfrm>
            <a:off x="457870" y="1460502"/>
            <a:ext cx="11253740" cy="4600863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spcBef>
                <a:spcPts val="1200"/>
              </a:spcBef>
              <a:defRPr>
                <a:solidFill>
                  <a:srgbClr val="7F7F7F"/>
                </a:solidFill>
              </a:defRPr>
            </a:lvl1pPr>
            <a:lvl2pPr marL="285750" indent="-285750">
              <a:lnSpc>
                <a:spcPct val="130000"/>
              </a:lnSpc>
              <a:spcBef>
                <a:spcPts val="12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>
                <a:solidFill>
                  <a:srgbClr val="7F7F7F"/>
                </a:solidFill>
              </a:defRPr>
            </a:lvl2pPr>
            <a:lvl3pPr marL="557530" indent="-28575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²"/>
              <a:defRPr>
                <a:solidFill>
                  <a:srgbClr val="7F7F7F"/>
                </a:solidFill>
              </a:defRPr>
            </a:lvl3pPr>
            <a:lvl4pPr marL="831850" indent="-28575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rgbClr val="7F7F7F"/>
                </a:solidFill>
              </a:defRPr>
            </a:lvl4pPr>
            <a:lvl5pPr marL="1196975" indent="-285750">
              <a:lnSpc>
                <a:spcPct val="13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/>
              <a:buChar char="•"/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</p:txBody>
      </p:sp>
      <p:sp>
        <p:nvSpPr>
          <p:cNvPr id="6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2CFC-1AC9-408F-8DB3-76809B3900B6}" type="slidenum">
              <a:rPr lang="en-US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32261" y="6593427"/>
            <a:ext cx="511764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Industrial Management</a:t>
            </a:r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59833" y="874334"/>
            <a:ext cx="11469707" cy="1094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20" b="1" i="0">
                <a:solidFill>
                  <a:srgbClr val="78BD1F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80" b="0" i="0">
                <a:solidFill>
                  <a:srgbClr val="888888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R="21590">
              <a:lnSpc>
                <a:spcPts val="1225"/>
              </a:lnSpc>
            </a:pPr>
            <a:r>
              <a:rPr lang="de-AT"/>
              <a:t>28</a:t>
            </a:r>
            <a:r>
              <a:rPr lang="de-AT" spc="7"/>
              <a:t>.</a:t>
            </a:r>
            <a:r>
              <a:rPr lang="de-AT"/>
              <a:t>11</a:t>
            </a:r>
            <a:r>
              <a:rPr lang="de-AT" spc="7"/>
              <a:t>.</a:t>
            </a:r>
            <a:r>
              <a:rPr lang="de-AT"/>
              <a:t>201</a:t>
            </a:r>
            <a:r>
              <a:rPr lang="de-AT" spc="7"/>
              <a:t>6</a:t>
            </a:r>
            <a:endParaRPr lang="de-AT" spc="7"/>
          </a:p>
          <a:p>
            <a:pPr marR="22225">
              <a:spcBef>
                <a:spcPts val="70"/>
              </a:spcBef>
            </a:pPr>
            <a:fld id="{81D60167-4931-47E6-BA6A-407CBD079E47}" type="slidenum">
              <a:rPr spc="7" smtClean="0"/>
            </a:fld>
            <a:endParaRPr spc="7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48235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48235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927"/>
            <a:ext cx="9908272" cy="16923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4947" y="3959556"/>
            <a:ext cx="5175666" cy="289844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3946549"/>
            <a:ext cx="7014946" cy="29114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64732" y="874459"/>
            <a:ext cx="8662535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48235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48235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48235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548235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image" Target="../media/image3.jpeg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3" Type="http://schemas.openxmlformats.org/officeDocument/2006/relationships/theme" Target="../theme/theme3.xml"/><Relationship Id="rId22" Type="http://schemas.openxmlformats.org/officeDocument/2006/relationships/image" Target="../media/image7.emf"/><Relationship Id="rId21" Type="http://schemas.openxmlformats.org/officeDocument/2006/relationships/image" Target="../media/image8.png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\\MARS\Gaste$\SYSTEM\Desktop\PowerPoints_neu\Kopfleisten\kopfleiste_blau_ppt.jp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72"/>
          <a:stretch>
            <a:fillRect/>
          </a:stretch>
        </p:blipFill>
        <p:spPr bwMode="auto">
          <a:xfrm>
            <a:off x="3222" y="-97075"/>
            <a:ext cx="861277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MARS\Gaste$\SYSTEM\Desktop\PowerPoints_neu\Kopfleisten\kopfleiste_blau_pp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7"/>
          <a:stretch>
            <a:fillRect/>
          </a:stretch>
        </p:blipFill>
        <p:spPr bwMode="auto">
          <a:xfrm>
            <a:off x="9384357" y="11015"/>
            <a:ext cx="280764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833" y="874334"/>
            <a:ext cx="11469707" cy="10948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834" y="2004033"/>
            <a:ext cx="11472333" cy="4088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  <a:endParaRPr lang="de-AT"/>
          </a:p>
          <a:p>
            <a:pPr lvl="1"/>
            <a:r>
              <a:rPr lang="de-AT"/>
              <a:t>Zweite Ebene</a:t>
            </a:r>
            <a:endParaRPr lang="de-AT"/>
          </a:p>
          <a:p>
            <a:pPr lvl="2"/>
            <a:r>
              <a:rPr lang="de-AT"/>
              <a:t>Dritte Ebene</a:t>
            </a:r>
            <a:endParaRPr lang="de-AT"/>
          </a:p>
          <a:p>
            <a:pPr lvl="3"/>
            <a:r>
              <a:rPr lang="de-AT"/>
              <a:t>Vierte Ebene</a:t>
            </a:r>
            <a:endParaRPr lang="de-AT"/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32261" y="6593427"/>
            <a:ext cx="511764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Industrial Management </a:t>
            </a:r>
            <a:endParaRPr lang="de-DE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84740" y="659342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68F6-CEB4-C040-B3A3-CADDD499EB7C}" type="slidenum">
              <a:rPr lang="de-DE" smtClean="0"/>
            </a:fld>
            <a:endParaRPr lang="de-DE"/>
          </a:p>
        </p:txBody>
      </p:sp>
      <p:cxnSp>
        <p:nvCxnSpPr>
          <p:cNvPr id="14" name="Gerade Verbindung 13"/>
          <p:cNvCxnSpPr/>
          <p:nvPr/>
        </p:nvCxnSpPr>
        <p:spPr>
          <a:xfrm>
            <a:off x="474134" y="6548976"/>
            <a:ext cx="11231033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13"/>
          <p:cNvCxnSpPr/>
          <p:nvPr/>
        </p:nvCxnSpPr>
        <p:spPr>
          <a:xfrm>
            <a:off x="474134" y="6548976"/>
            <a:ext cx="11231033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3"/>
          <p:cNvCxnSpPr/>
          <p:nvPr userDrawn="1"/>
        </p:nvCxnSpPr>
        <p:spPr>
          <a:xfrm>
            <a:off x="474134" y="6548976"/>
            <a:ext cx="11231033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35785" indent="0" algn="l" defTabSz="457200" rtl="0" eaLnBrk="1" latinLnBrk="0" hangingPunct="1">
        <a:spcBef>
          <a:spcPts val="0"/>
        </a:spcBef>
        <a:buClr>
          <a:schemeClr val="accent1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27927"/>
            <a:ext cx="9908272" cy="169230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14947" y="3959556"/>
            <a:ext cx="5175666" cy="289844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3946549"/>
            <a:ext cx="7014946" cy="291145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27927"/>
            <a:ext cx="9908272" cy="169230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014205" y="1144"/>
            <a:ext cx="1991272" cy="83937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3959556"/>
            <a:ext cx="12190614" cy="28984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3558" y="874459"/>
            <a:ext cx="688488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548235"/>
                </a:solidFill>
                <a:latin typeface="Arial" panose="020B0604020202020204"/>
                <a:cs typeface="Arial" panose="020B0604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3648" y="2994641"/>
            <a:ext cx="10398125" cy="2308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833" y="1090515"/>
            <a:ext cx="11469707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AT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834" y="2344057"/>
            <a:ext cx="11472333" cy="3748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/>
              <a:t>Mastertextformat bearbeiten</a:t>
            </a:r>
            <a:endParaRPr lang="de-AT" dirty="0"/>
          </a:p>
          <a:p>
            <a:pPr lvl="1"/>
            <a:r>
              <a:rPr lang="de-AT" dirty="0"/>
              <a:t>Zweite Ebene</a:t>
            </a:r>
            <a:endParaRPr lang="de-AT" dirty="0"/>
          </a:p>
          <a:p>
            <a:pPr lvl="2"/>
            <a:r>
              <a:rPr lang="de-AT" dirty="0"/>
              <a:t>Dritte Ebene</a:t>
            </a:r>
            <a:endParaRPr lang="de-AT" dirty="0"/>
          </a:p>
          <a:p>
            <a:pPr lvl="3"/>
            <a:r>
              <a:rPr lang="de-AT" dirty="0"/>
              <a:t>Vierte Ebene</a:t>
            </a:r>
            <a:endParaRPr lang="de-AT" dirty="0"/>
          </a:p>
          <a:p>
            <a:pPr lvl="4"/>
            <a:r>
              <a:rPr lang="de-AT" dirty="0"/>
              <a:t>Fünfte Ebene</a:t>
            </a:r>
            <a:endParaRPr lang="de-DE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353307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98474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C68F6-CEB4-C040-B3A3-CADDD499EB7C}" type="slidenum">
              <a:rPr lang="de-DE" smtClean="0"/>
            </a:fld>
            <a:endParaRPr lang="de-DE" dirty="0"/>
          </a:p>
        </p:txBody>
      </p:sp>
      <p:cxnSp>
        <p:nvCxnSpPr>
          <p:cNvPr id="14" name="Gerade Verbindung 13"/>
          <p:cNvCxnSpPr/>
          <p:nvPr/>
        </p:nvCxnSpPr>
        <p:spPr>
          <a:xfrm>
            <a:off x="474136" y="6311900"/>
            <a:ext cx="11231033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13"/>
          <p:cNvCxnSpPr/>
          <p:nvPr/>
        </p:nvCxnSpPr>
        <p:spPr>
          <a:xfrm>
            <a:off x="474136" y="6311900"/>
            <a:ext cx="11231033" cy="0"/>
          </a:xfrm>
          <a:prstGeom prst="line">
            <a:avLst/>
          </a:prstGeom>
          <a:ln w="6350" cmpd="sng">
            <a:solidFill>
              <a:schemeClr val="bg1">
                <a:lumMod val="75000"/>
              </a:schemeClr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60459" y="112272"/>
            <a:ext cx="2269592" cy="780245"/>
          </a:xfrm>
          <a:prstGeom prst="rect">
            <a:avLst/>
          </a:prstGeom>
        </p:spPr>
      </p:pic>
      <p:pic>
        <p:nvPicPr>
          <p:cNvPr id="16" name="Imagen 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10" y="195166"/>
            <a:ext cx="3126316" cy="89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hdr="0"/>
  <p:txStyles>
    <p:titleStyle>
      <a:lvl1pPr algn="l" defTabSz="609600" rtl="0" eaLnBrk="1" latinLnBrk="0" hangingPunct="1">
        <a:spcBef>
          <a:spcPct val="0"/>
        </a:spcBef>
        <a:buNone/>
        <a:defRPr sz="4265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609600" rtl="0" eaLnBrk="1" latinLnBrk="0" hangingPunct="1">
        <a:spcBef>
          <a:spcPts val="800"/>
        </a:spcBef>
        <a:spcAft>
          <a:spcPts val="0"/>
        </a:spcAft>
        <a:buClr>
          <a:srgbClr val="F7A600"/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0" algn="l" defTabSz="609600" rtl="0" eaLnBrk="1" latinLnBrk="0" hangingPunct="1">
        <a:spcBef>
          <a:spcPts val="0"/>
        </a:spcBef>
        <a:buClr>
          <a:srgbClr val="F7A600"/>
        </a:buClr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indent="0" algn="l" defTabSz="609600" rtl="0" eaLnBrk="1" latinLnBrk="0" hangingPunct="1">
        <a:spcBef>
          <a:spcPts val="0"/>
        </a:spcBef>
        <a:buClr>
          <a:srgbClr val="F7A600"/>
        </a:buClr>
        <a:buFont typeface="Arial" panose="020B0604020202020204" pitchFamily="34" charset="0"/>
        <a:buNone/>
        <a:defRPr sz="2665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0" algn="l" defTabSz="609600" rtl="0" eaLnBrk="1" latinLnBrk="0" hangingPunct="1">
        <a:spcBef>
          <a:spcPts val="0"/>
        </a:spcBef>
        <a:buClr>
          <a:srgbClr val="F7A600"/>
        </a:buClr>
        <a:buFont typeface="Arial" panose="020B0604020202020204" pitchFamily="34" charset="0"/>
        <a:buNone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447925" indent="0" algn="l" defTabSz="609600" rtl="0" eaLnBrk="1" latinLnBrk="0" hangingPunct="1">
        <a:spcBef>
          <a:spcPts val="0"/>
        </a:spcBef>
        <a:buClr>
          <a:srgbClr val="F7A600"/>
        </a:buClr>
        <a:buFont typeface="Arial" panose="020B0604020202020204" pitchFamily="34" charset="0"/>
        <a:buNone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609600" rtl="0" eaLnBrk="1" latinLnBrk="0" hangingPunct="1">
        <a:spcBef>
          <a:spcPct val="20000"/>
        </a:spcBef>
        <a:buFont typeface="Arial" panose="020B0604020202020204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6096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20.jpe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hyperlink" Target="http://www.paul.bio/" TargetMode="External"/><Relationship Id="rId1" Type="http://schemas.openxmlformats.org/officeDocument/2006/relationships/hyperlink" Target="mailto:Paul.Hofmann@fh-joanneum.a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115" y="1401885"/>
            <a:ext cx="11462052" cy="401208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उद्यमीहरूको लागि वित्तीय व्यवस्थापन - विद्यार्थी र उद्यमीहरूलाई समर्थन गर्न वित्तीय रणनीतिहरू र निर्देशनहरूमा अन्तरदृष्टि</a:t>
            </a:r>
            <a:br>
              <a:rPr lang="de-DE" sz="4400" dirty="0"/>
            </a:br>
            <a:br>
              <a:rPr lang="de-DE" dirty="0"/>
            </a:br>
            <a:br>
              <a:rPr lang="de-DE" dirty="0"/>
            </a:br>
            <a:r>
              <a:rPr lang="en-US" sz="3100" dirty="0"/>
              <a:t>अवलोकन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0115" y="5413972"/>
            <a:ext cx="11462052" cy="804492"/>
          </a:xfrm>
        </p:spPr>
        <p:txBody>
          <a:bodyPr/>
          <a:lstStyle/>
          <a:p>
            <a:r>
              <a:rPr lang="de-DE" dirty="0"/>
              <a:t>Paul Hofmann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834" y="2004033"/>
            <a:ext cx="11643744" cy="4088793"/>
          </a:xfrm>
        </p:spPr>
        <p:txBody>
          <a:bodyPr>
            <a:normAutofit/>
          </a:bodyPr>
          <a:lstStyle/>
          <a:p>
            <a:endParaRPr lang="de-DE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अभियान: सम्भावित समर्थकहरूमा पुग्न परियोजनाका सबै </a:t>
            </a:r>
            <a:r>
              <a:rPr lang="en-US" sz="2800" dirty="0" smtClean="0"/>
              <a:t>गतिविधिहरू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समय</a:t>
            </a:r>
            <a:r>
              <a:rPr lang="en-US" sz="2800" dirty="0"/>
              <a:t>: (प्रायः) कोष लक्ष्यमा पुग्नको लागि निर्दिष्ट </a:t>
            </a:r>
            <a:r>
              <a:rPr lang="en-US" sz="2800" dirty="0" smtClean="0"/>
              <a:t>समय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लक्ष्य</a:t>
            </a:r>
            <a:r>
              <a:rPr lang="en-US" sz="2800" dirty="0"/>
              <a:t>: परियोजना मालिक द्वारा निर्दिष्ट पैसा को राशिथ्रेसहोल्ड: न्यूनतम कोष लक्ष्य (जहाँ लागू हुन्छ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अधिकतम</a:t>
            </a:r>
            <a:r>
              <a:rPr lang="en-US" sz="2800" dirty="0"/>
              <a:t>: अधिकतम कोष लक्ष्य (जहाँ लागू हुन्छ</a:t>
            </a:r>
            <a:r>
              <a:rPr lang="en-US" sz="2800" dirty="0" smtClean="0"/>
              <a:t>)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पुरस्कार</a:t>
            </a:r>
            <a:r>
              <a:rPr lang="en-US" sz="2800" dirty="0"/>
              <a:t>: इनाममा आधारित क्राउडफन्डिङ </a:t>
            </a:r>
            <a:r>
              <a:rPr lang="en-US" sz="2800" dirty="0" smtClean="0"/>
              <a:t>को </a:t>
            </a:r>
            <a:r>
              <a:rPr lang="en-US" sz="2800" dirty="0"/>
              <a:t>समयमा समर्थकलाई दिइने सामग्री वा अभौतिक वस्तुहरू</a:t>
            </a:r>
            <a:endParaRPr lang="de-AT" sz="2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क्राउडफन्डिङ शब्दावली: अभियान सर्तहरू</a:t>
            </a:r>
            <a:endParaRPr lang="de-DE" sz="3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74738" y="2856229"/>
            <a:ext cx="4685665" cy="14833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lvl="0" defTabSz="914400">
              <a:lnSpc>
                <a:spcPct val="100000"/>
              </a:lnSpc>
              <a:spcBef>
                <a:spcPts val="115"/>
              </a:spcBef>
              <a:defRPr/>
            </a:pPr>
            <a:r>
              <a:rPr lang="en-US" sz="24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पर्यटनको लागि, यसलाई प्रवर्द्धन, पूर्व बिक्री, मार्केटिङ, परीक्षण, मर्मत र संरक्षण, र अन्य धेरैमा प्रयोग गर्न सकिन्छ।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405" y="2324100"/>
            <a:ext cx="4956810" cy="1683153"/>
          </a:xfrm>
          <a:prstGeom prst="rect">
            <a:avLst/>
          </a:prstGeom>
          <a:solidFill>
            <a:srgbClr val="548EC1"/>
          </a:solidFill>
        </p:spPr>
        <p:txBody>
          <a:bodyPr vert="horz" wrap="square" lIns="0" tIns="571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354965" marR="342265" lvl="0" algn="ctr" defTabSz="914400">
              <a:lnSpc>
                <a:spcPct val="100000"/>
              </a:lnSpc>
              <a:spcBef>
                <a:spcPts val="5"/>
              </a:spcBef>
              <a:defRPr/>
            </a:pPr>
            <a:r>
              <a:rPr lang="en-US" sz="2400" b="1" spc="-5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क्राउडफन्डिङ मार्केटिङ, बजार अनुसन्धान, सामुदायिक पहुँच र प्रेस गतिविधिहरूमा प्रयोग गर्न सकिन्छ।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833" y="874334"/>
            <a:ext cx="11469707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0480" algn="l"/>
              </a:tabLst>
            </a:pPr>
            <a:r>
              <a:rPr lang="en-US" sz="3800" dirty="0">
                <a:latin typeface="Arial" panose="020B0604020202020204"/>
                <a:cs typeface="Arial" panose="020B0604020202020204"/>
              </a:rPr>
              <a:t>CF </a:t>
            </a:r>
            <a:r>
              <a:rPr lang="en-US" sz="3800" dirty="0">
                <a:latin typeface="Arial" panose="020B0604020202020204"/>
                <a:cs typeface="Arial" panose="020B0604020202020204"/>
              </a:rPr>
              <a:t>को प्रयोग</a:t>
            </a:r>
            <a:endParaRPr sz="38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3469" y="2897802"/>
            <a:ext cx="9453880" cy="143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93615" algn="l"/>
              </a:tabLst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Crowdfunding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can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used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for	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For</a:t>
            </a:r>
            <a:r>
              <a:rPr kumimoji="0" sz="2400" b="1" i="0" u="none" strike="noStrike" kern="1200" cap="none" spc="-1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1" i="0" u="none" strike="noStrike" kern="1200" cap="none" spc="-3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Tourism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,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it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can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be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used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41275" marR="0" lvl="0" indent="186055" algn="l" defTabSz="914400" rtl="0" eaLnBrk="1" fontAlgn="auto" latinLnBrk="0" hangingPunct="1">
              <a:lnSpc>
                <a:spcPts val="29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9361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marketing,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market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research,	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promotion,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pre-sales,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marketing,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community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outreach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and</a:t>
            </a:r>
            <a:r>
              <a:rPr kumimoji="0" sz="2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press	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tests,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maintenance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and</a:t>
            </a:r>
            <a:r>
              <a:rPr kumimoji="0" sz="2400" b="0" i="0" u="none" strike="noStrike" kern="1200" cap="none" spc="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protection,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149860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793615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activities.	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and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many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others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2324100"/>
            <a:ext cx="12190730" cy="4533900"/>
            <a:chOff x="0" y="2324100"/>
            <a:chExt cx="12190730" cy="453390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3959556"/>
              <a:ext cx="12190614" cy="289844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38405" y="2324100"/>
              <a:ext cx="4956810" cy="2552700"/>
            </a:xfrm>
            <a:custGeom>
              <a:avLst/>
              <a:gdLst/>
              <a:ahLst/>
              <a:cxnLst/>
              <a:rect l="l" t="t" r="r" b="b"/>
              <a:pathLst>
                <a:path w="4956810" h="2552700">
                  <a:moveTo>
                    <a:pt x="4956306" y="0"/>
                  </a:moveTo>
                  <a:lnTo>
                    <a:pt x="0" y="0"/>
                  </a:lnTo>
                  <a:lnTo>
                    <a:pt x="0" y="2552700"/>
                  </a:lnTo>
                  <a:lnTo>
                    <a:pt x="4956306" y="2552700"/>
                  </a:lnTo>
                  <a:lnTo>
                    <a:pt x="4956306" y="0"/>
                  </a:lnTo>
                  <a:close/>
                </a:path>
              </a:pathLst>
            </a:custGeom>
            <a:solidFill>
              <a:srgbClr val="E7F2E0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0614" cy="685799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41300" y="6511823"/>
            <a:ext cx="773747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Crowdfunding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is not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 new concept: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The 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Statue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of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Liberty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is thought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to be one of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the first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documented crowdfunding 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projects.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उदाहरणहरू: दान आधारित </a:t>
            </a:r>
            <a:r>
              <a:rPr lang="de-DE" dirty="0"/>
              <a:t>Crowdfunding</a:t>
            </a:r>
            <a:endParaRPr lang="de-AT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/>
          <a:stretch>
            <a:fillRect/>
          </a:stretch>
        </p:blipFill>
        <p:spPr>
          <a:xfrm>
            <a:off x="2065958" y="2343151"/>
            <a:ext cx="8060085" cy="3750733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00"/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00"/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00"/>
            <a:fld id="{E68C68F6-CEB4-C040-B3A3-CADDD499EB7C}" type="slidenum">
              <a:rPr 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370221" y="2003425"/>
            <a:ext cx="9451559" cy="408940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00"/>
            <a:fld id="{E68C68F6-CEB4-C040-B3A3-CADDD499EB7C}" type="slidenum">
              <a:rPr lang="de-DE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09600"/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defTabSz="609600"/>
            <a:endParaRPr lang="de-DE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उदाहरणहरू: पुरस्कार आधारित </a:t>
            </a:r>
            <a:r>
              <a:rPr lang="de-DE" dirty="0"/>
              <a:t>Crowdfunding</a:t>
            </a:r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8721" y="2419565"/>
            <a:ext cx="2718560" cy="35646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0362" y="1330882"/>
            <a:ext cx="7056509" cy="4886836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524001" y="646546"/>
            <a:ext cx="9144000" cy="544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1"/>
            <a:ext cx="2819400" cy="686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1" y="152401"/>
            <a:ext cx="3171825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अधीनस्थ भनेको दिवालियापनको अवस्थामा पहिले अन्य सबै ऋण </a:t>
            </a:r>
            <a:r>
              <a:rPr lang="en-US" dirty="0" smtClean="0"/>
              <a:t>तिर्नुपर्छ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मुनाफा </a:t>
            </a:r>
            <a:r>
              <a:rPr lang="en-US" dirty="0"/>
              <a:t>बाँडफाँडको कारणले क्राउडफन्डिङ लगानीकर्ताहरूलाई थप आकर्षककम्पनी मालिकहरूको लागि फाइदाहरू</a:t>
            </a:r>
            <a:r>
              <a:rPr lang="en-US" dirty="0" smtClean="0"/>
              <a:t>: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अधीनस्थ </a:t>
            </a:r>
            <a:r>
              <a:rPr lang="en-US" dirty="0"/>
              <a:t>ऋण इक्विटीमा तोक्न सकिन्छ र यसका लागि ऋण वा क्रेडिट प्राप्त गर्न सजिलो </a:t>
            </a:r>
            <a:r>
              <a:rPr lang="en-US" dirty="0" smtClean="0"/>
              <a:t>हुन्छ</a:t>
            </a:r>
            <a:endParaRPr lang="en-US" dirty="0" smtClean="0"/>
          </a:p>
          <a:p>
            <a:pPr marL="979805" indent="-455930" defTabSz="465455">
              <a:buFont typeface="Arial" panose="020B0604020202020204" pitchFamily="34" charset="0"/>
              <a:buChar char="•"/>
            </a:pPr>
            <a:r>
              <a:rPr lang="en-US" dirty="0" smtClean="0"/>
              <a:t>फर्मको </a:t>
            </a:r>
            <a:r>
              <a:rPr lang="en-US" dirty="0"/>
              <a:t>नियन्त्रणमा कुनै कमी </a:t>
            </a:r>
            <a:r>
              <a:rPr lang="en-US" dirty="0" smtClean="0"/>
              <a:t>छैन</a:t>
            </a:r>
            <a:endParaRPr lang="en-US" dirty="0" smtClean="0"/>
          </a:p>
          <a:p>
            <a:pPr marL="979805" indent="-455930" defTabSz="465455">
              <a:buFont typeface="Arial" panose="020B0604020202020204" pitchFamily="34" charset="0"/>
              <a:buChar char="•"/>
            </a:pPr>
            <a:r>
              <a:rPr lang="en-US" dirty="0" smtClean="0"/>
              <a:t>क्राउडफन्डिङ </a:t>
            </a:r>
            <a:r>
              <a:rPr lang="en-US" dirty="0"/>
              <a:t>लगानीकर्ताहरूसँग लाभ साझेदारी समय सीमित बनाम इक्विटी लगानीकर्ताहरूसँग असीमित छ</a:t>
            </a:r>
            <a:r>
              <a:rPr lang="en-US" dirty="0" smtClean="0"/>
              <a:t>।</a:t>
            </a:r>
            <a:endParaRPr lang="en-US" dirty="0" smtClean="0"/>
          </a:p>
          <a:p>
            <a:pPr marL="979805" indent="-455930" defTabSz="465455">
              <a:buFont typeface="Arial" panose="020B0604020202020204" pitchFamily="34" charset="0"/>
              <a:buChar char="•"/>
            </a:pPr>
            <a:r>
              <a:rPr lang="en-US" dirty="0" smtClean="0"/>
              <a:t>लगानीकर्ताहरूलाई </a:t>
            </a:r>
            <a:r>
              <a:rPr lang="en-US" dirty="0"/>
              <a:t>कम ब्याज दर प्रदान गर्न </a:t>
            </a:r>
            <a:r>
              <a:rPr lang="en-US" dirty="0" smtClean="0"/>
              <a:t>सकिन्छ</a:t>
            </a:r>
            <a:endParaRPr lang="en-US" dirty="0" smtClean="0"/>
          </a:p>
          <a:p>
            <a:pPr marL="979805" indent="-455930" defTabSz="465455">
              <a:buFont typeface="Arial" panose="020B0604020202020204" pitchFamily="34" charset="0"/>
              <a:buChar char="•"/>
            </a:pPr>
            <a:r>
              <a:rPr lang="en-US" dirty="0" smtClean="0"/>
              <a:t>ब्याज </a:t>
            </a:r>
            <a:r>
              <a:rPr lang="en-US" dirty="0"/>
              <a:t>भुक्तानी अघिल्लो वर्ष नाफा आवश्यक छ</a:t>
            </a:r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क्राउडफन्डिङको अर्को प्रकार: वैकल्पिक अतिरिक्त लाभ साझेदारीको साथ अधीनस्थ ऋण</a:t>
            </a:r>
            <a:endParaRPr lang="de-A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19336" y="1616077"/>
            <a:ext cx="7414356" cy="4089400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उदाहरणहरू: ऋणमा आधारित </a:t>
            </a:r>
            <a:r>
              <a:rPr lang="de-DE" dirty="0"/>
              <a:t>Crowdfunding</a:t>
            </a:r>
            <a:endParaRPr lang="de-AT" dirty="0"/>
          </a:p>
        </p:txBody>
      </p:sp>
      <p:sp>
        <p:nvSpPr>
          <p:cNvPr id="8" name="TextBox 7"/>
          <p:cNvSpPr txBox="1"/>
          <p:nvPr/>
        </p:nvSpPr>
        <p:spPr>
          <a:xfrm>
            <a:off x="834333" y="1783244"/>
            <a:ext cx="5733618" cy="35394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de-DE" sz="2800" b="1" i="0" dirty="0">
                <a:solidFill>
                  <a:srgbClr val="263449"/>
                </a:solidFill>
                <a:effectLst/>
                <a:latin typeface="-apple-system"/>
              </a:rPr>
              <a:t>Alm Resort Nassfeld</a:t>
            </a:r>
            <a:endParaRPr lang="de-DE" sz="2800" b="1" i="0" dirty="0">
              <a:solidFill>
                <a:srgbClr val="263449"/>
              </a:solidFill>
              <a:effectLst/>
              <a:latin typeface="-apple-system"/>
            </a:endParaRPr>
          </a:p>
          <a:p>
            <a:r>
              <a:rPr lang="en-US" sz="2800" b="1" dirty="0" smtClean="0">
                <a:solidFill>
                  <a:srgbClr val="263449"/>
                </a:solidFill>
                <a:latin typeface="-apple-system"/>
              </a:rPr>
              <a:t>अल्म </a:t>
            </a:r>
            <a:r>
              <a:rPr lang="en-US" sz="2800" b="1" dirty="0">
                <a:solidFill>
                  <a:srgbClr val="263449"/>
                </a:solidFill>
                <a:latin typeface="-apple-system"/>
              </a:rPr>
              <a:t>रिसोर्ट नासफेल्ड" परियोजना एक सम्पन्न क्राउड इन्भेष्टिङ अभियान हो जुन अस्ट्रियन क्राउडफन्डिङ प्लेटफर्म "1000</a:t>
            </a:r>
            <a:r>
              <a:rPr lang="de-DE" sz="2800" b="1" dirty="0">
                <a:solidFill>
                  <a:srgbClr val="263449"/>
                </a:solidFill>
                <a:latin typeface="-apple-system"/>
              </a:rPr>
              <a:t>x1000" </a:t>
            </a:r>
            <a:r>
              <a:rPr lang="en-US" sz="2800" b="1" dirty="0">
                <a:solidFill>
                  <a:srgbClr val="263449"/>
                </a:solidFill>
                <a:latin typeface="-apple-system"/>
              </a:rPr>
              <a:t>मा गरिएको थियो। अभियानले भीड मार्फत € 557,121 को कुल मात्रा संकलन गर्न सक्षम थियो।</a:t>
            </a:r>
            <a:endParaRPr lang="de-DE" sz="2800" b="1" i="0" dirty="0">
              <a:solidFill>
                <a:srgbClr val="263449"/>
              </a:solidFill>
              <a:effectLst/>
              <a:latin typeface="-apple-system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उदाहरणहरू: इक्विटी आधारित </a:t>
            </a:r>
            <a:r>
              <a:rPr lang="de-DE" dirty="0"/>
              <a:t>Crowdfunding</a:t>
            </a:r>
            <a:endParaRPr lang="de-AT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1"/>
          <a:srcRect t="13950"/>
          <a:stretch>
            <a:fillRect/>
          </a:stretch>
        </p:blipFill>
        <p:spPr>
          <a:xfrm>
            <a:off x="399618" y="1780166"/>
            <a:ext cx="8685487" cy="38103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latin typeface="+mn-lt"/>
                <a:ea typeface="+mj-ea"/>
                <a:cs typeface="MS PGothic" panose="020B0600070205080204" pitchFamily="34" charset="-128"/>
              </a:rPr>
              <a:t>Paul Hofmann</a:t>
            </a:r>
            <a:endParaRPr lang="de-AT" dirty="0">
              <a:latin typeface="+mn-lt"/>
              <a:ea typeface="+mj-ea"/>
              <a:cs typeface="MS PGothic" panose="020B0600070205080204" pitchFamily="34" charset="-128"/>
            </a:endParaRPr>
          </a:p>
        </p:txBody>
      </p:sp>
      <p:sp>
        <p:nvSpPr>
          <p:cNvPr id="8198" name="Foliennummernplatzhalter 1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631116" y="6610351"/>
            <a:ext cx="199292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/>
          <a:lstStyle>
            <a:defPPr>
              <a:defRPr lang="de-DE"/>
            </a:defPPr>
            <a:lvl1pPr algn="r" defTabSz="902970" rtl="0" eaLnBrk="1" fontAlgn="base" hangingPunct="1">
              <a:spcBef>
                <a:spcPct val="0"/>
              </a:spcBef>
              <a:spcAft>
                <a:spcPct val="0"/>
              </a:spcAft>
              <a:defRPr sz="925" b="1" kern="1200">
                <a:solidFill>
                  <a:srgbClr val="C0C0C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buClrTx/>
            </a:pPr>
            <a:fld id="{B030C7B8-0928-4E47-B6DB-4F07D3414CA8}" type="slidenum">
              <a:rPr lang="de-AT" altLang="de-DE" smtClean="0"/>
            </a:fld>
            <a:r>
              <a:rPr lang="de-AT" altLang="de-DE"/>
              <a:t> </a:t>
            </a:r>
            <a:endParaRPr lang="de-AT" altLang="de-DE" sz="925">
              <a:solidFill>
                <a:srgbClr val="C0C0C0"/>
              </a:solidFill>
              <a:latin typeface="Calibri" panose="020F0502020204030204" pitchFamily="34" charset="0"/>
            </a:endParaRPr>
          </a:p>
        </p:txBody>
      </p:sp>
      <p:sp>
        <p:nvSpPr>
          <p:cNvPr id="19459" name="Rechteck 4"/>
          <p:cNvSpPr>
            <a:spLocks noChangeArrowheads="1"/>
          </p:cNvSpPr>
          <p:nvPr/>
        </p:nvSpPr>
        <p:spPr bwMode="auto">
          <a:xfrm>
            <a:off x="8619914" y="3379177"/>
            <a:ext cx="1930337" cy="98975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580390" eaLnBrk="0" hangingPunct="0">
              <a:lnSpc>
                <a:spcPct val="95000"/>
              </a:lnSpc>
              <a:defRPr/>
            </a:pPr>
            <a:r>
              <a:rPr lang="de-DE" sz="1290" dirty="0">
                <a:solidFill>
                  <a:srgbClr val="000000"/>
                </a:solidFill>
                <a:latin typeface="Arial" panose="020B0604020202020204"/>
                <a:ea typeface="MS PGothic" panose="020B0600070205080204" pitchFamily="34" charset="-128"/>
                <a:cs typeface="Calibri" panose="020F0502020204030204" pitchFamily="34" charset="0"/>
              </a:rPr>
              <a:t>Paul Hofmann</a:t>
            </a:r>
            <a:endParaRPr lang="de-DE" sz="1290" dirty="0">
              <a:solidFill>
                <a:srgbClr val="000000"/>
              </a:solidFill>
              <a:latin typeface="Arial" panose="020B0604020202020204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defTabSz="580390" eaLnBrk="0" hangingPunct="0">
              <a:lnSpc>
                <a:spcPct val="95000"/>
              </a:lnSpc>
              <a:defRPr/>
            </a:pPr>
            <a:endParaRPr lang="de-DE" sz="970" dirty="0">
              <a:solidFill>
                <a:srgbClr val="0000FF"/>
              </a:solidFill>
              <a:latin typeface="Arial" panose="020B0604020202020204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defTabSz="580390" eaLnBrk="0" hangingPunct="0">
              <a:lnSpc>
                <a:spcPct val="95000"/>
              </a:lnSpc>
              <a:defRPr/>
            </a:pPr>
            <a:r>
              <a:rPr lang="de-DE" sz="970" dirty="0">
                <a:solidFill>
                  <a:srgbClr val="0000FF"/>
                </a:solidFill>
                <a:latin typeface="Arial" panose="020B0604020202020204"/>
                <a:ea typeface="MS PGothic" panose="020B0600070205080204" pitchFamily="34" charset="-128"/>
                <a:cs typeface="Calibri" panose="020F0502020204030204" pitchFamily="34" charset="0"/>
                <a:hlinkClick r:id="rId1"/>
              </a:rPr>
              <a:t>Paul.Hofmann@fh-joanneum.at</a:t>
            </a:r>
            <a:endParaRPr lang="de-DE" sz="970" dirty="0">
              <a:solidFill>
                <a:srgbClr val="0000FF"/>
              </a:solidFill>
              <a:latin typeface="Arial" panose="020B0604020202020204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defTabSz="580390" eaLnBrk="0" hangingPunct="0">
              <a:lnSpc>
                <a:spcPct val="95000"/>
              </a:lnSpc>
              <a:defRPr/>
            </a:pPr>
            <a:endParaRPr lang="de-DE" sz="970" dirty="0">
              <a:solidFill>
                <a:srgbClr val="0000FF"/>
              </a:solidFill>
              <a:latin typeface="Arial" panose="020B0604020202020204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defTabSz="580390" eaLnBrk="0" hangingPunct="0">
              <a:lnSpc>
                <a:spcPct val="95000"/>
              </a:lnSpc>
              <a:defRPr/>
            </a:pPr>
            <a:r>
              <a:rPr lang="de-DE" sz="970" dirty="0">
                <a:solidFill>
                  <a:srgbClr val="0000FF"/>
                </a:solidFill>
                <a:latin typeface="Arial" panose="020B0604020202020204"/>
                <a:ea typeface="MS PGothic" panose="020B0600070205080204" pitchFamily="34" charset="-128"/>
                <a:cs typeface="Calibri" panose="020F0502020204030204" pitchFamily="34" charset="0"/>
                <a:hlinkClick r:id="rId2"/>
              </a:rPr>
              <a:t>www.paul.bio</a:t>
            </a:r>
            <a:endParaRPr lang="de-DE" sz="970" dirty="0">
              <a:solidFill>
                <a:srgbClr val="0000FF"/>
              </a:solidFill>
              <a:latin typeface="Arial" panose="020B0604020202020204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defTabSz="580390" eaLnBrk="0" hangingPunct="0">
              <a:lnSpc>
                <a:spcPct val="95000"/>
              </a:lnSpc>
              <a:defRPr/>
            </a:pPr>
            <a:endParaRPr lang="de-DE" sz="970" dirty="0">
              <a:solidFill>
                <a:srgbClr val="0000FF"/>
              </a:solidFill>
              <a:latin typeface="Arial" panose="020B0604020202020204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2066193" y="1782802"/>
            <a:ext cx="6361527" cy="4962425"/>
          </a:xfrm>
          <a:prstGeom prst="rect">
            <a:avLst/>
          </a:prstGeom>
          <a:noFill/>
          <a:ln>
            <a:noFill/>
          </a:ln>
        </p:spPr>
        <p:txBody>
          <a:bodyPr wrap="square" lIns="83077" tIns="43200" rIns="83077" bIns="43200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263525" indent="-263525" defTabSz="843915">
              <a:spcBef>
                <a:spcPct val="20000"/>
              </a:spcBef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altLang="de-DE" sz="1600" b="0" dirty="0">
                <a:solidFill>
                  <a:srgbClr val="000000"/>
                </a:solidFill>
                <a:latin typeface="Arial" panose="020B0604020202020204"/>
              </a:rPr>
              <a:t>भियना विश्वविद्यालय: बायोकेमिस्ट्री, केमिस्ट्री र फिजिक्स को क्षेत्र मा अध्ययन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TU Darmstadt: </a:t>
            </a:r>
            <a:r>
              <a:rPr lang="en-US" altLang="de-DE" sz="1600" b="0" dirty="0">
                <a:solidFill>
                  <a:srgbClr val="000000"/>
                </a:solidFill>
                <a:latin typeface="Arial" panose="020B0604020202020204"/>
              </a:rPr>
              <a:t>डाक्टर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RER। </a:t>
            </a:r>
            <a:r>
              <a:rPr lang="en-US" altLang="de-DE" sz="1600" b="0" dirty="0">
                <a:solidFill>
                  <a:srgbClr val="000000"/>
                </a:solidFill>
                <a:latin typeface="Arial" panose="020B0604020202020204"/>
              </a:rPr>
              <a:t>अवश्य </a:t>
            </a:r>
            <a:r>
              <a:rPr lang="en-US" altLang="de-DE" sz="1600" b="0" dirty="0" smtClean="0">
                <a:solidFill>
                  <a:srgbClr val="000000"/>
                </a:solidFill>
                <a:latin typeface="Arial" panose="020B0604020202020204"/>
              </a:rPr>
              <a:t>पनि</a:t>
            </a:r>
            <a:endParaRPr lang="en-US" altLang="de-DE" sz="1600" b="0" dirty="0" smtClean="0">
              <a:solidFill>
                <a:srgbClr val="000000"/>
              </a:solidFill>
              <a:latin typeface="Arial" panose="020B0604020202020204"/>
            </a:endParaRPr>
          </a:p>
          <a:p>
            <a:pPr marL="263525" indent="-263525" defTabSz="843915">
              <a:spcBef>
                <a:spcPct val="20000"/>
              </a:spcBef>
              <a:buSzPct val="125000"/>
              <a:buFont typeface="Wingdings" panose="05000000000000000000" pitchFamily="2" charset="2"/>
              <a:buChar char="§"/>
              <a:defRPr/>
            </a:pP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/>
              </a:rPr>
              <a:t>30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+ Jahre Berufserfahrung als Executive</a:t>
            </a:r>
            <a:endParaRPr lang="de-DE" altLang="de-DE" sz="1600" b="0" dirty="0">
              <a:solidFill>
                <a:srgbClr val="000000"/>
              </a:solidFill>
              <a:latin typeface="Arial" panose="020B0604020202020204"/>
            </a:endParaRPr>
          </a:p>
          <a:p>
            <a:pPr marL="263525" defTabSz="843915">
              <a:spcBef>
                <a:spcPct val="20000"/>
              </a:spcBef>
              <a:buSzPct val="125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 BASF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:     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MES </a:t>
            </a:r>
            <a:r>
              <a:rPr lang="en-US" altLang="de-DE" sz="1600" b="0" dirty="0">
                <a:solidFill>
                  <a:srgbClr val="000000"/>
                </a:solidFill>
                <a:latin typeface="Arial" panose="020B0604020202020204"/>
              </a:rPr>
              <a:t>र अपरेसन प्रबन्धक डिजाइन, निर्माण र सुरुवात </a:t>
            </a:r>
            <a:r>
              <a:rPr lang="en-US" altLang="de-DE" sz="1600" b="0" dirty="0" smtClean="0">
                <a:solidFill>
                  <a:srgbClr val="000000"/>
                </a:solidFill>
                <a:latin typeface="Arial" panose="020B0604020202020204"/>
              </a:rPr>
              <a:t>गर्नुहोस्</a:t>
            </a:r>
            <a:endParaRPr lang="en-US" altLang="de-DE" sz="1600" b="0" dirty="0" smtClean="0">
              <a:solidFill>
                <a:srgbClr val="000000"/>
              </a:solidFill>
              <a:latin typeface="Arial" panose="020B0604020202020204"/>
            </a:endParaRPr>
          </a:p>
          <a:p>
            <a:pPr marL="263525" defTabSz="843915">
              <a:spcBef>
                <a:spcPct val="20000"/>
              </a:spcBef>
              <a:buSzPct val="125000"/>
              <a:buFont typeface="Wingdings" panose="05000000000000000000" pitchFamily="2" charset="2"/>
              <a:buChar char="§"/>
              <a:defRPr/>
            </a:pP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SAP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:        Dir EMEA Strategic Board Initative</a:t>
            </a:r>
            <a:endParaRPr lang="de-DE" altLang="de-DE" sz="1600" b="0" dirty="0">
              <a:solidFill>
                <a:srgbClr val="000000"/>
              </a:solidFill>
              <a:latin typeface="Arial" panose="020B0604020202020204"/>
            </a:endParaRPr>
          </a:p>
          <a:p>
            <a:pPr marL="263525" defTabSz="843915">
              <a:spcBef>
                <a:spcPct val="20000"/>
              </a:spcBef>
              <a:buSzPct val="125000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	         Dir Corporate 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Venturing</a:t>
            </a:r>
            <a:endParaRPr lang="de-DE" altLang="de-DE" sz="1600" b="0" dirty="0">
              <a:solidFill>
                <a:srgbClr val="000000"/>
              </a:solidFill>
              <a:latin typeface="Arial" panose="020B0604020202020204"/>
            </a:endParaRPr>
          </a:p>
          <a:p>
            <a:pPr marL="263525" defTabSz="843915">
              <a:spcBef>
                <a:spcPct val="20000"/>
              </a:spcBef>
              <a:buSzPct val="125000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	         VP Research &amp; Development, Palo Alto Labs</a:t>
            </a:r>
            <a:endParaRPr lang="de-DE" altLang="de-DE" sz="1600" b="0" dirty="0">
              <a:solidFill>
                <a:srgbClr val="000000"/>
              </a:solidFill>
              <a:latin typeface="Arial" panose="020B0604020202020204"/>
            </a:endParaRPr>
          </a:p>
          <a:p>
            <a:pPr marL="263525" defTabSz="843915">
              <a:spcBef>
                <a:spcPct val="20000"/>
              </a:spcBef>
              <a:buSzPct val="125000"/>
              <a:buFont typeface="Wingdings" panose="05000000000000000000" pitchFamily="2" charset="2"/>
              <a:buChar char="§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en-US" altLang="de-DE" sz="1600" dirty="0">
                <a:solidFill>
                  <a:srgbClr val="000000"/>
                </a:solidFill>
                <a:latin typeface="Arial" panose="020B0604020202020204"/>
              </a:rPr>
              <a:t>सिलिकन भ्याली स्टार्टअपहरू सफलतापूर्वक बेचेका दुईको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CTO</a:t>
            </a:r>
            <a:endParaRPr lang="de-DE" altLang="de-DE" sz="1600" dirty="0">
              <a:solidFill>
                <a:srgbClr val="000000"/>
              </a:solidFill>
              <a:latin typeface="Arial" panose="020B0604020202020204"/>
            </a:endParaRPr>
          </a:p>
          <a:p>
            <a:pPr marL="263525" defTabSz="843915">
              <a:spcBef>
                <a:spcPct val="20000"/>
              </a:spcBef>
              <a:buSzPct val="125000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	         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Saffron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Technology (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now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Intel)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  <a:sym typeface="Wingdings" panose="05000000000000000000" pitchFamily="2" charset="2"/>
              </a:rPr>
              <a:t>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AI und Graphs</a:t>
            </a:r>
            <a:endParaRPr lang="de-DE" altLang="de-DE" sz="1600" b="0" dirty="0">
              <a:solidFill>
                <a:srgbClr val="000000"/>
              </a:solidFill>
              <a:latin typeface="Arial" panose="020B0604020202020204"/>
            </a:endParaRPr>
          </a:p>
          <a:p>
            <a:pPr marL="1108075" lvl="2" indent="0" defTabSz="843915">
              <a:spcBef>
                <a:spcPct val="20000"/>
              </a:spcBef>
              <a:buSzPct val="125000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   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SpaceTime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Insight (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now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Nokia)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  <a:sym typeface="Wingdings" panose="05000000000000000000" pitchFamily="2" charset="2"/>
              </a:rPr>
              <a:t>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IOT und AI</a:t>
            </a:r>
            <a:endParaRPr lang="de-DE" altLang="de-DE" sz="1600" b="0" dirty="0">
              <a:solidFill>
                <a:srgbClr val="000000"/>
              </a:solidFill>
              <a:latin typeface="Arial" panose="020B0604020202020204"/>
            </a:endParaRPr>
          </a:p>
          <a:p>
            <a:pPr marL="263525" defTabSz="843915">
              <a:spcBef>
                <a:spcPct val="20000"/>
              </a:spcBef>
              <a:buSzPct val="125000"/>
              <a:buFont typeface="Wingdings" panose="05000000000000000000" pitchFamily="2" charset="2"/>
              <a:buChar char="§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Accenture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: 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CTO AI </a:t>
            </a:r>
            <a:r>
              <a:rPr lang="en-US" altLang="de-DE" sz="1600" b="0" dirty="0">
                <a:solidFill>
                  <a:srgbClr val="000000"/>
                </a:solidFill>
                <a:latin typeface="Arial" panose="020B0604020202020204"/>
              </a:rPr>
              <a:t>र डेटा विज्ञान </a:t>
            </a:r>
            <a:r>
              <a:rPr lang="de-DE" altLang="de-DE" sz="1600" b="0" dirty="0" smtClean="0">
                <a:solidFill>
                  <a:srgbClr val="000000"/>
                </a:solidFill>
                <a:latin typeface="Arial" panose="020B0604020202020204"/>
              </a:rPr>
              <a:t>NA</a:t>
            </a:r>
            <a:endParaRPr lang="de-DE" altLang="de-DE" sz="1600" b="0" dirty="0" smtClean="0">
              <a:solidFill>
                <a:srgbClr val="000000"/>
              </a:solidFill>
              <a:latin typeface="Arial" panose="020B0604020202020204"/>
            </a:endParaRPr>
          </a:p>
          <a:p>
            <a:pPr marL="263525" defTabSz="843915">
              <a:spcBef>
                <a:spcPct val="20000"/>
              </a:spcBef>
              <a:buSzPct val="125000"/>
              <a:buFont typeface="Wingdings" panose="05000000000000000000" pitchFamily="2" charset="2"/>
              <a:buChar char="§"/>
              <a:defRPr/>
            </a:pPr>
            <a:r>
              <a:rPr lang="en-US" altLang="de-DE" sz="1600" b="0" dirty="0" smtClean="0">
                <a:solidFill>
                  <a:srgbClr val="000000"/>
                </a:solidFill>
                <a:latin typeface="Arial" panose="020B0604020202020204"/>
              </a:rPr>
              <a:t>शैक्षिक क्यारियर</a:t>
            </a:r>
            <a:endParaRPr lang="en-US" altLang="de-DE" sz="1600" b="0" dirty="0" smtClean="0">
              <a:solidFill>
                <a:srgbClr val="000000"/>
              </a:solidFill>
              <a:latin typeface="Arial" panose="020B0604020202020204"/>
            </a:endParaRPr>
          </a:p>
          <a:p>
            <a:pPr marL="290830" lvl="1" indent="234950" defTabSz="843915">
              <a:spcBef>
                <a:spcPct val="20000"/>
              </a:spcBef>
              <a:buSzPct val="125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MIT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:           			Visiting Scientist</a:t>
            </a:r>
            <a:endParaRPr lang="de-DE" altLang="de-DE" sz="1600" b="0" dirty="0">
              <a:solidFill>
                <a:srgbClr val="000000"/>
              </a:solidFill>
              <a:latin typeface="Arial" panose="020B0604020202020204"/>
            </a:endParaRPr>
          </a:p>
          <a:p>
            <a:pPr marL="263525" defTabSz="843915">
              <a:spcBef>
                <a:spcPct val="20000"/>
              </a:spcBef>
              <a:buSzPct val="125000"/>
              <a:buFont typeface="Wingdings" panose="05000000000000000000" pitchFamily="2" charset="2"/>
              <a:buChar char="§"/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 Northwestern University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: 	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Assistant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Professor</a:t>
            </a:r>
            <a:endParaRPr lang="de-DE" altLang="de-DE" sz="1600" b="0" dirty="0">
              <a:solidFill>
                <a:srgbClr val="000000"/>
              </a:solidFill>
              <a:latin typeface="Arial" panose="020B0604020202020204"/>
            </a:endParaRPr>
          </a:p>
          <a:p>
            <a:pPr marL="263525" defTabSz="843915">
              <a:spcBef>
                <a:spcPct val="20000"/>
              </a:spcBef>
              <a:buSzPct val="125000"/>
              <a:buFont typeface="Wingdings" panose="05000000000000000000" pitchFamily="2" charset="2"/>
              <a:buChar char="§"/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TU München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:		</a:t>
            </a:r>
            <a:r>
              <a:rPr lang="de-DE" altLang="de-DE" sz="1600" b="0" dirty="0" err="1">
                <a:solidFill>
                  <a:srgbClr val="000000"/>
                </a:solidFill>
                <a:latin typeface="Arial" panose="020B0604020202020204"/>
              </a:rPr>
              <a:t>Postdoctoral</a:t>
            </a: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 Fellow</a:t>
            </a:r>
            <a:endParaRPr lang="de-DE" altLang="de-DE" sz="1600" b="0" dirty="0">
              <a:solidFill>
                <a:srgbClr val="000000"/>
              </a:solidFill>
              <a:latin typeface="Arial" panose="020B0604020202020204"/>
            </a:endParaRPr>
          </a:p>
          <a:p>
            <a:pPr marL="1318895" lvl="2" indent="-210820" defTabSz="843915">
              <a:spcBef>
                <a:spcPct val="20000"/>
              </a:spcBef>
              <a:buSzPct val="125000"/>
              <a:buFont typeface="Wingdings" panose="05000000000000000000" pitchFamily="2" charset="2"/>
              <a:buChar char="§"/>
              <a:defRPr/>
            </a:pPr>
            <a:endParaRPr lang="de-DE" altLang="de-DE" sz="1600" b="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19462" name="Textfeld 5"/>
          <p:cNvSpPr txBox="1">
            <a:spLocks noChangeArrowheads="1"/>
          </p:cNvSpPr>
          <p:nvPr/>
        </p:nvSpPr>
        <p:spPr bwMode="auto">
          <a:xfrm>
            <a:off x="2066194" y="921311"/>
            <a:ext cx="6513635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843915" eaLnBrk="1" hangingPunct="1">
              <a:defRPr/>
            </a:pPr>
            <a:r>
              <a:rPr lang="de-DE" altLang="de-DE" sz="1600" dirty="0">
                <a:solidFill>
                  <a:srgbClr val="000000"/>
                </a:solidFill>
                <a:latin typeface="Arial" panose="020B0604020202020204"/>
              </a:rPr>
              <a:t>FH-Joanneum:</a:t>
            </a:r>
            <a:endParaRPr lang="de-DE" altLang="de-DE" sz="1600" dirty="0">
              <a:solidFill>
                <a:srgbClr val="000000"/>
              </a:solidFill>
              <a:latin typeface="Arial" panose="020B0604020202020204"/>
            </a:endParaRPr>
          </a:p>
          <a:p>
            <a:pPr defTabSz="843915" eaLnBrk="1" hangingPunct="1">
              <a:defRPr/>
            </a:pPr>
            <a:r>
              <a:rPr lang="de-DE" altLang="de-DE" sz="1600" b="0" dirty="0">
                <a:solidFill>
                  <a:srgbClr val="000000"/>
                </a:solidFill>
                <a:latin typeface="Arial" panose="020B0604020202020204"/>
              </a:rPr>
              <a:t>IWI </a:t>
            </a:r>
            <a:r>
              <a:rPr lang="en-US" altLang="de-DE" sz="1600" b="0" dirty="0">
                <a:solidFill>
                  <a:srgbClr val="000000"/>
                </a:solidFill>
                <a:latin typeface="Arial" panose="020B0604020202020204"/>
              </a:rPr>
              <a:t>पाठ्यक्रममा डिजिटलाइजेशनमा फोकसको साथ उत्पादन अनुकूलनको क्षेत्रमा प्रोफेसरशिप</a:t>
            </a:r>
            <a:endParaRPr lang="de-DE" altLang="de-DE" sz="1600" b="0" dirty="0">
              <a:solidFill>
                <a:srgbClr val="000000"/>
              </a:solidFill>
              <a:latin typeface="Arial" panose="020B0604020202020204"/>
            </a:endParaRPr>
          </a:p>
        </p:txBody>
      </p:sp>
      <p:pic>
        <p:nvPicPr>
          <p:cNvPr id="8199" name="Picture 2" descr="A picture containing person, person, sky, suit&#10;&#10;Description automatically generat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28" y="1207478"/>
            <a:ext cx="2013438" cy="20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94006" y="1930717"/>
          <a:ext cx="3152775" cy="36893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2775"/>
              </a:tblGrid>
              <a:tr h="90995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050"/>
                        </a:spcBef>
                      </a:pP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Before</a:t>
                      </a:r>
                      <a:r>
                        <a:rPr sz="2400" spc="-35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400" dirty="0">
                          <a:latin typeface="Arial" panose="020B0604020202020204"/>
                          <a:cs typeface="Arial" panose="020B0604020202020204"/>
                        </a:rPr>
                        <a:t>2003</a:t>
                      </a:r>
                      <a:endParaRPr sz="24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60350" marB="0"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C1"/>
                    </a:solidFill>
                  </a:tcPr>
                </a:tc>
              </a:tr>
              <a:tr h="934719">
                <a:tc>
                  <a:txBody>
                    <a:bodyPr/>
                    <a:lstStyle/>
                    <a:p>
                      <a:pPr marR="17780" algn="ctr">
                        <a:lnSpc>
                          <a:spcPct val="100000"/>
                        </a:lnSpc>
                        <a:spcBef>
                          <a:spcPts val="2235"/>
                        </a:spcBef>
                      </a:pP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2008</a:t>
                      </a:r>
                      <a:endParaRPr sz="24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83845" marB="0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C1"/>
                    </a:solidFill>
                  </a:tcPr>
                </a:tc>
              </a:tr>
              <a:tr h="934719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245"/>
                        </a:spcBef>
                      </a:pPr>
                      <a:r>
                        <a:rPr sz="2400" spc="-5" dirty="0">
                          <a:latin typeface="Arial" panose="020B0604020202020204"/>
                          <a:cs typeface="Arial" panose="020B0604020202020204"/>
                        </a:rPr>
                        <a:t>2009</a:t>
                      </a:r>
                      <a:endParaRPr sz="24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85115" marB="0">
                    <a:lnT w="5715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C1"/>
                    </a:solidFill>
                  </a:tcPr>
                </a:tc>
              </a:tr>
              <a:tr h="909955"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235"/>
                        </a:spcBef>
                      </a:pPr>
                      <a:r>
                        <a:rPr sz="2400" spc="-45" dirty="0">
                          <a:latin typeface="Arial" panose="020B0604020202020204"/>
                          <a:cs typeface="Arial" panose="020B0604020202020204"/>
                        </a:rPr>
                        <a:t>2011</a:t>
                      </a:r>
                      <a:endParaRPr sz="24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283845" marB="0">
                    <a:lnT w="57150">
                      <a:solidFill>
                        <a:srgbClr val="FFFFFF"/>
                      </a:solidFill>
                      <a:prstDash val="solid"/>
                    </a:lnT>
                    <a:solidFill>
                      <a:srgbClr val="548EC1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41300" y="6511823"/>
            <a:ext cx="773747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Crowdfunding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is not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 new concept: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The 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Statue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of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Liberty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is thought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to be one of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the first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documented crowdfunding 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projects.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93387" y="1960848"/>
            <a:ext cx="5982335" cy="3625544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27940" marR="594360" lvl="0" defTabSz="914400">
              <a:lnSpc>
                <a:spcPct val="79000"/>
              </a:lnSpc>
              <a:spcBef>
                <a:spcPts val="580"/>
              </a:spcBef>
              <a:defRPr/>
            </a:pPr>
            <a:r>
              <a:rPr lang="en-US" sz="190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कोष सङ्कलन परियोजनाहरू अफलाइन वा टाढाबाट व्यवस्थित गरिएको थियो (कल केन्द्रहरू); एनालॉगिक भुक्तानी र नामांकन को घर्षण </a:t>
            </a:r>
            <a:r>
              <a:rPr lang="en-US" sz="1900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संग</a:t>
            </a:r>
            <a:endParaRPr lang="en-US" sz="1900" spc="-5" dirty="0" smtClean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marL="27940" marR="594360" lvl="0" defTabSz="914400">
              <a:lnSpc>
                <a:spcPct val="79000"/>
              </a:lnSpc>
              <a:spcBef>
                <a:spcPts val="580"/>
              </a:spcBef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12700" marR="702945" lvl="0" algn="just" defTabSz="914400">
              <a:lnSpc>
                <a:spcPct val="79000"/>
              </a:lnSpc>
              <a:defRPr/>
            </a:pPr>
            <a:r>
              <a:rPr lang="en-US" sz="19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सेलाब्यान्डले युरोपमा ब्यान्डहरूका लागि फ्यान-फन्डिङ प्लेटफर्मको रूपमा सुरू गर्‍यो; वायर्ड-लेखक जेफ होवे द्वारा "क्राउडसोर्सिङ" को रचना गरिएको </a:t>
            </a:r>
            <a:r>
              <a:rPr lang="en-US" sz="1900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थियो</a:t>
            </a:r>
            <a:endParaRPr lang="en-US" sz="1900" b="1" spc="-5" dirty="0" smtClean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marL="12700" marR="702945" lvl="0" algn="just" defTabSz="914400">
              <a:lnSpc>
                <a:spcPct val="79000"/>
              </a:lnSpc>
              <a:defRPr/>
            </a:pPr>
            <a:endParaRPr kumimoji="0" lang="en-US" sz="1900" b="1" i="0" u="none" strike="noStrike" kern="1200" cap="none" spc="-5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12700" marR="702945" lvl="0" algn="just" defTabSz="914400">
              <a:lnSpc>
                <a:spcPct val="79000"/>
              </a:lnSpc>
              <a:defRPr/>
            </a:pPr>
            <a:r>
              <a:rPr lang="en-US" sz="1900" b="1" spc="-5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Indiegogo</a:t>
            </a:r>
            <a:r>
              <a:rPr lang="en-US" sz="19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9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संयुक्त राज्य अमेरिका मा रचनात्मक देखि शुरूर सामाजिक परियोजनाहरू; </a:t>
            </a:r>
            <a:r>
              <a:rPr lang="en-US" sz="1900" b="1" spc="-5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Kickstarter</a:t>
            </a:r>
            <a:r>
              <a:rPr lang="en-US" sz="19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900" b="1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केही महिना पछि </a:t>
            </a:r>
            <a:r>
              <a:rPr lang="en-US" sz="1900" b="1" spc="-5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पछ्याउँछ</a:t>
            </a:r>
            <a:endParaRPr lang="en-US" sz="1900" b="1" spc="-5" dirty="0" smtClean="0">
              <a:solidFill>
                <a:schemeClr val="tx2">
                  <a:lumMod val="40000"/>
                  <a:lumOff val="60000"/>
                </a:schemeClr>
              </a:solidFill>
              <a:latin typeface="Arial" panose="020B0604020202020204"/>
              <a:cs typeface="Arial" panose="020B0604020202020204"/>
            </a:endParaRPr>
          </a:p>
          <a:p>
            <a:pPr marL="12700" marR="702945" lvl="0" algn="just" defTabSz="914400">
              <a:lnSpc>
                <a:spcPct val="79000"/>
              </a:lnSpc>
              <a:defRPr/>
            </a:pP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  <a:p>
            <a:pPr marL="27940" marR="5080" lvl="0" defTabSz="914400">
              <a:lnSpc>
                <a:spcPts val="1700"/>
              </a:lnSpc>
              <a:defRPr/>
            </a:pPr>
            <a:r>
              <a:rPr lang="en-US" sz="160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पहिलो अध्ययनहरू सञ्चालन गरियो, उदाहरणका लागि। जर्मनीमा </a:t>
            </a:r>
            <a:r>
              <a:rPr lang="en-US" sz="1600" spc="-5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ikosom</a:t>
            </a:r>
            <a:r>
              <a:rPr lang="en-US" sz="160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60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वा </a:t>
            </a:r>
            <a:r>
              <a:rPr lang="en-US" sz="1600" spc="-5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Fraunhofer</a:t>
            </a:r>
            <a:r>
              <a:rPr lang="en-US" sz="160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60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द्वारा; पहिलो </a:t>
            </a:r>
            <a:r>
              <a:rPr lang="en-US" sz="1600" spc="-5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Crowdfunding</a:t>
            </a:r>
            <a:r>
              <a:rPr lang="en-US" sz="160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600" spc="-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उद्योग रिपोर्ट प्रकाशित भएको थियो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833" y="874334"/>
            <a:ext cx="11469707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spc="-5" dirty="0">
                <a:latin typeface="Arial" panose="020B0604020202020204"/>
                <a:cs typeface="Arial" panose="020B0604020202020204"/>
              </a:rPr>
              <a:t>विकासहरू</a:t>
            </a:r>
            <a:endParaRPr sz="38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833" y="874334"/>
            <a:ext cx="11469707" cy="632224"/>
          </a:xfrm>
          <a:prstGeom prst="rect">
            <a:avLst/>
          </a:prstGeom>
          <a:solidFill>
            <a:srgbClr val="548EC1"/>
          </a:solidFill>
        </p:spPr>
        <p:txBody>
          <a:bodyPr vert="horz" wrap="square" lIns="0" tIns="260350" rIns="0" bIns="0" rtlCol="0">
            <a:spAutoFit/>
          </a:bodyPr>
          <a:lstStyle/>
          <a:p>
            <a:pPr marL="5080" algn="ctr">
              <a:lnSpc>
                <a:spcPct val="100000"/>
              </a:lnSpc>
              <a:spcBef>
                <a:spcPts val="2050"/>
              </a:spcBef>
            </a:pPr>
            <a:r>
              <a:rPr lang="en-US" sz="2400" dirty="0" smtClean="0"/>
              <a:t>आज :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241300" y="6511823"/>
            <a:ext cx="7737475" cy="18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Crowdfunding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is not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 new concept: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The 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Statue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of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Liberty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is thought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to be one of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the first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documented crowdfunding 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projects.</a:t>
            </a: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83370" y="2237471"/>
            <a:ext cx="8329295" cy="33727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lvl="0" indent="-285750" defTabSz="914400">
              <a:lnSpc>
                <a:spcPts val="213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  <a:defRPr/>
            </a:pPr>
            <a:r>
              <a:rPr lang="en-US" b="1" spc="-5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$17.2 बिलियन उत्तर अमेरिकामा मात्र क्राउडफन्डिङ मार्फत वार्षिक रूपमा उत्पन्न हुन्छ</a:t>
            </a: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b="1" spc="-5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98450" lvl="0" indent="-285750" defTabSz="914400">
              <a:lnSpc>
                <a:spcPts val="213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  <a:defRPr/>
            </a:pP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क्राउडफन्डिङ </a:t>
            </a:r>
            <a:r>
              <a:rPr lang="en-US" b="1" spc="-5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मार्फत उठाइएको रकम गत वर्ष विश्वव्यापी रूपमा ३३.७% बढेको </a:t>
            </a: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थियो</a:t>
            </a:r>
            <a:endParaRPr lang="en-US" b="1" spc="-5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98450" lvl="0" indent="-285750" defTabSz="914400">
              <a:lnSpc>
                <a:spcPts val="213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  <a:defRPr/>
            </a:pP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गत </a:t>
            </a:r>
            <a:r>
              <a:rPr lang="en-US" b="1" spc="-5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वर्ष 6,455,080 विश्वव्यापी क्राउडफन्डिङ अभियानहरू थिए</a:t>
            </a: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b="1" spc="-5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98450" lvl="0" indent="-285750" defTabSz="914400">
              <a:lnSpc>
                <a:spcPts val="213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  <a:defRPr/>
            </a:pP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सफल </a:t>
            </a:r>
            <a:r>
              <a:rPr lang="en-US" b="1" spc="-5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क्राउडफन्डिङ अभियानहरूले औसतमा $28,656 उठाएका छन्</a:t>
            </a: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b="1" spc="-5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98450" lvl="0" indent="-285750" defTabSz="914400">
              <a:lnSpc>
                <a:spcPts val="213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  <a:defRPr/>
            </a:pP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गत </a:t>
            </a:r>
            <a:r>
              <a:rPr lang="en-US" b="1" spc="-5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वर्ष सबै क्राउडफन्डिङ अभियानहरूले उठाएको औसत रकम $824 थियो</a:t>
            </a: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b="1" spc="-5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98450" lvl="0" indent="-285750" defTabSz="914400">
              <a:lnSpc>
                <a:spcPts val="213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  <a:defRPr/>
            </a:pP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22.4</a:t>
            </a:r>
            <a:r>
              <a:rPr lang="en-US" b="1" spc="-5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% क्राउडफन्डिङ अभियानहरूको औसत सफलता दर हो</a:t>
            </a: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b="1" spc="-5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98450" lvl="0" indent="-285750" defTabSz="914400">
              <a:lnSpc>
                <a:spcPts val="213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  <a:defRPr/>
            </a:pP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कुल </a:t>
            </a:r>
            <a:r>
              <a:rPr lang="en-US" b="1" spc="-5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क्राउडफन्डिङ परियोजनाहरूमा औसत 47 समर्थकहरू छन्</a:t>
            </a: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b="1" spc="-5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98450" lvl="0" indent="-285750" defTabSz="914400">
              <a:lnSpc>
                <a:spcPts val="213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  <a:defRPr/>
            </a:pP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पूर्ण </a:t>
            </a:r>
            <a:r>
              <a:rPr lang="en-US" b="1" spc="-5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रूपमा वित्त पोषित क्राउडफन्डिङ परियोजनाहरूमा औसत 300 समर्थकहरू छन्</a:t>
            </a: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b="1" spc="-5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98450" lvl="0" indent="-285750" defTabSz="914400">
              <a:lnSpc>
                <a:spcPts val="213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  <a:defRPr/>
            </a:pP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पूर्ण </a:t>
            </a:r>
            <a:r>
              <a:rPr lang="en-US" b="1" spc="-5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वित्त पोषित परियोजनाहरूको लागि औसत प्रतिज्ञा $ 96 हो</a:t>
            </a: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b="1" spc="-5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98450" lvl="0" indent="-285750" defTabSz="914400">
              <a:lnSpc>
                <a:spcPts val="213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  <a:defRPr/>
            </a:pP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सबै </a:t>
            </a:r>
            <a:r>
              <a:rPr lang="en-US" b="1" spc="-5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क्राउडफन्डिङ परियोजनाहरूको लागि औसत प्रतिज्ञा $ 88 हो</a:t>
            </a: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b="1" spc="-5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298450" lvl="0" indent="-285750" defTabSz="914400">
              <a:lnSpc>
                <a:spcPts val="213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97815" algn="l"/>
                <a:tab pos="298450" algn="l"/>
              </a:tabLst>
              <a:defRPr/>
            </a:pPr>
            <a:r>
              <a:rPr lang="en-US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क्राउडफन्डिङ </a:t>
            </a:r>
            <a:r>
              <a:rPr lang="en-US" b="1" spc="-5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बजार २०३० सम्ममा ३०० बिलियन डलर पुग्ने अनुमान गरिएको छ।र त्यहाँ 2023 सम्म 12,063,870 अभियानहरू हुने अनुमान गरिएको छ।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03779" y="1373871"/>
            <a:ext cx="9589770" cy="428322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lvl="0" indent="-342900" defTabSz="914400">
              <a:lnSpc>
                <a:spcPts val="164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भिडियोहरू भएका क्राउडफन्डिङ अभियानहरूले भिडियोहरू नभएकाहरू भन्दा 105% बढी कमाउँछन्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sz="1400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55600" lvl="0" indent="-342900" defTabSz="914400">
              <a:lnSpc>
                <a:spcPts val="164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अनुयायीहरूलाई 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नियमित रूपमा अपडेट गर्ने अभियानहरूले कुनै अद्यावधिक नभएकाहरू भन्दा १२६% बढि बढायो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sz="1400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55600" lvl="0" indent="-342900" defTabSz="914400">
              <a:lnSpc>
                <a:spcPts val="164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क्राउडफन्डिङ 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अभियानहरू जसले आफ्नो पहिलो हप्ता भित्र आफ्नो लक्ष्यको कम्तिमा 30% बढाउँछ उनीहरूको लक्ष्यमा पुग्ने सम्भावना बढी हुन्छ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sz="1400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55600" lvl="0" indent="-342900" defTabSz="914400">
              <a:lnSpc>
                <a:spcPts val="164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क्राउडफन्डिङ 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अभियानहरूको 53% इमेल सेयरहरू चन्दामा रूपान्तरण हुन्छन्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sz="1400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55600" lvl="0" indent="-342900" defTabSz="914400">
              <a:lnSpc>
                <a:spcPts val="164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12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% फेसबुक सेयरहरू चन्दामा रूपान्तरण हुन्छन् विरुद्ध 3% ट्विटर शेयरहरू चन्दामा रूपान्तरण हुन्छन्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sz="1400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55600" lvl="0" indent="-342900" defTabSz="914400">
              <a:lnSpc>
                <a:spcPts val="164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सबै 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वा केही नभएका मोडेल अभियानहरू राख्नुहोस्-सबै अभियानहरूको दोब्बर दरमा पूर्ण रूपमा वित्त पोषित।तपाइँको अभियानमा व्यक्तिगत जानकारी थप्दा तपाइँ 79% थप समर्थकहरू प्राप्त गर्न सक्नुहुन्छ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sz="1400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55600" lvl="0" indent="-342900" defTabSz="914400">
              <a:lnSpc>
                <a:spcPts val="164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42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% कोष एक औसत क्राउडफन्डिङ अभियानको पहिलो र अन्तिम तीन दिनमा उठाइएको छ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sz="1400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55600" lvl="0" indent="-342900" defTabSz="914400">
              <a:lnSpc>
                <a:spcPts val="164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सफल 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क्राउडफन्डिङ अभियानहरूको लागि औसत शब्द गणना 300 देखि 500 ​​शब्दहरू छन्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sz="1400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55600" lvl="0" indent="-342900" defTabSz="914400">
              <a:lnSpc>
                <a:spcPts val="164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टोली-संचालित 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क्राउडफन्डिङ अभियानहरूले एकल अभियानहरू भन्दा 38% बढी बढाउँछ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sz="1400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55600" lvl="0" indent="-342900" defTabSz="914400">
              <a:lnSpc>
                <a:spcPts val="164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24-35 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वर्षका मानिसहरूले क्राउडफन्डिङ अभियानहरूमा भाग लिने सम्भावना धेरै हुन्छ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sz="1400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55600" lvl="0" indent="-342900" defTabSz="914400">
              <a:lnSpc>
                <a:spcPts val="164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45 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भन्दा माथिकाहरूले अभियानहरूलाई समर्थन गर्ने सम्भावना कम हुन्छ।सफल क्राउडफन्डिङ अभियानहरू तयार हुन औसतमा ११ दिन लाग्छ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sz="1400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55600" lvl="0" indent="-342900" defTabSz="914400">
              <a:lnSpc>
                <a:spcPts val="164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औसत 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क्राउडफन्डिङ अभियान ९ हप्तासम्म रहन्छ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sz="1400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55600" lvl="0" indent="-342900" defTabSz="914400">
              <a:lnSpc>
                <a:spcPts val="164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एक 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सफल अभियान प्रशासकले आफ्नो अभियान भर औसत 4 पटक पोस्ट गर्दछ।क्राउडफन्डिङ अभियान प्रशासकहरू जसले 2 पटक भन्दा कम साझेदारी गरेका छन् असफल हुने सम्भावना 97% छ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sz="1400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55600" lvl="0" indent="-342900" defTabSz="914400">
              <a:lnSpc>
                <a:spcPts val="164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1400" dirty="0" err="1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Kickstarter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सँग 319,051 सम्पन्न परियोजनाहरू छन् - कुनै पनि प्लेटफर्मको लागि सबैभन्दा समग्र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sz="1400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55600" lvl="0" indent="-342900" defTabSz="914400">
              <a:lnSpc>
                <a:spcPts val="1640"/>
              </a:lnSpc>
              <a:spcBef>
                <a:spcPts val="100"/>
              </a:spcBef>
              <a:buFontTx/>
              <a:buChar char="•"/>
              <a:tabLst>
                <a:tab pos="354965" algn="l"/>
                <a:tab pos="355600" algn="l"/>
              </a:tabLst>
              <a:defRPr/>
            </a:pPr>
            <a:r>
              <a:rPr lang="en-US" sz="1400" dirty="0" err="1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Fundrazr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परियोजनाहरूमा सफलताको 41.8% मौका छ - कुनै पनि प्लेटफर्मको सफलताको उत्कृष्ट मौका।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Indiegogo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परियोजनाहरूले प्रत्येक औसत $ 41,634 उठाएका छन् - कुनै पनि प्लेटफर्मको उच्चतम औसत रकम।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1300" y="6511823"/>
            <a:ext cx="7737475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Crowdfunding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is not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 new concept: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The 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Statue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of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Liberty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is thought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to be one of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the first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documented crowdfunding </a:t>
            </a:r>
            <a:r>
              <a:rPr kumimoji="0" sz="1100" b="0" i="1" u="none" strike="noStrike" kern="1200" cap="none" spc="-5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projects.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998" y="2295728"/>
            <a:ext cx="10379075" cy="525144"/>
          </a:xfrm>
          <a:prstGeom prst="rect">
            <a:avLst/>
          </a:prstGeom>
          <a:solidFill>
            <a:srgbClr val="548EC1"/>
          </a:solidFill>
        </p:spPr>
        <p:txBody>
          <a:bodyPr vert="horz" wrap="square" lIns="0" tIns="154305" rIns="0" bIns="0" rtlCol="0">
            <a:spAutoFit/>
          </a:bodyPr>
          <a:lstStyle/>
          <a:p>
            <a:pPr marL="5080" lvl="0" algn="ctr" defTabSz="914400">
              <a:spcBef>
                <a:spcPts val="1215"/>
              </a:spcBef>
              <a:defRPr/>
            </a:pPr>
            <a:r>
              <a:rPr lang="en-US" sz="2400" b="1" spc="-5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क्राउड फन्डिङ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6569" y="6410269"/>
            <a:ext cx="1060577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Crowdfunding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is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often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seen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as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a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subset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of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the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term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Crowdsourcing, originally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coined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by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Jeff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Howe</a:t>
            </a:r>
            <a:r>
              <a:rPr kumimoji="0" sz="1800" b="0" i="1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in</a:t>
            </a:r>
            <a:r>
              <a:rPr kumimoji="0" sz="1800" b="0" i="1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 2006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43648" y="2994641"/>
          <a:ext cx="10379074" cy="2308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1910"/>
                <a:gridCol w="2581910"/>
                <a:gridCol w="51435"/>
                <a:gridCol w="2581910"/>
                <a:gridCol w="2581909"/>
              </a:tblGrid>
              <a:tr h="19304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81B859"/>
                      </a:solidFill>
                      <a:prstDash val="solid"/>
                    </a:lnL>
                    <a:lnR w="12700">
                      <a:solidFill>
                        <a:srgbClr val="81B859"/>
                      </a:solidFill>
                      <a:prstDash val="solid"/>
                    </a:lnR>
                    <a:lnT w="12700">
                      <a:solidFill>
                        <a:srgbClr val="81B859"/>
                      </a:solidFill>
                      <a:prstDash val="solid"/>
                    </a:lnT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81B859"/>
                      </a:solidFill>
                      <a:prstDash val="solid"/>
                    </a:lnL>
                  </a:tcPr>
                </a:tc>
                <a:tc hMerge="1">
                  <a:tcPr marL="0" marR="0" marT="0" marB="0"/>
                </a:tc>
              </a:tr>
              <a:tr h="19754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800" dirty="0" smtClean="0">
                          <a:latin typeface="Arial" panose="020B0604020202020204"/>
                          <a:cs typeface="Arial" panose="020B0604020202020204"/>
                        </a:rPr>
                        <a:t>भीड - बुद्धि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81B859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8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8544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800" b="1" spc="-5" dirty="0" smtClean="0">
                          <a:latin typeface="Arial" panose="020B0604020202020204"/>
                          <a:cs typeface="Arial" panose="020B0604020202020204"/>
                        </a:rPr>
                        <a:t>भीड-भोटिङ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R w="12700">
                      <a:solidFill>
                        <a:srgbClr val="81B859"/>
                      </a:solidFill>
                      <a:prstDash val="soli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lang="en-US" sz="1800" i="1" spc="-5" dirty="0" smtClean="0">
                          <a:latin typeface="Arial" panose="020B0604020202020204"/>
                          <a:cs typeface="Arial" panose="020B0604020202020204"/>
                        </a:rPr>
                        <a:t>भीड - सृष्टि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12700">
                      <a:solidFill>
                        <a:srgbClr val="81B859"/>
                      </a:solidFill>
                      <a:prstDash val="solid"/>
                    </a:lnL>
                    <a:lnR w="57150">
                      <a:solidFill>
                        <a:srgbClr val="FFFFFF"/>
                      </a:solidFill>
                      <a:prstDash val="solid"/>
                    </a:ln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 panose="02020603050405020304"/>
                        <a:cs typeface="Times New Roman" panose="02020603050405020304"/>
                      </a:endParaRPr>
                    </a:p>
                    <a:p>
                      <a:pPr marL="302895">
                        <a:lnSpc>
                          <a:spcPct val="100000"/>
                        </a:lnSpc>
                      </a:pPr>
                      <a:r>
                        <a:rPr lang="en-US" sz="1800" i="1" spc="-5" dirty="0" smtClean="0">
                          <a:latin typeface="Arial" panose="020B0604020202020204"/>
                          <a:cs typeface="Arial" panose="020B0604020202020204"/>
                        </a:rPr>
                        <a:t>क्राउड फन्डिङ</a:t>
                      </a:r>
                      <a:endParaRPr sz="1800" dirty="0"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>
                    <a:lnL w="57150">
                      <a:solidFill>
                        <a:srgbClr val="FFFFFF"/>
                      </a:solidFill>
                      <a:prstDash val="solid"/>
                    </a:lnL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0335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81B859"/>
                      </a:solidFill>
                      <a:prstDash val="solid"/>
                    </a:lnL>
                    <a:lnR w="12700">
                      <a:solidFill>
                        <a:srgbClr val="81B859"/>
                      </a:solidFill>
                      <a:prstDash val="solid"/>
                    </a:lnR>
                    <a:lnB w="12700">
                      <a:solidFill>
                        <a:srgbClr val="81B859"/>
                      </a:solidFill>
                      <a:prstDash val="solid"/>
                    </a:lnB>
                  </a:tcPr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 dirty="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81B859"/>
                      </a:solidFill>
                      <a:prstDash val="solid"/>
                    </a:lnL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9833" y="874334"/>
            <a:ext cx="11469707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spc="-5" dirty="0">
                <a:latin typeface="Arial" panose="020B0604020202020204"/>
                <a:cs typeface="Arial" panose="020B0604020202020204"/>
              </a:rPr>
              <a:t>क्षेत्रहरु</a:t>
            </a:r>
            <a:endParaRPr sz="38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क्राउडफन्डिङसँग वित्तीय बजारहरू तुलना गर्दै</a:t>
            </a:r>
            <a:endParaRPr lang="de-AT" sz="3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  <p:sp>
        <p:nvSpPr>
          <p:cNvPr id="13" name="Inhaltsplatzhalter 7"/>
          <p:cNvSpPr>
            <a:spLocks noGrp="1"/>
          </p:cNvSpPr>
          <p:nvPr>
            <p:ph sz="half" idx="4294967295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/>
              <a:t>वित्तीय </a:t>
            </a:r>
            <a:r>
              <a:rPr lang="en-US" sz="2800" b="1" dirty="0" smtClean="0"/>
              <a:t>बजारहरू</a:t>
            </a:r>
            <a:endParaRPr lang="en-US" sz="2800" b="1" dirty="0" smtClean="0"/>
          </a:p>
          <a:p>
            <a:r>
              <a:rPr lang="en-US" sz="2800" b="1" dirty="0" smtClean="0"/>
              <a:t>ऋण</a:t>
            </a:r>
            <a:r>
              <a:rPr lang="en-US" sz="2800" b="1" dirty="0"/>
              <a:t>: बजारले क्रेडिट मूल्याङ्कन गर्छ र उपज (ऋणको लागि ब्याज दर) निर्धारण गर्दछ</a:t>
            </a:r>
            <a:r>
              <a:rPr lang="en-US" sz="2800" b="1" dirty="0" smtClean="0"/>
              <a:t>।</a:t>
            </a:r>
            <a:endParaRPr lang="en-US" sz="2800" b="1" dirty="0" smtClean="0"/>
          </a:p>
          <a:p>
            <a:r>
              <a:rPr lang="en-US" sz="2800" b="1" dirty="0" smtClean="0"/>
              <a:t>इक्विटी</a:t>
            </a:r>
            <a:r>
              <a:rPr lang="en-US" sz="2800" b="1" dirty="0"/>
              <a:t>: बजारले फर्मको मूल्य निर्धारण गर्छ।</a:t>
            </a:r>
            <a:endParaRPr lang="de-AT" sz="2800" dirty="0"/>
          </a:p>
        </p:txBody>
      </p:sp>
      <p:sp>
        <p:nvSpPr>
          <p:cNvPr id="14" name="Inhaltsplatzhalter 9"/>
          <p:cNvSpPr>
            <a:spLocks noGrp="1"/>
          </p:cNvSpPr>
          <p:nvPr>
            <p:ph sz="quarter" idx="4294967295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 smtClean="0"/>
              <a:t>क्राउडफन्डिङ</a:t>
            </a:r>
            <a:endParaRPr lang="en-US" sz="2800" b="1" dirty="0" smtClean="0"/>
          </a:p>
          <a:p>
            <a:r>
              <a:rPr lang="en-US" sz="2800" b="1" dirty="0" smtClean="0"/>
              <a:t>ऋण</a:t>
            </a:r>
            <a:r>
              <a:rPr lang="en-US" sz="2800" b="1" dirty="0"/>
              <a:t>: कम्पनी प्रबन्धकले उसले प्रस्ताव गरेको ब्याज दर निर्धारण गर्दछ</a:t>
            </a:r>
            <a:r>
              <a:rPr lang="en-US" sz="2800" b="1" dirty="0" smtClean="0"/>
              <a:t>।</a:t>
            </a:r>
            <a:endParaRPr lang="en-US" sz="2800" b="1" dirty="0" smtClean="0"/>
          </a:p>
          <a:p>
            <a:r>
              <a:rPr lang="en-US" sz="2800" b="1" dirty="0" smtClean="0"/>
              <a:t>इक्विटी</a:t>
            </a:r>
            <a:r>
              <a:rPr lang="en-US" sz="2800" b="1" dirty="0"/>
              <a:t>: कम्पनी प्रबन्धकले सेयरको मूल्य निर्धारण गर्दछ जुन उसले / उनी शेयर बेच्न इच्छुक छ</a:t>
            </a:r>
            <a:endParaRPr lang="de-AT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क्राउडफन्डिङ किन काम गर्छ?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भावनात्मक प्रेरणा, उत्पादन, भौगोलिक वा कम्पनीसँग भावनात्मक सम्बन्धको सन्दर्भमा क्राउडफन्डिङ लगानीकर्ताहरूको लागि वित्तीय फिर्ता भन्दा बढी महत्त्वपूर्ण छ</a:t>
            </a:r>
            <a:r>
              <a:rPr lang="en-US" sz="2800" dirty="0" smtClean="0">
                <a:latin typeface="+mn-lt"/>
              </a:rPr>
              <a:t>।</a:t>
            </a:r>
            <a:endParaRPr lang="en-US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गोठाला</a:t>
            </a:r>
            <a:endParaRPr lang="en-US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संख्यात्मक बहिरापन</a:t>
            </a:r>
            <a:endParaRPr lang="en-US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n-lt"/>
              </a:rPr>
              <a:t>सानो </a:t>
            </a:r>
            <a:r>
              <a:rPr lang="en-US" sz="2800" dirty="0">
                <a:latin typeface="+mn-lt"/>
              </a:rPr>
              <a:t>रकमले जोखिम र फिर्ताको सन्दर्भमा निर्णयको कमीको कारण बनाउँछ</a:t>
            </a:r>
            <a:endParaRPr lang="de-AT" sz="2800" dirty="0"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31657" y="692234"/>
            <a:ext cx="1146970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0">
              <a:lnSpc>
                <a:spcPct val="100000"/>
              </a:lnSpc>
              <a:spcBef>
                <a:spcPts val="100"/>
              </a:spcBef>
            </a:pPr>
            <a:r>
              <a:rPr lang="en-US" sz="3600" b="1" dirty="0">
                <a:solidFill>
                  <a:schemeClr val="tx1"/>
                </a:solidFill>
                <a:latin typeface="+mn-lt"/>
              </a:rPr>
              <a:t>लगानी को विभिन्न प्रकार</a:t>
            </a:r>
            <a:endParaRPr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99709" y="3912523"/>
            <a:ext cx="78641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i="1" dirty="0">
                <a:latin typeface="Arial" panose="020B0604020202020204"/>
                <a:cs typeface="Arial" panose="020B0604020202020204"/>
              </a:rPr>
              <a:t>.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61195" y="1972638"/>
            <a:ext cx="8506460" cy="37080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61195" y="5888622"/>
            <a:ext cx="92545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0</a:t>
            </a:r>
            <a:r>
              <a:rPr b="1" spc="-40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de-DE" b="1" spc="-40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                                 </a:t>
            </a:r>
            <a:r>
              <a:rPr b="1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€</a:t>
            </a:r>
            <a:r>
              <a:rPr b="1" spc="-35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1" spc="-10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250k</a:t>
            </a:r>
            <a:r>
              <a:rPr b="1" spc="-35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de-DE" b="1" spc="-35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                                     	</a:t>
            </a:r>
            <a:r>
              <a:rPr b="1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€</a:t>
            </a:r>
            <a:r>
              <a:rPr b="1" spc="-35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1" spc="-10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750k</a:t>
            </a:r>
            <a:r>
              <a:rPr b="1" spc="-35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de-DE" b="1" spc="-35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                           </a:t>
            </a:r>
            <a:r>
              <a:rPr b="1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€</a:t>
            </a:r>
            <a:r>
              <a:rPr b="1" spc="-35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lang="de-DE" b="1" spc="-35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1" spc="-10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&gt;</a:t>
            </a:r>
            <a:r>
              <a:rPr lang="de-DE" b="1" spc="-10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1" spc="-10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3m</a:t>
            </a:r>
            <a:r>
              <a:rPr b="1" spc="-30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 </a:t>
            </a:r>
            <a:r>
              <a:rPr b="1" dirty="0">
                <a:solidFill>
                  <a:srgbClr val="DD7E6B"/>
                </a:solidFill>
                <a:latin typeface="Calibri" panose="020F0502020204030204"/>
                <a:cs typeface="Calibri" panose="020F0502020204030204"/>
              </a:rPr>
              <a:t>€</a:t>
            </a:r>
            <a:endParaRPr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9698" y="2945477"/>
            <a:ext cx="6646189" cy="677833"/>
          </a:xfrm>
          <a:prstGeom prst="rect">
            <a:avLst/>
          </a:prstGeom>
        </p:spPr>
        <p:txBody>
          <a:bodyPr vert="horz" wrap="square" lIns="0" tIns="12700" rIns="0" bIns="0" rtlCol="0" anchor="t" anchorCtr="0">
            <a:noAutofit/>
          </a:bodyPr>
          <a:lstStyle/>
          <a:p>
            <a:pPr marL="12700" marR="2445385" indent="923925">
              <a:lnSpc>
                <a:spcPct val="295000"/>
              </a:lnSpc>
              <a:spcBef>
                <a:spcPts val="800"/>
              </a:spcBef>
            </a:pPr>
            <a:r>
              <a:rPr lang="en-US" spc="-85" dirty="0">
                <a:cs typeface="Calibri" panose="020F0502020204030204"/>
              </a:rPr>
              <a:t>बैंक वित्तिय</a:t>
            </a:r>
            <a:endParaRPr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7" name="object 7"/>
          <p:cNvSpPr/>
          <p:nvPr/>
        </p:nvSpPr>
        <p:spPr>
          <a:xfrm flipV="1">
            <a:off x="1553989" y="6228981"/>
            <a:ext cx="8996217" cy="55780"/>
          </a:xfrm>
          <a:custGeom>
            <a:avLst/>
            <a:gdLst/>
            <a:ahLst/>
            <a:cxnLst/>
            <a:rect l="l" t="t" r="r" b="b"/>
            <a:pathLst>
              <a:path w="7336790">
                <a:moveTo>
                  <a:pt x="0" y="0"/>
                </a:moveTo>
                <a:lnTo>
                  <a:pt x="7336788" y="0"/>
                </a:lnTo>
              </a:path>
            </a:pathLst>
          </a:custGeom>
          <a:ln w="12064">
            <a:solidFill>
              <a:srgbClr val="6C6C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97212" y="6361952"/>
            <a:ext cx="850646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There</a:t>
            </a:r>
            <a:r>
              <a:rPr sz="14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are three</a:t>
            </a:r>
            <a:r>
              <a:rPr sz="1400" i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phases:</a:t>
            </a:r>
            <a:r>
              <a:rPr sz="14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1400" i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pre-campaign phase,</a:t>
            </a:r>
            <a:r>
              <a:rPr sz="14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1400" i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campaign-phase itself and a </a:t>
            </a:r>
            <a:r>
              <a:rPr sz="14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post-campaigning-phase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6"/>
          <p:cNvSpPr txBox="1"/>
          <p:nvPr/>
        </p:nvSpPr>
        <p:spPr>
          <a:xfrm>
            <a:off x="2919062" y="2261451"/>
            <a:ext cx="68277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3905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cs typeface="Calibri" panose="020F0502020204030204"/>
              </a:rPr>
              <a:t>एन्जिल लगानी </a:t>
            </a:r>
            <a:r>
              <a:rPr lang="en-US" dirty="0" smtClean="0">
                <a:cs typeface="Calibri" panose="020F0502020204030204"/>
              </a:rPr>
              <a:t>				</a:t>
            </a:r>
            <a:r>
              <a:rPr lang="en-US" dirty="0">
                <a:cs typeface="Calibri" panose="020F0502020204030204"/>
              </a:rPr>
              <a:t> उद्यम कोष</a:t>
            </a:r>
            <a:endParaRPr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1" name="object 6"/>
          <p:cNvSpPr txBox="1"/>
          <p:nvPr/>
        </p:nvSpPr>
        <p:spPr>
          <a:xfrm>
            <a:off x="1672963" y="5061279"/>
            <a:ext cx="52050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3905">
              <a:lnSpc>
                <a:spcPct val="100000"/>
              </a:lnSpc>
              <a:spcBef>
                <a:spcPts val="100"/>
              </a:spcBef>
            </a:pPr>
            <a:r>
              <a:rPr lang="en-US" spc="-80" dirty="0">
                <a:cs typeface="Calibri" panose="020F0502020204030204"/>
              </a:rPr>
              <a:t>क्राउडफन्डिङ</a:t>
            </a:r>
            <a:endParaRPr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object 6"/>
          <p:cNvSpPr txBox="1"/>
          <p:nvPr/>
        </p:nvSpPr>
        <p:spPr>
          <a:xfrm>
            <a:off x="1127824" y="4185611"/>
            <a:ext cx="520509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3905">
              <a:lnSpc>
                <a:spcPct val="100000"/>
              </a:lnSpc>
              <a:spcBef>
                <a:spcPts val="100"/>
              </a:spcBef>
            </a:pPr>
            <a:r>
              <a:rPr lang="en-US" spc="-45" dirty="0">
                <a:cs typeface="Calibri" panose="020F0502020204030204"/>
              </a:rPr>
              <a:t>सब्सिडी, अनुदान, संपार्श्विक</a:t>
            </a:r>
            <a:endParaRPr dirty="0">
              <a:latin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0461" y="1689089"/>
            <a:ext cx="2997835" cy="3523615"/>
          </a:xfrm>
          <a:custGeom>
            <a:avLst/>
            <a:gdLst/>
            <a:ahLst/>
            <a:cxnLst/>
            <a:rect l="l" t="t" r="r" b="b"/>
            <a:pathLst>
              <a:path w="2997835" h="3523615">
                <a:moveTo>
                  <a:pt x="0" y="0"/>
                </a:moveTo>
                <a:lnTo>
                  <a:pt x="2997374" y="0"/>
                </a:lnTo>
                <a:lnTo>
                  <a:pt x="2997374" y="3523360"/>
                </a:lnTo>
                <a:lnTo>
                  <a:pt x="0" y="3523360"/>
                </a:lnTo>
                <a:lnTo>
                  <a:pt x="0" y="0"/>
                </a:lnTo>
                <a:close/>
              </a:path>
            </a:pathLst>
          </a:custGeom>
          <a:ln w="8889">
            <a:solidFill>
              <a:srgbClr val="6C6C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833" y="874334"/>
            <a:ext cx="1146970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0">
              <a:lnSpc>
                <a:spcPct val="100000"/>
              </a:lnSpc>
              <a:spcBef>
                <a:spcPts val="100"/>
              </a:spcBef>
            </a:pPr>
            <a:r>
              <a:rPr lang="en-US" sz="3600" b="1" dirty="0">
                <a:solidFill>
                  <a:schemeClr val="tx1"/>
                </a:solidFill>
                <a:latin typeface="+mn-lt"/>
              </a:rPr>
              <a:t>लगानी र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CF 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को पाइपलाइन</a:t>
            </a:r>
            <a:endParaRPr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64906" y="2363600"/>
            <a:ext cx="2988945" cy="3310522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00965" rIns="0" bIns="0" rtlCol="0">
            <a:spAutoFit/>
          </a:bodyPr>
          <a:lstStyle/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spc="-60" dirty="0">
                <a:latin typeface="Verdana" panose="020B0604030504040204"/>
                <a:cs typeface="Verdana" panose="020B0604030504040204"/>
              </a:rPr>
              <a:t>आफ्नो लक्ष्य परिभाषित </a:t>
            </a: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गर्नुहोस्</a:t>
            </a:r>
            <a:endParaRPr lang="en-US" sz="1350" spc="-6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आफ्नो </a:t>
            </a:r>
            <a:r>
              <a:rPr lang="en-US" sz="1350" spc="-60" dirty="0">
                <a:latin typeface="Verdana" panose="020B0604030504040204"/>
                <a:cs typeface="Verdana" panose="020B0604030504040204"/>
              </a:rPr>
              <a:t>बजेट परिभाषित </a:t>
            </a: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गर्नुहोस्</a:t>
            </a:r>
            <a:endParaRPr lang="en-US" sz="1350" spc="-6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आफ्नो </a:t>
            </a:r>
            <a:r>
              <a:rPr lang="en-US" sz="1350" spc="-60" dirty="0">
                <a:latin typeface="Verdana" panose="020B0604030504040204"/>
                <a:cs typeface="Verdana" panose="020B0604030504040204"/>
              </a:rPr>
              <a:t>माइलस्टोन परिभाषित </a:t>
            </a: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गर्नुहोस्</a:t>
            </a:r>
            <a:endParaRPr lang="en-US" sz="1350" spc="-6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आफ्नो </a:t>
            </a:r>
            <a:r>
              <a:rPr lang="en-US" sz="1350" spc="-60" dirty="0">
                <a:latin typeface="Verdana" panose="020B0604030504040204"/>
                <a:cs typeface="Verdana" panose="020B0604030504040204"/>
              </a:rPr>
              <a:t>ब्रान्ड परिभाषित गर्नुहोस्</a:t>
            </a:r>
            <a:endParaRPr lang="en-US" sz="1350" spc="-60" dirty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व्यापार </a:t>
            </a:r>
            <a:r>
              <a:rPr lang="en-US" sz="1350" spc="-60" dirty="0">
                <a:latin typeface="Verdana" panose="020B0604030504040204"/>
                <a:cs typeface="Verdana" panose="020B0604030504040204"/>
              </a:rPr>
              <a:t>योजना लेख्नुहोस्</a:t>
            </a: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*</a:t>
            </a:r>
            <a:endParaRPr lang="en-US" sz="1350" spc="-6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एउटा </a:t>
            </a:r>
            <a:r>
              <a:rPr lang="en-US" sz="1350" spc="-60" dirty="0">
                <a:latin typeface="Verdana" panose="020B0604030504040204"/>
                <a:cs typeface="Verdana" panose="020B0604030504040204"/>
              </a:rPr>
              <a:t>कम्पनी सुरु गर्नुहोस्</a:t>
            </a: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*</a:t>
            </a:r>
            <a:endParaRPr lang="en-US" sz="1350" spc="-6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आफ्नो </a:t>
            </a:r>
            <a:r>
              <a:rPr lang="en-US" sz="1350" spc="-60" dirty="0">
                <a:latin typeface="Verdana" panose="020B0604030504040204"/>
                <a:cs typeface="Verdana" panose="020B0604030504040204"/>
              </a:rPr>
              <a:t>टोली निर्माण </a:t>
            </a: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गर्नुहोस्</a:t>
            </a:r>
            <a:endParaRPr lang="en-US" sz="1350" spc="-6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spc="-60" dirty="0" err="1" smtClean="0">
                <a:latin typeface="Verdana" panose="020B0604030504040204"/>
                <a:cs typeface="Verdana" panose="020B0604030504040204"/>
              </a:rPr>
              <a:t>Crowdfunding</a:t>
            </a: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 </a:t>
            </a:r>
            <a:r>
              <a:rPr lang="en-US" sz="1350" spc="-60" dirty="0">
                <a:latin typeface="Verdana" panose="020B0604030504040204"/>
                <a:cs typeface="Verdana" panose="020B0604030504040204"/>
              </a:rPr>
              <a:t>अन्वेषण </a:t>
            </a: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गर्नुहोस्</a:t>
            </a:r>
            <a:endParaRPr lang="en-US" sz="1350" spc="-6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मोडेल छान्नुहोस्</a:t>
            </a:r>
            <a:endParaRPr lang="en-US" sz="1350" spc="-6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spc="-60" dirty="0" smtClean="0">
                <a:latin typeface="Verdana" panose="020B0604030504040204"/>
                <a:cs typeface="Verdana" panose="020B0604030504040204"/>
              </a:rPr>
              <a:t>प्लेटफर्म </a:t>
            </a:r>
            <a:r>
              <a:rPr lang="en-US" sz="1350" spc="-60" dirty="0">
                <a:latin typeface="Verdana" panose="020B0604030504040204"/>
                <a:cs typeface="Verdana" panose="020B0604030504040204"/>
              </a:rPr>
              <a:t>छान्नुहोस्विभिन्न परिदृश्यहरू कल्पना गर्नुहोस्</a:t>
            </a:r>
            <a:endParaRPr sz="13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50849" y="1689088"/>
            <a:ext cx="3094990" cy="3523615"/>
          </a:xfrm>
          <a:custGeom>
            <a:avLst/>
            <a:gdLst/>
            <a:ahLst/>
            <a:cxnLst/>
            <a:rect l="l" t="t" r="r" b="b"/>
            <a:pathLst>
              <a:path w="3094990" h="3523615">
                <a:moveTo>
                  <a:pt x="0" y="0"/>
                </a:moveTo>
                <a:lnTo>
                  <a:pt x="3094714" y="0"/>
                </a:lnTo>
                <a:lnTo>
                  <a:pt x="3094714" y="3523360"/>
                </a:lnTo>
                <a:lnTo>
                  <a:pt x="0" y="3523360"/>
                </a:lnTo>
                <a:lnTo>
                  <a:pt x="0" y="0"/>
                </a:lnTo>
                <a:close/>
              </a:path>
            </a:pathLst>
          </a:custGeom>
          <a:ln w="8889">
            <a:solidFill>
              <a:srgbClr val="6C6C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255293" y="2363600"/>
            <a:ext cx="3086101" cy="3055837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905" rIns="0" bIns="0" rtlCol="0">
            <a:spAutoFit/>
          </a:bodyPr>
          <a:lstStyle/>
          <a:p>
            <a:pPr marL="411480" marR="930275" indent="-279400">
              <a:lnSpc>
                <a:spcPct val="105000"/>
              </a:lnSpc>
              <a:buFont typeface="Wingdings" panose="05000000000000000000"/>
              <a:buChar char="■"/>
            </a:pPr>
            <a:r>
              <a:rPr lang="en-US" sz="1350" spc="-65" dirty="0">
                <a:latin typeface="Verdana" panose="020B0604030504040204"/>
                <a:cs typeface="Verdana" panose="020B0604030504040204"/>
              </a:rPr>
              <a:t>परियोजना र संचार योजना सेट अप </a:t>
            </a:r>
            <a:r>
              <a:rPr lang="en-US" sz="1350" spc="-65" dirty="0" smtClean="0">
                <a:latin typeface="Verdana" panose="020B0604030504040204"/>
                <a:cs typeface="Verdana" panose="020B0604030504040204"/>
              </a:rPr>
              <a:t>गर्नुहोस्</a:t>
            </a:r>
            <a:endParaRPr lang="en-US" sz="1350" spc="-65" dirty="0" smtClean="0">
              <a:latin typeface="Verdana" panose="020B0604030504040204"/>
              <a:cs typeface="Verdana" panose="020B0604030504040204"/>
            </a:endParaRPr>
          </a:p>
          <a:p>
            <a:pPr marL="411480" marR="930275" indent="-279400">
              <a:lnSpc>
                <a:spcPct val="105000"/>
              </a:lnSpc>
              <a:buFont typeface="Wingdings" panose="05000000000000000000"/>
              <a:buChar char="■"/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टोलीलाई कार्यहरू असाइन 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गर्नुहोस्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411480" marR="930275" indent="-279400">
              <a:lnSpc>
                <a:spcPct val="105000"/>
              </a:lnSpc>
              <a:buFont typeface="Wingdings" panose="05000000000000000000"/>
              <a:buChar char="■"/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प्रि-लन्च पृष्ठ सुरु 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गर्नुहोस्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411480" marR="930275" indent="-279400">
              <a:lnSpc>
                <a:spcPct val="105000"/>
              </a:lnSpc>
              <a:buFont typeface="Wingdings" panose="05000000000000000000"/>
              <a:buChar char="■"/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अभियान भिडियो उत्पादन 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गर्नुहोस्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411480" marR="930275" indent="-279400">
              <a:lnSpc>
                <a:spcPct val="105000"/>
              </a:lnSpc>
              <a:buFont typeface="Wingdings" panose="05000000000000000000"/>
              <a:buChar char="■"/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ग्राफिक्स/तस्बिरहरू उत्पादन 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गर्नुहोस्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411480" marR="930275" indent="-279400">
              <a:lnSpc>
                <a:spcPct val="105000"/>
              </a:lnSpc>
              <a:buFont typeface="Wingdings" panose="05000000000000000000"/>
              <a:buChar char="■"/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अभियान पाठहरू 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लेख्नुहोस्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411480" marR="930275" indent="-279400">
              <a:lnSpc>
                <a:spcPct val="105000"/>
              </a:lnSpc>
              <a:buFont typeface="Wingdings" panose="05000000000000000000"/>
              <a:buChar char="■"/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सोधिने प्रश्नहरू 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लेख्नुहोस्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411480" marR="930275" indent="-279400">
              <a:lnSpc>
                <a:spcPct val="105000"/>
              </a:lnSpc>
              <a:buFont typeface="Wingdings" panose="05000000000000000000"/>
              <a:buChar char="■"/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कानूनी समस्याहरू स्पष्ट गर्नुहोस्</a:t>
            </a:r>
            <a:endParaRPr sz="13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38580" y="1689088"/>
            <a:ext cx="3593465" cy="3523615"/>
          </a:xfrm>
          <a:custGeom>
            <a:avLst/>
            <a:gdLst/>
            <a:ahLst/>
            <a:cxnLst/>
            <a:rect l="l" t="t" r="r" b="b"/>
            <a:pathLst>
              <a:path w="3593465" h="3523615">
                <a:moveTo>
                  <a:pt x="0" y="0"/>
                </a:moveTo>
                <a:lnTo>
                  <a:pt x="3592954" y="0"/>
                </a:lnTo>
                <a:lnTo>
                  <a:pt x="3592954" y="3523360"/>
                </a:lnTo>
                <a:lnTo>
                  <a:pt x="0" y="3523360"/>
                </a:lnTo>
                <a:lnTo>
                  <a:pt x="0" y="0"/>
                </a:lnTo>
                <a:close/>
              </a:path>
            </a:pathLst>
          </a:custGeom>
          <a:ln w="8889">
            <a:solidFill>
              <a:srgbClr val="6C6C6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443025" y="2363600"/>
            <a:ext cx="3584575" cy="3931204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00965" rIns="0" bIns="0" rtlCol="0">
            <a:spAutoFit/>
          </a:bodyPr>
          <a:lstStyle/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spc="-65" dirty="0">
                <a:latin typeface="Verdana" panose="020B0604030504040204"/>
                <a:cs typeface="Verdana" panose="020B0604030504040204"/>
              </a:rPr>
              <a:t>खाता खोल्नुहोस् र प्रोफाइल </a:t>
            </a:r>
            <a:r>
              <a:rPr lang="en-US" sz="1350" spc="-65" dirty="0" smtClean="0">
                <a:latin typeface="Verdana" panose="020B0604030504040204"/>
                <a:cs typeface="Verdana" panose="020B0604030504040204"/>
              </a:rPr>
              <a:t>थप्नुहोस्</a:t>
            </a:r>
            <a:endParaRPr lang="en-US" sz="1350" spc="-65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भुक्तानी सेट अप 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गर्नुहोस्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अभियान शीर्षक 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थप्नुहोस्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थम्बनेल र छोटो पाठ 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थप्नुहोस्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विवरण पाठहरू 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थप्नुहोस्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ग्राफिक्स र चित्रहरू 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थप्नुहोस्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पुरस्कारहरू 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थप्नुहोस्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आफ्नो टोली 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थप्नुहोस्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अभियान भिडियो अपलोड 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गर्नुहोस्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व्यापार योजना अपलोड गर्नुहोस्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*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आफ्नो अभियान परीक्षण र समायोजन </a:t>
            </a:r>
            <a:r>
              <a:rPr lang="en-US" sz="1350" dirty="0" smtClean="0">
                <a:latin typeface="Verdana" panose="020B0604030504040204"/>
                <a:cs typeface="Verdana" panose="020B0604030504040204"/>
              </a:rPr>
              <a:t>गर्नुहोस्</a:t>
            </a:r>
            <a:endParaRPr lang="en-US" sz="1350" dirty="0" smtClean="0">
              <a:latin typeface="Verdana" panose="020B0604030504040204"/>
              <a:cs typeface="Verdana" panose="020B0604030504040204"/>
            </a:endParaRPr>
          </a:p>
          <a:p>
            <a:pPr marL="548005" indent="-285750">
              <a:lnSpc>
                <a:spcPct val="100000"/>
              </a:lnSpc>
              <a:spcBef>
                <a:spcPts val="795"/>
              </a:spcBef>
              <a:buFont typeface="Wingdings" panose="05000000000000000000"/>
              <a:buChar char="■"/>
              <a:tabLst>
                <a:tab pos="547370" algn="l"/>
                <a:tab pos="548005" algn="l"/>
              </a:tabLst>
            </a:pPr>
            <a:r>
              <a:rPr lang="en-US" sz="1350" dirty="0">
                <a:latin typeface="Verdana" panose="020B0604030504040204"/>
                <a:cs typeface="Verdana" panose="020B0604030504040204"/>
              </a:rPr>
              <a:t>आफ्नो अभियान प्रकाशित गर्नुहोस्</a:t>
            </a:r>
            <a:endParaRPr sz="1350" dirty="0">
              <a:latin typeface="Verdana" panose="020B0604030504040204"/>
              <a:cs typeface="Verdana" panose="020B0604030504040204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242" y="6361952"/>
            <a:ext cx="850646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There</a:t>
            </a:r>
            <a:r>
              <a:rPr sz="14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are three</a:t>
            </a:r>
            <a:r>
              <a:rPr sz="1400" i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phases:</a:t>
            </a:r>
            <a:r>
              <a:rPr sz="14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1400" i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pre-campaign phase,</a:t>
            </a:r>
            <a:r>
              <a:rPr sz="14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the</a:t>
            </a:r>
            <a:r>
              <a:rPr sz="1400" i="1" spc="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i="1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campaign-phase itself and a </a:t>
            </a:r>
            <a:r>
              <a:rPr sz="1400" i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post-campaigning-phase</a:t>
            </a:r>
            <a:endParaRPr sz="14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4906" y="1693533"/>
            <a:ext cx="2988945" cy="520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149860" rIns="0" bIns="0" rtlCol="0">
            <a:spAutoFit/>
          </a:bodyPr>
          <a:lstStyle/>
          <a:p>
            <a:pPr marL="802005">
              <a:lnSpc>
                <a:spcPct val="100000"/>
              </a:lnSpc>
              <a:spcBef>
                <a:spcPts val="1180"/>
              </a:spcBef>
            </a:pPr>
            <a:r>
              <a:rPr lang="en-US" sz="2400" b="1" spc="-5" dirty="0">
                <a:latin typeface="Arial" panose="020B0604020202020204"/>
                <a:cs typeface="Arial" panose="020B0604020202020204"/>
              </a:rPr>
              <a:t>पहिचान</a:t>
            </a:r>
            <a:endParaRPr sz="2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55294" y="1693533"/>
            <a:ext cx="3086100" cy="520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149860" rIns="0" bIns="0" rtlCol="0">
            <a:spAutoFit/>
          </a:bodyPr>
          <a:lstStyle/>
          <a:p>
            <a:pPr marL="65405" algn="ctr">
              <a:lnSpc>
                <a:spcPct val="100000"/>
              </a:lnSpc>
              <a:spcBef>
                <a:spcPts val="1180"/>
              </a:spcBef>
            </a:pPr>
            <a:r>
              <a:rPr lang="en-US" sz="2400" b="1" spc="-30" dirty="0" smtClean="0">
                <a:latin typeface="Arial" panose="020B0604020202020204"/>
                <a:cs typeface="Arial" panose="020B0604020202020204"/>
              </a:rPr>
              <a:t>तयारी</a:t>
            </a:r>
            <a:endParaRPr sz="24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3025" y="1693533"/>
            <a:ext cx="3584575" cy="52065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wrap="square" lIns="0" tIns="149860" rIns="0" bIns="0" rtlCol="0">
            <a:spAutoFit/>
          </a:bodyPr>
          <a:lstStyle/>
          <a:p>
            <a:pPr marL="5715" algn="ctr">
              <a:lnSpc>
                <a:spcPct val="100000"/>
              </a:lnSpc>
              <a:spcBef>
                <a:spcPts val="1180"/>
              </a:spcBef>
            </a:pPr>
            <a:r>
              <a:rPr lang="en-US" sz="2400" b="1" spc="-5" dirty="0">
                <a:latin typeface="Arial" panose="020B0604020202020204"/>
                <a:cs typeface="Arial" panose="020B0604020202020204"/>
              </a:rPr>
              <a:t>निर्माण</a:t>
            </a:r>
            <a:endParaRPr sz="2400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184400" y="698501"/>
            <a:ext cx="5460998" cy="54609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17837" y="2134299"/>
            <a:ext cx="3244850" cy="168910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lvl="0" defTabSz="914400">
              <a:lnSpc>
                <a:spcPct val="89000"/>
              </a:lnSpc>
              <a:spcBef>
                <a:spcPts val="360"/>
              </a:spcBef>
              <a:defRPr/>
            </a:pPr>
            <a:r>
              <a:rPr lang="en-US" sz="2000" spc="-2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भेनिस नगरपालिकाले वातावरण संरक्षण, नैतिक पर्यटन र निकटताको क्षेत्रमा जम्मा भएका 4 सबैभन्दा धेरै वित्त पोषित परियोजनाहरूको 50% सह-लगानी गर्नेछ।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40862" y="6358614"/>
            <a:ext cx="850646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defTabSz="914400">
              <a:lnSpc>
                <a:spcPts val="1645"/>
              </a:lnSpc>
              <a:defRPr/>
            </a:pPr>
            <a:r>
              <a:rPr lang="en-US" sz="1400" i="1" spc="-5" dirty="0">
                <a:latin typeface="Arial" panose="020B0604020202020204"/>
                <a:cs typeface="Arial" panose="020B0604020202020204"/>
              </a:rPr>
              <a:t>त्यहाँ तीन चरणहरू छन्: पूर्व-अभियान चरण, अभियान-चरण आफैं र एक-अभियान पछि-चरण।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473200" y="1930210"/>
            <a:ext cx="6432179" cy="367317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94037" y="3241739"/>
            <a:ext cx="3244850" cy="59690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 lvl="0" defTabSz="914400">
              <a:lnSpc>
                <a:spcPts val="2100"/>
              </a:lnSpc>
              <a:spcBef>
                <a:spcPts val="420"/>
              </a:spcBef>
              <a:defRPr/>
            </a:pPr>
            <a:r>
              <a:rPr lang="en-US" sz="20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चीनले ठूलो पर्खाल पुनर्स्थापनाको लागि क्राउडफन्डिङ प्रयोग गर्दछ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3839" y="5736027"/>
            <a:ext cx="850646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defTabSz="914400">
              <a:lnSpc>
                <a:spcPts val="1645"/>
              </a:lnSpc>
              <a:defRPr/>
            </a:pPr>
            <a:r>
              <a:rPr lang="en-US" sz="1400" i="1" spc="-5" dirty="0">
                <a:latin typeface="Arial" panose="020B0604020202020204"/>
                <a:cs typeface="Arial" panose="020B0604020202020204"/>
              </a:rPr>
              <a:t>त्यहाँ तीन चरणहरू छन्: पूर्व-अभियान चरण, अभियान-चरण आफैं र एक-अभियान पछि-चरण।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833" y="1090515"/>
            <a:ext cx="11469707" cy="742864"/>
          </a:xfrm>
        </p:spPr>
        <p:txBody>
          <a:bodyPr>
            <a:normAutofit/>
          </a:bodyPr>
          <a:lstStyle/>
          <a:p>
            <a:r>
              <a:rPr lang="en-US" sz="3600" dirty="0"/>
              <a:t>परम्परागत कोष विकल्प</a:t>
            </a:r>
            <a:endParaRPr lang="en-GB" sz="36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  <p:sp>
        <p:nvSpPr>
          <p:cNvPr id="11" name="Content Placeholder 2"/>
          <p:cNvSpPr txBox="1"/>
          <p:nvPr/>
        </p:nvSpPr>
        <p:spPr>
          <a:xfrm>
            <a:off x="992576" y="3270149"/>
            <a:ext cx="2607733" cy="10646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मित्र र परिवार</a:t>
            </a:r>
            <a:endParaRPr lang="pl-PL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3600310" y="3259501"/>
            <a:ext cx="2605617" cy="10646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बैंक ऋण</a:t>
            </a:r>
            <a:endParaRPr lang="en-US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6326876" y="3321547"/>
            <a:ext cx="2605616" cy="1151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एन्जिल इन्भेस्टमेन्ट र भेन्चर क्यापिटल</a:t>
            </a:r>
            <a:endParaRPr lang="en-US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9311828" y="3323545"/>
            <a:ext cx="2605616" cy="1151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इक्विटी</a:t>
            </a:r>
            <a:endParaRPr lang="pl-PL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44" y="1879093"/>
            <a:ext cx="1606437" cy="14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994" y="1932491"/>
            <a:ext cx="1377623" cy="130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68" y="1997563"/>
            <a:ext cx="1251381" cy="129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423" y="2072190"/>
            <a:ext cx="1262427" cy="13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Pfeil nach rechts 19"/>
          <p:cNvSpPr/>
          <p:nvPr/>
        </p:nvSpPr>
        <p:spPr>
          <a:xfrm rot="10800000" flipV="1">
            <a:off x="1189371" y="4023748"/>
            <a:ext cx="9810615" cy="724920"/>
          </a:xfrm>
          <a:prstGeom prst="rightArrow">
            <a:avLst>
              <a:gd name="adj1" fmla="val 50000"/>
              <a:gd name="adj2" fmla="val 4370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स्वीकृतिको सम्भावना</a:t>
            </a:r>
            <a:endParaRPr lang="en-A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Pfeil nach rechts 22"/>
          <p:cNvSpPr/>
          <p:nvPr/>
        </p:nvSpPr>
        <p:spPr>
          <a:xfrm rot="10800000" flipH="1" flipV="1">
            <a:off x="1264282" y="5130836"/>
            <a:ext cx="9806409" cy="769741"/>
          </a:xfrm>
          <a:prstGeom prst="rightArrow">
            <a:avLst>
              <a:gd name="adj1" fmla="val 50000"/>
              <a:gd name="adj2" fmla="val 43701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45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औसत कोष</a:t>
            </a:r>
            <a:endParaRPr lang="en-A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1113844" y="4610487"/>
            <a:ext cx="2607733" cy="5991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57%</a:t>
            </a:r>
            <a:endParaRPr lang="pl-PL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Content Placeholder 2"/>
          <p:cNvSpPr txBox="1"/>
          <p:nvPr/>
        </p:nvSpPr>
        <p:spPr>
          <a:xfrm>
            <a:off x="3585725" y="4619525"/>
            <a:ext cx="2605617" cy="5991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0.016%</a:t>
            </a:r>
            <a:endParaRPr lang="en-US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6312291" y="4681571"/>
            <a:ext cx="2605616" cy="6479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0.0091%</a:t>
            </a:r>
            <a:endParaRPr lang="en-US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Content Placeholder 2"/>
          <p:cNvSpPr txBox="1"/>
          <p:nvPr/>
        </p:nvSpPr>
        <p:spPr>
          <a:xfrm>
            <a:off x="9297243" y="4683570"/>
            <a:ext cx="2605616" cy="6479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0.00004%</a:t>
            </a:r>
            <a:endParaRPr lang="pl-PL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Content Placeholder 2"/>
          <p:cNvSpPr txBox="1"/>
          <p:nvPr/>
        </p:nvSpPr>
        <p:spPr>
          <a:xfrm>
            <a:off x="1113844" y="5746588"/>
            <a:ext cx="2607733" cy="5991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$17k</a:t>
            </a:r>
            <a:endParaRPr lang="pl-PL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Content Placeholder 2"/>
          <p:cNvSpPr txBox="1"/>
          <p:nvPr/>
        </p:nvSpPr>
        <p:spPr>
          <a:xfrm>
            <a:off x="3585725" y="5755627"/>
            <a:ext cx="2605617" cy="59911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$145k</a:t>
            </a:r>
            <a:endParaRPr lang="en-US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6312291" y="5817673"/>
            <a:ext cx="2605616" cy="6479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$500k</a:t>
            </a:r>
            <a:endParaRPr lang="en-US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9297243" y="5819671"/>
            <a:ext cx="2605616" cy="6479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$10M+</a:t>
            </a:r>
            <a:endParaRPr lang="pl-PL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4" grpId="0"/>
      <p:bldP spid="25" grpId="0"/>
      <p:bldP spid="26" grpId="0"/>
      <p:bldP spid="27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89542" y="1371601"/>
            <a:ext cx="5783107" cy="411479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219437" y="2976879"/>
            <a:ext cx="3503929" cy="87630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 marR="5080" lvl="0" defTabSz="914400">
              <a:lnSpc>
                <a:spcPct val="90000"/>
              </a:lnSpc>
              <a:spcBef>
                <a:spcPts val="350"/>
              </a:spcBef>
              <a:defRPr/>
            </a:pPr>
            <a:r>
              <a:rPr lang="en-US" sz="2000" spc="-35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Yokkye</a:t>
            </a:r>
            <a:r>
              <a:rPr lang="en-US" sz="2000" spc="-3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2000" spc="-35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/>
                <a:cs typeface="Arial" panose="020B0604020202020204"/>
              </a:rPr>
              <a:t>निकट पर्यटन को लागी स्थानीय गाइड को नेटवर्क को निर्माण को अनुमति दिन्छ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40000"/>
                  <a:lumOff val="6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1594" y="5713882"/>
            <a:ext cx="850646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defTabSz="914400">
              <a:lnSpc>
                <a:spcPts val="1645"/>
              </a:lnSpc>
              <a:defRPr/>
            </a:pPr>
            <a:r>
              <a:rPr lang="en-US" sz="1400" i="1" spc="-5" dirty="0">
                <a:latin typeface="Arial" panose="020B0604020202020204"/>
                <a:cs typeface="Arial" panose="020B0604020202020204"/>
              </a:rPr>
              <a:t>त्यहाँ तीन चरणहरू छन्: पूर्व-अभियान चरण, अभियान-चरण आफैं र एक-अभियान पछि-चरण।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700702" y="1206769"/>
            <a:ext cx="2917556" cy="526522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36195" lvl="0" defTabSz="914400">
              <a:lnSpc>
                <a:spcPct val="150000"/>
              </a:lnSpc>
              <a:spcBef>
                <a:spcPts val="190"/>
              </a:spcBef>
              <a:defRPr/>
            </a:pPr>
            <a:r>
              <a:rPr lang="en-US" sz="1600" b="1" dirty="0">
                <a:solidFill>
                  <a:srgbClr val="202124"/>
                </a:solidFill>
                <a:latin typeface="Arial" panose="020B0604020202020204"/>
                <a:cs typeface="Arial" panose="020B0604020202020204"/>
              </a:rPr>
              <a:t>सार्डिनियामा पर्यटकीय परिसरलाई सहयोग गर्न कोष उठाउनुहोस्</a:t>
            </a:r>
            <a:r>
              <a:rPr lang="en-US" sz="1600" b="1" dirty="0" smtClean="0">
                <a:solidFill>
                  <a:srgbClr val="202124"/>
                </a:solidFill>
                <a:latin typeface="Arial" panose="020B0604020202020204"/>
                <a:cs typeface="Arial" panose="020B0604020202020204"/>
              </a:rPr>
              <a:t>।</a:t>
            </a:r>
            <a:endParaRPr lang="en-US" sz="1600" b="1" dirty="0" smtClean="0">
              <a:solidFill>
                <a:srgbClr val="202124"/>
              </a:solidFill>
              <a:latin typeface="Arial" panose="020B0604020202020204"/>
              <a:cs typeface="Arial" panose="020B0604020202020204"/>
            </a:endParaRPr>
          </a:p>
          <a:p>
            <a:pPr marL="12700" marR="36195" lvl="0" defTabSz="914400">
              <a:lnSpc>
                <a:spcPct val="150000"/>
              </a:lnSpc>
              <a:spcBef>
                <a:spcPts val="190"/>
              </a:spcBef>
              <a:defRPr/>
            </a:pPr>
            <a:endParaRPr lang="en-US" sz="1600" b="1" dirty="0" smtClean="0">
              <a:solidFill>
                <a:srgbClr val="202124"/>
              </a:solidFill>
              <a:latin typeface="Arial" panose="020B0604020202020204"/>
              <a:cs typeface="Arial" panose="020B0604020202020204"/>
            </a:endParaRPr>
          </a:p>
          <a:p>
            <a:pPr marL="12700" marR="36195" lvl="0" defTabSz="914400">
              <a:lnSpc>
                <a:spcPct val="150000"/>
              </a:lnSpc>
              <a:spcBef>
                <a:spcPts val="190"/>
              </a:spcBef>
              <a:defRPr/>
            </a:pPr>
            <a:r>
              <a:rPr lang="en-US" sz="1600" b="1" dirty="0" smtClean="0">
                <a:solidFill>
                  <a:srgbClr val="202124"/>
                </a:solidFill>
                <a:latin typeface="Arial" panose="020B0604020202020204"/>
                <a:cs typeface="Arial" panose="020B0604020202020204"/>
              </a:rPr>
              <a:t>क्राउडफन्डिङ </a:t>
            </a:r>
            <a:r>
              <a:rPr lang="en-US" sz="1600" b="1" dirty="0">
                <a:solidFill>
                  <a:srgbClr val="202124"/>
                </a:solidFill>
                <a:latin typeface="Arial" panose="020B0604020202020204"/>
                <a:cs typeface="Arial" panose="020B0604020202020204"/>
              </a:rPr>
              <a:t>अभियानको केन्द्रमा सान्टिना रिसोर्ट र स्पा छ, एउटा ७,५०० </a:t>
            </a:r>
            <a:r>
              <a:rPr lang="en-US" sz="1600" b="1" dirty="0" err="1">
                <a:solidFill>
                  <a:srgbClr val="202124"/>
                </a:solidFill>
                <a:latin typeface="Arial" panose="020B0604020202020204"/>
                <a:cs typeface="Arial" panose="020B0604020202020204"/>
              </a:rPr>
              <a:t>m2</a:t>
            </a:r>
            <a:r>
              <a:rPr lang="en-US" sz="1600" b="1" dirty="0">
                <a:solidFill>
                  <a:srgbClr val="202124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lang="en-US" sz="1600" b="1" dirty="0">
                <a:solidFill>
                  <a:srgbClr val="202124"/>
                </a:solidFill>
                <a:latin typeface="Arial" panose="020B0604020202020204"/>
                <a:cs typeface="Arial" panose="020B0604020202020204"/>
              </a:rPr>
              <a:t>होटल </a:t>
            </a:r>
            <a:r>
              <a:rPr lang="en-US" sz="1600" b="1" dirty="0" smtClean="0">
                <a:solidFill>
                  <a:srgbClr val="202124"/>
                </a:solidFill>
                <a:latin typeface="Arial" panose="020B0604020202020204"/>
                <a:cs typeface="Arial" panose="020B0604020202020204"/>
              </a:rPr>
              <a:t>सुविधा</a:t>
            </a:r>
            <a:endParaRPr lang="en-US" sz="1600" b="1" dirty="0" smtClean="0">
              <a:solidFill>
                <a:srgbClr val="202124"/>
              </a:solidFill>
              <a:latin typeface="Arial" panose="020B0604020202020204"/>
              <a:cs typeface="Arial" panose="020B0604020202020204"/>
            </a:endParaRPr>
          </a:p>
          <a:p>
            <a:pPr marL="12700" marR="36195" lvl="0" defTabSz="914400">
              <a:lnSpc>
                <a:spcPct val="150000"/>
              </a:lnSpc>
              <a:spcBef>
                <a:spcPts val="190"/>
              </a:spcBef>
              <a:defRPr/>
            </a:pPr>
            <a:endParaRPr lang="en-US" sz="1600" b="1" dirty="0">
              <a:solidFill>
                <a:srgbClr val="202124"/>
              </a:solidFill>
              <a:latin typeface="Arial" panose="020B0604020202020204"/>
              <a:cs typeface="Arial" panose="020B0604020202020204"/>
            </a:endParaRPr>
          </a:p>
          <a:p>
            <a:pPr marL="12700" marR="36195" lvl="0" defTabSz="914400">
              <a:lnSpc>
                <a:spcPct val="150000"/>
              </a:lnSpc>
              <a:spcBef>
                <a:spcPts val="190"/>
              </a:spcBef>
              <a:defRPr/>
            </a:pPr>
            <a:r>
              <a:rPr lang="en-US" sz="1600" b="1" dirty="0" smtClean="0">
                <a:solidFill>
                  <a:srgbClr val="202124"/>
                </a:solidFill>
                <a:latin typeface="Arial" panose="020B0604020202020204"/>
                <a:cs typeface="Arial" panose="020B0604020202020204"/>
              </a:rPr>
              <a:t>हाउस </a:t>
            </a:r>
            <a:r>
              <a:rPr lang="en-US" sz="1600" b="1" dirty="0">
                <a:solidFill>
                  <a:srgbClr val="202124"/>
                </a:solidFill>
                <a:latin typeface="Arial" panose="020B0604020202020204"/>
                <a:cs typeface="Arial" panose="020B0604020202020204"/>
              </a:rPr>
              <a:t>4 क्राउड लगानीकर्ताहरू, जसको अभियान संरचना पूरा गर्न प्रयोग गरिने छ, साझेदार बन्नेछन् र प्रति वर्ष लगभग 7.81% प्रतिफल हुनेछ, र जो तीन वर्ष सम्म रहन्छन्, 13 देखि 14% बीचको प्रतिफल अपेक्षित छ।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cs typeface="Arial" panose="020B06040202020202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911350" y="1204912"/>
            <a:ext cx="6667498" cy="444817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94242" y="6361952"/>
            <a:ext cx="850646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 defTabSz="914400">
              <a:lnSpc>
                <a:spcPts val="1645"/>
              </a:lnSpc>
              <a:defRPr/>
            </a:pPr>
            <a:r>
              <a:rPr lang="en-US" sz="1400" i="1" spc="-5" dirty="0">
                <a:latin typeface="Arial" panose="020B0604020202020204"/>
                <a:cs typeface="Arial" panose="020B0604020202020204"/>
              </a:rPr>
              <a:t>त्यहाँ तीन चरणहरू छन्: पूर्व-अभियान चरण, अभियान-चरण आफैं र एक-अभियान पछि-चरण।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33" y="874334"/>
            <a:ext cx="11469707" cy="913369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  <a:cs typeface="+mj-cs"/>
              </a:rPr>
              <a:t>प्रारम्भिक सिक्का प्रस्ताव - </a:t>
            </a:r>
            <a:r>
              <a:rPr lang="de-DE" sz="3600" b="1" dirty="0">
                <a:solidFill>
                  <a:schemeClr val="tx1"/>
                </a:solidFill>
                <a:latin typeface="+mn-lt"/>
                <a:cs typeface="+mj-cs"/>
              </a:rPr>
              <a:t>ICO</a:t>
            </a:r>
            <a:br>
              <a:rPr lang="de-DE" sz="3600" b="1" dirty="0">
                <a:solidFill>
                  <a:schemeClr val="tx1"/>
                </a:solidFill>
                <a:latin typeface="+mn-lt"/>
                <a:cs typeface="+mj-cs"/>
              </a:rPr>
            </a:br>
            <a:r>
              <a:rPr lang="en-US" sz="3600" b="1" dirty="0">
                <a:solidFill>
                  <a:schemeClr val="tx1"/>
                </a:solidFill>
                <a:latin typeface="+mn-lt"/>
                <a:cs typeface="+mj-cs"/>
              </a:rPr>
              <a:t>क्रिप्टोकरन्सीको अनियमित र विकेन्द्रीकृत कोष उठाउने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330805" y="1971175"/>
            <a:ext cx="11222567" cy="4385816"/>
          </a:xfrm>
        </p:spPr>
        <p:txBody>
          <a:bodyPr/>
          <a:lstStyle/>
          <a:p>
            <a:pPr fontAlgn="base"/>
            <a:r>
              <a:rPr lang="en-US" b="1" dirty="0" smtClean="0">
                <a:solidFill>
                  <a:srgbClr val="171617"/>
                </a:solidFill>
              </a:rPr>
              <a:t>पक्ष</a:t>
            </a:r>
            <a:endParaRPr lang="en-US" b="1" dirty="0">
              <a:solidFill>
                <a:srgbClr val="171617"/>
              </a:solidFill>
            </a:endParaRPr>
          </a:p>
          <a:p>
            <a:pPr marL="514350" indent="-514350" fontAlgn="base">
              <a:buAutoNum type="arabicPeriod"/>
            </a:pPr>
            <a:r>
              <a:rPr lang="en-US" b="1" dirty="0" smtClean="0">
                <a:solidFill>
                  <a:srgbClr val="171617"/>
                </a:solidFill>
              </a:rPr>
              <a:t>लगानीकर्ता </a:t>
            </a:r>
            <a:r>
              <a:rPr lang="en-US" b="1" dirty="0">
                <a:solidFill>
                  <a:srgbClr val="171617"/>
                </a:solidFill>
              </a:rPr>
              <a:t>र स्टार्टअप कम्पनीहरूको लागि सजिलै </a:t>
            </a:r>
            <a:r>
              <a:rPr lang="en-US" b="1" dirty="0" smtClean="0">
                <a:solidFill>
                  <a:srgbClr val="171617"/>
                </a:solidFill>
              </a:rPr>
              <a:t>पहुँचयोग्य</a:t>
            </a:r>
            <a:endParaRPr lang="en-US" b="1" dirty="0" smtClean="0">
              <a:solidFill>
                <a:srgbClr val="171617"/>
              </a:solidFill>
            </a:endParaRPr>
          </a:p>
          <a:p>
            <a:pPr marL="514350" indent="-514350" fontAlgn="base">
              <a:buAutoNum type="arabicPeriod"/>
            </a:pPr>
            <a:r>
              <a:rPr lang="en-US" b="1" dirty="0" smtClean="0">
                <a:solidFill>
                  <a:srgbClr val="171617"/>
                </a:solidFill>
              </a:rPr>
              <a:t>2</a:t>
            </a:r>
            <a:r>
              <a:rPr lang="en-US" b="1" dirty="0">
                <a:solidFill>
                  <a:srgbClr val="171617"/>
                </a:solidFill>
              </a:rPr>
              <a:t>. पहुँचयोग्य अनलाइन </a:t>
            </a:r>
            <a:endParaRPr lang="en-US" b="1" dirty="0" smtClean="0">
              <a:solidFill>
                <a:srgbClr val="171617"/>
              </a:solidFill>
            </a:endParaRPr>
          </a:p>
          <a:p>
            <a:pPr marL="514350" indent="-514350" fontAlgn="base">
              <a:buAutoNum type="arabicPeriod"/>
            </a:pPr>
            <a:r>
              <a:rPr lang="en-US" b="1" dirty="0" smtClean="0">
                <a:solidFill>
                  <a:srgbClr val="171617"/>
                </a:solidFill>
              </a:rPr>
              <a:t>3</a:t>
            </a:r>
            <a:r>
              <a:rPr lang="en-US" b="1" dirty="0">
                <a:solidFill>
                  <a:srgbClr val="171617"/>
                </a:solidFill>
              </a:rPr>
              <a:t>. उच्च </a:t>
            </a:r>
            <a:r>
              <a:rPr lang="en-US" b="1" dirty="0" smtClean="0">
                <a:solidFill>
                  <a:srgbClr val="171617"/>
                </a:solidFill>
              </a:rPr>
              <a:t>तरलता</a:t>
            </a:r>
            <a:endParaRPr lang="en-US" b="1" dirty="0" smtClean="0">
              <a:solidFill>
                <a:srgbClr val="171617"/>
              </a:solidFill>
            </a:endParaRPr>
          </a:p>
          <a:p>
            <a:pPr marL="514350" indent="-514350" fontAlgn="base">
              <a:buAutoNum type="arabicPeriod"/>
            </a:pPr>
            <a:r>
              <a:rPr lang="en-US" b="1" dirty="0" smtClean="0">
                <a:solidFill>
                  <a:srgbClr val="171617"/>
                </a:solidFill>
              </a:rPr>
              <a:t>4</a:t>
            </a:r>
            <a:r>
              <a:rPr lang="en-US" b="1" dirty="0">
                <a:solidFill>
                  <a:srgbClr val="171617"/>
                </a:solidFill>
              </a:rPr>
              <a:t>. कम कागजी </a:t>
            </a:r>
            <a:r>
              <a:rPr lang="en-US" b="1" dirty="0" smtClean="0">
                <a:solidFill>
                  <a:srgbClr val="171617"/>
                </a:solidFill>
              </a:rPr>
              <a:t>कार्य</a:t>
            </a:r>
            <a:endParaRPr lang="en-US" b="1" dirty="0" smtClean="0">
              <a:solidFill>
                <a:srgbClr val="171617"/>
              </a:solidFill>
            </a:endParaRPr>
          </a:p>
          <a:p>
            <a:pPr marL="514350" indent="-514350" fontAlgn="base">
              <a:buAutoNum type="arabicPeriod"/>
            </a:pPr>
            <a:r>
              <a:rPr lang="en-US" b="1" dirty="0" smtClean="0">
                <a:solidFill>
                  <a:srgbClr val="171617"/>
                </a:solidFill>
              </a:rPr>
              <a:t>5</a:t>
            </a:r>
            <a:r>
              <a:rPr lang="en-US" b="1" dirty="0">
                <a:solidFill>
                  <a:srgbClr val="171617"/>
                </a:solidFill>
              </a:rPr>
              <a:t>. लगानीको उच्च </a:t>
            </a:r>
            <a:r>
              <a:rPr lang="en-US" b="1" dirty="0" smtClean="0">
                <a:solidFill>
                  <a:srgbClr val="171617"/>
                </a:solidFill>
              </a:rPr>
              <a:t>प्रतिफल</a:t>
            </a:r>
            <a:endParaRPr lang="en-US" b="1" dirty="0" smtClean="0">
              <a:solidFill>
                <a:srgbClr val="171617"/>
              </a:solidFill>
            </a:endParaRPr>
          </a:p>
          <a:p>
            <a:pPr fontAlgn="base"/>
            <a:r>
              <a:rPr lang="en-US" b="1" dirty="0" smtClean="0">
                <a:solidFill>
                  <a:srgbClr val="171617"/>
                </a:solidFill>
              </a:rPr>
              <a:t>विपक्ष</a:t>
            </a:r>
            <a:endParaRPr lang="en-US" b="1" dirty="0" smtClean="0">
              <a:solidFill>
                <a:srgbClr val="171617"/>
              </a:solidFill>
            </a:endParaRPr>
          </a:p>
          <a:p>
            <a:pPr marL="514350" indent="-514350" fontAlgn="base">
              <a:buAutoNum type="arabicPeriod"/>
            </a:pPr>
            <a:r>
              <a:rPr lang="en-US" b="1" dirty="0" smtClean="0">
                <a:solidFill>
                  <a:srgbClr val="171617"/>
                </a:solidFill>
              </a:rPr>
              <a:t>1</a:t>
            </a:r>
            <a:r>
              <a:rPr lang="en-US" b="1" dirty="0">
                <a:solidFill>
                  <a:srgbClr val="171617"/>
                </a:solidFill>
              </a:rPr>
              <a:t>. </a:t>
            </a:r>
            <a:r>
              <a:rPr lang="en-US" b="1" dirty="0" smtClean="0">
                <a:solidFill>
                  <a:srgbClr val="171617"/>
                </a:solidFill>
              </a:rPr>
              <a:t>अस्थिर</a:t>
            </a:r>
            <a:endParaRPr lang="en-US" b="1" dirty="0" smtClean="0">
              <a:solidFill>
                <a:srgbClr val="171617"/>
              </a:solidFill>
            </a:endParaRPr>
          </a:p>
          <a:p>
            <a:pPr marL="514350" indent="-514350" fontAlgn="base">
              <a:buAutoNum type="arabicPeriod"/>
            </a:pPr>
            <a:r>
              <a:rPr lang="en-US" b="1" dirty="0" smtClean="0">
                <a:solidFill>
                  <a:srgbClr val="171617"/>
                </a:solidFill>
              </a:rPr>
              <a:t>2</a:t>
            </a:r>
            <a:r>
              <a:rPr lang="en-US" b="1" dirty="0">
                <a:solidFill>
                  <a:srgbClr val="171617"/>
                </a:solidFill>
              </a:rPr>
              <a:t>. सम्भावित </a:t>
            </a:r>
            <a:r>
              <a:rPr lang="en-US" b="1" dirty="0" smtClean="0">
                <a:solidFill>
                  <a:srgbClr val="171617"/>
                </a:solidFill>
              </a:rPr>
              <a:t>धोखाधडी</a:t>
            </a:r>
            <a:endParaRPr lang="en-US" b="1" dirty="0" smtClean="0">
              <a:solidFill>
                <a:srgbClr val="171617"/>
              </a:solidFill>
            </a:endParaRPr>
          </a:p>
          <a:p>
            <a:pPr marL="514350" indent="-514350" fontAlgn="base">
              <a:buAutoNum type="arabicPeriod"/>
            </a:pPr>
            <a:r>
              <a:rPr lang="en-US" b="1" dirty="0" smtClean="0">
                <a:solidFill>
                  <a:srgbClr val="171617"/>
                </a:solidFill>
              </a:rPr>
              <a:t>3</a:t>
            </a:r>
            <a:r>
              <a:rPr lang="en-US" b="1" dirty="0">
                <a:solidFill>
                  <a:srgbClr val="171617"/>
                </a:solidFill>
              </a:rPr>
              <a:t>. जवाफदेहिताको कमी हुन सक्छ</a:t>
            </a:r>
            <a:endParaRPr lang="en-US" sz="1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33" y="874334"/>
            <a:ext cx="11469707" cy="913369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  <a:cs typeface="+mj-cs"/>
              </a:rPr>
              <a:t>प्रारम्भिक सिक्का प्रस्ताव - </a:t>
            </a:r>
            <a:r>
              <a:rPr lang="de-DE" sz="3600" b="1" dirty="0">
                <a:solidFill>
                  <a:schemeClr val="tx1"/>
                </a:solidFill>
                <a:latin typeface="+mn-lt"/>
                <a:cs typeface="+mj-cs"/>
              </a:rPr>
              <a:t>ICO </a:t>
            </a:r>
            <a:r>
              <a:rPr lang="en-US" sz="3600" b="1" dirty="0">
                <a:solidFill>
                  <a:schemeClr val="tx1"/>
                </a:solidFill>
                <a:latin typeface="+mn-lt"/>
                <a:cs typeface="+mj-cs"/>
              </a:rPr>
              <a:t>अधिक विवरण भाग 1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479797" y="1674293"/>
            <a:ext cx="11222567" cy="4185761"/>
          </a:xfrm>
        </p:spPr>
        <p:txBody>
          <a:bodyPr/>
          <a:lstStyle/>
          <a:p>
            <a:pPr fontAlgn="base"/>
            <a:r>
              <a:rPr lang="en-US" sz="2800" b="1" dirty="0" smtClean="0">
                <a:solidFill>
                  <a:srgbClr val="171617"/>
                </a:solidFill>
              </a:rPr>
              <a:t>फाइदा</a:t>
            </a:r>
            <a:endParaRPr lang="en-US" sz="2800" b="1" dirty="0" smtClean="0">
              <a:solidFill>
                <a:srgbClr val="171617"/>
              </a:solidFill>
            </a:endParaRPr>
          </a:p>
          <a:p>
            <a:pPr marL="514350" indent="-514350" fontAlgn="base">
              <a:buAutoNum type="arabicPeriod"/>
            </a:pPr>
            <a:r>
              <a:rPr lang="en-US" sz="2800" b="1" dirty="0" smtClean="0">
                <a:solidFill>
                  <a:srgbClr val="171617"/>
                </a:solidFill>
              </a:rPr>
              <a:t>फाइदाहरू</a:t>
            </a:r>
            <a:endParaRPr lang="en-US" sz="2800" b="1" dirty="0" smtClean="0">
              <a:solidFill>
                <a:srgbClr val="171617"/>
              </a:solidFill>
            </a:endParaRPr>
          </a:p>
          <a:p>
            <a:pPr marL="465455" indent="-465455" fontAlgn="base"/>
            <a:r>
              <a:rPr lang="en-US" sz="2800" b="1" dirty="0" smtClean="0">
                <a:solidFill>
                  <a:srgbClr val="171617"/>
                </a:solidFill>
              </a:rPr>
              <a:t>1</a:t>
            </a:r>
            <a:r>
              <a:rPr lang="en-US" sz="2800" b="1" dirty="0">
                <a:solidFill>
                  <a:srgbClr val="171617"/>
                </a:solidFill>
              </a:rPr>
              <a:t>. लगानीकर्ता र स्टार्टअप कम्पनीहरूको लागि सजिलै पहुँचयोग्य</a:t>
            </a:r>
            <a:r>
              <a:rPr lang="en-US" sz="2800" b="1" dirty="0" smtClean="0">
                <a:solidFill>
                  <a:srgbClr val="171617"/>
                </a:solidFill>
              </a:rPr>
              <a:t>।</a:t>
            </a:r>
            <a:endParaRPr lang="en-US" sz="2800" b="1" dirty="0" smtClean="0">
              <a:solidFill>
                <a:srgbClr val="171617"/>
              </a:solidFill>
            </a:endParaRPr>
          </a:p>
          <a:p>
            <a:pPr marL="465455" indent="-465455" fontAlgn="base"/>
            <a:r>
              <a:rPr lang="en-US" sz="2800" b="1" dirty="0" smtClean="0">
                <a:solidFill>
                  <a:srgbClr val="171617"/>
                </a:solidFill>
              </a:rPr>
              <a:t>2</a:t>
            </a:r>
            <a:r>
              <a:rPr lang="en-US" sz="2800" b="1" dirty="0">
                <a:solidFill>
                  <a:srgbClr val="171617"/>
                </a:solidFill>
              </a:rPr>
              <a:t>. पहुँचयोग्य अनलाइन - श्वेतपत्र जसमा महत्त्वपूर्ण परियोजना विवरणहरू समावेश छन् जस्तै समस्या समाधान गर्न र समाधान वा गर्नका लागि कार्यहरू - टोली पृष्ठभूमि, टोली सदस्यहरूको </a:t>
            </a:r>
            <a:r>
              <a:rPr lang="en-US" sz="2800" b="1" dirty="0" err="1">
                <a:solidFill>
                  <a:srgbClr val="171617"/>
                </a:solidFill>
              </a:rPr>
              <a:t>Github</a:t>
            </a:r>
            <a:r>
              <a:rPr lang="en-US" sz="2800" b="1" dirty="0">
                <a:solidFill>
                  <a:srgbClr val="171617"/>
                </a:solidFill>
              </a:rPr>
              <a:t> </a:t>
            </a:r>
            <a:r>
              <a:rPr lang="en-US" sz="2800" b="1" dirty="0">
                <a:solidFill>
                  <a:srgbClr val="171617"/>
                </a:solidFill>
              </a:rPr>
              <a:t>र </a:t>
            </a:r>
            <a:r>
              <a:rPr lang="en-US" sz="2800" b="1" dirty="0" err="1">
                <a:solidFill>
                  <a:srgbClr val="171617"/>
                </a:solidFill>
              </a:rPr>
              <a:t>Linkedin</a:t>
            </a:r>
            <a:r>
              <a:rPr lang="en-US" sz="2800" b="1" dirty="0">
                <a:solidFill>
                  <a:srgbClr val="171617"/>
                </a:solidFill>
              </a:rPr>
              <a:t> </a:t>
            </a:r>
            <a:r>
              <a:rPr lang="en-US" sz="2800" b="1" dirty="0">
                <a:solidFill>
                  <a:srgbClr val="171617"/>
                </a:solidFill>
              </a:rPr>
              <a:t>प्रोफाइलहरू सहित - </a:t>
            </a:r>
            <a:r>
              <a:rPr lang="en-US" sz="2800" b="1" dirty="0">
                <a:solidFill>
                  <a:srgbClr val="171617"/>
                </a:solidFill>
              </a:rPr>
              <a:t>Telegram </a:t>
            </a:r>
            <a:r>
              <a:rPr lang="en-US" sz="2800" b="1" dirty="0">
                <a:solidFill>
                  <a:srgbClr val="171617"/>
                </a:solidFill>
              </a:rPr>
              <a:t>र </a:t>
            </a:r>
            <a:r>
              <a:rPr lang="en-US" sz="2800" b="1" dirty="0" err="1">
                <a:solidFill>
                  <a:srgbClr val="171617"/>
                </a:solidFill>
              </a:rPr>
              <a:t>Bitcointalk</a:t>
            </a:r>
            <a:r>
              <a:rPr lang="en-US" sz="2800" b="1" dirty="0">
                <a:solidFill>
                  <a:srgbClr val="171617"/>
                </a:solidFill>
              </a:rPr>
              <a:t> </a:t>
            </a:r>
            <a:r>
              <a:rPr lang="en-US" sz="2800" b="1" dirty="0">
                <a:solidFill>
                  <a:srgbClr val="171617"/>
                </a:solidFill>
              </a:rPr>
              <a:t>फोरमहरूमा सामुदायिक पृष्ठहरू - माइलस्टोन र योजनाहरू आउने महिना र वर्षहरूको </a:t>
            </a:r>
            <a:r>
              <a:rPr lang="en-US" sz="2800" b="1" dirty="0" smtClean="0">
                <a:solidFill>
                  <a:srgbClr val="171617"/>
                </a:solidFill>
              </a:rPr>
              <a:t>लागि</a:t>
            </a:r>
            <a:endParaRPr lang="en-US" sz="2800" b="1" dirty="0" smtClean="0">
              <a:solidFill>
                <a:srgbClr val="171617"/>
              </a:solidFill>
            </a:endParaRPr>
          </a:p>
          <a:p>
            <a:pPr marL="465455" indent="-465455" fontAlgn="base"/>
            <a:r>
              <a:rPr lang="en-US" sz="2800" b="1" dirty="0" smtClean="0">
                <a:solidFill>
                  <a:srgbClr val="171617"/>
                </a:solidFill>
              </a:rPr>
              <a:t>3</a:t>
            </a:r>
            <a:r>
              <a:rPr lang="en-US" sz="2800" b="1" dirty="0">
                <a:solidFill>
                  <a:srgbClr val="171617"/>
                </a:solidFill>
              </a:rPr>
              <a:t>. उच्च तरलता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833" y="874334"/>
            <a:ext cx="11469707" cy="913369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  <a:cs typeface="+mj-cs"/>
              </a:rPr>
              <a:t>प्रारम्भिक सिक्का प्रस्ताव - </a:t>
            </a:r>
            <a:r>
              <a:rPr lang="de-DE" sz="3600" b="1" dirty="0">
                <a:solidFill>
                  <a:schemeClr val="tx1"/>
                </a:solidFill>
                <a:latin typeface="+mn-lt"/>
                <a:cs typeface="+mj-cs"/>
              </a:rPr>
              <a:t>ICO </a:t>
            </a:r>
            <a:r>
              <a:rPr lang="en-US" sz="3600" b="1" dirty="0">
                <a:solidFill>
                  <a:schemeClr val="tx1"/>
                </a:solidFill>
                <a:latin typeface="+mn-lt"/>
                <a:cs typeface="+mj-cs"/>
              </a:rPr>
              <a:t>अधिक विवरण भाग 2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3"/>
          </p:nvPr>
        </p:nvSpPr>
        <p:spPr>
          <a:xfrm>
            <a:off x="465283" y="1717835"/>
            <a:ext cx="11222567" cy="4108817"/>
          </a:xfrm>
        </p:spPr>
        <p:txBody>
          <a:bodyPr/>
          <a:lstStyle/>
          <a:p>
            <a:pPr fontAlgn="base"/>
            <a:r>
              <a:rPr lang="en-US" sz="2800" b="1" dirty="0" smtClean="0">
                <a:solidFill>
                  <a:srgbClr val="171617"/>
                </a:solidFill>
              </a:rPr>
              <a:t>विपक्ष</a:t>
            </a:r>
            <a:endParaRPr lang="en-US" sz="2800" b="1" dirty="0" smtClean="0">
              <a:solidFill>
                <a:srgbClr val="171617"/>
              </a:solidFill>
            </a:endParaRPr>
          </a:p>
          <a:p>
            <a:pPr marL="514350" indent="-514350" fontAlgn="base">
              <a:buAutoNum type="arabicPeriod"/>
            </a:pPr>
            <a:r>
              <a:rPr lang="en-US" sz="2800" b="1" dirty="0" smtClean="0">
                <a:solidFill>
                  <a:srgbClr val="171617"/>
                </a:solidFill>
              </a:rPr>
              <a:t>अस्थिर।</a:t>
            </a:r>
            <a:endParaRPr lang="en-US" sz="2800" b="1" dirty="0" smtClean="0">
              <a:solidFill>
                <a:srgbClr val="171617"/>
              </a:solidFill>
            </a:endParaRPr>
          </a:p>
          <a:p>
            <a:pPr marL="514350" indent="-514350" fontAlgn="base">
              <a:buAutoNum type="arabicPeriod"/>
            </a:pPr>
            <a:r>
              <a:rPr lang="en-US" sz="2800" b="1" dirty="0" smtClean="0">
                <a:solidFill>
                  <a:srgbClr val="171617"/>
                </a:solidFill>
              </a:rPr>
              <a:t>सम्भावित धोखाधडी लगानीकर्ताले </a:t>
            </a:r>
            <a:r>
              <a:rPr lang="en-US" sz="2800" b="1" dirty="0">
                <a:solidFill>
                  <a:srgbClr val="171617"/>
                </a:solidFill>
              </a:rPr>
              <a:t>टोलीका सदस्यहरूको प्रोफाइललाई लगनशीलताका साथ हेर्नुपर्छ र उनीहरूसँग अनुभव, प्रविधि वा ब्लकचेन ज्ञान छ कि छैन भनी श्वेतपत्रमा आफ्ना दाबीहरू हटाउनु पर्छ। जे होस्, हरेक लगानीकर्तालाई एउटा राम्रो </a:t>
            </a:r>
            <a:r>
              <a:rPr lang="en-US" sz="2800" b="1" dirty="0" err="1">
                <a:solidFill>
                  <a:srgbClr val="171617"/>
                </a:solidFill>
              </a:rPr>
              <a:t>ICO</a:t>
            </a:r>
            <a:r>
              <a:rPr lang="en-US" sz="2800" b="1" dirty="0">
                <a:solidFill>
                  <a:srgbClr val="171617"/>
                </a:solidFill>
              </a:rPr>
              <a:t> </a:t>
            </a:r>
            <a:r>
              <a:rPr lang="en-US" sz="2800" b="1" dirty="0">
                <a:solidFill>
                  <a:srgbClr val="171617"/>
                </a:solidFill>
              </a:rPr>
              <a:t>बाट खराब र धोखाधडी छुट्याउन पर्याप्त जानकारी हुँदैन।धेरै </a:t>
            </a:r>
            <a:r>
              <a:rPr lang="en-US" sz="2800" b="1" dirty="0" err="1">
                <a:solidFill>
                  <a:srgbClr val="171617"/>
                </a:solidFill>
              </a:rPr>
              <a:t>ICOs</a:t>
            </a:r>
            <a:r>
              <a:rPr lang="en-US" sz="2800" b="1" dirty="0">
                <a:solidFill>
                  <a:srgbClr val="171617"/>
                </a:solidFill>
              </a:rPr>
              <a:t> </a:t>
            </a:r>
            <a:r>
              <a:rPr lang="en-US" sz="2800" b="1" dirty="0">
                <a:solidFill>
                  <a:srgbClr val="171617"/>
                </a:solidFill>
              </a:rPr>
              <a:t>ले </a:t>
            </a:r>
            <a:r>
              <a:rPr lang="en-US" sz="2800" b="1" dirty="0">
                <a:solidFill>
                  <a:srgbClr val="171617"/>
                </a:solidFill>
              </a:rPr>
              <a:t>IPO </a:t>
            </a:r>
            <a:r>
              <a:rPr lang="en-US" sz="2800" b="1" dirty="0">
                <a:solidFill>
                  <a:srgbClr val="171617"/>
                </a:solidFill>
              </a:rPr>
              <a:t>र अन्य परम्परागत सम्पत्तिहरू जस्तै नियामक प्रक्रियाबाट गुज्रिरहेका छैनन्</a:t>
            </a:r>
            <a:r>
              <a:rPr lang="en-US" sz="2800" b="1" dirty="0" smtClean="0">
                <a:solidFill>
                  <a:srgbClr val="171617"/>
                </a:solidFill>
              </a:rPr>
              <a:t>।</a:t>
            </a:r>
            <a:endParaRPr lang="en-US" sz="2800" b="1" dirty="0" smtClean="0">
              <a:solidFill>
                <a:srgbClr val="171617"/>
              </a:solidFill>
            </a:endParaRPr>
          </a:p>
          <a:p>
            <a:pPr marL="514350" indent="-514350" fontAlgn="base">
              <a:buAutoNum type="arabicPeriod"/>
            </a:pPr>
            <a:r>
              <a:rPr lang="en-US" sz="2800" b="1" dirty="0" smtClean="0">
                <a:solidFill>
                  <a:srgbClr val="171617"/>
                </a:solidFill>
              </a:rPr>
              <a:t>जवाफदेहिताको </a:t>
            </a:r>
            <a:r>
              <a:rPr lang="en-US" sz="2800" b="1" dirty="0">
                <a:solidFill>
                  <a:srgbClr val="171617"/>
                </a:solidFill>
              </a:rPr>
              <a:t>कमी हुन सक्छ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731" y="674829"/>
            <a:ext cx="11469707" cy="1094875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latin typeface="+mn-lt"/>
                <a:cs typeface="+mj-cs"/>
              </a:rPr>
              <a:t>प्रारम्भिक सिक्का प्रस्ताव - </a:t>
            </a:r>
            <a:r>
              <a:rPr lang="de-DE" sz="3600" b="1" dirty="0">
                <a:solidFill>
                  <a:schemeClr val="tx1"/>
                </a:solidFill>
                <a:latin typeface="+mn-lt"/>
                <a:cs typeface="+mj-cs"/>
              </a:rPr>
              <a:t>ICO </a:t>
            </a:r>
            <a:r>
              <a:rPr lang="en-US" sz="3600" b="1" dirty="0">
                <a:solidFill>
                  <a:schemeClr val="tx1"/>
                </a:solidFill>
                <a:latin typeface="+mn-lt"/>
                <a:cs typeface="+mj-cs"/>
              </a:rPr>
              <a:t>चरणहरू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86818" y="1769705"/>
            <a:ext cx="7636267" cy="2577629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परियोजना परिभाषित </a:t>
            </a:r>
            <a:r>
              <a:rPr lang="en-US" sz="3600" dirty="0" smtClean="0"/>
              <a:t>गर्नुहोस्</a:t>
            </a:r>
            <a:endParaRPr lang="en-US" sz="36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सुविधाहरू </a:t>
            </a:r>
            <a:r>
              <a:rPr lang="en-US" sz="3600" dirty="0"/>
              <a:t>सहित सेतो </a:t>
            </a:r>
            <a:r>
              <a:rPr lang="en-US" sz="3600" dirty="0" smtClean="0"/>
              <a:t>कागज</a:t>
            </a:r>
            <a:endParaRPr lang="en-US" sz="36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मार्केटिङ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fld id="{00CDF863-C3BB-41D8-8708-907F2F0A8A82}" type="datetime1">
              <a:rPr lang="en-US" smtClean="0"/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115" y="1401885"/>
            <a:ext cx="11462052" cy="401208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उद्यमीहरूको लागि वित्तीय व्यवस्थापन - विद्यार्थी र उद्यमीहरूलाई समर्थन गर्न वित्तीय रणनीतिहरू र निर्देशनहरूमा अन्तरदृष्टि</a:t>
            </a:r>
            <a:br>
              <a:rPr lang="de-DE" sz="4400" dirty="0"/>
            </a:br>
            <a:br>
              <a:rPr lang="de-DE" dirty="0"/>
            </a:br>
            <a:br>
              <a:rPr lang="de-DE" dirty="0"/>
            </a:br>
            <a:r>
              <a:rPr lang="en-US" sz="3100" dirty="0"/>
              <a:t>अवलोकन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0115" y="5413972"/>
            <a:ext cx="11462052" cy="804492"/>
          </a:xfrm>
        </p:spPr>
        <p:txBody>
          <a:bodyPr/>
          <a:lstStyle/>
          <a:p>
            <a:r>
              <a:rPr lang="de-DE" dirty="0"/>
              <a:t>Paul Hofmann</a:t>
            </a:r>
            <a:endParaRPr lang="de-D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833" y="1081807"/>
            <a:ext cx="11469707" cy="812527"/>
          </a:xfrm>
        </p:spPr>
        <p:txBody>
          <a:bodyPr>
            <a:normAutofit/>
          </a:bodyPr>
          <a:lstStyle/>
          <a:p>
            <a:r>
              <a:rPr lang="en-US" sz="3600" dirty="0"/>
              <a:t>परम्परागत कोष विकल्पहरू - फाइदा र विपक्ष</a:t>
            </a:r>
            <a:endParaRPr lang="en-GB" sz="36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436406" y="4114801"/>
          <a:ext cx="11603632" cy="1987654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1201825"/>
                <a:gridCol w="2426208"/>
                <a:gridCol w="2651760"/>
                <a:gridCol w="2661920"/>
                <a:gridCol w="2661919"/>
              </a:tblGrid>
              <a:tr h="74570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फाइदा </a:t>
                      </a:r>
                      <a:endParaRPr lang="de-AT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noProof="0" dirty="0" smtClean="0"/>
                        <a:t>प्राप्त गर्न छिटो</a:t>
                      </a:r>
                      <a:endParaRPr lang="en-AU" sz="1900" noProof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noProof="0" dirty="0" smtClean="0"/>
                        <a:t>द्रुत बन्द</a:t>
                      </a:r>
                      <a:endParaRPr lang="de-AT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dirty="0" smtClean="0"/>
                        <a:t>ठूला जांचहरू</a:t>
                      </a:r>
                      <a:endParaRPr lang="de-AT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noProof="0" dirty="0" smtClean="0"/>
                        <a:t>लगभग कुनै पनि अनुरोध गरिएको रकम</a:t>
                      </a:r>
                      <a:endParaRPr lang="en-AU" sz="1900" noProof="0" dirty="0"/>
                    </a:p>
                  </a:txBody>
                  <a:tcPr marL="121920" marR="121920" marT="60960" marB="60960"/>
                </a:tc>
              </a:tr>
              <a:tr h="124195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विपक्ष</a:t>
                      </a:r>
                      <a:endParaRPr lang="de-AT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noProof="0" dirty="0" smtClean="0"/>
                        <a:t>सानो रकम</a:t>
                      </a:r>
                      <a:r>
                        <a:rPr lang="en-US" sz="1900" noProof="0" dirty="0" smtClean="0"/>
                        <a:t> </a:t>
                      </a:r>
                      <a:r>
                        <a:rPr lang="en-US" sz="1900" noProof="0" dirty="0" smtClean="0"/>
                        <a:t>तनावग्रस्त सम्बन्धहरू</a:t>
                      </a:r>
                      <a:endParaRPr lang="en-AU" sz="1900" noProof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noProof="0" dirty="0" smtClean="0"/>
                        <a:t>व्यक्तिगत रूपमा ग्यारेन्टीसम्भावित ऋण जाल</a:t>
                      </a:r>
                      <a:endParaRPr lang="de-DE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noProof="0" dirty="0" smtClean="0"/>
                        <a:t>७ देखि १० वर्षमा २०००% को </a:t>
                      </a:r>
                      <a:r>
                        <a:rPr lang="en-AU" sz="1900" noProof="0" dirty="0" smtClean="0"/>
                        <a:t>ROI</a:t>
                      </a:r>
                      <a:r>
                        <a:rPr lang="en-US" sz="1900" noProof="0" dirty="0" smtClean="0"/>
                        <a:t>व्यापार संलग्नता</a:t>
                      </a:r>
                      <a:endParaRPr lang="en-AU" sz="1900" noProof="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900" noProof="0" dirty="0" smtClean="0"/>
                        <a:t>नियन्त्रण हरायोशेयरधारक मूल्य सिर्जना गर्न प्रतिबद्ध</a:t>
                      </a:r>
                      <a:endParaRPr lang="en-AU" sz="1900" noProof="0" dirty="0"/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  <p:sp>
        <p:nvSpPr>
          <p:cNvPr id="28" name="Content Placeholder 2"/>
          <p:cNvSpPr txBox="1"/>
          <p:nvPr/>
        </p:nvSpPr>
        <p:spPr>
          <a:xfrm>
            <a:off x="1360895" y="3270257"/>
            <a:ext cx="2607733" cy="10646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मित्र र परिवार</a:t>
            </a:r>
            <a:endParaRPr lang="pl-PL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Content Placeholder 2"/>
          <p:cNvSpPr txBox="1"/>
          <p:nvPr/>
        </p:nvSpPr>
        <p:spPr>
          <a:xfrm>
            <a:off x="3801584" y="3238789"/>
            <a:ext cx="2605617" cy="10646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बैंक ऋण</a:t>
            </a:r>
            <a:endParaRPr lang="en-US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6576841" y="3249736"/>
            <a:ext cx="2605616" cy="1151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एन्जिल इन्भेस्टमेन्ट र भेन्चर क्यापिटल</a:t>
            </a:r>
            <a:endParaRPr lang="en-US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9005363" y="3323545"/>
            <a:ext cx="2605616" cy="115146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sz="2265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इक्विटी</a:t>
            </a:r>
            <a:endParaRPr lang="pl-PL" sz="226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2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63" y="1879201"/>
            <a:ext cx="1606437" cy="145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59" y="1860680"/>
            <a:ext cx="1377623" cy="130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842" y="1976851"/>
            <a:ext cx="1251381" cy="129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57" y="2072190"/>
            <a:ext cx="1262427" cy="13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लगानी निर्णयहरूमा जोखिमको प्रभाव</a:t>
            </a:r>
            <a:endParaRPr lang="de-AT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</a:rPr>
              <a:t>लगानीकर्ताहरू समान औसत रकमको जोखिमपूर्ण एकको सट्टा सुरक्षित आम्दानी गर्न </a:t>
            </a:r>
            <a:r>
              <a:rPr lang="en-US" altLang="en-US" sz="2800" dirty="0" smtClean="0">
                <a:latin typeface="+mn-lt"/>
              </a:rPr>
              <a:t>रुचाउँछन्।</a:t>
            </a:r>
            <a:endParaRPr lang="en-US" altLang="en-US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n-lt"/>
              </a:rPr>
              <a:t>जब </a:t>
            </a:r>
            <a:r>
              <a:rPr lang="en-US" altLang="en-US" sz="2800" dirty="0">
                <a:latin typeface="+mn-lt"/>
              </a:rPr>
              <a:t>नगद</a:t>
            </a:r>
            <a:r>
              <a:rPr lang="en-US" altLang="en-US" sz="2800" dirty="0" smtClean="0">
                <a:latin typeface="+mn-lt"/>
              </a:rPr>
              <a:t> प्रवाह जोखिमपूर्ण हुन्छ, हामीले तिनीहरूलाई जोखिमरहित ब्याज दर र उपयुक्त जोखिम प्रिमियमको बराबर दरमा छुट दिनुपर्छ।</a:t>
            </a:r>
            <a:endParaRPr lang="en-US" altLang="en-US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n-lt"/>
              </a:rPr>
              <a:t>उचित जोखिम प्रिमियम अधिक हुनेछ परियोजनाको प्रतिफल अर्थव्यवस्था मा समग्र जोखिम संग भिन्न हुन्छ।</a:t>
            </a:r>
            <a:endParaRPr lang="en-US" altLang="en-US" sz="28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dirty="0" smtClean="0">
                <a:latin typeface="+mn-lt"/>
              </a:rPr>
              <a:t>सुरक्षाको जोखिमलाई अर्थतन्त्रमा अन्य लगानीको उतारचढावको सम्बन्धमा मूल्याङ्कन गरिनुपर्छ।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ldergebnis für crowdfundin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60A39C"/>
              </a:clrFrom>
              <a:clrTo>
                <a:srgbClr val="60A39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880" y="1206820"/>
            <a:ext cx="8920480" cy="501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सम्भावित समाधान?</a:t>
            </a:r>
            <a:endParaRPr lang="en-AU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9834" y="2344057"/>
            <a:ext cx="6899525" cy="3748768"/>
          </a:xfrm>
        </p:spPr>
        <p:txBody>
          <a:bodyPr/>
          <a:lstStyle/>
          <a:p>
            <a:r>
              <a:rPr lang="en-US" sz="2800" dirty="0">
                <a:latin typeface="+mn-lt"/>
              </a:rPr>
              <a:t>परियोजना र परियोजनाको विचारलाई समर्थन गर्ने ठूलो संख्यामा मानिसहरूबाट पैसा उठाएर परियोजना वा उद्यमलाई आर्थिक सहयोग गर्ने।</a:t>
            </a:r>
            <a:endParaRPr lang="en-US" sz="300" b="1" dirty="0">
              <a:solidFill>
                <a:schemeClr val="accent1"/>
              </a:solidFill>
              <a:latin typeface="+mn-lt"/>
            </a:endParaRPr>
          </a:p>
          <a:p>
            <a:pPr algn="ctr"/>
            <a:r>
              <a:rPr lang="en-US" sz="6000" b="1" dirty="0">
                <a:solidFill>
                  <a:srgbClr val="7030A0"/>
                </a:solidFill>
                <a:latin typeface="+mn-lt"/>
              </a:rPr>
              <a:t>क्राउडफन्डिङ</a:t>
            </a:r>
            <a:endParaRPr lang="de-AT" sz="60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C68F6-CEB4-C040-B3A3-CADDD499EB7C}" type="slidenum">
              <a:rPr lang="de-DE" smtClean="0"/>
            </a:fld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de-DE" sz="3600" dirty="0" err="1" smtClean="0"/>
              <a:t>Crowdfunding</a:t>
            </a:r>
            <a:r>
              <a:rPr lang="en-US" altLang="de-DE" sz="3600" dirty="0" smtClean="0"/>
              <a:t> </a:t>
            </a:r>
            <a:r>
              <a:rPr lang="en-US" altLang="de-DE" sz="3600" dirty="0"/>
              <a:t>को प्रकार अनुसार कोषको आकार फरक हुन्छ</a:t>
            </a:r>
            <a:endParaRPr lang="en-US" altLang="de-DE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90600" indent="-3810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524000" indent="-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133600" indent="-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743200" indent="-304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352800" indent="-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962400" indent="-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572000" indent="-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5181600" indent="-304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3F2CD3-FF49-47C9-9EF2-735B40F93B24}" type="slidenum">
              <a:rPr lang="pl-PL" altLang="de-DE" smtClean="0">
                <a:solidFill>
                  <a:schemeClr val="bg1"/>
                </a:solidFill>
                <a:latin typeface="+mn-lt"/>
              </a:rPr>
            </a:fld>
            <a:endParaRPr lang="pl-PL" altLang="de-DE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3012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217" y="2927991"/>
            <a:ext cx="2853136" cy="1899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497841" y="2543347"/>
            <a:ext cx="10901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de-DE" sz="2400" b="1" dirty="0">
                <a:latin typeface="+mn-lt"/>
              </a:rPr>
              <a:t>   </a:t>
            </a:r>
            <a:r>
              <a:rPr lang="en-US" altLang="de-DE" sz="2400" b="1" dirty="0" smtClean="0">
                <a:latin typeface="+mn-lt"/>
              </a:rPr>
              <a:t> 	   </a:t>
            </a:r>
            <a:r>
              <a:rPr lang="en-US" altLang="de-DE" sz="2400" b="1" dirty="0">
                <a:latin typeface="+mn-lt"/>
              </a:rPr>
              <a:t>दान </a:t>
            </a:r>
            <a:r>
              <a:rPr lang="en-US" altLang="de-DE" sz="2400" b="1" dirty="0" smtClean="0">
                <a:latin typeface="+mn-lt"/>
              </a:rPr>
              <a:t>						</a:t>
            </a:r>
            <a:r>
              <a:rPr lang="en-US" altLang="de-DE" sz="2400" b="1" dirty="0" smtClean="0">
                <a:latin typeface="+mn-lt"/>
              </a:rPr>
              <a:t>पुरस्कार</a:t>
            </a:r>
            <a:r>
              <a:rPr lang="en-US" altLang="de-DE" sz="2400" b="1" dirty="0" smtClean="0">
                <a:latin typeface="+mn-lt"/>
              </a:rPr>
              <a:t>				</a:t>
            </a:r>
            <a:r>
              <a:rPr lang="en-US" altLang="de-DE" sz="2400" b="1" dirty="0" smtClean="0">
                <a:latin typeface="+mn-lt"/>
              </a:rPr>
              <a:t> ऋण</a:t>
            </a:r>
            <a:r>
              <a:rPr lang="en-US" altLang="de-DE" sz="2400" b="1" dirty="0" smtClean="0">
                <a:latin typeface="+mn-lt"/>
              </a:rPr>
              <a:t>					</a:t>
            </a:r>
            <a:r>
              <a:rPr lang="en-US" altLang="de-DE" sz="2400" b="1" dirty="0" smtClean="0">
                <a:latin typeface="+mn-lt"/>
              </a:rPr>
              <a:t> </a:t>
            </a:r>
            <a:r>
              <a:rPr lang="en-US" altLang="de-DE" sz="2400" b="1" dirty="0">
                <a:latin typeface="+mn-lt"/>
              </a:rPr>
              <a:t>इक्विटी</a:t>
            </a:r>
            <a:endParaRPr lang="en-US" altLang="de-DE" sz="2400" b="1" dirty="0">
              <a:latin typeface="+mn-lt"/>
            </a:endParaRPr>
          </a:p>
        </p:txBody>
      </p:sp>
      <p:sp>
        <p:nvSpPr>
          <p:cNvPr id="43015" name="TextBox 9"/>
          <p:cNvSpPr txBox="1">
            <a:spLocks noChangeArrowheads="1"/>
          </p:cNvSpPr>
          <p:nvPr/>
        </p:nvSpPr>
        <p:spPr bwMode="auto">
          <a:xfrm>
            <a:off x="3000266" y="4909616"/>
            <a:ext cx="2615143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de-DE" sz="2135" u="sng" dirty="0" smtClean="0">
                <a:latin typeface="+mn-lt"/>
              </a:rPr>
              <a:t>क्राउडफन्डिङ</a:t>
            </a:r>
            <a:endParaRPr lang="en-US" altLang="de-DE" sz="2135" u="sng" dirty="0" smtClean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135" u="sng" dirty="0">
                <a:latin typeface="+mn-lt"/>
              </a:rPr>
              <a:t>सामान्यतया</a:t>
            </a:r>
            <a:r>
              <a:rPr lang="en-US" altLang="de-DE" sz="2135" u="sng" dirty="0" smtClean="0">
                <a:latin typeface="+mn-lt"/>
              </a:rPr>
              <a:t> </a:t>
            </a:r>
            <a:r>
              <a:rPr lang="en-US" altLang="de-DE" sz="2135" u="sng" dirty="0">
                <a:latin typeface="+mn-lt"/>
              </a:rPr>
              <a:t>&lt;$50</a:t>
            </a:r>
            <a:r>
              <a:rPr lang="en-US" altLang="de-DE" sz="2135" u="sng" dirty="0">
                <a:latin typeface="+mn-lt"/>
              </a:rPr>
              <a:t>k </a:t>
            </a:r>
            <a:r>
              <a:rPr lang="en-US" altLang="de-DE" sz="2135" u="sng" dirty="0">
                <a:latin typeface="+mn-lt"/>
              </a:rPr>
              <a:t>उठाउँदै</a:t>
            </a:r>
            <a:endParaRPr lang="en-US" altLang="de-DE" sz="2135" dirty="0">
              <a:latin typeface="+mn-lt"/>
            </a:endParaRPr>
          </a:p>
        </p:txBody>
      </p:sp>
      <p:sp>
        <p:nvSpPr>
          <p:cNvPr id="43016" name="TextBox 11"/>
          <p:cNvSpPr txBox="1">
            <a:spLocks noChangeArrowheads="1"/>
          </p:cNvSpPr>
          <p:nvPr/>
        </p:nvSpPr>
        <p:spPr bwMode="auto">
          <a:xfrm>
            <a:off x="8984741" y="4914009"/>
            <a:ext cx="3115820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de-DE" sz="2135" u="sng" dirty="0" err="1">
                <a:latin typeface="+mn-lt"/>
              </a:rPr>
              <a:t>Crowdinvesting</a:t>
            </a:r>
            <a:endParaRPr lang="en-US" altLang="de-DE" sz="2135" u="sng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de-DE" sz="2135" dirty="0" smtClean="0">
                <a:latin typeface="+mn-lt"/>
              </a:rPr>
              <a:t>सामान्यतया </a:t>
            </a:r>
            <a:r>
              <a:rPr lang="en-US" altLang="de-DE" sz="2135" dirty="0">
                <a:latin typeface="+mn-lt"/>
              </a:rPr>
              <a:t>$50</a:t>
            </a:r>
            <a:r>
              <a:rPr lang="en-US" altLang="de-DE" sz="2135" dirty="0">
                <a:latin typeface="+mn-lt"/>
              </a:rPr>
              <a:t>k </a:t>
            </a:r>
            <a:r>
              <a:rPr lang="en-US" altLang="de-DE" sz="2135" dirty="0">
                <a:latin typeface="+mn-lt"/>
              </a:rPr>
              <a:t>देखि $10</a:t>
            </a:r>
            <a:r>
              <a:rPr lang="en-US" altLang="de-DE" sz="2135" dirty="0">
                <a:latin typeface="+mn-lt"/>
              </a:rPr>
              <a:t>M </a:t>
            </a:r>
            <a:r>
              <a:rPr lang="en-US" altLang="de-DE" sz="2135" dirty="0">
                <a:latin typeface="+mn-lt"/>
              </a:rPr>
              <a:t>उठाउँदै</a:t>
            </a:r>
            <a:endParaRPr lang="en-US" altLang="de-DE" sz="2135" dirty="0">
              <a:latin typeface="+mn-lt"/>
            </a:endParaRPr>
          </a:p>
        </p:txBody>
      </p:sp>
      <p:pic>
        <p:nvPicPr>
          <p:cNvPr id="1026" name="Picture 2" descr="Ähnliches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2056" y="2860489"/>
            <a:ext cx="2859805" cy="189993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86427" y="4927632"/>
            <a:ext cx="2739412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de-DE" sz="2135" u="sng" dirty="0" smtClean="0">
                <a:latin typeface="+mn-lt"/>
              </a:rPr>
              <a:t>भीडभाड</a:t>
            </a:r>
            <a:endParaRPr lang="en-US" altLang="de-DE" sz="2135" u="sng" dirty="0" smtClean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135" u="sng" dirty="0" smtClean="0">
                <a:latin typeface="+mn-lt"/>
              </a:rPr>
              <a:t>सामान्यतया </a:t>
            </a:r>
            <a:r>
              <a:rPr lang="en-US" altLang="de-DE" sz="2135" u="sng" dirty="0">
                <a:latin typeface="+mn-lt"/>
              </a:rPr>
              <a:t>&lt;$500</a:t>
            </a:r>
            <a:r>
              <a:rPr lang="en-US" altLang="de-DE" sz="2135" u="sng" dirty="0">
                <a:latin typeface="+mn-lt"/>
              </a:rPr>
              <a:t>k </a:t>
            </a:r>
            <a:r>
              <a:rPr lang="en-US" altLang="de-DE" sz="2135" u="sng" dirty="0">
                <a:latin typeface="+mn-lt"/>
              </a:rPr>
              <a:t>उठाउँदै</a:t>
            </a:r>
            <a:endParaRPr lang="en-US" altLang="de-DE" sz="2135" dirty="0">
              <a:latin typeface="+mn-lt"/>
            </a:endParaRPr>
          </a:p>
        </p:txBody>
      </p:sp>
      <p:pic>
        <p:nvPicPr>
          <p:cNvPr id="1028" name="Picture 4" descr="Bildergebnis für voucher touris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r="5678"/>
          <a:stretch>
            <a:fillRect/>
          </a:stretch>
        </p:blipFill>
        <p:spPr bwMode="auto">
          <a:xfrm>
            <a:off x="2902568" y="2927991"/>
            <a:ext cx="2983859" cy="1767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ür don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91" y="2927992"/>
            <a:ext cx="2604475" cy="17649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95790" y="4927632"/>
            <a:ext cx="2506777" cy="10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US" altLang="de-DE" sz="2135" u="sng" dirty="0">
                <a:latin typeface="+mn-lt"/>
              </a:rPr>
              <a:t>भीड समर्थन </a:t>
            </a:r>
            <a:r>
              <a:rPr lang="en-US" altLang="de-DE" sz="2135" u="sng" dirty="0" smtClean="0">
                <a:latin typeface="+mn-lt"/>
              </a:rPr>
              <a:t>गर्दै</a:t>
            </a:r>
            <a:endParaRPr lang="en-US" altLang="de-DE" sz="2135" u="sng" dirty="0" smtClean="0">
              <a:latin typeface="+mn-lt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sz="2135" u="sng" dirty="0" smtClean="0">
                <a:latin typeface="+mn-lt"/>
              </a:rPr>
              <a:t>सामान्यतया </a:t>
            </a:r>
            <a:r>
              <a:rPr lang="en-US" altLang="de-DE" sz="2135" u="sng" dirty="0">
                <a:latin typeface="+mn-lt"/>
              </a:rPr>
              <a:t>&lt;$20</a:t>
            </a:r>
            <a:r>
              <a:rPr lang="en-US" altLang="de-DE" sz="2135" u="sng" dirty="0">
                <a:latin typeface="+mn-lt"/>
              </a:rPr>
              <a:t>k </a:t>
            </a:r>
            <a:r>
              <a:rPr lang="en-US" altLang="de-DE" sz="2135" u="sng" dirty="0">
                <a:latin typeface="+mn-lt"/>
              </a:rPr>
              <a:t>उठाउँदै</a:t>
            </a:r>
            <a:endParaRPr lang="en-US" altLang="de-DE" sz="2135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609600" y="1710523"/>
            <a:ext cx="9829798" cy="4366454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9833" y="874334"/>
            <a:ext cx="11469707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300480" algn="l"/>
                <a:tab pos="2774950" algn="l"/>
              </a:tabLst>
            </a:pPr>
            <a:r>
              <a:rPr lang="en-US" sz="3800" dirty="0">
                <a:latin typeface="Arial" panose="020B0604020202020204"/>
                <a:cs typeface="Arial" panose="020B0604020202020204"/>
              </a:rPr>
              <a:t>केस स्टडी </a:t>
            </a:r>
            <a:r>
              <a:rPr lang="en-US" sz="3800" dirty="0" err="1" smtClean="0">
                <a:latin typeface="Arial" panose="020B0604020202020204"/>
                <a:cs typeface="Arial" panose="020B0604020202020204"/>
              </a:rPr>
              <a:t>N1</a:t>
            </a:r>
            <a:br>
              <a:rPr lang="en-US" sz="3800" dirty="0" smtClean="0">
                <a:latin typeface="Arial" panose="020B0604020202020204"/>
                <a:cs typeface="Arial" panose="020B0604020202020204"/>
              </a:rPr>
            </a:br>
            <a:r>
              <a:rPr sz="1800" u="sng" spc="-5" dirty="0" smtClean="0">
                <a:solidFill>
                  <a:srgbClr val="954F72"/>
                </a:solidFill>
                <a:uFill>
                  <a:solidFill>
                    <a:srgbClr val="A76585"/>
                  </a:solidFill>
                </a:uFill>
                <a:latin typeface="Calibri" panose="020F0502020204030204"/>
                <a:cs typeface="Calibri" panose="020F0502020204030204"/>
              </a:rPr>
              <a:t>Lon</a:t>
            </a:r>
            <a:r>
              <a:rPr sz="1800" u="sng" spc="5" dirty="0" smtClean="0">
                <a:solidFill>
                  <a:srgbClr val="954F72"/>
                </a:solidFill>
                <a:uFill>
                  <a:solidFill>
                    <a:srgbClr val="A76585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spc="-5" dirty="0">
                <a:solidFill>
                  <a:srgbClr val="954F72"/>
                </a:solidFill>
                <a:uFill>
                  <a:solidFill>
                    <a:srgbClr val="A76585"/>
                  </a:solidFill>
                </a:uFill>
                <a:latin typeface="Calibri" panose="020F0502020204030204"/>
                <a:cs typeface="Calibri" panose="020F0502020204030204"/>
              </a:rPr>
              <a:t>Ton:</a:t>
            </a:r>
            <a:r>
              <a:rPr sz="1800" u="sng" spc="10" dirty="0">
                <a:solidFill>
                  <a:srgbClr val="954F72"/>
                </a:solidFill>
                <a:uFill>
                  <a:solidFill>
                    <a:srgbClr val="A76585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dirty="0">
                <a:solidFill>
                  <a:srgbClr val="954F72"/>
                </a:solidFill>
                <a:uFill>
                  <a:solidFill>
                    <a:srgbClr val="A76585"/>
                  </a:solidFill>
                </a:uFill>
                <a:latin typeface="Calibri" panose="020F0502020204030204"/>
                <a:cs typeface="Calibri" panose="020F0502020204030204"/>
              </a:rPr>
              <a:t>The</a:t>
            </a:r>
            <a:r>
              <a:rPr sz="1800" u="sng" spc="5" dirty="0">
                <a:solidFill>
                  <a:srgbClr val="954F72"/>
                </a:solidFill>
                <a:uFill>
                  <a:solidFill>
                    <a:srgbClr val="A76585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spc="-5" dirty="0">
                <a:solidFill>
                  <a:srgbClr val="954F72"/>
                </a:solidFill>
                <a:uFill>
                  <a:solidFill>
                    <a:srgbClr val="A76585"/>
                  </a:solidFill>
                </a:uFill>
                <a:latin typeface="Calibri" panose="020F0502020204030204"/>
                <a:cs typeface="Calibri" panose="020F0502020204030204"/>
              </a:rPr>
              <a:t>Social</a:t>
            </a:r>
            <a:r>
              <a:rPr sz="1800" u="sng" spc="10" dirty="0">
                <a:solidFill>
                  <a:srgbClr val="954F72"/>
                </a:solidFill>
                <a:uFill>
                  <a:solidFill>
                    <a:srgbClr val="A76585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spc="-5" dirty="0">
                <a:solidFill>
                  <a:srgbClr val="954F72"/>
                </a:solidFill>
                <a:uFill>
                  <a:solidFill>
                    <a:srgbClr val="A76585"/>
                  </a:solidFill>
                </a:uFill>
                <a:latin typeface="Calibri" panose="020F0502020204030204"/>
                <a:cs typeface="Calibri" panose="020F0502020204030204"/>
              </a:rPr>
              <a:t>Impact</a:t>
            </a:r>
            <a:r>
              <a:rPr sz="1800" u="sng" spc="5" dirty="0">
                <a:solidFill>
                  <a:srgbClr val="954F72"/>
                </a:solidFill>
                <a:uFill>
                  <a:solidFill>
                    <a:srgbClr val="A76585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spc="-5" dirty="0">
                <a:solidFill>
                  <a:srgbClr val="954F72"/>
                </a:solidFill>
                <a:uFill>
                  <a:solidFill>
                    <a:srgbClr val="A76585"/>
                  </a:solidFill>
                </a:uFill>
                <a:latin typeface="Calibri" panose="020F0502020204030204"/>
                <a:cs typeface="Calibri" panose="020F0502020204030204"/>
              </a:rPr>
              <a:t>Guesthouse</a:t>
            </a:r>
            <a:r>
              <a:rPr sz="1800" u="sng" spc="5" dirty="0">
                <a:solidFill>
                  <a:srgbClr val="954F72"/>
                </a:solidFill>
                <a:uFill>
                  <a:solidFill>
                    <a:srgbClr val="A76585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dirty="0">
                <a:solidFill>
                  <a:srgbClr val="954F72"/>
                </a:solidFill>
                <a:uFill>
                  <a:solidFill>
                    <a:srgbClr val="A76585"/>
                  </a:solidFill>
                </a:uFill>
                <a:latin typeface="Calibri" panose="020F0502020204030204"/>
                <a:cs typeface="Calibri" panose="020F0502020204030204"/>
              </a:rPr>
              <a:t>|</a:t>
            </a:r>
            <a:r>
              <a:rPr sz="1800" u="sng" spc="10" dirty="0">
                <a:solidFill>
                  <a:srgbClr val="954F72"/>
                </a:solidFill>
                <a:uFill>
                  <a:solidFill>
                    <a:srgbClr val="A76585"/>
                  </a:solidFill>
                </a:uFill>
                <a:latin typeface="Calibri" panose="020F0502020204030204"/>
                <a:cs typeface="Calibri" panose="020F0502020204030204"/>
              </a:rPr>
              <a:t> </a:t>
            </a:r>
            <a:r>
              <a:rPr sz="1800" u="sng" spc="-5" dirty="0">
                <a:solidFill>
                  <a:srgbClr val="954F72"/>
                </a:solidFill>
                <a:uFill>
                  <a:solidFill>
                    <a:srgbClr val="A76585"/>
                  </a:solidFill>
                </a:uFill>
                <a:latin typeface="Calibri" panose="020F0502020204030204"/>
                <a:cs typeface="Calibri" panose="020F0502020204030204"/>
              </a:rPr>
              <a:t>Indiegogo</a:t>
            </a:r>
            <a:endParaRPr sz="1800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5220817"/>
            <a:ext cx="30151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https://www.faceofindawgyi.org/blog/2018/6/6/crowdfunding-campaign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833" y="874334"/>
            <a:ext cx="11469707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800" dirty="0" smtClean="0">
                <a:latin typeface="Arial" panose="020B0604020202020204"/>
                <a:cs typeface="Arial" panose="020B0604020202020204"/>
              </a:rPr>
              <a:t>३ </a:t>
            </a:r>
            <a:r>
              <a:rPr lang="en-US" sz="3800" dirty="0">
                <a:latin typeface="Arial" panose="020B0604020202020204"/>
                <a:cs typeface="Arial" panose="020B0604020202020204"/>
              </a:rPr>
              <a:t>क्षेत्रहरू</a:t>
            </a:r>
            <a:endParaRPr sz="38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2038" y="2405848"/>
            <a:ext cx="3525520" cy="866263"/>
          </a:xfrm>
          <a:prstGeom prst="rect">
            <a:avLst/>
          </a:prstGeom>
          <a:solidFill>
            <a:srgbClr val="548EC1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871855" marR="0" lvl="0" indent="-22923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/>
              <a:buChar char="•"/>
              <a:tabLst>
                <a:tab pos="872490" algn="l"/>
              </a:tabLst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</a:rPr>
              <a:t>हामीसंग के छ ?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4744" y="2405847"/>
            <a:ext cx="3525520" cy="866263"/>
          </a:xfrm>
          <a:prstGeom prst="rect">
            <a:avLst/>
          </a:prstGeom>
          <a:solidFill>
            <a:srgbClr val="548EC1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863600" lvl="0" indent="-229235" defTabSz="914400">
              <a:buFont typeface="Arial" panose="020B0604020202020204"/>
              <a:buChar char="•"/>
              <a:tabLst>
                <a:tab pos="864235" algn="l"/>
              </a:tabLst>
              <a:defRPr/>
            </a:pPr>
            <a:r>
              <a:rPr lang="en-US"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हामीलाई के </a:t>
            </a:r>
            <a:r>
              <a:rPr lang="en-US" sz="2400" b="1" spc="-5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चाहिन्छ ?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7449" y="2405847"/>
            <a:ext cx="3525520" cy="866263"/>
          </a:xfrm>
          <a:prstGeom prst="rect">
            <a:avLst/>
          </a:prstGeom>
          <a:solidFill>
            <a:srgbClr val="548EC1"/>
          </a:solidFill>
        </p:spPr>
        <p:txBody>
          <a:bodyPr vert="horz" wrap="square" lIns="0" tIns="444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+mn-ea"/>
              <a:cs typeface="Times New Roman" panose="02020603050405020304"/>
            </a:endParaRPr>
          </a:p>
          <a:p>
            <a:pPr marL="913765" lvl="0" indent="-229235" defTabSz="914400">
              <a:buFont typeface="Arial" panose="020B0604020202020204"/>
              <a:buChar char="•"/>
              <a:tabLst>
                <a:tab pos="914400" algn="l"/>
              </a:tabLst>
              <a:defRPr/>
            </a:pPr>
            <a:r>
              <a:rPr lang="en-US" sz="2400" b="1" spc="-5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हामी </a:t>
            </a:r>
            <a:r>
              <a:rPr lang="en-US" sz="2400" b="1" spc="-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के </a:t>
            </a:r>
            <a:r>
              <a:rPr lang="en-US" sz="2400" b="1" spc="-5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दिन्छौं ?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2038" y="3815548"/>
            <a:ext cx="3525520" cy="1134285"/>
          </a:xfrm>
          <a:prstGeom prst="rect">
            <a:avLst/>
          </a:prstGeom>
          <a:solidFill>
            <a:srgbClr val="E7F2E0"/>
          </a:solidFill>
        </p:spPr>
        <p:txBody>
          <a:bodyPr vert="horz" wrap="square" lIns="0" tIns="56515" rIns="0" bIns="0" rtlCol="0">
            <a:spAutoFit/>
          </a:bodyPr>
          <a:lstStyle/>
          <a:p>
            <a:pPr marL="320040" lvl="0" indent="-228600" defTabSz="914400">
              <a:spcBef>
                <a:spcPts val="445"/>
              </a:spcBef>
              <a:buFont typeface="Arial" panose="020B0604020202020204"/>
              <a:buChar char="•"/>
              <a:tabLst>
                <a:tab pos="319405" algn="l"/>
                <a:tab pos="320040" algn="l"/>
              </a:tabLst>
              <a:defRPr/>
            </a:pPr>
            <a:r>
              <a:rPr lang="en-US" sz="1500" b="1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आइडिया</a:t>
            </a:r>
            <a:endParaRPr lang="en-US" sz="1500" b="1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20040" lvl="0" indent="-228600" defTabSz="914400">
              <a:spcBef>
                <a:spcPts val="445"/>
              </a:spcBef>
              <a:buFont typeface="Arial" panose="020B0604020202020204"/>
              <a:buChar char="•"/>
              <a:tabLst>
                <a:tab pos="319405" algn="l"/>
                <a:tab pos="320040" algn="l"/>
              </a:tabLst>
              <a:defRPr/>
            </a:pPr>
            <a:r>
              <a:rPr lang="en-US" sz="1500" b="1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जडानहरू</a:t>
            </a:r>
            <a:endParaRPr lang="en-US" sz="1500" b="1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20040" lvl="0" indent="-228600" defTabSz="914400">
              <a:spcBef>
                <a:spcPts val="445"/>
              </a:spcBef>
              <a:buFont typeface="Arial" panose="020B0604020202020204"/>
              <a:buChar char="•"/>
              <a:tabLst>
                <a:tab pos="319405" algn="l"/>
                <a:tab pos="320040" algn="l"/>
              </a:tabLst>
              <a:defRPr/>
            </a:pPr>
            <a:r>
              <a:rPr lang="en-US" sz="1500" b="1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परियोजना</a:t>
            </a:r>
            <a:endParaRPr lang="en-US" sz="1500" b="1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20040" lvl="0" indent="-228600" defTabSz="914400">
              <a:spcBef>
                <a:spcPts val="445"/>
              </a:spcBef>
              <a:buFont typeface="Arial" panose="020B0604020202020204"/>
              <a:buChar char="•"/>
              <a:tabLst>
                <a:tab pos="319405" algn="l"/>
                <a:tab pos="320040" algn="l"/>
              </a:tabLst>
              <a:defRPr/>
            </a:pPr>
            <a:r>
              <a:rPr lang="en-US" sz="1500" b="1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टोली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04744" y="3815547"/>
            <a:ext cx="3525520" cy="1134285"/>
          </a:xfrm>
          <a:prstGeom prst="rect">
            <a:avLst/>
          </a:prstGeom>
          <a:solidFill>
            <a:srgbClr val="E7F2E0"/>
          </a:solidFill>
        </p:spPr>
        <p:txBody>
          <a:bodyPr vert="horz" wrap="square" lIns="0" tIns="56515" rIns="0" bIns="0" rtlCol="0">
            <a:spAutoFit/>
          </a:bodyPr>
          <a:lstStyle/>
          <a:p>
            <a:pPr marL="320040" lvl="0" indent="-228600" defTabSz="914400">
              <a:spcBef>
                <a:spcPts val="445"/>
              </a:spcBef>
              <a:buFont typeface="Arial" panose="020B0604020202020204"/>
              <a:buChar char="•"/>
              <a:tabLst>
                <a:tab pos="319405" algn="l"/>
                <a:tab pos="320040" algn="l"/>
              </a:tabLst>
              <a:defRPr/>
            </a:pPr>
            <a:r>
              <a:rPr lang="en-US" sz="1500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पैसा</a:t>
            </a:r>
            <a:endParaRPr lang="en-US" sz="1500" b="1" spc="-5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20040" lvl="0" indent="-228600" defTabSz="914400">
              <a:spcBef>
                <a:spcPts val="445"/>
              </a:spcBef>
              <a:buFont typeface="Arial" panose="020B0604020202020204"/>
              <a:buChar char="•"/>
              <a:tabLst>
                <a:tab pos="319405" algn="l"/>
                <a:tab pos="320040" algn="l"/>
              </a:tabLst>
              <a:defRPr/>
            </a:pPr>
            <a:r>
              <a:rPr lang="en-US" sz="1500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समर्थन</a:t>
            </a:r>
            <a:endParaRPr lang="en-US" sz="1500" b="1" spc="-5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20040" lvl="0" indent="-228600" defTabSz="914400">
              <a:spcBef>
                <a:spcPts val="445"/>
              </a:spcBef>
              <a:buFont typeface="Arial" panose="020B0604020202020204"/>
              <a:buChar char="•"/>
              <a:tabLst>
                <a:tab pos="319405" algn="l"/>
                <a:tab pos="320040" algn="l"/>
              </a:tabLst>
              <a:defRPr/>
            </a:pPr>
            <a:r>
              <a:rPr lang="en-US" sz="1500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अनुमोदन</a:t>
            </a:r>
            <a:endParaRPr lang="en-US" sz="1500" b="1" spc="-5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20040" lvl="0" indent="-228600" defTabSz="914400">
              <a:spcBef>
                <a:spcPts val="445"/>
              </a:spcBef>
              <a:buFont typeface="Arial" panose="020B0604020202020204"/>
              <a:buChar char="•"/>
              <a:tabLst>
                <a:tab pos="319405" algn="l"/>
                <a:tab pos="320040" algn="l"/>
              </a:tabLst>
              <a:defRPr/>
            </a:pPr>
            <a:r>
              <a:rPr lang="en-US" sz="1500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दृश्यता</a:t>
            </a:r>
            <a:endParaRPr kumimoji="0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97449" y="3815547"/>
            <a:ext cx="3525520" cy="795089"/>
          </a:xfrm>
          <a:prstGeom prst="rect">
            <a:avLst/>
          </a:prstGeom>
          <a:solidFill>
            <a:srgbClr val="E7F2E0"/>
          </a:solidFill>
        </p:spPr>
        <p:txBody>
          <a:bodyPr vert="horz" wrap="square" lIns="0" tIns="45720" rIns="0" bIns="0" rtlCol="0">
            <a:spAutoFit/>
          </a:bodyPr>
          <a:lstStyle/>
          <a:p>
            <a:pPr marL="320040" lvl="0" indent="-228600" defTabSz="914400">
              <a:spcBef>
                <a:spcPts val="360"/>
              </a:spcBef>
              <a:buFont typeface="Arial" panose="020B0604020202020204"/>
              <a:buChar char="•"/>
              <a:tabLst>
                <a:tab pos="319405" algn="l"/>
                <a:tab pos="320040" algn="l"/>
              </a:tabLst>
              <a:defRPr/>
            </a:pPr>
            <a:r>
              <a:rPr lang="en-US" sz="1400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छुटहरू</a:t>
            </a:r>
            <a:endParaRPr lang="en-US" sz="1400" b="1" spc="-5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20040" lvl="0" indent="-228600" defTabSz="914400">
              <a:spcBef>
                <a:spcPts val="360"/>
              </a:spcBef>
              <a:buFont typeface="Arial" panose="020B0604020202020204"/>
              <a:buChar char="•"/>
              <a:tabLst>
                <a:tab pos="319405" algn="l"/>
                <a:tab pos="320040" algn="l"/>
              </a:tabLst>
              <a:defRPr/>
            </a:pPr>
            <a:r>
              <a:rPr lang="en-US" sz="1400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सम्बन्धित</a:t>
            </a:r>
            <a:endParaRPr lang="en-US" sz="1400" b="1" spc="-5" dirty="0" smtClean="0">
              <a:solidFill>
                <a:prstClr val="black"/>
              </a:solidFill>
              <a:latin typeface="Arial" panose="020B0604020202020204"/>
              <a:cs typeface="Arial" panose="020B0604020202020204"/>
            </a:endParaRPr>
          </a:p>
          <a:p>
            <a:pPr marL="320040" lvl="0" indent="-228600" defTabSz="914400">
              <a:spcBef>
                <a:spcPts val="360"/>
              </a:spcBef>
              <a:buFont typeface="Arial" panose="020B0604020202020204"/>
              <a:buChar char="•"/>
              <a:tabLst>
                <a:tab pos="319405" algn="l"/>
                <a:tab pos="320040" algn="l"/>
              </a:tabLst>
              <a:defRPr/>
            </a:pPr>
            <a:r>
              <a:rPr lang="en-US" sz="1400" b="1" spc="-5" dirty="0" smtClean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पूर्व </a:t>
            </a:r>
            <a:r>
              <a:rPr lang="en-US" sz="1400" b="1" spc="-5" dirty="0">
                <a:solidFill>
                  <a:prstClr val="black"/>
                </a:solidFill>
                <a:latin typeface="Arial" panose="020B0604020202020204"/>
                <a:cs typeface="Arial" panose="020B0604020202020204"/>
              </a:rPr>
              <a:t>बिक्री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H blau">
  <a:themeElements>
    <a:clrScheme name="FH Managemen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FA7"/>
      </a:accent1>
      <a:accent2>
        <a:srgbClr val="000F75"/>
      </a:accent2>
      <a:accent3>
        <a:srgbClr val="37CEFD"/>
      </a:accent3>
      <a:accent4>
        <a:srgbClr val="BBBBBB"/>
      </a:accent4>
      <a:accent5>
        <a:srgbClr val="888888"/>
      </a:accent5>
      <a:accent6>
        <a:srgbClr val="444444"/>
      </a:accent6>
      <a:hlink>
        <a:srgbClr val="0000FF"/>
      </a:hlink>
      <a:folHlink>
        <a:srgbClr val="800080"/>
      </a:folHlink>
    </a:clrScheme>
    <a:fontScheme name="FH Joanneum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4823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PT_Vorlage_Management_blau">
  <a:themeElements>
    <a:clrScheme name="FH Managemen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FA7"/>
      </a:accent1>
      <a:accent2>
        <a:srgbClr val="000F75"/>
      </a:accent2>
      <a:accent3>
        <a:srgbClr val="37CEFD"/>
      </a:accent3>
      <a:accent4>
        <a:srgbClr val="BBBBBB"/>
      </a:accent4>
      <a:accent5>
        <a:srgbClr val="888888"/>
      </a:accent5>
      <a:accent6>
        <a:srgbClr val="444444"/>
      </a:accent6>
      <a:hlink>
        <a:srgbClr val="0000FF"/>
      </a:hlink>
      <a:folHlink>
        <a:srgbClr val="800080"/>
      </a:folHlink>
    </a:clrScheme>
    <a:fontScheme name="FH Joanneum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E0CC700C34E64283355474F2ABBAFB" ma:contentTypeVersion="16" ma:contentTypeDescription="Create a new document." ma:contentTypeScope="" ma:versionID="8ff2458da248c7423d338960d1906584">
  <xsd:schema xmlns:xsd="http://www.w3.org/2001/XMLSchema" xmlns:xs="http://www.w3.org/2001/XMLSchema" xmlns:p="http://schemas.microsoft.com/office/2006/metadata/properties" xmlns:ns2="9e7cb493-a9cd-49cd-846c-930d19753eb9" xmlns:ns3="4cca9a1c-ea03-4f56-8ded-6c285728d794" targetNamespace="http://schemas.microsoft.com/office/2006/metadata/properties" ma:root="true" ma:fieldsID="d3c5bb8178d63cc94ad54e2194493de9" ns2:_="" ns3:_="">
    <xsd:import namespace="9e7cb493-a9cd-49cd-846c-930d19753eb9"/>
    <xsd:import namespace="4cca9a1c-ea03-4f56-8ded-6c285728d7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cb493-a9cd-49cd-846c-930d19753e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213ba4d-4ff2-410f-8850-8053d14020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a9a1c-ea03-4f56-8ded-6c285728d7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a40db18-2066-40d3-9c1d-6d717589184a}" ma:internalName="TaxCatchAll" ma:showField="CatchAllData" ma:web="4cca9a1c-ea03-4f56-8ded-6c285728d79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cca9a1c-ea03-4f56-8ded-6c285728d794" xsi:nil="true"/>
    <lcf76f155ced4ddcb4097134ff3c332f xmlns="9e7cb493-a9cd-49cd-846c-930d19753e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9F6C71-45E9-4B72-B93E-FDE7EBF78A2C}"/>
</file>

<file path=customXml/itemProps2.xml><?xml version="1.0" encoding="utf-8"?>
<ds:datastoreItem xmlns:ds="http://schemas.openxmlformats.org/officeDocument/2006/customXml" ds:itemID="{24008903-68D4-4E12-9BD9-31A98DD5AB4C}"/>
</file>

<file path=customXml/itemProps3.xml><?xml version="1.0" encoding="utf-8"?>
<ds:datastoreItem xmlns:ds="http://schemas.openxmlformats.org/officeDocument/2006/customXml" ds:itemID="{18B37DBB-14A9-4602-8966-72E46BAD71A3}"/>
</file>

<file path=docProps/app.xml><?xml version="1.0" encoding="utf-8"?>
<Properties xmlns="http://schemas.openxmlformats.org/officeDocument/2006/extended-properties" xmlns:vt="http://schemas.openxmlformats.org/officeDocument/2006/docPropsVTypes">
  <Template>Kick-Off AL-KO</Template>
  <TotalTime>0</TotalTime>
  <Words>12159</Words>
  <Application>WPS Presentation</Application>
  <PresentationFormat>Custom</PresentationFormat>
  <Paragraphs>431</Paragraphs>
  <Slides>36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55" baseType="lpstr">
      <vt:lpstr>Arial</vt:lpstr>
      <vt:lpstr>SimSun</vt:lpstr>
      <vt:lpstr>Wingdings</vt:lpstr>
      <vt:lpstr>Arial</vt:lpstr>
      <vt:lpstr>Trebuchet MS</vt:lpstr>
      <vt:lpstr>MS PGothic</vt:lpstr>
      <vt:lpstr>Andes ExtraLight</vt:lpstr>
      <vt:lpstr>Segoe Print</vt:lpstr>
      <vt:lpstr>Calibri</vt:lpstr>
      <vt:lpstr>Calibri</vt:lpstr>
      <vt:lpstr>Times New Roman</vt:lpstr>
      <vt:lpstr>Microsoft YaHei</vt:lpstr>
      <vt:lpstr>Arial Unicode MS</vt:lpstr>
      <vt:lpstr>-apple-system</vt:lpstr>
      <vt:lpstr>Wingdings</vt:lpstr>
      <vt:lpstr>Verdana</vt:lpstr>
      <vt:lpstr>FH blau</vt:lpstr>
      <vt:lpstr>Office Theme</vt:lpstr>
      <vt:lpstr>PPT_Vorlage_Management_blau</vt:lpstr>
      <vt:lpstr>उद्यमीहरूको लागि वित्तीय व्यवस्थापन - विद्यार्थी र उद्यमीहरूलाई समर्थन गर्न वित्तीय रणनीतिहरू र निर्देशनहरूमा अन्तरदृष्टि   अवलोकन </vt:lpstr>
      <vt:lpstr>Paul Hofmann</vt:lpstr>
      <vt:lpstr>परम्परागत कोष विकल्प</vt:lpstr>
      <vt:lpstr>परम्परागत कोष विकल्पहरू - फाइदा र विपक्ष</vt:lpstr>
      <vt:lpstr>लगानी निर्णयहरूमा जोखिमको प्रभाव</vt:lpstr>
      <vt:lpstr>सम्भावित समाधान?</vt:lpstr>
      <vt:lpstr>Crowdfunding को प्रकार अनुसार कोषको आकार फरक हुन्छ</vt:lpstr>
      <vt:lpstr>केस स्टडी N1 Lon Ton: The Social Impact Guesthouse | Indiegogo</vt:lpstr>
      <vt:lpstr>३ क्षेत्रहरू</vt:lpstr>
      <vt:lpstr>क्राउडफन्डिङ शब्दावली: अभियान सर्तहरू</vt:lpstr>
      <vt:lpstr>CF को प्रयोग</vt:lpstr>
      <vt:lpstr>PowerPoint 演示文稿</vt:lpstr>
      <vt:lpstr>उदाहरणहरू: दान आधारित Crowdfunding</vt:lpstr>
      <vt:lpstr>उदाहरणहरू: पुरस्कार आधारित Crowdfunding</vt:lpstr>
      <vt:lpstr>PowerPoint 演示文稿</vt:lpstr>
      <vt:lpstr>PowerPoint 演示文稿</vt:lpstr>
      <vt:lpstr>क्राउडफन्डिङको अर्को प्रकार: वैकल्पिक अतिरिक्त लाभ साझेदारीको साथ अधीनस्थ ऋण</vt:lpstr>
      <vt:lpstr>उदाहरणहरू: ऋणमा आधारित Crowdfunding</vt:lpstr>
      <vt:lpstr>उदाहरणहरू: इक्विटी आधारित Crowdfunding</vt:lpstr>
      <vt:lpstr>विकासहरू</vt:lpstr>
      <vt:lpstr>आज :</vt:lpstr>
      <vt:lpstr>PowerPoint 演示文稿</vt:lpstr>
      <vt:lpstr>क्षेत्रहरु</vt:lpstr>
      <vt:lpstr>क्राउडफन्डिङसँग वित्तीय बजारहरू तुलना गर्दै</vt:lpstr>
      <vt:lpstr>क्राउडफन्डिङ किन काम गर्छ?</vt:lpstr>
      <vt:lpstr>लगानी को विभिन्न प्रकार</vt:lpstr>
      <vt:lpstr>लगानी र CF को पाइपलाइन</vt:lpstr>
      <vt:lpstr>PowerPoint 演示文稿</vt:lpstr>
      <vt:lpstr>PowerPoint 演示文稿</vt:lpstr>
      <vt:lpstr>PowerPoint 演示文稿</vt:lpstr>
      <vt:lpstr>PowerPoint 演示文稿</vt:lpstr>
      <vt:lpstr>प्रारम्भिक सिक्का प्रस्ताव - ICO क्रिप्टोकरन्सीको अनियमित र विकेन्द्रीकृत कोष उठाउने </vt:lpstr>
      <vt:lpstr>प्रारम्भिक सिक्का प्रस्ताव - ICO अधिक विवरण भाग 1 </vt:lpstr>
      <vt:lpstr>प्रारम्भिक सिक्का प्रस्ताव - ICO अधिक विवरण भाग 2 </vt:lpstr>
      <vt:lpstr>प्रारम्भिक सिक्का प्रस्ताव - ICO चरणहरू</vt:lpstr>
      <vt:lpstr>उद्यमीहरूको लागि वित्तीय व्यवस्थापन - विद्यार्थी र उद्यमीहरूलाई समर्थन गर्न वित्तीय रणनीतिहरू र निर्देशनहरूमा अन्तरदृष्टि   अवलोकन </vt:lpstr>
    </vt:vector>
  </TitlesOfParts>
  <Company>FH Joanneum Gesellschaft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AL-KO Kick-Off</dc:title>
  <dc:creator>Dirnberger Johannes</dc:creator>
  <cp:lastModifiedBy>Pinkey Bogati</cp:lastModifiedBy>
  <cp:revision>11</cp:revision>
  <dcterms:created xsi:type="dcterms:W3CDTF">2016-11-08T09:21:00Z</dcterms:created>
  <dcterms:modified xsi:type="dcterms:W3CDTF">2022-10-30T19:20:16Z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0x01010045E0CC700C34E64283355474F2ABBAFB</vt:lpwstr>
  </property>
  <property fmtid="{D5CDD505-2E9C-101B-9397-08002B2CF9AE}" pid="3" name="MSIP_Label_e539658d-4657-44ff-a55d-7ffffeb79af4_Enabled">
    <vt:lpwstr>true</vt:lpwstr>
  </property>
  <property fmtid="{D5CDD505-2E9C-101B-9397-08002B2CF9AE}" pid="4" name="MSIP_Label_e539658d-4657-44ff-a55d-7ffffeb79af4_SetDate">
    <vt:lpwstr>2021-11-25T06:03:02Z</vt:lpwstr>
  </property>
  <property fmtid="{D5CDD505-2E9C-101B-9397-08002B2CF9AE}" pid="5" name="MSIP_Label_e539658d-4657-44ff-a55d-7ffffeb79af4_Method">
    <vt:lpwstr>Standard</vt:lpwstr>
  </property>
  <property fmtid="{D5CDD505-2E9C-101B-9397-08002B2CF9AE}" pid="6" name="MSIP_Label_e539658d-4657-44ff-a55d-7ffffeb79af4_Name">
    <vt:lpwstr>e539658d-4657-44ff-a55d-7ffffeb79af4</vt:lpwstr>
  </property>
  <property fmtid="{D5CDD505-2E9C-101B-9397-08002B2CF9AE}" pid="7" name="MSIP_Label_e539658d-4657-44ff-a55d-7ffffeb79af4_SiteId">
    <vt:lpwstr>63fcb26a-1235-47c5-8b50-35ee093f4a9a</vt:lpwstr>
  </property>
  <property fmtid="{D5CDD505-2E9C-101B-9397-08002B2CF9AE}" pid="8" name="MSIP_Label_e539658d-4657-44ff-a55d-7ffffeb79af4_ActionId">
    <vt:lpwstr>22343eef-83a1-418c-9c0c-388a3d57de30</vt:lpwstr>
  </property>
  <property fmtid="{D5CDD505-2E9C-101B-9397-08002B2CF9AE}" pid="9" name="MSIP_Label_e539658d-4657-44ff-a55d-7ffffeb79af4_ContentBits">
    <vt:lpwstr>2</vt:lpwstr>
  </property>
  <property fmtid="{D5CDD505-2E9C-101B-9397-08002B2CF9AE}" pid="10" name="ICV">
    <vt:lpwstr>02BCFC3F690E4253B17776BDBD1B6F39</vt:lpwstr>
  </property>
  <property fmtid="{D5CDD505-2E9C-101B-9397-08002B2CF9AE}" pid="11" name="KSOProductBuildVer">
    <vt:lpwstr>1033-11.2.0.11341</vt:lpwstr>
  </property>
</Properties>
</file>