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9144000"/>
  <p:notesSz cx="6858000" cy="9144000"/>
  <p:embeddedFontLst>
    <p:embeddedFont>
      <p:font typeface="Content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6" roundtripDataSignature="AMtx7mjYv2otEVxPBQcdwnIHmY+Qdd1o6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3B9F565-3D1B-47BF-A143-E7906D8E6CC3}">
  <a:tblStyle styleId="{D3B9F565-3D1B-47BF-A143-E7906D8E6CC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E6E6"/>
          </a:solidFill>
        </a:fill>
      </a:tcStyle>
    </a:wholeTbl>
    <a:band1H>
      <a:tcTxStyle/>
      <a:tcStyle>
        <a:fill>
          <a:solidFill>
            <a:srgbClr val="CACACA"/>
          </a:solidFill>
        </a:fill>
      </a:tcStyle>
    </a:band1H>
    <a:band2H>
      <a:tcTxStyle/>
    </a:band2H>
    <a:band1V>
      <a:tcTxStyle/>
      <a:tcStyle>
        <a:fill>
          <a:solidFill>
            <a:srgbClr val="CACAC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dk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dk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dk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dk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
<Relationships xmlns="http://schemas.openxmlformats.org/package/2006/relationships"><Relationship Id="rId26" Type="http://customschemas.google.com/relationships/presentationmetadata" Target="metadata"/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1" Type="http://schemas.openxmlformats.org/officeDocument/2006/relationships/slide" Target="slides/slide16.xml"/><Relationship Id="rId3" Type="http://schemas.openxmlformats.org/officeDocument/2006/relationships/tableStyles" Target="tableStyles.xml"/><Relationship Id="rId25" Type="http://schemas.openxmlformats.org/officeDocument/2006/relationships/font" Target="fonts/Content-bold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0" Type="http://schemas.openxmlformats.org/officeDocument/2006/relationships/slide" Target="slides/slide15.xml"/><Relationship Id="rId2" Type="http://schemas.openxmlformats.org/officeDocument/2006/relationships/presProps" Target="presProps.xml"/><Relationship Id="rId16" Type="http://schemas.openxmlformats.org/officeDocument/2006/relationships/slide" Target="slides/slide11.xml"/><Relationship Id="rId29" Type="http://schemas.openxmlformats.org/officeDocument/2006/relationships/customXml" Target="../customXml/item3.xml"/><Relationship Id="rId24" Type="http://schemas.openxmlformats.org/officeDocument/2006/relationships/font" Target="fonts/Content-regular.fntdata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3" Type="http://schemas.openxmlformats.org/officeDocument/2006/relationships/slide" Target="slides/slide18.xml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28" Type="http://schemas.openxmlformats.org/officeDocument/2006/relationships/customXml" Target="../customXml/item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2" Type="http://schemas.openxmlformats.org/officeDocument/2006/relationships/slide" Target="slides/slide1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A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1" sz="60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0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pic>
        <p:nvPicPr>
          <p:cNvPr id="20" name="Google Shape;2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78938" y="525194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wo Content">
  <p:cSld name="4_Two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9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29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29"/>
          <p:cNvSpPr txBox="1"/>
          <p:nvPr>
            <p:ph idx="10" type="dt"/>
          </p:nvPr>
        </p:nvSpPr>
        <p:spPr>
          <a:xfrm>
            <a:off x="628650" y="625963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9"/>
          <p:cNvSpPr txBox="1"/>
          <p:nvPr>
            <p:ph idx="11" type="ftr"/>
          </p:nvPr>
        </p:nvSpPr>
        <p:spPr>
          <a:xfrm>
            <a:off x="3028950" y="6259639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9"/>
          <p:cNvSpPr txBox="1"/>
          <p:nvPr>
            <p:ph idx="12" type="sldNum"/>
          </p:nvPr>
        </p:nvSpPr>
        <p:spPr>
          <a:xfrm>
            <a:off x="6457950" y="625963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pic>
        <p:nvPicPr>
          <p:cNvPr id="96" name="Google Shape;9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8477" y="-40407"/>
            <a:ext cx="491867" cy="462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69052" y="-12036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102" name="Google Shape;102;p30"/>
          <p:cNvSpPr txBox="1"/>
          <p:nvPr>
            <p:ph type="title"/>
          </p:nvPr>
        </p:nvSpPr>
        <p:spPr>
          <a:xfrm>
            <a:off x="628650" y="1600200"/>
            <a:ext cx="7886700" cy="7933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30"/>
          <p:cNvSpPr txBox="1"/>
          <p:nvPr>
            <p:ph idx="1" type="body"/>
          </p:nvPr>
        </p:nvSpPr>
        <p:spPr>
          <a:xfrm>
            <a:off x="628650" y="2534771"/>
            <a:ext cx="3886200" cy="364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30"/>
          <p:cNvSpPr txBox="1"/>
          <p:nvPr>
            <p:ph idx="2" type="body"/>
          </p:nvPr>
        </p:nvSpPr>
        <p:spPr>
          <a:xfrm>
            <a:off x="4629150" y="2534771"/>
            <a:ext cx="3886200" cy="364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5" name="Google Shape;105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7744" y="749344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1"/>
          <p:cNvSpPr txBox="1"/>
          <p:nvPr>
            <p:ph type="title"/>
          </p:nvPr>
        </p:nvSpPr>
        <p:spPr>
          <a:xfrm>
            <a:off x="628650" y="1349864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1" type="body"/>
          </p:nvPr>
        </p:nvSpPr>
        <p:spPr>
          <a:xfrm>
            <a:off x="628650" y="3103685"/>
            <a:ext cx="7886700" cy="2584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pic>
        <p:nvPicPr>
          <p:cNvPr id="28" name="Google Shape;2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78938" y="525194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2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1" sz="60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2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3" name="Google Shape;33;p2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pic>
        <p:nvPicPr>
          <p:cNvPr id="35" name="Google Shape;3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78938" y="525194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solidFill>
          <a:srgbClr val="FFFFFF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3"/>
          <p:cNvSpPr txBox="1"/>
          <p:nvPr>
            <p:ph type="title"/>
          </p:nvPr>
        </p:nvSpPr>
        <p:spPr>
          <a:xfrm>
            <a:off x="628650" y="1349864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idx="1" type="body"/>
          </p:nvPr>
        </p:nvSpPr>
        <p:spPr>
          <a:xfrm>
            <a:off x="628650" y="3103685"/>
            <a:ext cx="7886700" cy="2584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pic>
        <p:nvPicPr>
          <p:cNvPr id="43" name="Google Shape;43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8938" y="525194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/>
          <p:nvPr>
            <p:ph type="title"/>
          </p:nvPr>
        </p:nvSpPr>
        <p:spPr>
          <a:xfrm>
            <a:off x="628650" y="1349864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idx="1" type="body"/>
          </p:nvPr>
        </p:nvSpPr>
        <p:spPr>
          <a:xfrm>
            <a:off x="628650" y="3103685"/>
            <a:ext cx="7886700" cy="2584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pic>
        <p:nvPicPr>
          <p:cNvPr id="51" name="Google Shape;5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78938" y="525194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bg>
      <p:bgPr>
        <a:solidFill>
          <a:srgbClr val="FFFFF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/>
          <p:nvPr>
            <p:ph type="title"/>
          </p:nvPr>
        </p:nvSpPr>
        <p:spPr>
          <a:xfrm>
            <a:off x="628650" y="1600200"/>
            <a:ext cx="7886700" cy="7933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5"/>
          <p:cNvSpPr txBox="1"/>
          <p:nvPr>
            <p:ph idx="1" type="body"/>
          </p:nvPr>
        </p:nvSpPr>
        <p:spPr>
          <a:xfrm>
            <a:off x="628650" y="2534771"/>
            <a:ext cx="3886200" cy="364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25"/>
          <p:cNvSpPr txBox="1"/>
          <p:nvPr>
            <p:ph idx="2" type="body"/>
          </p:nvPr>
        </p:nvSpPr>
        <p:spPr>
          <a:xfrm>
            <a:off x="4629150" y="2534771"/>
            <a:ext cx="3886200" cy="364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25"/>
          <p:cNvSpPr txBox="1"/>
          <p:nvPr>
            <p:ph idx="10" type="dt"/>
          </p:nvPr>
        </p:nvSpPr>
        <p:spPr>
          <a:xfrm>
            <a:off x="628650" y="625963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5"/>
          <p:cNvSpPr txBox="1"/>
          <p:nvPr>
            <p:ph idx="11" type="ftr"/>
          </p:nvPr>
        </p:nvSpPr>
        <p:spPr>
          <a:xfrm>
            <a:off x="3028950" y="6259639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5"/>
          <p:cNvSpPr txBox="1"/>
          <p:nvPr>
            <p:ph idx="12" type="sldNum"/>
          </p:nvPr>
        </p:nvSpPr>
        <p:spPr>
          <a:xfrm>
            <a:off x="6457950" y="625963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pic>
        <p:nvPicPr>
          <p:cNvPr id="60" name="Google Shape;60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7744" y="749344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>
  <p:cSld name="1_Two Content">
    <p:bg>
      <p:bgPr>
        <a:solidFill>
          <a:srgbClr val="FFFFFF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/>
          <p:nvPr>
            <p:ph idx="10" type="dt"/>
          </p:nvPr>
        </p:nvSpPr>
        <p:spPr>
          <a:xfrm>
            <a:off x="628650" y="625963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6"/>
          <p:cNvSpPr txBox="1"/>
          <p:nvPr>
            <p:ph idx="11" type="ftr"/>
          </p:nvPr>
        </p:nvSpPr>
        <p:spPr>
          <a:xfrm>
            <a:off x="3028950" y="6259639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6"/>
          <p:cNvSpPr txBox="1"/>
          <p:nvPr>
            <p:ph idx="12" type="sldNum"/>
          </p:nvPr>
        </p:nvSpPr>
        <p:spPr>
          <a:xfrm>
            <a:off x="6457950" y="625963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66" name="Google Shape;66;p26"/>
          <p:cNvSpPr txBox="1"/>
          <p:nvPr>
            <p:ph type="title"/>
          </p:nvPr>
        </p:nvSpPr>
        <p:spPr>
          <a:xfrm>
            <a:off x="628650" y="1600200"/>
            <a:ext cx="7886700" cy="7933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 txBox="1"/>
          <p:nvPr>
            <p:ph idx="1" type="body"/>
          </p:nvPr>
        </p:nvSpPr>
        <p:spPr>
          <a:xfrm>
            <a:off x="628650" y="2534771"/>
            <a:ext cx="3886200" cy="364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26"/>
          <p:cNvSpPr txBox="1"/>
          <p:nvPr>
            <p:ph idx="2" type="body"/>
          </p:nvPr>
        </p:nvSpPr>
        <p:spPr>
          <a:xfrm>
            <a:off x="4629150" y="2534771"/>
            <a:ext cx="3886200" cy="364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69" name="Google Shape;69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7744" y="749344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wo Content">
  <p:cSld name="2_Two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7"/>
          <p:cNvSpPr txBox="1"/>
          <p:nvPr>
            <p:ph idx="10" type="dt"/>
          </p:nvPr>
        </p:nvSpPr>
        <p:spPr>
          <a:xfrm>
            <a:off x="628650" y="625963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7"/>
          <p:cNvSpPr txBox="1"/>
          <p:nvPr>
            <p:ph idx="11" type="ftr"/>
          </p:nvPr>
        </p:nvSpPr>
        <p:spPr>
          <a:xfrm>
            <a:off x="3028950" y="6259639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7"/>
          <p:cNvSpPr txBox="1"/>
          <p:nvPr>
            <p:ph idx="12" type="sldNum"/>
          </p:nvPr>
        </p:nvSpPr>
        <p:spPr>
          <a:xfrm>
            <a:off x="6457950" y="625963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75" name="Google Shape;75;p27"/>
          <p:cNvSpPr txBox="1"/>
          <p:nvPr>
            <p:ph type="title"/>
          </p:nvPr>
        </p:nvSpPr>
        <p:spPr>
          <a:xfrm>
            <a:off x="628650" y="1600200"/>
            <a:ext cx="7886700" cy="7933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idx="1" type="body"/>
          </p:nvPr>
        </p:nvSpPr>
        <p:spPr>
          <a:xfrm>
            <a:off x="628650" y="2534771"/>
            <a:ext cx="3886200" cy="364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2" type="body"/>
          </p:nvPr>
        </p:nvSpPr>
        <p:spPr>
          <a:xfrm>
            <a:off x="4629150" y="2534771"/>
            <a:ext cx="3886200" cy="364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8" name="Google Shape;7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37744" y="749344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wo Content">
  <p:cSld name="3_Two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8"/>
          <p:cNvSpPr txBox="1"/>
          <p:nvPr>
            <p:ph idx="10" type="dt"/>
          </p:nvPr>
        </p:nvSpPr>
        <p:spPr>
          <a:xfrm>
            <a:off x="628650" y="625963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8"/>
          <p:cNvSpPr txBox="1"/>
          <p:nvPr>
            <p:ph idx="11" type="ftr"/>
          </p:nvPr>
        </p:nvSpPr>
        <p:spPr>
          <a:xfrm>
            <a:off x="3028950" y="6259639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8"/>
          <p:cNvSpPr txBox="1"/>
          <p:nvPr>
            <p:ph idx="12" type="sldNum"/>
          </p:nvPr>
        </p:nvSpPr>
        <p:spPr>
          <a:xfrm>
            <a:off x="6457950" y="625963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84" name="Google Shape;84;p28"/>
          <p:cNvSpPr txBox="1"/>
          <p:nvPr>
            <p:ph type="title"/>
          </p:nvPr>
        </p:nvSpPr>
        <p:spPr>
          <a:xfrm>
            <a:off x="628650" y="1600200"/>
            <a:ext cx="7886700" cy="7933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8"/>
          <p:cNvSpPr txBox="1"/>
          <p:nvPr>
            <p:ph idx="1" type="body"/>
          </p:nvPr>
        </p:nvSpPr>
        <p:spPr>
          <a:xfrm>
            <a:off x="628650" y="2534771"/>
            <a:ext cx="3886200" cy="364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28"/>
          <p:cNvSpPr txBox="1"/>
          <p:nvPr>
            <p:ph idx="2" type="body"/>
          </p:nvPr>
        </p:nvSpPr>
        <p:spPr>
          <a:xfrm>
            <a:off x="4629150" y="2534771"/>
            <a:ext cx="3886200" cy="364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7" name="Google Shape;8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37744" y="749344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9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2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2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2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4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Relationship Id="rId4" Type="http://schemas.openxmlformats.org/officeDocument/2006/relationships/image" Target="../media/image2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Relationship Id="rId4" Type="http://schemas.openxmlformats.org/officeDocument/2006/relationships/image" Target="../media/image2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2.jpg"/><Relationship Id="rId4" Type="http://schemas.openxmlformats.org/officeDocument/2006/relationships/image" Target="../media/image33.jpg"/><Relationship Id="rId5" Type="http://schemas.openxmlformats.org/officeDocument/2006/relationships/image" Target="../media/image3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2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20.png"/><Relationship Id="rId5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1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"/>
          <p:cNvSpPr txBox="1"/>
          <p:nvPr>
            <p:ph type="ctrTitle"/>
          </p:nvPr>
        </p:nvSpPr>
        <p:spPr>
          <a:xfrm>
            <a:off x="220711" y="284730"/>
            <a:ext cx="7914000" cy="348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AU" sz="2500"/>
              <a:t>उ</a:t>
            </a:r>
            <a:r>
              <a:rPr b="0" lang="en-AU" sz="2500"/>
              <a:t>द्यमशीलता ज्ञान केन्द्रमा संगठन संरचनाको डिजाइन र विकास</a:t>
            </a:r>
            <a:endParaRPr b="0" sz="25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AU" sz="2500"/>
              <a:t>ENCORE</a:t>
            </a:r>
            <a:endParaRPr b="0" sz="25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AU" sz="2500"/>
              <a:t>शिक्षा र अनुसन्धानमा अभिनव उद्यमशीलता अभ्यासहरूलाई बढावा दिन उद्यमशीलता ज्ञान केन्द्रहरू</a:t>
            </a:r>
            <a:endParaRPr b="0" sz="25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t/>
            </a:r>
            <a:endParaRPr b="0" sz="2500"/>
          </a:p>
        </p:txBody>
      </p:sp>
      <p:sp>
        <p:nvSpPr>
          <p:cNvPr id="116" name="Google Shape;116;p1"/>
          <p:cNvSpPr txBox="1"/>
          <p:nvPr>
            <p:ph idx="1" type="subTitle"/>
          </p:nvPr>
        </p:nvSpPr>
        <p:spPr>
          <a:xfrm>
            <a:off x="914400" y="5109328"/>
            <a:ext cx="7086600" cy="886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b="0" lang="en-AU" sz="1879"/>
              <a:t>डा. रेजा अन्कार</a:t>
            </a:r>
            <a:endParaRPr b="0" sz="1879"/>
          </a:p>
          <a:p>
            <a:pPr indent="0" lvl="0" marL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b="0" lang="en-AU" sz="1879"/>
              <a:t>हागा-हेलिया एप्लाइड साइंसेज विश्वविद्यालय, फिनल्याण्ड</a:t>
            </a:r>
            <a:endParaRPr b="0" sz="1879"/>
          </a:p>
          <a:p>
            <a:pPr indent="0" lvl="0" marL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</a:pPr>
            <a:r>
              <a:t/>
            </a:r>
            <a:endParaRPr b="0" sz="1879"/>
          </a:p>
        </p:txBody>
      </p:sp>
      <p:pic>
        <p:nvPicPr>
          <p:cNvPr id="117" name="Google Shape;11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29997" y="3715037"/>
            <a:ext cx="2090416" cy="139429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"/>
          <p:cNvSpPr/>
          <p:nvPr/>
        </p:nvSpPr>
        <p:spPr>
          <a:xfrm>
            <a:off x="0" y="6092825"/>
            <a:ext cx="9144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0"/>
          <p:cNvSpPr txBox="1"/>
          <p:nvPr>
            <p:ph type="title"/>
          </p:nvPr>
        </p:nvSpPr>
        <p:spPr>
          <a:xfrm>
            <a:off x="1432004" y="1259428"/>
            <a:ext cx="7250700" cy="15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AU" sz="3200"/>
              <a:t>७. कार्यप्रवाह</a:t>
            </a:r>
            <a:endParaRPr/>
          </a:p>
        </p:txBody>
      </p:sp>
      <p:sp>
        <p:nvSpPr>
          <p:cNvPr id="211" name="Google Shape;211;p10"/>
          <p:cNvSpPr txBox="1"/>
          <p:nvPr>
            <p:ph idx="1" type="body"/>
          </p:nvPr>
        </p:nvSpPr>
        <p:spPr>
          <a:xfrm>
            <a:off x="78421" y="2348988"/>
            <a:ext cx="8604300" cy="51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AU" sz="2100">
                <a:solidFill>
                  <a:srgbClr val="292929"/>
                </a:solidFill>
              </a:rPr>
              <a:t>हामी कसरी विभाजन गर्छौं र काम गर्छौं; मूल्य निर्माणको मार्ग र प्रक्रिया।</a:t>
            </a:r>
            <a:endParaRPr b="1" i="1" sz="2100">
              <a:solidFill>
                <a:srgbClr val="29292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2100">
              <a:solidFill>
                <a:srgbClr val="29292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AU" sz="2100">
                <a:solidFill>
                  <a:srgbClr val="292929"/>
                </a:solidFill>
              </a:rPr>
              <a:t>हाम्रो कार्यप्रवाह र हाम्रो संरचना बीचको सम्बन्ध के हो?</a:t>
            </a:r>
            <a:endParaRPr b="1" i="1" sz="2100">
              <a:solidFill>
                <a:srgbClr val="29292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AU" sz="2100">
                <a:solidFill>
                  <a:srgbClr val="292929"/>
                </a:solidFill>
              </a:rPr>
              <a:t>हामीले हाम्रा सबै परियोजनाहरूमा दृश्यता कसरी कायम राख्छौं?</a:t>
            </a:r>
            <a:endParaRPr b="1" i="1" sz="2100">
              <a:solidFill>
                <a:srgbClr val="29292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AU" sz="2100">
                <a:solidFill>
                  <a:srgbClr val="292929"/>
                </a:solidFill>
              </a:rPr>
              <a:t>परियोजनाहरू कसरी सुरु, रद्द, वा पूरा हुन्छन्?</a:t>
            </a:r>
            <a:endParaRPr b="1" i="1" sz="2100">
              <a:solidFill>
                <a:srgbClr val="29292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b="1" i="1" sz="2100">
              <a:solidFill>
                <a:srgbClr val="292929"/>
              </a:solidFill>
            </a:endParaRPr>
          </a:p>
        </p:txBody>
      </p:sp>
      <p:sp>
        <p:nvSpPr>
          <p:cNvPr id="212" name="Google Shape;212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24.11.2021</a:t>
            </a:r>
            <a:endParaRPr/>
          </a:p>
        </p:txBody>
      </p:sp>
      <p:pic>
        <p:nvPicPr>
          <p:cNvPr id="213" name="Google Shape;21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28857" y="6045275"/>
            <a:ext cx="1417591" cy="81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85650" y="4372743"/>
            <a:ext cx="3736307" cy="1586733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"/>
          <p:cNvSpPr/>
          <p:nvPr/>
        </p:nvSpPr>
        <p:spPr>
          <a:xfrm>
            <a:off x="0" y="6092825"/>
            <a:ext cx="9144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1"/>
          <p:cNvSpPr txBox="1"/>
          <p:nvPr>
            <p:ph type="title"/>
          </p:nvPr>
        </p:nvSpPr>
        <p:spPr>
          <a:xfrm>
            <a:off x="1540204" y="1665003"/>
            <a:ext cx="7250700" cy="15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AU" sz="3200"/>
              <a:t>8. बैठकहरू</a:t>
            </a:r>
            <a:endParaRPr/>
          </a:p>
        </p:txBody>
      </p:sp>
      <p:sp>
        <p:nvSpPr>
          <p:cNvPr id="222" name="Google Shape;222;p11"/>
          <p:cNvSpPr txBox="1"/>
          <p:nvPr>
            <p:ph idx="1" type="body"/>
          </p:nvPr>
        </p:nvSpPr>
        <p:spPr>
          <a:xfrm>
            <a:off x="-63625" y="2032720"/>
            <a:ext cx="8657100" cy="54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AU" sz="2200">
                <a:solidFill>
                  <a:srgbClr val="292929"/>
                </a:solidFill>
              </a:rPr>
              <a:t>हामी कसरी भेला र समन्वय गर्छौं; सदस्यहरू र टोलीहरू सँगै आउने धेरै तरिकाहरू।</a:t>
            </a:r>
            <a:endParaRPr b="1" i="1" sz="2200">
              <a:solidFill>
                <a:srgbClr val="29292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2200">
              <a:solidFill>
                <a:srgbClr val="29292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AU" sz="2200">
                <a:solidFill>
                  <a:srgbClr val="292929"/>
                </a:solidFill>
              </a:rPr>
              <a:t>के हाम्रो प्रत्येक बैठकको स्पष्ट उद्देश्य र संरचना छ?</a:t>
            </a:r>
            <a:endParaRPr b="1" i="1" sz="2200">
              <a:solidFill>
                <a:srgbClr val="29292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AU" sz="2200">
                <a:solidFill>
                  <a:srgbClr val="292929"/>
                </a:solidFill>
              </a:rPr>
              <a:t>बैठकहरू कसरी सहज र दस्तावेजीकरण गरिन्छ?</a:t>
            </a:r>
            <a:endParaRPr b="1" i="1" sz="2200">
              <a:solidFill>
                <a:srgbClr val="29292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AU" sz="2200">
                <a:solidFill>
                  <a:srgbClr val="292929"/>
                </a:solidFill>
              </a:rPr>
              <a:t>हामीले अब सेवा नगर्ने सभाहरूलाई कसरी सुधार गर्ने वा हटाउने?</a:t>
            </a:r>
            <a:endParaRPr b="1" i="1" sz="2200">
              <a:solidFill>
                <a:srgbClr val="29292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b="1" i="1" sz="2200">
              <a:solidFill>
                <a:srgbClr val="292929"/>
              </a:solidFill>
            </a:endParaRPr>
          </a:p>
        </p:txBody>
      </p:sp>
      <p:sp>
        <p:nvSpPr>
          <p:cNvPr id="223" name="Google Shape;223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24.11.2021</a:t>
            </a:r>
            <a:endParaRPr/>
          </a:p>
        </p:txBody>
      </p:sp>
      <p:pic>
        <p:nvPicPr>
          <p:cNvPr id="224" name="Google Shape;22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28857" y="6045275"/>
            <a:ext cx="1417591" cy="81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45455" y="4706536"/>
            <a:ext cx="3819181" cy="2148289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2"/>
          <p:cNvSpPr/>
          <p:nvPr/>
        </p:nvSpPr>
        <p:spPr>
          <a:xfrm>
            <a:off x="0" y="6092825"/>
            <a:ext cx="9144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2"/>
          <p:cNvSpPr txBox="1"/>
          <p:nvPr>
            <p:ph type="title"/>
          </p:nvPr>
        </p:nvSpPr>
        <p:spPr>
          <a:xfrm>
            <a:off x="1375229" y="1357853"/>
            <a:ext cx="7250700" cy="15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AU" sz="3200"/>
              <a:t>९. जानकारी</a:t>
            </a:r>
            <a:endParaRPr/>
          </a:p>
        </p:txBody>
      </p:sp>
      <p:sp>
        <p:nvSpPr>
          <p:cNvPr id="233" name="Google Shape;233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24.11.2021</a:t>
            </a:r>
            <a:endParaRPr/>
          </a:p>
        </p:txBody>
      </p:sp>
      <p:pic>
        <p:nvPicPr>
          <p:cNvPr id="234" name="Google Shape;23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28857" y="6045275"/>
            <a:ext cx="1417591" cy="81272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2"/>
          <p:cNvSpPr/>
          <p:nvPr/>
        </p:nvSpPr>
        <p:spPr>
          <a:xfrm>
            <a:off x="84841" y="1992069"/>
            <a:ext cx="6773100" cy="39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400"/>
              <a:buChar char="•"/>
            </a:pPr>
            <a:r>
              <a:rPr b="1" i="1" lang="en-AU" sz="2400">
                <a:solidFill>
                  <a:srgbClr val="292929"/>
                </a:solidFill>
              </a:rPr>
              <a:t>हामी कसरी डेटा साझा र प्रयोग गर्छौं; संगठन भर डाटा, अन्तरदृष्टि, र ज्ञान को प्रवाह।</a:t>
            </a:r>
            <a:endParaRPr b="1" i="1" sz="2400">
              <a:solidFill>
                <a:srgbClr val="292929"/>
              </a:solidFill>
            </a:endParaRPr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400"/>
              <a:buChar char="•"/>
            </a:pPr>
            <a:r>
              <a:t/>
            </a:r>
            <a:endParaRPr b="1" i="1" sz="2400">
              <a:solidFill>
                <a:srgbClr val="292929"/>
              </a:solidFill>
            </a:endParaRPr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400"/>
              <a:buChar char="•"/>
            </a:pPr>
            <a:r>
              <a:rPr b="1" i="1" lang="en-AU" sz="2400">
                <a:solidFill>
                  <a:srgbClr val="292929"/>
                </a:solidFill>
              </a:rPr>
              <a:t>के जानकारी स्वतन्त्र रूपमा साझा गरिन्छ?</a:t>
            </a:r>
            <a:endParaRPr b="1" i="1" sz="2400">
              <a:solidFill>
                <a:srgbClr val="292929"/>
              </a:solidFill>
            </a:endParaRPr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400"/>
              <a:buChar char="•"/>
            </a:pPr>
            <a:r>
              <a:rPr b="1" i="1" lang="en-AU" sz="2400">
                <a:solidFill>
                  <a:srgbClr val="292929"/>
                </a:solidFill>
              </a:rPr>
              <a:t>कुन जानकारी समावेश वा नियन्त्रित छ?</a:t>
            </a:r>
            <a:endParaRPr b="1" i="1" sz="2400">
              <a:solidFill>
                <a:srgbClr val="292929"/>
              </a:solidFill>
            </a:endParaRPr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400"/>
              <a:buChar char="•"/>
            </a:pPr>
            <a:r>
              <a:rPr b="1" i="1" lang="en-AU" sz="2400">
                <a:solidFill>
                  <a:srgbClr val="292929"/>
                </a:solidFill>
              </a:rPr>
              <a:t>कुन उपकरणहरू, प्रणालीहरू, वा फोरमहरूले भण्डारण र साझेदारीलाई समर्थन गर्छन्?</a:t>
            </a:r>
            <a:endParaRPr b="1" i="1" sz="2400">
              <a:solidFill>
                <a:srgbClr val="292929"/>
              </a:solidFill>
            </a:endParaRPr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400"/>
              <a:buChar char="•"/>
            </a:pPr>
            <a:r>
              <a:t/>
            </a:r>
            <a:endParaRPr b="1" i="1" sz="2400">
              <a:solidFill>
                <a:srgbClr val="292929"/>
              </a:solidFill>
            </a:endParaRPr>
          </a:p>
        </p:txBody>
      </p:sp>
      <p:pic>
        <p:nvPicPr>
          <p:cNvPr id="236" name="Google Shape;236;p12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58101" y="2159683"/>
            <a:ext cx="2528722" cy="2502553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3"/>
          <p:cNvSpPr/>
          <p:nvPr/>
        </p:nvSpPr>
        <p:spPr>
          <a:xfrm>
            <a:off x="0" y="6092825"/>
            <a:ext cx="9144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3"/>
          <p:cNvSpPr txBox="1"/>
          <p:nvPr>
            <p:ph type="title"/>
          </p:nvPr>
        </p:nvSpPr>
        <p:spPr>
          <a:xfrm>
            <a:off x="1696954" y="1318078"/>
            <a:ext cx="7250700" cy="15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AU" sz="3200"/>
              <a:t>10. सदस्यता</a:t>
            </a:r>
            <a:endParaRPr/>
          </a:p>
        </p:txBody>
      </p:sp>
      <p:sp>
        <p:nvSpPr>
          <p:cNvPr id="244" name="Google Shape;244;p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24.11.2021</a:t>
            </a:r>
            <a:endParaRPr/>
          </a:p>
        </p:txBody>
      </p:sp>
      <p:pic>
        <p:nvPicPr>
          <p:cNvPr id="245" name="Google Shape;24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28857" y="6045275"/>
            <a:ext cx="1417591" cy="81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3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65604" y="4653529"/>
            <a:ext cx="3913415" cy="2201296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3"/>
          <p:cNvSpPr/>
          <p:nvPr/>
        </p:nvSpPr>
        <p:spPr>
          <a:xfrm>
            <a:off x="326725" y="1861226"/>
            <a:ext cx="6531300" cy="32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000"/>
              <a:buChar char="•"/>
            </a:pPr>
            <a:r>
              <a:rPr b="1" i="1" lang="en-AU" sz="2000">
                <a:solidFill>
                  <a:srgbClr val="292929"/>
                </a:solidFill>
              </a:rPr>
              <a:t>हामी कसरी सम्बन्ध परिभाषित र खेती गर्छौं; सीमा र सर्तहरू</a:t>
            </a:r>
            <a:endParaRPr b="1" i="1" sz="2000">
              <a:solidFill>
                <a:srgbClr val="292929"/>
              </a:solidFill>
            </a:endParaRPr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000"/>
              <a:buChar char="•"/>
            </a:pPr>
            <a:r>
              <a:rPr b="1" i="1" lang="en-AU" sz="2000">
                <a:solidFill>
                  <a:srgbClr val="292929"/>
                </a:solidFill>
              </a:rPr>
              <a:t>प्रवेश गर्न, बसोबास गर्न, र टोली र संगठनहरू छोड्नको लागि।</a:t>
            </a:r>
            <a:endParaRPr b="1" i="1" sz="2000">
              <a:solidFill>
                <a:srgbClr val="292929"/>
              </a:solidFill>
            </a:endParaRPr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000"/>
              <a:buChar char="•"/>
            </a:pPr>
            <a:r>
              <a:t/>
            </a:r>
            <a:endParaRPr b="1" i="1" sz="2000">
              <a:solidFill>
                <a:srgbClr val="292929"/>
              </a:solidFill>
            </a:endParaRPr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000"/>
              <a:buChar char="•"/>
            </a:pPr>
            <a:r>
              <a:rPr b="1" i="1" lang="en-AU" sz="2000">
                <a:solidFill>
                  <a:srgbClr val="292929"/>
                </a:solidFill>
              </a:rPr>
              <a:t>सदस्यता (संगठन वा टोलीमा) कसरी प्राप्त हुन्छ? यो कसरी त्यागिएको छ? यसलाई कसरी खारेज गरिन्छ?</a:t>
            </a:r>
            <a:endParaRPr b="1" i="1" sz="2000">
              <a:solidFill>
                <a:srgbClr val="292929"/>
              </a:solidFill>
            </a:endParaRPr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000"/>
              <a:buChar char="•"/>
            </a:pPr>
            <a:r>
              <a:rPr b="1" i="1" lang="en-AU" sz="2000">
                <a:solidFill>
                  <a:srgbClr val="292929"/>
                </a:solidFill>
              </a:rPr>
              <a:t>सबै सदस्यहरूले एकअर्काबाट के अपेक्षा गर्छन्?</a:t>
            </a:r>
            <a:endParaRPr b="1" i="1" sz="2000">
              <a:solidFill>
                <a:srgbClr val="292929"/>
              </a:solidFill>
            </a:endParaRPr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000"/>
              <a:buChar char="•"/>
            </a:pPr>
            <a:r>
              <a:rPr b="1" i="1" lang="en-AU" sz="2000">
                <a:solidFill>
                  <a:srgbClr val="292929"/>
                </a:solidFill>
              </a:rPr>
              <a:t>सदस्यहरू टोली र अन्य सीमाहरू बीच कसरी सर्छन्?</a:t>
            </a:r>
            <a:endParaRPr b="1" i="1" sz="2000">
              <a:solidFill>
                <a:srgbClr val="292929"/>
              </a:solidFill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000">
              <a:solidFill>
                <a:srgbClr val="292929"/>
              </a:solidFill>
            </a:endParaRPr>
          </a:p>
        </p:txBody>
      </p:sp>
      <p:sp>
        <p:nvSpPr>
          <p:cNvPr id="248" name="Google Shape;248;p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4"/>
          <p:cNvSpPr/>
          <p:nvPr/>
        </p:nvSpPr>
        <p:spPr>
          <a:xfrm>
            <a:off x="0" y="6092825"/>
            <a:ext cx="9144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4"/>
          <p:cNvSpPr txBox="1"/>
          <p:nvPr>
            <p:ph type="title"/>
          </p:nvPr>
        </p:nvSpPr>
        <p:spPr>
          <a:xfrm>
            <a:off x="1692179" y="1325628"/>
            <a:ext cx="7250700" cy="15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AU" sz="3200"/>
              <a:t>11. निपुणता</a:t>
            </a:r>
            <a:endParaRPr/>
          </a:p>
        </p:txBody>
      </p:sp>
      <p:sp>
        <p:nvSpPr>
          <p:cNvPr id="255" name="Google Shape;255;p1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24.11.2021</a:t>
            </a:r>
            <a:endParaRPr/>
          </a:p>
        </p:txBody>
      </p:sp>
      <p:pic>
        <p:nvPicPr>
          <p:cNvPr id="256" name="Google Shape;25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28857" y="6045275"/>
            <a:ext cx="1417591" cy="81272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4"/>
          <p:cNvSpPr txBox="1"/>
          <p:nvPr>
            <p:ph idx="1" type="body"/>
          </p:nvPr>
        </p:nvSpPr>
        <p:spPr>
          <a:xfrm>
            <a:off x="276741" y="1896571"/>
            <a:ext cx="8238600" cy="41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AU" sz="2200">
                <a:solidFill>
                  <a:srgbClr val="292929"/>
                </a:solidFill>
              </a:rPr>
              <a:t>हामी कसरी बढ्छौं र परिपक्व हुन्छौं; आत्म-खोज र विकास को यात्रा; प्रतिभा, सीप, र योग्यता को पोषण को लागी हाम्रो दृष्टिकोण।</a:t>
            </a:r>
            <a:endParaRPr b="1" i="1" sz="2200">
              <a:solidFill>
                <a:srgbClr val="292929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2200">
              <a:solidFill>
                <a:srgbClr val="292929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AU" sz="2200">
                <a:solidFill>
                  <a:srgbClr val="292929"/>
                </a:solidFill>
              </a:rPr>
              <a:t>हाम्रो शिक्षा र विकासको दृष्टिकोण के हो?</a:t>
            </a:r>
            <a:endParaRPr b="1" i="1" sz="2200">
              <a:solidFill>
                <a:srgbClr val="292929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AU" sz="2200">
                <a:solidFill>
                  <a:srgbClr val="292929"/>
                </a:solidFill>
              </a:rPr>
              <a:t>हामीले कसरी प्रतिक्रिया दिने र प्राप्त गर्ने?</a:t>
            </a:r>
            <a:endParaRPr b="1" i="1" sz="2200">
              <a:solidFill>
                <a:srgbClr val="292929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AU" sz="2200">
                <a:solidFill>
                  <a:srgbClr val="292929"/>
                </a:solidFill>
              </a:rPr>
              <a:t>योग्यताले हामी बस्ने भूमिकाहरूलाई कसरी प्रभाव पार्छ?</a:t>
            </a:r>
            <a:endParaRPr b="1" i="1" sz="2200">
              <a:solidFill>
                <a:srgbClr val="292929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 i="1" sz="2200">
              <a:solidFill>
                <a:srgbClr val="292929"/>
              </a:solidFill>
            </a:endParaRPr>
          </a:p>
        </p:txBody>
      </p:sp>
      <p:pic>
        <p:nvPicPr>
          <p:cNvPr id="258" name="Google Shape;25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7214" y="4543706"/>
            <a:ext cx="3458288" cy="231340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5"/>
          <p:cNvSpPr/>
          <p:nvPr/>
        </p:nvSpPr>
        <p:spPr>
          <a:xfrm>
            <a:off x="0" y="6092825"/>
            <a:ext cx="9144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5"/>
          <p:cNvSpPr txBox="1"/>
          <p:nvPr>
            <p:ph type="title"/>
          </p:nvPr>
        </p:nvSpPr>
        <p:spPr>
          <a:xfrm>
            <a:off x="1654354" y="1287828"/>
            <a:ext cx="7250700" cy="15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AU" sz="3200"/>
              <a:t>१२. क्षतिपूर्ति</a:t>
            </a:r>
            <a:endParaRPr/>
          </a:p>
        </p:txBody>
      </p:sp>
      <p:sp>
        <p:nvSpPr>
          <p:cNvPr id="266" name="Google Shape;266;p1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24.11.2021</a:t>
            </a:r>
            <a:endParaRPr/>
          </a:p>
        </p:txBody>
      </p:sp>
      <p:pic>
        <p:nvPicPr>
          <p:cNvPr id="267" name="Google Shape;26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28857" y="6045275"/>
            <a:ext cx="1417591" cy="81272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5"/>
          <p:cNvSpPr txBox="1"/>
          <p:nvPr>
            <p:ph idx="1" type="body"/>
          </p:nvPr>
        </p:nvSpPr>
        <p:spPr>
          <a:xfrm>
            <a:off x="276741" y="1896571"/>
            <a:ext cx="8238600" cy="41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AU" sz="2300">
                <a:solidFill>
                  <a:srgbClr val="292929"/>
                </a:solidFill>
              </a:rPr>
              <a:t>हामी कसरी भुक्तानी र प्रदान गर्छौं; ज्याला, तलब, बोनस, कमिशन, लाभ, अनुलाभ, नाफा, र इक्विटी संगठन मा सहभागिता को लागी आदान प्रदान।</a:t>
            </a:r>
            <a:endParaRPr b="1" i="1" sz="2300">
              <a:solidFill>
                <a:srgbClr val="292929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2300">
              <a:solidFill>
                <a:srgbClr val="292929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AU" sz="2300">
                <a:solidFill>
                  <a:srgbClr val="292929"/>
                </a:solidFill>
              </a:rPr>
              <a:t>क्षतिपूर्तिको लागि हाम्रो दृष्टिकोण के हो?</a:t>
            </a:r>
            <a:endParaRPr b="1" i="1" sz="2300">
              <a:solidFill>
                <a:srgbClr val="292929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AU" sz="2300">
                <a:solidFill>
                  <a:srgbClr val="292929"/>
                </a:solidFill>
              </a:rPr>
              <a:t>क्षतिपूर्तिमा पूर्वाग्रह कम गर्न हामीले के संयन्त्रहरू राखेका छौं?</a:t>
            </a:r>
            <a:endParaRPr b="1" i="1" sz="2300">
              <a:solidFill>
                <a:srgbClr val="292929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AU" sz="2300">
                <a:solidFill>
                  <a:srgbClr val="292929"/>
                </a:solidFill>
              </a:rPr>
              <a:t>क्षतिपूर्तिमा परिवर्तनहरू कसरी ट्रिगर र सञ्चालन गरिन्छ?</a:t>
            </a:r>
            <a:endParaRPr b="1" i="1" sz="2300">
              <a:solidFill>
                <a:srgbClr val="292929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 i="1" sz="2300">
              <a:solidFill>
                <a:srgbClr val="292929"/>
              </a:solidFill>
            </a:endParaRPr>
          </a:p>
        </p:txBody>
      </p:sp>
      <p:pic>
        <p:nvPicPr>
          <p:cNvPr id="269" name="Google Shape;26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95737" y="5057455"/>
            <a:ext cx="2371809" cy="1778858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6"/>
          <p:cNvSpPr txBox="1"/>
          <p:nvPr>
            <p:ph type="title"/>
          </p:nvPr>
        </p:nvSpPr>
        <p:spPr>
          <a:xfrm>
            <a:off x="188535" y="740801"/>
            <a:ext cx="9634194" cy="19401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AU" sz="3600"/>
              <a:t>सिकाइ र विकास संगठनहरू</a:t>
            </a:r>
            <a:endParaRPr/>
          </a:p>
        </p:txBody>
      </p:sp>
      <p:sp>
        <p:nvSpPr>
          <p:cNvPr id="276" name="Google Shape;276;p16"/>
          <p:cNvSpPr txBox="1"/>
          <p:nvPr>
            <p:ph idx="1" type="body"/>
          </p:nvPr>
        </p:nvSpPr>
        <p:spPr>
          <a:xfrm>
            <a:off x="188535" y="1923068"/>
            <a:ext cx="8326815" cy="385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415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"/>
              <a:buNone/>
            </a:pPr>
            <a:r>
              <a:rPr b="1" lang="en-AU" sz="2100">
                <a:solidFill>
                  <a:srgbClr val="292929"/>
                </a:solidFill>
              </a:rPr>
              <a:t>दृष्टि र रणनीति एक प्रक्रिया हो जसले साझा दृष्टिकोण सिर्जना गर्दछ</a:t>
            </a:r>
            <a:endParaRPr b="1" sz="2100">
              <a:solidFill>
                <a:srgbClr val="292929"/>
              </a:solidFill>
            </a:endParaRPr>
          </a:p>
          <a:p>
            <a:pPr indent="-18415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"/>
              <a:buNone/>
            </a:pPr>
            <a:r>
              <a:rPr b="1" lang="en-AU" sz="2100">
                <a:solidFill>
                  <a:srgbClr val="292929"/>
                </a:solidFill>
              </a:rPr>
              <a:t>दृष्टिद्वारा नेताहरूले निरन्तर सिकाइ र विकासलाई प्रेरित गर्छन्</a:t>
            </a:r>
            <a:endParaRPr b="1" sz="2100">
              <a:solidFill>
                <a:srgbClr val="292929"/>
              </a:solidFill>
            </a:endParaRPr>
          </a:p>
          <a:p>
            <a:pPr indent="-18415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"/>
              <a:buNone/>
            </a:pPr>
            <a:r>
              <a:rPr b="1" lang="en-AU" sz="2100">
                <a:solidFill>
                  <a:srgbClr val="292929"/>
                </a:solidFill>
              </a:rPr>
              <a:t>संलग्न संगठनात्मक संस्कृति</a:t>
            </a:r>
            <a:endParaRPr b="1" sz="2100">
              <a:solidFill>
                <a:srgbClr val="292929"/>
              </a:solidFill>
            </a:endParaRPr>
          </a:p>
          <a:p>
            <a:pPr indent="-18415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"/>
              <a:buNone/>
            </a:pPr>
            <a:r>
              <a:rPr b="1" lang="en-AU" sz="2100">
                <a:solidFill>
                  <a:srgbClr val="292929"/>
                </a:solidFill>
              </a:rPr>
              <a:t>सूचकहरू जसले विकास र सिकाइलाई निर्देशित र निर्देशित गर्दछ</a:t>
            </a:r>
            <a:endParaRPr b="1" sz="2100">
              <a:solidFill>
                <a:srgbClr val="292929"/>
              </a:solidFill>
            </a:endParaRPr>
          </a:p>
          <a:p>
            <a:pPr indent="-18415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"/>
              <a:buNone/>
            </a:pPr>
            <a:r>
              <a:rPr b="1" lang="en-AU" sz="2100">
                <a:solidFill>
                  <a:srgbClr val="292929"/>
                </a:solidFill>
              </a:rPr>
              <a:t>व्यवस्थित शिक्षा समर्थन</a:t>
            </a:r>
            <a:endParaRPr b="1" sz="2100">
              <a:solidFill>
                <a:srgbClr val="292929"/>
              </a:solidFill>
            </a:endParaRPr>
          </a:p>
          <a:p>
            <a:pPr indent="-18415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"/>
              <a:buNone/>
            </a:pPr>
            <a:r>
              <a:rPr b="1" lang="en-AU" sz="2100">
                <a:solidFill>
                  <a:srgbClr val="292929"/>
                </a:solidFill>
              </a:rPr>
              <a:t>प्रक्रिया उन्मुख, प्रणालीगत दृष्टिकोण</a:t>
            </a:r>
            <a:endParaRPr b="1" sz="2100">
              <a:solidFill>
                <a:srgbClr val="292929"/>
              </a:solidFill>
            </a:endParaRPr>
          </a:p>
          <a:p>
            <a:pPr indent="-18415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"/>
              <a:buNone/>
            </a:pPr>
            <a:r>
              <a:rPr b="1" lang="en-AU" sz="2100">
                <a:solidFill>
                  <a:srgbClr val="292929"/>
                </a:solidFill>
              </a:rPr>
              <a:t>भविष्यको लागि प्रभावकारी कर्मचारी विकास</a:t>
            </a:r>
            <a:endParaRPr b="1" sz="2100">
              <a:solidFill>
                <a:srgbClr val="292929"/>
              </a:solidFill>
            </a:endParaRPr>
          </a:p>
          <a:p>
            <a:pPr indent="-18415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"/>
              <a:buNone/>
            </a:pPr>
            <a:r>
              <a:rPr b="1" lang="en-AU" sz="2100">
                <a:solidFill>
                  <a:srgbClr val="292929"/>
                </a:solidFill>
              </a:rPr>
              <a:t>प्रोत्साहन पुरस्कार योजना</a:t>
            </a:r>
            <a:endParaRPr b="1" sz="2100">
              <a:solidFill>
                <a:srgbClr val="292929"/>
              </a:solidFill>
            </a:endParaRPr>
          </a:p>
          <a:p>
            <a:pPr indent="-18415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</a:pPr>
            <a:r>
              <a:t/>
            </a:r>
            <a:endParaRPr b="1" sz="2100">
              <a:solidFill>
                <a:srgbClr val="292929"/>
              </a:solidFill>
            </a:endParaRPr>
          </a:p>
        </p:txBody>
      </p:sp>
      <p:sp>
        <p:nvSpPr>
          <p:cNvPr id="277" name="Google Shape;277;p1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24.11.2021</a:t>
            </a:r>
            <a:endParaRPr/>
          </a:p>
        </p:txBody>
      </p:sp>
      <p:sp>
        <p:nvSpPr>
          <p:cNvPr id="278" name="Google Shape;278;p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pic>
        <p:nvPicPr>
          <p:cNvPr id="279" name="Google Shape;27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38850" y="4470351"/>
            <a:ext cx="3363401" cy="210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82950" y="-16659"/>
            <a:ext cx="2434285" cy="1348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97995" y="-248130"/>
            <a:ext cx="2809371" cy="1711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7"/>
          <p:cNvSpPr txBox="1"/>
          <p:nvPr>
            <p:ph type="title"/>
          </p:nvPr>
        </p:nvSpPr>
        <p:spPr>
          <a:xfrm>
            <a:off x="1281928" y="1094624"/>
            <a:ext cx="8430600" cy="142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AU" sz="3300"/>
              <a:t>टोलीका नेताहरूलाई प्रोत्साहित गर्दै</a:t>
            </a:r>
            <a:endParaRPr sz="2500"/>
          </a:p>
        </p:txBody>
      </p:sp>
      <p:sp>
        <p:nvSpPr>
          <p:cNvPr id="287" name="Google Shape;287;p17"/>
          <p:cNvSpPr txBox="1"/>
          <p:nvPr>
            <p:ph idx="1" type="body"/>
          </p:nvPr>
        </p:nvSpPr>
        <p:spPr>
          <a:xfrm>
            <a:off x="282804" y="2182927"/>
            <a:ext cx="8232600" cy="45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000">
                <a:solidFill>
                  <a:srgbClr val="0C0C0C"/>
                </a:solidFill>
              </a:rPr>
              <a:t>समुदायको वातावरण</a:t>
            </a:r>
            <a:endParaRPr sz="2000">
              <a:solidFill>
                <a:srgbClr val="0C0C0C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000">
                <a:solidFill>
                  <a:srgbClr val="0C0C0C"/>
                </a:solidFill>
              </a:rPr>
              <a:t>टोली नेता बीच अन्तरक्रिया</a:t>
            </a:r>
            <a:endParaRPr sz="2000">
              <a:solidFill>
                <a:srgbClr val="0C0C0C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000">
                <a:solidFill>
                  <a:srgbClr val="0C0C0C"/>
                </a:solidFill>
              </a:rPr>
              <a:t>र सदस्य</a:t>
            </a:r>
            <a:endParaRPr sz="2000">
              <a:solidFill>
                <a:srgbClr val="0C0C0C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000">
                <a:solidFill>
                  <a:srgbClr val="0C0C0C"/>
                </a:solidFill>
              </a:rPr>
              <a:t>समूह क्षमता</a:t>
            </a:r>
            <a:endParaRPr sz="2000">
              <a:solidFill>
                <a:srgbClr val="0C0C0C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000">
                <a:solidFill>
                  <a:srgbClr val="0C0C0C"/>
                </a:solidFill>
              </a:rPr>
              <a:t>व्यक्तिगत क्षमताहरू</a:t>
            </a:r>
            <a:endParaRPr sz="2000">
              <a:solidFill>
                <a:srgbClr val="0C0C0C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000">
                <a:solidFill>
                  <a:srgbClr val="0C0C0C"/>
                </a:solidFill>
              </a:rPr>
              <a:t>सशक्तिकरण</a:t>
            </a:r>
            <a:endParaRPr sz="2000">
              <a:solidFill>
                <a:srgbClr val="0C0C0C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000">
                <a:solidFill>
                  <a:srgbClr val="0C0C0C"/>
                </a:solidFill>
              </a:rPr>
              <a:t>सञ्चालकले पनि राख्नुपर्छ</a:t>
            </a:r>
            <a:endParaRPr sz="2000">
              <a:solidFill>
                <a:srgbClr val="0C0C0C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000">
                <a:solidFill>
                  <a:srgbClr val="0C0C0C"/>
                </a:solidFill>
              </a:rPr>
              <a:t>तिनीहरूको क्षमता अप-टु-डेट!</a:t>
            </a:r>
            <a:endParaRPr sz="2000">
              <a:solidFill>
                <a:srgbClr val="0C0C0C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2400"/>
              <a:buNone/>
            </a:pPr>
            <a:r>
              <a:t/>
            </a:r>
            <a:endParaRPr sz="2000">
              <a:solidFill>
                <a:srgbClr val="0C0C0C"/>
              </a:solidFill>
            </a:endParaRPr>
          </a:p>
        </p:txBody>
      </p:sp>
      <p:sp>
        <p:nvSpPr>
          <p:cNvPr id="288" name="Google Shape;288;p1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24.11.2021</a:t>
            </a:r>
            <a:endParaRPr/>
          </a:p>
        </p:txBody>
      </p:sp>
      <p:sp>
        <p:nvSpPr>
          <p:cNvPr id="289" name="Google Shape;289;p1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pic>
        <p:nvPicPr>
          <p:cNvPr id="290" name="Google Shape;29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77353" y="2033988"/>
            <a:ext cx="3332964" cy="3836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8"/>
          <p:cNvSpPr txBox="1"/>
          <p:nvPr>
            <p:ph type="title"/>
          </p:nvPr>
        </p:nvSpPr>
        <p:spPr>
          <a:xfrm>
            <a:off x="628650" y="1349864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AU"/>
              <a:t>संगठनात्मक विकास</a:t>
            </a:r>
            <a:endParaRPr/>
          </a:p>
        </p:txBody>
      </p:sp>
      <p:sp>
        <p:nvSpPr>
          <p:cNvPr id="296" name="Google Shape;296;p18"/>
          <p:cNvSpPr txBox="1"/>
          <p:nvPr>
            <p:ph idx="1" type="body"/>
          </p:nvPr>
        </p:nvSpPr>
        <p:spPr>
          <a:xfrm>
            <a:off x="405442" y="2493035"/>
            <a:ext cx="8109908" cy="3195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u="sng"/>
              <a:t>संगठनात्मक ज्ञान: डाटा, सर्वेक्षण, अन्तर्दृष्टि</a:t>
            </a:r>
            <a:endParaRPr u="sng"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u="sng"/>
              <a:t>नेतृत्व योजना: साझेदारी, हेरचाह, सशक्तिकरण, विश्वास, मूल्यहरू</a:t>
            </a:r>
            <a:endParaRPr u="sng"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u="sng"/>
              <a:t>समर्थन योजना: संरचना, भूमिका, निष्पक्ष उद्देश्य</a:t>
            </a:r>
            <a:endParaRPr u="sng"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u="sng"/>
              <a:t>सुधार योजना: विकास सम्भावना, परिवर्तन, सिकाइ</a:t>
            </a:r>
            <a:endParaRPr u="sng"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u="sng"/>
              <a:t>प्रगति मूल्याङ्कन: समीक्षा, फ्रेमवर्क, निरन्तर सुधार</a:t>
            </a:r>
            <a:endParaRPr u="sng"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u="sng"/>
          </a:p>
        </p:txBody>
      </p:sp>
      <p:sp>
        <p:nvSpPr>
          <p:cNvPr id="297" name="Google Shape;297;p1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24.11.2021</a:t>
            </a:r>
            <a:endParaRPr/>
          </a:p>
        </p:txBody>
      </p:sp>
      <p:sp>
        <p:nvSpPr>
          <p:cNvPr id="298" name="Google Shape;298;p1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pic>
        <p:nvPicPr>
          <p:cNvPr id="299" name="Google Shape;29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7987" y="0"/>
            <a:ext cx="2808524" cy="1630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"/>
          <p:cNvSpPr txBox="1"/>
          <p:nvPr>
            <p:ph type="title"/>
          </p:nvPr>
        </p:nvSpPr>
        <p:spPr>
          <a:xfrm>
            <a:off x="628650" y="1349864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AU"/>
              <a:t>आरोन डिग्नन: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AU"/>
              <a:t>अपरेटिङ सिस्टम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4" name="Google Shape;124;p2"/>
          <p:cNvSpPr txBox="1"/>
          <p:nvPr>
            <p:ph idx="1" type="body"/>
          </p:nvPr>
        </p:nvSpPr>
        <p:spPr>
          <a:xfrm>
            <a:off x="628650" y="2675427"/>
            <a:ext cx="7886700" cy="3461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AU"/>
              <a:t>संगठनहरू जटिल* प्रणालीहरू हुन्।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AU"/>
              <a:t>संस्थाहरू मेसिन होइनन्। तिनीहरू घडीका कामहरू होइनन् तर बगैंचा हुन्। मानिसहरू र प्रक्रियाहरू सधैं एकसाथ मिल्दैनन्।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AU"/>
              <a:t>संस्कृति अत्यावश्यक छ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AU"/>
              <a:t>"संस्कृति छायाँ जस्तै हो। तपाईं यसलाई परिवर्तन गर्न सक्नुहुन्न, तर यो सबै समय परिवर्तन हुन्छ। संस्कृति पढ्ने मात्र हो।"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AU"/>
              <a:t>संस्कृति परिवर्तन गर्न खोज्नु भनेको मौसम परिवर्तन गर्न खोज्नु जस्तै हो।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AU"/>
              <a:t>अपरेटिङ सिस्टम डिजाइन र विकास गर्न सकिन्छ, तथापि!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AU"/>
              <a:t>* जटिल तर जटिल छैन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125" name="Google Shape;125;p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24.11.2021</a:t>
            </a:r>
            <a:endParaRPr/>
          </a:p>
        </p:txBody>
      </p:sp>
      <p:pic>
        <p:nvPicPr>
          <p:cNvPr id="126" name="Google Shape;12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1534" y="1277711"/>
            <a:ext cx="3282466" cy="1720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"/>
          <p:cNvSpPr/>
          <p:nvPr/>
        </p:nvSpPr>
        <p:spPr>
          <a:xfrm>
            <a:off x="0" y="6092825"/>
            <a:ext cx="9144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"/>
          <p:cNvSpPr txBox="1"/>
          <p:nvPr>
            <p:ph type="title"/>
          </p:nvPr>
        </p:nvSpPr>
        <p:spPr>
          <a:xfrm>
            <a:off x="267905" y="1186768"/>
            <a:ext cx="8602280" cy="7050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n-AU" sz="3600"/>
              <a:t>अपरेटिङ सिस्टम (OS) क्यानभास</a:t>
            </a:r>
            <a:endParaRPr/>
          </a:p>
        </p:txBody>
      </p:sp>
      <p:graphicFrame>
        <p:nvGraphicFramePr>
          <p:cNvPr id="134" name="Google Shape;134;p3"/>
          <p:cNvGraphicFramePr/>
          <p:nvPr/>
        </p:nvGraphicFramePr>
        <p:xfrm>
          <a:off x="-57150" y="215532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{D3B9F565-3D1B-47BF-A143-E7906D8E6CC3}</a:tableStyleId>
              </a:tblPr>
              <a:tblGrid>
                <a:gridCol w="2917050"/>
                <a:gridCol w="2591125"/>
                <a:gridCol w="2754075"/>
              </a:tblGrid>
              <a:tr h="9374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3600"/>
                        <a:t>उद्देश्य</a:t>
                      </a:r>
                      <a:endParaRPr sz="36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3600"/>
                        <a:t>प्राधिकरण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3600"/>
                        <a:t>संरचना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939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AU" sz="4000"/>
                        <a:t>रणनीति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AU" sz="3600"/>
                        <a:t>स्रोतहरू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AU" sz="3600"/>
                        <a:t>नवीनता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9374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AU" sz="3600"/>
                        <a:t>कार्यप्रवाह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AU" sz="3600"/>
                        <a:t>बैठकहरू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AU" sz="3200"/>
                        <a:t>जानकारी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9374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AU" sz="3200"/>
                        <a:t>सदस्यता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AU" sz="3600"/>
                        <a:t>मास्टरी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AU" sz="2800"/>
                        <a:t>क्षतिपूर्ति</a:t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35" name="Google Shape;135;p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24.11.2021</a:t>
            </a:r>
            <a:endParaRPr/>
          </a:p>
        </p:txBody>
      </p:sp>
      <p:pic>
        <p:nvPicPr>
          <p:cNvPr id="136" name="Google Shape;13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28857" y="6040744"/>
            <a:ext cx="1415143" cy="81725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"/>
          <p:cNvSpPr/>
          <p:nvPr/>
        </p:nvSpPr>
        <p:spPr>
          <a:xfrm>
            <a:off x="0" y="6092825"/>
            <a:ext cx="9144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"/>
          <p:cNvSpPr txBox="1"/>
          <p:nvPr>
            <p:ph type="title"/>
          </p:nvPr>
        </p:nvSpPr>
        <p:spPr>
          <a:xfrm>
            <a:off x="1631175" y="1321438"/>
            <a:ext cx="7142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AU" sz="2800"/>
              <a:t>1. उद्देश्य</a:t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2800"/>
          </a:p>
        </p:txBody>
      </p:sp>
      <p:sp>
        <p:nvSpPr>
          <p:cNvPr id="144" name="Google Shape;144;p4"/>
          <p:cNvSpPr txBox="1"/>
          <p:nvPr>
            <p:ph idx="1" type="body"/>
          </p:nvPr>
        </p:nvSpPr>
        <p:spPr>
          <a:xfrm>
            <a:off x="263010" y="1592262"/>
            <a:ext cx="8604250" cy="4907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1" i="1" sz="2000">
              <a:solidFill>
                <a:srgbClr val="292929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AU" sz="2000">
                <a:solidFill>
                  <a:srgbClr val="292929"/>
                </a:solidFill>
              </a:rPr>
              <a:t>हामी कसरी उन्मुख र स्टेयर गर्छौं; हृदयमा हुनुको कारण</a:t>
            </a:r>
            <a:endParaRPr b="1" i="1" sz="2000">
              <a:solidFill>
                <a:srgbClr val="292929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AU" sz="2000">
                <a:solidFill>
                  <a:srgbClr val="292929"/>
                </a:solidFill>
              </a:rPr>
              <a:t>कुनै पनि संगठन, टोली, वा व्यक्तिको।</a:t>
            </a:r>
            <a:endParaRPr b="1" i="1" sz="2000">
              <a:solidFill>
                <a:srgbClr val="292929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2000">
              <a:solidFill>
                <a:srgbClr val="292929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AU" sz="2000">
                <a:solidFill>
                  <a:srgbClr val="292929"/>
                </a:solidFill>
              </a:rPr>
              <a:t>हाम्रो हुनुको कारण के हो?</a:t>
            </a:r>
            <a:endParaRPr b="1" i="1" sz="2000">
              <a:solidFill>
                <a:srgbClr val="292929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AU" sz="2000">
                <a:solidFill>
                  <a:srgbClr val="292929"/>
                </a:solidFill>
              </a:rPr>
              <a:t>हाम्रो कामको अर्थ के हो?</a:t>
            </a:r>
            <a:endParaRPr b="1" i="1" sz="2000">
              <a:solidFill>
                <a:srgbClr val="292929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AU" sz="2000">
                <a:solidFill>
                  <a:srgbClr val="292929"/>
                </a:solidFill>
              </a:rPr>
              <a:t>हाम्रो उद्देश्यले हामीलाई निर्णय गर्न कसरी मदत गर्छ?</a:t>
            </a:r>
            <a:endParaRPr b="1" i="1" sz="2000">
              <a:solidFill>
                <a:srgbClr val="292929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b="1" i="1" sz="2400">
              <a:solidFill>
                <a:srgbClr val="292929"/>
              </a:solidFill>
            </a:endParaRPr>
          </a:p>
        </p:txBody>
      </p:sp>
      <p:sp>
        <p:nvSpPr>
          <p:cNvPr id="145" name="Google Shape;145;p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24.11.2021</a:t>
            </a:r>
            <a:endParaRPr/>
          </a:p>
        </p:txBody>
      </p:sp>
      <p:pic>
        <p:nvPicPr>
          <p:cNvPr id="146" name="Google Shape;14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56714" y="5950705"/>
            <a:ext cx="1689733" cy="907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91810" y="4099775"/>
            <a:ext cx="2606641" cy="1610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"/>
          <p:cNvSpPr/>
          <p:nvPr/>
        </p:nvSpPr>
        <p:spPr>
          <a:xfrm>
            <a:off x="0" y="6092825"/>
            <a:ext cx="9144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5"/>
          <p:cNvSpPr txBox="1"/>
          <p:nvPr>
            <p:ph type="title"/>
          </p:nvPr>
        </p:nvSpPr>
        <p:spPr>
          <a:xfrm>
            <a:off x="1747154" y="784178"/>
            <a:ext cx="7250700" cy="15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br>
              <a:rPr lang="en-AU" sz="3200"/>
            </a:br>
            <a:r>
              <a:rPr lang="en-AU" sz="3200"/>
              <a:t>2. प्राधिकरण</a:t>
            </a:r>
            <a:endParaRPr/>
          </a:p>
        </p:txBody>
      </p:sp>
      <p:sp>
        <p:nvSpPr>
          <p:cNvPr id="155" name="Google Shape;155;p5"/>
          <p:cNvSpPr txBox="1"/>
          <p:nvPr>
            <p:ph idx="1" type="body"/>
          </p:nvPr>
        </p:nvSpPr>
        <p:spPr>
          <a:xfrm>
            <a:off x="52921" y="1592263"/>
            <a:ext cx="8604250" cy="5129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270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000"/>
              <a:buChar char="•"/>
            </a:pPr>
            <a:r>
              <a:rPr b="1" i="1" lang="en-AU" sz="2000">
                <a:solidFill>
                  <a:srgbClr val="292929"/>
                </a:solidFill>
              </a:rPr>
              <a:t>हामी कसरी शक्ति साझा गर्छौं र निर्णय गर्छौं; निर्णय गर्ने र कारबाही गर्ने वा अरूलाई त्यसै गर्न बाध्य पार्ने अधिकार।</a:t>
            </a:r>
            <a:endParaRPr b="1" i="1" sz="2000">
              <a:solidFill>
                <a:srgbClr val="292929"/>
              </a:solidFill>
            </a:endParaRPr>
          </a:p>
          <a:p>
            <a:pPr indent="-1270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000"/>
              <a:buChar char="•"/>
            </a:pPr>
            <a:r>
              <a:t/>
            </a:r>
            <a:endParaRPr b="1" i="1" sz="2000">
              <a:solidFill>
                <a:srgbClr val="292929"/>
              </a:solidFill>
            </a:endParaRPr>
          </a:p>
          <a:p>
            <a:pPr indent="-1270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000"/>
              <a:buChar char="•"/>
            </a:pPr>
            <a:r>
              <a:rPr b="1" i="1" lang="en-AU" sz="2000">
                <a:solidFill>
                  <a:srgbClr val="292929"/>
                </a:solidFill>
              </a:rPr>
              <a:t>अरूलाई के गर्ने भनेर कसले भन्न सक्छ?</a:t>
            </a:r>
            <a:endParaRPr b="1" i="1" sz="2000">
              <a:solidFill>
                <a:srgbClr val="292929"/>
              </a:solidFill>
            </a:endParaRPr>
          </a:p>
          <a:p>
            <a:pPr indent="-1270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000"/>
              <a:buChar char="•"/>
            </a:pPr>
            <a:r>
              <a:rPr b="1" i="1" lang="en-AU" sz="2000">
                <a:solidFill>
                  <a:srgbClr val="292929"/>
                </a:solidFill>
              </a:rPr>
              <a:t>हामी कसरी महत्त्वपूर्ण निर्णयहरू गर्छौं?</a:t>
            </a:r>
            <a:endParaRPr b="1" i="1" sz="2000">
              <a:solidFill>
                <a:srgbClr val="292929"/>
              </a:solidFill>
            </a:endParaRPr>
          </a:p>
          <a:p>
            <a:pPr indent="-1270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000"/>
              <a:buChar char="•"/>
            </a:pPr>
            <a:r>
              <a:rPr b="1" i="1" lang="en-AU" sz="2000">
                <a:solidFill>
                  <a:srgbClr val="292929"/>
                </a:solidFill>
              </a:rPr>
              <a:t>के प्रयास गर्न सुरक्षित छ? के छैन?</a:t>
            </a:r>
            <a:endParaRPr b="1" i="1" sz="2000">
              <a:solidFill>
                <a:srgbClr val="292929"/>
              </a:solidFill>
            </a:endParaRPr>
          </a:p>
          <a:p>
            <a:pPr indent="-1270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000"/>
              <a:buChar char="•"/>
            </a:pPr>
            <a:r>
              <a:t/>
            </a:r>
            <a:endParaRPr b="1" i="1" sz="2000">
              <a:solidFill>
                <a:srgbClr val="292929"/>
              </a:solidFill>
            </a:endParaRPr>
          </a:p>
        </p:txBody>
      </p:sp>
      <p:sp>
        <p:nvSpPr>
          <p:cNvPr id="156" name="Google Shape;156;p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24.11.2021</a:t>
            </a:r>
            <a:endParaRPr/>
          </a:p>
        </p:txBody>
      </p:sp>
      <p:pic>
        <p:nvPicPr>
          <p:cNvPr id="157" name="Google Shape;15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28857" y="6045275"/>
            <a:ext cx="1417591" cy="81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79040" y="3282043"/>
            <a:ext cx="4140086" cy="2760057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"/>
          <p:cNvSpPr/>
          <p:nvPr/>
        </p:nvSpPr>
        <p:spPr>
          <a:xfrm>
            <a:off x="0" y="6092825"/>
            <a:ext cx="9144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6"/>
          <p:cNvSpPr txBox="1"/>
          <p:nvPr>
            <p:ph type="title"/>
          </p:nvPr>
        </p:nvSpPr>
        <p:spPr>
          <a:xfrm>
            <a:off x="1616529" y="1244353"/>
            <a:ext cx="7250700" cy="15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AU" sz="3200"/>
              <a:t>3. संरचना</a:t>
            </a:r>
            <a:endParaRPr/>
          </a:p>
        </p:txBody>
      </p:sp>
      <p:sp>
        <p:nvSpPr>
          <p:cNvPr id="166" name="Google Shape;166;p6"/>
          <p:cNvSpPr txBox="1"/>
          <p:nvPr>
            <p:ph idx="1" type="body"/>
          </p:nvPr>
        </p:nvSpPr>
        <p:spPr>
          <a:xfrm>
            <a:off x="52921" y="1915763"/>
            <a:ext cx="8604300" cy="51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079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700"/>
              <a:buChar char="•"/>
            </a:pPr>
            <a:r>
              <a:rPr b="1" i="1" lang="en-AU" sz="1700">
                <a:solidFill>
                  <a:srgbClr val="292929"/>
                </a:solidFill>
              </a:rPr>
              <a:t>हामी कसरी संगठित र टोली; संगठनको शरीर रचना; औपचारिक, अनौपचारिक र</a:t>
            </a:r>
            <a:endParaRPr b="1" i="1" sz="1700">
              <a:solidFill>
                <a:srgbClr val="292929"/>
              </a:solidFill>
            </a:endParaRPr>
          </a:p>
          <a:p>
            <a:pPr indent="-1079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700"/>
              <a:buChar char="•"/>
            </a:pPr>
            <a:r>
              <a:rPr b="1" i="1" lang="en-AU" sz="1700">
                <a:solidFill>
                  <a:srgbClr val="292929"/>
                </a:solidFill>
              </a:rPr>
              <a:t>मूल्य निर्माण नेटवर्कहरू।</a:t>
            </a:r>
            <a:endParaRPr b="1" i="1" sz="1700">
              <a:solidFill>
                <a:srgbClr val="292929"/>
              </a:solidFill>
            </a:endParaRPr>
          </a:p>
          <a:p>
            <a:pPr indent="-1079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700"/>
              <a:buChar char="•"/>
            </a:pPr>
            <a:r>
              <a:rPr b="1" i="1" lang="en-AU" sz="1700">
                <a:solidFill>
                  <a:srgbClr val="292929"/>
                </a:solidFill>
              </a:rPr>
              <a:t>केन्द्रीकृत के हो? विकेन्द्रीकरण भनेको के हो?</a:t>
            </a:r>
            <a:endParaRPr b="1" i="1" sz="1700">
              <a:solidFill>
                <a:srgbClr val="292929"/>
              </a:solidFill>
            </a:endParaRPr>
          </a:p>
          <a:p>
            <a:pPr indent="-1079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700"/>
              <a:buChar char="•"/>
            </a:pPr>
            <a:r>
              <a:rPr b="1" i="1" lang="en-AU" sz="1700">
                <a:solidFill>
                  <a:srgbClr val="292929"/>
                </a:solidFill>
              </a:rPr>
              <a:t>टोलीहरू भित्र, हामी कसरी भूमिका र जवाफदेहिताहरूमा जान्छौं?</a:t>
            </a:r>
            <a:endParaRPr b="1" i="1" sz="1700">
              <a:solidFill>
                <a:srgbClr val="292929"/>
              </a:solidFill>
            </a:endParaRPr>
          </a:p>
          <a:p>
            <a:pPr indent="-1079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700"/>
              <a:buChar char="•"/>
            </a:pPr>
            <a:r>
              <a:rPr b="1" i="1" lang="en-AU" sz="1700">
                <a:solidFill>
                  <a:srgbClr val="292929"/>
                </a:solidFill>
              </a:rPr>
              <a:t>हाम्रो संरचना समयसँगै कसरी सिक्ने वा परिवर्तन हुन्छ?</a:t>
            </a:r>
            <a:endParaRPr b="1" i="1" sz="1700">
              <a:solidFill>
                <a:srgbClr val="292929"/>
              </a:solidFill>
            </a:endParaRPr>
          </a:p>
          <a:p>
            <a:pPr indent="-1079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700"/>
              <a:buChar char="•"/>
            </a:pPr>
            <a:r>
              <a:t/>
            </a:r>
            <a:endParaRPr b="1" i="1" sz="1700">
              <a:solidFill>
                <a:srgbClr val="292929"/>
              </a:solidFill>
            </a:endParaRPr>
          </a:p>
        </p:txBody>
      </p:sp>
      <p:sp>
        <p:nvSpPr>
          <p:cNvPr id="167" name="Google Shape;167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24.11.2021</a:t>
            </a:r>
            <a:endParaRPr/>
          </a:p>
        </p:txBody>
      </p:sp>
      <p:pic>
        <p:nvPicPr>
          <p:cNvPr id="168" name="Google Shape;16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28857" y="6045275"/>
            <a:ext cx="1417591" cy="81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86701" y="3500600"/>
            <a:ext cx="2568345" cy="2655244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pic>
        <p:nvPicPr>
          <p:cNvPr descr="The Complete Guide To The 5 Types Of Organizational Structures For The  Future Of Work" id="171" name="Google Shape;171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73775" y="3142162"/>
            <a:ext cx="2607593" cy="2903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"/>
          <p:cNvSpPr/>
          <p:nvPr/>
        </p:nvSpPr>
        <p:spPr>
          <a:xfrm>
            <a:off x="0" y="6092825"/>
            <a:ext cx="9144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7"/>
          <p:cNvSpPr txBox="1"/>
          <p:nvPr>
            <p:ph type="title"/>
          </p:nvPr>
        </p:nvSpPr>
        <p:spPr>
          <a:xfrm>
            <a:off x="1693579" y="1368578"/>
            <a:ext cx="7250700" cy="15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AU" sz="3200"/>
              <a:t>४. रणनीति</a:t>
            </a:r>
            <a:endParaRPr/>
          </a:p>
        </p:txBody>
      </p:sp>
      <p:sp>
        <p:nvSpPr>
          <p:cNvPr id="178" name="Google Shape;178;p7"/>
          <p:cNvSpPr txBox="1"/>
          <p:nvPr>
            <p:ph idx="1" type="body"/>
          </p:nvPr>
        </p:nvSpPr>
        <p:spPr>
          <a:xfrm>
            <a:off x="48908" y="1861963"/>
            <a:ext cx="8604300" cy="51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200"/>
              <a:buChar char="•"/>
            </a:pPr>
            <a:r>
              <a:rPr lang="en-AU" sz="1600">
                <a:solidFill>
                  <a:srgbClr val="292929"/>
                </a:solidFill>
              </a:rPr>
              <a:t>हामी कसरी योजना र प्राथमिकता दिन्छौं; महत्वपूर्ण कारकहरू वा चुनौतीहरू र तिनीहरूलाई पार गर्ने माध्यमहरू पहिचान गर्ने प्रक्रिया।</a:t>
            </a:r>
            <a:endParaRPr sz="1600">
              <a:solidFill>
                <a:srgbClr val="292929"/>
              </a:solidFill>
            </a:endParaRPr>
          </a:p>
          <a:p>
            <a:pPr indent="-1397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200"/>
              <a:buChar char="•"/>
            </a:pPr>
            <a:r>
              <a:t/>
            </a:r>
            <a:endParaRPr sz="1600">
              <a:solidFill>
                <a:srgbClr val="292929"/>
              </a:solidFill>
            </a:endParaRPr>
          </a:p>
          <a:p>
            <a:pPr indent="-1397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200"/>
              <a:buChar char="•"/>
            </a:pPr>
            <a:r>
              <a:rPr lang="en-AU" sz="1600">
                <a:solidFill>
                  <a:srgbClr val="292929"/>
                </a:solidFill>
              </a:rPr>
              <a:t>सफलता र असफलता बीचको भिन्नतालाई बुझाउने महत्वपूर्ण कारकहरू के हुन्?</a:t>
            </a:r>
            <a:endParaRPr sz="1600">
              <a:solidFill>
                <a:srgbClr val="292929"/>
              </a:solidFill>
            </a:endParaRPr>
          </a:p>
          <a:p>
            <a:pPr indent="-1397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200"/>
              <a:buChar char="•"/>
            </a:pPr>
            <a:r>
              <a:rPr lang="en-AU" sz="1600">
                <a:solidFill>
                  <a:srgbClr val="292929"/>
                </a:solidFill>
              </a:rPr>
              <a:t>हामीले हाम्रो रणनीति कसरी विकास, परिष्कृत र ताजा गर्ने?</a:t>
            </a:r>
            <a:endParaRPr sz="1600">
              <a:solidFill>
                <a:srgbClr val="292929"/>
              </a:solidFill>
            </a:endParaRPr>
          </a:p>
          <a:p>
            <a:pPr indent="-1397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200"/>
              <a:buChar char="•"/>
            </a:pPr>
            <a:r>
              <a:rPr lang="en-AU" sz="1600">
                <a:solidFill>
                  <a:srgbClr val="292929"/>
                </a:solidFill>
              </a:rPr>
              <a:t>हामी कसरी दिन-प्रतिदिन फिल्टर र स्टेयर गर्न रणनीति प्रयोग गर्छौं?</a:t>
            </a:r>
            <a:endParaRPr sz="1600">
              <a:solidFill>
                <a:srgbClr val="292929"/>
              </a:solidFill>
            </a:endParaRPr>
          </a:p>
          <a:p>
            <a:pPr indent="-1016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600"/>
              <a:buChar char="•"/>
            </a:pPr>
            <a:r>
              <a:t/>
            </a:r>
            <a:endParaRPr sz="1600">
              <a:solidFill>
                <a:srgbClr val="292929"/>
              </a:solidFill>
            </a:endParaRPr>
          </a:p>
        </p:txBody>
      </p:sp>
      <p:sp>
        <p:nvSpPr>
          <p:cNvPr id="179" name="Google Shape;179;p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24.11.2021</a:t>
            </a:r>
            <a:endParaRPr/>
          </a:p>
        </p:txBody>
      </p:sp>
      <p:pic>
        <p:nvPicPr>
          <p:cNvPr id="180" name="Google Shape;18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28857" y="6045275"/>
            <a:ext cx="1417591" cy="81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76289" y="4031400"/>
            <a:ext cx="4549531" cy="2132592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"/>
          <p:cNvSpPr/>
          <p:nvPr/>
        </p:nvSpPr>
        <p:spPr>
          <a:xfrm>
            <a:off x="0" y="6092825"/>
            <a:ext cx="9144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8"/>
          <p:cNvSpPr txBox="1"/>
          <p:nvPr>
            <p:ph type="title"/>
          </p:nvPr>
        </p:nvSpPr>
        <p:spPr>
          <a:xfrm>
            <a:off x="1578054" y="1071903"/>
            <a:ext cx="7250700" cy="15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AU" sz="3200"/>
              <a:t>5. स्रोतहरू</a:t>
            </a:r>
            <a:endParaRPr/>
          </a:p>
        </p:txBody>
      </p:sp>
      <p:sp>
        <p:nvSpPr>
          <p:cNvPr id="189" name="Google Shape;189;p8"/>
          <p:cNvSpPr txBox="1"/>
          <p:nvPr>
            <p:ph idx="1" type="body"/>
          </p:nvPr>
        </p:nvSpPr>
        <p:spPr>
          <a:xfrm>
            <a:off x="52921" y="1592263"/>
            <a:ext cx="8604250" cy="5129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1" i="1"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AU" sz="2200"/>
              <a:t>हामीले हाम्रो समय र पैसा कसरी लगानी गर्छौं; पुँजी, प्रयास, ठाउँ, र अन्य सम्पत्तिहरूको आवंटन।</a:t>
            </a:r>
            <a:endParaRPr b="1" i="1"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AU" sz="2200"/>
              <a:t>हामी कसरी रकम, प्रयास, ठाउँ, र अन्य सम्पत्तिहरू आवंटित गर्छौं?</a:t>
            </a:r>
            <a:endParaRPr b="1" i="1"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AU" sz="2200"/>
              <a:t>रणनीति र योजनाले स्रोत विनियोजनलाई कसरी प्रभाव पार्छ?</a:t>
            </a:r>
            <a:endParaRPr b="1" i="1"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AU" sz="2200"/>
              <a:t>हाम्रो दृष्टिकोणले हामीलाई आकस्मिक घटनाहरूमा प्रतिक्रिया दिन कसरी सक्षम बनाउँछ?</a:t>
            </a:r>
            <a:endParaRPr b="1" i="1"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b="1" i="1" sz="2200"/>
          </a:p>
        </p:txBody>
      </p:sp>
      <p:sp>
        <p:nvSpPr>
          <p:cNvPr id="190" name="Google Shape;190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24.11.2021</a:t>
            </a:r>
            <a:endParaRPr/>
          </a:p>
        </p:txBody>
      </p:sp>
      <p:pic>
        <p:nvPicPr>
          <p:cNvPr id="191" name="Google Shape;19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28857" y="6045275"/>
            <a:ext cx="1417591" cy="81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73145" y="4065113"/>
            <a:ext cx="2842559" cy="1894363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"/>
          <p:cNvSpPr/>
          <p:nvPr/>
        </p:nvSpPr>
        <p:spPr>
          <a:xfrm>
            <a:off x="0" y="6092825"/>
            <a:ext cx="9144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9"/>
          <p:cNvSpPr txBox="1"/>
          <p:nvPr>
            <p:ph type="title"/>
          </p:nvPr>
        </p:nvSpPr>
        <p:spPr>
          <a:xfrm>
            <a:off x="1616529" y="405353"/>
            <a:ext cx="7250730" cy="15867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br>
              <a:rPr lang="en-AU" sz="3200"/>
            </a:br>
            <a:r>
              <a:rPr lang="en-AU" sz="3200"/>
              <a:t>6. INNOVATION</a:t>
            </a:r>
            <a:endParaRPr/>
          </a:p>
        </p:txBody>
      </p:sp>
      <p:sp>
        <p:nvSpPr>
          <p:cNvPr id="200" name="Google Shape;200;p9"/>
          <p:cNvSpPr txBox="1"/>
          <p:nvPr>
            <p:ph idx="1" type="body"/>
          </p:nvPr>
        </p:nvSpPr>
        <p:spPr>
          <a:xfrm>
            <a:off x="52921" y="1592263"/>
            <a:ext cx="8604250" cy="5129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400"/>
              <a:buNone/>
            </a:pPr>
            <a:r>
              <a:rPr b="1" i="1" lang="en-AU" sz="24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How we learn and evolve; the creation of something new; the evolution of what already exists.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 sz="2400"/>
          </a:p>
          <a:p>
            <a:pPr indent="-1524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400"/>
              <a:buFont typeface="Arial"/>
              <a:buChar char="•"/>
            </a:pPr>
            <a:r>
              <a:rPr b="1" lang="en-AU" sz="24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Who participates in innovation? Who has the right to innovate?</a:t>
            </a:r>
            <a:endParaRPr/>
          </a:p>
          <a:p>
            <a:pPr indent="-1524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400"/>
              <a:buFont typeface="Arial"/>
              <a:buChar char="•"/>
            </a:pPr>
            <a:r>
              <a:rPr b="1" lang="en-AU" sz="24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What is the role of failure and learning in innovation?</a:t>
            </a:r>
            <a:endParaRPr/>
          </a:p>
          <a:p>
            <a:pPr indent="-1524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400"/>
              <a:buFont typeface="Arial"/>
              <a:buChar char="•"/>
            </a:pPr>
            <a:r>
              <a:rPr b="1" lang="en-AU" sz="24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How do we balance the short term and the long term</a:t>
            </a:r>
            <a:r>
              <a:rPr lang="en-AU" sz="24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400">
              <a:latin typeface="Content"/>
              <a:ea typeface="Content"/>
              <a:cs typeface="Content"/>
              <a:sym typeface="Conten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24.11.2021</a:t>
            </a:r>
            <a:endParaRPr/>
          </a:p>
        </p:txBody>
      </p:sp>
      <p:pic>
        <p:nvPicPr>
          <p:cNvPr id="202" name="Google Shape;20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28857" y="6045275"/>
            <a:ext cx="1417591" cy="81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38751" y="4047707"/>
            <a:ext cx="3883996" cy="191335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E0CC700C34E64283355474F2ABBAFB" ma:contentTypeVersion="16" ma:contentTypeDescription="Create a new document." ma:contentTypeScope="" ma:versionID="8ff2458da248c7423d338960d1906584">
  <xsd:schema xmlns:xsd="http://www.w3.org/2001/XMLSchema" xmlns:xs="http://www.w3.org/2001/XMLSchema" xmlns:p="http://schemas.microsoft.com/office/2006/metadata/properties" xmlns:ns2="9e7cb493-a9cd-49cd-846c-930d19753eb9" xmlns:ns3="4cca9a1c-ea03-4f56-8ded-6c285728d794" targetNamespace="http://schemas.microsoft.com/office/2006/metadata/properties" ma:root="true" ma:fieldsID="d3c5bb8178d63cc94ad54e2194493de9" ns2:_="" ns3:_="">
    <xsd:import namespace="9e7cb493-a9cd-49cd-846c-930d19753eb9"/>
    <xsd:import namespace="4cca9a1c-ea03-4f56-8ded-6c285728d7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7cb493-a9cd-49cd-846c-930d19753e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213ba4d-4ff2-410f-8850-8053d14020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ca9a1c-ea03-4f56-8ded-6c285728d79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a40db18-2066-40d3-9c1d-6d717589184a}" ma:internalName="TaxCatchAll" ma:showField="CatchAllData" ma:web="4cca9a1c-ea03-4f56-8ded-6c285728d7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cca9a1c-ea03-4f56-8ded-6c285728d794" xsi:nil="true"/>
    <lcf76f155ced4ddcb4097134ff3c332f xmlns="9e7cb493-a9cd-49cd-846c-930d19753eb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E9F9805-10B9-4054-81DE-D743B0A67F36}"/>
</file>

<file path=customXml/itemProps2.xml><?xml version="1.0" encoding="utf-8"?>
<ds:datastoreItem xmlns:ds="http://schemas.openxmlformats.org/officeDocument/2006/customXml" ds:itemID="{D93653E6-1A8A-4D58-85A9-80B8B6E92664}"/>
</file>

<file path=customXml/itemProps3.xml><?xml version="1.0" encoding="utf-8"?>
<ds:datastoreItem xmlns:ds="http://schemas.openxmlformats.org/officeDocument/2006/customXml" ds:itemID="{F1F05CF3-BFE0-4C6C-9031-32A751CECA75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vannasine thammalath</dc:creator>
  <dcterms:created xsi:type="dcterms:W3CDTF">2021-06-04T16:06:26Z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0x01010045E0CC700C34E64283355474F2ABBAFB</vt:lpwstr>
  </property>
</Properties>
</file>