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z5CPCUXG3mmdRsmbeeIgT2bq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customschemas.google.com/relationships/presentationmetadata" Target="metadata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3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2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" name="Google Shape;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8" name="Google Shape;88;p47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7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8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8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8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0" name="Google Shape;10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6" name="Google Shape;106;p49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9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9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9" name="Google Shape;10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9" name="Google Shape;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7" name="Google Shape;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5" name="Google Shape;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4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4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4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4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4" name="Google Shape;6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5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5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45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3" name="Google Shape;7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6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9" name="Google Shape;79;p46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2" name="Google Shape;8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hyperlink" Target="https://www.sitra.fi/en/topics/megatrend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fi.padlet.com/anckar/9zotua46w9tayyrw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>
            <p:ph type="ctrTitle"/>
          </p:nvPr>
        </p:nvSpPr>
        <p:spPr>
          <a:xfrm>
            <a:off x="433633" y="1600200"/>
            <a:ext cx="7800831" cy="3349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r>
              <a:rPr lang="fi-FI" sz="4900"/>
              <a:t>उद्यमशीलता भनेको के हो ?</a:t>
            </a:r>
            <a:br>
              <a:rPr b="0" lang="fi-FI" sz="2800">
                <a:latin typeface="Arial"/>
                <a:ea typeface="Arial"/>
                <a:cs typeface="Arial"/>
                <a:sym typeface="Arial"/>
              </a:rPr>
            </a:br>
            <a:r>
              <a:rPr lang="fi-FI" sz="4000">
                <a:latin typeface="Arial"/>
                <a:ea typeface="Arial"/>
                <a:cs typeface="Arial"/>
                <a:sym typeface="Arial"/>
              </a:rPr>
              <a:t>ENCORE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fi-FI" sz="2800"/>
              <a:t>शिक्षा र अनुसन्धानमा नवीन उद्यमशीलता अभ्यासहरूलाई बढावा दिन उद्यमशीलता ज्ञान केन्द्रहरू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/>
              <a:t>Haaga-Helia</a:t>
            </a:r>
            <a:endParaRPr/>
          </a:p>
        </p:txBody>
      </p:sp>
      <p:sp>
        <p:nvSpPr>
          <p:cNvPr id="126" name="Google Shape;126;p1"/>
          <p:cNvSpPr txBox="1"/>
          <p:nvPr>
            <p:ph idx="1" type="subTitle"/>
          </p:nvPr>
        </p:nvSpPr>
        <p:spPr>
          <a:xfrm>
            <a:off x="808892" y="3985846"/>
            <a:ext cx="7192108" cy="1271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628650" y="1349864"/>
            <a:ext cx="7886700" cy="7673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मेगाट्रेन्ड्स</a:t>
            </a:r>
            <a:endParaRPr/>
          </a:p>
        </p:txBody>
      </p:sp>
      <p:pic>
        <p:nvPicPr>
          <p:cNvPr id="194" name="Google Shape;19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465" y="2267296"/>
            <a:ext cx="5801784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/>
        </p:nvSpPr>
        <p:spPr>
          <a:xfrm>
            <a:off x="427759" y="5380759"/>
            <a:ext cx="460144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Sitra, </a:t>
            </a:r>
            <a:r>
              <a:rPr lang="fi-FI" sz="13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https://www.sitra.fi/en/topics/megatrends/</a:t>
            </a:r>
            <a:r>
              <a:rPr lang="fi-FI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मेगाट्रेंड्स 2050</a:t>
            </a:r>
            <a:endParaRPr/>
          </a:p>
        </p:txBody>
      </p:sp>
      <p:pic>
        <p:nvPicPr>
          <p:cNvPr id="201" name="Google Shape;20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2765424"/>
            <a:ext cx="7442199" cy="29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प्रवृत्तिहरू किन महत्त्वपूर्ण छन्?</a:t>
            </a:r>
            <a:endParaRPr/>
          </a:p>
        </p:txBody>
      </p:sp>
      <p:pic>
        <p:nvPicPr>
          <p:cNvPr id="207" name="Google Shape;20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403" y="2492672"/>
            <a:ext cx="5372758" cy="337980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/>
          <p:nvPr/>
        </p:nvSpPr>
        <p:spPr>
          <a:xfrm>
            <a:off x="5650161" y="2383604"/>
            <a:ext cx="2456149" cy="2188396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फिनल्याण्डमा मात्र ५०% कम्पनीहरू वर्षौं पछि पनि सञ्चालन भइरहेका छन्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सुरु आत गर्नुहोस्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Entreprenurship ecosystems</a:t>
            </a:r>
            <a:endParaRPr/>
          </a:p>
        </p:txBody>
      </p:sp>
      <p:sp>
        <p:nvSpPr>
          <p:cNvPr id="214" name="Google Shape;214;p13"/>
          <p:cNvSpPr txBox="1"/>
          <p:nvPr>
            <p:ph idx="1" type="body"/>
          </p:nvPr>
        </p:nvSpPr>
        <p:spPr>
          <a:xfrm>
            <a:off x="123290" y="2496621"/>
            <a:ext cx="8392060" cy="351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18161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fi-FI" sz="2960"/>
              <a:t>उद्यमीहरूलाई बजारका अवसरहरू पहिचान गर्न र दोहन गर्न मद्दत गर्ने संस्थाहरू र व्यक्तिहरूको स्थानीय रूपमा सीमित सञ्जालहरू</a:t>
            </a:r>
            <a:endParaRPr b="1" sz="2960"/>
          </a:p>
          <a:p>
            <a:pPr indent="-18923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fi-FI" sz="2560"/>
              <a:t>जहिले पनि अवसर र मागको खाँचो</a:t>
            </a:r>
            <a:endParaRPr b="1" sz="2560"/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2960"/>
          </a:p>
          <a:p>
            <a:pPr indent="-18923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fi-FI" sz="2560"/>
              <a:t>विद्यार्थीहरू उदाहरणका लागि अक्सर व्यापार विचार प्रतियोगिताहरूमा नयाँ अनुप्रयोगहरू विकास गर्न प्रयास गर्दैछन् = &gt; वास्तवमा आवश्यकता छ?</a:t>
            </a:r>
            <a:endParaRPr b="1" sz="2560"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फिनिश सफलता की कहानी</a:t>
            </a:r>
            <a:endParaRPr/>
          </a:p>
        </p:txBody>
      </p:sp>
      <p:pic>
        <p:nvPicPr>
          <p:cNvPr id="220" name="Google Shape;22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771" y="2336711"/>
            <a:ext cx="5869407" cy="335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Angry birds</a:t>
            </a:r>
            <a:endParaRPr/>
          </a:p>
        </p:txBody>
      </p:sp>
      <p:sp>
        <p:nvSpPr>
          <p:cNvPr id="226" name="Google Shape;226;p15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फिनिश कम्पनी रोभियो द्वारा विकसित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रोभियोलाई विद्यार्थीहरूले वित्त पोषित गरेका थिए जसले भिडियो-गेम बनाउने प्रतियोगिता जितेका थिए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2009 मा एक सानो कम्पनी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/>
              <a:t>ट्रेन्ड: स्मार्ट फोन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प्रवृत्ति रोवियो को फायदा हो सकता है ..</a:t>
            </a:r>
            <a:endParaRPr/>
          </a:p>
        </p:txBody>
      </p:sp>
      <p:pic>
        <p:nvPicPr>
          <p:cNvPr id="232" name="Google Shape;232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592" y="3103563"/>
            <a:ext cx="6390816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छलफल</a:t>
            </a:r>
            <a:endParaRPr/>
          </a:p>
        </p:txBody>
      </p:sp>
      <p:sp>
        <p:nvSpPr>
          <p:cNvPr id="238" name="Google Shape;238;p17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क) तपाईंको देशका प्रख्यात उद्यमीहरूको कुनै सफलताको कथा?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ख) कुनै वर्तमान प्रवृत्तिहरू नयाँ उद्यमीहरूले आजको प्रयोग गर्न सक्दछन्?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उद्यमी पारिस्थितिकी तंत्र बनाम आर्थिक पारिस्थितिकी तंत्र</a:t>
            </a:r>
            <a:endParaRPr/>
          </a:p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एन्टरप्रेन्युरियल इकोसिस्टम = सम्बन्ध र क्षमताहरूको सञ्जाल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आर्थिक इकोसिस्टम = स्थानीय वा क्षेत्रीय अर्थव्यवस्थालाई परिभाषित गर्ने जटिल उत्पादन प्रणाली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= &gt; आर्थिक पारिस्थितिकी तंत्र में एम्बेडेड उद्यमशीलता इकोस्टेम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type="title"/>
          </p:nvPr>
        </p:nvSpPr>
        <p:spPr>
          <a:xfrm>
            <a:off x="628650" y="1349865"/>
            <a:ext cx="7886700" cy="764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सन् १९९० को दशक सम्झनुहुन्छ ?</a:t>
            </a:r>
            <a:endParaRPr/>
          </a:p>
        </p:txBody>
      </p:sp>
      <p:pic>
        <p:nvPicPr>
          <p:cNvPr descr="Diagram&#10;&#10;Description automatically generated" id="250" name="Google Shape;25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75" y="2442793"/>
            <a:ext cx="6283455" cy="324522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6305550" y="2114551"/>
            <a:ext cx="1733550" cy="69532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Porters’ diamond model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>
            <p:ph type="title"/>
          </p:nvPr>
        </p:nvSpPr>
        <p:spPr>
          <a:xfrm>
            <a:off x="628650" y="1404684"/>
            <a:ext cx="7798913" cy="14876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 sz="3600"/>
              <a:t>एक उद्यमी</a:t>
            </a:r>
            <a:endParaRPr/>
          </a:p>
        </p:txBody>
      </p:sp>
      <p:sp>
        <p:nvSpPr>
          <p:cNvPr id="132" name="Google Shape;132;p2"/>
          <p:cNvSpPr txBox="1"/>
          <p:nvPr>
            <p:ph idx="1" type="body"/>
          </p:nvPr>
        </p:nvSpPr>
        <p:spPr>
          <a:xfrm>
            <a:off x="628650" y="2675427"/>
            <a:ext cx="7886700" cy="3461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7747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19240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 sz="3800"/>
              <a:t>जोखिम लिन्छ र सम्भावित पुरस्कार हरू प्राप्त गर्दछ</a:t>
            </a:r>
            <a:endParaRPr sz="3800"/>
          </a:p>
          <a:p>
            <a:pPr indent="-19240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 sz="3800"/>
              <a:t>उपन्यास उत्पादनहरू, सेवाहरू, व्यवसाय मोडेलहरू नवप्रवर्तन गर्दछ</a:t>
            </a:r>
            <a:endParaRPr sz="3800"/>
          </a:p>
          <a:p>
            <a:pPr indent="-19240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 sz="3800"/>
              <a:t> आर्थिक सम्पत्ति, वृद्धि र नवीनता उत्पन्न गर्दछ</a:t>
            </a:r>
            <a:endParaRPr sz="3800"/>
          </a:p>
          <a:p>
            <a:pPr indent="-19240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 sz="3800"/>
              <a:t>स्थानीय कानून अनुसार कर तिर्छ</a:t>
            </a:r>
            <a:endParaRPr sz="3800"/>
          </a:p>
          <a:p>
            <a:pPr indent="-19240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 sz="3800"/>
              <a:t>सुरुआत सिर्जना गर्दछ वा उद्यम खरीद गर्दछ 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-234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800"/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0333" y="1"/>
            <a:ext cx="3038328" cy="241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सिक्ने क्षेत्रहरू</a:t>
            </a:r>
            <a:endParaRPr/>
          </a:p>
        </p:txBody>
      </p:sp>
      <p:pic>
        <p:nvPicPr>
          <p:cNvPr id="257" name="Google Shape;25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5476" y="2414608"/>
            <a:ext cx="4422288" cy="327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352425" y="968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एम्बेडेडनेस - परिप्रेक्ष्य</a:t>
            </a:r>
            <a:endParaRPr/>
          </a:p>
        </p:txBody>
      </p:sp>
      <p:pic>
        <p:nvPicPr>
          <p:cNvPr descr="Diagram&#10;&#10;Description automatically generated" id="263" name="Google Shape;26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26" y="2675427"/>
            <a:ext cx="5029200" cy="301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प्रभाव? </a:t>
            </a:r>
            <a:endParaRPr/>
          </a:p>
        </p:txBody>
      </p:sp>
      <p:sp>
        <p:nvSpPr>
          <p:cNvPr id="269" name="Google Shape;269;p23"/>
          <p:cNvSpPr txBox="1"/>
          <p:nvPr>
            <p:ph idx="1" type="body"/>
          </p:nvPr>
        </p:nvSpPr>
        <p:spPr>
          <a:xfrm>
            <a:off x="390525" y="27988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सबै उद्यमीहरू संस्थाहरू, सञ्जालहरू, माग (स्थानीय / राष्ट्रिय) र कारक अवस्थाहरूमा निर्भर छन्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/>
              <a:t>=&gt; हाम्रो उद्यमशीलता केन्द्रले कस्ता उद्यमशीलता गतिविधिहरूलाई समर्थन गर्नुपर्छ?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 txBox="1"/>
          <p:nvPr>
            <p:ph type="title"/>
          </p:nvPr>
        </p:nvSpPr>
        <p:spPr>
          <a:xfrm>
            <a:off x="1657350" y="315913"/>
            <a:ext cx="714215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fi-FI" sz="2800"/>
            </a:br>
            <a:endParaRPr sz="2800"/>
          </a:p>
        </p:txBody>
      </p:sp>
      <p:sp>
        <p:nvSpPr>
          <p:cNvPr id="276" name="Google Shape;276;p24"/>
          <p:cNvSpPr txBox="1"/>
          <p:nvPr>
            <p:ph idx="1" type="body"/>
          </p:nvPr>
        </p:nvSpPr>
        <p:spPr>
          <a:xfrm>
            <a:off x="263010" y="1592262"/>
            <a:ext cx="8604250" cy="4907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fi-FI" sz="2200"/>
              <a:t>उद्यमशीलता र अर्थतन्त्र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fi-FI" sz="2200"/>
              <a:t>फर्महरूले पैसा, रोजगारी, करहरू सिर्जना गर्छन्।</a:t>
            </a:r>
            <a:endParaRPr b="1"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fi-FI" sz="2200"/>
              <a:t>फिनिश बीएनपीको 54% पारिवारिक व्यवसायबाट आउँछ!</a:t>
            </a:r>
            <a:endParaRPr b="1"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fi-FI" sz="2200"/>
              <a:t>हामीले सार्वजनिक सेवा मात्र उत्पादन ग¥यौं भने समाज बाँच्न सक्दैन । </a:t>
            </a:r>
            <a:endParaRPr b="1" sz="22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</p:txBody>
      </p:sp>
      <p:sp>
        <p:nvSpPr>
          <p:cNvPr id="277" name="Google Shape;277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0" name="Google Shape;2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6714" y="5950705"/>
            <a:ext cx="1689733" cy="90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8777" y="3562767"/>
            <a:ext cx="3580174" cy="2195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विश्वव्यापी उद्यमशीलता अनुगमन</a:t>
            </a:r>
            <a:endParaRPr/>
          </a:p>
        </p:txBody>
      </p:sp>
      <p:sp>
        <p:nvSpPr>
          <p:cNvPr id="287" name="Google Shape;287;p25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>
                <a:latin typeface="Times New Roman"/>
                <a:ea typeface="Times New Roman"/>
                <a:cs typeface="Times New Roman"/>
                <a:sym typeface="Times New Roman"/>
              </a:rPr>
              <a:t>विश्वको सबैभन्दा ठूलो र सबैभन्दा लामो समयसम्म चलेको अध्ययन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>
                <a:latin typeface="Times New Roman"/>
                <a:ea typeface="Times New Roman"/>
                <a:cs typeface="Times New Roman"/>
                <a:sym typeface="Times New Roman"/>
              </a:rPr>
              <a:t>उद्यमशीलता। यसले बीच तुलना गर्दछ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>
                <a:latin typeface="Times New Roman"/>
                <a:ea typeface="Times New Roman"/>
                <a:cs typeface="Times New Roman"/>
                <a:sym typeface="Times New Roman"/>
              </a:rPr>
              <a:t>- 50 अर्थव्यवस्थाएं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fi-FI">
                <a:latin typeface="Times New Roman"/>
                <a:ea typeface="Times New Roman"/>
                <a:cs typeface="Times New Roman"/>
                <a:sym typeface="Times New Roman"/>
              </a:rPr>
              <a:t>https://www.gemconsortium.org/reports/latest-global-report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0" y="0"/>
            <a:ext cx="9144000" cy="6216557"/>
          </a:xfrm>
          <a:custGeom>
            <a:rect b="b" l="l" r="r" t="t"/>
            <a:pathLst>
              <a:path extrusionOk="0" h="6216557" w="12188952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rotWithShape="0" algn="t" dir="5400000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kartta&#10;&#10;Kuvaus luotu automaattisesti" id="294" name="Google Shape;294;p26"/>
          <p:cNvPicPr preferRelativeResize="0"/>
          <p:nvPr/>
        </p:nvPicPr>
        <p:blipFill rotWithShape="1">
          <a:blip r:embed="rId3">
            <a:alphaModFix/>
          </a:blip>
          <a:srcRect b="9353" l="0" r="0" t="0"/>
          <a:stretch/>
        </p:blipFill>
        <p:spPr>
          <a:xfrm>
            <a:off x="20" y="1"/>
            <a:ext cx="9143980" cy="6216557"/>
          </a:xfrm>
          <a:custGeom>
            <a:rect b="b" l="l" r="r" t="t"/>
            <a:pathLst>
              <a:path extrusionOk="0" h="6216557" w="12188952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5" name="Google Shape;295;p26"/>
          <p:cNvSpPr txBox="1"/>
          <p:nvPr>
            <p:ph idx="4294967295" type="title"/>
          </p:nvPr>
        </p:nvSpPr>
        <p:spPr>
          <a:xfrm>
            <a:off x="393192" y="4767072"/>
            <a:ext cx="4945641" cy="162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Calibri"/>
              <a:buNone/>
            </a:pPr>
            <a:r>
              <a:rPr lang="fi-FI" sz="3700">
                <a:solidFill>
                  <a:srgbClr val="FFFFFF"/>
                </a:solidFill>
              </a:rPr>
              <a:t>विश्वव्यापी उद्यमशीलता अनुगमन</a:t>
            </a:r>
            <a:endParaRPr/>
          </a:p>
        </p:txBody>
      </p:sp>
      <p:sp>
        <p:nvSpPr>
          <p:cNvPr id="296" name="Google Shape;296;p26"/>
          <p:cNvSpPr txBox="1"/>
          <p:nvPr>
            <p:ph idx="4294967295" type="body"/>
          </p:nvPr>
        </p:nvSpPr>
        <p:spPr>
          <a:xfrm>
            <a:off x="6021989" y="917725"/>
            <a:ext cx="2568554" cy="485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10795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0" y="0"/>
            <a:ext cx="9144000" cy="6216557"/>
          </a:xfrm>
          <a:custGeom>
            <a:rect b="b" l="l" r="r" t="t"/>
            <a:pathLst>
              <a:path extrusionOk="0" h="6216557" w="12188952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rotWithShape="0" algn="t" dir="5400000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kartta&#10;&#10;Kuvaus luotu automaattisesti" id="303" name="Google Shape;303;p27"/>
          <p:cNvPicPr preferRelativeResize="0"/>
          <p:nvPr/>
        </p:nvPicPr>
        <p:blipFill rotWithShape="1">
          <a:blip r:embed="rId3">
            <a:alphaModFix/>
          </a:blip>
          <a:srcRect b="9353" l="0" r="0" t="0"/>
          <a:stretch/>
        </p:blipFill>
        <p:spPr>
          <a:xfrm>
            <a:off x="20" y="1"/>
            <a:ext cx="9143980" cy="6216557"/>
          </a:xfrm>
          <a:custGeom>
            <a:rect b="b" l="l" r="r" t="t"/>
            <a:pathLst>
              <a:path extrusionOk="0" h="6216557" w="12188952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4" name="Google Shape;304;p27"/>
          <p:cNvSpPr txBox="1"/>
          <p:nvPr>
            <p:ph idx="4294967295" type="body"/>
          </p:nvPr>
        </p:nvSpPr>
        <p:spPr>
          <a:xfrm>
            <a:off x="0" y="4956175"/>
            <a:ext cx="8293100" cy="1306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33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9525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907707" y="0"/>
            <a:ext cx="7328585" cy="6858000"/>
          </a:xfrm>
          <a:custGeom>
            <a:rect b="b" l="l" r="r" t="t"/>
            <a:pathLst>
              <a:path extrusionOk="0" h="6858000" w="9771446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kartta&#10;&#10;Kuvaus luotu automaattisesti" id="310" name="Google Shape;310;p28"/>
          <p:cNvPicPr preferRelativeResize="0"/>
          <p:nvPr/>
        </p:nvPicPr>
        <p:blipFill rotWithShape="1">
          <a:blip r:embed="rId3">
            <a:alphaModFix/>
          </a:blip>
          <a:srcRect b="0" l="2207" r="21752" t="0"/>
          <a:stretch/>
        </p:blipFill>
        <p:spPr>
          <a:xfrm>
            <a:off x="1095447" y="10"/>
            <a:ext cx="6953105" cy="6857990"/>
          </a:xfrm>
          <a:custGeom>
            <a:rect b="b" l="l" r="r" t="t"/>
            <a:pathLst>
              <a:path extrusionOk="0" h="6858000" w="9270806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0" y="0"/>
            <a:ext cx="9144000" cy="6216557"/>
          </a:xfrm>
          <a:custGeom>
            <a:rect b="b" l="l" r="r" t="t"/>
            <a:pathLst>
              <a:path extrusionOk="0" h="6216557" w="12188952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88900" rotWithShape="0" algn="t" dir="5400000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kartta&#10;&#10;Kuvaus luotu automaattisesti" id="317" name="Google Shape;317;p29"/>
          <p:cNvPicPr preferRelativeResize="0"/>
          <p:nvPr/>
        </p:nvPicPr>
        <p:blipFill rotWithShape="1">
          <a:blip r:embed="rId3">
            <a:alphaModFix/>
          </a:blip>
          <a:srcRect b="0" l="0" r="0" t="9352"/>
          <a:stretch/>
        </p:blipFill>
        <p:spPr>
          <a:xfrm>
            <a:off x="20" y="1"/>
            <a:ext cx="9143980" cy="6216557"/>
          </a:xfrm>
          <a:custGeom>
            <a:rect b="b" l="l" r="r" t="t"/>
            <a:pathLst>
              <a:path extrusionOk="0" h="6216557" w="12188952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kartta&#10;&#10;Kuvaus luotu automaattisesti" id="322" name="Google Shape;322;p30"/>
          <p:cNvPicPr preferRelativeResize="0"/>
          <p:nvPr/>
        </p:nvPicPr>
        <p:blipFill rotWithShape="1">
          <a:blip r:embed="rId3">
            <a:alphaModFix/>
          </a:blip>
          <a:srcRect b="4335" l="0" r="2" t="0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i-FI"/>
              <a:t>उद्यमीहरूको छोटो भिडियो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Investopedia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640299" y="3622515"/>
            <a:ext cx="717814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fi-FI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fi-FI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https://www.investopedia.com/terms/e/entrepreneur.asp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F3F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kartta&#10;&#10;Kuvaus luotu automaattisesti" id="329" name="Google Shape;329;p31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857250" y="643467"/>
            <a:ext cx="7429499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kartta&#10;&#10;Kuvaus luotu automaattisesti" id="334" name="Google Shape;334;p32"/>
          <p:cNvPicPr preferRelativeResize="0"/>
          <p:nvPr/>
        </p:nvPicPr>
        <p:blipFill rotWithShape="1">
          <a:blip r:embed="rId3">
            <a:alphaModFix/>
          </a:blip>
          <a:srcRect b="3821" l="0" r="2" t="514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uva, joka sisältää kohteen kartta&#10;&#10;Kuvaus luotu automaattisesti" id="340" name="Google Shape;340;p33"/>
          <p:cNvPicPr preferRelativeResize="0"/>
          <p:nvPr/>
        </p:nvPicPr>
        <p:blipFill rotWithShape="1">
          <a:blip r:embed="rId3">
            <a:alphaModFix/>
          </a:blip>
          <a:srcRect b="5459" l="0" r="2" t="4411"/>
          <a:stretch/>
        </p:blipFill>
        <p:spPr>
          <a:xfrm>
            <a:off x="513431" y="685800"/>
            <a:ext cx="8116219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4"/>
          <p:cNvSpPr txBox="1"/>
          <p:nvPr>
            <p:ph type="title"/>
          </p:nvPr>
        </p:nvSpPr>
        <p:spPr>
          <a:xfrm>
            <a:off x="1657350" y="315913"/>
            <a:ext cx="714215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br>
              <a:rPr lang="fi-FI" sz="2800"/>
            </a:br>
            <a:endParaRPr sz="2800"/>
          </a:p>
        </p:txBody>
      </p:sp>
      <p:sp>
        <p:nvSpPr>
          <p:cNvPr id="347" name="Google Shape;347;p34"/>
          <p:cNvSpPr txBox="1"/>
          <p:nvPr>
            <p:ph idx="1" type="body"/>
          </p:nvPr>
        </p:nvSpPr>
        <p:spPr>
          <a:xfrm>
            <a:off x="263010" y="1592262"/>
            <a:ext cx="8604250" cy="4907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fi-FI" sz="5400"/>
              <a:t>प्याडलेट </a:t>
            </a:r>
            <a:r>
              <a:rPr b="1" lang="fi-FI" sz="5400"/>
              <a:t>– 3.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fi-FI" sz="5400" u="sng">
                <a:solidFill>
                  <a:schemeClr val="hlink"/>
                </a:solidFill>
                <a:hlinkClick r:id="rId3"/>
              </a:rPr>
              <a:t>https://fi.padlet.com/anckar/9zotua46w9tayyrw</a:t>
            </a:r>
            <a:r>
              <a:rPr b="1" lang="fi-FI" sz="5400"/>
              <a:t> </a:t>
            </a:r>
            <a:endParaRPr/>
          </a:p>
        </p:txBody>
      </p:sp>
      <p:sp>
        <p:nvSpPr>
          <p:cNvPr id="348" name="Google Shape;348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51" name="Google Shape;3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714" y="5950705"/>
            <a:ext cx="1689733" cy="907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>
            <p:ph type="title"/>
          </p:nvPr>
        </p:nvSpPr>
        <p:spPr>
          <a:xfrm>
            <a:off x="135493" y="1614858"/>
            <a:ext cx="8584302" cy="817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fi-FI" sz="4000"/>
              <a:t>विज्ञानको इतिहास</a:t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t/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4000"/>
          </a:p>
        </p:txBody>
      </p:sp>
      <p:sp>
        <p:nvSpPr>
          <p:cNvPr id="147" name="Google Shape;147;p4"/>
          <p:cNvSpPr txBox="1"/>
          <p:nvPr>
            <p:ph idx="1" type="body"/>
          </p:nvPr>
        </p:nvSpPr>
        <p:spPr>
          <a:xfrm>
            <a:off x="141402" y="2356701"/>
            <a:ext cx="8734693" cy="412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6639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fi-FI"/>
              <a:t>जोसेफ शम्पिटर: उद्यमीहरूले नयाँ चीजहरू सिर्जना गर्छन्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लाभ प्राप्त करने के लिए। 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2. फ्रैंक नाइट: उद्यमीहरूले जोखिम हरू बोक्छन् र अनिश्चितताको सामना गर्छन्।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३. इजरायल किर्जनरः उद्यमशीलता एउटा यस्तो प्रक्रिया हो जसले नेतृत्व गर्छ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/>
              <a:t>खोज को।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/>
          </a:p>
        </p:txBody>
      </p:sp>
      <p:sp>
        <p:nvSpPr>
          <p:cNvPr id="148" name="Google Shape;148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0744"/>
            <a:ext cx="1415143" cy="81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>
            <p:ph type="title"/>
          </p:nvPr>
        </p:nvSpPr>
        <p:spPr>
          <a:xfrm>
            <a:off x="267905" y="1186768"/>
            <a:ext cx="8602280" cy="705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i-FI" sz="2800"/>
              <a:t>उद्यमशीलता हो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122550" y="1891800"/>
            <a:ext cx="8753700" cy="45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व्यापार योजना बनाना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समस्या समाधान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डिजाइन सोच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निरन्तर सिकाई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निरन्तर सुधार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उदाहरण द्वारा अग्रणी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सञ्जाल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ह्याकिङ वृद्धि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मार्केटिंग र बिक्री</a:t>
            </a:r>
            <a:endParaRPr b="1"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fi-FI" sz="2000"/>
              <a:t>प्रवृत्तिहरू, जस्तै पारिस्थितिक प्रणाली वा सामाजिक उद्यमशीलता</a:t>
            </a:r>
            <a:endParaRPr b="1"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</p:txBody>
      </p:sp>
      <p:sp>
        <p:nvSpPr>
          <p:cNvPr id="159" name="Google Shape;159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857" y="6040744"/>
            <a:ext cx="1415143" cy="81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0864" y="2203840"/>
            <a:ext cx="5793135" cy="2339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के उद्यमी पनि त्यस्तै हो त ?</a:t>
            </a:r>
            <a:endParaRPr/>
          </a:p>
        </p:txBody>
      </p:sp>
      <p:pic>
        <p:nvPicPr>
          <p:cNvPr id="169" name="Google Shape;16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293" y="3031644"/>
            <a:ext cx="7350578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उद्यमी र साधारण व्यवसाय मालिकहरू बीच फरक?</a:t>
            </a:r>
            <a:endParaRPr/>
          </a:p>
        </p:txBody>
      </p:sp>
      <p:pic>
        <p:nvPicPr>
          <p:cNvPr id="175" name="Google Shape;17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248" y="3151637"/>
            <a:ext cx="7886700" cy="276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>
            <a:off x="351248" y="2745237"/>
            <a:ext cx="2582333" cy="4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Brinton (2020) argues: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200"/>
              <a:t>विघटन (ब्रेकआउटरूम 30 मिनट)</a:t>
            </a:r>
            <a:endParaRPr sz="3200"/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408517" y="2675427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उद्यमशीलता भनेको के हो ? यो के होइन?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तपाईं यस परियोजनामा उद्यमशीलतालाई कसरी परिभाषित गर्नुहुन्छ?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/>
              <a:t>मेगा रुझान र उद्यमशीलता बीचको लिङ्क?</a:t>
            </a:r>
            <a:endParaRPr/>
          </a:p>
        </p:txBody>
      </p: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सबै उद्यमीहरूले आफ्ना ग्राहकहरूको लागि मूल्य सिर्जना गर्नुपर्छ!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fi-FI"/>
              <a:t>विकास सम्भावनाहरू यदि मेगा प्रवृत्तिको जवाफ दिन्छ भने!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8EB2EF-2EFD-448B-9F40-2C23B112E844}"/>
</file>

<file path=customXml/itemProps2.xml><?xml version="1.0" encoding="utf-8"?>
<ds:datastoreItem xmlns:ds="http://schemas.openxmlformats.org/officeDocument/2006/customXml" ds:itemID="{85C8B62E-B9DA-4A1E-8FF8-6DD71FB55CDE}"/>
</file>

<file path=customXml/itemProps3.xml><?xml version="1.0" encoding="utf-8"?>
<ds:datastoreItem xmlns:ds="http://schemas.openxmlformats.org/officeDocument/2006/customXml" ds:itemID="{83FE11DC-8765-4970-81FB-E2AE4EB6227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vannasine thammalath</dc:creator>
  <dcterms:created xsi:type="dcterms:W3CDTF">2021-06-04T16:06:26Z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