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669075" cy="98726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64">
          <p15:clr>
            <a:srgbClr val="A4A3A4"/>
          </p15:clr>
        </p15:guide>
        <p15:guide id="2" orient="horz" pos="1003">
          <p15:clr>
            <a:srgbClr val="A4A3A4"/>
          </p15:clr>
        </p15:guide>
        <p15:guide id="3" pos="226">
          <p15:clr>
            <a:srgbClr val="A4A3A4"/>
          </p15:clr>
        </p15:guide>
        <p15:guide id="4" pos="5520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686">
          <p15:clr>
            <a:srgbClr val="A4A3A4"/>
          </p15:clr>
        </p15:guide>
        <p15:guide id="7" orient="horz" pos="41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64" orient="horz"/>
        <p:guide pos="1003" orient="horz"/>
        <p:guide pos="226"/>
        <p:guide pos="5520"/>
        <p:guide pos="2880"/>
        <p:guide pos="686" orient="horz"/>
        <p:guide pos="4176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0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7316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:notes"/>
          <p:cNvSpPr txBox="1"/>
          <p:nvPr>
            <p:ph idx="12" type="sldNum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0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1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7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8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9:notes"/>
          <p:cNvSpPr/>
          <p:nvPr>
            <p:ph idx="2" type="sldImg"/>
          </p:nvPr>
        </p:nvSpPr>
        <p:spPr>
          <a:xfrm>
            <a:off x="866775" y="739775"/>
            <a:ext cx="4935538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9052" y="-12036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4" name="Google Shape;104;p12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ctrTitle"/>
          </p:nvPr>
        </p:nvSpPr>
        <p:spPr>
          <a:xfrm>
            <a:off x="277586" y="1401884"/>
            <a:ext cx="8596539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subTitle"/>
          </p:nvPr>
        </p:nvSpPr>
        <p:spPr>
          <a:xfrm>
            <a:off x="277586" y="4465864"/>
            <a:ext cx="85965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  <p15:guide id="4" orient="horz" pos="1003">
          <p15:clr>
            <a:srgbClr val="FBAE40"/>
          </p15:clr>
        </p15:guide>
        <p15:guide id="5" orient="horz" pos="3838">
          <p15:clr>
            <a:srgbClr val="FBAE40"/>
          </p15:clr>
        </p15:guide>
        <p15:guide id="6" orient="horz" pos="686">
          <p15:clr>
            <a:srgbClr val="FBAE40"/>
          </p15:clr>
        </p15:guide>
        <p15:guide id="7" orient="horz" pos="4178">
          <p15:clr>
            <a:srgbClr val="FBAE40"/>
          </p15:clr>
        </p15:guide>
        <p15:guide id="8" pos="170">
          <p15:clr>
            <a:srgbClr val="FBAE40"/>
          </p15:clr>
        </p15:guide>
        <p15:guide id="9" pos="55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269875" y="2344057"/>
            <a:ext cx="8604250" cy="3748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272" y="149646"/>
            <a:ext cx="2371308" cy="67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ssage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358775" y="2599645"/>
            <a:ext cx="860425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eorgia"/>
              <a:buNone/>
              <a:defRPr b="1" i="1" sz="4000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269875" y="4339545"/>
            <a:ext cx="860425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>
  <p:cSld name="Zwei Inhalt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269875" y="2233515"/>
            <a:ext cx="4225925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4648199" y="2233515"/>
            <a:ext cx="4225925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9" name="Google Shape;129;p16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ei Inhalte">
  <p:cSld name="Drei Inhalt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269876" y="2233515"/>
            <a:ext cx="2808000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5" name="Google Shape;135;p17"/>
          <p:cNvSpPr txBox="1"/>
          <p:nvPr>
            <p:ph idx="2" type="body"/>
          </p:nvPr>
        </p:nvSpPr>
        <p:spPr>
          <a:xfrm>
            <a:off x="6063641" y="2233515"/>
            <a:ext cx="2808000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9" name="Google Shape;139;p17"/>
          <p:cNvSpPr txBox="1"/>
          <p:nvPr>
            <p:ph idx="3" type="body"/>
          </p:nvPr>
        </p:nvSpPr>
        <p:spPr>
          <a:xfrm>
            <a:off x="3166759" y="2233515"/>
            <a:ext cx="2808000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ns plus zwei Inhalte">
  <p:cSld name="Eins plus zwei Inhalt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269875" y="2233515"/>
            <a:ext cx="4225925" cy="385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3" name="Google Shape;143;p18"/>
          <p:cNvSpPr txBox="1"/>
          <p:nvPr>
            <p:ph idx="2" type="body"/>
          </p:nvPr>
        </p:nvSpPr>
        <p:spPr>
          <a:xfrm>
            <a:off x="4648199" y="223351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7" name="Google Shape;147;p18"/>
          <p:cNvSpPr txBox="1"/>
          <p:nvPr>
            <p:ph idx="3" type="body"/>
          </p:nvPr>
        </p:nvSpPr>
        <p:spPr>
          <a:xfrm>
            <a:off x="4648200" y="422082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er Inhalte">
  <p:cSld name="Vier Inhalt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269875" y="223351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1" name="Google Shape;151;p19"/>
          <p:cNvSpPr txBox="1"/>
          <p:nvPr>
            <p:ph idx="2" type="body"/>
          </p:nvPr>
        </p:nvSpPr>
        <p:spPr>
          <a:xfrm>
            <a:off x="4648199" y="223351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2" name="Google Shape;152;p19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19"/>
          <p:cNvSpPr txBox="1"/>
          <p:nvPr>
            <p:ph idx="3" type="body"/>
          </p:nvPr>
        </p:nvSpPr>
        <p:spPr>
          <a:xfrm>
            <a:off x="264980" y="422082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6" name="Google Shape;156;p19"/>
          <p:cNvSpPr txBox="1"/>
          <p:nvPr>
            <p:ph idx="4" type="body"/>
          </p:nvPr>
        </p:nvSpPr>
        <p:spPr>
          <a:xfrm>
            <a:off x="4648200" y="4220825"/>
            <a:ext cx="4225925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ymmetrisch links">
  <p:cSld name="Asymmetrisch link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4571999" y="2155600"/>
            <a:ext cx="4300156" cy="393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9" name="Google Shape;159;p20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20"/>
          <p:cNvSpPr txBox="1"/>
          <p:nvPr>
            <p:ph type="title"/>
          </p:nvPr>
        </p:nvSpPr>
        <p:spPr>
          <a:xfrm>
            <a:off x="4571999" y="1605644"/>
            <a:ext cx="4300155" cy="549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0"/>
          <p:cNvSpPr/>
          <p:nvPr>
            <p:ph idx="2" type="pic"/>
          </p:nvPr>
        </p:nvSpPr>
        <p:spPr>
          <a:xfrm>
            <a:off x="358775" y="1592263"/>
            <a:ext cx="2765425" cy="45005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358775" y="1129554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358775" y="2087952"/>
            <a:ext cx="7886700" cy="39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ymmetrisch rechts">
  <p:cSld name="Asymmetrisch recht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271845" y="2155600"/>
            <a:ext cx="4300156" cy="393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6" name="Google Shape;166;p21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271845" y="1592263"/>
            <a:ext cx="4300155" cy="549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1"/>
          <p:cNvSpPr/>
          <p:nvPr>
            <p:ph idx="2" type="pic"/>
          </p:nvPr>
        </p:nvSpPr>
        <p:spPr>
          <a:xfrm>
            <a:off x="6019800" y="1592263"/>
            <a:ext cx="2765425" cy="45005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269875" y="108902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269875" y="2335667"/>
            <a:ext cx="422751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4" name="Google Shape;174;p22"/>
          <p:cNvSpPr txBox="1"/>
          <p:nvPr>
            <p:ph idx="2" type="body"/>
          </p:nvPr>
        </p:nvSpPr>
        <p:spPr>
          <a:xfrm>
            <a:off x="269875" y="2975429"/>
            <a:ext cx="4227513" cy="311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5" name="Google Shape;175;p22"/>
          <p:cNvSpPr txBox="1"/>
          <p:nvPr>
            <p:ph idx="3" type="body"/>
          </p:nvPr>
        </p:nvSpPr>
        <p:spPr>
          <a:xfrm>
            <a:off x="4645025" y="2335667"/>
            <a:ext cx="422713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6" name="Google Shape;176;p22"/>
          <p:cNvSpPr txBox="1"/>
          <p:nvPr>
            <p:ph idx="4" type="body"/>
          </p:nvPr>
        </p:nvSpPr>
        <p:spPr>
          <a:xfrm>
            <a:off x="4645025" y="2975429"/>
            <a:ext cx="4229100" cy="311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7" name="Google Shape;177;p22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3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Beschriftung" type="objTx">
  <p:cSld name="OBJECT_WITH_CAPTIO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264980" y="1089025"/>
            <a:ext cx="3200533" cy="1202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3575049" y="1089025"/>
            <a:ext cx="5297105" cy="5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3200"/>
              <a:buNone/>
              <a:defRPr sz="3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8" name="Google Shape;188;p24"/>
          <p:cNvSpPr txBox="1"/>
          <p:nvPr>
            <p:ph idx="2" type="body"/>
          </p:nvPr>
        </p:nvSpPr>
        <p:spPr>
          <a:xfrm>
            <a:off x="269876" y="2293257"/>
            <a:ext cx="3195638" cy="3799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9" name="Google Shape;189;p24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Beschriftung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269875" y="5526087"/>
            <a:ext cx="4302125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/>
          <p:nvPr>
            <p:ph idx="2" type="pic"/>
          </p:nvPr>
        </p:nvSpPr>
        <p:spPr>
          <a:xfrm>
            <a:off x="358775" y="1089025"/>
            <a:ext cx="8426450" cy="4437062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4571999" y="5526087"/>
            <a:ext cx="4302125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6" name="Google Shape;196;p25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ollbild">
  <p:cSld name="Vollbild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>
            <p:ph idx="2" type="pic"/>
          </p:nvPr>
        </p:nvSpPr>
        <p:spPr>
          <a:xfrm>
            <a:off x="0" y="1592262"/>
            <a:ext cx="9144000" cy="52657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 rot="5400000">
            <a:off x="2697616" y="-83684"/>
            <a:ext cx="3748768" cy="86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27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 rot="5400000">
            <a:off x="5249862" y="2468563"/>
            <a:ext cx="5003800" cy="224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idx="1" type="body"/>
          </p:nvPr>
        </p:nvSpPr>
        <p:spPr>
          <a:xfrm rot="5400000">
            <a:off x="871538" y="487363"/>
            <a:ext cx="5003800" cy="620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28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9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58775" y="1308601"/>
            <a:ext cx="7886700" cy="695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358775" y="2202964"/>
            <a:ext cx="7886700" cy="3740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8" name="Google Shape;68;p8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7" name="Google Shape;77;p9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ntent">
  <p:cSld name="3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69875" y="2344057"/>
            <a:ext cx="8604250" cy="3748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355600" y="6311900"/>
            <a:ext cx="842327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>
            <a:off x="355600" y="6311900"/>
            <a:ext cx="842327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F26B43"/>
          </p15:clr>
        </p15:guide>
        <p15:guide id="2" pos="2880">
          <p15:clr>
            <a:srgbClr val="F26B43"/>
          </p15:clr>
        </p15:guide>
        <p15:guide id="3" pos="226">
          <p15:clr>
            <a:srgbClr val="F26B43"/>
          </p15:clr>
        </p15:guide>
        <p15:guide id="4" pos="170">
          <p15:clr>
            <a:srgbClr val="F26B43"/>
          </p15:clr>
        </p15:guide>
        <p15:guide id="5" pos="5534">
          <p15:clr>
            <a:srgbClr val="F26B43"/>
          </p15:clr>
        </p15:guide>
        <p15:guide id="6" pos="5590">
          <p15:clr>
            <a:srgbClr val="F26B43"/>
          </p15:clr>
        </p15:guide>
        <p15:guide id="7" orient="horz" pos="3838">
          <p15:clr>
            <a:srgbClr val="F26B43"/>
          </p15:clr>
        </p15:guide>
        <p15:guide id="8" orient="horz" pos="686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/>
        </p:nvSpPr>
        <p:spPr>
          <a:xfrm>
            <a:off x="390144" y="1974248"/>
            <a:ext cx="8061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मूल्य प्रस्ताव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1212265" y="3772672"/>
            <a:ext cx="5864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400">
                <a:solidFill>
                  <a:srgbClr val="002F53"/>
                </a:solidFill>
                <a:latin typeface="Calibri"/>
                <a:ea typeface="Calibri"/>
                <a:cs typeface="Calibri"/>
                <a:sym typeface="Calibri"/>
              </a:rPr>
              <a:t>प्रशिक्षकहरुको तालिम १</a:t>
            </a:r>
            <a:endParaRPr b="1" sz="2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400">
                <a:solidFill>
                  <a:srgbClr val="002F53"/>
                </a:solidFill>
                <a:latin typeface="Calibri"/>
                <a:ea typeface="Calibri"/>
                <a:cs typeface="Calibri"/>
                <a:sym typeface="Calibri"/>
              </a:rPr>
              <a:t>नोभेम्बर 24, 2021</a:t>
            </a:r>
            <a:endParaRPr b="1" sz="2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400">
                <a:solidFill>
                  <a:srgbClr val="002F53"/>
                </a:solidFill>
                <a:latin typeface="Calibri"/>
                <a:ea typeface="Calibri"/>
                <a:cs typeface="Calibri"/>
                <a:sym typeface="Calibri"/>
              </a:rPr>
              <a:t>परियोजना सन्दर्भ: 617589-EPP-1-2020-1-AT-EPPKA2-CBHE-JP</a:t>
            </a:r>
            <a:endParaRPr b="1" sz="2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/>
          <p:nvPr>
            <p:ph type="title"/>
          </p:nvPr>
        </p:nvSpPr>
        <p:spPr>
          <a:xfrm>
            <a:off x="358775" y="1492083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टोली व्यायाम</a:t>
            </a:r>
            <a:endParaRPr/>
          </a:p>
        </p:txBody>
      </p:sp>
      <p:sp>
        <p:nvSpPr>
          <p:cNvPr id="351" name="Google Shape;351;p39"/>
          <p:cNvSpPr txBox="1"/>
          <p:nvPr>
            <p:ph idx="1" type="body"/>
          </p:nvPr>
        </p:nvSpPr>
        <p:spPr>
          <a:xfrm>
            <a:off x="358775" y="2297783"/>
            <a:ext cx="7886700" cy="39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छलफल गर्न 10 मिनेट लिनुहोस्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ग्राहक प्रोफाइल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मूल्य नक्सा तत्वहरू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तपाईंको उद्यमशीलता ज्ञान केन्द्रको लागि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52" name="Google Shape;352;p39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9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Sanduhr &amp;quot;Time Out&amp;quot; 60 Minuten, gold online bestellen | Thalia" id="355" name="Google Shape;3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6721" y="755247"/>
            <a:ext cx="1690808" cy="169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/>
          <p:nvPr>
            <p:ph type="ctrTitle"/>
          </p:nvPr>
        </p:nvSpPr>
        <p:spPr>
          <a:xfrm>
            <a:off x="442520" y="5031297"/>
            <a:ext cx="7772400" cy="6883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F53"/>
              </a:buClr>
              <a:buSzPts val="3400"/>
              <a:buFont typeface="Calibri"/>
              <a:buNone/>
            </a:pPr>
            <a:r>
              <a:rPr lang="de-DE" sz="3400">
                <a:solidFill>
                  <a:srgbClr val="002F53"/>
                </a:solidFill>
                <a:latin typeface="Calibri"/>
                <a:ea typeface="Calibri"/>
                <a:cs typeface="Calibri"/>
                <a:sym typeface="Calibri"/>
              </a:rPr>
              <a:t>धन्यवाद!</a:t>
            </a:r>
            <a:endParaRPr sz="3400">
              <a:solidFill>
                <a:srgbClr val="002F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0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5 Key Questions to Ask Before Organizational Change - Whatfix Academy" id="363" name="Google Shape;36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037" y="1482521"/>
            <a:ext cx="4812349" cy="2913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मूल्य प्रस्ताव क्यानभास</a:t>
            </a:r>
            <a:endParaRPr/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358775" y="1892663"/>
            <a:ext cx="7886700" cy="390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लोकप्रिय व्यापार मोडेल क्यानभास को शीर्ष मा विकसित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तपाईं कसरी ग्राहकहरूको लागि मूल्य सिर्जना गर्न सक्नुहुन्छ कल्पना गर्न, डिजाइन गर्न र परीक्षण गर्न एउटा उपकरण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दुई भागहरू मिलेर बनेको, ग्राहक प्रोफाइल र मान नक्सा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तपाइँलाई तपाइँको ग्राहकको लाभ, पीडा र रोजगारीहरू कम गर्न र तपाइँको विचारको मूल्य प्रस्तावमा जडान गर्न मद्दत गर्दछ।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Osterwalder, A., Pigneur, Y., Bernada, G., Smith, A., Papadakos, T. (2014): Value Proposition Design: How to Create Products and Services Customers Want (Strategyzer), John Wiley &amp; Sons, Inc ।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1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358775" y="1185317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व्यापार मोडेल क्यानभासमा फिट</a:t>
            </a:r>
            <a:endParaRPr/>
          </a:p>
        </p:txBody>
      </p:sp>
      <p:sp>
        <p:nvSpPr>
          <p:cNvPr id="238" name="Google Shape;238;p32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2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41" name="Google Shape;24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61" y="1767762"/>
            <a:ext cx="6316911" cy="4442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>
            <a:off x="358775" y="1129554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2 Parts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358775" y="2020840"/>
            <a:ext cx="7886700" cy="39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                           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                     </a:t>
            </a:r>
            <a:r>
              <a:rPr b="1" lang="de-D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Customer Profile </a:t>
            </a:r>
            <a:r>
              <a:rPr lang="de-DE">
                <a:latin typeface="Calibri"/>
                <a:ea typeface="Calibri"/>
                <a:cs typeface="Calibri"/>
                <a:sym typeface="Calibri"/>
              </a:rPr>
              <a:t>🡪 ग्राहक बुझाइ स्पष्ट गर्न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1" lang="de-D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Value Map </a:t>
            </a:r>
            <a:r>
              <a:rPr lang="de-DE">
                <a:latin typeface="Calibri"/>
                <a:ea typeface="Calibri"/>
                <a:cs typeface="Calibri"/>
                <a:sym typeface="Calibri"/>
              </a:rPr>
              <a:t>🡪 </a:t>
            </a:r>
            <a:r>
              <a:rPr lang="de-DE" sz="1300">
                <a:latin typeface="Calibri"/>
                <a:ea typeface="Calibri"/>
                <a:cs typeface="Calibri"/>
                <a:sym typeface="Calibri"/>
              </a:rPr>
              <a:t>तपाइँ कसरी त्यो ग्राहकको लागि मूल्य सिर्जना गर्न चाहानुहुन्छ वर्णन गर्नुहोस्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3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51" name="Google Shape;2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500" y="2212198"/>
            <a:ext cx="11715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975" y="4405907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>
            <p:ph type="title"/>
          </p:nvPr>
        </p:nvSpPr>
        <p:spPr>
          <a:xfrm>
            <a:off x="358775" y="1129554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ग्राहक प्रोफाइल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209" y="2255344"/>
            <a:ext cx="2895601" cy="285547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4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2" name="Google Shape;262;p34"/>
          <p:cNvSpPr txBox="1"/>
          <p:nvPr/>
        </p:nvSpPr>
        <p:spPr>
          <a:xfrm>
            <a:off x="2278843" y="1800975"/>
            <a:ext cx="4459800" cy="24630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लाभहरूले ग्राहकहरूले प्राप्त गर्न चाहेका नतिजाहरू वा ठोस लाभहरू वर्णन गर्छन्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5771626" y="4219662"/>
            <a:ext cx="2290194" cy="553998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ग्राहक कार्यहरूले ग्राहकहरूले आफ्नो काममा के गर्न चाहन्छन्, जीवनलाई तिनीहरूको आफ्नै शब्दमा वर्णन गर्दछ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4"/>
          <p:cNvSpPr txBox="1"/>
          <p:nvPr/>
        </p:nvSpPr>
        <p:spPr>
          <a:xfrm>
            <a:off x="2608976" y="5347969"/>
            <a:ext cx="3867325" cy="40011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पीडाहरूले खराब नतिजाहरू, जोखिमहरू, र ग्राहक कार्यहरूसँग सम्बन्धित अवरोधहरू वर्णन गर्दछ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383942" y="2255344"/>
            <a:ext cx="1577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थप संरचित, विस्तृत तरिकामा तपाईंको व्यापार मोडेलमा एक विशिष्ट ग्राहक खण्ड वर्णन गर्दछ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type="title"/>
          </p:nvPr>
        </p:nvSpPr>
        <p:spPr>
          <a:xfrm>
            <a:off x="358775" y="1129554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Value Map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053" y="2276014"/>
            <a:ext cx="3055003" cy="306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5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75" name="Google Shape;275;p35"/>
          <p:cNvSpPr txBox="1"/>
          <p:nvPr/>
        </p:nvSpPr>
        <p:spPr>
          <a:xfrm>
            <a:off x="358775" y="2127773"/>
            <a:ext cx="1577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थप संरचित, विस्तृत तरिकामा तपाइँको व्यापार मोडेल मा एक विशेष मूल्य प्रस्ताव को विशेषताहरु को वर्णन गर्दछ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2398580" y="1775653"/>
            <a:ext cx="4459800" cy="400200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लाभ सिर्जनाकर्ताहरूले कसरी उत्पादन र सेवाहरूले ग्राहक लाभहरू सिर्जना गर्छन् भनेर वर्णन गर्छन्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4568098" y="5424883"/>
            <a:ext cx="2290200" cy="554100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पीडा निवारकहरूले कसरी उत्पादन र सेवाहरूले ग्राहकको पीडालाई कम गर्छ भनेर वर्णन गर्छन्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2277904" y="4296689"/>
            <a:ext cx="1404900" cy="554100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उत्पादन र सेवाहरूको सूची एक मूल्य प्रस्ताव वरिपरि बनाइएको छ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358775" y="1129554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मूल्य प्रस्ताव क्यानभास</a:t>
            </a:r>
            <a:endParaRPr/>
          </a:p>
        </p:txBody>
      </p:sp>
      <p:sp>
        <p:nvSpPr>
          <p:cNvPr id="284" name="Google Shape;284;p36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6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87" name="Google Shape;28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544" y="2229986"/>
            <a:ext cx="2661656" cy="268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5981" y="2195494"/>
            <a:ext cx="3132618" cy="280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6624" y="3076876"/>
            <a:ext cx="1095375" cy="94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36"/>
          <p:cNvCxnSpPr/>
          <p:nvPr/>
        </p:nvCxnSpPr>
        <p:spPr>
          <a:xfrm flipH="1" rot="10800000">
            <a:off x="3124200" y="3569068"/>
            <a:ext cx="525011" cy="39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91" name="Google Shape;291;p36"/>
          <p:cNvCxnSpPr/>
          <p:nvPr/>
        </p:nvCxnSpPr>
        <p:spPr>
          <a:xfrm rot="10800000">
            <a:off x="4420943" y="3591616"/>
            <a:ext cx="525038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>
            <p:ph type="title"/>
          </p:nvPr>
        </p:nvSpPr>
        <p:spPr>
          <a:xfrm>
            <a:off x="358775" y="1129554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उदाहरण: Uber</a:t>
            </a:r>
            <a:endParaRPr/>
          </a:p>
        </p:txBody>
      </p:sp>
      <p:pic>
        <p:nvPicPr>
          <p:cNvPr id="297" name="Google Shape;297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" y="1854612"/>
            <a:ext cx="7072312" cy="39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11/16/2021</a:t>
            </a:r>
            <a:endParaRPr/>
          </a:p>
        </p:txBody>
      </p:sp>
      <p:sp>
        <p:nvSpPr>
          <p:cNvPr id="299" name="Google Shape;29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358775" y="1129554"/>
            <a:ext cx="7886700" cy="72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उदाहरण: ट्याक्सी स्मार्टफोन आवेदन</a:t>
            </a:r>
            <a:endParaRPr/>
          </a:p>
        </p:txBody>
      </p:sp>
      <p:sp>
        <p:nvSpPr>
          <p:cNvPr id="306" name="Google Shape;306;p38"/>
          <p:cNvSpPr txBox="1"/>
          <p:nvPr>
            <p:ph idx="10" type="dt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8"/>
          <p:cNvSpPr txBox="1"/>
          <p:nvPr>
            <p:ph idx="12" type="sldNum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09" name="Google Shape;30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544" y="2229986"/>
            <a:ext cx="2661656" cy="268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5981" y="2195494"/>
            <a:ext cx="3132618" cy="280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6624" y="3076876"/>
            <a:ext cx="1095375" cy="94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38"/>
          <p:cNvCxnSpPr>
            <a:stCxn id="309" idx="3"/>
          </p:cNvCxnSpPr>
          <p:nvPr/>
        </p:nvCxnSpPr>
        <p:spPr>
          <a:xfrm flipH="1" rot="10800000">
            <a:off x="3124200" y="3569068"/>
            <a:ext cx="525000" cy="39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13" name="Google Shape;313;p38"/>
          <p:cNvCxnSpPr/>
          <p:nvPr/>
        </p:nvCxnSpPr>
        <p:spPr>
          <a:xfrm rot="10800000">
            <a:off x="4420943" y="3591616"/>
            <a:ext cx="525038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14" name="Google Shape;314;p38"/>
          <p:cNvSpPr txBox="1"/>
          <p:nvPr/>
        </p:nvSpPr>
        <p:spPr>
          <a:xfrm>
            <a:off x="358775" y="3064181"/>
            <a:ext cx="1228260" cy="23083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ट्याक्सी स्मार्टफोन एप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2180843" y="3791193"/>
            <a:ext cx="1020966" cy="230832"/>
          </a:xfrm>
          <a:prstGeom prst="rect">
            <a:avLst/>
          </a:prstGeom>
          <a:solidFill>
            <a:srgbClr val="FF7C8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तत्काल बुकिंग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8"/>
          <p:cNvSpPr txBox="1"/>
          <p:nvPr/>
        </p:nvSpPr>
        <p:spPr>
          <a:xfrm>
            <a:off x="7362165" y="4055619"/>
            <a:ext cx="443100" cy="3693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तिर्नुहोस्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7757996" y="3691119"/>
            <a:ext cx="923460" cy="23083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directions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8"/>
          <p:cNvSpPr txBox="1"/>
          <p:nvPr/>
        </p:nvSpPr>
        <p:spPr>
          <a:xfrm>
            <a:off x="7473321" y="2859615"/>
            <a:ext cx="664200" cy="3693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ट्याक्सी खोज्नुहोस्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7769269" y="3298960"/>
            <a:ext cx="618600" cy="507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ट्याक्सी कल गर्नुहोस्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2732618" y="2725963"/>
            <a:ext cx="783300" cy="3693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समयकाे बचत गर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8"/>
          <p:cNvSpPr txBox="1"/>
          <p:nvPr/>
        </p:nvSpPr>
        <p:spPr>
          <a:xfrm>
            <a:off x="1993871" y="2138406"/>
            <a:ext cx="1023337" cy="369332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व्यावसायिक चालकहरू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2483332" y="3122185"/>
            <a:ext cx="783163" cy="369332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मूल्याङ्कन प्रणाली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985303" y="2435837"/>
            <a:ext cx="783300" cy="3693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भिजुअल नक्सा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985303" y="4302765"/>
            <a:ext cx="943357" cy="230832"/>
          </a:xfrm>
          <a:prstGeom prst="rect">
            <a:avLst/>
          </a:prstGeom>
          <a:solidFill>
            <a:srgbClr val="FF7C8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तोकिएको चालक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2383641" y="4730907"/>
            <a:ext cx="818168" cy="230832"/>
          </a:xfrm>
          <a:prstGeom prst="rect">
            <a:avLst/>
          </a:prstGeom>
          <a:solidFill>
            <a:srgbClr val="FF7C8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लागत प्रणाली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8"/>
          <p:cNvSpPr txBox="1"/>
          <p:nvPr/>
        </p:nvSpPr>
        <p:spPr>
          <a:xfrm>
            <a:off x="1253380" y="4727087"/>
            <a:ext cx="572400" cy="369300"/>
          </a:xfrm>
          <a:prstGeom prst="rect">
            <a:avLst/>
          </a:prstGeom>
          <a:solidFill>
            <a:srgbClr val="FF7C8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नगद छैन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8"/>
          <p:cNvSpPr txBox="1"/>
          <p:nvPr/>
        </p:nvSpPr>
        <p:spPr>
          <a:xfrm>
            <a:off x="6407717" y="4375439"/>
            <a:ext cx="968382" cy="230832"/>
          </a:xfrm>
          <a:prstGeom prst="rect">
            <a:avLst/>
          </a:prstGeom>
          <a:solidFill>
            <a:srgbClr val="FF7C8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असुरक्षित चालक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8"/>
          <p:cNvSpPr txBox="1"/>
          <p:nvPr/>
        </p:nvSpPr>
        <p:spPr>
          <a:xfrm>
            <a:off x="4927040" y="3710541"/>
            <a:ext cx="1041300" cy="369300"/>
          </a:xfrm>
          <a:prstGeom prst="rect">
            <a:avLst/>
          </a:prstGeom>
          <a:solidFill>
            <a:srgbClr val="FF7C8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लामो समय पर्खनुहोस्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8"/>
          <p:cNvSpPr txBox="1"/>
          <p:nvPr/>
        </p:nvSpPr>
        <p:spPr>
          <a:xfrm>
            <a:off x="4740050" y="4254968"/>
            <a:ext cx="1228200" cy="369300"/>
          </a:xfrm>
          <a:prstGeom prst="rect">
            <a:avLst/>
          </a:prstGeom>
          <a:solidFill>
            <a:srgbClr val="FF7C8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ट्याक्सीबाट बढी भाडा लिएको छ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6411352" y="4886830"/>
            <a:ext cx="1052665" cy="369332"/>
          </a:xfrm>
          <a:prstGeom prst="rect">
            <a:avLst/>
          </a:prstGeom>
          <a:solidFill>
            <a:srgbClr val="FF7C8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अन्य ग्राहकहरु संग प्रतिस्पर्धा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8"/>
          <p:cNvSpPr txBox="1"/>
          <p:nvPr/>
        </p:nvSpPr>
        <p:spPr>
          <a:xfrm>
            <a:off x="5550508" y="2244220"/>
            <a:ext cx="783163" cy="369332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समयमा आइपुग्नुहोस्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8"/>
          <p:cNvSpPr txBox="1"/>
          <p:nvPr/>
        </p:nvSpPr>
        <p:spPr>
          <a:xfrm>
            <a:off x="4945981" y="2857680"/>
            <a:ext cx="783163" cy="230832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उचित मूल्य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8"/>
          <p:cNvSpPr txBox="1"/>
          <p:nvPr/>
        </p:nvSpPr>
        <p:spPr>
          <a:xfrm>
            <a:off x="5355279" y="3330355"/>
            <a:ext cx="783163" cy="230832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व्यावसायिक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8"/>
          <p:cNvSpPr txBox="1"/>
          <p:nvPr/>
        </p:nvSpPr>
        <p:spPr>
          <a:xfrm>
            <a:off x="6544947" y="2276906"/>
            <a:ext cx="1001676" cy="230832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सजिलो भुक्तानी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38"/>
          <p:cNvCxnSpPr>
            <a:stCxn id="320" idx="3"/>
            <a:endCxn id="331" idx="1"/>
          </p:cNvCxnSpPr>
          <p:nvPr/>
        </p:nvCxnSpPr>
        <p:spPr>
          <a:xfrm flipH="1" rot="10800000">
            <a:off x="3515918" y="2428813"/>
            <a:ext cx="2034600" cy="481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36" name="Google Shape;336;p38"/>
          <p:cNvCxnSpPr/>
          <p:nvPr/>
        </p:nvCxnSpPr>
        <p:spPr>
          <a:xfrm>
            <a:off x="3017208" y="2276906"/>
            <a:ext cx="2320354" cy="108437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37" name="Google Shape;337;p38"/>
          <p:cNvCxnSpPr>
            <a:stCxn id="322" idx="3"/>
          </p:cNvCxnSpPr>
          <p:nvPr/>
        </p:nvCxnSpPr>
        <p:spPr>
          <a:xfrm>
            <a:off x="3266495" y="3306851"/>
            <a:ext cx="2051400" cy="1461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38" name="Google Shape;338;p38"/>
          <p:cNvSpPr txBox="1"/>
          <p:nvPr/>
        </p:nvSpPr>
        <p:spPr>
          <a:xfrm>
            <a:off x="1059441" y="4655674"/>
            <a:ext cx="2650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1"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5669486" y="2837377"/>
            <a:ext cx="2650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1"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8"/>
          <p:cNvSpPr txBox="1"/>
          <p:nvPr/>
        </p:nvSpPr>
        <p:spPr>
          <a:xfrm>
            <a:off x="1692734" y="2420448"/>
            <a:ext cx="2650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1"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7480902" y="2282117"/>
            <a:ext cx="2650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1"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38"/>
          <p:cNvCxnSpPr>
            <a:endCxn id="328" idx="1"/>
          </p:cNvCxnSpPr>
          <p:nvPr/>
        </p:nvCxnSpPr>
        <p:spPr>
          <a:xfrm flipH="1" rot="10800000">
            <a:off x="3266540" y="3895191"/>
            <a:ext cx="1660500" cy="115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43" name="Google Shape;343;p38"/>
          <p:cNvSpPr txBox="1"/>
          <p:nvPr/>
        </p:nvSpPr>
        <p:spPr>
          <a:xfrm>
            <a:off x="6214574" y="4410486"/>
            <a:ext cx="2650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1"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p38"/>
          <p:cNvCxnSpPr>
            <a:stCxn id="324" idx="3"/>
          </p:cNvCxnSpPr>
          <p:nvPr/>
        </p:nvCxnSpPr>
        <p:spPr>
          <a:xfrm>
            <a:off x="1928660" y="4418181"/>
            <a:ext cx="4463700" cy="715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45" name="Google Shape;345;p38"/>
          <p:cNvCxnSpPr>
            <a:stCxn id="325" idx="3"/>
            <a:endCxn id="329" idx="1"/>
          </p:cNvCxnSpPr>
          <p:nvPr/>
        </p:nvCxnSpPr>
        <p:spPr>
          <a:xfrm flipH="1" rot="10800000">
            <a:off x="3201809" y="4439523"/>
            <a:ext cx="1538100" cy="406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H blau">
  <a:themeElements>
    <a:clrScheme name="FH Managemen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FA7"/>
      </a:accent1>
      <a:accent2>
        <a:srgbClr val="000F75"/>
      </a:accent2>
      <a:accent3>
        <a:srgbClr val="37CEFD"/>
      </a:accent3>
      <a:accent4>
        <a:srgbClr val="BBBBBB"/>
      </a:accent4>
      <a:accent5>
        <a:srgbClr val="888888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54325C-8FE9-4183-B9C5-DC887B7798A7}"/>
</file>

<file path=customXml/itemProps2.xml><?xml version="1.0" encoding="utf-8"?>
<ds:datastoreItem xmlns:ds="http://schemas.openxmlformats.org/officeDocument/2006/customXml" ds:itemID="{3A0712D1-A2AC-4401-8627-F19DFD65556C}"/>
</file>

<file path=customXml/itemProps3.xml><?xml version="1.0" encoding="utf-8"?>
<ds:datastoreItem xmlns:ds="http://schemas.openxmlformats.org/officeDocument/2006/customXml" ds:itemID="{D83CDBB4-2257-4B48-BD9E-2FA302E98CA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