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UQL4cdFcEgMl22/ENblZdEgf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29" Type="http://schemas.openxmlformats.org/officeDocument/2006/relationships/customXml" Target="../customXml/item1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" name="Google Shape;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2" name="Google Shape;102;p35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4" name="Google Shape;1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0" name="Google Shape;120;p3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" name="Google Shape;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Four_Column_Comparison">
  <p:cSld name="09_Four_Column_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413147" y="549275"/>
            <a:ext cx="8343900" cy="122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 title="Decorative"/>
          <p:cNvSpPr txBox="1"/>
          <p:nvPr>
            <p:ph idx="1" type="body"/>
          </p:nvPr>
        </p:nvSpPr>
        <p:spPr>
          <a:xfrm>
            <a:off x="407194" y="1770593"/>
            <a:ext cx="1863328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>
            <a:lvl1pPr indent="-228600" lvl="0" marL="45720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407194" y="2732424"/>
            <a:ext cx="1863329" cy="318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1pPr>
            <a:lvl2pPr indent="-295275" lvl="1" marL="9144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indent="-295275" lvl="2" marL="13716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95275" lvl="3" marL="18288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indent="-295275" lvl="4" marL="22860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 title="Decorative"/>
          <p:cNvSpPr txBox="1"/>
          <p:nvPr>
            <p:ph idx="3" type="body"/>
          </p:nvPr>
        </p:nvSpPr>
        <p:spPr>
          <a:xfrm>
            <a:off x="2544709" y="1770593"/>
            <a:ext cx="1886798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>
            <a:lvl1pPr indent="-228600" lvl="0" marL="45720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28"/>
          <p:cNvSpPr txBox="1"/>
          <p:nvPr>
            <p:ph idx="4" type="body"/>
          </p:nvPr>
        </p:nvSpPr>
        <p:spPr>
          <a:xfrm>
            <a:off x="2553658" y="2732424"/>
            <a:ext cx="1886798" cy="318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1pPr>
            <a:lvl2pPr indent="-295275" lvl="1" marL="9144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indent="-295275" lvl="2" marL="13716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95275" lvl="3" marL="18288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indent="-295275" lvl="4" marL="22860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8" title="Decorative"/>
          <p:cNvSpPr txBox="1"/>
          <p:nvPr>
            <p:ph idx="5" type="body"/>
          </p:nvPr>
        </p:nvSpPr>
        <p:spPr>
          <a:xfrm>
            <a:off x="4712653" y="1770593"/>
            <a:ext cx="1878647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>
            <a:lvl1pPr indent="-228600" lvl="0" marL="45720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28"/>
          <p:cNvSpPr txBox="1"/>
          <p:nvPr>
            <p:ph idx="6" type="body"/>
          </p:nvPr>
        </p:nvSpPr>
        <p:spPr>
          <a:xfrm>
            <a:off x="4703546" y="2732424"/>
            <a:ext cx="1883375" cy="318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1pPr>
            <a:lvl2pPr indent="-295275" lvl="1" marL="9144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indent="-295275" lvl="2" marL="13716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95275" lvl="3" marL="18288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indent="-295275" lvl="4" marL="22860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8" title="Decorative"/>
          <p:cNvSpPr txBox="1"/>
          <p:nvPr>
            <p:ph idx="7" type="body"/>
          </p:nvPr>
        </p:nvSpPr>
        <p:spPr>
          <a:xfrm>
            <a:off x="6861572" y="1770593"/>
            <a:ext cx="1889522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>
            <a:lvl1pPr indent="-228600" lvl="0" marL="45720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28"/>
          <p:cNvSpPr txBox="1"/>
          <p:nvPr>
            <p:ph idx="8" type="body"/>
          </p:nvPr>
        </p:nvSpPr>
        <p:spPr>
          <a:xfrm>
            <a:off x="6867525" y="2732424"/>
            <a:ext cx="1889522" cy="318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1pPr>
            <a:lvl2pPr indent="-295275" lvl="1" marL="9144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indent="-295275" lvl="2" marL="13716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95275" lvl="3" marL="18288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indent="-295275" lvl="4" marL="2286000" algn="l">
              <a:lnSpc>
                <a:spcPct val="114285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">
  <p:cSld name="Otsikk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9"/>
          <p:cNvSpPr/>
          <p:nvPr/>
        </p:nvSpPr>
        <p:spPr>
          <a:xfrm>
            <a:off x="-6351" y="768940"/>
            <a:ext cx="9156701" cy="1090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1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5656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9"/>
          <p:cNvSpPr txBox="1"/>
          <p:nvPr>
            <p:ph type="title"/>
          </p:nvPr>
        </p:nvSpPr>
        <p:spPr>
          <a:xfrm>
            <a:off x="628650" y="852056"/>
            <a:ext cx="7886700" cy="96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1" y="5308836"/>
            <a:ext cx="1821791" cy="7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9" name="Google Shape;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8" name="Google Shape;7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4" name="Google Shape;84;p33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42.png"/><Relationship Id="rId9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6.png"/><Relationship Id="rId7" Type="http://schemas.openxmlformats.org/officeDocument/2006/relationships/image" Target="../media/image34.png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Relationship Id="rId7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du.flinga.fi/s/ESG6B3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hyperlink" Target="https://www.eee-platform.eu/the-entrecomp-competence-framework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du.flinga.fi/s/EP4G5C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>
            <p:ph type="ctrTitle"/>
          </p:nvPr>
        </p:nvSpPr>
        <p:spPr>
          <a:xfrm>
            <a:off x="462064" y="256205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r>
              <a:rPr lang="fi-FI" sz="4000">
                <a:latin typeface="Arial"/>
                <a:ea typeface="Arial"/>
                <a:cs typeface="Arial"/>
                <a:sym typeface="Arial"/>
              </a:rPr>
              <a:t>ENCORE</a:t>
            </a:r>
            <a:br>
              <a:rPr lang="fi-FI" sz="4000">
                <a:latin typeface="Arial"/>
                <a:ea typeface="Arial"/>
                <a:cs typeface="Arial"/>
                <a:sym typeface="Arial"/>
              </a:rPr>
            </a:b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fi-FI" sz="2800"/>
              <a:t>शिक्षा र अनुसन्धानमा नवीन उद्यमशीलता अभ्यासहरूलाई बढावा दिन उद्यमशीलता ज्ञान केन्द्रहरू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 txBox="1"/>
          <p:nvPr>
            <p:ph idx="1" type="subTitle"/>
          </p:nvPr>
        </p:nvSpPr>
        <p:spPr>
          <a:xfrm>
            <a:off x="1170709" y="4681115"/>
            <a:ext cx="6858000" cy="53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Duration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15.01.2021 - 14.01.2024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 txBox="1"/>
          <p:nvPr>
            <p:ph idx="11" type="ftr"/>
          </p:nvPr>
        </p:nvSpPr>
        <p:spPr>
          <a:xfrm>
            <a:off x="550863" y="6288437"/>
            <a:ext cx="92239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550863" y="4551998"/>
            <a:ext cx="30305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703263" y="4704398"/>
            <a:ext cx="30305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type="title"/>
          </p:nvPr>
        </p:nvSpPr>
        <p:spPr>
          <a:xfrm>
            <a:off x="628650" y="1349865"/>
            <a:ext cx="78867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/>
              <a:t>सोधपुछ सिक्नु भनेको के हो?</a:t>
            </a:r>
            <a:endParaRPr sz="3200"/>
          </a:p>
        </p:txBody>
      </p:sp>
      <p:sp>
        <p:nvSpPr>
          <p:cNvPr id="199" name="Google Shape;199;p10"/>
          <p:cNvSpPr txBox="1"/>
          <p:nvPr>
            <p:ph idx="1" type="body"/>
          </p:nvPr>
        </p:nvSpPr>
        <p:spPr>
          <a:xfrm>
            <a:off x="628650" y="2225965"/>
            <a:ext cx="7545532" cy="34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इन्क्वायरी लर्निङ भनेको सिक्नु हो...</a:t>
            </a:r>
            <a:endParaRPr/>
          </a:p>
          <a:p>
            <a:pPr indent="-257175" lvl="0" marL="390525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500"/>
              <a:t>जहाँ विद्यार्थीहरूले क्याम्पस इन्क्वायरी लर्निङ प्रक्रिया प्रयोग गरेर आफ्नै सिकाइको जिम्मेवारी लिन्छन्</a:t>
            </a:r>
            <a:endParaRPr sz="1500"/>
          </a:p>
          <a:p>
            <a:pPr indent="-257175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500"/>
              <a:t>जहाँ सिक्ने प्रक्रिया अन्य शिक्षार्थीहरूसँग साझेदारी गरिएको छ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50"/>
              <a:buFont typeface="Noto Sans Symbols"/>
              <a:buChar char="✔"/>
            </a:pPr>
            <a:r>
              <a:rPr lang="fi-FI" sz="1650"/>
              <a:t>लक्ष्य निर्धारण,</a:t>
            </a:r>
            <a:endParaRPr sz="165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50"/>
              <a:buFont typeface="Noto Sans Symbols"/>
              <a:buChar char="✔"/>
            </a:pPr>
            <a:r>
              <a:rPr lang="fi-FI" sz="1650"/>
              <a:t>घटनाको परिभाषा र व्याख्या गर्ने,</a:t>
            </a:r>
            <a:endParaRPr sz="165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50"/>
              <a:buFont typeface="Noto Sans Symbols"/>
              <a:buChar char="✔"/>
            </a:pPr>
            <a:r>
              <a:rPr lang="fi-FI" sz="1650"/>
              <a:t>स्वतन्त्र रूपमा सूचनाको खोजी र</a:t>
            </a:r>
            <a:endParaRPr sz="165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50"/>
              <a:buFont typeface="Noto Sans Symbols"/>
              <a:buChar char="✔"/>
            </a:pPr>
            <a:r>
              <a:rPr lang="fi-FI" sz="1650"/>
              <a:t>सहकार्यको माध्यमबाट ज्ञान निर्माण</a:t>
            </a:r>
            <a:endParaRPr sz="1650"/>
          </a:p>
          <a:p>
            <a:pPr indent="-257175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500"/>
              <a:t>जहाँ विद्यार्थी केन्द्रमा हुन्छ र पर्यवेक्षकहरूले सहजकर्ता र प्रशिक्षकको रूपमा सिक्ने प्रक्रियालाई मार्गदर्शन गर्छन्</a:t>
            </a:r>
            <a:endParaRPr sz="1500"/>
          </a:p>
          <a:p>
            <a:pPr indent="-257175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500"/>
              <a:t>जहाँ अवलोकन, प्रतिबिम्ब, मूल्यांकन र विकासलाई प्रक्रियाभरि जोड दिइन्</a:t>
            </a:r>
            <a:r>
              <a:rPr lang="fi-FI" sz="1500"/>
              <a:t>छ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title"/>
          </p:nvPr>
        </p:nvSpPr>
        <p:spPr>
          <a:xfrm>
            <a:off x="628650" y="1349865"/>
            <a:ext cx="7886700" cy="1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fi-FI" sz="3200"/>
              <a:t>सोधपुछ मा सिक्न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fi-FI" sz="3200"/>
              <a:t>हागा-हेलिया पोरवू परिसर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205" name="Google Shape;205;p11"/>
          <p:cNvSpPr txBox="1"/>
          <p:nvPr>
            <p:ph idx="1" type="body"/>
          </p:nvPr>
        </p:nvSpPr>
        <p:spPr>
          <a:xfrm>
            <a:off x="277100" y="2530775"/>
            <a:ext cx="54528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विश्वव्यापी मेगाट्रेन्डहरू, कामको बदलिँदो संसार ... र हागा-हेलियाको शैक्षिक रणनीति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सिक्ने ठूलो गतिविधिहरु र परियोजनाहरु मा स्थान लिन्छ (कार्यान्वयन: व्यापार विचार प्रतियोगिता, अध्ययन भ्रमण)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परियोजनाहरू कम्पनीहरू र विद्यार्थी र पर्यवेक्षक टोलीहरूसँग सँगै गरिन्छ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यी विधिहरूले तपाईंलाई कार्य जीवनमा आवश्यक क्षमताहरू प्रदान गर्दछ &gt;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/>
              <a:t>   क्षमतामा आधारित पाठ्यक्रम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400"/>
          </a:p>
          <a:p>
            <a:pPr indent="-1174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400"/>
          </a:p>
        </p:txBody>
      </p:sp>
      <p:grpSp>
        <p:nvGrpSpPr>
          <p:cNvPr id="206" name="Google Shape;206;p11"/>
          <p:cNvGrpSpPr/>
          <p:nvPr/>
        </p:nvGrpSpPr>
        <p:grpSpPr>
          <a:xfrm>
            <a:off x="6222820" y="2530765"/>
            <a:ext cx="1519741" cy="1519741"/>
            <a:chOff x="548976" y="31661"/>
            <a:chExt cx="1519741" cy="1519741"/>
          </a:xfrm>
        </p:grpSpPr>
        <p:sp>
          <p:nvSpPr>
            <p:cNvPr id="207" name="Google Shape;207;p11"/>
            <p:cNvSpPr/>
            <p:nvPr/>
          </p:nvSpPr>
          <p:spPr>
            <a:xfrm>
              <a:off x="548976" y="31661"/>
              <a:ext cx="1519741" cy="1519741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751608" y="297616"/>
              <a:ext cx="1114477" cy="68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विद्यार्थीहरू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1"/>
          <p:cNvGrpSpPr/>
          <p:nvPr/>
        </p:nvGrpSpPr>
        <p:grpSpPr>
          <a:xfrm>
            <a:off x="5541666" y="3370673"/>
            <a:ext cx="1519741" cy="1519741"/>
            <a:chOff x="602" y="981499"/>
            <a:chExt cx="1519741" cy="1519741"/>
          </a:xfrm>
        </p:grpSpPr>
        <p:sp>
          <p:nvSpPr>
            <p:cNvPr id="210" name="Google Shape;210;p11"/>
            <p:cNvSpPr/>
            <p:nvPr/>
          </p:nvSpPr>
          <p:spPr>
            <a:xfrm>
              <a:off x="602" y="981499"/>
              <a:ext cx="1519741" cy="1519741"/>
            </a:xfrm>
            <a:prstGeom prst="ellipse">
              <a:avLst/>
            </a:prstGeom>
            <a:solidFill>
              <a:srgbClr val="5999D5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143711" y="1374099"/>
              <a:ext cx="911845" cy="83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कम्पनीहरू - कमिसनरहरू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1"/>
          <p:cNvGrpSpPr/>
          <p:nvPr/>
        </p:nvGrpSpPr>
        <p:grpSpPr>
          <a:xfrm>
            <a:off x="6739729" y="3431971"/>
            <a:ext cx="1550167" cy="1519741"/>
            <a:chOff x="1097349" y="981499"/>
            <a:chExt cx="1550167" cy="1519741"/>
          </a:xfrm>
        </p:grpSpPr>
        <p:sp>
          <p:nvSpPr>
            <p:cNvPr id="213" name="Google Shape;213;p11"/>
            <p:cNvSpPr/>
            <p:nvPr/>
          </p:nvSpPr>
          <p:spPr>
            <a:xfrm>
              <a:off x="1097349" y="981499"/>
              <a:ext cx="1519741" cy="1519741"/>
            </a:xfrm>
            <a:prstGeom prst="ellipse">
              <a:avLst/>
            </a:prstGeom>
            <a:solidFill>
              <a:srgbClr val="2EE844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1419016" y="1388153"/>
              <a:ext cx="12285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सुपरभाइजरहरू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5003"/>
          <a:stretch/>
        </p:blipFill>
        <p:spPr>
          <a:xfrm>
            <a:off x="1754636" y="1598401"/>
            <a:ext cx="5634729" cy="41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>
            <p:ph type="title"/>
          </p:nvPr>
        </p:nvSpPr>
        <p:spPr>
          <a:xfrm>
            <a:off x="628650" y="1309220"/>
            <a:ext cx="78867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i-FI" sz="2400">
                <a:latin typeface="Calibri"/>
                <a:ea typeface="Calibri"/>
                <a:cs typeface="Calibri"/>
                <a:sym typeface="Calibri"/>
              </a:rPr>
              <a:t>"२१ औं शताब्दीमा प्रतिस्पर्धा गर्न विद्यार्थीहरूलाई १६ सीप चाहिन्छ"</a:t>
            </a:r>
            <a:endParaRPr/>
          </a:p>
        </p:txBody>
      </p:sp>
      <p:sp>
        <p:nvSpPr>
          <p:cNvPr id="221" name="Google Shape;221;p12"/>
          <p:cNvSpPr/>
          <p:nvPr/>
        </p:nvSpPr>
        <p:spPr>
          <a:xfrm>
            <a:off x="5506375" y="5577162"/>
            <a:ext cx="338905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i-FI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विश्व आर्थिक मञ्चले बीसीजीसँग सहकार्य गरेको छ ।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892481"/>
            <a:ext cx="9185189" cy="259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68378" y="-4035799"/>
            <a:ext cx="4216657" cy="24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5388" y="-2831040"/>
            <a:ext cx="1023865" cy="5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2591" y="-3180840"/>
            <a:ext cx="2011770" cy="114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/>
          <p:nvPr/>
        </p:nvSpPr>
        <p:spPr>
          <a:xfrm>
            <a:off x="1548279" y="2270839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8486" y="3298371"/>
            <a:ext cx="4270598" cy="244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1208" y="3675586"/>
            <a:ext cx="1475171" cy="84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8844" y="5833305"/>
            <a:ext cx="2293502" cy="131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2355677" y="2776088"/>
            <a:ext cx="4492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4950">
                <a:solidFill>
                  <a:schemeClr val="lt1"/>
                </a:solidFill>
              </a:rPr>
              <a:t>क्षमता</a:t>
            </a:r>
            <a:endParaRPr b="1" sz="495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4950">
                <a:solidFill>
                  <a:schemeClr val="lt1"/>
                </a:solidFill>
              </a:rPr>
              <a:t>खम्बाहरू</a:t>
            </a:r>
            <a:endParaRPr b="1" sz="495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95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300580"/>
            <a:ext cx="9185189" cy="259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40871" y="4718656"/>
            <a:ext cx="4216657" cy="24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0583" y="5043544"/>
            <a:ext cx="1976404" cy="112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8927" y="5190778"/>
            <a:ext cx="1976404" cy="112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161" y="-1652670"/>
            <a:ext cx="4767236" cy="27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8104" y="-1974585"/>
            <a:ext cx="1451194" cy="82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1162" y="-5434446"/>
            <a:ext cx="1035966" cy="59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3847" y="12532242"/>
            <a:ext cx="4270598" cy="244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0173" y="12655721"/>
            <a:ext cx="2293502" cy="131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167" y="12234243"/>
            <a:ext cx="1475171" cy="8429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/>
          <p:nvPr/>
        </p:nvSpPr>
        <p:spPr>
          <a:xfrm>
            <a:off x="1538850" y="8689741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2346248" y="9175699"/>
            <a:ext cx="4492691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Competence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Pillars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183461"/>
            <a:ext cx="9185189" cy="259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68292">
            <a:off x="-48985" y="5278510"/>
            <a:ext cx="4767236" cy="27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7773" y="5234332"/>
            <a:ext cx="1876285" cy="107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5010" y="1378906"/>
            <a:ext cx="1024917" cy="5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871946" y="-3048965"/>
            <a:ext cx="1600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43605" y="-4498144"/>
            <a:ext cx="6672326" cy="381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95030" y="12228281"/>
            <a:ext cx="4216657" cy="24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16657" y="12228281"/>
            <a:ext cx="1976404" cy="112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10" y="12238229"/>
            <a:ext cx="1976404" cy="112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55324"/>
            <a:ext cx="9185189" cy="259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31520" y="4577132"/>
            <a:ext cx="1600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0202" y="4835674"/>
            <a:ext cx="6411823" cy="366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7120" y="-3426184"/>
            <a:ext cx="3908603" cy="2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7199" y="-2232692"/>
            <a:ext cx="1454724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36458" y="-5525900"/>
            <a:ext cx="2381416" cy="136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68292">
            <a:off x="48208" y="12407471"/>
            <a:ext cx="4767236" cy="27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31366" y="12522073"/>
            <a:ext cx="1876285" cy="107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93264" y="8018014"/>
            <a:ext cx="1024917" cy="5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4257"/>
            <a:ext cx="9185189" cy="259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8899" y="4378519"/>
            <a:ext cx="3908603" cy="2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0046" y="4311051"/>
            <a:ext cx="1454724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31370" y="1199693"/>
            <a:ext cx="2381416" cy="136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2230" y="11593373"/>
            <a:ext cx="6411823" cy="366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63569" y="11593373"/>
            <a:ext cx="1600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>
            <p:ph type="title"/>
          </p:nvPr>
        </p:nvSpPr>
        <p:spPr>
          <a:xfrm>
            <a:off x="628650" y="1349865"/>
            <a:ext cx="7166841" cy="99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/>
              <a:t>पोरवु क्याम्पसमा सोधपुछ सिकाइका चरणहरू</a:t>
            </a:r>
            <a:endParaRPr sz="3200"/>
          </a:p>
        </p:txBody>
      </p:sp>
      <p:grpSp>
        <p:nvGrpSpPr>
          <p:cNvPr id="292" name="Google Shape;292;p18"/>
          <p:cNvGrpSpPr/>
          <p:nvPr/>
        </p:nvGrpSpPr>
        <p:grpSpPr>
          <a:xfrm>
            <a:off x="2440504" y="2342577"/>
            <a:ext cx="3829459" cy="3549522"/>
            <a:chOff x="1811854" y="-3747"/>
            <a:chExt cx="3829459" cy="3549522"/>
          </a:xfrm>
        </p:grpSpPr>
        <p:sp>
          <p:nvSpPr>
            <p:cNvPr id="293" name="Google Shape;293;p18"/>
            <p:cNvSpPr/>
            <p:nvPr/>
          </p:nvSpPr>
          <p:spPr>
            <a:xfrm>
              <a:off x="1954584" y="-3747"/>
              <a:ext cx="3543999" cy="3543999"/>
            </a:xfrm>
            <a:custGeom>
              <a:rect b="b" l="l" r="r" t="t"/>
              <a:pathLst>
                <a:path extrusionOk="0" h="120000" w="120000">
                  <a:moveTo>
                    <a:pt x="74977" y="5426"/>
                  </a:moveTo>
                  <a:lnTo>
                    <a:pt x="74977" y="5426"/>
                  </a:lnTo>
                  <a:cubicBezTo>
                    <a:pt x="100768" y="12504"/>
                    <a:pt x="118083" y="36670"/>
                    <a:pt x="116492" y="63367"/>
                  </a:cubicBezTo>
                  <a:cubicBezTo>
                    <a:pt x="114900" y="90064"/>
                    <a:pt x="94837" y="112003"/>
                    <a:pt x="68388" y="115967"/>
                  </a:cubicBezTo>
                  <a:cubicBezTo>
                    <a:pt x="41939" y="119931"/>
                    <a:pt x="16326" y="104839"/>
                    <a:pt x="6978" y="79781"/>
                  </a:cubicBezTo>
                  <a:cubicBezTo>
                    <a:pt x="-2371" y="54724"/>
                    <a:pt x="7099" y="26543"/>
                    <a:pt x="29681" y="12215"/>
                  </a:cubicBezTo>
                  <a:lnTo>
                    <a:pt x="28115" y="9202"/>
                  </a:lnTo>
                  <a:lnTo>
                    <a:pt x="35350" y="12599"/>
                  </a:lnTo>
                  <a:lnTo>
                    <a:pt x="34179" y="20864"/>
                  </a:lnTo>
                  <a:lnTo>
                    <a:pt x="32613" y="17853"/>
                  </a:lnTo>
                  <a:lnTo>
                    <a:pt x="32613" y="17853"/>
                  </a:lnTo>
                  <a:cubicBezTo>
                    <a:pt x="12738" y="30768"/>
                    <a:pt x="4586" y="55812"/>
                    <a:pt x="13052" y="77951"/>
                  </a:cubicBezTo>
                  <a:cubicBezTo>
                    <a:pt x="21517" y="100091"/>
                    <a:pt x="44298" y="113307"/>
                    <a:pt x="67720" y="109667"/>
                  </a:cubicBezTo>
                  <a:cubicBezTo>
                    <a:pt x="91141" y="106027"/>
                    <a:pt x="108836" y="86519"/>
                    <a:pt x="110182" y="62855"/>
                  </a:cubicBezTo>
                  <a:cubicBezTo>
                    <a:pt x="111528" y="39190"/>
                    <a:pt x="96159" y="17802"/>
                    <a:pt x="73302" y="11529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056963" y="699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3089651" y="33387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विकास कार्य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302072" y="719563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53C1C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 txBox="1"/>
            <p:nvPr/>
          </p:nvSpPr>
          <p:spPr>
            <a:xfrm>
              <a:off x="4334760" y="752251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लक्ष्य र सामग्री निर्माण गर्दै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302072" y="2157291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4EC7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 txBox="1"/>
            <p:nvPr/>
          </p:nvSpPr>
          <p:spPr>
            <a:xfrm>
              <a:off x="4334760" y="2189979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सैद्धान्तिक ढाँचामा सहमति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056963" y="2876155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49C0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3089651" y="2908843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ज्ञान निर्माण गर्न मिलेर काम गर्ने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11854" y="2157291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49B8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1844542" y="2189979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परावर्तन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811854" y="719563"/>
              <a:ext cx="1339241" cy="66962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1844542" y="752251"/>
              <a:ext cx="1273865" cy="60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ज्ञान को साझा करना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title"/>
          </p:nvPr>
        </p:nvSpPr>
        <p:spPr>
          <a:xfrm>
            <a:off x="628650" y="1349865"/>
            <a:ext cx="7886700" cy="885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इन्क्वायरी लर्निङ हो...</a:t>
            </a:r>
            <a:endParaRPr/>
          </a:p>
        </p:txBody>
      </p:sp>
      <p:sp>
        <p:nvSpPr>
          <p:cNvPr id="311" name="Google Shape;311;p19"/>
          <p:cNvSpPr txBox="1"/>
          <p:nvPr>
            <p:ph idx="1" type="body"/>
          </p:nvPr>
        </p:nvSpPr>
        <p:spPr>
          <a:xfrm>
            <a:off x="628650" y="2235201"/>
            <a:ext cx="7453168" cy="3453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32715" lvl="0" marL="390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प्रतिबद्धता र जिम्मेवारी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प्रारम्भिक चिन्ता र आफ्नो सान्त्वना क्षेत्र बाहिर कदम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जटिल र चुनौतीपूर्ण समस्या समाधान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अरूलाई विश्वास गर्ने र समूहमा काम गर्न सिक्ने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जानकारी, ज्ञान, अनुभव र विशेषज्ञता साझेदारी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प्रश्न गर्ने, प्रयोग गर्ने, सह-सिर्जना गर्ने र विकास गर्ने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आलोचनात्मक सोच सिक्न र भरपर्दो सूचना स्रोतहरू फेला पार्न</a:t>
            </a:r>
            <a:endParaRPr/>
          </a:p>
          <a:p>
            <a:pPr indent="-270510" lvl="0" marL="390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सहयोगी शिक्षण अनुभवहरू उत्प्रेरित गर्दै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ctrTitle"/>
          </p:nvPr>
        </p:nvSpPr>
        <p:spPr>
          <a:xfrm>
            <a:off x="685800" y="1293091"/>
            <a:ext cx="7710055" cy="3241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fi-FI"/>
            </a:br>
            <a:br>
              <a:rPr lang="fi-FI"/>
            </a:b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fi-FI"/>
            </a:br>
            <a:r>
              <a:rPr lang="fi-FI"/>
              <a:t>उद्यमशीलता क्षमता वृद्धि गर्न प्रयोगात्मक शिक्षा</a:t>
            </a:r>
            <a:br>
              <a:rPr lang="fi-FI"/>
            </a:b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2013527" y="4396509"/>
            <a:ext cx="4172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Jarmo Ritalahti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प्रधान व्याख्याता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हागा-हेलिया युनिभर्सिटी अफ एप्लाइड साइन्सेज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मार्च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type="title"/>
          </p:nvPr>
        </p:nvSpPr>
        <p:spPr>
          <a:xfrm>
            <a:off x="628650" y="1442226"/>
            <a:ext cx="78867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/>
              <a:t>काम गर्ने तरिका</a:t>
            </a:r>
            <a:endParaRPr/>
          </a:p>
        </p:txBody>
      </p:sp>
      <p:sp>
        <p:nvSpPr>
          <p:cNvPr id="317" name="Google Shape;317;p20"/>
          <p:cNvSpPr txBox="1"/>
          <p:nvPr>
            <p:ph idx="1" type="body"/>
          </p:nvPr>
        </p:nvSpPr>
        <p:spPr>
          <a:xfrm>
            <a:off x="628650" y="2211775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87649" lvl="0" marL="390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i-FI" sz="8023"/>
              <a:t>आयुक्त को जानकारी</a:t>
            </a:r>
            <a:endParaRPr sz="802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23"/>
          </a:p>
          <a:p>
            <a:pPr indent="-160273" lvl="0" marL="390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434"/>
              <a:buNone/>
            </a:pPr>
            <a:r>
              <a:t/>
            </a:r>
            <a:endParaRPr sz="2823"/>
          </a:p>
          <a:p>
            <a:pPr indent="-246619" lvl="0" marL="390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5439"/>
              <a:t>टिम बैठकहरू</a:t>
            </a:r>
            <a:endParaRPr sz="6589"/>
          </a:p>
          <a:p>
            <a:pPr indent="-246619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✔"/>
            </a:pPr>
            <a:r>
              <a:rPr lang="fi-FI" sz="5439"/>
              <a:t>टोलीहरूमा समस्या समाधान, भरपर्दो स्रोतहरू फेला पार्न र प्रयोग गर्न सिक्न, बैठक कौशल, नेटवर्क सिक्ने</a:t>
            </a:r>
            <a:endParaRPr sz="6189"/>
          </a:p>
          <a:p>
            <a:pPr indent="-160273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0336"/>
              <a:buFont typeface="Noto Sans Symbols"/>
              <a:buNone/>
            </a:pPr>
            <a:r>
              <a:t/>
            </a:r>
            <a:endParaRPr sz="5439"/>
          </a:p>
          <a:p>
            <a:pPr indent="-246619" lvl="0" marL="390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5439"/>
              <a:t>वृत्त हरू पढ्दैछ</a:t>
            </a:r>
            <a:endParaRPr sz="6589"/>
          </a:p>
          <a:p>
            <a:pPr indent="-246619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✔"/>
            </a:pPr>
            <a:r>
              <a:rPr lang="fi-FI" sz="5439"/>
              <a:t>सैद्धान्तिक ढाँचा, सिक्ने विधिहरू, स्रोतहरूको कुशल प्रयोग र व्यावसायिक शब्दावली</a:t>
            </a:r>
            <a:endParaRPr sz="5439"/>
          </a:p>
          <a:p>
            <a:pPr indent="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9"/>
          </a:p>
          <a:p>
            <a:pPr indent="-246619" lvl="0" marL="390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5439"/>
              <a:t>व्याख्यान</a:t>
            </a:r>
            <a:endParaRPr sz="6589"/>
          </a:p>
          <a:p>
            <a:pPr indent="-246619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✔"/>
            </a:pPr>
            <a:r>
              <a:rPr lang="fi-FI" sz="5439"/>
              <a:t>सन्दर्भ र सैद्धान्तिक ढाँचा</a:t>
            </a:r>
            <a:endParaRPr sz="5439"/>
          </a:p>
          <a:p>
            <a:pPr indent="-246619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✔"/>
            </a:pPr>
            <a:r>
              <a:rPr lang="fi-FI" sz="5439"/>
              <a:t>अतिथि व्याख्याताहरू र उद्योग प्रतिनिधिहरू, कम्पनी भ्रमणहरू, अध्ययन भ्रमणहरू</a:t>
            </a:r>
            <a:endParaRPr sz="5439"/>
          </a:p>
          <a:p>
            <a:pPr indent="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9"/>
          </a:p>
          <a:p>
            <a:pPr indent="-246619" lvl="0" marL="390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i-FI" sz="5439"/>
              <a:t>कार्यशालाहरू, सिक्ने क्याफेहरू, सहकर्मी शिक्षण, बहसहरू, छलफलहरू ...</a:t>
            </a:r>
            <a:endParaRPr sz="5439"/>
          </a:p>
          <a:p>
            <a:pPr indent="-246619" lvl="0" marL="390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i-FI" sz="5439"/>
              <a:t>असाइनमेंटहरू: प्रस्तुतीकरणहरू, बिक्री पिचहरू, प्रतियोगिताहरू, ब्लग पोस्टहरू, रिपोर्टहरू, आदि</a:t>
            </a:r>
            <a:r>
              <a:rPr lang="fi-FI" sz="5439"/>
              <a:t>।</a:t>
            </a:r>
            <a:endParaRPr sz="5439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3902"/>
              <a:buNone/>
            </a:pPr>
            <a:r>
              <a:t/>
            </a:r>
            <a:endParaRPr sz="298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i-FI"/>
              <a:t>क्रियाकलाप २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3" name="Google Shape;323;p21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17526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(उद्यमशीलता) क्षमता बढाउन तपाईं आफ्नो डिग्री कार्यक्रमहरूमा कुन विशिष्ट शिक्षाशास्त्रहरू प्रयोग गर्नुहुन्छ?</a:t>
            </a:r>
            <a:endParaRPr/>
          </a:p>
          <a:p>
            <a:pPr indent="-17526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समूहमा छलफल गर्नुहोस् र फ्लिंगामा तपाईंको अन्तर्दृष्टि साझेदारी गर्नुहोस्!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52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https://edu.flinga.fi/s/ESG6B35</a:t>
            </a: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काम गरेर सिक्ने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628055" y="1220244"/>
            <a:ext cx="7886700" cy="724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737" y="3020436"/>
            <a:ext cx="3871835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प्रश्नहरू?</a:t>
            </a:r>
            <a:endParaRPr/>
          </a:p>
        </p:txBody>
      </p:sp>
      <p:sp>
        <p:nvSpPr>
          <p:cNvPr id="336" name="Google Shape;336;p2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628650" y="1349864"/>
            <a:ext cx="7886700" cy="1014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क्षमता</a:t>
            </a:r>
            <a:endParaRPr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351550" y="2503325"/>
            <a:ext cx="78867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क्षमतालाई व्यावहारिक र सैद्धान्तिक ज्ञान, (संज्ञानात्मक) कौशल, व्यवहार र केही गर्न आवश्यक मूल्यहरूको संयोजनको रूपमा बुझ्न सकिन्छ; वा पर्याप्त वा राम्रो योग्य हुनु, एक विशिष्ट स्थितिमा प्रदर्शन गर्ने क्षमता भएको। 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क्षमता परिवर्तन गर्दै:</a:t>
            </a:r>
            <a:endParaRPr/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ईयू: डिजिटल र हरित कौशल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फिनल्याण्ड (यूएएस, 2022 को लागि नयाँ क्षमता ढाँचा):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सिक्न सिक्नुहोस्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कार्य समुदायमा कार्य गर्नुहोस्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नैतिकता[सम्पादन गर्ने]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दिगो विकास[सम्पादन गर्ने]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अन्तर्राष्ट्रियतावाद र बहुसंस्कृतिवाद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23645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650">
                <a:latin typeface="Calibri"/>
                <a:ea typeface="Calibri"/>
                <a:cs typeface="Calibri"/>
                <a:sym typeface="Calibri"/>
              </a:rPr>
              <a:t>प्रत्याशा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क्षमता</a:t>
            </a:r>
            <a:endParaRPr/>
          </a:p>
        </p:txBody>
      </p:sp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628650" y="2493825"/>
            <a:ext cx="78867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fi-FI" sz="1420"/>
              <a:t>डिग्री कार्यक्रमहरूमा क्षमताहरू कसरी समावेश गर्ने: </a:t>
            </a:r>
            <a:br>
              <a:rPr lang="fi-FI" sz="1420"/>
            </a:b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कार्यक्रम संरचनाको एक भागको रूपमा क्षमताहरू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मोड्युल हरू र विशेषज्ञताहरू 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पाठ्यक्रम सामग्री र उद्देश्यहरूको एक भागको रूपमा क्षमताहरू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उदाहरणका लागि दिगो विकास लक्ष्य र व्यावसायिक नैतिकता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शिक्षाशास्त्रको माध्यमबाट क्षमता वृद्धि गर्दै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उदाहरणका लागि इन्क्वायरी लर्निङ, समस्यामा आधारित लर्निङ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सिक्ने विधिहरू मार्फत क्षमता वृद्धि गर्दै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फ्लिप गरिएको सिकाई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डायरी हरू सिक्दै</a:t>
            </a:r>
            <a:endParaRPr sz="1420"/>
          </a:p>
          <a:p>
            <a:pPr indent="-16764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20"/>
              <a:buChar char="•"/>
            </a:pPr>
            <a:r>
              <a:rPr lang="fi-FI" sz="1420"/>
              <a:t>असाइनमेन्ट</a:t>
            </a:r>
            <a:endParaRPr sz="142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t/>
            </a:r>
            <a:endParaRPr sz="14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628650" y="1349864"/>
            <a:ext cx="7886700" cy="1153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/>
              <a:t>उद्यमशीलता क्षमता</a:t>
            </a:r>
            <a:endParaRPr/>
          </a:p>
        </p:txBody>
      </p:sp>
      <p:pic>
        <p:nvPicPr>
          <p:cNvPr id="161" name="Google Shape;16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2405" y="2276483"/>
            <a:ext cx="3561804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374073" y="5609359"/>
            <a:ext cx="669593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EntreComp, </a:t>
            </a:r>
            <a:r>
              <a:rPr lang="fi-FI" sz="13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https://www.eee-platform.eu/the-entrecomp-competence-framework/</a:t>
            </a:r>
            <a:r>
              <a:rPr lang="fi-FI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क्रियाकलाप १</a:t>
            </a:r>
            <a:endParaRPr/>
          </a:p>
        </p:txBody>
      </p:sp>
      <p:sp>
        <p:nvSpPr>
          <p:cNvPr id="168" name="Google Shape;168;p6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तपाईंको डिग्री कार्यक्रमहरूमा कुन (उद्यमशीलता) क्षमताहरूमा जोड दिइएको छ?</a:t>
            </a:r>
            <a:endParaRPr/>
          </a:p>
          <a:p>
            <a:pPr indent="-20193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समूहमा छलफल गर्नुहोस् र फ्लिंगामा तपाईंको अन्तर्दृष्टि लेख्नुहोस्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https://edu.flinga.fi/s/EP4G5CN</a:t>
            </a: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259398" y="891708"/>
            <a:ext cx="8343900" cy="915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एक्सेरिअल शैक्षणिक दृष्टिकोण</a:t>
            </a:r>
            <a:endParaRPr/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419137" y="2346189"/>
            <a:ext cx="1871432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 lnSpcReduction="10000"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i-FI"/>
              <a:t>समस्यामा आधारित सिकाइ</a:t>
            </a:r>
            <a:endParaRPr/>
          </a:p>
        </p:txBody>
      </p:sp>
      <p:sp>
        <p:nvSpPr>
          <p:cNvPr id="175" name="Google Shape;175;p7"/>
          <p:cNvSpPr txBox="1"/>
          <p:nvPr>
            <p:ph idx="2" type="body"/>
          </p:nvPr>
        </p:nvSpPr>
        <p:spPr>
          <a:xfrm>
            <a:off x="415297" y="3101184"/>
            <a:ext cx="1863329" cy="23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विद्यार्थी-केन्द्रित दृष्टिकोण जसमा विद्यार्थीहरूले खुला-अन्त्य समस्या समाधान गर्न समूहमा काम गरेर एक विषयको बारेमा सिक्छन्।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विद्यार्थीहरू समस्या समाधानकर्ताहरूको सक्रिय भूमिकामा छन् 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/>
              <a:t>यो समस्याले प्रेरणा र सिकाईलाई चलायमान बनाउँछ। </a:t>
            </a:r>
            <a:endParaRPr/>
          </a:p>
        </p:txBody>
      </p:sp>
      <p:sp>
        <p:nvSpPr>
          <p:cNvPr id="176" name="Google Shape;176;p7"/>
          <p:cNvSpPr txBox="1"/>
          <p:nvPr>
            <p:ph idx="3" type="body"/>
          </p:nvPr>
        </p:nvSpPr>
        <p:spPr>
          <a:xfrm>
            <a:off x="2544550" y="2346189"/>
            <a:ext cx="1886798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i-FI"/>
              <a:t>सोधपुछ सिकाई</a:t>
            </a:r>
            <a:endParaRPr/>
          </a:p>
        </p:txBody>
      </p:sp>
      <p:sp>
        <p:nvSpPr>
          <p:cNvPr id="177" name="Google Shape;177;p7"/>
          <p:cNvSpPr txBox="1"/>
          <p:nvPr>
            <p:ph idx="4" type="body"/>
          </p:nvPr>
        </p:nvSpPr>
        <p:spPr>
          <a:xfrm>
            <a:off x="2559230" y="3101182"/>
            <a:ext cx="1886798" cy="266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सिक्ने को रचनावादी र सामाजिक-रचनात्मक सिद्धान्तमा आधारित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सिक्ने प्रक्रियामा विद्यार्थीको भूमिकामा जोड दिन्छ।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विद्यार्थीहरूलाई सामग्री अन्वेषण गर्न प्रोत्साहित गरिन्छ।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विद्यार्थीहरूले गरेर सिक्छन्। यसले उनीहरूलाई अन्वेषण, अनुभव र छलफलको माध्यमबाट ज्ञान निर्माण गर्न अनुमति दिन्छ।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 txBox="1"/>
          <p:nvPr>
            <p:ph idx="5" type="body"/>
          </p:nvPr>
        </p:nvSpPr>
        <p:spPr>
          <a:xfrm>
            <a:off x="4711846" y="2365538"/>
            <a:ext cx="1878647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 lnSpcReduction="10000"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i-FI"/>
              <a:t>परियोजनामा आधारित शिक्षा</a:t>
            </a:r>
            <a:endParaRPr/>
          </a:p>
        </p:txBody>
      </p:sp>
      <p:sp>
        <p:nvSpPr>
          <p:cNvPr id="179" name="Google Shape;179;p7"/>
          <p:cNvSpPr txBox="1"/>
          <p:nvPr>
            <p:ph idx="6" type="body"/>
          </p:nvPr>
        </p:nvSpPr>
        <p:spPr>
          <a:xfrm>
            <a:off x="4712634" y="3101183"/>
            <a:ext cx="1883375" cy="23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चुनौतीपूर्ण र रचनात्मक ड्राइभिङ प्रश्नको जवाफ दिन विद्यार्थीहरूले सामग्री ज्ञान र कौशल प्राप्त गर्छन्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यो आलोचनात्मक सोच, संचार, र रचनात्मकता प्रयोग गरेर सहयोगी र समूहभित्र गरिन्छ।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/>
              <a:t>प्रतिबिम्बको निरन्तर प्रक्रिया समावेश गर्दछ|</a:t>
            </a:r>
            <a:endParaRPr/>
          </a:p>
        </p:txBody>
      </p:sp>
      <p:sp>
        <p:nvSpPr>
          <p:cNvPr id="180" name="Google Shape;180;p7"/>
          <p:cNvSpPr txBox="1"/>
          <p:nvPr>
            <p:ph idx="7" type="body"/>
          </p:nvPr>
        </p:nvSpPr>
        <p:spPr>
          <a:xfrm>
            <a:off x="6835342" y="2365538"/>
            <a:ext cx="1889522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08000" lIns="144000" spcFirstLastPara="1" rIns="144000" wrap="square" tIns="108000">
            <a:norm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i-FI"/>
              <a:t>केस मा आधारित शिक्षा</a:t>
            </a:r>
            <a:endParaRPr/>
          </a:p>
        </p:txBody>
      </p:sp>
      <p:sp>
        <p:nvSpPr>
          <p:cNvPr id="181" name="Google Shape;181;p7"/>
          <p:cNvSpPr txBox="1"/>
          <p:nvPr>
            <p:ph idx="8" type="body"/>
          </p:nvPr>
        </p:nvSpPr>
        <p:spPr>
          <a:xfrm>
            <a:off x="6867791" y="3101182"/>
            <a:ext cx="1889522" cy="23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निर्देशनात्मक डिजाइन मोडेल जुन परियोजना-उन्मुख शिक्षाको एक संस्करण हो।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एक मामला तिर उन्मुख, जो विभिन्न दृष्टिकोणबाट विभिन्न र समान रूपमा सही समस्याहरू उत्पन्न गर्दछ</a:t>
            </a:r>
            <a:endParaRPr/>
          </a:p>
          <a:p>
            <a:pPr indent="0" lvl="0" marL="0" rtl="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/>
              <a:t>कुनै पनि सही उत्तर बिना प्रश्नहरू।</a:t>
            </a:r>
            <a:endParaRPr/>
          </a:p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628650" y="852056"/>
            <a:ext cx="7886700" cy="96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-FI"/>
              <a:t> हागा-हेलिया पोरवु क्याम्पसमा सोधपुछ सिकाइ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/>
              <a:t>सोधपुछ सिक्नुको कारण के हो?</a:t>
            </a:r>
            <a:endParaRPr sz="3200"/>
          </a:p>
        </p:txBody>
      </p:sp>
      <p:sp>
        <p:nvSpPr>
          <p:cNvPr id="193" name="Google Shape;193;p9"/>
          <p:cNvSpPr txBox="1"/>
          <p:nvPr>
            <p:ph idx="1" type="body"/>
          </p:nvPr>
        </p:nvSpPr>
        <p:spPr>
          <a:xfrm>
            <a:off x="341745" y="2373745"/>
            <a:ext cx="7777019" cy="3314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30505" lvl="0" marL="257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fi-FI">
                <a:latin typeface="Calibri"/>
                <a:ea typeface="Calibri"/>
                <a:cs typeface="Calibri"/>
                <a:sym typeface="Calibri"/>
              </a:rPr>
              <a:t>वास्तविक जीवनका परियोजनाहरूले प्रेरणा र प्रेरणा दिन्छ।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30505" lvl="0" marL="257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fi-FI">
                <a:latin typeface="Calibri"/>
                <a:ea typeface="Calibri"/>
                <a:cs typeface="Calibri"/>
                <a:sym typeface="Calibri"/>
              </a:rPr>
              <a:t>क्षमताहरू विकास गरिएका छन्: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परियोजना व्यवस्थापन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टीम वर्क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समय व्यवस्थापन[सम्पादन गर्ने]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समस्या समाधान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रचनात्मकता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जीवनपर्यन्त सिक्ने पहिलो खुड्किलो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0030" lvl="1" marL="600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fi-FI" sz="1800">
                <a:latin typeface="Calibri"/>
                <a:ea typeface="Calibri"/>
                <a:cs typeface="Calibri"/>
                <a:sym typeface="Calibri"/>
              </a:rPr>
              <a:t>केवल याद गर्नुको साटो ज्ञानलागू गर्नु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CA40F5-C5C8-4067-9504-9B2B3436AE7D}"/>
</file>

<file path=customXml/itemProps2.xml><?xml version="1.0" encoding="utf-8"?>
<ds:datastoreItem xmlns:ds="http://schemas.openxmlformats.org/officeDocument/2006/customXml" ds:itemID="{65CD7B57-D5EF-4427-96E1-8D40DD89253D}"/>
</file>

<file path=customXml/itemProps3.xml><?xml version="1.0" encoding="utf-8"?>
<ds:datastoreItem xmlns:ds="http://schemas.openxmlformats.org/officeDocument/2006/customXml" ds:itemID="{D78615A9-0D3D-4BDD-B69F-48B1CA819D2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