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handoutMasterIdLst>
    <p:handoutMasterId r:id="rId51"/>
  </p:handoutMasterIdLst>
  <p:sldIdLst>
    <p:sldId id="257" r:id="rId5"/>
    <p:sldId id="256" r:id="rId6"/>
    <p:sldId id="284" r:id="rId7"/>
    <p:sldId id="285" r:id="rId8"/>
    <p:sldId id="286" r:id="rId9"/>
    <p:sldId id="287" r:id="rId10"/>
    <p:sldId id="259" r:id="rId11"/>
    <p:sldId id="289" r:id="rId12"/>
    <p:sldId id="290" r:id="rId13"/>
    <p:sldId id="298" r:id="rId14"/>
    <p:sldId id="299" r:id="rId15"/>
    <p:sldId id="291" r:id="rId16"/>
    <p:sldId id="292" r:id="rId17"/>
    <p:sldId id="293" r:id="rId18"/>
    <p:sldId id="271" r:id="rId19"/>
    <p:sldId id="302" r:id="rId20"/>
    <p:sldId id="262" r:id="rId21"/>
    <p:sldId id="263" r:id="rId22"/>
    <p:sldId id="264" r:id="rId23"/>
    <p:sldId id="265" r:id="rId24"/>
    <p:sldId id="266" r:id="rId25"/>
    <p:sldId id="282" r:id="rId26"/>
    <p:sldId id="267" r:id="rId27"/>
    <p:sldId id="268" r:id="rId28"/>
    <p:sldId id="305" r:id="rId29"/>
    <p:sldId id="269" r:id="rId30"/>
    <p:sldId id="270" r:id="rId31"/>
    <p:sldId id="272" r:id="rId32"/>
    <p:sldId id="274" r:id="rId33"/>
    <p:sldId id="306" r:id="rId34"/>
    <p:sldId id="297" r:id="rId35"/>
    <p:sldId id="273" r:id="rId36"/>
    <p:sldId id="300" r:id="rId37"/>
    <p:sldId id="275" r:id="rId38"/>
    <p:sldId id="301" r:id="rId39"/>
    <p:sldId id="276" r:id="rId40"/>
    <p:sldId id="307" r:id="rId41"/>
    <p:sldId id="277" r:id="rId42"/>
    <p:sldId id="278" r:id="rId43"/>
    <p:sldId id="279" r:id="rId44"/>
    <p:sldId id="308" r:id="rId45"/>
    <p:sldId id="296" r:id="rId46"/>
    <p:sldId id="281" r:id="rId47"/>
    <p:sldId id="283" r:id="rId48"/>
    <p:sldId id="309" r:id="rId49"/>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189BB5"/>
    <a:srgbClr val="32B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77218" autoAdjust="0"/>
  </p:normalViewPr>
  <p:slideViewPr>
    <p:cSldViewPr snapToGrid="0">
      <p:cViewPr varScale="1">
        <p:scale>
          <a:sx n="120" d="100"/>
          <a:sy n="120" d="100"/>
        </p:scale>
        <p:origin x="1614" y="96"/>
      </p:cViewPr>
      <p:guideLst/>
    </p:cSldViewPr>
  </p:slideViewPr>
  <p:notesTextViewPr>
    <p:cViewPr>
      <p:scale>
        <a:sx n="3" d="2"/>
        <a:sy n="3" d="2"/>
      </p:scale>
      <p:origin x="0" y="0"/>
    </p:cViewPr>
  </p:notesTextViewPr>
  <p:notesViewPr>
    <p:cSldViewPr snapToGrid="0" showGuides="1">
      <p:cViewPr varScale="1">
        <p:scale>
          <a:sx n="86" d="100"/>
          <a:sy n="86" d="100"/>
        </p:scale>
        <p:origin x="378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670B054-A7E3-4C46-A3DC-95C0A9E1C735}" type="datetimeFigureOut">
              <a:rPr lang="en-US" smtClean="0"/>
              <a:t>10/17/2022</a:t>
            </a:fld>
            <a:endParaRPr lang="en-US"/>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19C70139-1794-494E-AE18-8355041D2970}" type="slidenum">
              <a:rPr lang="en-US" smtClean="0"/>
              <a:t>‹#›</a:t>
            </a:fld>
            <a:endParaRPr lang="en-US"/>
          </a:p>
        </p:txBody>
      </p:sp>
    </p:spTree>
    <p:extLst>
      <p:ext uri="{BB962C8B-B14F-4D97-AF65-F5344CB8AC3E}">
        <p14:creationId xmlns:p14="http://schemas.microsoft.com/office/powerpoint/2010/main" val="74421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DBB7F31-E679-48CC-9423-9B6BFCA4E2AC}" type="datetimeFigureOut">
              <a:rPr lang="en-US" smtClean="0"/>
              <a:t>10/17/2022</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C59C4FCC-A7BB-4998-9C5C-F010D2AC4004}" type="slidenum">
              <a:rPr lang="en-US" smtClean="0"/>
              <a:t>‹#›</a:t>
            </a:fld>
            <a:endParaRPr lang="en-US"/>
          </a:p>
        </p:txBody>
      </p:sp>
    </p:spTree>
    <p:extLst>
      <p:ext uri="{BB962C8B-B14F-4D97-AF65-F5344CB8AC3E}">
        <p14:creationId xmlns:p14="http://schemas.microsoft.com/office/powerpoint/2010/main" val="249935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1</a:t>
            </a:fld>
            <a:endParaRPr lang="en-US"/>
          </a:p>
        </p:txBody>
      </p:sp>
    </p:spTree>
    <p:extLst>
      <p:ext uri="{BB962C8B-B14F-4D97-AF65-F5344CB8AC3E}">
        <p14:creationId xmlns:p14="http://schemas.microsoft.com/office/powerpoint/2010/main" val="407684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Payroll: https://</a:t>
            </a:r>
            <a:r>
              <a:rPr lang="en-GB" dirty="0" err="1"/>
              <a:t>payrollheaven.com</a:t>
            </a:r>
            <a:r>
              <a:rPr lang="en-GB" dirty="0"/>
              <a:t>/define/ecopreneur/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Blundel</a:t>
            </a:r>
            <a:r>
              <a:rPr lang="en-GB" dirty="0"/>
              <a:t>: 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 Entrepreneurship: https://101entrepreneurship.org/</a:t>
            </a:r>
            <a:r>
              <a:rPr lang="en-GB" dirty="0" err="1"/>
              <a:t>ecopreneurship</a:t>
            </a:r>
            <a:r>
              <a:rPr lang="en-GB" dirty="0"/>
              <a:t>-features-companies-ecopreneur/</a:t>
            </a:r>
            <a:endParaRPr lang="en-AT" dirty="0"/>
          </a:p>
        </p:txBody>
      </p:sp>
      <p:sp>
        <p:nvSpPr>
          <p:cNvPr id="4" name="Slide Number Placeholder 3"/>
          <p:cNvSpPr>
            <a:spLocks noGrp="1"/>
          </p:cNvSpPr>
          <p:nvPr>
            <p:ph type="sldNum" sz="quarter" idx="5"/>
          </p:nvPr>
        </p:nvSpPr>
        <p:spPr/>
        <p:txBody>
          <a:bodyPr/>
          <a:lstStyle/>
          <a:p>
            <a:fld id="{4E4EFDCD-2276-5C44-97E5-47FEEC1ADD25}" type="slidenum">
              <a:rPr lang="en-AT" smtClean="0"/>
              <a:t>10</a:t>
            </a:fld>
            <a:endParaRPr lang="en-AT"/>
          </a:p>
        </p:txBody>
      </p:sp>
    </p:spTree>
    <p:extLst>
      <p:ext uri="{BB962C8B-B14F-4D97-AF65-F5344CB8AC3E}">
        <p14:creationId xmlns:p14="http://schemas.microsoft.com/office/powerpoint/2010/main" val="472877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Payroll: https://</a:t>
            </a:r>
            <a:r>
              <a:rPr lang="en-GB" dirty="0" err="1"/>
              <a:t>payrollheaven.com</a:t>
            </a:r>
            <a:r>
              <a:rPr lang="en-GB" dirty="0"/>
              <a:t>/define/ecopreneur/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 Entrepreneurship: https://101entrepreneurship.org/</a:t>
            </a:r>
            <a:r>
              <a:rPr lang="en-GB" dirty="0" err="1"/>
              <a:t>ecopreneurship</a:t>
            </a:r>
            <a:r>
              <a:rPr lang="en-GB" dirty="0"/>
              <a:t>-features-companies-ecopreneur/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Radboud: https://</a:t>
            </a:r>
            <a:r>
              <a:rPr lang="en-GB" dirty="0" err="1"/>
              <a:t>repository.ubn.ru.nl</a:t>
            </a:r>
            <a:r>
              <a:rPr lang="en-GB" dirty="0"/>
              <a:t>/bitstream/handle/2066/187760/187760pre.pdf?sequence=1</a:t>
            </a:r>
            <a:endParaRPr lang="en-AT" dirty="0"/>
          </a:p>
        </p:txBody>
      </p:sp>
      <p:sp>
        <p:nvSpPr>
          <p:cNvPr id="4" name="Slide Number Placeholder 3"/>
          <p:cNvSpPr>
            <a:spLocks noGrp="1"/>
          </p:cNvSpPr>
          <p:nvPr>
            <p:ph type="sldNum" sz="quarter" idx="5"/>
          </p:nvPr>
        </p:nvSpPr>
        <p:spPr/>
        <p:txBody>
          <a:bodyPr/>
          <a:lstStyle/>
          <a:p>
            <a:fld id="{4E4EFDCD-2276-5C44-97E5-47FEEC1ADD25}" type="slidenum">
              <a:rPr lang="en-AT" smtClean="0"/>
              <a:t>11</a:t>
            </a:fld>
            <a:endParaRPr lang="en-AT"/>
          </a:p>
        </p:txBody>
      </p:sp>
    </p:spTree>
    <p:extLst>
      <p:ext uri="{BB962C8B-B14F-4D97-AF65-F5344CB8AC3E}">
        <p14:creationId xmlns:p14="http://schemas.microsoft.com/office/powerpoint/2010/main" val="63035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endParaRPr lang="en-AT" dirty="0"/>
          </a:p>
          <a:p>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12</a:t>
            </a:fld>
            <a:endParaRPr lang="en-AT"/>
          </a:p>
        </p:txBody>
      </p:sp>
    </p:spTree>
    <p:extLst>
      <p:ext uri="{BB962C8B-B14F-4D97-AF65-F5344CB8AC3E}">
        <p14:creationId xmlns:p14="http://schemas.microsoft.com/office/powerpoint/2010/main" val="364171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endParaRPr lang="en-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T" dirty="0"/>
          </a:p>
          <a:p>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13</a:t>
            </a:fld>
            <a:endParaRPr lang="en-AT"/>
          </a:p>
        </p:txBody>
      </p:sp>
    </p:spTree>
    <p:extLst>
      <p:ext uri="{BB962C8B-B14F-4D97-AF65-F5344CB8AC3E}">
        <p14:creationId xmlns:p14="http://schemas.microsoft.com/office/powerpoint/2010/main" val="45481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14</a:t>
            </a:fld>
            <a:endParaRPr lang="en-US"/>
          </a:p>
        </p:txBody>
      </p:sp>
    </p:spTree>
    <p:extLst>
      <p:ext uri="{BB962C8B-B14F-4D97-AF65-F5344CB8AC3E}">
        <p14:creationId xmlns:p14="http://schemas.microsoft.com/office/powerpoint/2010/main" val="2173272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81221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bo-CN" dirty="0"/>
              <a:t>ཆ་ཤས་བརྒྱད:</a:t>
            </a:r>
            <a:endParaRPr lang="de-DE" dirty="0"/>
          </a:p>
          <a:p>
            <a:pPr marL="0" lvl="0" indent="0" algn="l" rtl="0">
              <a:spcBef>
                <a:spcPts val="0"/>
              </a:spcBef>
              <a:spcAft>
                <a:spcPts val="0"/>
              </a:spcAft>
              <a:buNone/>
            </a:pPr>
            <a:r>
              <a:rPr lang="bo-CN" dirty="0"/>
              <a:t>༡) ཁྱོད་ཀྱིས་འཛམ་གླིང་ལུ་ འགྱུར་ཁྱད་ག་བཟུམ་འབག་ནི་ཨིན་ན་ ངོས་འཛིན་འབད། </a:t>
            </a:r>
          </a:p>
          <a:p>
            <a:pPr marL="0" lvl="0" indent="0" algn="l" rtl="0">
              <a:spcBef>
                <a:spcPts val="0"/>
              </a:spcBef>
              <a:spcAft>
                <a:spcPts val="0"/>
              </a:spcAft>
              <a:buNone/>
            </a:pPr>
            <a:r>
              <a:rPr lang="bo-CN" dirty="0"/>
              <a:t>༢) ཁྱོད་ཀྱི་ལག་པར་ཡོད་པའི་ཐབས་ལམ་ལས་འགོ་བཙུགས།</a:t>
            </a:r>
            <a:endParaRPr lang="de-DE" dirty="0"/>
          </a:p>
          <a:p>
            <a:pPr marL="0" lvl="0" indent="0" algn="l" rtl="0">
              <a:spcBef>
                <a:spcPts val="0"/>
              </a:spcBef>
              <a:spcAft>
                <a:spcPts val="0"/>
              </a:spcAft>
              <a:buNone/>
            </a:pPr>
            <a:r>
              <a:rPr lang="bo-CN" dirty="0"/>
              <a:t>༣) གནས་སྐབས་འདི་ ད་རེས་བཤད་པ་རྐྱབ། </a:t>
            </a:r>
            <a:endParaRPr lang="de-DE" dirty="0"/>
          </a:p>
          <a:p>
            <a:pPr marL="0" lvl="0" indent="0" algn="l" rtl="0">
              <a:spcBef>
                <a:spcPts val="0"/>
              </a:spcBef>
              <a:spcAft>
                <a:spcPts val="0"/>
              </a:spcAft>
              <a:buNone/>
            </a:pPr>
            <a:r>
              <a:rPr lang="bo-CN" dirty="0"/>
              <a:t>༤) ཟད་འགྲོ་བཏང་ཚུགས་པའི་རྒུད་ག་དེམ་ཅིག་ཕོག་ཡོདཔ་ཨིན་ན་རྩིས་རྐྱབ། </a:t>
            </a:r>
            <a:endParaRPr lang="de-DE" dirty="0"/>
          </a:p>
          <a:p>
            <a:pPr marL="0" lvl="0" indent="0" algn="l" rtl="0">
              <a:spcBef>
                <a:spcPts val="0"/>
              </a:spcBef>
              <a:spcAft>
                <a:spcPts val="0"/>
              </a:spcAft>
              <a:buNone/>
            </a:pPr>
            <a:r>
              <a:rPr lang="bo-CN" dirty="0"/>
              <a:t>༥) དང་ལེན་ཆུང་ཀུ་རེ་འབད།</a:t>
            </a:r>
          </a:p>
          <a:p>
            <a:pPr marL="0" lvl="0" indent="0" algn="l" rtl="0">
              <a:spcBef>
                <a:spcPts val="0"/>
              </a:spcBef>
              <a:spcAft>
                <a:spcPts val="0"/>
              </a:spcAft>
              <a:buNone/>
            </a:pPr>
            <a:r>
              <a:rPr lang="bo-CN" dirty="0"/>
              <a:t>༦)</a:t>
            </a:r>
            <a:r>
              <a:rPr lang="bo-CN" sz="1200" dirty="0"/>
              <a:t> འབྲེལ་མཐུད་དང་ གཞན་ཡང་ཁྱོད་དང་འཁྱིད་ནི</a:t>
            </a:r>
            <a:endParaRPr lang="de-DE" dirty="0"/>
          </a:p>
          <a:p>
            <a:pPr marL="0" indent="0">
              <a:buNone/>
            </a:pPr>
            <a:r>
              <a:rPr lang="bo-CN" sz="1200" dirty="0"/>
              <a:t>༧) ཁྱོད་ཀྱིས་ག་ཅི་ལྷབ་ཡོད་མི་གུར་བཟོ།</a:t>
            </a:r>
          </a:p>
          <a:p>
            <a:pPr marL="0" lvl="0" indent="0" algn="l" rtl="0">
              <a:spcBef>
                <a:spcPts val="0"/>
              </a:spcBef>
              <a:spcAft>
                <a:spcPts val="0"/>
              </a:spcAft>
              <a:buNone/>
            </a:pPr>
            <a:r>
              <a:rPr lang="bo-CN" sz="1200" dirty="0"/>
              <a:t>༨) བསམ་ཞིབ་འབད་ནི་དང་ ཁྱོད་ཀྱིས་ཁྱོད་ར་ལུ་ཤོབ་མ་རྐྱབ།</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490662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bo-CN" dirty="0"/>
              <a:t>འགྱུར་མེད་ཀྱི་མནོ་ལུགས: མི་ཚུ་གིས་ ཁོང་གི་རིག་སྟོབས་དང་ ལྕོགས་གྲུབ་འདི་ རང་གཤིས་སྦེ་བཟོ་ནིའི་བསམ་པ་ཡོད་མི།</a:t>
            </a:r>
            <a:r>
              <a:rPr lang="de-DE" dirty="0"/>
              <a:t> </a:t>
            </a:r>
            <a:endParaRPr lang="bo-CN" dirty="0"/>
          </a:p>
          <a:p>
            <a:pPr marL="0" lvl="0" indent="0" algn="l" rtl="0">
              <a:spcBef>
                <a:spcPts val="0"/>
              </a:spcBef>
              <a:spcAft>
                <a:spcPts val="0"/>
              </a:spcAft>
              <a:buNone/>
            </a:pPr>
            <a:r>
              <a:rPr lang="bo-CN" dirty="0"/>
              <a:t>གོང་འཕེལ་གྱི་མནོ་ལུགས: མི་ཚུ་གིས་ ཁོང་གི་ལྕོགས་གྲུབ་འདི་ བརྩོན་ཤུགས་དང་ འབད་བརྩོན་གྱི་ཐོག་ལས་ བཟོ་ཚུགས་ཟེར་བའི་བསམ་པ་ཡོད་མི།</a:t>
            </a:r>
            <a:endParaRPr lang="de-DE" dirty="0"/>
          </a:p>
          <a:p>
            <a:pPr marL="0" lvl="0" indent="0" algn="l" rtl="0">
              <a:spcBef>
                <a:spcPts val="0"/>
              </a:spcBef>
              <a:spcAft>
                <a:spcPts val="0"/>
              </a:spcAft>
              <a:buNone/>
            </a:pPr>
            <a:r>
              <a:rPr lang="bo-CN" dirty="0"/>
              <a:t>དཔེར་ན། </a:t>
            </a:r>
            <a:endParaRPr lang="de-DE" dirty="0"/>
          </a:p>
          <a:p>
            <a:pPr marL="0" lvl="0" indent="0" algn="l" rtl="0">
              <a:spcBef>
                <a:spcPts val="0"/>
              </a:spcBef>
              <a:spcAft>
                <a:spcPts val="0"/>
              </a:spcAft>
              <a:buNone/>
            </a:pPr>
            <a:r>
              <a:rPr lang="bo-CN" dirty="0"/>
              <a:t>འགྱོར་མེད་ཀྱི་མནོ་ལུགས: “ཁྱོད་ག་ཅི་སྦེ་ཚོང་འབྲེལ་འདི་འགོ་བཙུགས་དགོཔ་སྨོ? ཁྱོད་ལུ་རྩིས་དོན་གྱི་རིག་རྩལ་དགོ། དེ་འབདཝ་ད་ ཁྱོད་ར་ སློབ་གྲྭ་ནང་སྡོ་པའི་སྐབས་ལུནི་ རྩིས་འདི་ཤེས་རང་མ་ཤེས་པས་ ཁྱོད་ཀྱིས་འབད་ཚུགས་ཟེར་ཡ?” </a:t>
            </a:r>
          </a:p>
          <a:p>
            <a:pPr marL="0" lvl="0" indent="0" algn="l" rtl="0">
              <a:spcBef>
                <a:spcPts val="0"/>
              </a:spcBef>
              <a:spcAft>
                <a:spcPts val="0"/>
              </a:spcAft>
              <a:buNone/>
            </a:pPr>
            <a:r>
              <a:rPr lang="bo-CN" dirty="0"/>
              <a:t>གོང་འཕེལ་གྱི་མནོ་ལུགས: “ང་ར་ རྩིས་དོན་ནང་ལེགས་ཤོམ་མེད་རུང་ ང་གིས་ལྷབ་སྦྱང་འབད་ནིའི་ཁས་ལེན་འབད་དེ་ བརྩོན་ཤུགས་བསྐྱེད་པ་ཅིན་ ཤེས་མ་ཚུགསཔ་ཅི་མི་འོང་།” </a:t>
            </a:r>
            <a:endParaRPr lang="de-DE" dirty="0"/>
          </a:p>
          <a:p>
            <a:pPr marL="0" lvl="0" indent="0" algn="l" rtl="0">
              <a:spcBef>
                <a:spcPts val="0"/>
              </a:spcBef>
              <a:spcAft>
                <a:spcPts val="0"/>
              </a:spcAft>
              <a:buNone/>
            </a:pPr>
            <a:r>
              <a:rPr lang="bo-CN" dirty="0"/>
              <a:t>འགྱོར་མེད་ཀྱི་མནོ་ལུགས: </a:t>
            </a:r>
            <a:r>
              <a:rPr lang="de-DE" dirty="0"/>
              <a:t> </a:t>
            </a:r>
            <a:r>
              <a:rPr lang="bo-CN" dirty="0"/>
              <a:t>“ཁྱོད་ར་མཐར་འཁྱོལ་མ་བྱུང་པ་ཅིན་ ག་ར་ཁྱོད་ལུ་བལྟ་སྟེ་བགའ་འོང” </a:t>
            </a:r>
            <a:endParaRPr lang="de-DE" dirty="0"/>
          </a:p>
          <a:p>
            <a:pPr marL="0" lvl="0" indent="0" algn="l" rtl="0">
              <a:spcBef>
                <a:spcPts val="0"/>
              </a:spcBef>
              <a:spcAft>
                <a:spcPts val="0"/>
              </a:spcAft>
              <a:buNone/>
            </a:pPr>
            <a:r>
              <a:rPr lang="bo-CN" dirty="0"/>
              <a:t>གོང་འཕེལ་གྱི་མནོ་ལུགས: </a:t>
            </a:r>
            <a:r>
              <a:rPr lang="de-DE" dirty="0"/>
              <a:t> </a:t>
            </a:r>
            <a:r>
              <a:rPr lang="bo-CN" dirty="0"/>
              <a:t>“འཛམ་གླིང་ནང་ལུ་ ཚར་གཅིག་རང་མཐར་འཁྱོལ་མ་བྱུང་མི་ག་ཡོདཔ་སྨོ?”</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24548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137688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bo-CN" dirty="0"/>
              <a:t>ལེགས་ཤོམ་སྦེ་མནོ་བསམ་བཏང་དགོ་པའི་དྲིབ་ཚུ: </a:t>
            </a:r>
            <a:endParaRPr lang="de-DE" dirty="0"/>
          </a:p>
          <a:p>
            <a:pPr marL="0" lvl="0" indent="0" algn="l" rtl="0">
              <a:spcBef>
                <a:spcPts val="0"/>
              </a:spcBef>
              <a:spcAft>
                <a:spcPts val="0"/>
              </a:spcAft>
              <a:buNone/>
            </a:pPr>
            <a:r>
              <a:rPr lang="bo-CN" dirty="0"/>
              <a:t>༡) འ་ནཱི་སྐར་མ་བཅུ་ཐམ་གྱི་སྦྱོང་བརྡར་འདི་གིས་ ཁྱོད་ཀྱི་འཛམ་གླིང་ལུ་བལྟ་ཐངས་ཀྱི་སྐོར་ལས་ བསམ་པ་དང་ཡིད་ཆེས་ཚུ་ གཏན་འཁེལ་བཟོ་ཚུགསཔ་ཅི? </a:t>
            </a:r>
          </a:p>
          <a:p>
            <a:pPr marL="0" lvl="0" indent="0" algn="l" rtl="0">
              <a:spcBef>
                <a:spcPts val="0"/>
              </a:spcBef>
              <a:spcAft>
                <a:spcPts val="0"/>
              </a:spcAft>
              <a:buNone/>
            </a:pPr>
            <a:r>
              <a:rPr lang="bo-CN" dirty="0"/>
              <a:t>༢) ཁྱོད་ཀྱི་སྐོར་ལས་ རེ་བ་རང་མ་བསྐྱེད་མི་ཅིག་ ལྷབ་ཚུགསཔ་ཅི་ག? </a:t>
            </a:r>
          </a:p>
          <a:p>
            <a:pPr marL="0" lvl="0" indent="0" algn="l" rtl="0">
              <a:spcBef>
                <a:spcPts val="0"/>
              </a:spcBef>
              <a:spcAft>
                <a:spcPts val="0"/>
              </a:spcAft>
              <a:buNone/>
            </a:pPr>
            <a:r>
              <a:rPr lang="bo-CN" dirty="0"/>
              <a:t>༣) འ་ནཱི་སྦྱོང་ལཱ་འདི་ ས་གནས་མ་འདྲཝ་ནང་ ལོག་སྟེ་འབད་བ་ཅིན་ ག་ཅི་འབད་ནི་ཨིན་པས? </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92740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2</a:t>
            </a:fld>
            <a:endParaRPr lang="en-US"/>
          </a:p>
        </p:txBody>
      </p:sp>
    </p:spTree>
    <p:extLst>
      <p:ext uri="{BB962C8B-B14F-4D97-AF65-F5344CB8AC3E}">
        <p14:creationId xmlns:p14="http://schemas.microsoft.com/office/powerpoint/2010/main" val="207955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bo-CN" sz="2800" b="1" dirty="0">
                <a:solidFill>
                  <a:srgbClr val="44546A"/>
                </a:solidFill>
                <a:latin typeface="Calibri" panose="020F0502020204030204" pitchFamily="34" charset="0"/>
                <a:ea typeface="Calibri" panose="020F0502020204030204" pitchFamily="34" charset="0"/>
              </a:rPr>
              <a:t>མི་ལཱ་ནི་ཡ་ པར་ཀིནསི། ཀེན་ཝ</a:t>
            </a:r>
            <a:r>
              <a:rPr lang="en-GB" sz="1800" b="0" dirty="0">
                <a:effectLst/>
                <a:latin typeface="Calibri" panose="020F0502020204030204" pitchFamily="34" charset="0"/>
              </a:rPr>
              <a:t>- </a:t>
            </a:r>
            <a:r>
              <a:rPr lang="bo-CN" sz="1800" b="0" dirty="0">
                <a:effectLst/>
                <a:latin typeface="Calibri" panose="020F0502020204030204" pitchFamily="34" charset="0"/>
              </a:rPr>
              <a:t>ཕི་ལི་པི་ནོ/ ཨཱསི་ཊེ་ལི་ཡ་ལུ་ ཀེན་ཝ་དང་གཅིག་ཁར་ རི་མོ་བཀོད་ནིའི་གྲོས་གནས་༣༠ འགོ་བཙུགས་པ། </a:t>
            </a:r>
          </a:p>
          <a:p>
            <a:pPr marL="0" marR="0" lvl="0" indent="0" algn="l" defTabSz="914400" rtl="0" eaLnBrk="1" fontAlgn="auto" latinLnBrk="0" hangingPunct="1">
              <a:lnSpc>
                <a:spcPct val="115000"/>
              </a:lnSpc>
              <a:spcBef>
                <a:spcPts val="0"/>
              </a:spcBef>
              <a:spcAft>
                <a:spcPts val="0"/>
              </a:spcAft>
              <a:buClrTx/>
              <a:buSzTx/>
              <a:buFontTx/>
              <a:buNone/>
              <a:tabLst/>
              <a:defRPr/>
            </a:pPr>
            <a:r>
              <a:rPr lang="bo-CN" sz="1800" b="1" dirty="0">
                <a:solidFill>
                  <a:srgbClr val="44546A"/>
                </a:solidFill>
                <a:effectLst/>
                <a:latin typeface="Calibri" panose="020F0502020204030204" pitchFamily="34" charset="0"/>
                <a:ea typeface="Calibri" panose="020F0502020204030204" pitchFamily="34" charset="0"/>
              </a:rPr>
              <a:t>རི་ཅའཌ་ བརེའན་སཱོན། </a:t>
            </a:r>
            <a:r>
              <a:rPr lang="en-GB" sz="1800" b="0" dirty="0">
                <a:effectLst/>
                <a:latin typeface="Calibri" panose="020F0502020204030204" pitchFamily="34" charset="0"/>
              </a:rPr>
              <a:t>- </a:t>
            </a:r>
            <a:r>
              <a:rPr lang="bo-CN" sz="1800" b="0" dirty="0">
                <a:effectLst/>
                <a:latin typeface="Calibri" panose="020F0502020204030204" pitchFamily="34" charset="0"/>
              </a:rPr>
              <a:t>ཚོང་ལཱའི་གྲུབ་མཐའི་སྐོར་ལས་སླབ་པ། </a:t>
            </a:r>
          </a:p>
          <a:p>
            <a:pPr marL="0" marR="0" lvl="0" indent="0" algn="l" defTabSz="914400" rtl="0" eaLnBrk="1" fontAlgn="auto" latinLnBrk="0" hangingPunct="1">
              <a:lnSpc>
                <a:spcPct val="115000"/>
              </a:lnSpc>
              <a:spcBef>
                <a:spcPts val="0"/>
              </a:spcBef>
              <a:spcAft>
                <a:spcPts val="0"/>
              </a:spcAft>
              <a:buClrTx/>
              <a:buSzTx/>
              <a:buFontTx/>
              <a:buNone/>
              <a:tabLst/>
              <a:defRPr/>
            </a:pPr>
            <a:r>
              <a:rPr lang="bo-CN" sz="1800" dirty="0">
                <a:solidFill>
                  <a:srgbClr val="44546A"/>
                </a:solidFill>
                <a:effectLst/>
                <a:latin typeface="Calibri" panose="020F0502020204030204" pitchFamily="34" charset="0"/>
                <a:ea typeface="Calibri" panose="020F0502020204030204" pitchFamily="34" charset="0"/>
              </a:rPr>
              <a:t>མཱ་ནིཤི་ གྷརཀ</a:t>
            </a:r>
            <a:r>
              <a:rPr lang="en-GB" sz="1800" dirty="0">
                <a:solidFill>
                  <a:srgbClr val="44546A"/>
                </a:solidFill>
                <a:effectLst/>
                <a:latin typeface="Calibri" panose="020F0502020204030204" pitchFamily="34" charset="0"/>
                <a:ea typeface="Calibri" panose="020F0502020204030204" pitchFamily="34" charset="0"/>
              </a:rPr>
              <a:t> </a:t>
            </a:r>
            <a:r>
              <a:rPr lang="bo-CN" sz="1800" b="0" dirty="0">
                <a:solidFill>
                  <a:srgbClr val="44546A"/>
                </a:solidFill>
                <a:effectLst/>
                <a:latin typeface="Calibri" panose="020F0502020204030204" pitchFamily="34" charset="0"/>
                <a:ea typeface="Calibri" panose="020F0502020204030204" pitchFamily="34" charset="0"/>
              </a:rPr>
              <a:t>-་ཁོ་གི་ཚོང་ལཱ་མཐར་འཁྱོལ་མ་བྱུང་མིའི་སྐོར་ལས་སླབ་པ།</a:t>
            </a:r>
            <a:endParaRPr b="0"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632100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94007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o-CN" b="1" dirty="0">
                <a:solidFill>
                  <a:srgbClr val="44546A"/>
                </a:solidFill>
                <a:latin typeface="Calibri" panose="020F0502020204030204" pitchFamily="34" charset="0"/>
              </a:rPr>
              <a:t>བྱ་སྤྱོད་དང་འབྲེལ་བའི་</a:t>
            </a:r>
            <a:r>
              <a:rPr lang="bo-CN" dirty="0">
                <a:solidFill>
                  <a:srgbClr val="44546A"/>
                </a:solidFill>
                <a:latin typeface="Calibri" panose="020F0502020204030204" pitchFamily="34" charset="0"/>
              </a:rPr>
              <a:t>ཐབས་བྱུས: འདི་ནང་ལུ་ </a:t>
            </a:r>
            <a:r>
              <a:rPr lang="bo-CN" b="1" dirty="0">
                <a:solidFill>
                  <a:srgbClr val="44546A"/>
                </a:solidFill>
                <a:latin typeface="Calibri" panose="020F0502020204030204" pitchFamily="34" charset="0"/>
              </a:rPr>
              <a:t>རང་གིས་གོ་རྟོག་འབད་ནི། རང་གིས་ དམིགས་དོན་བསྐྱེད་ནི། རང་གིས་རང་ལུ་ ལེགས་སྐྱེས་བྱིན་ནི། རང་གིས་ རང་ལུ་ཁྲིམས་བཏང་དང་ རང་གིས་རང་ལུ་ བརྡ་སྟོན་ནི་</a:t>
            </a:r>
            <a:r>
              <a:rPr lang="bo-CN" dirty="0">
                <a:solidFill>
                  <a:srgbClr val="44546A"/>
                </a:solidFill>
                <a:latin typeface="Calibri" panose="020F0502020204030204" pitchFamily="34" charset="0"/>
              </a:rPr>
              <a:t>ཚུ་ཚུདཔ་ཨིན། འ་ནཱི་རང་གི་གོ་རྟོགས་འདི་ ཕན་ནུས་མེད་མི་དང་ ཐོན་ཁུངས་མེད་པའི་བྱ་སྤྱོད་མེདཔ་བཟོ་ནིའི་ གོ་རིམ་དང་པ་ཨིན། འཕྲལ་གྱི་བྱ་སྤྱོད་དང་ གྲུབ་འབྲས་གནས་ཚད་ཀྱི་སྐོར་ལས  བརྡ་དོན་ལེགས་ཤོམ་ཐོབ་ཞིནམ་ལས་ མི་ངོམ་རེ་རེ་བཞིན་གྱི་ གྲབ་འབྲས་གནས་ཚད་ ལེགས་ཤོམ་སྦེ་ཡར་སེང་བཏང་ནིའི་དོན་ལུ་ དོ་འགྲན་ཅན་དང་དམིགས་བསལ་ཅན་གྱི་དམིགས་དོན་ཚུ་ དོན་སྨིན་ཅན་སྦེ་བཟོ་ཚུགས།</a:t>
            </a:r>
            <a:endParaRPr lang="en-US" b="0" i="0" dirty="0">
              <a:solidFill>
                <a:srgbClr val="40404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b="1" dirty="0">
                <a:solidFill>
                  <a:srgbClr val="44546A"/>
                </a:solidFill>
                <a:latin typeface="Calibri" panose="020F0502020204030204" pitchFamily="34" charset="0"/>
              </a:rPr>
              <a:t>རང་བཞིན་གྱིས་ལེགས་སྐྱེས་བྱིན་པའི་</a:t>
            </a:r>
            <a:r>
              <a:rPr lang="bo-CN" dirty="0">
                <a:solidFill>
                  <a:srgbClr val="44546A"/>
                </a:solidFill>
                <a:latin typeface="Calibri" panose="020F0502020204030204" pitchFamily="34" charset="0"/>
              </a:rPr>
              <a:t>ཐབས་བྱུས</a:t>
            </a:r>
            <a:r>
              <a:rPr lang="bo-CN" b="0" i="0" dirty="0">
                <a:solidFill>
                  <a:srgbClr val="404040"/>
                </a:solidFill>
                <a:effectLst/>
                <a:latin typeface="Helvetica Neue"/>
              </a:rPr>
              <a:t>: འ་ནཱི་འདི་ སྤྲོ་ཉམས་ཅན་གྱི་ལཱ་དང་ལས་སྣ་ལས་བརྟེན་ མི་ངོམ་འདི་ལུ་ སེམས་ཤུགས་བྱིན་ཚུགས་མི་དང་ ལེགས་སྐྱེས་བྱིན་པའི་གནས་སྟངས་ཅིག་བཟོ་ནིའི་ མོན་བསམ་བཏང་མི་འདི་ཨིན། འདི་ནང་ལུ་ ཐབས་བྱུས་ངོ་མ་གཉིས་ཡོདཔ་ཨིན། ཐབས་བྱུས་དང་པའི་ནང་ ཁོང་གིས་འབད་མི་ལཱ་འདི་རང་ རང་བཞིན་གྱིས་ ཡིད་ཚིམས་ཅིིག་ལུ་འགྱུར་ནིའི་དོན་ལུ་ ལཱ་འདི་ནང་ སྐྱིད་ཉམས་ཅན་དང་ སྤྲོ་ཉམས་ཅན་གྱི་ ཁྱད་ཆོས་ཚུ་བཟོ་ནི་འདི་ཨིན། ཐབས་བྱུས་གཉིས་པ་འདི་ སེམས་ཁམ་མ་འབབ་པའི་ལཱ་གི་ཁྱད་ཆོས་ཚུ་ལུ་ མ་བལྟ་བར་ མནོ་ལུགས་འདི་ར་ ལེགས་ཤོམ་བཟོ་ཞིནམ་ལས་ ལཱ་འབད་དེ་ཡིད་ཚིམས་འབྱུང་མི་འདི་ལུ་ གཙོ་བོ་བསྟེན་དགོཔ་ཨིན།</a:t>
            </a:r>
            <a:endParaRPr lang="en-US" b="0" i="0" dirty="0">
              <a:solidFill>
                <a:srgbClr val="202124"/>
              </a:solidFill>
              <a:effectLst/>
              <a:latin typeface="arial" panose="020B0604020202020204" pitchFamily="34" charset="0"/>
            </a:endParaRPr>
          </a:p>
          <a:p>
            <a:pPr marL="0" lvl="0" indent="0" algn="l" rtl="0">
              <a:spcBef>
                <a:spcPts val="0"/>
              </a:spcBef>
              <a:spcAft>
                <a:spcPts val="0"/>
              </a:spcAft>
              <a:buNone/>
            </a:pPr>
            <a:endParaRPr lang="en-US"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b="1" dirty="0">
                <a:solidFill>
                  <a:srgbClr val="44546A"/>
                </a:solidFill>
                <a:latin typeface="Calibri" panose="020F0502020204030204" pitchFamily="34" charset="0"/>
              </a:rPr>
              <a:t>ཕན་ཐོགས་ཅན་གྱི་མནོ་བསམ་བཏང་མི་</a:t>
            </a:r>
            <a:r>
              <a:rPr lang="bo-CN" dirty="0">
                <a:solidFill>
                  <a:srgbClr val="44546A"/>
                </a:solidFill>
                <a:latin typeface="Calibri" panose="020F0502020204030204" pitchFamily="34" charset="0"/>
              </a:rPr>
              <a:t>ཐབས་བྱུས: འ་ནཱི་འདི་ ཕན་ཐོགས་ཅན་གྱི་མནོ་བསམ་བཏང་ནི་དང་ དུས་རྒྱུན་གྱི་མནོ་བསམ་བཏང་བཅུག་སྟེ་ གྲུབ་འབྲས་སྟོན་ནི་ལུ་ཁེ་ཕ་ན་བྱུང་ནིའི་དོན་ལུ་ དམིགས་ཏེ་ཟབོ་ཡོདཔ་ཨིན་པས། འ་ནཱི་ཐབས་བྱུས་འདི་ནང་ལུ་ གོ་མ་ཆོད་པའི་ཡིད་ཆེས་དང་བསམ་པ། ནང་གི་གཟུགས་བརྙན་དང་ རང་གི་སྐོར་ལས་བློ་ལེགས་ཤོམ་སླབནི་ཚུ་ ངོས་འཛིན་འབད་དེ་ ཚབ་མ་བཙུགས་ནིའི་དོན་ལུ་ བཟོ་བཟོཝ་ཨིན།</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143982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bo-CN" b="1" dirty="0">
                <a:solidFill>
                  <a:srgbClr val="44546A"/>
                </a:solidFill>
                <a:latin typeface="Calibri" panose="020F0502020204030204" pitchFamily="34" charset="0"/>
              </a:rPr>
              <a:t>རང་གིས་ གོ་རྟོག་འབད་ནི:</a:t>
            </a:r>
            <a:r>
              <a:rPr lang="de-DE" dirty="0"/>
              <a:t> </a:t>
            </a:r>
            <a:r>
              <a:rPr lang="bo-CN" dirty="0"/>
              <a:t>ང་བཅས་ཀྱིས་ ག་དེ་སྦེ་འབདཝ་ཨིན་ན་དང་ ནམ་འབད་ནི་ཨིན་དང་ ག་ཅི་སྦེ་འབདན་ནི་ཨིན་ནའི་དྲི་བ་ཚུ་ དུས་རྒྱུན་དུ་དྲི་སྟེ་ གོ་རྟོགས་ཡར་སེང་བཏང་ནི། འ་ནཱི་འདི་ ཕན་ཐོགས་མེད་པའི་བྱ་སྤྱོད་ཚུ་ མེདཔ་བཟོ་ནིའི་ གོ་རིམ་དང་པ་ཨིན། </a:t>
            </a:r>
          </a:p>
          <a:p>
            <a:pPr marL="0" lvl="0" indent="0" algn="l" rtl="0">
              <a:spcBef>
                <a:spcPts val="0"/>
              </a:spcBef>
              <a:spcAft>
                <a:spcPts val="0"/>
              </a:spcAft>
              <a:buNone/>
            </a:pPr>
            <a:r>
              <a:rPr lang="bo-CN" b="1" dirty="0">
                <a:solidFill>
                  <a:srgbClr val="44546A"/>
                </a:solidFill>
                <a:latin typeface="Calibri" panose="020F0502020204030204" pitchFamily="34" charset="0"/>
              </a:rPr>
              <a:t>རང་གིས་ དམིགས་དོན་བསྐྱེད་ནི: </a:t>
            </a:r>
            <a:r>
              <a:rPr lang="bo-CN" b="0" dirty="0">
                <a:solidFill>
                  <a:srgbClr val="44546A"/>
                </a:solidFill>
                <a:latin typeface="Calibri" panose="020F0502020204030204" pitchFamily="34" charset="0"/>
              </a:rPr>
              <a:t>རང་སོའི་དོན་ལུ་ དམིགས་དོན་བསྐྱེད་ནིའི་བྱ་རིམ་ཅིག་ཨིན། འ་ནཱི་འདི་ ང་བཅས་ཀྱིས་དམིགས་དོན་ཚུ་གྲུབ་ཚུགས་ཏེ་ རང་གི་ལེགས་སྐྱེས་གྲུབ་ཚུགསཔ་ད་ལུ་ འ་ནཱི་འདི་ དམིགས་བསལ་གྱི་ཐོན་སྐྱེད་ཅན་ཅིག་ཨིན། ལེགས་སྐྱེས་འདི་ དངོས་ཅན་དང་དངོས་མེད་གཉིས་ཆ་ར་ཨིན། </a:t>
            </a:r>
          </a:p>
          <a:p>
            <a:pPr marL="0" lvl="0" indent="0" algn="l" rtl="0">
              <a:spcBef>
                <a:spcPts val="0"/>
              </a:spcBef>
              <a:spcAft>
                <a:spcPts val="0"/>
              </a:spcAft>
              <a:buNone/>
            </a:pPr>
            <a:r>
              <a:rPr lang="bo-CN" b="1" dirty="0">
                <a:solidFill>
                  <a:srgbClr val="44546A"/>
                </a:solidFill>
                <a:latin typeface="Calibri" panose="020F0502020204030204" pitchFamily="34" charset="0"/>
              </a:rPr>
              <a:t>རང་གིས་ རང་ལུ་ཁྲིམས་བཏང་ནི་འདི་ </a:t>
            </a:r>
            <a:r>
              <a:rPr lang="bo-CN" b="0" dirty="0">
                <a:solidFill>
                  <a:srgbClr val="44546A"/>
                </a:solidFill>
                <a:latin typeface="Calibri" panose="020F0502020204030204" pitchFamily="34" charset="0"/>
              </a:rPr>
              <a:t>འཛོལ་བ་འདི་ལོག་སྟེ་མི་འབད་ནིའི་དོན་ལུ་ རང་གི་འཛོལ་བ་ཧ་གོ་ནིའི་དོན་ལུ་ ཤེས་བཞིན་ཅན་གྱི་འབད་བརྩོན་འབད་དེ་ རང་གི་འཛོལ་བ་ བརྟག་དཔྱད་འབད་བཏུབ་བཟོ་བའི་བྱ་རིམ་ཅིག་ཨིན། </a:t>
            </a:r>
            <a:r>
              <a:rPr lang="de-DE" b="0" dirty="0"/>
              <a:t> </a:t>
            </a:r>
            <a:endParaRPr lang="bo-CN" b="0" dirty="0"/>
          </a:p>
          <a:p>
            <a:pPr marL="0" lvl="0" indent="0" algn="l" rtl="0">
              <a:spcBef>
                <a:spcPts val="0"/>
              </a:spcBef>
              <a:spcAft>
                <a:spcPts val="0"/>
              </a:spcAft>
              <a:buNone/>
            </a:pPr>
            <a:r>
              <a:rPr lang="bo-CN" b="1" dirty="0">
                <a:solidFill>
                  <a:srgbClr val="44546A"/>
                </a:solidFill>
                <a:latin typeface="Calibri" panose="020F0502020204030204" pitchFamily="34" charset="0"/>
              </a:rPr>
              <a:t>རང་གིས་རང་ལུ་ བརྡ་སྟོན་ནི་འདི་ </a:t>
            </a:r>
            <a:r>
              <a:rPr lang="bo-CN" b="0" dirty="0">
                <a:solidFill>
                  <a:srgbClr val="44546A"/>
                </a:solidFill>
                <a:latin typeface="Calibri" panose="020F0502020204030204" pitchFamily="34" charset="0"/>
              </a:rPr>
              <a:t>རང་གིས་རེ་དོན་བསྐྱེད་པའི་དམིགས་ཡུལ་ཚུ་གྲུབ་ནི་དང་ ག་ཅི་གྲུབ་ནིའི་རྩིས་རྐྱབ་ཨིན་ན་ལུ་ དྲནམ་བཏོན་བཅུག་མི་ དྲན་གསོ་འབད་མི་བྱ་རིམ་ཅིག་ཨིན།</a:t>
            </a:r>
            <a:endParaRPr lang="de-DE" b="0" dirty="0"/>
          </a:p>
          <a:p>
            <a:pPr marL="0" lvl="0" indent="0" algn="l" rtl="0">
              <a:spcBef>
                <a:spcPts val="0"/>
              </a:spcBef>
              <a:spcAft>
                <a:spcPts val="0"/>
              </a:spcAft>
              <a:buNone/>
            </a:pPr>
            <a:endParaRPr lang="de-DE" b="0"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023396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C4FCC-A7BB-4998-9C5C-F010D2AC4004}" type="slidenum">
              <a:rPr lang="en-US" smtClean="0"/>
              <a:t>25</a:t>
            </a:fld>
            <a:endParaRPr lang="en-US"/>
          </a:p>
        </p:txBody>
      </p:sp>
    </p:spTree>
    <p:extLst>
      <p:ext uri="{BB962C8B-B14F-4D97-AF65-F5344CB8AC3E}">
        <p14:creationId xmlns:p14="http://schemas.microsoft.com/office/powerpoint/2010/main" val="358620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bo-CN" sz="1800" b="1" dirty="0">
                <a:effectLst/>
                <a:latin typeface="Calibri" panose="020F0502020204030204" pitchFamily="34" charset="0"/>
                <a:ea typeface="Calibri" panose="020F0502020204030204" pitchFamily="34" charset="0"/>
              </a:rPr>
              <a:t>རང་རྐྱང་གི་དཔེ:</a:t>
            </a:r>
            <a:r>
              <a:rPr lang="en-GB" sz="1800" b="0" dirty="0">
                <a:effectLst/>
                <a:latin typeface="Calibri" panose="020F0502020204030204" pitchFamily="34" charset="0"/>
                <a:ea typeface="Calibri" panose="020F0502020204030204" pitchFamily="34" charset="0"/>
              </a:rPr>
              <a:t> </a:t>
            </a:r>
          </a:p>
          <a:p>
            <a:pPr>
              <a:lnSpc>
                <a:spcPct val="115000"/>
              </a:lnSpc>
            </a:pPr>
            <a:r>
              <a:rPr lang="bo-CN" sz="1800" b="0" dirty="0">
                <a:effectLst/>
                <a:latin typeface="Calibri" panose="020F0502020204030204" pitchFamily="34" charset="0"/>
                <a:ea typeface="Calibri" panose="020F0502020204030204" pitchFamily="34" charset="0"/>
              </a:rPr>
              <a:t>དམིགས་དོན</a:t>
            </a:r>
            <a:r>
              <a:rPr lang="en-GB" sz="1800" b="0" dirty="0">
                <a:effectLst/>
                <a:latin typeface="Calibri" panose="020F0502020204030204" pitchFamily="34" charset="0"/>
                <a:ea typeface="Calibri" panose="020F0502020204030204" pitchFamily="34" charset="0"/>
              </a:rPr>
              <a:t>: </a:t>
            </a:r>
            <a:r>
              <a:rPr lang="bo-CN" sz="1800" b="0" dirty="0">
                <a:effectLst/>
                <a:latin typeface="Calibri" panose="020F0502020204030204" pitchFamily="34" charset="0"/>
                <a:ea typeface="Calibri" panose="020F0502020204030204" pitchFamily="34" charset="0"/>
              </a:rPr>
              <a:t>ང་གིས་ ཨིས་པེ་ནིཤི་འདི་ འཇམ་ཏོང་ཏོ་སྦེ་ལྷབ་ཚུགས་ནི་མས། ང་གིས་འབད་དགོཔ་ཟེར་རུང་ བདུན་ཕྲག་གཅིག་གི་ནང་འཁོད་ ཆུ་ཚོད་དག་པ་ཅིག་གི་རིང་ལུ་ སྦཡང་བ་འབད་ནི་མེན་པ་ ཉིན་བསྟར་བཞིན་དང་ ཆུ་ཚོད་ཕྱེད་དང་གཅིག་གི་རིང་ལུ་ སྦྱང་བ་འབད་དགོ་པས། </a:t>
            </a:r>
          </a:p>
          <a:p>
            <a:pPr>
              <a:lnSpc>
                <a:spcPct val="115000"/>
              </a:lnSpc>
            </a:pPr>
            <a:r>
              <a:rPr lang="bo-CN" sz="1800" b="0" dirty="0">
                <a:effectLst/>
                <a:latin typeface="Calibri" panose="020F0502020204030204" pitchFamily="34" charset="0"/>
                <a:ea typeface="Calibri" panose="020F0502020204030204" pitchFamily="34" charset="0"/>
              </a:rPr>
              <a:t>ལེགས་སྐྱེས: ཆུ་ཚོད་ཕྱེད་དང་གཅིག་གི་རིང་ལུ་ ལཱ་དྲནམ་བཏོན་ཏེ་འབད་བའི་ཤུལ་ལུ་ ཀཱ་ཕི་དང་ ཀུ་ཀི་འཐུང་ནི་དང་ཟ་ནི། </a:t>
            </a:r>
          </a:p>
          <a:p>
            <a:pPr>
              <a:lnSpc>
                <a:spcPct val="115000"/>
              </a:lnSpc>
            </a:pPr>
            <a:r>
              <a:rPr lang="bo-CN" sz="1800" b="0" dirty="0">
                <a:effectLst/>
                <a:latin typeface="Calibri" panose="020F0502020204030204" pitchFamily="34" charset="0"/>
                <a:ea typeface="Calibri" panose="020F0502020204030204" pitchFamily="34" charset="0"/>
              </a:rPr>
              <a:t>རང་གིས་ལེགས་བཅོས་འབད་ཡོད་པའི་བསམ་ལན: ངེའི་འགྲུལ་འཕྲིན་ནང་ རྗོད་ཚིག་དག་པ་ཅིག་ཐོ་བཀོད་འབད་ཞིནམ་ལས་</a:t>
            </a:r>
            <a:r>
              <a:rPr lang="en-GB" sz="1800" b="0" dirty="0">
                <a:effectLst/>
                <a:latin typeface="Calibri" panose="020F0502020204030204" pitchFamily="34" charset="0"/>
                <a:ea typeface="Calibri" panose="020F0502020204030204" pitchFamily="34" charset="0"/>
              </a:rPr>
              <a:t> </a:t>
            </a:r>
            <a:r>
              <a:rPr lang="bo-CN" sz="1800" b="0" dirty="0">
                <a:effectLst/>
                <a:latin typeface="Calibri" panose="020F0502020204030204" pitchFamily="34" charset="0"/>
                <a:ea typeface="Calibri" panose="020F0502020204030204" pitchFamily="34" charset="0"/>
              </a:rPr>
              <a:t>ལོག་སྟེ་ཉན་ཡི་རང་ ངེའི་རྗོད་སྒྲ་ཚུ་ལེགས་ཤོམ་བཟོ་ནི། </a:t>
            </a:r>
          </a:p>
          <a:p>
            <a:pPr>
              <a:lnSpc>
                <a:spcPct val="115000"/>
              </a:lnSpc>
            </a:pPr>
            <a:r>
              <a:rPr lang="bo-CN" sz="1800" b="0" dirty="0">
                <a:effectLst/>
                <a:latin typeface="Calibri" panose="020F0502020204030204" pitchFamily="34" charset="0"/>
                <a:ea typeface="Arial" panose="020B0604020202020204" pitchFamily="34" charset="0"/>
              </a:rPr>
              <a:t>རང་གིས་རང་ལུ་བརྡ་སྟོན་འབད་ནི: ངེའི་ཚོགས་ཐུན་ཅིག་མཇུག་བསྡུཝ་ད་ དུས་ཚོད་ག་དེམ་ཅིག་ལུས་ཡོད་ག་བལྟ་ནིའི་དོན་ལུ་ ངེའི་གློག་རིག་ནང་ དུས་ཚོད་འཛིན་ཅས་བཞག་ནི།</a:t>
            </a:r>
            <a:endParaRPr lang="de-DE" sz="1800" b="0" dirty="0">
              <a:effectLst/>
              <a:latin typeface="Arial" panose="020B0604020202020204" pitchFamily="34" charset="0"/>
              <a:ea typeface="Arial" panose="020B0604020202020204" pitchFamily="34" charset="0"/>
            </a:endParaRPr>
          </a:p>
          <a:p>
            <a:pPr>
              <a:lnSpc>
                <a:spcPct val="115000"/>
              </a:lnSpc>
            </a:pPr>
            <a:r>
              <a:rPr lang="bo-CN" sz="1800" b="0" dirty="0">
                <a:effectLst/>
                <a:latin typeface="Calibri" panose="020F0502020204030204" pitchFamily="34" charset="0"/>
                <a:ea typeface="Calibri" panose="020F0502020204030204" pitchFamily="34" charset="0"/>
              </a:rPr>
              <a:t>སེམས་ཀྱི་དཔེ་རྒྱན</a:t>
            </a:r>
            <a:r>
              <a:rPr lang="en-GB" sz="1800" b="0" dirty="0">
                <a:effectLst/>
                <a:latin typeface="Calibri" panose="020F0502020204030204" pitchFamily="34" charset="0"/>
                <a:ea typeface="Calibri" panose="020F0502020204030204" pitchFamily="34" charset="0"/>
              </a:rPr>
              <a:t>: </a:t>
            </a:r>
            <a:r>
              <a:rPr lang="bo-CN" sz="1800" b="0" dirty="0">
                <a:effectLst/>
                <a:latin typeface="Calibri" panose="020F0502020204030204" pitchFamily="34" charset="0"/>
                <a:ea typeface="Calibri" panose="020F0502020204030204" pitchFamily="34" charset="0"/>
              </a:rPr>
              <a:t>ང་ལྷོ་ཕྱོགས་ཨ་མི་རི་ཀ་ལུ་འགྱོ་ཞིནམ་ལས་ ལྟ་བཤལ་གྱི་ས་ཁོངས་མེན་མི་ ས་གནས་ཀྱི་མི་ཚུ་དང་འབྲེལ་བ་འཐབ་སྟེ་ ཧིས་པེ་ནིཤི་སླབ་མི་ཚུ་ འཚོལ་ཞིབ་འབད་དགོ་པས། ང་གིས་ མཐོང་སྣང་ག་བཟུམ་ཅིག་འོང་ནི་ཨིན་པས་ག་དང་ འདི་གིས་མི་ཚུ་ག་དེ་སྦེ་ཧ་ལས་འོང་ག་ མནོ་བསམ་བཏང་ཚུགས་པས།</a:t>
            </a:r>
            <a:endParaRPr lang="en-GB" sz="18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88214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bo-CN" sz="1800" b="1" dirty="0">
                <a:effectLst/>
                <a:latin typeface="Calibri" panose="020F0502020204030204" pitchFamily="34" charset="0"/>
                <a:ea typeface="Calibri" panose="020F0502020204030204" pitchFamily="34" charset="0"/>
              </a:rPr>
              <a:t>འགྲེལ་བཤད</a:t>
            </a:r>
            <a:r>
              <a:rPr lang="en-GB" sz="1800" b="1" dirty="0">
                <a:effectLst/>
                <a:latin typeface="Calibri" panose="020F0502020204030204" pitchFamily="34" charset="0"/>
                <a:ea typeface="Calibri" panose="020F0502020204030204" pitchFamily="34" charset="0"/>
              </a:rPr>
              <a:t>: </a:t>
            </a:r>
          </a:p>
          <a:p>
            <a:pPr>
              <a:lnSpc>
                <a:spcPct val="115000"/>
              </a:lnSpc>
            </a:pPr>
            <a:r>
              <a:rPr lang="bo-CN" sz="1800" b="0" dirty="0">
                <a:effectLst/>
                <a:latin typeface="Calibri" panose="020F0502020204030204" pitchFamily="34" charset="0"/>
                <a:ea typeface="Calibri" panose="020F0502020204030204" pitchFamily="34" charset="0"/>
              </a:rPr>
              <a:t>ཚོང་ལཱའི་མནོ་ལུགས་འདི་ ཁྱོད་ག་ཨིན་ན་དང་ ཁྱོད་ཀྱི་འཛམ་གླིང་གི་མཐོང་ཚུལ་འདི་ ག་དེ་སྦེ་ཡོདཔ་ཨིན་ན་ཧ་གོ་མི་ལུ་སླབ་ཨིན། འདི་གིས་ མི་ལ་ལུ་ཅིག་གིས་ སྤྲོ་བ་ཨིན་ཟེར་སླབ་མི་ འགྱུར་ཁྱད་ལུ་རེ་དོན་བསྐྱེད་མི་དང་ འབྲེལ་བ་སྦོམ་སྦེ་རང་ཡོདཔ་ཨིན། ཧེ་མ་འབད་བ་ཅིན་ སྤྱིར་བཏང་དང་མ་མཐུན་པའི་ ཉེན་ཁ་སྦོམ་འབག་མི། དམིགས་པ་དང་ཁས་ལེན་ལེགས་ཤོམ་སྦེ་བསྐྱེད་མི་དང་ དམིགས་དོན་གྲུབ་ནིའི་དོན་ལུ་ ཨུ་ཚུགས་ཅན་གྱི་སེམས་ཤུགས་ཚུ་ ཧ་གོ་མི་གི་ འབད་གཞག་སྟོན་མི་ཚུ་ སྤྲོ་བའི་རྒྱུ་མཚན་ཚུ་ བཤད་པ་རྐྱབ་མི་ཅིག་སྦེ་ལག་ལེན་འཐབ་ནུག། </a:t>
            </a:r>
            <a:endParaRPr lang="en-GB" sz="1800" b="0" dirty="0">
              <a:effectLst/>
              <a:latin typeface="Calibri" panose="020F0502020204030204" pitchFamily="34" charset="0"/>
              <a:ea typeface="Calibri" panose="020F0502020204030204" pitchFamily="34" charset="0"/>
            </a:endParaRPr>
          </a:p>
          <a:p>
            <a:pPr>
              <a:lnSpc>
                <a:spcPct val="115000"/>
              </a:lnSpc>
            </a:pPr>
            <a:r>
              <a:rPr lang="bo-CN" sz="1800" dirty="0">
                <a:effectLst/>
                <a:latin typeface="Calibri" panose="020F0502020204030204" pitchFamily="34" charset="0"/>
                <a:ea typeface="Calibri" panose="020F0502020204030204" pitchFamily="34" charset="0"/>
              </a:rPr>
              <a:t>སྤྲོ་བ་འདི་ མཐར་འཁྱོལ་འབྱུང་ནི་དགོ་མི་ཅིག་ མེན་འདི་འབད་རུང་ ཞིབ་འཚོལ་འདི་འཁྲིལ་བ་ཅིན་ ཚོང་དཔོན་ཚུ་གིས་ སྤྲོ་ཉམས་ཅན་གྱི་འདུ་ཤེས་ཚུ་མྱོང་མི་ ལཱ་དང་ལས་སྣ་ཚུ་ནང་གྲལ་གཏོགས་འབད་དེ་ ཨུ་བཙུགས་བསྐྱེད་ནིའི་དོན་ལུ་ འདི་གིས་ ཚོང་དཔོན་ཚུ་ སེམས་ཤུགས་བྱིན་ཚུགས་པའི་ ཚོར་བ་ལེགས་ཤོམ་བྱིནམ་ཨིན་པས་ཟེར་ཤེས་རྟོགས་བྱུང་ནུག།</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76789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481175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rPr>
              <a:t>The way h</a:t>
            </a:r>
            <a:r>
              <a:rPr lang="de-DE" b="1" dirty="0" err="1"/>
              <a:t>uman</a:t>
            </a:r>
            <a:r>
              <a:rPr lang="de-DE" b="1" dirty="0"/>
              <a:t> </a:t>
            </a:r>
            <a:r>
              <a:rPr lang="de-DE" b="1" dirty="0" err="1"/>
              <a:t>brains</a:t>
            </a:r>
            <a:r>
              <a:rPr lang="de-DE" b="1" dirty="0"/>
              <a:t> </a:t>
            </a:r>
            <a:r>
              <a:rPr lang="de-DE" b="1" dirty="0" err="1"/>
              <a:t>are</a:t>
            </a:r>
            <a:r>
              <a:rPr lang="de-DE" b="1" dirty="0"/>
              <a:t> </a:t>
            </a:r>
            <a:r>
              <a:rPr lang="de-DE" b="1" dirty="0" err="1"/>
              <a:t>structured</a:t>
            </a:r>
            <a:r>
              <a:rPr lang="de-DE" dirty="0"/>
              <a:t> </a:t>
            </a:r>
            <a:r>
              <a:rPr lang="de-DE" dirty="0" err="1"/>
              <a:t>reflects</a:t>
            </a:r>
            <a:r>
              <a:rPr lang="de-DE" dirty="0"/>
              <a:t> </a:t>
            </a:r>
            <a:r>
              <a:rPr lang="de-DE" dirty="0" err="1"/>
              <a:t>the</a:t>
            </a:r>
            <a:r>
              <a:rPr lang="de-DE" dirty="0"/>
              <a:t> </a:t>
            </a:r>
            <a:r>
              <a:rPr lang="de-DE" dirty="0" err="1"/>
              <a:t>importance</a:t>
            </a:r>
            <a:r>
              <a:rPr lang="de-DE" dirty="0"/>
              <a:t> </a:t>
            </a:r>
            <a:r>
              <a:rPr lang="de-DE" dirty="0" err="1"/>
              <a:t>of</a:t>
            </a:r>
            <a:r>
              <a:rPr lang="de-DE" dirty="0"/>
              <a:t> </a:t>
            </a:r>
            <a:r>
              <a:rPr lang="de-DE" dirty="0" err="1"/>
              <a:t>navigating</a:t>
            </a:r>
            <a:r>
              <a:rPr lang="de-DE" dirty="0"/>
              <a:t> </a:t>
            </a:r>
            <a:r>
              <a:rPr lang="de-DE" dirty="0" err="1"/>
              <a:t>the</a:t>
            </a:r>
            <a:r>
              <a:rPr lang="de-DE" dirty="0"/>
              <a:t> </a:t>
            </a:r>
            <a:r>
              <a:rPr lang="de-DE" dirty="0" err="1"/>
              <a:t>uncharted</a:t>
            </a:r>
            <a:r>
              <a:rPr lang="de-DE" dirty="0"/>
              <a:t> </a:t>
            </a:r>
            <a:r>
              <a:rPr lang="de-DE" dirty="0" err="1"/>
              <a:t>waters</a:t>
            </a:r>
            <a:r>
              <a:rPr lang="de-DE" dirty="0"/>
              <a:t> </a:t>
            </a:r>
            <a:r>
              <a:rPr lang="de-DE" dirty="0" err="1"/>
              <a:t>of</a:t>
            </a:r>
            <a:r>
              <a:rPr lang="de-DE" dirty="0"/>
              <a:t> an </a:t>
            </a:r>
            <a:r>
              <a:rPr lang="de-DE" dirty="0" err="1"/>
              <a:t>uncertain</a:t>
            </a:r>
            <a:r>
              <a:rPr lang="de-DE" dirty="0"/>
              <a:t> </a:t>
            </a:r>
            <a:r>
              <a:rPr lang="de-DE" dirty="0" err="1"/>
              <a:t>world</a:t>
            </a:r>
            <a:r>
              <a:rPr lang="de-DE" dirty="0"/>
              <a:t> in </a:t>
            </a:r>
            <a:r>
              <a:rPr lang="de-DE" dirty="0" err="1"/>
              <a:t>the</a:t>
            </a:r>
            <a:r>
              <a:rPr lang="de-DE" dirty="0"/>
              <a:t> </a:t>
            </a:r>
            <a:r>
              <a:rPr lang="de-DE" dirty="0" err="1"/>
              <a:t>history</a:t>
            </a:r>
            <a:r>
              <a:rPr lang="de-DE" dirty="0"/>
              <a:t> </a:t>
            </a:r>
            <a:r>
              <a:rPr lang="de-DE" dirty="0" err="1"/>
              <a:t>of</a:t>
            </a:r>
            <a:r>
              <a:rPr lang="de-DE" dirty="0"/>
              <a:t> </a:t>
            </a:r>
            <a:r>
              <a:rPr lang="de-DE" dirty="0" err="1"/>
              <a:t>mankind</a:t>
            </a:r>
            <a:r>
              <a:rPr lang="de-DE" dirty="0"/>
              <a:t>. </a:t>
            </a:r>
          </a:p>
          <a:p>
            <a:pPr>
              <a:lnSpc>
                <a:spcPct val="115000"/>
              </a:lnSpc>
            </a:pPr>
            <a:r>
              <a:rPr lang="de-DE" dirty="0" err="1"/>
              <a:t>You</a:t>
            </a:r>
            <a:r>
              <a:rPr lang="de-DE" dirty="0"/>
              <a:t> </a:t>
            </a:r>
            <a:r>
              <a:rPr lang="de-DE" dirty="0" err="1"/>
              <a:t>may</a:t>
            </a:r>
            <a:r>
              <a:rPr lang="de-DE" dirty="0"/>
              <a:t> </a:t>
            </a:r>
            <a:r>
              <a:rPr lang="de-DE" dirty="0" err="1"/>
              <a:t>have</a:t>
            </a:r>
            <a:r>
              <a:rPr lang="de-DE" dirty="0"/>
              <a:t> </a:t>
            </a:r>
            <a:r>
              <a:rPr lang="de-DE" dirty="0" err="1"/>
              <a:t>heard</a:t>
            </a:r>
            <a:r>
              <a:rPr lang="de-DE" dirty="0"/>
              <a:t> </a:t>
            </a:r>
            <a:r>
              <a:rPr lang="de-DE" dirty="0" err="1"/>
              <a:t>about</a:t>
            </a:r>
            <a:r>
              <a:rPr lang="de-DE" dirty="0"/>
              <a:t> </a:t>
            </a:r>
            <a:r>
              <a:rPr lang="de-DE" dirty="0" err="1"/>
              <a:t>people</a:t>
            </a:r>
            <a:r>
              <a:rPr lang="de-DE" dirty="0"/>
              <a:t> </a:t>
            </a:r>
            <a:r>
              <a:rPr lang="de-DE" dirty="0" err="1"/>
              <a:t>being</a:t>
            </a:r>
            <a:r>
              <a:rPr lang="de-DE" dirty="0"/>
              <a:t> </a:t>
            </a:r>
            <a:r>
              <a:rPr lang="de-DE" dirty="0" err="1"/>
              <a:t>left-brained</a:t>
            </a:r>
            <a:r>
              <a:rPr lang="de-DE" dirty="0"/>
              <a:t> </a:t>
            </a:r>
            <a:r>
              <a:rPr lang="de-DE" dirty="0" err="1"/>
              <a:t>or</a:t>
            </a:r>
            <a:r>
              <a:rPr lang="de-DE" dirty="0"/>
              <a:t> </a:t>
            </a:r>
            <a:r>
              <a:rPr lang="de-DE" dirty="0" err="1"/>
              <a:t>right-brained</a:t>
            </a:r>
            <a:r>
              <a:rPr lang="de-DE" dirty="0"/>
              <a:t>. </a:t>
            </a:r>
            <a:r>
              <a:rPr lang="de-DE" dirty="0" err="1"/>
              <a:t>There</a:t>
            </a:r>
            <a:r>
              <a:rPr lang="de-DE" dirty="0"/>
              <a:t> </a:t>
            </a:r>
            <a:r>
              <a:rPr lang="de-DE" dirty="0" err="1"/>
              <a:t>is</a:t>
            </a:r>
            <a:r>
              <a:rPr lang="de-DE" dirty="0"/>
              <a:t> </a:t>
            </a:r>
            <a:r>
              <a:rPr lang="de-DE" dirty="0" err="1"/>
              <a:t>little</a:t>
            </a:r>
            <a:r>
              <a:rPr lang="de-DE" dirty="0"/>
              <a:t> </a:t>
            </a:r>
            <a:r>
              <a:rPr lang="de-DE" dirty="0" err="1"/>
              <a:t>scientific</a:t>
            </a:r>
            <a:r>
              <a:rPr lang="de-DE" dirty="0"/>
              <a:t> support </a:t>
            </a:r>
            <a:r>
              <a:rPr lang="de-DE" dirty="0" err="1"/>
              <a:t>for</a:t>
            </a:r>
            <a:r>
              <a:rPr lang="de-DE" dirty="0"/>
              <a:t> </a:t>
            </a:r>
            <a:r>
              <a:rPr lang="de-DE" dirty="0" err="1"/>
              <a:t>this</a:t>
            </a:r>
            <a:r>
              <a:rPr lang="de-DE" dirty="0"/>
              <a:t> </a:t>
            </a:r>
            <a:r>
              <a:rPr lang="de-DE" dirty="0" err="1"/>
              <a:t>model</a:t>
            </a:r>
            <a:r>
              <a:rPr lang="de-DE" dirty="0"/>
              <a:t>. </a:t>
            </a:r>
          </a:p>
          <a:p>
            <a:pPr>
              <a:lnSpc>
                <a:spcPct val="115000"/>
              </a:lnSpc>
            </a:pPr>
            <a:r>
              <a:rPr lang="de-DE" dirty="0" err="1"/>
              <a:t>It</a:t>
            </a:r>
            <a:r>
              <a:rPr lang="de-DE" dirty="0"/>
              <a:t> </a:t>
            </a:r>
            <a:r>
              <a:rPr lang="de-DE" dirty="0" err="1"/>
              <a:t>does</a:t>
            </a:r>
            <a:r>
              <a:rPr lang="de-DE" dirty="0"/>
              <a:t>, </a:t>
            </a:r>
            <a:r>
              <a:rPr lang="de-DE" dirty="0" err="1"/>
              <a:t>however</a:t>
            </a:r>
            <a:r>
              <a:rPr lang="de-DE" dirty="0"/>
              <a:t>, </a:t>
            </a:r>
            <a:r>
              <a:rPr lang="de-DE" dirty="0" err="1"/>
              <a:t>corroborate</a:t>
            </a:r>
            <a:r>
              <a:rPr lang="de-DE" dirty="0"/>
              <a:t> </a:t>
            </a:r>
            <a:r>
              <a:rPr lang="de-DE" dirty="0" err="1"/>
              <a:t>with</a:t>
            </a:r>
            <a:r>
              <a:rPr lang="de-DE" dirty="0"/>
              <a:t> </a:t>
            </a:r>
            <a:r>
              <a:rPr lang="de-DE" dirty="0" err="1"/>
              <a:t>some</a:t>
            </a:r>
            <a:r>
              <a:rPr lang="de-DE" dirty="0"/>
              <a:t> </a:t>
            </a:r>
            <a:r>
              <a:rPr lang="de-DE" dirty="0" err="1"/>
              <a:t>research</a:t>
            </a:r>
            <a:r>
              <a:rPr lang="de-DE" dirty="0"/>
              <a:t> on </a:t>
            </a:r>
            <a:r>
              <a:rPr lang="de-DE" dirty="0" err="1"/>
              <a:t>personality</a:t>
            </a:r>
            <a:r>
              <a:rPr lang="de-DE" dirty="0"/>
              <a:t> </a:t>
            </a:r>
            <a:r>
              <a:rPr lang="de-DE" dirty="0" err="1"/>
              <a:t>traits</a:t>
            </a:r>
            <a:r>
              <a:rPr lang="de-DE" dirty="0"/>
              <a:t> </a:t>
            </a:r>
            <a:r>
              <a:rPr lang="de-DE" dirty="0" err="1"/>
              <a:t>of</a:t>
            </a:r>
            <a:r>
              <a:rPr lang="de-DE" dirty="0"/>
              <a:t> </a:t>
            </a:r>
            <a:r>
              <a:rPr lang="de-DE" dirty="0" err="1"/>
              <a:t>creative</a:t>
            </a:r>
            <a:r>
              <a:rPr lang="de-DE" dirty="0"/>
              <a:t> </a:t>
            </a:r>
            <a:r>
              <a:rPr lang="de-DE" dirty="0" err="1"/>
              <a:t>people</a:t>
            </a:r>
            <a:r>
              <a:rPr lang="de-DE" dirty="0"/>
              <a:t> (</a:t>
            </a:r>
            <a:r>
              <a:rPr lang="de-DE" dirty="0" err="1"/>
              <a:t>Csinkszentmihalyi</a:t>
            </a:r>
            <a:r>
              <a:rPr lang="de-DE" dirty="0"/>
              <a:t>, 1996). The </a:t>
            </a:r>
            <a:r>
              <a:rPr lang="de-DE" dirty="0" err="1"/>
              <a:t>research</a:t>
            </a:r>
            <a:r>
              <a:rPr lang="de-DE" dirty="0"/>
              <a:t> </a:t>
            </a:r>
            <a:r>
              <a:rPr lang="de-DE" dirty="0" err="1"/>
              <a:t>showed</a:t>
            </a:r>
            <a:r>
              <a:rPr lang="de-DE" dirty="0"/>
              <a:t> </a:t>
            </a:r>
            <a:r>
              <a:rPr lang="de-DE" dirty="0" err="1"/>
              <a:t>that</a:t>
            </a:r>
            <a:r>
              <a:rPr lang="de-DE" dirty="0"/>
              <a:t> </a:t>
            </a:r>
            <a:r>
              <a:rPr lang="de-DE" dirty="0" err="1"/>
              <a:t>these</a:t>
            </a:r>
            <a:r>
              <a:rPr lang="de-DE" dirty="0"/>
              <a:t> </a:t>
            </a:r>
            <a:r>
              <a:rPr lang="de-DE" dirty="0" err="1"/>
              <a:t>people</a:t>
            </a:r>
            <a:r>
              <a:rPr lang="de-DE" dirty="0"/>
              <a:t> </a:t>
            </a:r>
            <a:r>
              <a:rPr lang="de-DE" dirty="0" err="1"/>
              <a:t>exhibited</a:t>
            </a:r>
            <a:r>
              <a:rPr lang="de-DE" dirty="0"/>
              <a:t> </a:t>
            </a:r>
            <a:r>
              <a:rPr lang="de-DE" dirty="0" err="1"/>
              <a:t>seemingly</a:t>
            </a:r>
            <a:r>
              <a:rPr lang="de-DE" dirty="0"/>
              <a:t> </a:t>
            </a:r>
            <a:r>
              <a:rPr lang="de-DE" dirty="0" err="1"/>
              <a:t>polarized</a:t>
            </a:r>
            <a:r>
              <a:rPr lang="de-DE" dirty="0"/>
              <a:t> </a:t>
            </a:r>
            <a:r>
              <a:rPr lang="de-DE" dirty="0" err="1"/>
              <a:t>traits</a:t>
            </a:r>
            <a:r>
              <a:rPr lang="de-DE" dirty="0"/>
              <a:t> like </a:t>
            </a:r>
            <a:r>
              <a:rPr lang="de-DE" dirty="0" err="1"/>
              <a:t>discipline</a:t>
            </a:r>
            <a:r>
              <a:rPr lang="de-DE" dirty="0"/>
              <a:t> and </a:t>
            </a:r>
            <a:r>
              <a:rPr lang="de-DE" dirty="0" err="1"/>
              <a:t>playfulness</a:t>
            </a:r>
            <a:r>
              <a:rPr lang="de-DE" dirty="0"/>
              <a:t>, a strong sense </a:t>
            </a:r>
            <a:r>
              <a:rPr lang="de-DE" dirty="0" err="1"/>
              <a:t>of</a:t>
            </a:r>
            <a:r>
              <a:rPr lang="de-DE" dirty="0"/>
              <a:t> </a:t>
            </a:r>
            <a:r>
              <a:rPr lang="de-DE" dirty="0" err="1"/>
              <a:t>reality</a:t>
            </a:r>
            <a:r>
              <a:rPr lang="de-DE" dirty="0"/>
              <a:t> and </a:t>
            </a:r>
            <a:r>
              <a:rPr lang="de-DE" dirty="0" err="1"/>
              <a:t>vivid</a:t>
            </a:r>
            <a:r>
              <a:rPr lang="de-DE" dirty="0"/>
              <a:t> </a:t>
            </a:r>
            <a:r>
              <a:rPr lang="de-DE" dirty="0" err="1"/>
              <a:t>imagination</a:t>
            </a:r>
            <a:r>
              <a:rPr lang="de-DE" dirty="0"/>
              <a:t>, and </a:t>
            </a:r>
            <a:r>
              <a:rPr lang="de-DE" dirty="0" err="1"/>
              <a:t>pride</a:t>
            </a:r>
            <a:r>
              <a:rPr lang="de-DE" dirty="0"/>
              <a:t> and </a:t>
            </a:r>
            <a:r>
              <a:rPr lang="de-DE" dirty="0" err="1"/>
              <a:t>humility</a:t>
            </a:r>
            <a:r>
              <a:rPr lang="de-DE" dirty="0"/>
              <a:t>. </a:t>
            </a:r>
            <a:r>
              <a:rPr lang="de-DE" dirty="0" err="1"/>
              <a:t>If</a:t>
            </a:r>
            <a:r>
              <a:rPr lang="de-DE" dirty="0"/>
              <a:t> </a:t>
            </a:r>
            <a:r>
              <a:rPr lang="de-DE" dirty="0" err="1"/>
              <a:t>you</a:t>
            </a:r>
            <a:r>
              <a:rPr lang="de-DE" dirty="0"/>
              <a:t> </a:t>
            </a:r>
            <a:r>
              <a:rPr lang="de-DE" dirty="0" err="1"/>
              <a:t>compare</a:t>
            </a:r>
            <a:r>
              <a:rPr lang="de-DE" dirty="0"/>
              <a:t> </a:t>
            </a:r>
            <a:r>
              <a:rPr lang="de-DE" dirty="0" err="1"/>
              <a:t>the</a:t>
            </a:r>
            <a:r>
              <a:rPr lang="de-DE" dirty="0"/>
              <a:t> „</a:t>
            </a:r>
            <a:r>
              <a:rPr lang="de-DE" dirty="0" err="1"/>
              <a:t>polarized</a:t>
            </a:r>
            <a:r>
              <a:rPr lang="de-DE" dirty="0"/>
              <a:t>“ </a:t>
            </a:r>
            <a:r>
              <a:rPr lang="de-DE" dirty="0" err="1"/>
              <a:t>traits</a:t>
            </a:r>
            <a:r>
              <a:rPr lang="de-DE" dirty="0"/>
              <a:t> </a:t>
            </a:r>
            <a:r>
              <a:rPr lang="de-DE" dirty="0" err="1"/>
              <a:t>with</a:t>
            </a:r>
            <a:r>
              <a:rPr lang="de-DE" dirty="0"/>
              <a:t> </a:t>
            </a:r>
            <a:r>
              <a:rPr lang="de-DE" dirty="0" err="1"/>
              <a:t>the</a:t>
            </a:r>
            <a:r>
              <a:rPr lang="de-DE" dirty="0"/>
              <a:t> </a:t>
            </a:r>
            <a:r>
              <a:rPr lang="de-DE" dirty="0" err="1"/>
              <a:t>left</a:t>
            </a:r>
            <a:r>
              <a:rPr lang="de-DE" dirty="0"/>
              <a:t> and </a:t>
            </a:r>
            <a:r>
              <a:rPr lang="de-DE" dirty="0" err="1"/>
              <a:t>right</a:t>
            </a:r>
            <a:r>
              <a:rPr lang="de-DE" dirty="0"/>
              <a:t> </a:t>
            </a:r>
            <a:r>
              <a:rPr lang="de-DE" dirty="0" err="1"/>
              <a:t>brain</a:t>
            </a:r>
            <a:r>
              <a:rPr lang="de-DE" dirty="0"/>
              <a:t> </a:t>
            </a:r>
            <a:r>
              <a:rPr lang="de-DE" dirty="0" err="1"/>
              <a:t>characteristics</a:t>
            </a:r>
            <a:r>
              <a:rPr lang="de-DE" dirty="0"/>
              <a:t> </a:t>
            </a:r>
            <a:r>
              <a:rPr lang="de-DE" dirty="0" err="1"/>
              <a:t>you</a:t>
            </a:r>
            <a:r>
              <a:rPr lang="de-DE" dirty="0"/>
              <a:t> will </a:t>
            </a:r>
            <a:r>
              <a:rPr lang="de-DE" dirty="0" err="1"/>
              <a:t>see</a:t>
            </a:r>
            <a:r>
              <a:rPr lang="de-DE" dirty="0"/>
              <a:t> </a:t>
            </a:r>
            <a:r>
              <a:rPr lang="de-DE" dirty="0" err="1"/>
              <a:t>striking</a:t>
            </a:r>
            <a:r>
              <a:rPr lang="de-DE" dirty="0"/>
              <a:t> </a:t>
            </a:r>
            <a:r>
              <a:rPr lang="de-DE" dirty="0" err="1"/>
              <a:t>similarities</a:t>
            </a:r>
            <a:r>
              <a:rPr lang="de-DE" dirty="0"/>
              <a:t>, </a:t>
            </a:r>
            <a:r>
              <a:rPr lang="de-DE" dirty="0" err="1"/>
              <a:t>suggesting</a:t>
            </a:r>
            <a:r>
              <a:rPr lang="de-DE" dirty="0"/>
              <a:t> </a:t>
            </a:r>
            <a:r>
              <a:rPr lang="de-DE" dirty="0" err="1"/>
              <a:t>that</a:t>
            </a:r>
            <a:r>
              <a:rPr lang="de-DE" dirty="0"/>
              <a:t> </a:t>
            </a:r>
            <a:r>
              <a:rPr lang="de-DE" dirty="0" err="1"/>
              <a:t>creativity</a:t>
            </a:r>
            <a:r>
              <a:rPr lang="de-DE" dirty="0"/>
              <a:t> </a:t>
            </a:r>
            <a:r>
              <a:rPr lang="de-DE" dirty="0" err="1"/>
              <a:t>involves</a:t>
            </a:r>
            <a:r>
              <a:rPr lang="de-DE" dirty="0"/>
              <a:t> </a:t>
            </a:r>
            <a:r>
              <a:rPr lang="de-DE" dirty="0" err="1"/>
              <a:t>integrating</a:t>
            </a:r>
            <a:r>
              <a:rPr lang="de-DE" dirty="0"/>
              <a:t> „</a:t>
            </a:r>
            <a:r>
              <a:rPr lang="de-DE" dirty="0" err="1"/>
              <a:t>both</a:t>
            </a:r>
            <a:r>
              <a:rPr lang="de-DE" dirty="0"/>
              <a:t> </a:t>
            </a:r>
            <a:r>
              <a:rPr lang="de-DE" dirty="0" err="1"/>
              <a:t>sides</a:t>
            </a:r>
            <a:r>
              <a:rPr lang="de-DE" dirty="0"/>
              <a:t>“ </a:t>
            </a:r>
            <a:r>
              <a:rPr lang="de-DE" dirty="0" err="1"/>
              <a:t>of</a:t>
            </a:r>
            <a:r>
              <a:rPr lang="de-DE" dirty="0"/>
              <a:t> </a:t>
            </a:r>
            <a:r>
              <a:rPr lang="de-DE" dirty="0" err="1"/>
              <a:t>the</a:t>
            </a:r>
            <a:r>
              <a:rPr lang="de-DE" dirty="0"/>
              <a:t> </a:t>
            </a:r>
            <a:r>
              <a:rPr lang="de-DE" dirty="0" err="1"/>
              <a:t>brain</a:t>
            </a:r>
            <a:r>
              <a:rPr lang="de-DE" dirty="0"/>
              <a:t>.</a:t>
            </a:r>
          </a:p>
          <a:p>
            <a:pPr>
              <a:lnSpc>
                <a:spcPct val="115000"/>
              </a:lnSpc>
            </a:pPr>
            <a:endParaRPr lang="de-DE" dirty="0"/>
          </a:p>
          <a:p>
            <a:pPr>
              <a:lnSpc>
                <a:spcPct val="115000"/>
              </a:lnSpc>
            </a:pPr>
            <a:r>
              <a:rPr lang="de-DE" dirty="0" err="1"/>
              <a:t>Although</a:t>
            </a:r>
            <a:r>
              <a:rPr lang="de-DE" dirty="0"/>
              <a:t> </a:t>
            </a:r>
            <a:r>
              <a:rPr lang="de-DE" dirty="0" err="1"/>
              <a:t>successful</a:t>
            </a:r>
            <a:r>
              <a:rPr lang="de-DE" dirty="0"/>
              <a:t> </a:t>
            </a:r>
            <a:r>
              <a:rPr lang="de-DE" dirty="0" err="1"/>
              <a:t>entrepreneurs</a:t>
            </a:r>
            <a:r>
              <a:rPr lang="de-DE" dirty="0"/>
              <a:t> </a:t>
            </a:r>
            <a:r>
              <a:rPr lang="de-DE" dirty="0" err="1"/>
              <a:t>definitely</a:t>
            </a:r>
            <a:r>
              <a:rPr lang="de-DE" dirty="0"/>
              <a:t> do not fit </a:t>
            </a:r>
            <a:r>
              <a:rPr lang="de-DE" dirty="0" err="1"/>
              <a:t>into</a:t>
            </a:r>
            <a:r>
              <a:rPr lang="de-DE" dirty="0"/>
              <a:t> a </a:t>
            </a:r>
            <a:r>
              <a:rPr lang="de-DE" dirty="0" err="1"/>
              <a:t>single</a:t>
            </a:r>
            <a:r>
              <a:rPr lang="de-DE" dirty="0"/>
              <a:t> </a:t>
            </a:r>
            <a:r>
              <a:rPr lang="de-DE" dirty="0" err="1"/>
              <a:t>profile</a:t>
            </a:r>
            <a:r>
              <a:rPr lang="de-DE" dirty="0"/>
              <a:t>, </a:t>
            </a:r>
            <a:r>
              <a:rPr lang="de-DE" dirty="0" err="1"/>
              <a:t>therre</a:t>
            </a:r>
            <a:r>
              <a:rPr lang="de-DE" dirty="0"/>
              <a:t> </a:t>
            </a:r>
            <a:r>
              <a:rPr lang="de-DE" dirty="0" err="1"/>
              <a:t>is</a:t>
            </a:r>
            <a:r>
              <a:rPr lang="de-DE" dirty="0"/>
              <a:t> </a:t>
            </a:r>
            <a:r>
              <a:rPr lang="de-DE" dirty="0" err="1"/>
              <a:t>some</a:t>
            </a:r>
            <a:r>
              <a:rPr lang="de-DE" dirty="0"/>
              <a:t> </a:t>
            </a:r>
            <a:r>
              <a:rPr lang="de-DE" dirty="0" err="1"/>
              <a:t>commonality</a:t>
            </a:r>
            <a:r>
              <a:rPr lang="de-DE" dirty="0"/>
              <a:t> in </a:t>
            </a:r>
            <a:r>
              <a:rPr lang="de-DE" dirty="0" err="1"/>
              <a:t>their</a:t>
            </a:r>
            <a:r>
              <a:rPr lang="de-DE" dirty="0"/>
              <a:t> </a:t>
            </a:r>
            <a:r>
              <a:rPr lang="de-DE" dirty="0" err="1"/>
              <a:t>mindset</a:t>
            </a:r>
            <a:r>
              <a:rPr lang="de-DE" dirty="0"/>
              <a:t>. </a:t>
            </a:r>
            <a:r>
              <a:rPr lang="de-DE" dirty="0" err="1"/>
              <a:t>They</a:t>
            </a:r>
            <a:r>
              <a:rPr lang="de-DE" dirty="0"/>
              <a:t> </a:t>
            </a:r>
            <a:r>
              <a:rPr lang="de-DE" dirty="0" err="1"/>
              <a:t>envision</a:t>
            </a:r>
            <a:r>
              <a:rPr lang="de-DE" dirty="0"/>
              <a:t> </a:t>
            </a:r>
            <a:r>
              <a:rPr lang="de-DE" dirty="0" err="1"/>
              <a:t>success</a:t>
            </a:r>
            <a:r>
              <a:rPr lang="de-DE" dirty="0"/>
              <a:t> </a:t>
            </a:r>
            <a:r>
              <a:rPr lang="de-DE" dirty="0" err="1"/>
              <a:t>while</a:t>
            </a:r>
            <a:r>
              <a:rPr lang="de-DE" dirty="0"/>
              <a:t> also </a:t>
            </a:r>
            <a:r>
              <a:rPr lang="de-DE" dirty="0" err="1"/>
              <a:t>preparing</a:t>
            </a:r>
            <a:r>
              <a:rPr lang="de-DE" dirty="0"/>
              <a:t> </a:t>
            </a:r>
            <a:r>
              <a:rPr lang="de-DE" dirty="0" err="1"/>
              <a:t>for</a:t>
            </a:r>
            <a:r>
              <a:rPr lang="de-DE" dirty="0"/>
              <a:t> </a:t>
            </a:r>
            <a:r>
              <a:rPr lang="de-DE" dirty="0" err="1"/>
              <a:t>failure</a:t>
            </a:r>
            <a:r>
              <a:rPr lang="de-DE" dirty="0"/>
              <a:t>. </a:t>
            </a:r>
            <a:r>
              <a:rPr lang="de-DE" dirty="0" err="1"/>
              <a:t>They</a:t>
            </a:r>
            <a:r>
              <a:rPr lang="de-DE" dirty="0"/>
              <a:t> </a:t>
            </a:r>
            <a:r>
              <a:rPr lang="de-DE" dirty="0" err="1"/>
              <a:t>value</a:t>
            </a:r>
            <a:r>
              <a:rPr lang="de-DE" dirty="0"/>
              <a:t> </a:t>
            </a:r>
            <a:r>
              <a:rPr lang="de-DE" dirty="0" err="1"/>
              <a:t>autonomy</a:t>
            </a:r>
            <a:r>
              <a:rPr lang="de-DE" dirty="0"/>
              <a:t> in </a:t>
            </a:r>
            <a:r>
              <a:rPr lang="de-DE" dirty="0" err="1"/>
              <a:t>deciding</a:t>
            </a:r>
            <a:r>
              <a:rPr lang="de-DE" dirty="0"/>
              <a:t> and </a:t>
            </a:r>
            <a:r>
              <a:rPr lang="de-DE" dirty="0" err="1"/>
              <a:t>acting</a:t>
            </a:r>
            <a:r>
              <a:rPr lang="de-DE" dirty="0"/>
              <a:t> and, </a:t>
            </a:r>
            <a:r>
              <a:rPr lang="de-DE" dirty="0" err="1"/>
              <a:t>therefore</a:t>
            </a:r>
            <a:r>
              <a:rPr lang="de-DE" dirty="0"/>
              <a:t>, </a:t>
            </a:r>
            <a:r>
              <a:rPr lang="de-DE" dirty="0" err="1"/>
              <a:t>assume</a:t>
            </a:r>
            <a:r>
              <a:rPr lang="de-DE" dirty="0"/>
              <a:t> </a:t>
            </a:r>
            <a:r>
              <a:rPr lang="de-DE" dirty="0" err="1"/>
              <a:t>responsibility</a:t>
            </a:r>
            <a:r>
              <a:rPr lang="de-DE" dirty="0"/>
              <a:t> </a:t>
            </a:r>
            <a:r>
              <a:rPr lang="de-DE" dirty="0" err="1"/>
              <a:t>for</a:t>
            </a:r>
            <a:r>
              <a:rPr lang="de-DE" dirty="0"/>
              <a:t> </a:t>
            </a:r>
            <a:r>
              <a:rPr lang="de-DE" dirty="0" err="1"/>
              <a:t>problems</a:t>
            </a:r>
            <a:r>
              <a:rPr lang="de-DE" dirty="0"/>
              <a:t> and </a:t>
            </a:r>
            <a:r>
              <a:rPr lang="de-DE" dirty="0" err="1"/>
              <a:t>failures</a:t>
            </a:r>
            <a:r>
              <a:rPr lang="de-DE" dirty="0"/>
              <a:t>. </a:t>
            </a:r>
            <a:r>
              <a:rPr lang="de-DE" dirty="0" err="1"/>
              <a:t>They</a:t>
            </a:r>
            <a:r>
              <a:rPr lang="de-DE" dirty="0"/>
              <a:t> </a:t>
            </a:r>
            <a:r>
              <a:rPr lang="de-DE" dirty="0" err="1"/>
              <a:t>have</a:t>
            </a:r>
            <a:r>
              <a:rPr lang="de-DE" dirty="0"/>
              <a:t> a </a:t>
            </a:r>
            <a:r>
              <a:rPr lang="de-DE" dirty="0" err="1"/>
              <a:t>tendency</a:t>
            </a:r>
            <a:r>
              <a:rPr lang="de-DE" dirty="0"/>
              <a:t> </a:t>
            </a:r>
            <a:r>
              <a:rPr lang="de-DE" dirty="0" err="1"/>
              <a:t>of</a:t>
            </a:r>
            <a:r>
              <a:rPr lang="de-DE" dirty="0"/>
              <a:t> </a:t>
            </a:r>
            <a:r>
              <a:rPr lang="de-DE" dirty="0" err="1"/>
              <a:t>being</a:t>
            </a:r>
            <a:r>
              <a:rPr lang="de-DE" dirty="0"/>
              <a:t> intolerant </a:t>
            </a:r>
            <a:r>
              <a:rPr lang="de-DE" dirty="0" err="1"/>
              <a:t>of</a:t>
            </a:r>
            <a:r>
              <a:rPr lang="de-DE" dirty="0"/>
              <a:t> </a:t>
            </a:r>
            <a:r>
              <a:rPr lang="de-DE" dirty="0" err="1"/>
              <a:t>authority</a:t>
            </a:r>
            <a:r>
              <a:rPr lang="de-DE" dirty="0"/>
              <a:t>, </a:t>
            </a:r>
            <a:r>
              <a:rPr lang="de-DE" dirty="0" err="1"/>
              <a:t>exhibit</a:t>
            </a:r>
            <a:r>
              <a:rPr lang="de-DE" dirty="0"/>
              <a:t> </a:t>
            </a:r>
            <a:r>
              <a:rPr lang="de-DE" dirty="0" err="1"/>
              <a:t>good</a:t>
            </a:r>
            <a:r>
              <a:rPr lang="de-DE" dirty="0"/>
              <a:t> </a:t>
            </a:r>
            <a:r>
              <a:rPr lang="de-DE" dirty="0" err="1"/>
              <a:t>salesmanship</a:t>
            </a:r>
            <a:r>
              <a:rPr lang="de-DE" dirty="0"/>
              <a:t> </a:t>
            </a:r>
            <a:r>
              <a:rPr lang="de-DE" dirty="0" err="1"/>
              <a:t>skills</a:t>
            </a:r>
            <a:r>
              <a:rPr lang="de-DE" dirty="0"/>
              <a:t>, </a:t>
            </a:r>
            <a:r>
              <a:rPr lang="de-DE" dirty="0" err="1"/>
              <a:t>have</a:t>
            </a:r>
            <a:r>
              <a:rPr lang="de-DE" dirty="0"/>
              <a:t> high </a:t>
            </a:r>
            <a:r>
              <a:rPr lang="de-DE" dirty="0" err="1"/>
              <a:t>self-confidence</a:t>
            </a:r>
            <a:r>
              <a:rPr lang="de-DE" dirty="0"/>
              <a:t>, and </a:t>
            </a:r>
            <a:r>
              <a:rPr lang="de-DE" dirty="0" err="1"/>
              <a:t>belive</a:t>
            </a:r>
            <a:r>
              <a:rPr lang="de-DE" dirty="0"/>
              <a:t> </a:t>
            </a:r>
            <a:r>
              <a:rPr lang="de-DE" dirty="0" err="1"/>
              <a:t>strongly</a:t>
            </a:r>
            <a:r>
              <a:rPr lang="de-DE" dirty="0"/>
              <a:t> in </a:t>
            </a:r>
            <a:r>
              <a:rPr lang="de-DE" dirty="0" err="1"/>
              <a:t>their</a:t>
            </a:r>
            <a:r>
              <a:rPr lang="de-DE" dirty="0"/>
              <a:t> </a:t>
            </a:r>
            <a:r>
              <a:rPr lang="de-DE" dirty="0" err="1"/>
              <a:t>abilities</a:t>
            </a:r>
            <a:r>
              <a:rPr lang="de-DE" dirty="0"/>
              <a:t>. </a:t>
            </a:r>
            <a:r>
              <a:rPr lang="de-DE" dirty="0" err="1"/>
              <a:t>They</a:t>
            </a:r>
            <a:r>
              <a:rPr lang="de-DE" dirty="0"/>
              <a:t> also </a:t>
            </a:r>
            <a:r>
              <a:rPr lang="de-DE" dirty="0" err="1"/>
              <a:t>tend</a:t>
            </a:r>
            <a:r>
              <a:rPr lang="de-DE" dirty="0"/>
              <a:t> </a:t>
            </a:r>
            <a:r>
              <a:rPr lang="de-DE" dirty="0" err="1"/>
              <a:t>to</a:t>
            </a:r>
            <a:r>
              <a:rPr lang="de-DE" dirty="0"/>
              <a:t> </a:t>
            </a:r>
            <a:r>
              <a:rPr lang="de-DE" dirty="0" err="1"/>
              <a:t>be</a:t>
            </a:r>
            <a:r>
              <a:rPr lang="de-DE" dirty="0"/>
              <a:t> </a:t>
            </a:r>
            <a:r>
              <a:rPr lang="de-DE" dirty="0" err="1"/>
              <a:t>both</a:t>
            </a:r>
            <a:r>
              <a:rPr lang="de-DE" dirty="0"/>
              <a:t> </a:t>
            </a:r>
            <a:r>
              <a:rPr lang="de-DE" dirty="0" err="1"/>
              <a:t>optimistic</a:t>
            </a:r>
            <a:r>
              <a:rPr lang="de-DE" dirty="0"/>
              <a:t> and </a:t>
            </a:r>
            <a:r>
              <a:rPr lang="de-DE" dirty="0" err="1"/>
              <a:t>pragmatic</a:t>
            </a:r>
            <a:r>
              <a:rPr lang="de-DE" dirty="0"/>
              <a:t>. </a:t>
            </a:r>
            <a:r>
              <a:rPr lang="de-DE" dirty="0" err="1"/>
              <a:t>They</a:t>
            </a:r>
            <a:r>
              <a:rPr lang="de-DE" dirty="0"/>
              <a:t> </a:t>
            </a:r>
            <a:r>
              <a:rPr lang="de-DE" dirty="0" err="1"/>
              <a:t>work</a:t>
            </a:r>
            <a:r>
              <a:rPr lang="de-DE" dirty="0"/>
              <a:t> </a:t>
            </a:r>
            <a:r>
              <a:rPr lang="de-DE" dirty="0" err="1"/>
              <a:t>hard</a:t>
            </a:r>
            <a:r>
              <a:rPr lang="de-DE" dirty="0"/>
              <a:t> and </a:t>
            </a:r>
            <a:r>
              <a:rPr lang="de-DE" dirty="0" err="1"/>
              <a:t>are</a:t>
            </a:r>
            <a:r>
              <a:rPr lang="de-DE" dirty="0"/>
              <a:t> </a:t>
            </a:r>
            <a:r>
              <a:rPr lang="de-DE" dirty="0" err="1"/>
              <a:t>driven</a:t>
            </a:r>
            <a:r>
              <a:rPr lang="de-DE" dirty="0"/>
              <a:t> </a:t>
            </a:r>
            <a:r>
              <a:rPr lang="de-DE" dirty="0" err="1"/>
              <a:t>by</a:t>
            </a:r>
            <a:r>
              <a:rPr lang="de-DE" dirty="0"/>
              <a:t> an </a:t>
            </a:r>
            <a:r>
              <a:rPr lang="de-DE" dirty="0" err="1"/>
              <a:t>intense</a:t>
            </a:r>
            <a:r>
              <a:rPr lang="de-DE" dirty="0"/>
              <a:t> </a:t>
            </a:r>
            <a:r>
              <a:rPr lang="de-DE" dirty="0" err="1"/>
              <a:t>committment</a:t>
            </a:r>
            <a:r>
              <a:rPr lang="de-DE" dirty="0"/>
              <a:t> </a:t>
            </a:r>
            <a:r>
              <a:rPr lang="de-DE" dirty="0" err="1"/>
              <a:t>to</a:t>
            </a:r>
            <a:r>
              <a:rPr lang="de-DE" dirty="0"/>
              <a:t> </a:t>
            </a:r>
            <a:r>
              <a:rPr lang="de-DE" dirty="0" err="1"/>
              <a:t>the</a:t>
            </a:r>
            <a:r>
              <a:rPr lang="de-DE" dirty="0"/>
              <a:t> </a:t>
            </a:r>
            <a:r>
              <a:rPr lang="de-DE" dirty="0" err="1"/>
              <a:t>success</a:t>
            </a:r>
            <a:r>
              <a:rPr lang="de-DE" dirty="0"/>
              <a:t> </a:t>
            </a:r>
            <a:r>
              <a:rPr lang="de-DE" dirty="0" err="1"/>
              <a:t>of</a:t>
            </a:r>
            <a:r>
              <a:rPr lang="de-DE" dirty="0"/>
              <a:t> </a:t>
            </a:r>
            <a:r>
              <a:rPr lang="de-DE" dirty="0" err="1"/>
              <a:t>the</a:t>
            </a:r>
            <a:r>
              <a:rPr lang="de-DE" dirty="0"/>
              <a:t> </a:t>
            </a:r>
            <a:r>
              <a:rPr lang="de-DE" dirty="0" err="1"/>
              <a:t>organization</a:t>
            </a:r>
            <a:r>
              <a:rPr lang="de-DE" dirty="0"/>
              <a:t>. </a:t>
            </a: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06104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92500" lnSpcReduction="10000"/>
          </a:bodyPr>
          <a:lstStyle/>
          <a:p>
            <a:pPr algn="l">
              <a:buFont typeface="Arial" panose="020B0604020202020204" pitchFamily="34" charset="0"/>
              <a:buChar char="•"/>
            </a:pPr>
            <a:r>
              <a:rPr lang="bo-CN" sz="2800" b="0" i="0" dirty="0">
                <a:solidFill>
                  <a:srgbClr val="575556"/>
                </a:solidFill>
                <a:effectLst/>
                <a:latin typeface="Arial" panose="020B0604020202020204" pitchFamily="34" charset="0"/>
              </a:rPr>
              <a:t>ཞྭམོ་དཀརཔོ</a:t>
            </a:r>
            <a:r>
              <a:rPr lang="en-US" sz="2800" b="0" i="0" dirty="0">
                <a:solidFill>
                  <a:srgbClr val="575556"/>
                </a:solidFill>
                <a:effectLst/>
                <a:latin typeface="Arial" panose="020B0604020202020204" pitchFamily="34" charset="0"/>
              </a:rPr>
              <a:t>– </a:t>
            </a:r>
            <a:r>
              <a:rPr lang="bo-CN" sz="2800" b="0" i="0" dirty="0">
                <a:solidFill>
                  <a:srgbClr val="575556"/>
                </a:solidFill>
                <a:effectLst/>
                <a:latin typeface="Arial" panose="020B0604020202020204" pitchFamily="34" charset="0"/>
              </a:rPr>
              <a:t>བདེན་པ</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བརྗོད་དོན་དང་འབྲེལ་བའི་ ཁ་གསལ་དང་གནས་སྡུད་ ཧེ་མ་ལས་ཤེས་ཡོདཔ་ཡངནི་ དགོ་ཡོདཔ</a:t>
            </a:r>
            <a:endParaRPr lang="en-US" sz="2800" b="0" i="0" dirty="0">
              <a:solidFill>
                <a:srgbClr val="575556"/>
              </a:solidFill>
              <a:effectLst/>
              <a:latin typeface="Arial" panose="020B0604020202020204" pitchFamily="34" charset="0"/>
            </a:endParaRPr>
          </a:p>
          <a:p>
            <a:pPr algn="l">
              <a:buFont typeface="Arial" panose="020B0604020202020204" pitchFamily="34" charset="0"/>
              <a:buChar char="•"/>
            </a:pPr>
            <a:r>
              <a:rPr lang="bo-CN" sz="2800" b="0" i="0" dirty="0">
                <a:solidFill>
                  <a:srgbClr val="575556"/>
                </a:solidFill>
                <a:effectLst/>
                <a:latin typeface="Arial" panose="020B0604020202020204" pitchFamily="34" charset="0"/>
              </a:rPr>
              <a:t>ཞྭམོ་དམརཔོ</a:t>
            </a:r>
            <a:r>
              <a:rPr lang="en-US" sz="2800" b="0" i="0" dirty="0">
                <a:solidFill>
                  <a:srgbClr val="575556"/>
                </a:solidFill>
                <a:effectLst/>
                <a:latin typeface="Arial" panose="020B0604020202020204" pitchFamily="34" charset="0"/>
              </a:rPr>
              <a:t>– </a:t>
            </a:r>
            <a:r>
              <a:rPr lang="bo-CN" sz="2800" b="0" i="0" dirty="0">
                <a:solidFill>
                  <a:srgbClr val="575556"/>
                </a:solidFill>
                <a:effectLst/>
                <a:latin typeface="Arial" panose="020B0604020202020204" pitchFamily="34" charset="0"/>
              </a:rPr>
              <a:t>འདུ་ཤེས</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ཚོར་བ། འགོ་ཐོག་གི་རང་གཤིས་དང་ རིག་ཤེས་ལུ་བལྟཝ་ཨིན། </a:t>
            </a:r>
          </a:p>
          <a:p>
            <a:pPr algn="l">
              <a:buFont typeface="Arial" panose="020B0604020202020204" pitchFamily="34" charset="0"/>
              <a:buChar char="•"/>
            </a:pPr>
            <a:r>
              <a:rPr lang="bo-CN" sz="2800" b="0" i="0" dirty="0">
                <a:solidFill>
                  <a:srgbClr val="575556"/>
                </a:solidFill>
                <a:effectLst/>
                <a:latin typeface="Arial" panose="020B0604020202020204" pitchFamily="34" charset="0"/>
              </a:rPr>
              <a:t>ཞྭམོ་གནགཔོ</a:t>
            </a:r>
            <a:r>
              <a:rPr lang="en-US" sz="2800" b="0" i="0" dirty="0">
                <a:solidFill>
                  <a:srgbClr val="575556"/>
                </a:solidFill>
                <a:effectLst/>
                <a:latin typeface="Arial" panose="020B0604020202020204" pitchFamily="34" charset="0"/>
              </a:rPr>
              <a:t>– </a:t>
            </a:r>
            <a:r>
              <a:rPr lang="bo-CN" sz="2800" b="0" i="0" dirty="0">
                <a:solidFill>
                  <a:srgbClr val="575556"/>
                </a:solidFill>
                <a:effectLst/>
                <a:latin typeface="Arial" panose="020B0604020202020204" pitchFamily="34" charset="0"/>
              </a:rPr>
              <a:t>དབྱེ་ཞིབ། དྲནམ་བཏོན</a:t>
            </a:r>
            <a:r>
              <a:rPr lang="en-US" sz="2800" b="0" i="0" dirty="0">
                <a:solidFill>
                  <a:srgbClr val="575556"/>
                </a:solidFill>
                <a:effectLst/>
                <a:latin typeface="Arial" panose="020B0604020202020204" pitchFamily="34" charset="0"/>
              </a:rPr>
              <a:t>– </a:t>
            </a:r>
            <a:r>
              <a:rPr lang="bo-CN" sz="2800" b="0" i="0" dirty="0">
                <a:solidFill>
                  <a:srgbClr val="575556"/>
                </a:solidFill>
                <a:effectLst/>
                <a:latin typeface="Arial" panose="020B0604020202020204" pitchFamily="34" charset="0"/>
              </a:rPr>
              <a:t>འབྱུང་འོས་ཅན་གྱི་དཀའ་ངལ་དང་ སྟབས་མ་བདེཝ་ཚུ་ལུ་བལྟཝ་ཨིན།</a:t>
            </a:r>
            <a:endParaRPr lang="en-US" sz="2800" b="0" i="0" dirty="0">
              <a:solidFill>
                <a:srgbClr val="575556"/>
              </a:solidFill>
              <a:effectLst/>
              <a:latin typeface="Arial" panose="020B0604020202020204" pitchFamily="34" charset="0"/>
            </a:endParaRPr>
          </a:p>
          <a:p>
            <a:pPr algn="l">
              <a:buFont typeface="Arial" panose="020B0604020202020204" pitchFamily="34" charset="0"/>
              <a:buChar char="•"/>
            </a:pPr>
            <a:r>
              <a:rPr lang="bo-CN" sz="2800" b="0" i="0" dirty="0">
                <a:solidFill>
                  <a:srgbClr val="575556"/>
                </a:solidFill>
                <a:effectLst/>
                <a:latin typeface="Arial" panose="020B0604020202020204" pitchFamily="34" charset="0"/>
              </a:rPr>
              <a:t>ཞྭམོ་སེརཔོ</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ཚད་མ</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ཁེ་ཕན་དང་གནས་གོང་ལུ་བལྟཝ་ཨིན </a:t>
            </a:r>
            <a:endParaRPr lang="en-US" sz="2800" b="0" i="0" dirty="0">
              <a:solidFill>
                <a:srgbClr val="575556"/>
              </a:solidFill>
              <a:effectLst/>
              <a:latin typeface="Arial" panose="020B0604020202020204" pitchFamily="34" charset="0"/>
            </a:endParaRPr>
          </a:p>
          <a:p>
            <a:pPr algn="l">
              <a:buFont typeface="Arial" panose="020B0604020202020204" pitchFamily="34" charset="0"/>
              <a:buChar char="•"/>
            </a:pPr>
            <a:r>
              <a:rPr lang="bo-CN" sz="2800" b="0" i="0" dirty="0">
                <a:solidFill>
                  <a:srgbClr val="575556"/>
                </a:solidFill>
                <a:effectLst/>
                <a:latin typeface="Arial" panose="020B0604020202020204" pitchFamily="34" charset="0"/>
              </a:rPr>
              <a:t>ཞྭམོ་ལྕང་ཁ</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གསར་སྐྲུན</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འོས་འབབ་ཅན། གནས་སྐབས་གསརཔ་དང་ གདམ་ཁ་ཚུ</a:t>
            </a:r>
          </a:p>
          <a:p>
            <a:pPr algn="l">
              <a:buFont typeface="Arial" panose="020B0604020202020204" pitchFamily="34" charset="0"/>
              <a:buChar char="•"/>
            </a:pPr>
            <a:r>
              <a:rPr lang="bo-CN" sz="2800" b="0" i="0" dirty="0">
                <a:solidFill>
                  <a:srgbClr val="575556"/>
                </a:solidFill>
                <a:effectLst/>
                <a:latin typeface="Arial" panose="020B0604020202020204" pitchFamily="34" charset="0"/>
              </a:rPr>
              <a:t>ཞྭམོ་ཧོནམོ</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བཀག་འཛིན</a:t>
            </a:r>
            <a:r>
              <a:rPr lang="en-US" sz="2800" b="0" i="0" dirty="0">
                <a:solidFill>
                  <a:srgbClr val="575556"/>
                </a:solidFill>
                <a:effectLst/>
                <a:latin typeface="Arial" panose="020B0604020202020204" pitchFamily="34" charset="0"/>
              </a:rPr>
              <a:t> – </a:t>
            </a:r>
            <a:r>
              <a:rPr lang="bo-CN" sz="2800" b="0" i="0" dirty="0">
                <a:solidFill>
                  <a:srgbClr val="575556"/>
                </a:solidFill>
                <a:effectLst/>
                <a:latin typeface="Arial" panose="020B0604020202020204" pitchFamily="34" charset="0"/>
              </a:rPr>
              <a:t>འཛིན་སྐྱོང་གི་བྱ་རིམ་ལུ་བལྟ་ཞིནམ་ལས་ དམིགས་དོན་ལས་འགོ་བཙུགས་ཏེ་ ཤུལ་མའི་གོ་རིམ་ལས་ ཁ་གསལ་ཚུ་ལུ་བལྟ་སྟེ་</a:t>
            </a:r>
            <a:r>
              <a:rPr lang="en-US" sz="2800" b="0" i="0" dirty="0">
                <a:solidFill>
                  <a:srgbClr val="575556"/>
                </a:solidFill>
                <a:effectLst/>
                <a:latin typeface="Arial" panose="020B0604020202020204" pitchFamily="34" charset="0"/>
              </a:rPr>
              <a:t> </a:t>
            </a:r>
            <a:r>
              <a:rPr lang="bo-CN" sz="2800" b="0" i="0" dirty="0">
                <a:solidFill>
                  <a:srgbClr val="575556"/>
                </a:solidFill>
                <a:effectLst/>
                <a:latin typeface="Arial" panose="020B0604020202020204" pitchFamily="34" charset="0"/>
              </a:rPr>
              <a:t>དང་ལེན་དང་འཆར་གཞི་ཚུ་ལུ་བལྟ།</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63659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o-CN" dirty="0"/>
              <a:t>རྒྱབ་རྟེན་</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a:t>
            </a:r>
            <a:endParaRPr lang="en-AT" dirty="0"/>
          </a:p>
          <a:p>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3</a:t>
            </a:fld>
            <a:endParaRPr lang="en-AT"/>
          </a:p>
        </p:txBody>
      </p:sp>
    </p:spTree>
    <p:extLst>
      <p:ext uri="{BB962C8B-B14F-4D97-AF65-F5344CB8AC3E}">
        <p14:creationId xmlns:p14="http://schemas.microsoft.com/office/powerpoint/2010/main" val="2126946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bo-CN" sz="1800" b="1" dirty="0">
                <a:effectLst/>
                <a:latin typeface="Calibri" panose="020F0502020204030204" pitchFamily="34" charset="0"/>
                <a:ea typeface="Calibri" panose="020F0502020204030204" pitchFamily="34" charset="0"/>
              </a:rPr>
              <a:t>འགྲེལ་བཤད: </a:t>
            </a:r>
            <a:r>
              <a:rPr lang="bo-CN" sz="1800" b="1" dirty="0">
                <a:solidFill>
                  <a:srgbClr val="44546A"/>
                </a:solidFill>
                <a:latin typeface="Calibri" panose="020F0502020204030204" pitchFamily="34" charset="0"/>
              </a:rPr>
              <a:t>ཚག་དགུ་ཡོད་པའི་སྦྱོང་ལཱ་ མི་ངོམ་རེ་རེ་བཞིན་གྱིས་འབད་དགོ་མི: </a:t>
            </a:r>
            <a:r>
              <a:rPr lang="en-GB" sz="1800" b="1"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 </a:t>
            </a:r>
            <a:r>
              <a:rPr lang="bo-CN" sz="2800" b="1" dirty="0">
                <a:solidFill>
                  <a:srgbClr val="44546A"/>
                </a:solidFill>
                <a:latin typeface="Calibri" panose="020F0502020204030204" pitchFamily="34" charset="0"/>
              </a:rPr>
              <a:t>སྨྱུག་གུ་ཡར་མ་འའཐུ་བར་དང་ ལོག་སྟེ་ཐི་མ་འཐེན་པ་ ས་སྟོང་འདྲན་འདྲ་ཡོད་པའི་ཚག་འདི་ གྱལ་བཞི་ཡངནི་ ཉུངམ་སྦེ་ལག་ལེན་འཐབ་ཐོག་ལས་ མཐུད་འབྲེལ་འབད་ནིའི་རྩིས་རྐྱབ།</a:t>
            </a:r>
            <a:endParaRPr lang="en-GB" sz="1800" dirty="0">
              <a:solidFill>
                <a:srgbClr val="44546A"/>
              </a:solidFill>
              <a:latin typeface="Calibri" panose="020F0502020204030204" pitchFamily="34" charset="0"/>
            </a:endParaRPr>
          </a:p>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4058219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33</a:t>
            </a:fld>
            <a:endParaRPr lang="en-US"/>
          </a:p>
        </p:txBody>
      </p:sp>
    </p:spTree>
    <p:extLst>
      <p:ext uri="{BB962C8B-B14F-4D97-AF65-F5344CB8AC3E}">
        <p14:creationId xmlns:p14="http://schemas.microsoft.com/office/powerpoint/2010/main" val="357241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70000" lnSpcReduction="20000"/>
          </a:bodyPr>
          <a:lstStyle/>
          <a:p>
            <a:r>
              <a:rPr lang="en-US" sz="2800" b="1" dirty="0"/>
              <a:t>INSTRUCTIONS: </a:t>
            </a:r>
            <a:endParaRPr lang="en-US" sz="2800" dirty="0"/>
          </a:p>
          <a:p>
            <a:pPr>
              <a:buFont typeface="+mj-lt"/>
              <a:buAutoNum type="arabicPeriod"/>
            </a:pPr>
            <a:r>
              <a:rPr lang="en-US" sz="2800" dirty="0"/>
              <a:t>Give each pair of participants one 30 Circles sheet of paper (see example) and something to draw with.</a:t>
            </a:r>
          </a:p>
          <a:p>
            <a:pPr>
              <a:buFont typeface="+mj-lt"/>
              <a:buAutoNum type="arabicPeriod"/>
            </a:pPr>
            <a:r>
              <a:rPr lang="en-US" sz="2800" dirty="0"/>
              <a:t>Ask them to turn as many of the blank circles as possible into recognizable objects in three minutes.</a:t>
            </a:r>
          </a:p>
          <a:p>
            <a:pPr>
              <a:buFont typeface="+mj-lt"/>
              <a:buAutoNum type="arabicPeriod"/>
            </a:pPr>
            <a:r>
              <a:rPr lang="en-US" sz="2800" dirty="0"/>
              <a:t>Compare results. Look for the quantity or fluency of ideas. Ask how many people filled in ten, 15, 20, or more circles? (Most people don’t finish.) Next, look for diversity or flexibility in ideas. Are the ideas derivative (a basketball, a baseball, a volleyball) or distinct (a planet, a cookie, a happy face)? If people were drawing their own circles, did anyone “break the rules” and combine two or more (a snowman or a traffic light)? Were the rules explicit, or just assumed?</a:t>
            </a:r>
          </a:p>
          <a:p>
            <a:pPr>
              <a:lnSpc>
                <a:spcPct val="115000"/>
              </a:lnSpc>
            </a:pP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366835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35</a:t>
            </a:fld>
            <a:endParaRPr lang="en-US"/>
          </a:p>
        </p:txBody>
      </p:sp>
    </p:spTree>
    <p:extLst>
      <p:ext uri="{BB962C8B-B14F-4D97-AF65-F5344CB8AC3E}">
        <p14:creationId xmlns:p14="http://schemas.microsoft.com/office/powerpoint/2010/main" val="746192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331330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bo-CN" sz="1800" b="1" dirty="0">
                <a:effectLst/>
                <a:latin typeface="Calibri" panose="020F0502020204030204" pitchFamily="34" charset="0"/>
                <a:ea typeface="Calibri" panose="020F0502020204030204" pitchFamily="34" charset="0"/>
              </a:rPr>
              <a:t>འགྲེལ་བཤད: བཅའ་མར་གཏོགས་མི་ཚུ་གིས་ སྡེ་ཚན་བཟོ་ཞིནམ་ལས་ རིག་ཚོད་ཚུ་ ག་ཡོད་སྤྱོད་ནི་ཨིན་རུང་ གནས་སྟངས་དང་འབྲེལ་བ་བཟོ་ཚུགས་མི་ཚུ་ ལག་ལེན་འཐབ་ནི་ཨིན་པས། འདིའི་སྐོར་ལས་དཔེ་ཅིག་ བཤུད་བརྙན་འདི་ནང་བྱིན་ཏེ་ཡོད་རུང་ ཐབས་ལམ་གཞན་ གློག་བརྙན་ཁང་ནང་ལས་ཕར་ རྣམ་འགྱུར་སྟོ་ནི་དང་ སྲུང་འདི་ ག་དེ་སྦེ་འཕྲོ་མཐུད་ནི་ཨིན་ན་ ག་ཡོད་སྤྱོད་ནི་ཚུ་ཡོདཔ་ཨིན།</a:t>
            </a:r>
            <a:r>
              <a:rPr lang="en-GB" sz="1800" b="1" dirty="0">
                <a:effectLst/>
                <a:latin typeface="Calibri" panose="020F0502020204030204" pitchFamily="34" charset="0"/>
                <a:ea typeface="Calibri" panose="020F0502020204030204" pitchFamily="34" charset="0"/>
              </a:rPr>
              <a:t> </a:t>
            </a:r>
            <a:endParaRPr lang="bo-CN"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bo-CN" sz="1800" b="1" dirty="0">
                <a:effectLst/>
                <a:latin typeface="Calibri" panose="020F0502020204030204" pitchFamily="34" charset="0"/>
                <a:ea typeface="Calibri" panose="020F0502020204030204" pitchFamily="34" charset="0"/>
              </a:rPr>
              <a:t>དཔེ་འདི་ནང་ “ཨིན་དང”ཟེར་མི་ལས་ འཕྲོ་མཐུད་མི་འདི་གིས་ གནས་སྐབས་འདི་ མཇུག་བསྡུཝ་མེན་པ་ རྒྱས་ཏེ་འགྱོཝ་ཨིན།</a:t>
            </a:r>
            <a:endParaRPr lang="en-GB" sz="1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1" dirty="0">
              <a:effectLst/>
              <a:latin typeface="Calibri" panose="020F0502020204030204" pitchFamily="34" charset="0"/>
              <a:ea typeface="Calibri" panose="020F050202020403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4264507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4037371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bo-CN" dirty="0"/>
              <a:t>འཇལ་ཚད་འདི་གིས་ མི་ངོམ་རེ་རེ་བཞིན་གྱིས་ སྟབས་མ་བདེ་བའི་གནས་སྟངས་ལུ་ གདོང་ལེན་འབད་ཚུགས་མི་དང་ དཀའ་ངལ་ག་བཟུམ་ཡང་ སེལ་ཚུགས་མི་འདི་ བརྟ་གཞིབ་འབདཝ་ཨིན།</a:t>
            </a:r>
            <a:endParaRPr lang="de-DE" dirty="0"/>
          </a:p>
          <a:p>
            <a:pPr>
              <a:lnSpc>
                <a:spcPct val="115000"/>
              </a:lnSpc>
            </a:pPr>
            <a:r>
              <a:rPr lang="bo-CN" dirty="0"/>
              <a:t>འ་ནཱི་འདི་ རང་གིས་བཟོ་ཡོད་པའི་འཇལ་ཚད་ཨིནམ་དང་ འདི་མཇུག་བསྡུ་ནི་ལུ་ སྐར་མ་༢-༣ འགོར་འོང་།</a:t>
            </a:r>
            <a:endParaRPr lang="de-DE" dirty="0"/>
          </a:p>
          <a:p>
            <a:pPr>
              <a:lnSpc>
                <a:spcPct val="115000"/>
              </a:lnSpc>
            </a:pPr>
            <a:r>
              <a:rPr lang="bo-CN" dirty="0"/>
              <a:t>འདི་ནང་ སྐུགས་ཚད་མངམ་སྦེ་ཡོད་པ་ཅིན་ མི་ངོམ་ཚུ་གི་ རང་གི་ཕན་ཤུགས་འདི་སྦོམ་ཡོད་པའི་རྟགས་ཨིན།</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353983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ea typeface="Calibri" panose="020F0502020204030204" pitchFamily="34" charset="0"/>
              </a:rPr>
              <a:t> </a:t>
            </a:r>
            <a:r>
              <a:rPr lang="bo-CN" sz="1800" b="0" dirty="0">
                <a:effectLst/>
                <a:latin typeface="Calibri" panose="020F0502020204030204" pitchFamily="34" charset="0"/>
                <a:ea typeface="Calibri" panose="020F0502020204030204" pitchFamily="34" charset="0"/>
              </a:rPr>
              <a:t>པཱ་ཝར་པེ་ལེ་ཡོང་ཨིན་ཀྲི་པེར་ནར་གཞི་བཟོ་མི་ བཱིལ་ལུ་ དངུལ་འབྲེལ་ཤེས་ཡོན། ཚངོ་ལཱ་དང་ མི་སྡེ་འགན་འཁུར་དང་འབྲེལ་བའི་ རྩ་གཞུང་བཟོ་ནིའི་ནང་ ལོ་ངོ་༢༠ ལྷགཔ་ཅིག་གི་ཉམས་མྱོང་ཡོདཔ་ཨིན།</a:t>
            </a:r>
            <a:endParaRPr lang="de-DE" sz="1800" b="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21008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ea typeface="Calibri" panose="020F0502020204030204" pitchFamily="34" charset="0"/>
              </a:rPr>
              <a:t> </a:t>
            </a:r>
            <a:endParaRPr lang="de-DE" sz="1800" b="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413316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OECD https://</a:t>
            </a:r>
            <a:r>
              <a:rPr lang="en-GB" dirty="0" err="1"/>
              <a:t>www.oecd.org</a:t>
            </a:r>
            <a:r>
              <a:rPr lang="en-GB" dirty="0"/>
              <a:t>/</a:t>
            </a:r>
            <a:r>
              <a:rPr lang="en-GB" dirty="0" err="1"/>
              <a:t>cfe</a:t>
            </a:r>
            <a:r>
              <a:rPr lang="en-GB" dirty="0"/>
              <a:t>/</a:t>
            </a:r>
            <a:r>
              <a:rPr lang="en-GB" dirty="0" err="1"/>
              <a:t>leed</a:t>
            </a:r>
            <a:r>
              <a:rPr lang="en-GB" dirty="0"/>
              <a:t>/social-economy/social-</a:t>
            </a:r>
            <a:r>
              <a:rPr lang="en-GB" dirty="0" err="1"/>
              <a:t>entrepreneurship.htm</a:t>
            </a:r>
            <a:endParaRPr lang="en-GB" dirty="0"/>
          </a:p>
          <a:p>
            <a:r>
              <a:rPr lang="en-GB" dirty="0"/>
              <a:t>SSIR: https://</a:t>
            </a:r>
            <a:r>
              <a:rPr lang="en-GB" dirty="0" err="1"/>
              <a:t>ssir.org</a:t>
            </a:r>
            <a:r>
              <a:rPr lang="en-GB" dirty="0"/>
              <a:t>/articles/entry/</a:t>
            </a:r>
            <a:r>
              <a:rPr lang="en-GB" dirty="0" err="1"/>
              <a:t>social_entrepreneurship_the_case_for_definition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BLUN: https://</a:t>
            </a:r>
            <a:r>
              <a:rPr lang="en-GB" dirty="0" err="1"/>
              <a:t>www.researchgate.net</a:t>
            </a:r>
            <a:r>
              <a:rPr lang="en-GB" dirty="0"/>
              <a:t>/publication/320298564_Exploring_Entrepreneurship_-_Second_Edition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 https://</a:t>
            </a:r>
            <a:r>
              <a:rPr lang="en-GB" dirty="0" err="1"/>
              <a:t>www.investopedia.com</a:t>
            </a:r>
            <a:r>
              <a:rPr lang="en-GB" dirty="0"/>
              <a:t>/terms/s/social-</a:t>
            </a:r>
            <a:r>
              <a:rPr lang="en-GB" dirty="0" err="1"/>
              <a:t>entrepreneur.asp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USC: https://</a:t>
            </a:r>
            <a:r>
              <a:rPr lang="en-GB" dirty="0" err="1"/>
              <a:t>www.uschamber.com</a:t>
            </a:r>
            <a:r>
              <a:rPr lang="en-GB" dirty="0"/>
              <a:t>/co/start/</a:t>
            </a:r>
            <a:r>
              <a:rPr lang="en-GB" dirty="0" err="1"/>
              <a:t>startup</a:t>
            </a:r>
            <a:r>
              <a:rPr lang="en-GB" dirty="0"/>
              <a:t>/what-is-social-entrepreneurship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ORBI: https://</a:t>
            </a:r>
            <a:r>
              <a:rPr lang="en-GB" dirty="0" err="1"/>
              <a:t>orbi.uliege.be</a:t>
            </a:r>
            <a:r>
              <a:rPr lang="en-GB" dirty="0"/>
              <a:t>/bitstream/2268/99644/3/Huybrechts%20Nicholls%20social%20entrepreneurship%20book%20chapter.pdf</a:t>
            </a:r>
            <a:endParaRPr lang="en-AT" dirty="0"/>
          </a:p>
          <a:p>
            <a:endParaRPr lang="en-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4</a:t>
            </a:fld>
            <a:endParaRPr lang="en-AT"/>
          </a:p>
        </p:txBody>
      </p:sp>
    </p:spTree>
    <p:extLst>
      <p:ext uri="{BB962C8B-B14F-4D97-AF65-F5344CB8AC3E}">
        <p14:creationId xmlns:p14="http://schemas.microsoft.com/office/powerpoint/2010/main" val="2807365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44</a:t>
            </a:fld>
            <a:endParaRPr lang="en-US"/>
          </a:p>
        </p:txBody>
      </p:sp>
    </p:spTree>
    <p:extLst>
      <p:ext uri="{BB962C8B-B14F-4D97-AF65-F5344CB8AC3E}">
        <p14:creationId xmlns:p14="http://schemas.microsoft.com/office/powerpoint/2010/main" val="282787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OECD https://</a:t>
            </a:r>
            <a:r>
              <a:rPr lang="en-GB" dirty="0" err="1"/>
              <a:t>www.oecd.org</a:t>
            </a:r>
            <a:r>
              <a:rPr lang="en-GB" dirty="0"/>
              <a:t>/</a:t>
            </a:r>
            <a:r>
              <a:rPr lang="en-GB" dirty="0" err="1"/>
              <a:t>cfe</a:t>
            </a:r>
            <a:r>
              <a:rPr lang="en-GB" dirty="0"/>
              <a:t>/</a:t>
            </a:r>
            <a:r>
              <a:rPr lang="en-GB" dirty="0" err="1"/>
              <a:t>leed</a:t>
            </a:r>
            <a:r>
              <a:rPr lang="en-GB" dirty="0"/>
              <a:t>/social-economy/social-</a:t>
            </a:r>
            <a:r>
              <a:rPr lang="en-GB" dirty="0" err="1"/>
              <a:t>entrepreneurship.htm</a:t>
            </a:r>
            <a:endParaRPr lang="en-GB" dirty="0"/>
          </a:p>
          <a:p>
            <a:r>
              <a:rPr lang="en-GB" dirty="0"/>
              <a:t>SSIR: https://</a:t>
            </a:r>
            <a:r>
              <a:rPr lang="en-GB" dirty="0" err="1"/>
              <a:t>ssir.org</a:t>
            </a:r>
            <a:r>
              <a:rPr lang="en-GB" dirty="0"/>
              <a:t>/articles/entry/</a:t>
            </a:r>
            <a:r>
              <a:rPr lang="en-GB" dirty="0" err="1"/>
              <a:t>social_entrepreneurship_the_case_for_definition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BLUN: https://</a:t>
            </a:r>
            <a:r>
              <a:rPr lang="en-GB" dirty="0" err="1"/>
              <a:t>www.researchgate.net</a:t>
            </a:r>
            <a:r>
              <a:rPr lang="en-GB" dirty="0"/>
              <a:t>/publication/320298564_Exploring_Entrepreneurship_-_Second_Edition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 https://</a:t>
            </a:r>
            <a:r>
              <a:rPr lang="en-GB" dirty="0" err="1"/>
              <a:t>www.investopedia.com</a:t>
            </a:r>
            <a:r>
              <a:rPr lang="en-GB" dirty="0"/>
              <a:t>/terms/s/social-</a:t>
            </a:r>
            <a:r>
              <a:rPr lang="en-GB" dirty="0" err="1"/>
              <a:t>entrepreneur.asp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USC: https://</a:t>
            </a:r>
            <a:r>
              <a:rPr lang="en-GB" dirty="0" err="1"/>
              <a:t>www.uschamber.com</a:t>
            </a:r>
            <a:r>
              <a:rPr lang="en-GB" dirty="0"/>
              <a:t>/co/start/</a:t>
            </a:r>
            <a:r>
              <a:rPr lang="en-GB" dirty="0" err="1"/>
              <a:t>startup</a:t>
            </a:r>
            <a:r>
              <a:rPr lang="en-GB" dirty="0"/>
              <a:t>/what-is-social-entrepreneurship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ORBI: https://</a:t>
            </a:r>
            <a:r>
              <a:rPr lang="en-GB" dirty="0" err="1"/>
              <a:t>orbi.uliege.be</a:t>
            </a:r>
            <a:r>
              <a:rPr lang="en-GB" dirty="0"/>
              <a:t>/bitstream/2268/99644/3/Huybrechts%20Nicholls%20social%20entrepreneurship%20book%20chapter.pdf</a:t>
            </a:r>
            <a:endParaRPr lang="en-AT" dirty="0"/>
          </a:p>
          <a:p>
            <a:endParaRPr lang="en-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5</a:t>
            </a:fld>
            <a:endParaRPr lang="en-AT"/>
          </a:p>
        </p:txBody>
      </p:sp>
    </p:spTree>
    <p:extLst>
      <p:ext uri="{BB962C8B-B14F-4D97-AF65-F5344CB8AC3E}">
        <p14:creationId xmlns:p14="http://schemas.microsoft.com/office/powerpoint/2010/main" val="1442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ORBI: https://</a:t>
            </a:r>
            <a:r>
              <a:rPr lang="en-GB" dirty="0" err="1"/>
              <a:t>orbi.uliege.be</a:t>
            </a:r>
            <a:r>
              <a:rPr lang="en-GB" dirty="0"/>
              <a:t>/bitstream/2268/99644/3/Huybrechts%20Nicholls%20social%20entrepreneurship%20book%20chapter.pdf (p. 4)</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6</a:t>
            </a:fld>
            <a:endParaRPr lang="en-AT"/>
          </a:p>
        </p:txBody>
      </p:sp>
    </p:spTree>
    <p:extLst>
      <p:ext uri="{BB962C8B-B14F-4D97-AF65-F5344CB8AC3E}">
        <p14:creationId xmlns:p14="http://schemas.microsoft.com/office/powerpoint/2010/main" val="224633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7</a:t>
            </a:fld>
            <a:endParaRPr lang="en-AT"/>
          </a:p>
        </p:txBody>
      </p:sp>
    </p:spTree>
    <p:extLst>
      <p:ext uri="{BB962C8B-B14F-4D97-AF65-F5344CB8AC3E}">
        <p14:creationId xmlns:p14="http://schemas.microsoft.com/office/powerpoint/2010/main" val="279227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p>
          <a:p>
            <a:r>
              <a:rPr lang="en-GB" dirty="0"/>
              <a:t>LEARNDIGITAL: https://</a:t>
            </a:r>
            <a:r>
              <a:rPr lang="en-GB" dirty="0" err="1"/>
              <a:t>www.learndigitalentrepreneurship.com</a:t>
            </a:r>
            <a:r>
              <a:rPr lang="en-GB" dirty="0"/>
              <a:t>/2019/02/16/what-is-digital-entrepreneurship/</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8</a:t>
            </a:fld>
            <a:endParaRPr lang="en-AT"/>
          </a:p>
        </p:txBody>
      </p:sp>
    </p:spTree>
    <p:extLst>
      <p:ext uri="{BB962C8B-B14F-4D97-AF65-F5344CB8AC3E}">
        <p14:creationId xmlns:p14="http://schemas.microsoft.com/office/powerpoint/2010/main" val="366063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9</a:t>
            </a:fld>
            <a:endParaRPr lang="en-AT"/>
          </a:p>
        </p:txBody>
      </p:sp>
    </p:spTree>
    <p:extLst>
      <p:ext uri="{BB962C8B-B14F-4D97-AF65-F5344CB8AC3E}">
        <p14:creationId xmlns:p14="http://schemas.microsoft.com/office/powerpoint/2010/main" val="2487698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8"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3870549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8" name="Grafik 27">
            <a:extLst>
              <a:ext uri="{FF2B5EF4-FFF2-40B4-BE49-F238E27FC236}">
                <a16:creationId xmlns:a16="http://schemas.microsoft.com/office/drawing/2014/main" id="{2A9C8B11-6DF5-407C-A3F0-6FBE553F4739}"/>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38477" y="-40407"/>
            <a:ext cx="491867" cy="46293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F5018B2-BEF1-4DA8-82B4-376877853B6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69052" y="-12036"/>
            <a:ext cx="1345223" cy="313885"/>
          </a:xfrm>
          <a:prstGeom prst="rect">
            <a:avLst/>
          </a:prstGeom>
        </p:spPr>
      </p:pic>
    </p:spTree>
    <p:extLst>
      <p:ext uri="{BB962C8B-B14F-4D97-AF65-F5344CB8AC3E}">
        <p14:creationId xmlns:p14="http://schemas.microsoft.com/office/powerpoint/2010/main" val="10106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a:p>
        </p:txBody>
      </p:sp>
      <p:sp>
        <p:nvSpPr>
          <p:cNvPr id="4" name="Footer Placeholder 3"/>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8"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9"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fik 27">
            <a:extLst>
              <a:ext uri="{FF2B5EF4-FFF2-40B4-BE49-F238E27FC236}">
                <a16:creationId xmlns:a16="http://schemas.microsoft.com/office/drawing/2014/main" id="{089504DB-15B4-4E93-AF93-69D78E85E515}"/>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0603AB7-ECDC-4FAD-8070-E48256800E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4855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a:p>
        </p:txBody>
      </p:sp>
      <p:sp>
        <p:nvSpPr>
          <p:cNvPr id="3" name="Footer Placeholder 2"/>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Tree>
    <p:extLst>
      <p:ext uri="{BB962C8B-B14F-4D97-AF65-F5344CB8AC3E}">
        <p14:creationId xmlns:p14="http://schemas.microsoft.com/office/powerpoint/2010/main" val="101329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7918778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5191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a:t>
            </a:fld>
            <a:endParaRPr lang="en-US" dirty="0"/>
          </a:p>
        </p:txBody>
      </p:sp>
      <p:pic>
        <p:nvPicPr>
          <p:cNvPr id="7"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23483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40058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10"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370586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29005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4070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10/17/2022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0097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BFD9-E13D-410C-BF4D-FF5EB14A7A38}" type="datetimeFigureOut">
              <a:rPr lang="en-US" smtClean="0"/>
              <a:t>10/17/2022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6AB6-A428-4229-9434-94E028D66DA4}" type="slidenum">
              <a:rPr lang="en-US" smtClean="0"/>
              <a:t>‹#›</a:t>
            </a:fld>
            <a:endParaRPr lang="en-US"/>
          </a:p>
        </p:txBody>
      </p:sp>
    </p:spTree>
    <p:extLst>
      <p:ext uri="{BB962C8B-B14F-4D97-AF65-F5344CB8AC3E}">
        <p14:creationId xmlns:p14="http://schemas.microsoft.com/office/powerpoint/2010/main" val="29635114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9" r:id="rId4"/>
    <p:sldLayoutId id="2147483671" r:id="rId5"/>
    <p:sldLayoutId id="2147483664" r:id="rId6"/>
    <p:sldLayoutId id="2147483668" r:id="rId7"/>
    <p:sldLayoutId id="2147483672" r:id="rId8"/>
    <p:sldLayoutId id="2147483673" r:id="rId9"/>
    <p:sldLayoutId id="2147483674"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hyperlink" Target="https://www.evelynlim.com/30-positive-affirmations-female-entrepreneur/" TargetMode="External"/><Relationship Id="rId3" Type="http://schemas.openxmlformats.org/officeDocument/2006/relationships/hyperlink" Target="https://daysinspired.com/affirmations-for-entrepreneurs/" TargetMode="External"/><Relationship Id="rId7" Type="http://schemas.openxmlformats.org/officeDocument/2006/relationships/hyperlink" Target="https://andreabolder.com/111-positive-mantras-and-affirmations-for-successful-women-entrepreneur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abundancenolimits.com/business-affirmations/" TargetMode="External"/><Relationship Id="rId5" Type="http://schemas.openxmlformats.org/officeDocument/2006/relationships/hyperlink" Target="https://smallbiztrends.com/2017/01/small-business-affirmations.html" TargetMode="External"/><Relationship Id="rId10" Type="http://schemas.openxmlformats.org/officeDocument/2006/relationships/image" Target="../media/image15.png"/><Relationship Id="rId4" Type="http://schemas.openxmlformats.org/officeDocument/2006/relationships/hyperlink" Target="https://theremoteyogi.com/2020/05/22/affirmations-for-entrepreneurs/" TargetMode="External"/><Relationship Id="rId9" Type="http://schemas.openxmlformats.org/officeDocument/2006/relationships/hyperlink" Target="https://thedailygoalgetter.com/blogs/news/positive-affirmations-entrepreneu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youtube.com/watch?v=Ep21f3ncvBk" TargetMode="External"/><Relationship Id="rId7"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www.youtube.com/watch?v=4o_O_v8gQpg" TargetMode="External"/><Relationship Id="rId4" Type="http://schemas.openxmlformats.org/officeDocument/2006/relationships/hyperlink" Target="https://www.youtube.com/watch?v=23Frvd3pp5Q&amp;ab_channel=Megacast" TargetMode="External"/><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peterfisk.com/wp-content/uploads/2016/01/27-Creativity-Tools-for-Divergent-and-Convergent-Thinking.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www.koozai.com/blog/content-marketing-seo/eight-awesome-creative-thinking-techniques-plus-tool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Ihs4VFZWwn4"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bo-CN" sz="9600" dirty="0">
                <a:latin typeface="Expressway Rg"/>
              </a:rPr>
              <a:t>ལས་རིམ་འཐེབ།</a:t>
            </a:r>
            <a:br>
              <a:rPr lang="de-DE" sz="9600" i="1" dirty="0">
                <a:solidFill>
                  <a:schemeClr val="accent1">
                    <a:lumMod val="50000"/>
                  </a:schemeClr>
                </a:solidFill>
                <a:latin typeface="+mn-lt"/>
                <a:cs typeface="Georgia"/>
              </a:rPr>
            </a:br>
            <a:r>
              <a:rPr lang="bo-CN" sz="2800" b="0" dirty="0">
                <a:latin typeface="Expressway Rg"/>
              </a:rPr>
              <a:t>ཚོང་ལཱའི་ཡོན་ཏན་ལྟེ་བ་གིས་ ཤེས་ཡོན་དང་ཞིབ་འཚོལ་གྱི་ནང་ལུ་ གསར་བཏོད་ཅན་གྱི་ཚོང་ལཱའི་ལག་ལེན་མཐའ་སྐྱོང་འབད་ནི།</a:t>
            </a:r>
            <a:br>
              <a:rPr lang="de-AT" sz="2700" dirty="0">
                <a:solidFill>
                  <a:schemeClr val="accent1">
                    <a:lumMod val="50000"/>
                  </a:schemeClr>
                </a:solidFill>
                <a:latin typeface="+mn-lt"/>
              </a:rPr>
            </a:br>
            <a:endParaRPr lang="en-US" sz="2700" dirty="0">
              <a:solidFill>
                <a:schemeClr val="accent1">
                  <a:lumMod val="50000"/>
                </a:schemeClr>
              </a:solidFill>
              <a:latin typeface="+mn-lt"/>
            </a:endParaRPr>
          </a:p>
        </p:txBody>
      </p:sp>
      <p:sp>
        <p:nvSpPr>
          <p:cNvPr id="3" name="Subtitle 2"/>
          <p:cNvSpPr>
            <a:spLocks noGrp="1"/>
          </p:cNvSpPr>
          <p:nvPr>
            <p:ph type="subTitle" idx="1"/>
          </p:nvPr>
        </p:nvSpPr>
        <p:spPr>
          <a:xfrm>
            <a:off x="1143000" y="3813243"/>
            <a:ext cx="6858000" cy="2616740"/>
          </a:xfrm>
        </p:spPr>
        <p:txBody>
          <a:bodyPr>
            <a:normAutofit/>
          </a:bodyPr>
          <a:lstStyle/>
          <a:p>
            <a:r>
              <a:rPr lang="bo-CN" dirty="0">
                <a:solidFill>
                  <a:schemeClr val="accent1">
                    <a:lumMod val="50000"/>
                  </a:schemeClr>
                </a:solidFill>
                <a:latin typeface="+mn-lt"/>
              </a:rPr>
              <a:t>སྦྱོང་བརྡར་པ་ཚུ་ལུ་སྦྱོང་བརྡར་བྱིན་ནི་༢ པ།</a:t>
            </a:r>
            <a:r>
              <a:rPr lang="de-AT" dirty="0">
                <a:solidFill>
                  <a:schemeClr val="accent1">
                    <a:lumMod val="50000"/>
                  </a:schemeClr>
                </a:solidFill>
                <a:latin typeface="+mn-lt"/>
              </a:rPr>
              <a:t> </a:t>
            </a:r>
          </a:p>
          <a:p>
            <a:r>
              <a:rPr lang="bo-CN" dirty="0">
                <a:solidFill>
                  <a:schemeClr val="accent1">
                    <a:lumMod val="50000"/>
                  </a:schemeClr>
                </a:solidFill>
                <a:latin typeface="+mn-lt"/>
              </a:rPr>
              <a:t>ཚོང་ལཱའི་རྣམ་གཞག་དང་དབྱེ་ཁག</a:t>
            </a:r>
            <a:endParaRPr lang="en-GB" dirty="0">
              <a:solidFill>
                <a:schemeClr val="accent1">
                  <a:lumMod val="50000"/>
                </a:schemeClr>
              </a:solidFill>
              <a:latin typeface="+mn-lt"/>
            </a:endParaRPr>
          </a:p>
          <a:p>
            <a:r>
              <a:rPr lang="en-GB" dirty="0">
                <a:solidFill>
                  <a:schemeClr val="accent1">
                    <a:lumMod val="50000"/>
                  </a:schemeClr>
                </a:solidFill>
                <a:latin typeface="+mn-lt"/>
              </a:rPr>
              <a:t> </a:t>
            </a:r>
            <a:r>
              <a:rPr lang="bo-CN" dirty="0">
                <a:solidFill>
                  <a:schemeClr val="accent1">
                    <a:lumMod val="50000"/>
                  </a:schemeClr>
                </a:solidFill>
                <a:latin typeface="+mn-lt"/>
              </a:rPr>
              <a:t>ཚོང་ལཱ་འབད་ནིའི་མནོ་ལུགས</a:t>
            </a:r>
            <a:endParaRPr lang="en-GB" dirty="0">
              <a:solidFill>
                <a:schemeClr val="accent1">
                  <a:lumMod val="50000"/>
                </a:schemeClr>
              </a:solidFill>
              <a:latin typeface="+mn-lt"/>
            </a:endParaRPr>
          </a:p>
          <a:p>
            <a:endParaRPr lang="en-GB" sz="1800" dirty="0">
              <a:solidFill>
                <a:schemeClr val="accent1">
                  <a:lumMod val="50000"/>
                </a:schemeClr>
              </a:solidFill>
              <a:latin typeface="+mn-lt"/>
            </a:endParaRPr>
          </a:p>
          <a:p>
            <a:r>
              <a:rPr lang="bo-CN" sz="1800" dirty="0">
                <a:solidFill>
                  <a:schemeClr val="accent1">
                    <a:lumMod val="50000"/>
                  </a:schemeClr>
                </a:solidFill>
                <a:latin typeface="+mn-lt"/>
              </a:rPr>
              <a:t>སྤྱི་ལོ་༢༠༢༢ སྤྱི་ཟླ་༣ པའི་སྤྱི་ཚེས་༢- ༤ ཚུན།</a:t>
            </a:r>
            <a:endParaRPr lang="de-AT" sz="1000" dirty="0">
              <a:solidFill>
                <a:schemeClr val="accent1">
                  <a:lumMod val="50000"/>
                </a:schemeClr>
              </a:solidFill>
              <a:latin typeface="+mn-lt"/>
            </a:endParaRPr>
          </a:p>
          <a:p>
            <a:r>
              <a:rPr lang="en-US" sz="1800" dirty="0">
                <a:solidFill>
                  <a:schemeClr val="accent1">
                    <a:lumMod val="50000"/>
                  </a:schemeClr>
                </a:solidFill>
                <a:latin typeface="+mn-lt"/>
              </a:rPr>
              <a:t>Project ref.: </a:t>
            </a:r>
            <a:r>
              <a:rPr lang="de-AT" sz="1800" dirty="0">
                <a:solidFill>
                  <a:schemeClr val="accent1">
                    <a:lumMod val="50000"/>
                  </a:schemeClr>
                </a:solidFill>
                <a:latin typeface="+mn-lt"/>
              </a:rPr>
              <a:t>617589-EPP-1-2020-1-AT-EPPKA2-CBHE-JP</a:t>
            </a:r>
          </a:p>
          <a:p>
            <a:endParaRPr lang="en-US" dirty="0"/>
          </a:p>
        </p:txBody>
      </p:sp>
    </p:spTree>
    <p:extLst>
      <p:ext uri="{BB962C8B-B14F-4D97-AF65-F5344CB8AC3E}">
        <p14:creationId xmlns:p14="http://schemas.microsoft.com/office/powerpoint/2010/main" val="127865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205EB-614F-3F40-B3F5-D67E58C99D92}"/>
              </a:ext>
            </a:extLst>
          </p:cNvPr>
          <p:cNvSpPr>
            <a:spLocks noGrp="1"/>
          </p:cNvSpPr>
          <p:nvPr>
            <p:ph type="title"/>
          </p:nvPr>
        </p:nvSpPr>
        <p:spPr/>
        <p:txBody>
          <a:bodyPr>
            <a:normAutofit/>
          </a:bodyPr>
          <a:lstStyle/>
          <a:p>
            <a:r>
              <a:rPr lang="bo-CN" b="1" dirty="0">
                <a:solidFill>
                  <a:srgbClr val="44546A"/>
                </a:solidFill>
              </a:rPr>
              <a:t>རང་བཞིན་གྱི་ཐོན་སྐྱེད་དང་མཐའ་འཁོར་གྱི་སྤུས་ཚད་ལེགས་ཤོམ་བཟོ་མི་ཚོང་ལཱ།</a:t>
            </a:r>
            <a:endParaRPr lang="en-AT" b="1" dirty="0">
              <a:solidFill>
                <a:srgbClr val="44546A"/>
              </a:solidFill>
            </a:endParaRPr>
          </a:p>
        </p:txBody>
      </p:sp>
      <p:sp>
        <p:nvSpPr>
          <p:cNvPr id="5" name="Content Placeholder 4">
            <a:extLst>
              <a:ext uri="{FF2B5EF4-FFF2-40B4-BE49-F238E27FC236}">
                <a16:creationId xmlns:a16="http://schemas.microsoft.com/office/drawing/2014/main" id="{62FDC838-FD57-BB47-974F-923FFA2577EC}"/>
              </a:ext>
            </a:extLst>
          </p:cNvPr>
          <p:cNvSpPr>
            <a:spLocks noGrp="1"/>
          </p:cNvSpPr>
          <p:nvPr>
            <p:ph idx="1"/>
          </p:nvPr>
        </p:nvSpPr>
        <p:spPr>
          <a:xfrm>
            <a:off x="137996" y="2780300"/>
            <a:ext cx="7886700" cy="2584939"/>
          </a:xfrm>
        </p:spPr>
        <p:txBody>
          <a:bodyPr>
            <a:normAutofit fontScale="92500" lnSpcReduction="20000"/>
          </a:bodyPr>
          <a:lstStyle/>
          <a:p>
            <a:r>
              <a:rPr lang="bo-CN" sz="2800" b="1" dirty="0">
                <a:solidFill>
                  <a:srgbClr val="44546A"/>
                </a:solidFill>
              </a:rPr>
              <a:t>ཁྱད་ཆོས་གཙོ་བོ</a:t>
            </a:r>
            <a:endParaRPr lang="en-AT" sz="2600" b="1" dirty="0">
              <a:solidFill>
                <a:srgbClr val="44546A"/>
              </a:solidFill>
            </a:endParaRPr>
          </a:p>
          <a:p>
            <a:pPr lvl="2"/>
            <a:r>
              <a:rPr lang="en-AT" dirty="0">
                <a:solidFill>
                  <a:srgbClr val="44546A"/>
                </a:solidFill>
              </a:rPr>
              <a:t>“</a:t>
            </a:r>
            <a:r>
              <a:rPr lang="bo-CN" dirty="0">
                <a:solidFill>
                  <a:srgbClr val="44546A"/>
                </a:solidFill>
              </a:rPr>
              <a:t>མཐའ་འཁོར་གྱི་ཚོང་ལཱ”; “སྐྱེ་ལྡན་གྱི་མ་རྩའི་རིང་ལུགས་”འདི་ ཚོང་ལམ་དང་འབྲེལ་བའི་ཐབས་བྱུས་ཨིནམ་དང་ སྒེར་སྡེའི་ནང་ལུ་ མཐའ་འཁོར་གྱི་སྤུས་ཚད་ལེགས་ཤོམ་བཟོ་ནིའི་དོན་ལུ་ འོས་ལྡན་ཚུ་ ངོས་འཛིན་འབད་དེ་ ཁེབ་སང་བཟོ་མི་ཅིག་ཨིན།</a:t>
            </a:r>
          </a:p>
          <a:p>
            <a:pPr lvl="2"/>
            <a:r>
              <a:rPr lang="bo-CN" dirty="0">
                <a:solidFill>
                  <a:srgbClr val="44546A"/>
                </a:solidFill>
              </a:rPr>
              <a:t>སྐྱེ་ལྡན་གྱི་ཚོང་ལཱ= སྐྱེ་ལྡན་གནས་སྟངས་དང་ ཚོང་ལཱ་གཉིས་བསྡོམ་ཡོད་མི། </a:t>
            </a:r>
          </a:p>
          <a:p>
            <a:pPr lvl="2"/>
            <a:r>
              <a:rPr lang="bo-CN" dirty="0">
                <a:solidFill>
                  <a:srgbClr val="44546A"/>
                </a:solidFill>
              </a:rPr>
              <a:t>མཐའ་འཁོར་གནས་སྟངས་ཀྱི་ དཀའ་ངལ་སེལ་ཚུགས་མི་/ ཡུན་བརྟན་ཅན་སྦེ་ ལག་ལེན་འཐབ་ནིའི་དོན་ལུ་ སྒེར་གྱི་ཚོང་ལཱ་བཟོ་ཐབས་ལུ་ ཚོང་ལཱའི་གནས་སྐབས་ཚུ་ ལག་ལེན་འཐབ་ནི། </a:t>
            </a:r>
          </a:p>
          <a:p>
            <a:pPr lvl="2"/>
            <a:r>
              <a:rPr lang="bo-CN" dirty="0">
                <a:solidFill>
                  <a:srgbClr val="44546A"/>
                </a:solidFill>
              </a:rPr>
              <a:t>མཐའ་འཁོར་གནས་སྟངས་ཀྱི་དཀའ་ངལ་སེལ་ཚུགས་པའི་ ཚོང་ལཱ་ཡངནི་ གསར་བཏོད་ཚུ། </a:t>
            </a:r>
          </a:p>
          <a:p>
            <a:pPr lvl="2"/>
            <a:r>
              <a:rPr lang="bo-CN" dirty="0">
                <a:solidFill>
                  <a:srgbClr val="44546A"/>
                </a:solidFill>
              </a:rPr>
              <a:t>འ་ནཱི་འདི་ ཚོང་འབྲེལ་ཆུང་ཀུ་ཅིག་ལས་འགོ་བཙུགས་ མི་སྡེ་དང་འབྲེལ་བའི་ཚོང་ལས་དང་ ཚོང་འབྲེལ་གྱི་ཚོང་ལཱ་སྦོམ་ཚུན་ཚུདཔ་ཨིན།</a:t>
            </a:r>
            <a:endParaRPr lang="en-AT" dirty="0"/>
          </a:p>
        </p:txBody>
      </p:sp>
    </p:spTree>
    <p:extLst>
      <p:ext uri="{BB962C8B-B14F-4D97-AF65-F5344CB8AC3E}">
        <p14:creationId xmlns:p14="http://schemas.microsoft.com/office/powerpoint/2010/main" val="261186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205EB-614F-3F40-B3F5-D67E58C99D92}"/>
              </a:ext>
            </a:extLst>
          </p:cNvPr>
          <p:cNvSpPr>
            <a:spLocks noGrp="1"/>
          </p:cNvSpPr>
          <p:nvPr>
            <p:ph type="title"/>
          </p:nvPr>
        </p:nvSpPr>
        <p:spPr/>
        <p:txBody>
          <a:bodyPr>
            <a:normAutofit/>
          </a:bodyPr>
          <a:lstStyle/>
          <a:p>
            <a:r>
              <a:rPr lang="bo-CN" b="1" dirty="0">
                <a:solidFill>
                  <a:srgbClr val="44546A"/>
                </a:solidFill>
              </a:rPr>
              <a:t>རང་བཞིན་གྱི་ཐོན་སྐྱེད་དང་མཐའ་འཁོར་གྱི་སྤུས་ཚད་ལེགས་ཤོམ་བཟོ་མི་ཚོང་ལཱ།</a:t>
            </a:r>
            <a:endParaRPr lang="en-AT" b="1" dirty="0">
              <a:solidFill>
                <a:srgbClr val="44546A"/>
              </a:solidFill>
            </a:endParaRPr>
          </a:p>
        </p:txBody>
      </p:sp>
      <p:sp>
        <p:nvSpPr>
          <p:cNvPr id="5" name="Content Placeholder 4">
            <a:extLst>
              <a:ext uri="{FF2B5EF4-FFF2-40B4-BE49-F238E27FC236}">
                <a16:creationId xmlns:a16="http://schemas.microsoft.com/office/drawing/2014/main" id="{62FDC838-FD57-BB47-974F-923FFA2577EC}"/>
              </a:ext>
            </a:extLst>
          </p:cNvPr>
          <p:cNvSpPr>
            <a:spLocks noGrp="1"/>
          </p:cNvSpPr>
          <p:nvPr>
            <p:ph idx="1"/>
          </p:nvPr>
        </p:nvSpPr>
        <p:spPr>
          <a:xfrm>
            <a:off x="249508" y="2568427"/>
            <a:ext cx="7886700" cy="2584939"/>
          </a:xfrm>
        </p:spPr>
        <p:txBody>
          <a:bodyPr>
            <a:normAutofit fontScale="62500" lnSpcReduction="20000"/>
          </a:bodyPr>
          <a:lstStyle/>
          <a:p>
            <a:r>
              <a:rPr lang="bo-CN" sz="3600" b="1" dirty="0">
                <a:solidFill>
                  <a:srgbClr val="44546A"/>
                </a:solidFill>
              </a:rPr>
              <a:t>ཁྱད་ཆོས་གཙོ་བོ</a:t>
            </a:r>
            <a:endParaRPr lang="en-AT" sz="3400" b="1" dirty="0">
              <a:solidFill>
                <a:srgbClr val="44546A"/>
              </a:solidFill>
            </a:endParaRPr>
          </a:p>
          <a:p>
            <a:pPr lvl="1"/>
            <a:r>
              <a:rPr lang="bo-CN" sz="2700" dirty="0">
                <a:solidFill>
                  <a:srgbClr val="44546A"/>
                </a:solidFill>
              </a:rPr>
              <a:t>མཐའ་འཁོར་གནས་སྟངས་ལུ་ཚ་གྱང་ཡོད་མི་དང་ ཁེབ་སང་བཟོ་ནི་ལུ་ འདོད་པ་ཡོད་མི་འདི་གིས་ སེམས་ཤུགས་བྱིན་ཡོདཔ།</a:t>
            </a:r>
          </a:p>
          <a:p>
            <a:pPr lvl="1"/>
            <a:r>
              <a:rPr lang="bo-CN" sz="3200" dirty="0">
                <a:solidFill>
                  <a:srgbClr val="44546A"/>
                </a:solidFill>
              </a:rPr>
              <a:t>སྐྱེ་ལྡན་གྱི་ཚོང་ལཱ་གིས་ ཁེབ་སང་བཟོ་ནི་དང་ མཐའ་འཁོར་ཡུན་བརྟན་གྱི་དོན་ལུ་ བལྟཝ་ཨིན།</a:t>
            </a:r>
            <a:endParaRPr lang="de-DE" sz="2700" dirty="0">
              <a:solidFill>
                <a:srgbClr val="44546A"/>
              </a:solidFill>
            </a:endParaRPr>
          </a:p>
          <a:p>
            <a:pPr lvl="1"/>
            <a:r>
              <a:rPr lang="bo-CN" sz="2700" dirty="0">
                <a:solidFill>
                  <a:srgbClr val="44546A"/>
                </a:solidFill>
              </a:rPr>
              <a:t>མི་སྡེ་ནང་ལུ་ ཁོང་གི་ཚོང་འབྲེལ་གྱིས་ སྟབས་མ་བདེཝ་བཟོ་མི་འདི་གསལ་ཏེ་ གལ་ཆེ་ཤོས་རང་ “མཐའ་འཁོར་ཉམས་སྲུང་འབད་ནི་ལུ་” གཙོ་བོ་བསྟེན </a:t>
            </a:r>
            <a:endParaRPr lang="en-AT" sz="2700" dirty="0">
              <a:solidFill>
                <a:srgbClr val="44546A"/>
              </a:solidFill>
            </a:endParaRPr>
          </a:p>
          <a:p>
            <a:pPr lvl="2"/>
            <a:r>
              <a:rPr lang="bo-CN" sz="2700" dirty="0">
                <a:solidFill>
                  <a:srgbClr val="44546A"/>
                </a:solidFill>
              </a:rPr>
              <a:t>སྐྱེ་ལྡན་གྱི་ཚོང་པ་ཚུ་གིས་ མཐའ་འཁོར་གནས་སྟངས་ཐོན་པའི་ཐོན་སྐྱེད་དང་ ཞབས་ཏོག་ཚུ་ལུ་ སྤྲོ་བ་བསྐྱེད་འོང་། </a:t>
            </a:r>
          </a:p>
          <a:p>
            <a:pPr lvl="2"/>
            <a:r>
              <a:rPr lang="bo-CN" sz="2700" dirty="0">
                <a:solidFill>
                  <a:srgbClr val="44546A"/>
                </a:solidFill>
              </a:rPr>
              <a:t>འདི་ནང་ གསར་བཏོད། ཡུན་རིང་གནས་པའི་ཡུན་བརྟན་དང་ མཐའ་འཁོར་གྱི་ཚ་གྱང་ཚུ་ཚུད།</a:t>
            </a:r>
            <a:endParaRPr lang="en-AT" sz="2700" dirty="0">
              <a:solidFill>
                <a:srgbClr val="44546A"/>
              </a:solidFill>
            </a:endParaRPr>
          </a:p>
          <a:p>
            <a:pPr lvl="1"/>
            <a:r>
              <a:rPr lang="bo-CN" sz="2700" dirty="0">
                <a:solidFill>
                  <a:srgbClr val="44546A"/>
                </a:solidFill>
              </a:rPr>
              <a:t>སྐྱེ་ལྡན་གྱི་ཚོང་པ་ཚུ་གིས་ རང་བཞིན་གནས་སྟངས་དང་མཐུན་པའི་དང་ ལོག་ལག་ལེན་འཐབ་བཏུབ་མི་ ཡངནི་ རང་བཞིན་གྱི་སྨིན་པའི་ཐོན་སྐྱེད་ཚུ་ རྒྱངམ་གཅིག་ བཟོཝ་ཨིནམ་དང་ བཙོངམ་ཨིན་པས། </a:t>
            </a:r>
          </a:p>
          <a:p>
            <a:pPr lvl="1"/>
            <a:r>
              <a:rPr lang="bo-CN" sz="2700" dirty="0">
                <a:solidFill>
                  <a:srgbClr val="44546A"/>
                </a:solidFill>
              </a:rPr>
              <a:t>རང་བཞིན་གནས་སྟངས་ ག་ཅི་སྦེ་ཉམས་སྲུང་འབད་དགོཔ་ཨིན་ན: མི་རློབས་ཡར་འཕེལ། ཚེ་ཚད་རིངམོ་ཐལ་ཡོདཔ། གནམ་གཤིས་འགྱུར་བ། རྒྱུ་ཁུངས་ཉུངམ་འགྱོ་ཡོདཔ་དང་ འདྲ་མཉམ་མེདཔ།</a:t>
            </a:r>
            <a:endParaRPr lang="de-DE" b="1" dirty="0"/>
          </a:p>
        </p:txBody>
      </p:sp>
    </p:spTree>
    <p:extLst>
      <p:ext uri="{BB962C8B-B14F-4D97-AF65-F5344CB8AC3E}">
        <p14:creationId xmlns:p14="http://schemas.microsoft.com/office/powerpoint/2010/main" val="368687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93B3-1836-AF49-B2C0-8620C529B82B}"/>
              </a:ext>
            </a:extLst>
          </p:cNvPr>
          <p:cNvSpPr>
            <a:spLocks noGrp="1"/>
          </p:cNvSpPr>
          <p:nvPr>
            <p:ph type="title"/>
          </p:nvPr>
        </p:nvSpPr>
        <p:spPr/>
        <p:txBody>
          <a:bodyPr/>
          <a:lstStyle/>
          <a:p>
            <a:r>
              <a:rPr lang="bo-CN" b="1" dirty="0">
                <a:solidFill>
                  <a:srgbClr val="44546A"/>
                </a:solidFill>
              </a:rPr>
              <a:t>ཚོང་དཔོན་གྱི་དབྱེ་ཁག་གཞན</a:t>
            </a:r>
            <a:endParaRPr lang="en-AT" b="1" dirty="0">
              <a:solidFill>
                <a:srgbClr val="44546A"/>
              </a:solidFill>
            </a:endParaRPr>
          </a:p>
        </p:txBody>
      </p:sp>
      <p:sp>
        <p:nvSpPr>
          <p:cNvPr id="3" name="Content Placeholder 2">
            <a:extLst>
              <a:ext uri="{FF2B5EF4-FFF2-40B4-BE49-F238E27FC236}">
                <a16:creationId xmlns:a16="http://schemas.microsoft.com/office/drawing/2014/main" id="{49156A7E-6700-844C-8137-8D20CDE2F76C}"/>
              </a:ext>
            </a:extLst>
          </p:cNvPr>
          <p:cNvSpPr>
            <a:spLocks noGrp="1"/>
          </p:cNvSpPr>
          <p:nvPr>
            <p:ph idx="1"/>
          </p:nvPr>
        </p:nvSpPr>
        <p:spPr>
          <a:xfrm>
            <a:off x="447675" y="2675427"/>
            <a:ext cx="7886700" cy="2584939"/>
          </a:xfrm>
        </p:spPr>
        <p:txBody>
          <a:bodyPr>
            <a:normAutofit fontScale="85000" lnSpcReduction="20000"/>
          </a:bodyPr>
          <a:lstStyle/>
          <a:p>
            <a:r>
              <a:rPr lang="bo-CN" b="1" dirty="0">
                <a:solidFill>
                  <a:srgbClr val="44546A"/>
                </a:solidFill>
              </a:rPr>
              <a:t>ལས་འཛིན་གྱི་ཚོང་དཔོན/ ཚོང་སྡེའི་ནང་དོག་ ལས་གཡོགཔ་གིས་ གསར་བཏོད་ཅན་གྱི་གནས་སྐབས་བཟོ་ནི། </a:t>
            </a:r>
            <a:endParaRPr lang="en-AT" b="1" dirty="0">
              <a:solidFill>
                <a:srgbClr val="44546A"/>
              </a:solidFill>
            </a:endParaRPr>
          </a:p>
          <a:p>
            <a:pPr lvl="1"/>
            <a:r>
              <a:rPr lang="bo-CN" dirty="0">
                <a:solidFill>
                  <a:srgbClr val="44546A"/>
                </a:solidFill>
              </a:rPr>
              <a:t>ལས་ཚོགས་ (ལས་འཛིན་སྦོམ་དང་བར་མ། གཞུང་གི་ལས་དང་ གྲོགས་རམ་ཚོགས་པ) གི་ ཕྱི་དང་ནང་གེ་ར་ནང་ ཚོང་དཔོན་ཅིག་སྦེ་འབད་ནི།</a:t>
            </a:r>
            <a:endParaRPr lang="en-AT" dirty="0">
              <a:solidFill>
                <a:srgbClr val="44546A"/>
              </a:solidFill>
            </a:endParaRPr>
          </a:p>
          <a:p>
            <a:pPr lvl="1"/>
            <a:r>
              <a:rPr lang="bo-CN" dirty="0">
                <a:solidFill>
                  <a:srgbClr val="44546A"/>
                </a:solidFill>
              </a:rPr>
              <a:t>དམིགས་དོན: ལས་ཚོགས་ཚུ་གིས་ ཚོང་འབྲེལ་གསརཔ་འོག་བཙུགས་ཚུགས་པའི་ ལྕོགས་གྲུབ་བཟོ་ནི། </a:t>
            </a:r>
            <a:r>
              <a:rPr lang="en-GB" dirty="0">
                <a:solidFill>
                  <a:srgbClr val="44546A"/>
                </a:solidFill>
              </a:rPr>
              <a:t> </a:t>
            </a:r>
            <a:endParaRPr lang="en-AT" dirty="0">
              <a:solidFill>
                <a:srgbClr val="44546A"/>
              </a:solidFill>
            </a:endParaRPr>
          </a:p>
          <a:p>
            <a:r>
              <a:rPr lang="bo-CN" b="1" dirty="0">
                <a:solidFill>
                  <a:srgbClr val="44546A"/>
                </a:solidFill>
              </a:rPr>
              <a:t>ཚོང་དཔོན་གྱི་ལཱ་འགན་སྡེ་ཁོངས</a:t>
            </a:r>
            <a:endParaRPr lang="en-AT" b="1" dirty="0">
              <a:solidFill>
                <a:srgbClr val="44546A"/>
              </a:solidFill>
            </a:endParaRPr>
          </a:p>
          <a:p>
            <a:pPr lvl="1"/>
            <a:r>
              <a:rPr lang="bo-CN" dirty="0">
                <a:solidFill>
                  <a:srgbClr val="44546A"/>
                </a:solidFill>
              </a:rPr>
              <a:t>སྟབས་གཅིག་ལུ་ ཚོང་ལཱ་མ་འདྲཝ་དག་པ་ཅིག་འགོ་བཙུགས་ནི</a:t>
            </a:r>
            <a:endParaRPr lang="en-AT" dirty="0">
              <a:solidFill>
                <a:srgbClr val="44546A"/>
              </a:solidFill>
            </a:endParaRPr>
          </a:p>
          <a:p>
            <a:r>
              <a:rPr lang="bo-CN" b="1" dirty="0">
                <a:solidFill>
                  <a:srgbClr val="44546A"/>
                </a:solidFill>
              </a:rPr>
              <a:t>ཚོང་དཔོན་གྱི་སྡོད་ཐངས</a:t>
            </a:r>
            <a:endParaRPr lang="en-AT" b="1" dirty="0">
              <a:solidFill>
                <a:srgbClr val="44546A"/>
              </a:solidFill>
            </a:endParaRPr>
          </a:p>
          <a:p>
            <a:pPr lvl="1"/>
            <a:r>
              <a:rPr lang="bo-CN" dirty="0">
                <a:solidFill>
                  <a:srgbClr val="44546A"/>
                </a:solidFill>
              </a:rPr>
              <a:t>ཚོང་འབྲེལ་ཆུང་ཀུ་ཅིག་འབད་དེ་ རང་གི་སྤྲོ་བ་གྲུབ་ནི། ཚོང་འབྲེལ་གྱི་དམིགས་དོན་ ལེགས་ཤོམ་སྦེ་མ་གྲུབ་པ་ཡོདཔ།</a:t>
            </a:r>
            <a:endParaRPr lang="en-AT" dirty="0"/>
          </a:p>
        </p:txBody>
      </p:sp>
    </p:spTree>
    <p:extLst>
      <p:ext uri="{BB962C8B-B14F-4D97-AF65-F5344CB8AC3E}">
        <p14:creationId xmlns:p14="http://schemas.microsoft.com/office/powerpoint/2010/main" val="239955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1469-0C1E-EA4B-8F4A-907E051F151D}"/>
              </a:ext>
            </a:extLst>
          </p:cNvPr>
          <p:cNvSpPr>
            <a:spLocks noGrp="1"/>
          </p:cNvSpPr>
          <p:nvPr>
            <p:ph type="title"/>
          </p:nvPr>
        </p:nvSpPr>
        <p:spPr/>
        <p:txBody>
          <a:bodyPr/>
          <a:lstStyle/>
          <a:p>
            <a:r>
              <a:rPr lang="bo-CN" b="1" dirty="0">
                <a:solidFill>
                  <a:srgbClr val="44546A"/>
                </a:solidFill>
              </a:rPr>
              <a:t>ཚོང་དཔོན་གྱི་དབྱེ་ཁག་གཞན</a:t>
            </a:r>
            <a:endParaRPr lang="en-AT" b="1" dirty="0">
              <a:solidFill>
                <a:srgbClr val="44546A"/>
              </a:solidFill>
            </a:endParaRPr>
          </a:p>
        </p:txBody>
      </p:sp>
      <p:sp>
        <p:nvSpPr>
          <p:cNvPr id="3" name="Content Placeholder 2">
            <a:extLst>
              <a:ext uri="{FF2B5EF4-FFF2-40B4-BE49-F238E27FC236}">
                <a16:creationId xmlns:a16="http://schemas.microsoft.com/office/drawing/2014/main" id="{CB4FBFB6-EC63-5C46-8A26-150F81587B09}"/>
              </a:ext>
            </a:extLst>
          </p:cNvPr>
          <p:cNvSpPr>
            <a:spLocks noGrp="1"/>
          </p:cNvSpPr>
          <p:nvPr>
            <p:ph idx="1"/>
          </p:nvPr>
        </p:nvSpPr>
        <p:spPr>
          <a:xfrm>
            <a:off x="628650" y="2675427"/>
            <a:ext cx="7886700" cy="3013197"/>
          </a:xfrm>
        </p:spPr>
        <p:txBody>
          <a:bodyPr>
            <a:normAutofit fontScale="92500" lnSpcReduction="10000"/>
          </a:bodyPr>
          <a:lstStyle/>
          <a:p>
            <a:r>
              <a:rPr lang="bo-CN" sz="2200" b="1" dirty="0">
                <a:solidFill>
                  <a:srgbClr val="44546A"/>
                </a:solidFill>
              </a:rPr>
              <a:t>གྲོང་གསེབ་ཚོང་དཔོན</a:t>
            </a:r>
            <a:endParaRPr lang="en-AT" sz="2200" b="1" dirty="0">
              <a:solidFill>
                <a:srgbClr val="44546A"/>
              </a:solidFill>
            </a:endParaRPr>
          </a:p>
          <a:p>
            <a:pPr lvl="1"/>
            <a:r>
              <a:rPr lang="bo-CN" sz="1800" dirty="0">
                <a:solidFill>
                  <a:srgbClr val="44546A"/>
                </a:solidFill>
              </a:rPr>
              <a:t>གཡུས་ཁར་ལས་ཕར་ཡོདཔ་ཨིནམ་དང་ འདི་ཚུ་གིས་ མང་ཆེ་བ་རང་ སྔར་སྲོལ་གྲོང་གསེབ་ཀྱི་ བཟོ་གྲྭའི་ལའུ་ཚུ་འབད་དེ་ཡོདཔ། </a:t>
            </a:r>
            <a:endParaRPr lang="de-DE" sz="1800" b="1" dirty="0">
              <a:solidFill>
                <a:srgbClr val="44546A"/>
              </a:solidFill>
            </a:endParaRPr>
          </a:p>
          <a:p>
            <a:r>
              <a:rPr lang="bo-CN" sz="2200" b="1" dirty="0">
                <a:solidFill>
                  <a:srgbClr val="44546A"/>
                </a:solidFill>
              </a:rPr>
              <a:t>རིམ་མཚུངས་ཀྱི་ཚོང་དཔོན</a:t>
            </a:r>
            <a:endParaRPr lang="en-AT" sz="2200" b="1" dirty="0">
              <a:solidFill>
                <a:srgbClr val="44546A"/>
              </a:solidFill>
            </a:endParaRPr>
          </a:p>
          <a:p>
            <a:pPr lvl="1"/>
            <a:r>
              <a:rPr lang="bo-CN" sz="1800" dirty="0">
                <a:solidFill>
                  <a:srgbClr val="44546A"/>
                </a:solidFill>
              </a:rPr>
              <a:t>དུས་ཡུན་ཅིག་ནང་ལུ་ ཚོང་ལཱ་མ་འགྲཝ་ལེ་ཤ་ཐོན་ཡོདཔ</a:t>
            </a:r>
            <a:endParaRPr lang="en-AT" sz="1800" dirty="0">
              <a:solidFill>
                <a:srgbClr val="44546A"/>
              </a:solidFill>
            </a:endParaRPr>
          </a:p>
          <a:p>
            <a:pPr lvl="1"/>
            <a:r>
              <a:rPr lang="bo-CN" sz="1800" dirty="0">
                <a:solidFill>
                  <a:srgbClr val="44546A"/>
                </a:solidFill>
              </a:rPr>
              <a:t>ཚོང་སྒྱུར་ཐབས་ཏེ་ཐོབ་མི་ཁེབ་སང་ཚུ་ ལོག་སྟེ་ མ་རྩ་གཞི་བཙུགས་འབད་ནི</a:t>
            </a:r>
            <a:endParaRPr lang="en-AT" sz="1800" dirty="0">
              <a:solidFill>
                <a:srgbClr val="44546A"/>
              </a:solidFill>
            </a:endParaRPr>
          </a:p>
          <a:p>
            <a:pPr lvl="1"/>
            <a:r>
              <a:rPr lang="bo-CN" sz="1800" dirty="0">
                <a:solidFill>
                  <a:srgbClr val="44546A"/>
                </a:solidFill>
              </a:rPr>
              <a:t>འ་ནཱི་མ་རྩ་འདི་ ལས་སྣ་སོ་སོ་ནང་ གཞི་བཙུགས་འབད་དེ་ཡོདཔ་འོང་ </a:t>
            </a:r>
            <a:endParaRPr lang="en-AT" sz="1800" dirty="0">
              <a:solidFill>
                <a:srgbClr val="44546A"/>
              </a:solidFill>
            </a:endParaRPr>
          </a:p>
          <a:p>
            <a:r>
              <a:rPr lang="bo-CN" sz="2200" b="1" dirty="0">
                <a:solidFill>
                  <a:srgbClr val="44546A"/>
                </a:solidFill>
              </a:rPr>
              <a:t>འཕྲུལ་རིག་གི་ཚོང་དཔོན</a:t>
            </a:r>
            <a:endParaRPr lang="en-AT" sz="2200" b="1" dirty="0">
              <a:solidFill>
                <a:srgbClr val="44546A"/>
              </a:solidFill>
            </a:endParaRPr>
          </a:p>
          <a:p>
            <a:pPr lvl="1"/>
            <a:r>
              <a:rPr lang="bo-CN" sz="1800" dirty="0">
                <a:solidFill>
                  <a:srgbClr val="44546A"/>
                </a:solidFill>
              </a:rPr>
              <a:t>འ་ནཱི་འདི་ གོང་འཕེལ་ཅན་གྱི་འཕྲུལ་རིག་ (བརྡ་དོན་འཕྲུལ་རིག། བཱ ཡོ་འཕྲུལ་རིག་དང་ ན་ནོ་འཕྲུལ་རིག་ལ་སོགས་པ་) གི་ཚོང་ལཱ་འགོ་བཙུགས་མི།</a:t>
            </a:r>
            <a:endParaRPr lang="en-AT" sz="1800" dirty="0">
              <a:solidFill>
                <a:srgbClr val="44546A"/>
              </a:solidFill>
            </a:endParaRPr>
          </a:p>
          <a:p>
            <a:pPr lvl="1"/>
            <a:r>
              <a:rPr lang="bo-CN" sz="1800" dirty="0">
                <a:solidFill>
                  <a:srgbClr val="44546A"/>
                </a:solidFill>
              </a:rPr>
              <a:t>འཕྲུལ་རིག་གི་གསར་བཏོད</a:t>
            </a:r>
            <a:endParaRPr lang="en-AT" sz="1800" dirty="0">
              <a:solidFill>
                <a:srgbClr val="44546A"/>
              </a:solidFill>
            </a:endParaRPr>
          </a:p>
          <a:p>
            <a:pPr lvl="1"/>
            <a:r>
              <a:rPr lang="bo-CN" sz="1800" dirty="0">
                <a:solidFill>
                  <a:srgbClr val="44546A"/>
                </a:solidFill>
              </a:rPr>
              <a:t>མགྱོགས་པ་འགྱོ་མི</a:t>
            </a:r>
            <a:endParaRPr lang="de-DE" sz="1800" dirty="0">
              <a:solidFill>
                <a:srgbClr val="44546A"/>
              </a:solidFill>
            </a:endParaRPr>
          </a:p>
          <a:p>
            <a:pPr marL="457200" lvl="1" indent="0">
              <a:buNone/>
            </a:pPr>
            <a:endParaRPr lang="en-AT" sz="1800" dirty="0">
              <a:solidFill>
                <a:srgbClr val="44546A"/>
              </a:solidFill>
            </a:endParaRPr>
          </a:p>
        </p:txBody>
      </p:sp>
    </p:spTree>
    <p:extLst>
      <p:ext uri="{BB962C8B-B14F-4D97-AF65-F5344CB8AC3E}">
        <p14:creationId xmlns:p14="http://schemas.microsoft.com/office/powerpoint/2010/main" val="340270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3B5CB-8A5A-4023-AA6B-B056DEC583E1}"/>
              </a:ext>
            </a:extLst>
          </p:cNvPr>
          <p:cNvSpPr>
            <a:spLocks noGrp="1"/>
          </p:cNvSpPr>
          <p:nvPr>
            <p:ph type="title"/>
          </p:nvPr>
        </p:nvSpPr>
        <p:spPr/>
        <p:txBody>
          <a:bodyPr>
            <a:normAutofit/>
          </a:bodyPr>
          <a:lstStyle/>
          <a:p>
            <a:r>
              <a:rPr lang="bo-CN" sz="4000" b="1" dirty="0">
                <a:solidFill>
                  <a:schemeClr val="dk2"/>
                </a:solidFill>
                <a:latin typeface="+mn-lt"/>
                <a:ea typeface="+mn-ea"/>
                <a:cs typeface="+mn-cs"/>
              </a:rPr>
              <a:t>སྡེ་ཚན་གྱི་ལས་སྣ་དང་པ</a:t>
            </a:r>
            <a:endParaRPr lang="de-AT" sz="4000" b="1" dirty="0">
              <a:solidFill>
                <a:schemeClr val="dk2"/>
              </a:solidFill>
              <a:latin typeface="+mn-lt"/>
              <a:ea typeface="+mn-ea"/>
              <a:cs typeface="+mn-cs"/>
            </a:endParaRPr>
          </a:p>
        </p:txBody>
      </p:sp>
      <p:sp>
        <p:nvSpPr>
          <p:cNvPr id="3" name="Inhaltsplatzhalter 2">
            <a:extLst>
              <a:ext uri="{FF2B5EF4-FFF2-40B4-BE49-F238E27FC236}">
                <a16:creationId xmlns:a16="http://schemas.microsoft.com/office/drawing/2014/main" id="{8F29204F-F5D5-40B4-9944-9BE45F32F64D}"/>
              </a:ext>
            </a:extLst>
          </p:cNvPr>
          <p:cNvSpPr>
            <a:spLocks noGrp="1"/>
          </p:cNvSpPr>
          <p:nvPr>
            <p:ph idx="1"/>
          </p:nvPr>
        </p:nvSpPr>
        <p:spPr>
          <a:xfrm>
            <a:off x="628650" y="2533651"/>
            <a:ext cx="7886700" cy="3154974"/>
          </a:xfrm>
        </p:spPr>
        <p:txBody>
          <a:bodyPr/>
          <a:lstStyle/>
          <a:p>
            <a:pPr marL="0" indent="0">
              <a:buNone/>
            </a:pPr>
            <a:endParaRPr lang="de-DE" sz="2400" b="1" u="sng" dirty="0">
              <a:solidFill>
                <a:schemeClr val="dk2"/>
              </a:solidFill>
              <a:latin typeface="+mn-lt"/>
            </a:endParaRPr>
          </a:p>
          <a:p>
            <a:pPr marL="0" indent="0">
              <a:buNone/>
            </a:pPr>
            <a:r>
              <a:rPr lang="bo-CN" sz="2400" b="1" u="sng" dirty="0">
                <a:solidFill>
                  <a:schemeClr val="dk2"/>
                </a:solidFill>
                <a:latin typeface="+mn-lt"/>
              </a:rPr>
              <a:t>ཚོང་ལཱའི་ཡོན་ཏན་ལྟེ་བའི་ མ་འོངས་པའི་ལས་མགྲོན་པ་ཚུ་གི་སྐོར་ལས་མནོ་བསམ་བཏང་</a:t>
            </a:r>
            <a:endParaRPr lang="de-DE" sz="2400" b="1" u="sng" dirty="0">
              <a:solidFill>
                <a:schemeClr val="dk2"/>
              </a:solidFill>
              <a:latin typeface="+mn-lt"/>
            </a:endParaRPr>
          </a:p>
          <a:p>
            <a:pPr marL="0" indent="0">
              <a:buNone/>
            </a:pPr>
            <a:r>
              <a:rPr lang="de-DE" sz="2000" dirty="0">
                <a:solidFill>
                  <a:schemeClr val="dk2"/>
                </a:solidFill>
                <a:latin typeface="+mn-lt"/>
              </a:rPr>
              <a:t>	</a:t>
            </a:r>
          </a:p>
          <a:p>
            <a:pPr marL="0" indent="0">
              <a:buNone/>
            </a:pPr>
            <a:r>
              <a:rPr lang="bo-CN" sz="2000" dirty="0">
                <a:solidFill>
                  <a:schemeClr val="dk2"/>
                </a:solidFill>
                <a:latin typeface="+mn-lt"/>
              </a:rPr>
              <a:t>༡) ཁྱོད་ཀྱིས་འབད་བ་ཅིན་ ཚོང་དཔོན་འདི་ སློབ་ཕྲུག་སྨོ་ ཕྱའི་མི་ཚུ་རེ་བསྐྱེདཔ་སྨོ? </a:t>
            </a:r>
          </a:p>
          <a:p>
            <a:pPr marL="0" indent="0">
              <a:buNone/>
            </a:pPr>
            <a:r>
              <a:rPr lang="bo-CN" sz="2000" dirty="0">
                <a:solidFill>
                  <a:schemeClr val="dk2"/>
                </a:solidFill>
                <a:latin typeface="+mn-lt"/>
              </a:rPr>
              <a:t>༢) ཁོང་གི་དགོས་མཁོ་ཚུ་ ལེགས་ཤོམ་སྦེ་གྲུབ་ནིའི་དོན་ལུ་ ཁྱོད་ལུ་ རྒྱུ་ཁུངས་ག་བཟུམ་ཅིག་དགོ་པས?</a:t>
            </a:r>
            <a:endParaRPr lang="de-DE" sz="2000" dirty="0">
              <a:solidFill>
                <a:schemeClr val="dk2"/>
              </a:solidFill>
              <a:latin typeface="+mn-lt"/>
            </a:endParaRPr>
          </a:p>
          <a:p>
            <a:pPr marL="0" indent="0">
              <a:buNone/>
            </a:pPr>
            <a:r>
              <a:rPr lang="bo-CN" sz="2000" dirty="0">
                <a:solidFill>
                  <a:schemeClr val="dk2"/>
                </a:solidFill>
                <a:latin typeface="+mn-lt"/>
              </a:rPr>
              <a:t>༣) རྒྱལ་ཁབ་རེ་ལས་ སྡེ་ཚན་གཅིག་ གྲལ་ཁར་གཏོགས་དགོཔ་སྦེ་སླབ་འོང (༥</a:t>
            </a:r>
            <a:r>
              <a:rPr lang="de-DE" sz="2000" dirty="0">
                <a:solidFill>
                  <a:schemeClr val="dk2"/>
                </a:solidFill>
                <a:latin typeface="+mn-lt"/>
              </a:rPr>
              <a:t>´</a:t>
            </a:r>
            <a:r>
              <a:rPr lang="bo-CN" sz="2000" dirty="0">
                <a:solidFill>
                  <a:schemeClr val="dk2"/>
                </a:solidFill>
                <a:latin typeface="+mn-lt"/>
              </a:rPr>
              <a:t>)</a:t>
            </a:r>
            <a:endParaRPr lang="de-DE" sz="2000" dirty="0">
              <a:solidFill>
                <a:schemeClr val="dk2"/>
              </a:solidFill>
              <a:latin typeface="+mn-lt"/>
            </a:endParaRPr>
          </a:p>
          <a:p>
            <a:pPr marL="0" indent="0">
              <a:buNone/>
            </a:pPr>
            <a:endParaRPr lang="de-AT" dirty="0"/>
          </a:p>
        </p:txBody>
      </p:sp>
      <p:pic>
        <p:nvPicPr>
          <p:cNvPr id="2050" name="Picture 2" descr="Activités groupe Images, Stock Photos &amp;amp; Vectors | Shutterstock">
            <a:extLst>
              <a:ext uri="{FF2B5EF4-FFF2-40B4-BE49-F238E27FC236}">
                <a16:creationId xmlns:a16="http://schemas.microsoft.com/office/drawing/2014/main" id="{A492AC4B-8800-46F9-A048-2444AF3B4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489440"/>
            <a:ext cx="1323975" cy="93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48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78792" y="1249520"/>
            <a:ext cx="7292693"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3800" b="1" dirty="0">
                <a:solidFill>
                  <a:srgbClr val="44546A"/>
                </a:solidFill>
              </a:rPr>
              <a:t>ཚོང་གི་ལཱ་དང་འབྲེལ་བའི་མནོ་ལུགས</a:t>
            </a:r>
            <a:endParaRPr sz="3800" b="1" dirty="0">
              <a:solidFill>
                <a:srgbClr val="44546A"/>
              </a:solidFill>
            </a:endParaRPr>
          </a:p>
        </p:txBody>
      </p:sp>
      <p:sp>
        <p:nvSpPr>
          <p:cNvPr id="73" name="Google Shape;73;p2"/>
          <p:cNvSpPr txBox="1"/>
          <p:nvPr/>
        </p:nvSpPr>
        <p:spPr>
          <a:xfrm>
            <a:off x="538108" y="2511267"/>
            <a:ext cx="7350968" cy="4525963"/>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bo-CN" sz="2000" dirty="0">
                <a:solidFill>
                  <a:schemeClr val="dk2"/>
                </a:solidFill>
              </a:rPr>
              <a:t>སྟབས་མ་བདེ་བའི་གནས་སྟངས་ཚུ་ནང་ མགྱོགས་པ་ཤེས་ཏེ་ དང་ལེན་འབད་དེ་ འཆར་གཞི་སྤུས་དག་སྦེ་བརྩམ་ཚུགས་པའི་ ལྕོགས་གྲུབ་ཡོད་མི་ལུ་ </a:t>
            </a:r>
            <a:r>
              <a:rPr lang="bo-CN" sz="2000" dirty="0">
                <a:solidFill>
                  <a:srgbClr val="44546A"/>
                </a:solidFill>
              </a:rPr>
              <a:t>ཚོང་གི་ལཱ་དང་འབྲེལ་བའི་མནོ་ལུགས་ཟེར་སླབ་ཨིན།</a:t>
            </a:r>
            <a:endParaRPr lang="en-US" sz="2000" dirty="0">
              <a:solidFill>
                <a:schemeClr val="dk2"/>
              </a:solidFill>
            </a:endParaRPr>
          </a:p>
          <a:p>
            <a:pPr marL="448056" marR="0" lvl="0" indent="-384047" algn="l" rtl="0">
              <a:spcBef>
                <a:spcPts val="1360"/>
              </a:spcBef>
              <a:spcAft>
                <a:spcPts val="0"/>
              </a:spcAft>
              <a:buClr>
                <a:schemeClr val="accent1"/>
              </a:buClr>
              <a:buSzPts val="1440"/>
              <a:buFont typeface="Arial"/>
              <a:buChar char="•"/>
            </a:pPr>
            <a:r>
              <a:rPr lang="bo-CN" sz="2000" dirty="0">
                <a:solidFill>
                  <a:schemeClr val="dk2"/>
                </a:solidFill>
              </a:rPr>
              <a:t>འདི་ནང་ལུ་ ཨ་རྟག་ར་ མནོ་བསམ་བཏང་། ལོག་མནོ་བསམ་བཏང་ནི། མཐུནམ་སྦེ་བཟོ་ནི་དང་ རང་གི་འདུ་ཤེས་དྲག་པོ་དང་ སྐུལ་འདེད་ཚུ་ བཀག་འཛིན་འབད་ནིའི་དོན་ལུ་ རང་གིས་རང་ བཀག་འཛིན་འབད་ཚུགས་མི་ཅིག་དགོཔ་ཨིན།</a:t>
            </a:r>
            <a:endParaRPr lang="en-US" sz="2000" dirty="0">
              <a:solidFill>
                <a:schemeClr val="dk2"/>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52208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335DAC-091E-7678-D736-18F4430D7EBA}"/>
              </a:ext>
            </a:extLst>
          </p:cNvPr>
          <p:cNvSpPr>
            <a:spLocks noGrp="1"/>
          </p:cNvSpPr>
          <p:nvPr>
            <p:ph idx="1"/>
          </p:nvPr>
        </p:nvSpPr>
        <p:spPr>
          <a:xfrm>
            <a:off x="628650" y="1495544"/>
            <a:ext cx="7886700" cy="3866912"/>
          </a:xfrm>
        </p:spPr>
        <p:txBody>
          <a:bodyPr>
            <a:normAutofit/>
          </a:bodyPr>
          <a:lstStyle/>
          <a:p>
            <a:r>
              <a:rPr lang="bo-CN" sz="1800" dirty="0"/>
              <a:t>འཛིན་སྐྱོང་དང་འབྲེལ་བ་དང་ཚོང་འབྲེལ་གྱི་མནོ་བསམ་བཏང་ཐངས། </a:t>
            </a:r>
          </a:p>
          <a:p>
            <a:endParaRPr lang="en-US" sz="1800" dirty="0"/>
          </a:p>
        </p:txBody>
      </p:sp>
      <p:graphicFrame>
        <p:nvGraphicFramePr>
          <p:cNvPr id="4" name="Table 4">
            <a:extLst>
              <a:ext uri="{FF2B5EF4-FFF2-40B4-BE49-F238E27FC236}">
                <a16:creationId xmlns:a16="http://schemas.microsoft.com/office/drawing/2014/main" id="{49475889-F841-2A2F-0611-C8E13C1DA983}"/>
              </a:ext>
            </a:extLst>
          </p:cNvPr>
          <p:cNvGraphicFramePr>
            <a:graphicFrameLocks noGrp="1"/>
          </p:cNvGraphicFramePr>
          <p:nvPr>
            <p:extLst>
              <p:ext uri="{D42A27DB-BD31-4B8C-83A1-F6EECF244321}">
                <p14:modId xmlns:p14="http://schemas.microsoft.com/office/powerpoint/2010/main" val="937806059"/>
              </p:ext>
            </p:extLst>
          </p:nvPr>
        </p:nvGraphicFramePr>
        <p:xfrm>
          <a:off x="723966" y="1980538"/>
          <a:ext cx="6092952" cy="3657600"/>
        </p:xfrm>
        <a:graphic>
          <a:graphicData uri="http://schemas.openxmlformats.org/drawingml/2006/table">
            <a:tbl>
              <a:tblPr firstRow="1" bandRow="1">
                <a:tableStyleId>{5C22544A-7EE6-4342-B048-85BDC9FD1C3A}</a:tableStyleId>
              </a:tblPr>
              <a:tblGrid>
                <a:gridCol w="3046476">
                  <a:extLst>
                    <a:ext uri="{9D8B030D-6E8A-4147-A177-3AD203B41FA5}">
                      <a16:colId xmlns:a16="http://schemas.microsoft.com/office/drawing/2014/main" val="599283681"/>
                    </a:ext>
                  </a:extLst>
                </a:gridCol>
                <a:gridCol w="3046476">
                  <a:extLst>
                    <a:ext uri="{9D8B030D-6E8A-4147-A177-3AD203B41FA5}">
                      <a16:colId xmlns:a16="http://schemas.microsoft.com/office/drawing/2014/main" val="1312303611"/>
                    </a:ext>
                  </a:extLst>
                </a:gridCol>
              </a:tblGrid>
              <a:tr h="257251">
                <a:tc>
                  <a:txBody>
                    <a:bodyPr/>
                    <a:lstStyle/>
                    <a:p>
                      <a:r>
                        <a:rPr lang="bo-CN" dirty="0"/>
                        <a:t>འཛིན་སྐྱོང་པ་</a:t>
                      </a:r>
                      <a:endParaRPr lang="en-US" dirty="0"/>
                    </a:p>
                  </a:txBody>
                  <a:tcPr/>
                </a:tc>
                <a:tc>
                  <a:txBody>
                    <a:bodyPr/>
                    <a:lstStyle/>
                    <a:p>
                      <a:r>
                        <a:rPr lang="bo-CN" dirty="0"/>
                        <a:t>ཚོང་འབྲེལ་པ</a:t>
                      </a:r>
                      <a:endParaRPr lang="en-US" dirty="0"/>
                    </a:p>
                  </a:txBody>
                  <a:tcPr/>
                </a:tc>
                <a:extLst>
                  <a:ext uri="{0D108BD9-81ED-4DB2-BD59-A6C34878D82A}">
                    <a16:rowId xmlns:a16="http://schemas.microsoft.com/office/drawing/2014/main" val="1810825490"/>
                  </a:ext>
                </a:extLst>
              </a:tr>
              <a:tr h="257251">
                <a:tc>
                  <a:txBody>
                    <a:bodyPr/>
                    <a:lstStyle/>
                    <a:p>
                      <a:r>
                        <a:rPr lang="bo-CN" dirty="0"/>
                        <a:t>འཆར་གཞི་སྦོམ</a:t>
                      </a:r>
                      <a:endParaRPr lang="en-US" dirty="0"/>
                    </a:p>
                  </a:txBody>
                  <a:tcPr/>
                </a:tc>
                <a:tc>
                  <a:txBody>
                    <a:bodyPr/>
                    <a:lstStyle/>
                    <a:p>
                      <a:r>
                        <a:rPr lang="bo-CN" dirty="0"/>
                        <a:t>དང་ལེན་ཆུང་ཀུ་</a:t>
                      </a:r>
                      <a:endParaRPr lang="en-US" dirty="0"/>
                    </a:p>
                  </a:txBody>
                  <a:tcPr/>
                </a:tc>
                <a:extLst>
                  <a:ext uri="{0D108BD9-81ED-4DB2-BD59-A6C34878D82A}">
                    <a16:rowId xmlns:a16="http://schemas.microsoft.com/office/drawing/2014/main" val="3228353480"/>
                  </a:ext>
                </a:extLst>
              </a:tr>
              <a:tr h="257251">
                <a:tc>
                  <a:txBody>
                    <a:bodyPr/>
                    <a:lstStyle/>
                    <a:p>
                      <a:r>
                        <a:rPr lang="bo-CN" dirty="0"/>
                        <a:t>ཁྱོད་ལུ་དགོ་མི་འདི་ མ་ཐོབ་ཚུན་ཚོད་དགོ</a:t>
                      </a:r>
                      <a:endParaRPr lang="en-US" dirty="0"/>
                    </a:p>
                  </a:txBody>
                  <a:tcPr/>
                </a:tc>
                <a:tc>
                  <a:txBody>
                    <a:bodyPr/>
                    <a:lstStyle/>
                    <a:p>
                      <a:r>
                        <a:rPr lang="bo-CN" dirty="0"/>
                        <a:t>ཁྱོད་ལུ་ག་ཅི་ཡོད་མི་འདི་དང་འགོ་བཙུགས</a:t>
                      </a:r>
                      <a:endParaRPr lang="en-US" dirty="0"/>
                    </a:p>
                  </a:txBody>
                  <a:tcPr/>
                </a:tc>
                <a:extLst>
                  <a:ext uri="{0D108BD9-81ED-4DB2-BD59-A6C34878D82A}">
                    <a16:rowId xmlns:a16="http://schemas.microsoft.com/office/drawing/2014/main" val="938385569"/>
                  </a:ext>
                </a:extLst>
              </a:tr>
              <a:tr h="257251">
                <a:tc>
                  <a:txBody>
                    <a:bodyPr/>
                    <a:lstStyle/>
                    <a:p>
                      <a:r>
                        <a:rPr lang="bo-CN" dirty="0"/>
                        <a:t>ཁེབ་ས་ལུ་རེ་བ་</a:t>
                      </a:r>
                      <a:endParaRPr lang="en-US" dirty="0"/>
                    </a:p>
                  </a:txBody>
                  <a:tcPr/>
                </a:tc>
                <a:tc>
                  <a:txBody>
                    <a:bodyPr/>
                    <a:lstStyle/>
                    <a:p>
                      <a:r>
                        <a:rPr lang="bo-CN" dirty="0"/>
                        <a:t>གྱོང་རྒུད་ཕོགས་མི་ཁྱད་མེདཔ</a:t>
                      </a:r>
                      <a:endParaRPr lang="en-US" dirty="0"/>
                    </a:p>
                  </a:txBody>
                  <a:tcPr/>
                </a:tc>
                <a:extLst>
                  <a:ext uri="{0D108BD9-81ED-4DB2-BD59-A6C34878D82A}">
                    <a16:rowId xmlns:a16="http://schemas.microsoft.com/office/drawing/2014/main" val="665765667"/>
                  </a:ext>
                </a:extLst>
              </a:tr>
              <a:tr h="257251">
                <a:tc>
                  <a:txBody>
                    <a:bodyPr/>
                    <a:lstStyle/>
                    <a:p>
                      <a:r>
                        <a:rPr lang="bo-CN" dirty="0"/>
                        <a:t>རིམ་འགྲོས་</a:t>
                      </a:r>
                      <a:endParaRPr lang="en-US" dirty="0"/>
                    </a:p>
                  </a:txBody>
                  <a:tcPr/>
                </a:tc>
                <a:tc>
                  <a:txBody>
                    <a:bodyPr/>
                    <a:lstStyle/>
                    <a:p>
                      <a:r>
                        <a:rPr lang="bo-CN" dirty="0"/>
                        <a:t>ཡང་བསྐྱར་འབད་ནི</a:t>
                      </a:r>
                      <a:endParaRPr lang="en-US" dirty="0"/>
                    </a:p>
                  </a:txBody>
                  <a:tcPr/>
                </a:tc>
                <a:extLst>
                  <a:ext uri="{0D108BD9-81ED-4DB2-BD59-A6C34878D82A}">
                    <a16:rowId xmlns:a16="http://schemas.microsoft.com/office/drawing/2014/main" val="2014833657"/>
                  </a:ext>
                </a:extLst>
              </a:tr>
              <a:tr h="257251">
                <a:tc>
                  <a:txBody>
                    <a:bodyPr/>
                    <a:lstStyle/>
                    <a:p>
                      <a:r>
                        <a:rPr lang="bo-CN" dirty="0"/>
                        <a:t>ག་དེ་དྲག་དྲ་ལེགས་ཤོམ་བཟོ་ནི་</a:t>
                      </a:r>
                      <a:endParaRPr lang="en-US" dirty="0"/>
                    </a:p>
                  </a:txBody>
                  <a:tcPr/>
                </a:tc>
                <a:tc>
                  <a:txBody>
                    <a:bodyPr/>
                    <a:lstStyle/>
                    <a:p>
                      <a:r>
                        <a:rPr lang="bo-CN" dirty="0"/>
                        <a:t>ཚོད་བརྟག་</a:t>
                      </a:r>
                      <a:endParaRPr lang="en-US" dirty="0"/>
                    </a:p>
                  </a:txBody>
                  <a:tcPr/>
                </a:tc>
                <a:extLst>
                  <a:ext uri="{0D108BD9-81ED-4DB2-BD59-A6C34878D82A}">
                    <a16:rowId xmlns:a16="http://schemas.microsoft.com/office/drawing/2014/main" val="3420307259"/>
                  </a:ext>
                </a:extLst>
              </a:tr>
              <a:tr h="257251">
                <a:tc>
                  <a:txBody>
                    <a:bodyPr/>
                    <a:lstStyle/>
                    <a:p>
                      <a:r>
                        <a:rPr lang="bo-CN" dirty="0"/>
                        <a:t>དོ་འགྲན་ཅན</a:t>
                      </a:r>
                      <a:endParaRPr lang="en-US" dirty="0"/>
                    </a:p>
                  </a:txBody>
                  <a:tcPr/>
                </a:tc>
                <a:tc>
                  <a:txBody>
                    <a:bodyPr/>
                    <a:lstStyle/>
                    <a:p>
                      <a:r>
                        <a:rPr lang="bo-CN" dirty="0"/>
                        <a:t>མཉམ་འབྲེལ</a:t>
                      </a:r>
                      <a:endParaRPr lang="en-US" dirty="0"/>
                    </a:p>
                  </a:txBody>
                  <a:tcPr/>
                </a:tc>
                <a:extLst>
                  <a:ext uri="{0D108BD9-81ED-4DB2-BD59-A6C34878D82A}">
                    <a16:rowId xmlns:a16="http://schemas.microsoft.com/office/drawing/2014/main" val="4286368224"/>
                  </a:ext>
                </a:extLst>
              </a:tr>
              <a:tr h="257251">
                <a:tc>
                  <a:txBody>
                    <a:bodyPr/>
                    <a:lstStyle/>
                    <a:p>
                      <a:r>
                        <a:rPr lang="bo-CN" dirty="0"/>
                        <a:t>མ་པ་ལས་ མཐར་འཁྱོལ་བྱུང་དགོཔ</a:t>
                      </a:r>
                      <a:endParaRPr lang="en-US" dirty="0"/>
                    </a:p>
                  </a:txBody>
                  <a:tcPr/>
                </a:tc>
                <a:tc>
                  <a:txBody>
                    <a:bodyPr/>
                    <a:lstStyle/>
                    <a:p>
                      <a:r>
                        <a:rPr lang="bo-CN" dirty="0"/>
                        <a:t>མཐར་མ་འཁྱོལ་རུང་ སྐུལ་ཤུགས་འབད་ནི</a:t>
                      </a:r>
                      <a:endParaRPr lang="en-US" dirty="0"/>
                    </a:p>
                  </a:txBody>
                  <a:tcPr/>
                </a:tc>
                <a:extLst>
                  <a:ext uri="{0D108BD9-81ED-4DB2-BD59-A6C34878D82A}">
                    <a16:rowId xmlns:a16="http://schemas.microsoft.com/office/drawing/2014/main" val="4230490807"/>
                  </a:ext>
                </a:extLst>
              </a:tr>
              <a:tr h="257251">
                <a:tc>
                  <a:txBody>
                    <a:bodyPr/>
                    <a:lstStyle/>
                    <a:p>
                      <a:r>
                        <a:rPr lang="bo-CN" dirty="0"/>
                        <a:t>ཤེས་ཚུགས་མི་</a:t>
                      </a:r>
                      <a:endParaRPr lang="en-US" dirty="0"/>
                    </a:p>
                  </a:txBody>
                  <a:tcPr/>
                </a:tc>
                <a:tc>
                  <a:txBody>
                    <a:bodyPr/>
                    <a:lstStyle/>
                    <a:p>
                      <a:r>
                        <a:rPr lang="bo-CN" dirty="0"/>
                        <a:t>ཤེས་མ་ཚུགས་མི</a:t>
                      </a:r>
                      <a:endParaRPr lang="en-US" dirty="0"/>
                    </a:p>
                  </a:txBody>
                  <a:tcPr/>
                </a:tc>
                <a:extLst>
                  <a:ext uri="{0D108BD9-81ED-4DB2-BD59-A6C34878D82A}">
                    <a16:rowId xmlns:a16="http://schemas.microsoft.com/office/drawing/2014/main" val="2218851744"/>
                  </a:ext>
                </a:extLst>
              </a:tr>
              <a:tr h="257251">
                <a:tc>
                  <a:txBody>
                    <a:bodyPr/>
                    <a:lstStyle/>
                    <a:p>
                      <a:r>
                        <a:rPr lang="bo-CN" dirty="0"/>
                        <a:t>དང་ལེན་འབད་ནིའི་ འཆར་གཞི་བརྩམ་པ</a:t>
                      </a:r>
                      <a:endParaRPr lang="en-US" dirty="0"/>
                    </a:p>
                  </a:txBody>
                  <a:tcPr/>
                </a:tc>
                <a:tc>
                  <a:txBody>
                    <a:bodyPr/>
                    <a:lstStyle/>
                    <a:p>
                      <a:r>
                        <a:rPr lang="bo-CN" dirty="0"/>
                        <a:t>དང་ལེན་འབད་ནི་ལུ་ལྷབ་པ</a:t>
                      </a:r>
                      <a:endParaRPr lang="en-US" dirty="0"/>
                    </a:p>
                  </a:txBody>
                  <a:tcPr/>
                </a:tc>
                <a:extLst>
                  <a:ext uri="{0D108BD9-81ED-4DB2-BD59-A6C34878D82A}">
                    <a16:rowId xmlns:a16="http://schemas.microsoft.com/office/drawing/2014/main" val="1170182449"/>
                  </a:ext>
                </a:extLst>
              </a:tr>
            </a:tbl>
          </a:graphicData>
        </a:graphic>
      </p:graphicFrame>
      <p:sp>
        <p:nvSpPr>
          <p:cNvPr id="5" name="Google Shape;69;p2">
            <a:extLst>
              <a:ext uri="{FF2B5EF4-FFF2-40B4-BE49-F238E27FC236}">
                <a16:creationId xmlns:a16="http://schemas.microsoft.com/office/drawing/2014/main" id="{015EDC47-D6FE-40EF-830F-3BF5BAE38A0C}"/>
              </a:ext>
            </a:extLst>
          </p:cNvPr>
          <p:cNvSpPr txBox="1">
            <a:spLocks noGrp="1"/>
          </p:cNvSpPr>
          <p:nvPr>
            <p:ph type="title"/>
          </p:nvPr>
        </p:nvSpPr>
        <p:spPr>
          <a:xfrm>
            <a:off x="1515674" y="79519"/>
            <a:ext cx="6999676" cy="1218347"/>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3600" b="1" dirty="0">
                <a:solidFill>
                  <a:srgbClr val="44546A"/>
                </a:solidFill>
              </a:rPr>
              <a:t>ཚོང་གི་ལཱ་དང་འབྲེལ་བའི་མནོ་ལུགས</a:t>
            </a:r>
            <a:endParaRPr sz="3600" b="1" dirty="0">
              <a:solidFill>
                <a:schemeClr val="bg1"/>
              </a:solidFill>
            </a:endParaRPr>
          </a:p>
        </p:txBody>
      </p:sp>
    </p:spTree>
    <p:extLst>
      <p:ext uri="{BB962C8B-B14F-4D97-AF65-F5344CB8AC3E}">
        <p14:creationId xmlns:p14="http://schemas.microsoft.com/office/powerpoint/2010/main" val="372515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65151" y="293044"/>
            <a:ext cx="4876800" cy="799306"/>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3200" b="1" dirty="0">
                <a:solidFill>
                  <a:schemeClr val="bg1"/>
                </a:solidFill>
              </a:rPr>
              <a:t>Eight Components of the Entrepreneurship Method</a:t>
            </a:r>
            <a:endParaRPr sz="32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
        <p:nvSpPr>
          <p:cNvPr id="10" name="Google Shape;75;p2">
            <a:extLst>
              <a:ext uri="{FF2B5EF4-FFF2-40B4-BE49-F238E27FC236}">
                <a16:creationId xmlns:a16="http://schemas.microsoft.com/office/drawing/2014/main" id="{86842AA5-D15B-4158-BDB0-62EC9B9DB031}"/>
              </a:ext>
            </a:extLst>
          </p:cNvPr>
          <p:cNvSpPr txBox="1">
            <a:spLocks noGrp="1"/>
          </p:cNvSpPr>
          <p:nvPr>
            <p:ph type="body" idx="1"/>
          </p:nvPr>
        </p:nvSpPr>
        <p:spPr>
          <a:xfrm>
            <a:off x="1214777" y="6397578"/>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pic>
        <p:nvPicPr>
          <p:cNvPr id="3" name="Picture 2">
            <a:extLst>
              <a:ext uri="{FF2B5EF4-FFF2-40B4-BE49-F238E27FC236}">
                <a16:creationId xmlns:a16="http://schemas.microsoft.com/office/drawing/2014/main" id="{9476E6BC-B19F-4848-94C5-FD1AA6E33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25" y="293044"/>
            <a:ext cx="6924475" cy="5193356"/>
          </a:xfrm>
          <a:prstGeom prst="rect">
            <a:avLst/>
          </a:prstGeom>
        </p:spPr>
      </p:pic>
    </p:spTree>
    <p:extLst>
      <p:ext uri="{BB962C8B-B14F-4D97-AF65-F5344CB8AC3E}">
        <p14:creationId xmlns:p14="http://schemas.microsoft.com/office/powerpoint/2010/main" val="2800313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4" name="Picture 3">
            <a:extLst>
              <a:ext uri="{FF2B5EF4-FFF2-40B4-BE49-F238E27FC236}">
                <a16:creationId xmlns:a16="http://schemas.microsoft.com/office/drawing/2014/main" id="{EF91D7D6-F713-4BD4-A4F8-B6645D1C8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96" y="1290376"/>
            <a:ext cx="6206752" cy="4655064"/>
          </a:xfrm>
          <a:prstGeom prst="rect">
            <a:avLst/>
          </a:prstGeom>
        </p:spPr>
      </p:pic>
      <p:sp>
        <p:nvSpPr>
          <p:cNvPr id="69" name="Google Shape;69;p2"/>
          <p:cNvSpPr txBox="1">
            <a:spLocks noGrp="1"/>
          </p:cNvSpPr>
          <p:nvPr>
            <p:ph type="title"/>
          </p:nvPr>
        </p:nvSpPr>
        <p:spPr>
          <a:xfrm>
            <a:off x="1553823" y="441149"/>
            <a:ext cx="5724525" cy="504938"/>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གོང་འཕེལ་དང་ འགྱུར་མེད་ཀྱི་མནོ་ལུགས།</a:t>
            </a:r>
            <a:r>
              <a:rPr lang="en-US" sz="4000" b="1" dirty="0">
                <a:solidFill>
                  <a:schemeClr val="bg1"/>
                </a:solidFill>
              </a:rPr>
              <a:t> </a:t>
            </a:r>
            <a:endParaRPr sz="40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4">
            <a:alphaModFix/>
          </a:blip>
          <a:srcRect/>
          <a:stretch/>
        </p:blipFill>
        <p:spPr>
          <a:xfrm>
            <a:off x="7571485" y="6383053"/>
            <a:ext cx="1393003" cy="301752"/>
          </a:xfrm>
          <a:prstGeom prst="rect">
            <a:avLst/>
          </a:prstGeom>
          <a:noFill/>
          <a:ln>
            <a:noFill/>
          </a:ln>
        </p:spPr>
      </p:pic>
      <p:pic>
        <p:nvPicPr>
          <p:cNvPr id="2" name="Grafik 1">
            <a:extLst>
              <a:ext uri="{FF2B5EF4-FFF2-40B4-BE49-F238E27FC236}">
                <a16:creationId xmlns:a16="http://schemas.microsoft.com/office/drawing/2014/main" id="{9F4B31A8-B1B1-4B3C-AAD1-8BC41943F0F8}"/>
              </a:ext>
            </a:extLst>
          </p:cNvPr>
          <p:cNvPicPr>
            <a:picLocks noChangeAspect="1"/>
          </p:cNvPicPr>
          <p:nvPr/>
        </p:nvPicPr>
        <p:blipFill>
          <a:blip r:embed="rId5"/>
          <a:stretch>
            <a:fillRect/>
          </a:stretch>
        </p:blipFill>
        <p:spPr>
          <a:xfrm>
            <a:off x="1156165" y="5969293"/>
            <a:ext cx="6358679" cy="195089"/>
          </a:xfrm>
          <a:prstGeom prst="rect">
            <a:avLst/>
          </a:prstGeom>
        </p:spPr>
      </p:pic>
    </p:spTree>
    <p:extLst>
      <p:ext uri="{BB962C8B-B14F-4D97-AF65-F5344CB8AC3E}">
        <p14:creationId xmlns:p14="http://schemas.microsoft.com/office/powerpoint/2010/main" val="2193131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60896" y="173195"/>
            <a:ext cx="6219825" cy="1063735"/>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གཏན་འཁེལ་བཟོ་ནིའི་དོན་ལུ་ རང་གིས་བརྟག་དཔྱད་འབད་དགོ་མི</a:t>
            </a:r>
            <a:endParaRPr lang="en-US" sz="4000" b="1" dirty="0">
              <a:solidFill>
                <a:schemeClr val="bg1"/>
              </a:solidFill>
            </a:endParaRPr>
          </a:p>
        </p:txBody>
      </p:sp>
      <p:sp>
        <p:nvSpPr>
          <p:cNvPr id="73" name="Google Shape;73;p2"/>
          <p:cNvSpPr txBox="1"/>
          <p:nvPr/>
        </p:nvSpPr>
        <p:spPr>
          <a:xfrm>
            <a:off x="505928" y="1634548"/>
            <a:ext cx="7350968" cy="4525963"/>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bo-CN" sz="1800" b="0" i="0" u="none" strike="noStrike" cap="none" dirty="0">
                <a:solidFill>
                  <a:srgbClr val="44546A"/>
                </a:solidFill>
                <a:latin typeface="Calibri "/>
                <a:ea typeface="Arial"/>
                <a:cs typeface="Arial"/>
                <a:sym typeface="Arial"/>
              </a:rPr>
              <a:t>ཁྱོད་ར་ཚོང་དཔོན་ག་བཟུམ་ཅིག་འབད་ནི་ཨིན་ནའི་ བརྡ་མཚོན་ལེགས་ཤོམ་སྦེ་སྟོན་ཚུགས་པའི་ གཏན་འཁེལ་༡༠ འཚོལ།</a:t>
            </a:r>
            <a:br>
              <a:rPr lang="en-US" sz="1800" b="0" i="0" u="none" strike="noStrike" cap="none" dirty="0">
                <a:solidFill>
                  <a:srgbClr val="44546A"/>
                </a:solidFill>
                <a:latin typeface="Calibri "/>
                <a:ea typeface="Arial"/>
                <a:cs typeface="Arial"/>
                <a:sym typeface="Arial"/>
              </a:rPr>
            </a:br>
            <a:br>
              <a:rPr lang="en-US" sz="1800" b="0" i="0" u="none" strike="noStrike" cap="none" dirty="0">
                <a:solidFill>
                  <a:srgbClr val="44546A"/>
                </a:solidFill>
                <a:latin typeface="Calibri "/>
                <a:ea typeface="Arial"/>
                <a:cs typeface="Arial"/>
                <a:sym typeface="Arial"/>
              </a:rPr>
            </a:br>
            <a:r>
              <a:rPr lang="bo-CN" sz="1800" b="0" i="0" u="none" strike="noStrike" cap="none" dirty="0">
                <a:solidFill>
                  <a:srgbClr val="44546A"/>
                </a:solidFill>
                <a:latin typeface="Calibri "/>
                <a:ea typeface="Arial"/>
                <a:cs typeface="Arial"/>
                <a:sym typeface="Arial"/>
              </a:rPr>
              <a:t>འོག་ལུ་བཀོད་ཡོད་མི་འདི་ འདིའི་དོན་ལུ་ བསམ་ཚུལ་རྗོད་མིའི་ ཡོངས་འབྲེལ་འཆར་སྒོ་དག་པ་ཅིན་ཨིན</a:t>
            </a:r>
            <a:r>
              <a:rPr lang="bo-CN" dirty="0">
                <a:solidFill>
                  <a:srgbClr val="44546A"/>
                </a:solidFill>
                <a:latin typeface="Calibri "/>
                <a:ea typeface="Arial"/>
                <a:cs typeface="Arial"/>
                <a:sym typeface="Arial"/>
              </a:rPr>
              <a:t>:</a:t>
            </a:r>
            <a:endParaRPr lang="en-US" sz="1800" b="0" i="0" u="none" strike="noStrike" cap="none" dirty="0">
              <a:solidFill>
                <a:srgbClr val="44546A"/>
              </a:solidFill>
              <a:latin typeface="Calibri "/>
              <a:ea typeface="Arial"/>
              <a:cs typeface="Arial"/>
              <a:sym typeface="Arial"/>
            </a:endParaRPr>
          </a:p>
          <a:p>
            <a:pPr marL="64009" marR="0" lvl="0" algn="l" rtl="0">
              <a:spcBef>
                <a:spcPts val="1360"/>
              </a:spcBef>
              <a:spcAft>
                <a:spcPts val="0"/>
              </a:spcAft>
              <a:buClr>
                <a:schemeClr val="accent1"/>
              </a:buClr>
              <a:buSzPts val="1440"/>
            </a:pPr>
            <a:br>
              <a:rPr lang="en-US" sz="1800" b="0" i="0" u="none" strike="noStrike" cap="none" dirty="0">
                <a:solidFill>
                  <a:srgbClr val="44546A"/>
                </a:solidFill>
                <a:latin typeface="Calibri "/>
                <a:ea typeface="Arial"/>
                <a:cs typeface="Arial"/>
                <a:sym typeface="Arial"/>
              </a:rPr>
            </a:br>
            <a:r>
              <a:rPr lang="en-US" sz="1200" b="0" i="0" u="none" strike="noStrike" cap="none" dirty="0">
                <a:solidFill>
                  <a:srgbClr val="44546A"/>
                </a:solidFill>
                <a:latin typeface="Calibri "/>
                <a:ea typeface="Arial"/>
                <a:cs typeface="Arial"/>
                <a:sym typeface="Arial"/>
                <a:hlinkClick r:id="rId3">
                  <a:extLst>
                    <a:ext uri="{A12FA001-AC4F-418D-AE19-62706E023703}">
                      <ahyp:hlinkClr xmlns:ahyp="http://schemas.microsoft.com/office/drawing/2018/hyperlinkcolor" val="tx"/>
                    </a:ext>
                  </a:extLst>
                </a:hlinkClick>
              </a:rPr>
              <a:t>https://daysinspired.com/affirmations-for-entrepreneurs/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4">
                  <a:extLst>
                    <a:ext uri="{A12FA001-AC4F-418D-AE19-62706E023703}">
                      <ahyp:hlinkClr xmlns:ahyp="http://schemas.microsoft.com/office/drawing/2018/hyperlinkcolor" val="tx"/>
                    </a:ext>
                  </a:extLst>
                </a:hlinkClick>
              </a:rPr>
              <a:t>https://theremoteyogi.com/2020/05/22/affirmations-for-entrepreneurs/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5">
                  <a:extLst>
                    <a:ext uri="{A12FA001-AC4F-418D-AE19-62706E023703}">
                      <ahyp:hlinkClr xmlns:ahyp="http://schemas.microsoft.com/office/drawing/2018/hyperlinkcolor" val="tx"/>
                    </a:ext>
                  </a:extLst>
                </a:hlinkClick>
              </a:rPr>
              <a:t>https://smallbiztrends.com/2017/01/small-business-affirmations.html</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6">
                  <a:extLst>
                    <a:ext uri="{A12FA001-AC4F-418D-AE19-62706E023703}">
                      <ahyp:hlinkClr xmlns:ahyp="http://schemas.microsoft.com/office/drawing/2018/hyperlinkcolor" val="tx"/>
                    </a:ext>
                  </a:extLst>
                </a:hlinkClick>
              </a:rPr>
              <a:t>https://www.abundancenolimits.com/business-affirmations/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7">
                  <a:extLst>
                    <a:ext uri="{A12FA001-AC4F-418D-AE19-62706E023703}">
                      <ahyp:hlinkClr xmlns:ahyp="http://schemas.microsoft.com/office/drawing/2018/hyperlinkcolor" val="tx"/>
                    </a:ext>
                  </a:extLst>
                </a:hlinkClick>
              </a:rPr>
              <a:t>https://andreabolder.com/111-positive-mantras-and-affirmations-for-successful-women-entrepreneurs/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8">
                  <a:extLst>
                    <a:ext uri="{A12FA001-AC4F-418D-AE19-62706E023703}">
                      <ahyp:hlinkClr xmlns:ahyp="http://schemas.microsoft.com/office/drawing/2018/hyperlinkcolor" val="tx"/>
                    </a:ext>
                  </a:extLst>
                </a:hlinkClick>
              </a:rPr>
              <a:t>https://www.evelynlim.com/30-positive-affirmations-female-entrepreneur/</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9">
                  <a:extLst>
                    <a:ext uri="{A12FA001-AC4F-418D-AE19-62706E023703}">
                      <ahyp:hlinkClr xmlns:ahyp="http://schemas.microsoft.com/office/drawing/2018/hyperlinkcolor" val="tx"/>
                    </a:ext>
                  </a:extLst>
                </a:hlinkClick>
              </a:rPr>
              <a:t>https://thedailygoalgetter.com/blogs/news/positive-affirmations-entrepreneurs</a:t>
            </a:r>
            <a:endParaRPr lang="en-US" sz="1200" b="0" i="0" u="none" strike="noStrike" cap="none" dirty="0">
              <a:solidFill>
                <a:srgbClr val="44546A"/>
              </a:solidFill>
              <a:latin typeface="Calibri "/>
              <a:ea typeface="Arial"/>
              <a:cs typeface="Arial"/>
              <a:sym typeface="Arial"/>
            </a:endParaRPr>
          </a:p>
        </p:txBody>
      </p:sp>
      <p:pic>
        <p:nvPicPr>
          <p:cNvPr id="74" name="Google Shape;74;p2" descr="A picture containing text, sign&#10;&#10;Description automatically generated"/>
          <p:cNvPicPr preferRelativeResize="0"/>
          <p:nvPr/>
        </p:nvPicPr>
        <p:blipFill rotWithShape="1">
          <a:blip r:embed="rId10">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19319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p:txBody>
          <a:bodyPr>
            <a:normAutofit/>
          </a:bodyPr>
          <a:lstStyle/>
          <a:p>
            <a:r>
              <a:rPr lang="bo-CN" b="1" dirty="0">
                <a:solidFill>
                  <a:srgbClr val="44546A"/>
                </a:solidFill>
                <a:ea typeface="+mn-ea"/>
                <a:cs typeface="+mn-cs"/>
              </a:rPr>
              <a:t>གྲོས་གཞི</a:t>
            </a:r>
            <a:endParaRPr lang="de-AT" b="1" dirty="0">
              <a:solidFill>
                <a:srgbClr val="44546A"/>
              </a:solidFill>
              <a:ea typeface="+mn-ea"/>
              <a:cs typeface="+mn-cs"/>
            </a:endParaRPr>
          </a:p>
        </p:txBody>
      </p:sp>
      <p:sp>
        <p:nvSpPr>
          <p:cNvPr id="5" name="Inhaltsplatzhalter 4">
            <a:extLst>
              <a:ext uri="{FF2B5EF4-FFF2-40B4-BE49-F238E27FC236}">
                <a16:creationId xmlns:a16="http://schemas.microsoft.com/office/drawing/2014/main" id="{0E92A466-45BA-42F9-9093-B182DBAD16F1}"/>
              </a:ext>
            </a:extLst>
          </p:cNvPr>
          <p:cNvSpPr>
            <a:spLocks noGrp="1"/>
          </p:cNvSpPr>
          <p:nvPr>
            <p:ph idx="1"/>
          </p:nvPr>
        </p:nvSpPr>
        <p:spPr/>
        <p:txBody>
          <a:bodyPr>
            <a:normAutofit/>
          </a:bodyPr>
          <a:lstStyle/>
          <a:p>
            <a:r>
              <a:rPr lang="bo-CN" sz="2400" dirty="0">
                <a:solidFill>
                  <a:srgbClr val="44546A"/>
                </a:solidFill>
              </a:rPr>
              <a:t>ཚོང་ལཱའི་དབྱེ་བ</a:t>
            </a:r>
            <a:endParaRPr lang="en-US" sz="2400" dirty="0">
              <a:solidFill>
                <a:srgbClr val="44546A"/>
              </a:solidFill>
            </a:endParaRPr>
          </a:p>
          <a:p>
            <a:r>
              <a:rPr lang="bo-CN" sz="2400" dirty="0">
                <a:solidFill>
                  <a:srgbClr val="44546A"/>
                </a:solidFill>
              </a:rPr>
              <a:t>ཚོང་ལཱ་འབད་ནིའི་མནོ་ལུགས་ཀྱི་ངོ་སྤྲོད</a:t>
            </a:r>
            <a:endParaRPr lang="en-US" sz="2400" dirty="0">
              <a:solidFill>
                <a:srgbClr val="44546A"/>
              </a:solidFill>
            </a:endParaRPr>
          </a:p>
          <a:p>
            <a:pPr lvl="1"/>
            <a:r>
              <a:rPr lang="bo-CN" sz="1900" dirty="0">
                <a:solidFill>
                  <a:srgbClr val="44546A"/>
                </a:solidFill>
              </a:rPr>
              <a:t>གོང་འཕེལ་དང་ མནོ་ལུགས་གཏན་ཏོག་ཏོ</a:t>
            </a:r>
            <a:endParaRPr lang="de-AT" sz="1900" dirty="0">
              <a:solidFill>
                <a:srgbClr val="44546A"/>
              </a:solidFill>
            </a:endParaRPr>
          </a:p>
          <a:p>
            <a:pPr lvl="1"/>
            <a:r>
              <a:rPr lang="bo-CN" sz="1900" dirty="0">
                <a:solidFill>
                  <a:srgbClr val="44546A"/>
                </a:solidFill>
              </a:rPr>
              <a:t>རང་གི་འགོ་ཁྲིདཔ། </a:t>
            </a:r>
            <a:endParaRPr lang="de-AT" sz="1900" dirty="0">
              <a:solidFill>
                <a:srgbClr val="44546A"/>
              </a:solidFill>
            </a:endParaRPr>
          </a:p>
          <a:p>
            <a:pPr lvl="1"/>
            <a:r>
              <a:rPr lang="bo-CN" sz="1900" dirty="0">
                <a:solidFill>
                  <a:srgbClr val="44546A"/>
                </a:solidFill>
              </a:rPr>
              <a:t>ག་ཡོད་སྤྱོད་ནི་དང་ གསར་སྐྲུན་གྱི་སྦྱོང་ལཱ</a:t>
            </a:r>
            <a:endParaRPr lang="de-AT" sz="1900" dirty="0">
              <a:solidFill>
                <a:srgbClr val="44546A"/>
              </a:solidFill>
            </a:endParaRPr>
          </a:p>
          <a:p>
            <a:pPr lvl="1"/>
            <a:r>
              <a:rPr lang="bo-CN" sz="1900" dirty="0">
                <a:solidFill>
                  <a:srgbClr val="44546A"/>
                </a:solidFill>
              </a:rPr>
              <a:t>འགྱུར་ཁྱད་ཀྱི་རྩིས་བཤད</a:t>
            </a:r>
            <a:endParaRPr lang="de-AT" sz="1900" dirty="0">
              <a:solidFill>
                <a:srgbClr val="44546A"/>
              </a:solidFill>
            </a:endParaRPr>
          </a:p>
          <a:p>
            <a:pPr lvl="1"/>
            <a:endParaRPr lang="de-AT" dirty="0"/>
          </a:p>
        </p:txBody>
      </p:sp>
    </p:spTree>
    <p:extLst>
      <p:ext uri="{BB962C8B-B14F-4D97-AF65-F5344CB8AC3E}">
        <p14:creationId xmlns:p14="http://schemas.microsoft.com/office/powerpoint/2010/main" val="342865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09687" y="323610"/>
            <a:ext cx="4876800" cy="799306"/>
          </a:xfrm>
          <a:prstGeom prst="rect">
            <a:avLst/>
          </a:prstGeom>
          <a:noFill/>
          <a:ln>
            <a:noFill/>
          </a:ln>
        </p:spPr>
        <p:txBody>
          <a:bodyPr spcFirstLastPara="1" wrap="square" lIns="0" tIns="45700" rIns="0" bIns="45700" anchor="ctr" anchorCtr="0">
            <a:noAutofit/>
          </a:bodyPr>
          <a:lstStyle/>
          <a:p>
            <a:pPr marL="182880" lvl="0">
              <a:buSzPts val="4000"/>
            </a:pPr>
            <a:r>
              <a:rPr lang="bo-CN" sz="4000" b="1" dirty="0">
                <a:solidFill>
                  <a:schemeClr val="bg1"/>
                </a:solidFill>
              </a:rPr>
              <a:t>ཞིབ་རྟོག་གི་སྦྱོང་ལཱ</a:t>
            </a:r>
            <a:endParaRPr sz="4000" b="1" dirty="0">
              <a:solidFill>
                <a:schemeClr val="bg1"/>
              </a:solidFill>
            </a:endParaRPr>
          </a:p>
        </p:txBody>
      </p:sp>
      <p:sp>
        <p:nvSpPr>
          <p:cNvPr id="73" name="Google Shape;73;p2"/>
          <p:cNvSpPr txBox="1"/>
          <p:nvPr/>
        </p:nvSpPr>
        <p:spPr>
          <a:xfrm>
            <a:off x="228600" y="1274894"/>
            <a:ext cx="7694971" cy="4889488"/>
          </a:xfrm>
          <a:prstGeom prst="rect">
            <a:avLst/>
          </a:prstGeom>
          <a:noFill/>
          <a:ln>
            <a:noFill/>
          </a:ln>
        </p:spPr>
        <p:txBody>
          <a:bodyPr spcFirstLastPara="1" wrap="square" lIns="91425" tIns="45700" rIns="91425" bIns="45700" anchor="t" anchorCtr="0">
            <a:noAutofit/>
          </a:bodyPr>
          <a:lstStyle/>
          <a:p>
            <a:pPr marL="448056" lvl="2" indent="-384047">
              <a:spcBef>
                <a:spcPts val="1360"/>
              </a:spcBef>
              <a:buClr>
                <a:schemeClr val="accent1"/>
              </a:buClr>
              <a:buSzPts val="1440"/>
              <a:buFont typeface="Arial"/>
              <a:buChar char="•"/>
            </a:pPr>
            <a:r>
              <a:rPr lang="bo-CN" sz="1600" dirty="0">
                <a:solidFill>
                  <a:schemeClr val="dk2"/>
                </a:solidFill>
              </a:rPr>
              <a:t>ཧེ་མ་ལས་ </a:t>
            </a:r>
            <a:r>
              <a:rPr lang="bo-CN" sz="1600" b="1" dirty="0">
                <a:solidFill>
                  <a:schemeClr val="dk2"/>
                </a:solidFill>
              </a:rPr>
              <a:t>ཁྱོད་དང་འབྲེལ་བ་མེད་པའི་ས་ཆ་ </a:t>
            </a:r>
            <a:r>
              <a:rPr lang="bo-CN" sz="1600" dirty="0">
                <a:solidFill>
                  <a:schemeClr val="dk2"/>
                </a:solidFill>
              </a:rPr>
              <a:t>གླིང་ཀ། ཧེ་མ་ལས་མ་འགྱོ་བའི་ས་ཆ་ གཞིས་ཁོངས་ཡངནི་ ཉེ་འཁོར་དང་ ཟ་ཁང་ལ་སོགས་པ་ཚུ་ནང་འགྱོ། ཁྱོད་དང་གཅིག་ཁར་ ཤོག་ཀུ། ཟིན་ཤོག་དང་ སྨྱུག་གུ་ཡང་དགོ </a:t>
            </a:r>
          </a:p>
          <a:p>
            <a:pPr marL="448056" lvl="2" indent="-384047">
              <a:spcBef>
                <a:spcPts val="1360"/>
              </a:spcBef>
              <a:buClr>
                <a:schemeClr val="accent1"/>
              </a:buClr>
              <a:buSzPts val="1440"/>
              <a:buFont typeface="Arial"/>
              <a:buChar char="•"/>
            </a:pPr>
            <a:r>
              <a:rPr lang="bo-CN" sz="1600" b="1" dirty="0">
                <a:solidFill>
                  <a:schemeClr val="dk2"/>
                </a:solidFill>
              </a:rPr>
              <a:t>སྐར་མ་བཅུ་ཐམ་</a:t>
            </a:r>
            <a:r>
              <a:rPr lang="bo-CN" sz="1600" dirty="0">
                <a:solidFill>
                  <a:schemeClr val="dk2"/>
                </a:solidFill>
              </a:rPr>
              <a:t>གྱི་རིང་ལུ་ ཁྱོད་རའི་མཐའ་འཁོར་ལུ་ ག་ཅི་མཐོངམ་མས་ག་ བཤད་པ་རྐྱབ་སྟེ་འབྲི། འདི་ནང་ ཁྱད་ཚིག་ཚུ་ལག་ལེན་འཐབ་དགོ། དཔྱེ་འབད་བ་ཅིན་ གླིང་ཀ་ནང་ གསིག་གཡུག་འདི་མཐོང་པ་ཅིན་ འ་ནཱི་འདི་ བཤད་པ་རྐྱབ་དགོ། འ་ནཱི་འདི་ བཙའ་ཁོག་ཁོ། འོད་ཅེམ་ཅེམ། སྟོང་པ། ཆག་ཆགཔ། བཀྱག་ཚ་བ་ཡངནི་ བཀྱག་མེདཔ་སྦེ་ཡང་འོང་། དེ་བཟུམ་སྦེ་རང་ ཁྱོད་ཀྱིས་མཐོང་མི་རོ་ཁྱི་འདི་ སྦོམ། ཧིང་ཚ་ཁག་ཁ། ཁམས་ལོགས་སི་སི། མཐུན་ཏོག་ཏོ་དང་ མ་མཐུནམ་ག་བཟུམ་ཡང་འོང་སྲིད།</a:t>
            </a:r>
            <a:endParaRPr lang="de-DE" sz="1600" dirty="0">
              <a:solidFill>
                <a:schemeClr val="dk2"/>
              </a:solidFill>
            </a:endParaRPr>
          </a:p>
          <a:p>
            <a:pPr marL="448056" lvl="2" indent="-384047">
              <a:spcBef>
                <a:spcPts val="1360"/>
              </a:spcBef>
              <a:buClr>
                <a:schemeClr val="accent1"/>
              </a:buClr>
              <a:buSzPts val="1440"/>
              <a:buFont typeface="Arial"/>
              <a:buChar char="•"/>
            </a:pPr>
            <a:r>
              <a:rPr lang="bo-CN" sz="1600" dirty="0">
                <a:solidFill>
                  <a:schemeClr val="dk2"/>
                </a:solidFill>
              </a:rPr>
              <a:t>འ་ནཱེ་སྦེ་བྲིས་ཚར་བའི་ཤུལ་ལུ་ ས་ཁར་སྡོད་ཞིནམ་ལས་ ཁྱོད་ཀྱིས་བྲིས་མི་ཚིག་ཚུ་ལུ་བལྟ། </a:t>
            </a:r>
            <a:r>
              <a:rPr lang="bo-CN" sz="1600" b="1" dirty="0">
                <a:solidFill>
                  <a:schemeClr val="dk2"/>
                </a:solidFill>
              </a:rPr>
              <a:t>དེ་ལས་ ཤུགས་དོན་ལེགས་ཤོམ་ཡོད་པའི་ཚིག་གེ་ར་སྒོར་ཐི་རྐྱབ། </a:t>
            </a:r>
            <a:r>
              <a:rPr lang="bo-CN" sz="1600" dirty="0">
                <a:solidFill>
                  <a:schemeClr val="dk2"/>
                </a:solidFill>
              </a:rPr>
              <a:t>དེ་བཟུམ་སྦེ་རང་ ཤུགས་དོན་མེད་པའི་ཚིག་ཚུ་ གྲུ་བཞིན་བཀལ་བཞག།</a:t>
            </a:r>
            <a:br>
              <a:rPr lang="de-DE" sz="1600" dirty="0">
                <a:solidFill>
                  <a:schemeClr val="dk2"/>
                </a:solidFill>
              </a:rPr>
            </a:br>
            <a:br>
              <a:rPr lang="de-DE" sz="1600" dirty="0">
                <a:solidFill>
                  <a:schemeClr val="dk2"/>
                </a:solidFill>
              </a:rPr>
            </a:br>
            <a:r>
              <a:rPr lang="bo-CN" sz="1600" dirty="0">
                <a:solidFill>
                  <a:schemeClr val="dk2"/>
                </a:solidFill>
              </a:rPr>
              <a:t>ཁྱོད་ཀྱིས་འཛམ་གླིང་ནང་མཐོང་མི་མང་ཆེ་བ་ཅིག་རང་ ངན་པ་སྦེ་མཐོང་པ་ཅིན་ ཁྱོད་ཀྱི་ཚོང་ལཱའི་མོན་ལུགས་འདི་ ལེགས་ཤོམ་བཟོ་དགོཔ་ཨིན། ཁྱོད་ཀྱི་།ས་མཐོང་རེ་མཐོང་ཚདཔ་ཅིག་ ལེགས་ཤོམ་སྦེ་མཐོང་པ་ཅིན་ ཚོང་ལཱའི་ནང་ གོ་སྐབས་ཚུ་འཚོལ་ཏེ་ ཁྱད་པར་བཟོ་ནི་ལུ་འཇམ།</a:t>
            </a:r>
            <a:endParaRPr lang="de-DE" sz="1800" b="1" i="0" u="none" strike="noStrike" cap="none" dirty="0">
              <a:solidFill>
                <a:srgbClr val="C94C25"/>
              </a:solidFill>
              <a:latin typeface="Arial"/>
              <a:ea typeface="Arial"/>
              <a:cs typeface="Arial"/>
              <a:sym typeface="Aria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2879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91247" y="173195"/>
            <a:ext cx="544297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3600" b="1" dirty="0">
                <a:solidFill>
                  <a:schemeClr val="bg1"/>
                </a:solidFill>
              </a:rPr>
              <a:t>མཐར་འཁྱོལ་ཅན་གྱི་ཚོང་དཔོན་གྱི་དཔེ</a:t>
            </a:r>
            <a:endParaRPr sz="3600" b="1" dirty="0">
              <a:solidFill>
                <a:schemeClr val="bg1"/>
              </a:solidFill>
            </a:endParaRPr>
          </a:p>
        </p:txBody>
      </p:sp>
      <p:sp>
        <p:nvSpPr>
          <p:cNvPr id="73" name="Google Shape;73;p2"/>
          <p:cNvSpPr txBox="1"/>
          <p:nvPr/>
        </p:nvSpPr>
        <p:spPr>
          <a:xfrm>
            <a:off x="917018" y="1549932"/>
            <a:ext cx="7350968" cy="4983997"/>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bo-CN" sz="1800" dirty="0">
                <a:solidFill>
                  <a:srgbClr val="44546A"/>
                </a:solidFill>
                <a:effectLst/>
                <a:latin typeface="Calibri" panose="020F0502020204030204" pitchFamily="34" charset="0"/>
                <a:ea typeface="Calibri" panose="020F0502020204030204" pitchFamily="34" charset="0"/>
              </a:rPr>
              <a:t>འདི་ནང་ལུ་ ཚོང་དཔོན་ཚུ་གིས་ མཐའ་ཁྱོར་མ་བྱུང་སྟེ་འབད་རུང་ ཁོ་ངརའི་མནོ་ལུགས་བཟང་པོ་ལས་བརྟེན་ མཐར་འཁྱོལ་ཅན་སྦེ་འབད་ཚུགས་མི་ཚུ་གི་ ལག་ལེན་བཟང་པོ་ག་ཅི་འདུག་ག་ འདི་ལུ་བལྟ་ནི་ཨིན།</a:t>
            </a:r>
            <a:br>
              <a:rPr lang="en-GB" sz="1800" dirty="0">
                <a:effectLst/>
                <a:latin typeface="Calibri" panose="020F0502020204030204" pitchFamily="34" charset="0"/>
                <a:ea typeface="Calibri" panose="020F0502020204030204" pitchFamily="34" charset="0"/>
              </a:rPr>
            </a:br>
            <a:r>
              <a:rPr lang="bo-CN" b="1" dirty="0">
                <a:solidFill>
                  <a:srgbClr val="44546A"/>
                </a:solidFill>
                <a:latin typeface="Calibri" panose="020F0502020204030204" pitchFamily="34" charset="0"/>
                <a:ea typeface="Calibri" panose="020F0502020204030204" pitchFamily="34" charset="0"/>
              </a:rPr>
              <a:t>མི་ལཱ་ནི་ཡ་ པར་ཀིནསི། ཀེན་ཝ</a:t>
            </a:r>
            <a:endParaRPr lang="en-GB" sz="1800" dirty="0">
              <a:effectLst/>
              <a:latin typeface="Calibri" panose="020F0502020204030204" pitchFamily="34" charset="0"/>
              <a:ea typeface="Calibri" panose="020F0502020204030204" pitchFamily="34" charset="0"/>
            </a:endParaRPr>
          </a:p>
          <a:p>
            <a:pPr marL="64009" marR="0" lvl="0" algn="l" rtl="0">
              <a:spcAft>
                <a:spcPts val="0"/>
              </a:spcAft>
              <a:buClr>
                <a:schemeClr val="accent1"/>
              </a:buClr>
              <a:buSzPts val="1440"/>
            </a:pPr>
            <a:r>
              <a:rPr lang="en-GB" dirty="0">
                <a:latin typeface="Calibri" panose="020F0502020204030204" pitchFamily="34" charset="0"/>
                <a:hlinkClick r:id="rId3"/>
              </a:rPr>
              <a:t>https://www.youtube.com/watch?v=Ep21f3ncvBk</a:t>
            </a:r>
            <a:r>
              <a:rPr lang="en-GB" dirty="0">
                <a:latin typeface="Calibri" panose="020F0502020204030204" pitchFamily="34" charset="0"/>
              </a:rPr>
              <a:t> </a:t>
            </a:r>
          </a:p>
          <a:p>
            <a:pPr marL="64009" marR="0" lvl="0" algn="l" rtl="0">
              <a:spcAft>
                <a:spcPts val="0"/>
              </a:spcAft>
              <a:buClr>
                <a:schemeClr val="accent1"/>
              </a:buClr>
              <a:buSzPts val="1440"/>
            </a:pPr>
            <a:br>
              <a:rPr lang="en-GB" sz="1800" dirty="0">
                <a:solidFill>
                  <a:srgbClr val="44546A"/>
                </a:solidFill>
                <a:effectLst/>
                <a:latin typeface="Calibri" panose="020F0502020204030204" pitchFamily="34" charset="0"/>
                <a:ea typeface="Calibri" panose="020F0502020204030204" pitchFamily="34" charset="0"/>
              </a:rPr>
            </a:br>
            <a:r>
              <a:rPr lang="bo-CN" sz="1800" b="1" dirty="0">
                <a:solidFill>
                  <a:srgbClr val="44546A"/>
                </a:solidFill>
                <a:effectLst/>
                <a:latin typeface="Calibri" panose="020F0502020204030204" pitchFamily="34" charset="0"/>
                <a:ea typeface="Calibri" panose="020F0502020204030204" pitchFamily="34" charset="0"/>
              </a:rPr>
              <a:t>རི་ཅའཌ་ བརེའན་སཱོན། ཝར་ཇིན་སྡེ་ཚན</a:t>
            </a:r>
            <a:r>
              <a:rPr lang="en-GB" sz="1800" b="1" dirty="0">
                <a:solidFill>
                  <a:srgbClr val="44546A"/>
                </a:solidFill>
                <a:effectLst/>
                <a:latin typeface="Calibri" panose="020F0502020204030204" pitchFamily="34" charset="0"/>
                <a:ea typeface="Calibri" panose="020F0502020204030204" pitchFamily="34" charset="0"/>
              </a:rPr>
              <a:t> </a:t>
            </a:r>
            <a:r>
              <a:rPr lang="en-GB" sz="1800" dirty="0">
                <a:solidFill>
                  <a:srgbClr val="44546A"/>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hlinkClick r:id="rId4"/>
              </a:rPr>
              <a:t>https://www.youtube.com/watch?v=23Frvd3pp5Q&amp;ab_channel=Megacast</a:t>
            </a:r>
            <a:endParaRPr lang="en-GB" sz="1800" dirty="0">
              <a:effectLst/>
              <a:latin typeface="Calibri" panose="020F0502020204030204" pitchFamily="34" charset="0"/>
              <a:ea typeface="Calibri" panose="020F0502020204030204" pitchFamily="34" charset="0"/>
            </a:endParaRPr>
          </a:p>
          <a:p>
            <a:pPr marL="64009" marR="0" lvl="0" algn="l" rtl="0">
              <a:spcBef>
                <a:spcPts val="1360"/>
              </a:spcBef>
              <a:spcAft>
                <a:spcPts val="0"/>
              </a:spcAft>
              <a:buClr>
                <a:schemeClr val="accent1"/>
              </a:buClr>
              <a:buSzPts val="1440"/>
            </a:pPr>
            <a:br>
              <a:rPr lang="en-GB" sz="1800" dirty="0">
                <a:effectLst/>
                <a:latin typeface="Calibri" panose="020F0502020204030204" pitchFamily="34" charset="0"/>
                <a:ea typeface="Calibri" panose="020F0502020204030204" pitchFamily="34" charset="0"/>
              </a:rPr>
            </a:br>
            <a:r>
              <a:rPr lang="bo-CN" sz="1800" dirty="0">
                <a:solidFill>
                  <a:srgbClr val="44546A"/>
                </a:solidFill>
                <a:effectLst/>
                <a:latin typeface="Calibri" panose="020F0502020204030204" pitchFamily="34" charset="0"/>
                <a:ea typeface="Calibri" panose="020F0502020204030204" pitchFamily="34" charset="0"/>
              </a:rPr>
              <a:t>མཱ་ནིཤི་ གྷརཀ</a:t>
            </a:r>
            <a:r>
              <a:rPr lang="en-GB" sz="1800" dirty="0">
                <a:solidFill>
                  <a:srgbClr val="44546A"/>
                </a:solidFill>
                <a:effectLst/>
                <a:latin typeface="Calibri" panose="020F0502020204030204" pitchFamily="34" charset="0"/>
                <a:ea typeface="Calibri" panose="020F0502020204030204" pitchFamily="34" charset="0"/>
              </a:rPr>
              <a:t> - </a:t>
            </a:r>
            <a:r>
              <a:rPr lang="bo-CN" sz="1800" dirty="0">
                <a:solidFill>
                  <a:srgbClr val="44546A"/>
                </a:solidFill>
                <a:effectLst/>
                <a:latin typeface="Calibri" panose="020F0502020204030204" pitchFamily="34" charset="0"/>
                <a:ea typeface="Calibri" panose="020F0502020204030204" pitchFamily="34" charset="0"/>
              </a:rPr>
              <a:t>རྒྱལ་སྤྱི་ཨཕི་རིའི་སྡེ་ཚན་གྱི་ ཡོངས་ཁྱབ་མདོ་ཆེན/ བཀོད་ཁྱབ་གཙོ་འཛིན་འགོ་དཔོན། </a:t>
            </a:r>
            <a:r>
              <a:rPr lang="en-US" sz="1800" dirty="0">
                <a:solidFill>
                  <a:srgbClr val="44546A"/>
                </a:solidFill>
                <a:effectLst/>
                <a:latin typeface="Calibri" panose="020F0502020204030204" pitchFamily="34" charset="0"/>
                <a:ea typeface="Calibri" panose="020F0502020204030204" pitchFamily="34" charset="0"/>
              </a:rPr>
              <a:t> - </a:t>
            </a:r>
            <a:r>
              <a:rPr lang="en-GB" sz="1800" dirty="0">
                <a:effectLst/>
                <a:latin typeface="Calibri" panose="020F0502020204030204" pitchFamily="34" charset="0"/>
                <a:ea typeface="Calibri" panose="020F0502020204030204" pitchFamily="34" charset="0"/>
                <a:hlinkClick r:id="rId5"/>
              </a:rPr>
              <a:t>https://www.youtube.com/watch?v=4o_O_v8gQpg</a:t>
            </a:r>
            <a:endParaRPr lang="en-GB" sz="1800" dirty="0">
              <a:latin typeface="Calibri" panose="020F0502020204030204" pitchFamily="34" charset="0"/>
              <a:ea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6">
            <a:alphaModFix/>
          </a:blip>
          <a:srcRect/>
          <a:stretch/>
        </p:blipFill>
        <p:spPr>
          <a:xfrm>
            <a:off x="7571485" y="6383053"/>
            <a:ext cx="1393003" cy="301752"/>
          </a:xfrm>
          <a:prstGeom prst="rect">
            <a:avLst/>
          </a:prstGeom>
          <a:noFill/>
          <a:ln>
            <a:noFill/>
          </a:ln>
        </p:spPr>
      </p:pic>
      <p:pic>
        <p:nvPicPr>
          <p:cNvPr id="1032" name="Picture 8" descr="undefined">
            <a:extLst>
              <a:ext uri="{FF2B5EF4-FFF2-40B4-BE49-F238E27FC236}">
                <a16:creationId xmlns:a16="http://schemas.microsoft.com/office/drawing/2014/main" id="{59CE6841-B673-4AEB-82D2-193D09ACC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5" y="3492155"/>
            <a:ext cx="616183" cy="8215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neesh Garg - SVP, Corporate Finance, Accounts &amp;amp;amp; Legal at Datamatics  Business Solutions | The Org">
            <a:extLst>
              <a:ext uri="{FF2B5EF4-FFF2-40B4-BE49-F238E27FC236}">
                <a16:creationId xmlns:a16="http://schemas.microsoft.com/office/drawing/2014/main" id="{454ED75D-6BBA-4178-B1C4-8FD6C0ECA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566" y="4686805"/>
            <a:ext cx="737025" cy="7370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lanie Perkins, Canvas">
            <a:extLst>
              <a:ext uri="{FF2B5EF4-FFF2-40B4-BE49-F238E27FC236}">
                <a16:creationId xmlns:a16="http://schemas.microsoft.com/office/drawing/2014/main" id="{2EB9E05C-ADE6-426A-BA9A-A6FEFB450B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989" y="2588965"/>
            <a:ext cx="794602" cy="52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61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91247" y="173195"/>
            <a:ext cx="544297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3600" b="1" dirty="0">
                <a:solidFill>
                  <a:schemeClr val="bg1"/>
                </a:solidFill>
              </a:rPr>
              <a:t>མཐར་འཁྱོལ་ཅན་གྱི་ཚོང་དཔོན་གྱི་དཔེ</a:t>
            </a:r>
            <a:endParaRPr sz="3600" b="1" dirty="0">
              <a:solidFill>
                <a:schemeClr val="bg1"/>
              </a:solidFill>
            </a:endParaRPr>
          </a:p>
        </p:txBody>
      </p:sp>
      <p:sp>
        <p:nvSpPr>
          <p:cNvPr id="73" name="Google Shape;73;p2"/>
          <p:cNvSpPr txBox="1"/>
          <p:nvPr/>
        </p:nvSpPr>
        <p:spPr>
          <a:xfrm>
            <a:off x="525317" y="1700808"/>
            <a:ext cx="7350968" cy="4983997"/>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endParaRPr lang="en-US" sz="1800" dirty="0">
              <a:effectLst/>
              <a:latin typeface="Calibri" panose="020F0502020204030204" pitchFamily="34" charset="0"/>
              <a:ea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effectLst/>
                <a:latin typeface="Calibri" panose="020F0502020204030204" pitchFamily="34" charset="0"/>
                <a:ea typeface="Calibri" panose="020F0502020204030204" pitchFamily="34" charset="0"/>
              </a:rPr>
              <a:t>གློག་བརྙན་འདི་བལྟ་ཞིནམ་ལས་ འོག་ལུ་བཀོད་དེ་ཡོད་མི་ཚུ་ ཧ་གོ་ནིའི་རྩིས་རྐྱབ:</a:t>
            </a:r>
            <a:br>
              <a:rPr lang="en-US" sz="1800"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a:t>
            </a:r>
            <a:r>
              <a:rPr lang="bo-CN" sz="1800" b="1" dirty="0">
                <a:solidFill>
                  <a:srgbClr val="44546A"/>
                </a:solidFill>
                <a:effectLst/>
                <a:latin typeface="Calibri" panose="020F0502020204030204" pitchFamily="34" charset="0"/>
                <a:ea typeface="Calibri" panose="020F0502020204030204" pitchFamily="34" charset="0"/>
              </a:rPr>
              <a:t>གསར་སྐྲུན། ག་ཡོད་སྤྱོད་ནི་དང་ རང་གི་འགོ་ཁྲིདཔ།</a:t>
            </a:r>
            <a:br>
              <a:rPr lang="en-US" sz="1800" b="1"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a:t>
            </a:r>
            <a:r>
              <a:rPr lang="bo-CN" sz="1800" b="1" dirty="0">
                <a:solidFill>
                  <a:srgbClr val="44546A"/>
                </a:solidFill>
                <a:effectLst/>
                <a:latin typeface="Calibri" panose="020F0502020204030204" pitchFamily="34" charset="0"/>
                <a:ea typeface="Calibri" panose="020F0502020204030204" pitchFamily="34" charset="0"/>
              </a:rPr>
              <a:t>ཁོང་གིས་ག་ཅི་འབད་མི་འདི་ལུ་ སྤྲོ་བ་དང་ ཡིད་ཆེས་བསྐྱེད་ནི།</a:t>
            </a:r>
            <a:br>
              <a:rPr lang="en-US" sz="1800" b="1"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a:t>
            </a:r>
            <a:r>
              <a:rPr lang="bo-CN" sz="1800" b="1" dirty="0">
                <a:solidFill>
                  <a:srgbClr val="44546A"/>
                </a:solidFill>
                <a:effectLst/>
                <a:latin typeface="Calibri" panose="020F0502020204030204" pitchFamily="34" charset="0"/>
                <a:ea typeface="Calibri" panose="020F0502020204030204" pitchFamily="34" charset="0"/>
              </a:rPr>
              <a:t>བདེ་ཉམས་སྦེ་སྡོད་ནི་མེན།</a:t>
            </a:r>
            <a:br>
              <a:rPr lang="en-US" sz="1800" b="1"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a:t>
            </a:r>
            <a:r>
              <a:rPr lang="bo-CN" b="1" dirty="0">
                <a:solidFill>
                  <a:srgbClr val="44546A"/>
                </a:solidFill>
                <a:latin typeface="Calibri" panose="020F0502020204030204" pitchFamily="34" charset="0"/>
                <a:ea typeface="Calibri" panose="020F0502020204030204" pitchFamily="34" charset="0"/>
              </a:rPr>
              <a:t>མཐར་འཁྱོལ་མ་བྱུང་མི་འདི་དང་དུ་ལེན་ནི། </a:t>
            </a:r>
            <a:endParaRPr lang="en-US" sz="1800" b="1" dirty="0">
              <a:solidFill>
                <a:srgbClr val="44546A"/>
              </a:solidFill>
              <a:effectLst/>
              <a:latin typeface="Calibri" panose="020F0502020204030204" pitchFamily="34" charset="0"/>
              <a:ea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endParaRPr lang="en-US" sz="1800" b="1" dirty="0">
              <a:solidFill>
                <a:srgbClr val="44546A"/>
              </a:solidFill>
              <a:effectLst/>
              <a:latin typeface="Calibri" panose="020F0502020204030204" pitchFamily="34" charset="0"/>
              <a:ea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effectLst/>
                <a:latin typeface="Calibri" panose="020F0502020204030204" pitchFamily="34" charset="0"/>
                <a:ea typeface="Calibri" panose="020F0502020204030204" pitchFamily="34" charset="0"/>
              </a:rPr>
              <a:t>འདི་ནང་ལས་ལུང་དྲང་ཞིནམ་ལས་ འབྲེལ་མཐུན་བཟོ་སྟེ་ ཁྱོད་ཀྱི་མནོ་ལུགས་འདི་ བདེན་ཁུངས་བཀལ།</a:t>
            </a:r>
            <a:endParaRPr lang="en-US" sz="1800" dirty="0">
              <a:solidFill>
                <a:srgbClr val="44546A"/>
              </a:solidFill>
              <a:effectLst/>
              <a:latin typeface="Calibri" panose="020F0502020204030204" pitchFamily="34" charset="0"/>
              <a:ea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879876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95433"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rgbClr val="44546A"/>
                </a:solidFill>
                <a:effectLst/>
                <a:latin typeface="Calibri" panose="020F0502020204030204" pitchFamily="34" charset="0"/>
                <a:ea typeface="Calibri" panose="020F0502020204030204" pitchFamily="34" charset="0"/>
              </a:rPr>
              <a:t>རང་གི་འགོ་ཁྲིདཔ།</a:t>
            </a:r>
            <a:endParaRPr sz="4000" b="1" dirty="0">
              <a:solidFill>
                <a:schemeClr val="bg1"/>
              </a:solidFill>
            </a:endParaRPr>
          </a:p>
        </p:txBody>
      </p:sp>
      <p:sp>
        <p:nvSpPr>
          <p:cNvPr id="73" name="Google Shape;73;p2"/>
          <p:cNvSpPr txBox="1"/>
          <p:nvPr/>
        </p:nvSpPr>
        <p:spPr>
          <a:xfrm>
            <a:off x="539552" y="1700808"/>
            <a:ext cx="7350968" cy="4525963"/>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latin typeface="Calibri" panose="020F0502020204030204" pitchFamily="34" charset="0"/>
              </a:rPr>
              <a:t>འ་ནཱི་འདི་ མི་ཚུ་གིས་ ཁོང་གི་བྱ་སྤྱོད། དང་ལེན་དང་མོན་བསམ་ཚུ་ ཤན་ཞུགས་འབད་འབད་ཞིནམ་ལས་ བཀག་འཛིན་འབད་དེ་ ཁོང་རའི་ཚོང་འབྲེལ་དང་འབྲེལ་བའི་ཚོང་ལཱ་འགོ་བཙུགས་ནིའི་དོན་ལུ་ རང་སོའི་ལམ་སྟོན་དང་ སེམས་ཤུགས་གྲ྄བ་ཚུགས་མི་འདི་ལུ་སླབ་ཨིན། </a:t>
            </a:r>
          </a:p>
          <a:p>
            <a:pPr marL="448056" marR="0" lvl="0" indent="-384047" algn="l" rtl="0">
              <a:spcBef>
                <a:spcPts val="1360"/>
              </a:spcBef>
              <a:spcAft>
                <a:spcPts val="0"/>
              </a:spcAft>
              <a:buClr>
                <a:schemeClr val="accent1"/>
              </a:buClr>
              <a:buSzPts val="1440"/>
              <a:buFont typeface="Arial"/>
              <a:buChar char="•"/>
            </a:pPr>
            <a:r>
              <a:rPr lang="bo-CN" dirty="0">
                <a:solidFill>
                  <a:srgbClr val="44546A"/>
                </a:solidFill>
                <a:latin typeface="Calibri" panose="020F0502020204030204" pitchFamily="34" charset="0"/>
              </a:rPr>
              <a:t>འདིའི་སྐབས་ གཞན་ག་ཡང་མེད་པར་ ཁྱོད་ར་རྐྱངམ་གཅིག་འོང་ནི་ཨིནམ་དང་ འདི་གིས་ ཁྱོད་ར་ བཀའ་གྱོན་རྐྱབ་འོང་ཡངནི་ ལེས་སྐྱེས་ཅིག་བྱིན་འོང་། </a:t>
            </a:r>
            <a:endParaRPr lang="en-US" sz="1800" dirty="0">
              <a:solidFill>
                <a:srgbClr val="44546A"/>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latin typeface="Calibri" panose="020F0502020204030204" pitchFamily="34" charset="0"/>
              </a:rPr>
              <a:t>འ་ནཱི་རང་གི་འགོ་ཁྲིདཔ་འདི་ནང་ལུ་ ཐབས་བྱུས་ངོ་མ་གསུམ་ཡོདཔ་ཨིན། </a:t>
            </a:r>
            <a:endParaRPr lang="en-US" sz="1800" dirty="0">
              <a:solidFill>
                <a:srgbClr val="44546A"/>
              </a:solidFill>
              <a:latin typeface="Calibri" panose="020F0502020204030204" pitchFamily="34" charset="0"/>
            </a:endParaRPr>
          </a:p>
          <a:p>
            <a:pPr marL="905256" lvl="1" indent="-384047">
              <a:spcBef>
                <a:spcPts val="1360"/>
              </a:spcBef>
              <a:buClr>
                <a:schemeClr val="accent1"/>
              </a:buClr>
              <a:buSzPts val="1440"/>
              <a:buFont typeface="Arial"/>
              <a:buChar char="•"/>
            </a:pPr>
            <a:r>
              <a:rPr lang="bo-CN" b="1" dirty="0">
                <a:solidFill>
                  <a:srgbClr val="44546A"/>
                </a:solidFill>
                <a:latin typeface="Calibri" panose="020F0502020204030204" pitchFamily="34" charset="0"/>
              </a:rPr>
              <a:t>བྱ་སྤྱོད་དང་འབྲེལ་བའི་</a:t>
            </a:r>
            <a:r>
              <a:rPr lang="bo-CN" dirty="0">
                <a:solidFill>
                  <a:srgbClr val="44546A"/>
                </a:solidFill>
                <a:latin typeface="Calibri" panose="020F0502020204030204" pitchFamily="34" charset="0"/>
              </a:rPr>
              <a:t>ཐབས་བྱུས</a:t>
            </a:r>
            <a:endParaRPr lang="en-US" dirty="0">
              <a:solidFill>
                <a:srgbClr val="44546A"/>
              </a:solidFill>
              <a:latin typeface="Calibri" panose="020F0502020204030204" pitchFamily="34" charset="0"/>
            </a:endParaRPr>
          </a:p>
          <a:p>
            <a:pPr marL="905256" lvl="1" indent="-384047">
              <a:spcBef>
                <a:spcPts val="1360"/>
              </a:spcBef>
              <a:buClr>
                <a:schemeClr val="accent1"/>
              </a:buClr>
              <a:buSzPts val="1440"/>
              <a:buFont typeface="Arial"/>
              <a:buChar char="•"/>
            </a:pPr>
            <a:r>
              <a:rPr lang="bo-CN" b="1" dirty="0">
                <a:solidFill>
                  <a:srgbClr val="44546A"/>
                </a:solidFill>
                <a:latin typeface="Calibri" panose="020F0502020204030204" pitchFamily="34" charset="0"/>
              </a:rPr>
              <a:t>རང་བཞིན་གྱིས་ལེགས་སྐྱེས་བྱིན་པའི་</a:t>
            </a:r>
            <a:r>
              <a:rPr lang="bo-CN" dirty="0">
                <a:solidFill>
                  <a:srgbClr val="44546A"/>
                </a:solidFill>
                <a:latin typeface="Calibri" panose="020F0502020204030204" pitchFamily="34" charset="0"/>
              </a:rPr>
              <a:t>ཐབས་བྱུས</a:t>
            </a:r>
            <a:endParaRPr lang="en-US" dirty="0">
              <a:solidFill>
                <a:srgbClr val="44546A"/>
              </a:solidFill>
              <a:latin typeface="Calibri" panose="020F0502020204030204" pitchFamily="34" charset="0"/>
            </a:endParaRPr>
          </a:p>
          <a:p>
            <a:pPr marL="905256" lvl="1" indent="-384047">
              <a:spcBef>
                <a:spcPts val="1360"/>
              </a:spcBef>
              <a:buClr>
                <a:schemeClr val="accent1"/>
              </a:buClr>
              <a:buSzPts val="1440"/>
              <a:buFont typeface="Arial"/>
              <a:buChar char="•"/>
            </a:pPr>
            <a:r>
              <a:rPr lang="bo-CN" b="1" dirty="0">
                <a:solidFill>
                  <a:srgbClr val="44546A"/>
                </a:solidFill>
                <a:latin typeface="Calibri" panose="020F0502020204030204" pitchFamily="34" charset="0"/>
              </a:rPr>
              <a:t>ཕན་ཐོགས་ཅན་གྱི་མནོ་བསམ་བཏང་མི་</a:t>
            </a:r>
            <a:r>
              <a:rPr lang="bo-CN" dirty="0">
                <a:solidFill>
                  <a:srgbClr val="44546A"/>
                </a:solidFill>
                <a:latin typeface="Calibri" panose="020F0502020204030204" pitchFamily="34" charset="0"/>
              </a:rPr>
              <a:t>ཐབས་བྱུས</a:t>
            </a:r>
            <a:r>
              <a:rPr lang="en-US" dirty="0">
                <a:solidFill>
                  <a:srgbClr val="44546A"/>
                </a:solidFill>
                <a:latin typeface="Calibri" panose="020F0502020204030204" pitchFamily="34" charset="0"/>
              </a:rPr>
              <a:t>.</a:t>
            </a:r>
          </a:p>
          <a:p>
            <a:pPr marL="448056" marR="0" lvl="0" indent="-384047" algn="l" rtl="0">
              <a:spcBef>
                <a:spcPts val="1360"/>
              </a:spcBef>
              <a:spcAft>
                <a:spcPts val="0"/>
              </a:spcAft>
              <a:buClr>
                <a:schemeClr val="accent1"/>
              </a:buClr>
              <a:buSzPts val="1440"/>
              <a:buFont typeface="Arial"/>
              <a:buChar char="•"/>
            </a:pPr>
            <a:endParaRPr lang="en-US" sz="1800" dirty="0">
              <a:solidFill>
                <a:schemeClr val="dk2"/>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401109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214777" y="110365"/>
            <a:ext cx="6356708"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rgbClr val="44546A"/>
                </a:solidFill>
                <a:effectLst/>
                <a:latin typeface="Calibri" panose="020F0502020204030204" pitchFamily="34" charset="0"/>
                <a:ea typeface="Calibri" panose="020F0502020204030204" pitchFamily="34" charset="0"/>
              </a:rPr>
              <a:t>རང་གི་འགོ་ཁྲིདཔ་གི་ཆ་ཤས།</a:t>
            </a:r>
            <a:endParaRPr sz="40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8" name="Picture 1">
            <a:extLst>
              <a:ext uri="{FF2B5EF4-FFF2-40B4-BE49-F238E27FC236}">
                <a16:creationId xmlns:a16="http://schemas.microsoft.com/office/drawing/2014/main" id="{53C4E2C0-E307-4E24-9283-429ACC69C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777" y="1460304"/>
            <a:ext cx="5885688" cy="4279392"/>
          </a:xfrm>
          <a:prstGeom prst="rect">
            <a:avLst/>
          </a:prstGeom>
        </p:spPr>
      </p:pic>
      <p:sp>
        <p:nvSpPr>
          <p:cNvPr id="9" name="Google Shape;75;p2">
            <a:extLst>
              <a:ext uri="{FF2B5EF4-FFF2-40B4-BE49-F238E27FC236}">
                <a16:creationId xmlns:a16="http://schemas.microsoft.com/office/drawing/2014/main" id="{DDAB7FD0-CA14-482C-9177-DD5DB8B2D5E1}"/>
              </a:ext>
            </a:extLst>
          </p:cNvPr>
          <p:cNvSpPr txBox="1">
            <a:spLocks noGrp="1"/>
          </p:cNvSpPr>
          <p:nvPr>
            <p:ph type="body" idx="1"/>
          </p:nvPr>
        </p:nvSpPr>
        <p:spPr>
          <a:xfrm>
            <a:off x="1214777" y="6397578"/>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spTree>
    <p:extLst>
      <p:ext uri="{BB962C8B-B14F-4D97-AF65-F5344CB8AC3E}">
        <p14:creationId xmlns:p14="http://schemas.microsoft.com/office/powerpoint/2010/main" val="100281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B8C9-1754-28E1-CE25-CF11543716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E39A7D-70F3-17B5-2507-E3001031E38C}"/>
              </a:ext>
            </a:extLst>
          </p:cNvPr>
          <p:cNvSpPr>
            <a:spLocks noGrp="1"/>
          </p:cNvSpPr>
          <p:nvPr>
            <p:ph idx="1"/>
          </p:nvPr>
        </p:nvSpPr>
        <p:spPr/>
        <p:txBody>
          <a:bodyPr/>
          <a:lstStyle/>
          <a:p>
            <a:r>
              <a:rPr lang="bo-CN" dirty="0"/>
              <a:t>རང་གི་འགོ་ཁྲིདཔ- </a:t>
            </a:r>
            <a:r>
              <a:rPr lang="bo-CN" b="1" dirty="0">
                <a:solidFill>
                  <a:srgbClr val="44546A"/>
                </a:solidFill>
                <a:latin typeface="Calibri" panose="020F0502020204030204" pitchFamily="34" charset="0"/>
              </a:rPr>
              <a:t>རང་གིས་ ཞིབ་རྟོག་འབད་ནི། རང་གིས་ དམིགས་དོན་བསྐྱེད་ནི། རང་གིས་རང་ལུ་ ལེགས་སྐྱེས་བྱིན་ནི། རང་གིས་ རང་ལུ་ཁྲིམས་བཏང་དང་ རང་གིས་རང་ལུ་ བརྡ་སྟོན་ནི།</a:t>
            </a:r>
            <a:endParaRPr lang="en-US" dirty="0"/>
          </a:p>
        </p:txBody>
      </p:sp>
    </p:spTree>
    <p:extLst>
      <p:ext uri="{BB962C8B-B14F-4D97-AF65-F5344CB8AC3E}">
        <p14:creationId xmlns:p14="http://schemas.microsoft.com/office/powerpoint/2010/main" val="3195501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2172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རང་གིས་དམིགས་དོན་བསྐྱེད་ནིའི་སྦྱོང་ལཱ།</a:t>
            </a:r>
            <a:endParaRPr sz="4000" b="1" dirty="0">
              <a:solidFill>
                <a:schemeClr val="bg1"/>
              </a:solidFill>
            </a:endParaRPr>
          </a:p>
        </p:txBody>
      </p:sp>
      <p:sp>
        <p:nvSpPr>
          <p:cNvPr id="73" name="Google Shape;73;p2"/>
          <p:cNvSpPr txBox="1"/>
          <p:nvPr/>
        </p:nvSpPr>
        <p:spPr>
          <a:xfrm>
            <a:off x="539552" y="1700808"/>
            <a:ext cx="7350968" cy="4525963"/>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bo-CN" b="1" dirty="0">
                <a:solidFill>
                  <a:schemeClr val="dk2"/>
                </a:solidFill>
                <a:latin typeface="Calibri" panose="020F0502020204030204" pitchFamily="34" charset="0"/>
              </a:rPr>
              <a:t>གོང་འཕེལ་ཅན་གྱི་མནོ་ལུགས་མཐའ་སྐྱོང་འབད་ནིའི་དོན་ལུ་ ཚོང་ལཱའི་ཡོན་ཏན་ལྟེ་བ་ནང་ གྲལ་གཏོགས་འབད་ཡོད་མི་ལུ་ རང་སོའི་དམིགས་དོན་བསྐྱེད་ནི། </a:t>
            </a:r>
            <a:endParaRPr lang="en-US" b="1" dirty="0">
              <a:solidFill>
                <a:schemeClr val="dk2"/>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1800" dirty="0">
                <a:solidFill>
                  <a:schemeClr val="dk2"/>
                </a:solidFill>
                <a:latin typeface="Calibri" panose="020F0502020204030204" pitchFamily="34" charset="0"/>
              </a:rPr>
              <a:t>འ་ནཱི་དམིགས་དོན་ཚུ་གྲུབ་ཚརཝ་ད་ལུ་ ཁྱོད་ཀྱིས་ཁྱོད་ར་ལུ་ ལེགས་སྐྱེས་ག་དེ་སྦེ་བྱིན་ནི་སྨོ? </a:t>
            </a:r>
            <a:endParaRPr lang="en-US" sz="1800" dirty="0">
              <a:solidFill>
                <a:schemeClr val="dk2"/>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1800" dirty="0">
                <a:solidFill>
                  <a:schemeClr val="dk2"/>
                </a:solidFill>
                <a:latin typeface="Calibri" panose="020F0502020204030204" pitchFamily="34" charset="0"/>
              </a:rPr>
              <a:t>རང་གིས་རང་ལུ་ཁྲིམས་བཏང་ནི་འདི་ ག་ཅི་འོང་ནི་མས་ག་མནོ་བསམ་བཏང། </a:t>
            </a:r>
          </a:p>
          <a:p>
            <a:pPr marL="448056" marR="0" lvl="0" indent="-384047" algn="l" rtl="0">
              <a:spcBef>
                <a:spcPts val="1360"/>
              </a:spcBef>
              <a:spcAft>
                <a:spcPts val="0"/>
              </a:spcAft>
              <a:buClr>
                <a:schemeClr val="accent1"/>
              </a:buClr>
              <a:buSzPts val="1440"/>
              <a:buFont typeface="Arial"/>
              <a:buChar char="•"/>
            </a:pPr>
            <a:r>
              <a:rPr lang="bo-CN" dirty="0">
                <a:solidFill>
                  <a:schemeClr val="dk2"/>
                </a:solidFill>
                <a:latin typeface="Calibri" panose="020F0502020204030204" pitchFamily="34" charset="0"/>
              </a:rPr>
              <a:t>རེ་བ་བསྐྱེད་པའི་དམིགས་དོན་འདི་གྲུབ་ཐབས་ལུ་ ག་ཅི་གིས་ དྲན་གསོ་འབད་འོང? </a:t>
            </a:r>
          </a:p>
          <a:p>
            <a:pPr marL="448056" marR="0" lvl="0" indent="-384047" algn="l" rtl="0">
              <a:spcBef>
                <a:spcPts val="1360"/>
              </a:spcBef>
              <a:spcAft>
                <a:spcPts val="0"/>
              </a:spcAft>
              <a:buClr>
                <a:schemeClr val="accent1"/>
              </a:buClr>
              <a:buSzPts val="1440"/>
              <a:buFont typeface="Arial"/>
              <a:buChar char="•"/>
            </a:pPr>
            <a:r>
              <a:rPr lang="bo-CN" sz="1800" dirty="0">
                <a:solidFill>
                  <a:schemeClr val="dk2"/>
                </a:solidFill>
                <a:latin typeface="Calibri" panose="020F0502020204030204" pitchFamily="34" charset="0"/>
              </a:rPr>
              <a:t>རང་གིས་རང་གི་སྐོར་ལས་བློ་ལེགས་ཤོམ་ག་བཟུམ་ཅིག་</a:t>
            </a:r>
            <a:r>
              <a:rPr lang="bo-CN" dirty="0">
                <a:solidFill>
                  <a:schemeClr val="dk2"/>
                </a:solidFill>
                <a:latin typeface="Calibri" panose="020F0502020204030204" pitchFamily="34" charset="0"/>
              </a:rPr>
              <a:t>སླབ་པ་ཅིན་དང་ སེམས་ཀྱི་དཔེ་རྒྱན་ག་བཟུམ་གྱིས་ ཁྱོད་ལུ་ཕན་ཐོགས་ཚུག་ནི་མས? </a:t>
            </a:r>
            <a:endParaRPr lang="en-US"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451293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81133"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སྤྲོ་བ་དང་ཚོང་ལཱ།</a:t>
            </a:r>
            <a:endParaRPr sz="4000" b="1" dirty="0">
              <a:solidFill>
                <a:schemeClr val="bg1"/>
              </a:solidFill>
            </a:endParaRPr>
          </a:p>
        </p:txBody>
      </p:sp>
      <p:sp>
        <p:nvSpPr>
          <p:cNvPr id="73" name="Google Shape;73;p2"/>
          <p:cNvSpPr txBox="1"/>
          <p:nvPr/>
        </p:nvSpPr>
        <p:spPr>
          <a:xfrm>
            <a:off x="539552" y="1700808"/>
            <a:ext cx="7350968" cy="4094064"/>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སྤྲོ་བ་འདི་ ཚོང་ལཱའི་མནོ་ལུགས་ཀྱི་ནང་ལུ་ མེད་ཐབས་མེདཔ་ཅིག་ཨིན། </a:t>
            </a:r>
          </a:p>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འ་ནཱི་འདི་ ཚོང་དཔོན་ཚུ་ དཀའ་ངལ་ཚུ་སེལ་ཚུགས་ནི་དང་ ཁོང་རའི་དམིགས་དོན་གྲུབ་ཚུགས་ནིའི་དོན་ལུ་ ཁོང་ལུ་ ཁེ་ཕན་ཅན་གྱི་འདུ་ཤེས་དྲག་པོ་བྱིན་མི་དང་ སེམས་ཤུགས་བྱིན་ཏེ་ སྤྲོ་བ་བསྐྱེད་བཅུག་མི་ཨིན། </a:t>
            </a:r>
          </a:p>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འདི་གིས་ སེམས་ཁམས་ཀྱི་ལཱ འབད་ནི། གསར་སྐྲུན་མཐའ་སྐྱོང་འབད་ནི་དང་ ཉིན་བསྟར་གྱི་ལཱ་ཚུ་ལུ་ བཅུད་དོན་བྱིན་ཚུགས།</a:t>
            </a:r>
          </a:p>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འདི་གིས་ ག་ནི་ཡང་འབད་མ་ཤེསཔ་ཅིག་ལུ་ འགྱུར་ནི་ཨིན་པའི་ཁར་ གནས་སྐབས་དང་ ཚོང་ལཱ་གསརཔ་གིས་ཡང་ སེམས་ཡེང་སྟེ་ལུས་འོང་། འདི་གིས་ ཉེན་བརྡའདི་བརྡ་དང་ བསམ་ལན་ངན་པ་ཚུ་ལུ་ ནང་དག་མ་བསྐྱེདཔ་ཅིག་ལུ་ཡང་འགྱུར་འོང་།</a:t>
            </a:r>
            <a:endParaRPr lang="en-US" sz="20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848310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4248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གསར་སྐྲུན</a:t>
            </a:r>
            <a:endParaRPr sz="4000" b="1" dirty="0">
              <a:solidFill>
                <a:schemeClr val="bg1"/>
              </a:solidFill>
            </a:endParaRPr>
          </a:p>
        </p:txBody>
      </p:sp>
      <p:sp>
        <p:nvSpPr>
          <p:cNvPr id="73" name="Google Shape;73;p2"/>
          <p:cNvSpPr txBox="1"/>
          <p:nvPr/>
        </p:nvSpPr>
        <p:spPr>
          <a:xfrm>
            <a:off x="238125" y="1390983"/>
            <a:ext cx="7566670" cy="4215250"/>
          </a:xfrm>
          <a:prstGeom prst="rect">
            <a:avLst/>
          </a:prstGeom>
          <a:noFill/>
          <a:ln>
            <a:noFill/>
          </a:ln>
        </p:spPr>
        <p:txBody>
          <a:bodyPr spcFirstLastPara="1" wrap="square" lIns="91425" tIns="45700" rIns="91425" bIns="45700" anchor="t" anchorCtr="0">
            <a:noAutofit/>
          </a:bodyPr>
          <a:lstStyle/>
          <a:p>
            <a:pPr marL="448056" indent="-384047">
              <a:spcBef>
                <a:spcPts val="1360"/>
              </a:spcBef>
              <a:buClr>
                <a:schemeClr val="accent1"/>
              </a:buClr>
              <a:buSzPts val="1440"/>
              <a:buFont typeface="Arial"/>
              <a:buChar char="•"/>
            </a:pPr>
            <a:r>
              <a:rPr lang="bo-CN" sz="2000" dirty="0">
                <a:solidFill>
                  <a:srgbClr val="44546A"/>
                </a:solidFill>
                <a:latin typeface="Calibri" panose="020F0502020204030204" pitchFamily="34" charset="0"/>
              </a:rPr>
              <a:t>འགྲོ་བ་མི་ཚུ་ རང་གཤིས་སུ་ གསར་སྐྲུན་འདི་ཡོད་འདི་འབད་རུང་ གསར་སྐྲུན་ཅན་སྦེ་ བཟོ་བཏུབ། </a:t>
            </a:r>
          </a:p>
          <a:p>
            <a:pPr marL="448056" indent="-384047">
              <a:spcBef>
                <a:spcPts val="1360"/>
              </a:spcBef>
              <a:buClr>
                <a:schemeClr val="accent1"/>
              </a:buClr>
              <a:buSzPts val="1440"/>
              <a:buFont typeface="Arial"/>
              <a:buChar char="•"/>
            </a:pPr>
            <a:r>
              <a:rPr lang="bo-CN" sz="2000" dirty="0">
                <a:solidFill>
                  <a:srgbClr val="44546A"/>
                </a:solidFill>
                <a:latin typeface="Calibri" panose="020F0502020204030204" pitchFamily="34" charset="0"/>
              </a:rPr>
              <a:t>ཚོང་དཔོན་ཚུ་གཞན་དང་ཕྱདཔ་དང་ གསར་སྐྲུན་ཅིག་ཨིན་པའི་ སྒྲུབ་བྱེད་དག་པ་ཅིག་ཡོདཔ་ཨིན། </a:t>
            </a:r>
          </a:p>
          <a:p>
            <a:pPr marL="448056" indent="-384047">
              <a:spcBef>
                <a:spcPts val="1360"/>
              </a:spcBef>
              <a:buClr>
                <a:schemeClr val="accent1"/>
              </a:buClr>
              <a:buSzPts val="1440"/>
              <a:buFont typeface="Arial"/>
              <a:buChar char="•"/>
            </a:pPr>
            <a:r>
              <a:rPr lang="bo-CN" sz="2000" dirty="0">
                <a:solidFill>
                  <a:srgbClr val="44546A"/>
                </a:solidFill>
                <a:latin typeface="Calibri" panose="020F0502020204030204" pitchFamily="34" charset="0"/>
                <a:ea typeface="Calibri" panose="020F0502020204030204" pitchFamily="34" charset="0"/>
              </a:rPr>
              <a:t>ཕན་ཐོགས་ཅན་གྱི་མནོ་བསམ་བཏང་ནི་ཚུ་ ལག་ལེན་འཐབ་ཐོག་ལས་ གསར་སྐྲུན་ཅན་གྱི་གོས་གཤིས་བཟོ་དགོཔ་ཨིན། </a:t>
            </a:r>
          </a:p>
          <a:p>
            <a:pPr marL="448056" indent="-384047">
              <a:spcBef>
                <a:spcPts val="1360"/>
              </a:spcBef>
              <a:buClr>
                <a:schemeClr val="accent1"/>
              </a:buClr>
              <a:buSzPts val="1440"/>
              <a:buFont typeface="Arial"/>
              <a:buChar char="•"/>
            </a:pPr>
            <a:r>
              <a:rPr lang="bo-CN" sz="2000" dirty="0">
                <a:solidFill>
                  <a:srgbClr val="44546A"/>
                </a:solidFill>
                <a:latin typeface="Calibri" panose="020F0502020204030204" pitchFamily="34" charset="0"/>
                <a:ea typeface="Calibri" panose="020F0502020204030204" pitchFamily="34" charset="0"/>
              </a:rPr>
              <a:t>གསར་སྐྲུན་ཅན་གྱི་དྲན་རིག་བཟོ་དགོ་པ་ཅིན་ (གཡོན་དང་གཡས་ཀྱི་དྲན་རིག་འདོད་ཕྱོགས) ག་ཅི་འབད་དགོཔ་ཨིན་ན? </a:t>
            </a:r>
          </a:p>
          <a:p>
            <a:pPr marL="448056" indent="-384047">
              <a:spcBef>
                <a:spcPts val="1360"/>
              </a:spcBef>
              <a:buClr>
                <a:schemeClr val="accent1"/>
              </a:buClr>
              <a:buSzPts val="1440"/>
              <a:buFont typeface="Arial"/>
              <a:buChar char="•"/>
            </a:pPr>
            <a:r>
              <a:rPr lang="bo-CN" sz="2000" dirty="0">
                <a:solidFill>
                  <a:srgbClr val="44546A"/>
                </a:solidFill>
                <a:latin typeface="Calibri" panose="020F0502020204030204" pitchFamily="34" charset="0"/>
                <a:ea typeface="Calibri" panose="020F0502020204030204" pitchFamily="34" charset="0"/>
              </a:rPr>
              <a:t>འདྲོག་ནི་དང་ ག་དེ་སྦེ་འབྲེལ་བ་འཐབ་ནི་སྨོ? </a:t>
            </a:r>
            <a:endParaRPr lang="en-US" sz="20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401378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94685" y="105085"/>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གསར་སྐྲུན</a:t>
            </a:r>
            <a:endParaRPr sz="40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8" name="Picture 1">
            <a:extLst>
              <a:ext uri="{FF2B5EF4-FFF2-40B4-BE49-F238E27FC236}">
                <a16:creationId xmlns:a16="http://schemas.microsoft.com/office/drawing/2014/main" id="{B7398BFE-AB2B-436B-9949-EEFC25484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156" y="1559070"/>
            <a:ext cx="5885688" cy="4331208"/>
          </a:xfrm>
          <a:prstGeom prst="rect">
            <a:avLst/>
          </a:prstGeom>
        </p:spPr>
      </p:pic>
      <p:sp>
        <p:nvSpPr>
          <p:cNvPr id="9" name="Google Shape;75;p2">
            <a:extLst>
              <a:ext uri="{FF2B5EF4-FFF2-40B4-BE49-F238E27FC236}">
                <a16:creationId xmlns:a16="http://schemas.microsoft.com/office/drawing/2014/main" id="{674BBCFD-01A2-4DD8-83A1-D58EF9DF7C79}"/>
              </a:ext>
            </a:extLst>
          </p:cNvPr>
          <p:cNvSpPr txBox="1">
            <a:spLocks noGrp="1"/>
          </p:cNvSpPr>
          <p:nvPr>
            <p:ph type="body" idx="1"/>
          </p:nvPr>
        </p:nvSpPr>
        <p:spPr>
          <a:xfrm>
            <a:off x="1291895" y="6028031"/>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spTree>
    <p:extLst>
      <p:ext uri="{BB962C8B-B14F-4D97-AF65-F5344CB8AC3E}">
        <p14:creationId xmlns:p14="http://schemas.microsoft.com/office/powerpoint/2010/main" val="894854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38B3-C675-E346-808C-DBD812F9C62E}"/>
              </a:ext>
            </a:extLst>
          </p:cNvPr>
          <p:cNvSpPr>
            <a:spLocks noGrp="1"/>
          </p:cNvSpPr>
          <p:nvPr>
            <p:ph type="ctrTitle"/>
          </p:nvPr>
        </p:nvSpPr>
        <p:spPr>
          <a:xfrm>
            <a:off x="485775" y="1846263"/>
            <a:ext cx="7772400" cy="2387600"/>
          </a:xfrm>
        </p:spPr>
        <p:txBody>
          <a:bodyPr>
            <a:noAutofit/>
          </a:bodyPr>
          <a:lstStyle/>
          <a:p>
            <a:r>
              <a:rPr lang="bo-CN" sz="4000" dirty="0">
                <a:solidFill>
                  <a:srgbClr val="44546A"/>
                </a:solidFill>
              </a:rPr>
              <a:t>ཚོང་ལཱའི་གཞི་རྩ་དང་དབྱེ་ཁག</a:t>
            </a:r>
            <a:endParaRPr lang="en-AT" sz="4000" dirty="0">
              <a:solidFill>
                <a:srgbClr val="44546A"/>
              </a:solidFill>
            </a:endParaRPr>
          </a:p>
        </p:txBody>
      </p:sp>
    </p:spTree>
    <p:extLst>
      <p:ext uri="{BB962C8B-B14F-4D97-AF65-F5344CB8AC3E}">
        <p14:creationId xmlns:p14="http://schemas.microsoft.com/office/powerpoint/2010/main" val="1892998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514E3-D9E2-AFE6-833D-710CE4284E48}"/>
              </a:ext>
            </a:extLst>
          </p:cNvPr>
          <p:cNvSpPr>
            <a:spLocks noGrp="1"/>
          </p:cNvSpPr>
          <p:nvPr>
            <p:ph idx="1"/>
          </p:nvPr>
        </p:nvSpPr>
        <p:spPr>
          <a:xfrm>
            <a:off x="628650" y="1385455"/>
            <a:ext cx="7886700" cy="4303169"/>
          </a:xfrm>
        </p:spPr>
        <p:txBody>
          <a:bodyPr>
            <a:normAutofit/>
          </a:bodyPr>
          <a:lstStyle/>
          <a:p>
            <a:r>
              <a:rPr lang="bo-CN" sz="1800" dirty="0">
                <a:solidFill>
                  <a:srgbClr val="44546A"/>
                </a:solidFill>
                <a:latin typeface="Calibri" panose="020F0502020204030204" pitchFamily="34" charset="0"/>
                <a:ea typeface="Calibri" panose="020F0502020204030204" pitchFamily="34" charset="0"/>
              </a:rPr>
              <a:t>གཡོན་དང་གཡས་ཀྱི་དྲན་རིག་འདོད་ཕྱོགས།</a:t>
            </a:r>
          </a:p>
          <a:p>
            <a:endParaRPr lang="en-US" sz="1800" dirty="0"/>
          </a:p>
        </p:txBody>
      </p:sp>
      <p:graphicFrame>
        <p:nvGraphicFramePr>
          <p:cNvPr id="4" name="Table 4">
            <a:extLst>
              <a:ext uri="{FF2B5EF4-FFF2-40B4-BE49-F238E27FC236}">
                <a16:creationId xmlns:a16="http://schemas.microsoft.com/office/drawing/2014/main" id="{2C421A1D-AB44-5C27-C5C2-67BE7C31F7A2}"/>
              </a:ext>
            </a:extLst>
          </p:cNvPr>
          <p:cNvGraphicFramePr>
            <a:graphicFrameLocks noGrp="1"/>
          </p:cNvGraphicFramePr>
          <p:nvPr>
            <p:extLst>
              <p:ext uri="{D42A27DB-BD31-4B8C-83A1-F6EECF244321}">
                <p14:modId xmlns:p14="http://schemas.microsoft.com/office/powerpoint/2010/main" val="3771639706"/>
              </p:ext>
            </p:extLst>
          </p:nvPr>
        </p:nvGraphicFramePr>
        <p:xfrm>
          <a:off x="1523999" y="1397000"/>
          <a:ext cx="6280728" cy="6075216"/>
        </p:xfrm>
        <a:graphic>
          <a:graphicData uri="http://schemas.openxmlformats.org/drawingml/2006/table">
            <a:tbl>
              <a:tblPr firstRow="1" bandRow="1">
                <a:tableStyleId>{5C22544A-7EE6-4342-B048-85BDC9FD1C3A}</a:tableStyleId>
              </a:tblPr>
              <a:tblGrid>
                <a:gridCol w="3140364">
                  <a:extLst>
                    <a:ext uri="{9D8B030D-6E8A-4147-A177-3AD203B41FA5}">
                      <a16:colId xmlns:a16="http://schemas.microsoft.com/office/drawing/2014/main" val="1327831829"/>
                    </a:ext>
                  </a:extLst>
                </a:gridCol>
                <a:gridCol w="3140364">
                  <a:extLst>
                    <a:ext uri="{9D8B030D-6E8A-4147-A177-3AD203B41FA5}">
                      <a16:colId xmlns:a16="http://schemas.microsoft.com/office/drawing/2014/main" val="3923208338"/>
                    </a:ext>
                  </a:extLst>
                </a:gridCol>
              </a:tblGrid>
              <a:tr h="675024">
                <a:tc>
                  <a:txBody>
                    <a:bodyPr/>
                    <a:lstStyle/>
                    <a:p>
                      <a:r>
                        <a:rPr lang="bo-CN" sz="1800" dirty="0">
                          <a:solidFill>
                            <a:srgbClr val="44546A"/>
                          </a:solidFill>
                          <a:latin typeface="Calibri" panose="020F0502020204030204" pitchFamily="34" charset="0"/>
                          <a:ea typeface="Calibri" panose="020F0502020204030204" pitchFamily="34" charset="0"/>
                        </a:rPr>
                        <a:t>གཡོན་གྱི་དྲན་རིགས་ཀྱི་འདོད་ཕྱོགས-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o-CN" sz="1800" dirty="0">
                          <a:solidFill>
                            <a:srgbClr val="44546A"/>
                          </a:solidFill>
                          <a:latin typeface="Calibri" panose="020F0502020204030204" pitchFamily="34" charset="0"/>
                          <a:ea typeface="Calibri" panose="020F0502020204030204" pitchFamily="34" charset="0"/>
                        </a:rPr>
                        <a:t>གཡས་ཀྱི་དྲན་རིགས་ཀྱི་འདོད་ཕྱོགས- </a:t>
                      </a:r>
                      <a:endParaRPr lang="en-US" sz="1800" dirty="0"/>
                    </a:p>
                    <a:p>
                      <a:endParaRPr lang="en-US" dirty="0"/>
                    </a:p>
                  </a:txBody>
                  <a:tcPr/>
                </a:tc>
                <a:extLst>
                  <a:ext uri="{0D108BD9-81ED-4DB2-BD59-A6C34878D82A}">
                    <a16:rowId xmlns:a16="http://schemas.microsoft.com/office/drawing/2014/main" val="1637512074"/>
                  </a:ext>
                </a:extLst>
              </a:tr>
              <a:tr h="385728">
                <a:tc>
                  <a:txBody>
                    <a:bodyPr/>
                    <a:lstStyle/>
                    <a:p>
                      <a:r>
                        <a:rPr lang="bo-CN" dirty="0"/>
                        <a:t>འདོད་ཕྱོགས་ཁ་གསལ</a:t>
                      </a:r>
                      <a:endParaRPr lang="en-US" dirty="0"/>
                    </a:p>
                  </a:txBody>
                  <a:tcPr/>
                </a:tc>
                <a:tc>
                  <a:txBody>
                    <a:bodyPr/>
                    <a:lstStyle/>
                    <a:p>
                      <a:r>
                        <a:rPr lang="bo-CN" dirty="0"/>
                        <a:t>འདོད་ཕྱོགས་པར་སྦོམ་ཅིག</a:t>
                      </a:r>
                      <a:endParaRPr lang="en-US" dirty="0"/>
                    </a:p>
                  </a:txBody>
                  <a:tcPr/>
                </a:tc>
                <a:extLst>
                  <a:ext uri="{0D108BD9-81ED-4DB2-BD59-A6C34878D82A}">
                    <a16:rowId xmlns:a16="http://schemas.microsoft.com/office/drawing/2014/main" val="2752916616"/>
                  </a:ext>
                </a:extLst>
              </a:tr>
              <a:tr h="385728">
                <a:tc>
                  <a:txBody>
                    <a:bodyPr/>
                    <a:lstStyle/>
                    <a:p>
                      <a:r>
                        <a:rPr lang="bo-CN" dirty="0"/>
                        <a:t>ཐབས་བྱུས་བཟོཝ་ཨིན</a:t>
                      </a:r>
                      <a:endParaRPr lang="en-US" dirty="0"/>
                    </a:p>
                  </a:txBody>
                  <a:tcPr/>
                </a:tc>
                <a:tc>
                  <a:txBody>
                    <a:bodyPr/>
                    <a:lstStyle/>
                    <a:p>
                      <a:r>
                        <a:rPr lang="bo-CN" dirty="0"/>
                        <a:t>འོས་འབབ་སྟོནམ་ཨིན</a:t>
                      </a:r>
                      <a:endParaRPr lang="en-US" dirty="0"/>
                    </a:p>
                  </a:txBody>
                  <a:tcPr/>
                </a:tc>
                <a:extLst>
                  <a:ext uri="{0D108BD9-81ED-4DB2-BD59-A6C34878D82A}">
                    <a16:rowId xmlns:a16="http://schemas.microsoft.com/office/drawing/2014/main" val="1430774708"/>
                  </a:ext>
                </a:extLst>
              </a:tr>
              <a:tr h="385728">
                <a:tc>
                  <a:txBody>
                    <a:bodyPr/>
                    <a:lstStyle/>
                    <a:p>
                      <a:r>
                        <a:rPr lang="bo-CN" dirty="0"/>
                        <a:t>ཚད་མ་</a:t>
                      </a:r>
                      <a:endParaRPr lang="en-US" dirty="0"/>
                    </a:p>
                  </a:txBody>
                  <a:tcPr/>
                </a:tc>
                <a:tc>
                  <a:txBody>
                    <a:bodyPr/>
                    <a:lstStyle/>
                    <a:p>
                      <a:r>
                        <a:rPr lang="bo-CN" dirty="0"/>
                        <a:t>རིག་ཤེས</a:t>
                      </a:r>
                      <a:endParaRPr lang="en-US" dirty="0"/>
                    </a:p>
                  </a:txBody>
                  <a:tcPr/>
                </a:tc>
                <a:extLst>
                  <a:ext uri="{0D108BD9-81ED-4DB2-BD59-A6C34878D82A}">
                    <a16:rowId xmlns:a16="http://schemas.microsoft.com/office/drawing/2014/main" val="1046703021"/>
                  </a:ext>
                </a:extLst>
              </a:tr>
              <a:tr h="385728">
                <a:tc>
                  <a:txBody>
                    <a:bodyPr/>
                    <a:lstStyle/>
                    <a:p>
                      <a:r>
                        <a:rPr lang="bo-CN" dirty="0"/>
                        <a:t>ཁུངས་ལྡན</a:t>
                      </a:r>
                      <a:endParaRPr lang="en-US" dirty="0"/>
                    </a:p>
                  </a:txBody>
                  <a:tcPr/>
                </a:tc>
                <a:tc>
                  <a:txBody>
                    <a:bodyPr/>
                    <a:lstStyle/>
                    <a:p>
                      <a:r>
                        <a:rPr lang="bo-CN" dirty="0"/>
                        <a:t>འདུ་ཤེས་ཅན</a:t>
                      </a:r>
                      <a:endParaRPr lang="en-US" dirty="0"/>
                    </a:p>
                  </a:txBody>
                  <a:tcPr/>
                </a:tc>
                <a:extLst>
                  <a:ext uri="{0D108BD9-81ED-4DB2-BD59-A6C34878D82A}">
                    <a16:rowId xmlns:a16="http://schemas.microsoft.com/office/drawing/2014/main" val="3542505797"/>
                  </a:ext>
                </a:extLst>
              </a:tr>
              <a:tr h="385728">
                <a:tc>
                  <a:txBody>
                    <a:bodyPr/>
                    <a:lstStyle/>
                    <a:p>
                      <a:r>
                        <a:rPr lang="bo-CN" dirty="0"/>
                        <a:t>དབྱེ་དཔྱད་ཀྱི་</a:t>
                      </a:r>
                      <a:endParaRPr lang="en-US" dirty="0"/>
                    </a:p>
                  </a:txBody>
                  <a:tcPr/>
                </a:tc>
                <a:tc>
                  <a:txBody>
                    <a:bodyPr/>
                    <a:lstStyle/>
                    <a:p>
                      <a:r>
                        <a:rPr lang="bo-CN" dirty="0"/>
                        <a:t>སྤྱི་བསྡོམ</a:t>
                      </a:r>
                      <a:endParaRPr lang="en-US" dirty="0"/>
                    </a:p>
                  </a:txBody>
                  <a:tcPr/>
                </a:tc>
                <a:extLst>
                  <a:ext uri="{0D108BD9-81ED-4DB2-BD59-A6C34878D82A}">
                    <a16:rowId xmlns:a16="http://schemas.microsoft.com/office/drawing/2014/main" val="60091627"/>
                  </a:ext>
                </a:extLst>
              </a:tr>
              <a:tr h="385728">
                <a:tc>
                  <a:txBody>
                    <a:bodyPr/>
                    <a:lstStyle/>
                    <a:p>
                      <a:r>
                        <a:rPr lang="bo-CN" dirty="0"/>
                        <a:t>ངག་རྩལ</a:t>
                      </a:r>
                      <a:endParaRPr lang="en-US" dirty="0"/>
                    </a:p>
                  </a:txBody>
                  <a:tcPr/>
                </a:tc>
                <a:tc>
                  <a:txBody>
                    <a:bodyPr/>
                    <a:lstStyle/>
                    <a:p>
                      <a:r>
                        <a:rPr lang="bo-CN" dirty="0"/>
                        <a:t>གོ་ཡངས</a:t>
                      </a:r>
                      <a:endParaRPr lang="en-US" dirty="0"/>
                    </a:p>
                  </a:txBody>
                  <a:tcPr/>
                </a:tc>
                <a:extLst>
                  <a:ext uri="{0D108BD9-81ED-4DB2-BD59-A6C34878D82A}">
                    <a16:rowId xmlns:a16="http://schemas.microsoft.com/office/drawing/2014/main" val="1507510898"/>
                  </a:ext>
                </a:extLst>
              </a:tr>
              <a:tr h="385728">
                <a:tc>
                  <a:txBody>
                    <a:bodyPr/>
                    <a:lstStyle/>
                    <a:p>
                      <a:r>
                        <a:rPr lang="bo-CN" dirty="0"/>
                        <a:t>གྲངས་འབོར་བཟོ་སྦྱོར</a:t>
                      </a:r>
                      <a:endParaRPr lang="en-US" dirty="0"/>
                    </a:p>
                  </a:txBody>
                  <a:tcPr/>
                </a:tc>
                <a:tc>
                  <a:txBody>
                    <a:bodyPr/>
                    <a:lstStyle/>
                    <a:p>
                      <a:r>
                        <a:rPr lang="bo-CN" dirty="0"/>
                        <a:t>ངག་རྩལ་མེན་པའི་བཟོ་སྦྱོར</a:t>
                      </a:r>
                      <a:endParaRPr lang="en-US" dirty="0"/>
                    </a:p>
                  </a:txBody>
                  <a:tcPr/>
                </a:tc>
                <a:extLst>
                  <a:ext uri="{0D108BD9-81ED-4DB2-BD59-A6C34878D82A}">
                    <a16:rowId xmlns:a16="http://schemas.microsoft.com/office/drawing/2014/main" val="1718858566"/>
                  </a:ext>
                </a:extLst>
              </a:tr>
              <a:tr h="385728">
                <a:tc>
                  <a:txBody>
                    <a:bodyPr/>
                    <a:lstStyle/>
                    <a:p>
                      <a:r>
                        <a:rPr lang="bo-CN" dirty="0"/>
                        <a:t>ཁ་སླབ་ནི</a:t>
                      </a:r>
                      <a:endParaRPr lang="en-US" dirty="0"/>
                    </a:p>
                  </a:txBody>
                  <a:tcPr/>
                </a:tc>
                <a:tc>
                  <a:txBody>
                    <a:bodyPr/>
                    <a:lstStyle/>
                    <a:p>
                      <a:r>
                        <a:rPr lang="bo-CN" dirty="0"/>
                        <a:t>པར་བྲིས་ནི</a:t>
                      </a:r>
                      <a:endParaRPr lang="en-US" dirty="0"/>
                    </a:p>
                  </a:txBody>
                  <a:tcPr/>
                </a:tc>
                <a:extLst>
                  <a:ext uri="{0D108BD9-81ED-4DB2-BD59-A6C34878D82A}">
                    <a16:rowId xmlns:a16="http://schemas.microsoft.com/office/drawing/2014/main" val="2752633216"/>
                  </a:ext>
                </a:extLst>
              </a:tr>
              <a:tr h="385728">
                <a:tc>
                  <a:txBody>
                    <a:bodyPr/>
                    <a:lstStyle/>
                    <a:p>
                      <a:r>
                        <a:rPr lang="bo-CN" dirty="0"/>
                        <a:t>བྲི་ནི</a:t>
                      </a:r>
                      <a:endParaRPr lang="en-US" dirty="0"/>
                    </a:p>
                  </a:txBody>
                  <a:tcPr/>
                </a:tc>
                <a:tc>
                  <a:txBody>
                    <a:bodyPr/>
                    <a:lstStyle/>
                    <a:p>
                      <a:r>
                        <a:rPr lang="bo-CN" dirty="0"/>
                        <a:t>གཡོ་སྒྱུར་གྱི་དམིགས་ཡུལ</a:t>
                      </a:r>
                      <a:endParaRPr lang="en-US" dirty="0"/>
                    </a:p>
                  </a:txBody>
                  <a:tcPr/>
                </a:tc>
                <a:extLst>
                  <a:ext uri="{0D108BD9-81ED-4DB2-BD59-A6C34878D82A}">
                    <a16:rowId xmlns:a16="http://schemas.microsoft.com/office/drawing/2014/main" val="2896030593"/>
                  </a:ext>
                </a:extLst>
              </a:tr>
              <a:tr h="385728">
                <a:tc>
                  <a:txBody>
                    <a:bodyPr/>
                    <a:lstStyle/>
                    <a:p>
                      <a:r>
                        <a:rPr lang="bo-CN" dirty="0"/>
                        <a:t>དངོས་ཐོག་ལུ་ཡོད་པའི</a:t>
                      </a:r>
                      <a:endParaRPr lang="en-US" dirty="0"/>
                    </a:p>
                  </a:txBody>
                  <a:tcPr/>
                </a:tc>
                <a:tc>
                  <a:txBody>
                    <a:bodyPr/>
                    <a:lstStyle/>
                    <a:p>
                      <a:r>
                        <a:rPr lang="bo-CN" dirty="0"/>
                        <a:t>རང་གི་མནོ་བསམ་གྱི</a:t>
                      </a:r>
                      <a:endParaRPr lang="en-US" dirty="0"/>
                    </a:p>
                  </a:txBody>
                  <a:tcPr/>
                </a:tc>
                <a:extLst>
                  <a:ext uri="{0D108BD9-81ED-4DB2-BD59-A6C34878D82A}">
                    <a16:rowId xmlns:a16="http://schemas.microsoft.com/office/drawing/2014/main" val="647580600"/>
                  </a:ext>
                </a:extLst>
              </a:tr>
              <a:tr h="385728">
                <a:tc>
                  <a:txBody>
                    <a:bodyPr/>
                    <a:lstStyle/>
                    <a:p>
                      <a:r>
                        <a:rPr lang="bo-CN" dirty="0"/>
                        <a:t>སྤྱི་སྲོལ</a:t>
                      </a:r>
                      <a:endParaRPr lang="en-US" dirty="0"/>
                    </a:p>
                  </a:txBody>
                  <a:tcPr/>
                </a:tc>
                <a:tc>
                  <a:txBody>
                    <a:bodyPr/>
                    <a:lstStyle/>
                    <a:p>
                      <a:r>
                        <a:rPr lang="bo-CN" dirty="0"/>
                        <a:t>གསར་སྐྲུན་གྱི</a:t>
                      </a:r>
                      <a:endParaRPr lang="en-US" dirty="0"/>
                    </a:p>
                  </a:txBody>
                  <a:tcPr/>
                </a:tc>
                <a:extLst>
                  <a:ext uri="{0D108BD9-81ED-4DB2-BD59-A6C34878D82A}">
                    <a16:rowId xmlns:a16="http://schemas.microsoft.com/office/drawing/2014/main" val="219914312"/>
                  </a:ext>
                </a:extLst>
              </a:tr>
              <a:tr h="385728">
                <a:tc>
                  <a:txBody>
                    <a:bodyPr/>
                    <a:lstStyle/>
                    <a:p>
                      <a:r>
                        <a:rPr lang="bo-CN" dirty="0"/>
                        <a:t>ལམ་སྟོན་གྱི་</a:t>
                      </a:r>
                      <a:endParaRPr lang="en-US" dirty="0"/>
                    </a:p>
                  </a:txBody>
                  <a:tcPr/>
                </a:tc>
                <a:tc>
                  <a:txBody>
                    <a:bodyPr/>
                    <a:lstStyle/>
                    <a:p>
                      <a:r>
                        <a:rPr lang="bo-CN" dirty="0"/>
                        <a:t>ཉམས་མྱོང་གི</a:t>
                      </a:r>
                      <a:endParaRPr lang="en-US" dirty="0"/>
                    </a:p>
                  </a:txBody>
                  <a:tcPr/>
                </a:tc>
                <a:extLst>
                  <a:ext uri="{0D108BD9-81ED-4DB2-BD59-A6C34878D82A}">
                    <a16:rowId xmlns:a16="http://schemas.microsoft.com/office/drawing/2014/main" val="3491694782"/>
                  </a:ext>
                </a:extLst>
              </a:tr>
              <a:tr h="385728">
                <a:tc>
                  <a:txBody>
                    <a:bodyPr/>
                    <a:lstStyle/>
                    <a:p>
                      <a:r>
                        <a:rPr lang="bo-CN" dirty="0"/>
                        <a:t>ཚིག</a:t>
                      </a:r>
                      <a:endParaRPr lang="en-US" dirty="0"/>
                    </a:p>
                  </a:txBody>
                  <a:tcPr/>
                </a:tc>
                <a:tc>
                  <a:txBody>
                    <a:bodyPr/>
                    <a:lstStyle/>
                    <a:p>
                      <a:r>
                        <a:rPr lang="bo-CN" dirty="0"/>
                        <a:t>བརྡ་མཚོན</a:t>
                      </a:r>
                      <a:endParaRPr lang="en-US" dirty="0"/>
                    </a:p>
                  </a:txBody>
                  <a:tcPr/>
                </a:tc>
                <a:extLst>
                  <a:ext uri="{0D108BD9-81ED-4DB2-BD59-A6C34878D82A}">
                    <a16:rowId xmlns:a16="http://schemas.microsoft.com/office/drawing/2014/main" val="249880862"/>
                  </a:ext>
                </a:extLst>
              </a:tr>
              <a:tr h="385728">
                <a:tc>
                  <a:txBody>
                    <a:bodyPr/>
                    <a:lstStyle/>
                    <a:p>
                      <a:r>
                        <a:rPr lang="bo-CN" dirty="0"/>
                        <a:t>སྐད་ཡིག</a:t>
                      </a:r>
                      <a:endParaRPr lang="en-US" dirty="0"/>
                    </a:p>
                  </a:txBody>
                  <a:tcPr/>
                </a:tc>
                <a:tc>
                  <a:txBody>
                    <a:bodyPr/>
                    <a:lstStyle/>
                    <a:p>
                      <a:r>
                        <a:rPr lang="bo-CN" dirty="0"/>
                        <a:t>པར་རིས</a:t>
                      </a:r>
                      <a:endParaRPr lang="en-US" dirty="0"/>
                    </a:p>
                  </a:txBody>
                  <a:tcPr/>
                </a:tc>
                <a:extLst>
                  <a:ext uri="{0D108BD9-81ED-4DB2-BD59-A6C34878D82A}">
                    <a16:rowId xmlns:a16="http://schemas.microsoft.com/office/drawing/2014/main" val="253747179"/>
                  </a:ext>
                </a:extLst>
              </a:tr>
            </a:tbl>
          </a:graphicData>
        </a:graphic>
      </p:graphicFrame>
    </p:spTree>
    <p:extLst>
      <p:ext uri="{BB962C8B-B14F-4D97-AF65-F5344CB8AC3E}">
        <p14:creationId xmlns:p14="http://schemas.microsoft.com/office/powerpoint/2010/main" val="1950645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4248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གསར་སྐྲུན</a:t>
            </a:r>
            <a:endParaRPr sz="4000" b="1" dirty="0">
              <a:solidFill>
                <a:schemeClr val="bg1"/>
              </a:solidFill>
            </a:endParaRPr>
          </a:p>
        </p:txBody>
      </p:sp>
      <p:sp>
        <p:nvSpPr>
          <p:cNvPr id="73" name="Google Shape;73;p2"/>
          <p:cNvSpPr txBox="1"/>
          <p:nvPr/>
        </p:nvSpPr>
        <p:spPr>
          <a:xfrm>
            <a:off x="238124" y="1390983"/>
            <a:ext cx="7210426" cy="4085892"/>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bo-CN" sz="2000" u="sng" dirty="0">
                <a:solidFill>
                  <a:srgbClr val="44546A"/>
                </a:solidFill>
                <a:latin typeface="Calibri" panose="020F0502020204030204" pitchFamily="34" charset="0"/>
              </a:rPr>
              <a:t>གསར་སྐྲུན་ཅན་སྦེ་མནོ་བསམ་ཐངས་ལྷབ་ནིའི་ ཐབས་ལམ་དག་པ་ཅིག</a:t>
            </a:r>
            <a:endParaRPr lang="en-US" sz="2000" u="sng" dirty="0">
              <a:solidFill>
                <a:srgbClr val="44546A"/>
              </a:solidFill>
              <a:latin typeface="Calibri" panose="020F0502020204030204" pitchFamily="34" charset="0"/>
            </a:endParaRPr>
          </a:p>
          <a:p>
            <a:pPr marL="349759" marR="0" lvl="0" indent="-285750" algn="l" rtl="0">
              <a:spcBef>
                <a:spcPts val="1360"/>
              </a:spcBef>
              <a:spcAft>
                <a:spcPts val="0"/>
              </a:spcAft>
              <a:buClr>
                <a:schemeClr val="accent1"/>
              </a:buClr>
              <a:buSzPts val="1440"/>
              <a:buFont typeface="Arial" panose="020B0604020202020204" pitchFamily="34" charset="0"/>
              <a:buChar char="•"/>
            </a:pPr>
            <a:r>
              <a:rPr lang="bo-CN" sz="1800" dirty="0">
                <a:solidFill>
                  <a:srgbClr val="44546A"/>
                </a:solidFill>
                <a:latin typeface="Calibri" panose="020F0502020204030204" pitchFamily="34" charset="0"/>
              </a:rPr>
              <a:t>པར་ནང་ལུ་ གཙོ་ཚིག་གི་མཐའ་འཁོར་ཏེ་ ཚིག། གནས་སྐབས་དང་གཞན་ལས་སྣ་ཚུ་བཀོད་ནི།</a:t>
            </a:r>
            <a:endParaRPr lang="en-US" sz="1800" dirty="0">
              <a:solidFill>
                <a:srgbClr val="44546A"/>
              </a:solidFill>
              <a:latin typeface="Calibri" panose="020F0502020204030204" pitchFamily="34" charset="0"/>
            </a:endParaRPr>
          </a:p>
          <a:p>
            <a:pPr marL="349759" marR="0" lvl="0" indent="-285750" algn="l" rtl="0">
              <a:spcBef>
                <a:spcPts val="1360"/>
              </a:spcBef>
              <a:spcAft>
                <a:spcPts val="0"/>
              </a:spcAft>
              <a:buClr>
                <a:schemeClr val="accent1"/>
              </a:buClr>
              <a:buSzPts val="1440"/>
              <a:buFont typeface="Arial" panose="020B0604020202020204" pitchFamily="34" charset="0"/>
              <a:buChar char="•"/>
            </a:pPr>
            <a:r>
              <a:rPr lang="bo-CN" dirty="0">
                <a:solidFill>
                  <a:srgbClr val="44546A"/>
                </a:solidFill>
                <a:latin typeface="Calibri" panose="020F0502020204030204" pitchFamily="34" charset="0"/>
              </a:rPr>
              <a:t>སིགིསི་ཐིང་ཀིང་ཧེཊ</a:t>
            </a:r>
            <a:endParaRPr lang="en-US" dirty="0">
              <a:solidFill>
                <a:srgbClr val="44546A"/>
              </a:solidFill>
              <a:latin typeface="Calibri" panose="020F0502020204030204" pitchFamily="34" charset="0"/>
            </a:endParaRPr>
          </a:p>
          <a:p>
            <a:pPr marL="349759" marR="0" lvl="0" indent="-285750" algn="l" rtl="0">
              <a:spcBef>
                <a:spcPts val="1360"/>
              </a:spcBef>
              <a:spcAft>
                <a:spcPts val="0"/>
              </a:spcAft>
              <a:buClr>
                <a:schemeClr val="accent1"/>
              </a:buClr>
              <a:buSzPts val="1440"/>
              <a:buFont typeface="Arial" panose="020B0604020202020204" pitchFamily="34" charset="0"/>
              <a:buChar char="•"/>
            </a:pPr>
            <a:r>
              <a:rPr lang="bo-CN" dirty="0">
                <a:solidFill>
                  <a:srgbClr val="44546A"/>
                </a:solidFill>
                <a:latin typeface="Calibri" panose="020F0502020204030204" pitchFamily="34" charset="0"/>
              </a:rPr>
              <a:t>རང་བཞིན་མཐའ་འཁོར་གནས་སྟངས་ལས་ལྷབ་ཡོད་པའི་ཡོན་ཏན་ འཕྲུལ་རིག་དང་འབྲེལ་བའི་ཐབས་ལམ་ནང་ལག་ལེན་འཐབ་ནི</a:t>
            </a:r>
            <a:endParaRPr lang="en-US" dirty="0">
              <a:solidFill>
                <a:srgbClr val="44546A"/>
              </a:solidFill>
              <a:latin typeface="Calibri" panose="020F0502020204030204" pitchFamily="34" charset="0"/>
            </a:endParaRPr>
          </a:p>
          <a:p>
            <a:pPr marL="349759" marR="0" lvl="0" indent="-285750" algn="l" rtl="0">
              <a:spcBef>
                <a:spcPts val="1360"/>
              </a:spcBef>
              <a:spcAft>
                <a:spcPts val="0"/>
              </a:spcAft>
              <a:buClr>
                <a:schemeClr val="accent1"/>
              </a:buClr>
              <a:buSzPts val="1440"/>
              <a:buFont typeface="Arial" panose="020B0604020202020204" pitchFamily="34" charset="0"/>
              <a:buChar char="•"/>
            </a:pPr>
            <a:r>
              <a:rPr lang="bo-CN" dirty="0">
                <a:solidFill>
                  <a:srgbClr val="44546A"/>
                </a:solidFill>
                <a:latin typeface="Calibri" panose="020F0502020204030204" pitchFamily="34" charset="0"/>
              </a:rPr>
              <a:t>རིགས་མཚུངས་་་</a:t>
            </a:r>
            <a:endParaRPr lang="en-US" sz="1800" dirty="0">
              <a:solidFill>
                <a:srgbClr val="44546A"/>
              </a:solidFill>
              <a:latin typeface="Calibri" panose="020F0502020204030204" pitchFamily="34" charset="0"/>
            </a:endParaRPr>
          </a:p>
          <a:p>
            <a:pPr marL="64009" marR="0" lvl="0" algn="l" rtl="0">
              <a:spcBef>
                <a:spcPts val="1360"/>
              </a:spcBef>
              <a:spcAft>
                <a:spcPts val="0"/>
              </a:spcAft>
              <a:buClr>
                <a:schemeClr val="accent1"/>
              </a:buClr>
              <a:buSzPts val="1440"/>
            </a:pPr>
            <a:br>
              <a:rPr lang="en-US" sz="1400" dirty="0">
                <a:latin typeface="Calibri" panose="020F0502020204030204" pitchFamily="34" charset="0"/>
              </a:rPr>
            </a:br>
            <a:r>
              <a:rPr lang="en-US" sz="1400" dirty="0">
                <a:latin typeface="Calibri" panose="020F0502020204030204" pitchFamily="34" charset="0"/>
              </a:rPr>
              <a:t> </a:t>
            </a:r>
            <a:r>
              <a:rPr lang="en-GB" sz="1400" dirty="0">
                <a:effectLst/>
                <a:latin typeface="Calibri" panose="020F0502020204030204" pitchFamily="34" charset="0"/>
                <a:ea typeface="Arial" panose="020B0604020202020204" pitchFamily="34" charset="0"/>
                <a:hlinkClick r:id="rId3"/>
              </a:rPr>
              <a:t>https://www.peterfisk.com/wp-content/uploads/2016/01/27-Creativity-Tools-for-Divergent-and-Convergent-Thinking.pdf</a:t>
            </a:r>
            <a:r>
              <a:rPr lang="en-GB" sz="1400" dirty="0">
                <a:latin typeface="Calibri" panose="020F0502020204030204" pitchFamily="34" charset="0"/>
                <a:ea typeface="Arial" panose="020B0604020202020204" pitchFamily="34" charset="0"/>
              </a:rPr>
              <a:t> </a:t>
            </a:r>
          </a:p>
          <a:p>
            <a:pPr marL="64009" marR="0" lvl="0" algn="l" rtl="0">
              <a:spcBef>
                <a:spcPts val="1360"/>
              </a:spcBef>
              <a:spcAft>
                <a:spcPts val="0"/>
              </a:spcAft>
              <a:buClr>
                <a:schemeClr val="accent1"/>
              </a:buClr>
              <a:buSzPts val="1440"/>
            </a:pPr>
            <a:r>
              <a:rPr lang="en-GB" sz="1400" dirty="0">
                <a:effectLst/>
                <a:latin typeface="Calibri" panose="020F0502020204030204" pitchFamily="34" charset="0"/>
                <a:ea typeface="Arial" panose="020B0604020202020204" pitchFamily="34" charset="0"/>
                <a:hlinkClick r:id="rId4"/>
              </a:rPr>
              <a:t>https://www.koozai.com/blog/content-marketing-seo/eight-awesome-creative-thinking-techniques-plus-tools/</a:t>
            </a:r>
            <a:r>
              <a:rPr lang="en-GB" sz="1400" dirty="0">
                <a:effectLst/>
                <a:latin typeface="Calibri" panose="020F0502020204030204" pitchFamily="34" charset="0"/>
                <a:ea typeface="Arial" panose="020B0604020202020204" pitchFamily="34" charset="0"/>
              </a:rPr>
              <a:t> </a:t>
            </a:r>
          </a:p>
        </p:txBody>
      </p:sp>
      <p:pic>
        <p:nvPicPr>
          <p:cNvPr id="74" name="Google Shape;74;p2" descr="A picture containing text, sign&#10;&#10;Description automatically generated"/>
          <p:cNvPicPr preferRelativeResize="0"/>
          <p:nvPr/>
        </p:nvPicPr>
        <p:blipFill rotWithShape="1">
          <a:blip r:embed="rId5">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4185302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89517" y="121987"/>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གསར་སྐྲུན་གྱི་སྦྱོང་ལཱ་དང་པ།</a:t>
            </a:r>
            <a:r>
              <a:rPr lang="en-US" sz="4000" b="1" dirty="0">
                <a:solidFill>
                  <a:schemeClr val="bg1"/>
                </a:solidFill>
              </a:rPr>
              <a:t> </a:t>
            </a:r>
            <a:endParaRPr sz="4000" b="1" dirty="0">
              <a:solidFill>
                <a:schemeClr val="bg1"/>
              </a:solidFill>
            </a:endParaRPr>
          </a:p>
        </p:txBody>
      </p:sp>
      <p:sp>
        <p:nvSpPr>
          <p:cNvPr id="73" name="Google Shape;73;p2"/>
          <p:cNvSpPr txBox="1"/>
          <p:nvPr/>
        </p:nvSpPr>
        <p:spPr>
          <a:xfrm>
            <a:off x="853538" y="1371944"/>
            <a:ext cx="7414448" cy="760813"/>
          </a:xfrm>
          <a:prstGeom prst="rect">
            <a:avLst/>
          </a:prstGeom>
          <a:noFill/>
          <a:ln>
            <a:noFill/>
          </a:ln>
        </p:spPr>
        <p:txBody>
          <a:bodyPr spcFirstLastPara="1" wrap="square" lIns="91425" tIns="45700" rIns="91425" bIns="45700" anchor="t" anchorCtr="0">
            <a:noAutofit/>
          </a:bodyPr>
          <a:lstStyle/>
          <a:p>
            <a:pPr lvl="0">
              <a:lnSpc>
                <a:spcPct val="115000"/>
              </a:lnSpc>
            </a:pPr>
            <a:r>
              <a:rPr lang="bo-CN" sz="1800" b="1" dirty="0">
                <a:solidFill>
                  <a:srgbClr val="44546A"/>
                </a:solidFill>
                <a:latin typeface="Calibri" panose="020F0502020204030204" pitchFamily="34" charset="0"/>
              </a:rPr>
              <a:t>ཚག་དགུ་ཡོད་པའི་སྦྱོང་ལཱ: </a:t>
            </a:r>
            <a:r>
              <a:rPr lang="bo-CN" b="1" dirty="0">
                <a:solidFill>
                  <a:srgbClr val="44546A"/>
                </a:solidFill>
                <a:latin typeface="Calibri" panose="020F0502020204030204" pitchFamily="34" charset="0"/>
              </a:rPr>
              <a:t>སྨྱུག་གུ་ཡར་མ་འའཐུ་བར་དང་ ལོག་སྟེ་ཐི་མ་འཐེན་པ་ ས་སྟོང་འདྲན་འདྲ་ཡོད་པའི་ཚག་འདི་ གྱལ་བཞི་ཡངནི་ ཉུངམ་སྦེ་ལག་ལེན་འཐབ་ཐོག་ལས་ མཐུད་འབྲེལ་འབད་ནིའི་རྩིས་རྐྱབ།</a:t>
            </a:r>
            <a:endParaRPr lang="en-GB" sz="1800" dirty="0">
              <a:solidFill>
                <a:srgbClr val="44546A"/>
              </a:solidFill>
              <a:latin typeface="Calibri" panose="020F0502020204030204" pitchFamily="34" charset="0"/>
            </a:endParaRPr>
          </a:p>
          <a:p>
            <a:pPr marL="342900" lvl="0" indent="-342900">
              <a:lnSpc>
                <a:spcPct val="115000"/>
              </a:lnSpc>
              <a:buFont typeface="+mj-lt"/>
              <a:buAutoNum type="arabicPeriod"/>
            </a:pPr>
            <a:endParaRPr lang="de-DE"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descr="Ein Bild, das Text, Buch enthält.&#10;&#10;Automatisch generierte Beschreibung">
            <a:extLst>
              <a:ext uri="{FF2B5EF4-FFF2-40B4-BE49-F238E27FC236}">
                <a16:creationId xmlns:a16="http://schemas.microsoft.com/office/drawing/2014/main" id="{82A3A571-D133-4ED5-BBF8-B043355248B0}"/>
              </a:ext>
            </a:extLst>
          </p:cNvPr>
          <p:cNvPicPr>
            <a:picLocks noChangeAspect="1"/>
          </p:cNvPicPr>
          <p:nvPr/>
        </p:nvPicPr>
        <p:blipFill>
          <a:blip r:embed="rId4"/>
          <a:stretch>
            <a:fillRect/>
          </a:stretch>
        </p:blipFill>
        <p:spPr>
          <a:xfrm>
            <a:off x="1617669" y="2132757"/>
            <a:ext cx="5096403" cy="3806376"/>
          </a:xfrm>
          <a:prstGeom prst="rect">
            <a:avLst/>
          </a:prstGeom>
        </p:spPr>
      </p:pic>
      <p:sp>
        <p:nvSpPr>
          <p:cNvPr id="10" name="Google Shape;75;p2">
            <a:extLst>
              <a:ext uri="{FF2B5EF4-FFF2-40B4-BE49-F238E27FC236}">
                <a16:creationId xmlns:a16="http://schemas.microsoft.com/office/drawing/2014/main" id="{886A338D-11AF-4F12-922D-C5FB7034C9B6}"/>
              </a:ext>
            </a:extLst>
          </p:cNvPr>
          <p:cNvSpPr txBox="1">
            <a:spLocks noGrp="1"/>
          </p:cNvSpPr>
          <p:nvPr>
            <p:ph type="body" idx="1"/>
          </p:nvPr>
        </p:nvSpPr>
        <p:spPr>
          <a:xfrm>
            <a:off x="1617669" y="6272508"/>
            <a:ext cx="5420496" cy="417810"/>
          </a:xfrm>
          <a:prstGeom prst="rect">
            <a:avLst/>
          </a:prstGeom>
          <a:noFill/>
          <a:ln>
            <a:noFill/>
          </a:ln>
        </p:spPr>
        <p:txBody>
          <a:bodyPr spcFirstLastPara="1" wrap="square" lIns="91425" tIns="45700" rIns="91425" bIns="45700" anchor="t" anchorCtr="0">
            <a:normAutofit/>
          </a:bodyPr>
          <a:lstStyle/>
          <a:p>
            <a:pPr marL="64008" lvl="0" indent="0" algn="l" rtl="0">
              <a:spcBef>
                <a:spcPts val="0"/>
              </a:spcBef>
              <a:spcAft>
                <a:spcPts val="0"/>
              </a:spcAft>
              <a:buSzPts val="2240"/>
              <a:buNone/>
            </a:pPr>
            <a:r>
              <a:rPr lang="en-US" sz="1100" dirty="0"/>
              <a:t>By Sam </a:t>
            </a:r>
            <a:r>
              <a:rPr lang="en-US" sz="1100" dirty="0" err="1"/>
              <a:t>Loyd</a:t>
            </a:r>
            <a:r>
              <a:rPr lang="en-US" sz="1100" dirty="0"/>
              <a:t> - Original scan online here cropped and brightened, Public Domain, https://commons.wikimedia.org/w/index.php?curid=1013387</a:t>
            </a:r>
            <a:endParaRPr sz="1100" dirty="0"/>
          </a:p>
        </p:txBody>
      </p:sp>
    </p:spTree>
    <p:extLst>
      <p:ext uri="{BB962C8B-B14F-4D97-AF65-F5344CB8AC3E}">
        <p14:creationId xmlns:p14="http://schemas.microsoft.com/office/powerpoint/2010/main" val="3280817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65224-AB75-43CA-B48E-766DB1B52597}"/>
              </a:ext>
            </a:extLst>
          </p:cNvPr>
          <p:cNvSpPr>
            <a:spLocks noGrp="1"/>
          </p:cNvSpPr>
          <p:nvPr>
            <p:ph type="title"/>
          </p:nvPr>
        </p:nvSpPr>
        <p:spPr>
          <a:xfrm>
            <a:off x="628650" y="1349864"/>
            <a:ext cx="7886700" cy="947287"/>
          </a:xfrm>
        </p:spPr>
        <p:txBody>
          <a:bodyPr>
            <a:normAutofit fontScale="90000"/>
          </a:bodyPr>
          <a:lstStyle/>
          <a:p>
            <a:r>
              <a:rPr lang="bo-CN" sz="4000" b="1" dirty="0">
                <a:solidFill>
                  <a:srgbClr val="44546A"/>
                </a:solidFill>
                <a:latin typeface="Calibri" panose="020F0502020204030204" pitchFamily="34" charset="0"/>
              </a:rPr>
              <a:t>ཚག་དགུ་ཡོད་པའི་སྦྱོང་ལཱ་ </a:t>
            </a:r>
            <a:r>
              <a:rPr lang="bo-CN" sz="3800" b="1" dirty="0">
                <a:solidFill>
                  <a:srgbClr val="44546A"/>
                </a:solidFill>
                <a:latin typeface="Calibri" panose="020F0502020204030204" pitchFamily="34" charset="0"/>
              </a:rPr>
              <a:t>(སྐར་མ་༢ དང་ སྐར་ཆ་༥༠ འི་ནང་འཁོད་) བཤད་པ་རྐྱབ་ཡོདཔ</a:t>
            </a:r>
            <a:r>
              <a:rPr lang="de-DE" sz="3800" b="1" dirty="0"/>
              <a:t> </a:t>
            </a:r>
            <a:endParaRPr lang="de-AT" sz="3800" b="1" dirty="0"/>
          </a:p>
        </p:txBody>
      </p:sp>
      <p:pic>
        <p:nvPicPr>
          <p:cNvPr id="4" name="Y2Mate.is - Managing for Creativity Lessons from the Nine-Dot Problem-5jtEJqQ3_Co-480p-1646139829324">
            <a:hlinkClick r:id="" action="ppaction://media"/>
            <a:extLst>
              <a:ext uri="{FF2B5EF4-FFF2-40B4-BE49-F238E27FC236}">
                <a16:creationId xmlns:a16="http://schemas.microsoft.com/office/drawing/2014/main" id="{47E14195-105B-47A5-83AD-EF7A1CD442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55912" y="2206136"/>
            <a:ext cx="5875337" cy="3302000"/>
          </a:xfrm>
        </p:spPr>
      </p:pic>
    </p:spTree>
    <p:extLst>
      <p:ext uri="{BB962C8B-B14F-4D97-AF65-F5344CB8AC3E}">
        <p14:creationId xmlns:p14="http://schemas.microsoft.com/office/powerpoint/2010/main" val="419873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28758" y="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གསར་སྐྲུན་གྱི་སྦྱོང་ལཱ་དང་པ།</a:t>
            </a:r>
            <a:r>
              <a:rPr lang="en-US" sz="4000" b="1" dirty="0">
                <a:solidFill>
                  <a:schemeClr val="bg1"/>
                </a:solidFill>
              </a:rPr>
              <a:t> </a:t>
            </a:r>
            <a:endParaRPr sz="4000" b="1" dirty="0">
              <a:solidFill>
                <a:schemeClr val="bg1"/>
              </a:solidFill>
            </a:endParaRPr>
          </a:p>
        </p:txBody>
      </p:sp>
      <p:sp>
        <p:nvSpPr>
          <p:cNvPr id="73" name="Google Shape;73;p2"/>
          <p:cNvSpPr txBox="1"/>
          <p:nvPr/>
        </p:nvSpPr>
        <p:spPr>
          <a:xfrm>
            <a:off x="691674" y="1403083"/>
            <a:ext cx="7350968" cy="3289833"/>
          </a:xfrm>
          <a:prstGeom prst="rect">
            <a:avLst/>
          </a:prstGeom>
          <a:noFill/>
          <a:ln>
            <a:noFill/>
          </a:ln>
        </p:spPr>
        <p:txBody>
          <a:bodyPr spcFirstLastPara="1" wrap="square" lIns="91425" tIns="45700" rIns="91425" bIns="45700" anchor="t" anchorCtr="0">
            <a:noAutofit/>
          </a:bodyPr>
          <a:lstStyle/>
          <a:p>
            <a:pPr lvl="0">
              <a:lnSpc>
                <a:spcPct val="115000"/>
              </a:lnSpc>
            </a:pPr>
            <a:r>
              <a:rPr lang="bo-CN" sz="1800" b="1" dirty="0">
                <a:solidFill>
                  <a:srgbClr val="44546A"/>
                </a:solidFill>
                <a:latin typeface="Calibri" panose="020F0502020204030204" pitchFamily="34" charset="0"/>
              </a:rPr>
              <a:t>ཆ་སྦེ་ སྒོར་ཐིག་༣༠ ཡོད་པའི་སྦྱོང་ལཱ:</a:t>
            </a:r>
            <a:r>
              <a:rPr lang="en-GB" sz="1800" dirty="0">
                <a:solidFill>
                  <a:srgbClr val="44546A"/>
                </a:solidFill>
                <a:latin typeface="Calibri" panose="020F0502020204030204" pitchFamily="34" charset="0"/>
              </a:rPr>
              <a:t> </a:t>
            </a:r>
            <a:r>
              <a:rPr lang="bo-CN" sz="1800" dirty="0">
                <a:solidFill>
                  <a:srgbClr val="44546A"/>
                </a:solidFill>
                <a:latin typeface="Calibri" panose="020F0502020204030204" pitchFamily="34" charset="0"/>
              </a:rPr>
              <a:t>སྐར་མ་གསུམ་གྱི་ནང་འཁོད་ སྒོར་ཐིག་ཡོད་མི་ཚུ་ ངོ་ཤེས་ཚུགས་པའི་དངོས་པོ་ཅིག་ལུ་བཟོ་དགོ</a:t>
            </a:r>
            <a:endParaRPr lang="de-DE" sz="18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0CAEAB9B-0BD5-4DD4-A93B-1877738AF240}"/>
              </a:ext>
            </a:extLst>
          </p:cNvPr>
          <p:cNvPicPr>
            <a:picLocks noChangeAspect="1"/>
          </p:cNvPicPr>
          <p:nvPr/>
        </p:nvPicPr>
        <p:blipFill>
          <a:blip r:embed="rId4"/>
          <a:stretch>
            <a:fillRect/>
          </a:stretch>
        </p:blipFill>
        <p:spPr>
          <a:xfrm>
            <a:off x="3273128" y="2200275"/>
            <a:ext cx="2921415" cy="3782728"/>
          </a:xfrm>
          <a:prstGeom prst="rect">
            <a:avLst/>
          </a:prstGeom>
        </p:spPr>
      </p:pic>
    </p:spTree>
    <p:extLst>
      <p:ext uri="{BB962C8B-B14F-4D97-AF65-F5344CB8AC3E}">
        <p14:creationId xmlns:p14="http://schemas.microsoft.com/office/powerpoint/2010/main" val="1610523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B9141-32E2-464C-AE80-B4364FAB9077}"/>
              </a:ext>
            </a:extLst>
          </p:cNvPr>
          <p:cNvSpPr>
            <a:spLocks noGrp="1"/>
          </p:cNvSpPr>
          <p:nvPr>
            <p:ph type="title"/>
          </p:nvPr>
        </p:nvSpPr>
        <p:spPr>
          <a:xfrm>
            <a:off x="628650" y="877382"/>
            <a:ext cx="7886700" cy="1325563"/>
          </a:xfrm>
        </p:spPr>
        <p:txBody>
          <a:bodyPr>
            <a:normAutofit/>
          </a:bodyPr>
          <a:lstStyle/>
          <a:p>
            <a:r>
              <a:rPr lang="bo-CN" sz="4000" b="1" dirty="0">
                <a:solidFill>
                  <a:srgbClr val="44546A"/>
                </a:solidFill>
                <a:latin typeface="Calibri" panose="020F0502020204030204" pitchFamily="34" charset="0"/>
              </a:rPr>
              <a:t>ཆ་སྦེ་ སྒོར་ཐིག་༣༠ ཡོད་པའི་སྦྱོང་ལཱ</a:t>
            </a:r>
            <a:r>
              <a:rPr lang="bo-CN" sz="3800" b="1" dirty="0">
                <a:solidFill>
                  <a:srgbClr val="44546A"/>
                </a:solidFill>
                <a:latin typeface="Calibri" panose="020F0502020204030204" pitchFamily="34" charset="0"/>
              </a:rPr>
              <a:t>འི་དཔེ</a:t>
            </a:r>
            <a:endParaRPr lang="de-AT" sz="3800" b="1" dirty="0"/>
          </a:p>
        </p:txBody>
      </p:sp>
      <p:pic>
        <p:nvPicPr>
          <p:cNvPr id="1026" name="Picture 2" descr="30 Circles Challenge: Creative Icebreaker Activity with FREE Download! –  Club Experience Blog">
            <a:extLst>
              <a:ext uri="{FF2B5EF4-FFF2-40B4-BE49-F238E27FC236}">
                <a16:creationId xmlns:a16="http://schemas.microsoft.com/office/drawing/2014/main" id="{10772E6C-8091-4FF1-9768-D2773CED5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179" y="2108045"/>
            <a:ext cx="4621832" cy="387257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2D37326-9C5C-41B0-A1E3-0C3099EAFEBF}"/>
              </a:ext>
            </a:extLst>
          </p:cNvPr>
          <p:cNvSpPr txBox="1"/>
          <p:nvPr/>
        </p:nvSpPr>
        <p:spPr>
          <a:xfrm>
            <a:off x="6677490" y="5611286"/>
            <a:ext cx="1650380" cy="369332"/>
          </a:xfrm>
          <a:prstGeom prst="rect">
            <a:avLst/>
          </a:prstGeom>
          <a:noFill/>
        </p:spPr>
        <p:txBody>
          <a:bodyPr wrap="square" rtlCol="0">
            <a:spAutoFit/>
          </a:bodyPr>
          <a:lstStyle/>
          <a:p>
            <a:r>
              <a:rPr lang="de-DE" sz="900" dirty="0"/>
              <a:t>Source: https://clubexperience.blog</a:t>
            </a:r>
            <a:endParaRPr lang="de-AT" sz="900" dirty="0"/>
          </a:p>
        </p:txBody>
      </p:sp>
    </p:spTree>
    <p:extLst>
      <p:ext uri="{BB962C8B-B14F-4D97-AF65-F5344CB8AC3E}">
        <p14:creationId xmlns:p14="http://schemas.microsoft.com/office/powerpoint/2010/main" val="39541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117331"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b="1" dirty="0">
                <a:solidFill>
                  <a:schemeClr val="bg1"/>
                </a:solidFill>
              </a:rPr>
              <a:t>ག་ཡོད་སྤྱོད་ནི།</a:t>
            </a:r>
            <a:endParaRPr b="1" dirty="0">
              <a:solidFill>
                <a:schemeClr val="bg1"/>
              </a:solidFill>
            </a:endParaRPr>
          </a:p>
        </p:txBody>
      </p:sp>
      <p:sp>
        <p:nvSpPr>
          <p:cNvPr id="73" name="Google Shape;73;p2"/>
          <p:cNvSpPr txBox="1"/>
          <p:nvPr/>
        </p:nvSpPr>
        <p:spPr>
          <a:xfrm>
            <a:off x="1027035" y="1235985"/>
            <a:ext cx="7057393" cy="1335415"/>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latin typeface="Calibri" panose="020F0502020204030204" pitchFamily="34" charset="0"/>
              </a:rPr>
              <a:t>གྲ་སྒྲིག་ག་ནི་ཡང་མ་འབད་བར་ ངམ་ངམ་ཤུགས་ཀྱིས་ ག་ཅི་ཅིག་བཟོ་ཚུགས་པའི་རིག་རྩལ། </a:t>
            </a:r>
          </a:p>
          <a:p>
            <a:pPr marL="448056" marR="0" lvl="0" indent="-384047" algn="l" rtl="0">
              <a:spcBef>
                <a:spcPts val="1360"/>
              </a:spcBef>
              <a:spcAft>
                <a:spcPts val="0"/>
              </a:spcAft>
              <a:buClr>
                <a:schemeClr val="accent1"/>
              </a:buClr>
              <a:buSzPts val="1440"/>
              <a:buFont typeface="Arial"/>
              <a:buChar char="•"/>
            </a:pPr>
            <a:r>
              <a:rPr lang="bo-CN" dirty="0">
                <a:solidFill>
                  <a:srgbClr val="44546A"/>
                </a:solidFill>
                <a:latin typeface="Calibri" panose="020F0502020204030204" pitchFamily="34" charset="0"/>
              </a:rPr>
              <a:t>གཏན་གཏན་མེད་པའི་འཛམ་གླིང་ནང་ལུ་ ལཱ་འབད་ཚུགས་ནི་ལུ་ ག་ཡོད་སྤྱོད་ཚུགསཔ་སྦེ་དགོཔ་ཨིན།</a:t>
            </a:r>
            <a:endParaRPr lang="en-US" sz="1800" dirty="0">
              <a:solidFill>
                <a:srgbClr val="44546A"/>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endParaRPr lang="en-US"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
        <p:nvSpPr>
          <p:cNvPr id="10" name="Google Shape;75;p2">
            <a:extLst>
              <a:ext uri="{FF2B5EF4-FFF2-40B4-BE49-F238E27FC236}">
                <a16:creationId xmlns:a16="http://schemas.microsoft.com/office/drawing/2014/main" id="{663E0FAA-C5AB-4DA1-A37C-68B1198DB96D}"/>
              </a:ext>
            </a:extLst>
          </p:cNvPr>
          <p:cNvSpPr txBox="1">
            <a:spLocks noGrp="1"/>
          </p:cNvSpPr>
          <p:nvPr>
            <p:ph type="body" idx="1"/>
          </p:nvPr>
        </p:nvSpPr>
        <p:spPr>
          <a:xfrm>
            <a:off x="1393646" y="6313956"/>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pic>
        <p:nvPicPr>
          <p:cNvPr id="3" name="Grafik 2">
            <a:extLst>
              <a:ext uri="{FF2B5EF4-FFF2-40B4-BE49-F238E27FC236}">
                <a16:creationId xmlns:a16="http://schemas.microsoft.com/office/drawing/2014/main" id="{848951CC-4AF9-449F-9F1A-42698FF75ECB}"/>
              </a:ext>
            </a:extLst>
          </p:cNvPr>
          <p:cNvPicPr>
            <a:picLocks noChangeAspect="1"/>
          </p:cNvPicPr>
          <p:nvPr/>
        </p:nvPicPr>
        <p:blipFill>
          <a:blip r:embed="rId4"/>
          <a:stretch>
            <a:fillRect/>
          </a:stretch>
        </p:blipFill>
        <p:spPr>
          <a:xfrm>
            <a:off x="1219200" y="2571399"/>
            <a:ext cx="5962650" cy="3219450"/>
          </a:xfrm>
          <a:prstGeom prst="rect">
            <a:avLst/>
          </a:prstGeom>
        </p:spPr>
      </p:pic>
    </p:spTree>
    <p:extLst>
      <p:ext uri="{BB962C8B-B14F-4D97-AF65-F5344CB8AC3E}">
        <p14:creationId xmlns:p14="http://schemas.microsoft.com/office/powerpoint/2010/main" val="3609996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A0977-78BE-6248-05B4-B565AE71D195}"/>
              </a:ext>
            </a:extLst>
          </p:cNvPr>
          <p:cNvSpPr>
            <a:spLocks noGrp="1"/>
          </p:cNvSpPr>
          <p:nvPr>
            <p:ph idx="1"/>
          </p:nvPr>
        </p:nvSpPr>
        <p:spPr>
          <a:xfrm>
            <a:off x="628650" y="1524001"/>
            <a:ext cx="7886700" cy="4164624"/>
          </a:xfrm>
        </p:spPr>
        <p:txBody>
          <a:bodyPr>
            <a:normAutofit/>
          </a:bodyPr>
          <a:lstStyle/>
          <a:p>
            <a:pPr marL="0" indent="0">
              <a:buNone/>
            </a:pPr>
            <a:r>
              <a:rPr lang="bo-CN" sz="1800" dirty="0"/>
              <a:t>ག་ཡོད་སྤྱོད་ནིའི་ལམ་སྟོན།</a:t>
            </a:r>
          </a:p>
          <a:p>
            <a:r>
              <a:rPr lang="bo-CN" sz="1800" dirty="0"/>
              <a:t>ག་ཡོད་སྤྱོད་ནི་འདི་ འཁྲབ་རྩེདཔ་དང་ སྙན་ཆ་སྐྲོག་མི་ཚུ་གི་དོན་ལུ་རྐྱངམ་གཅིག་མེན།</a:t>
            </a:r>
          </a:p>
          <a:p>
            <a:r>
              <a:rPr lang="bo-CN" sz="1800" dirty="0"/>
              <a:t>འདི་ནང་ལུ་ འཛོལ་བ་ཨིན་ཟེརཝ་ག་ནི་ཡང་མེད།</a:t>
            </a:r>
          </a:p>
          <a:p>
            <a:r>
              <a:rPr lang="bo-CN" sz="1800" dirty="0"/>
              <a:t>ག་ཅི་རང་འབད་རུང་ བསམ་ཚུལ་རྗོད་མི་འདི་ ག་དེམ་ཅིག་རང་ སྤྲོ་ཞེན་ཅན་ཅིག་སྦེ་མཐོང་རུང་ འདི་ལུ་འདྲི་དཔྱད་མ་འབད་བར་ཡོདཔ་མ་ཚད་ ཕྱི་སེལ་ཡང་མ་རྐྱབ་པར་ཡོདཔ་ཨིན།</a:t>
            </a:r>
          </a:p>
          <a:p>
            <a:r>
              <a:rPr lang="bo-CN" sz="1800" dirty="0"/>
              <a:t> གནས་སྐབས་ཚུ་ བཀོད་ཚོགས་ནང་འབག་ཞིནམ་ལས་ ལེགས་ཤོམ་བཟོ་ཡོདཔ་དང་ ལྷག་པར་དུ་ ལེགསལབཅོས་འབད་ནིའི་དོ་ལུ་ ཆ་འཇོག་འབདཝ་ཨིན་པས།</a:t>
            </a:r>
          </a:p>
          <a:p>
            <a:r>
              <a:rPr lang="bo-CN" sz="1800" dirty="0"/>
              <a:t>ག་ར་ཁག་ཆེ་ཏོག་ཏོ་ཨིན།</a:t>
            </a:r>
          </a:p>
          <a:p>
            <a:r>
              <a:rPr lang="bo-CN" sz="1800" dirty="0"/>
              <a:t>འ་ནཱི་འདི་སྡེ་ཚན་གྱི་ལས་སྣ་ཨིནམ་ལས་ སྡེ་ཚན་གྱིས་རྒྱབ་སྐྱོར་འབད་འོང་།</a:t>
            </a:r>
          </a:p>
          <a:p>
            <a:r>
              <a:rPr lang="bo-CN" sz="1800" dirty="0"/>
              <a:t>འ་ནཱི་འདི་ ཁྱོད་ལུ་ག་ཅི་བྱིན་མི་འདི་ལུ་ ལེགས་ཤོམ་སྦེ་ཉན་ཞིནམ་ལས་ ངོས་ལེན་འབད་ནི་འདི་ཨིན།</a:t>
            </a:r>
          </a:p>
          <a:p>
            <a:r>
              <a:rPr lang="bo-CN" sz="1800" dirty="0"/>
              <a:t>འ་ནཱི་འདི་འཆར་གཞི་མེད་པའི་ལཱ་འབད་ནི། རིག་གསར་བཏོན་ནི་དང་ རེ་བ་བསྐྱེད་མི་དང་ འབྲེལ་བ་འཐབ་ནི་འདི་ཨིན།</a:t>
            </a:r>
          </a:p>
          <a:p>
            <a:endParaRPr lang="bo-CN" sz="1800" dirty="0"/>
          </a:p>
          <a:p>
            <a:endParaRPr lang="bo-CN" sz="1800" dirty="0"/>
          </a:p>
          <a:p>
            <a:endParaRPr lang="bo-CN" sz="1800" dirty="0"/>
          </a:p>
          <a:p>
            <a:endParaRPr lang="en-US" sz="1800" dirty="0"/>
          </a:p>
        </p:txBody>
      </p:sp>
    </p:spTree>
    <p:extLst>
      <p:ext uri="{BB962C8B-B14F-4D97-AF65-F5344CB8AC3E}">
        <p14:creationId xmlns:p14="http://schemas.microsoft.com/office/powerpoint/2010/main" val="1448084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23957" y="47625"/>
            <a:ext cx="545311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ག་ཡོད་སྤྱོད་ནིའི་སྦྱོང་ལཱ། </a:t>
            </a:r>
            <a:endParaRPr sz="4000" b="1" dirty="0">
              <a:solidFill>
                <a:schemeClr val="bg1"/>
              </a:solidFill>
            </a:endParaRP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bo-CN" dirty="0">
                <a:solidFill>
                  <a:srgbClr val="44546A"/>
                </a:solidFill>
                <a:latin typeface="Calibri" panose="020F0502020204030204" pitchFamily="34" charset="0"/>
              </a:rPr>
              <a:t>སྡེ་ཚན་ནང་། </a:t>
            </a:r>
            <a:endParaRPr lang="en-US" sz="1800" dirty="0">
              <a:solidFill>
                <a:srgbClr val="44546A"/>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latin typeface="Calibri" panose="020F0502020204030204" pitchFamily="34" charset="0"/>
              </a:rPr>
              <a:t>གང་རུང་གཅིག་གིས་ རྗོད་ཚིག་གཅིག་ནང་ གནས་སྐབས་ཅིག་བཀོད་ཞིནམ་ལས་ ཤུལ་མའི་རྗོད་ཚིག་འདི་ནང་ “ཨིན” ཟེར་མི་གིས་ འཕྲོ་མཐུད་དེ་འདུག</a:t>
            </a:r>
          </a:p>
          <a:p>
            <a:pPr marL="448056" marR="0" lvl="0" indent="-384047" algn="l" rtl="0">
              <a:spcBef>
                <a:spcPts val="1360"/>
              </a:spcBef>
              <a:spcAft>
                <a:spcPts val="0"/>
              </a:spcAft>
              <a:buClr>
                <a:schemeClr val="accent1"/>
              </a:buClr>
              <a:buSzPts val="1440"/>
              <a:buFont typeface="Arial"/>
              <a:buChar char="•"/>
            </a:pPr>
            <a:r>
              <a:rPr lang="bo-CN" dirty="0">
                <a:solidFill>
                  <a:srgbClr val="44546A"/>
                </a:solidFill>
                <a:latin typeface="Calibri" panose="020F0502020204030204" pitchFamily="34" charset="0"/>
              </a:rPr>
              <a:t>དཔེར་ན</a:t>
            </a:r>
            <a:r>
              <a:rPr lang="en-US" sz="1800" dirty="0">
                <a:solidFill>
                  <a:srgbClr val="44546A"/>
                </a:solidFill>
                <a:latin typeface="Calibri" panose="020F0502020204030204" pitchFamily="34" charset="0"/>
              </a:rPr>
              <a:t>:</a:t>
            </a:r>
            <a:br>
              <a:rPr lang="en-US" sz="1800" dirty="0">
                <a:solidFill>
                  <a:srgbClr val="44546A"/>
                </a:solidFill>
                <a:latin typeface="Calibri" panose="020F0502020204030204" pitchFamily="34" charset="0"/>
              </a:rPr>
            </a:br>
            <a:r>
              <a:rPr lang="bo-CN" dirty="0">
                <a:solidFill>
                  <a:srgbClr val="44546A"/>
                </a:solidFill>
                <a:latin typeface="Calibri" panose="020F0502020204030204" pitchFamily="34" charset="0"/>
              </a:rPr>
              <a:t>མི་ཀྲར: “ཨ་ལོ་ཚུ་གི་དོན་ལུ་ གཟུགས་ཁམས་ལུ་ལེགས་ཤོམ་ཡོད་པའི་ ཅི་ནི་ཉུང་སུ་ཡོད་མི་ ཤིང་འབྲས་ཀྱི་བཞེས་རྩམ་ ཁྲོམ་ཁར་ལས་ཕར་མ་པ་ལས་མེད་པའི་ གནས་སྐབས་ཅིག་ངེའི་ནང་ཡོད”</a:t>
            </a:r>
            <a:br>
              <a:rPr lang="en-US" sz="1800" dirty="0">
                <a:solidFill>
                  <a:srgbClr val="44546A"/>
                </a:solidFill>
                <a:latin typeface="Calibri" panose="020F0502020204030204" pitchFamily="34" charset="0"/>
              </a:rPr>
            </a:br>
            <a:r>
              <a:rPr lang="bo-CN" dirty="0">
                <a:solidFill>
                  <a:srgbClr val="44546A"/>
                </a:solidFill>
                <a:latin typeface="Calibri" panose="020F0502020204030204" pitchFamily="34" charset="0"/>
              </a:rPr>
              <a:t>ཏཱེ་རི་ས: “ཨིན་པས། བཞེས་རྩམ་རེ་རེའི་ནང་ལུ་ སྤྲོ་བ་ཅན་གྱི་བདེན་པ་ཡོད་མི་ཡངནི་ མགུ་འཐོམ་དྲི་བ་ཡོད་པའི་ ཤོག་འབྱང་རེ་བཞག་དགོཔ་འདུག”</a:t>
            </a:r>
            <a:br>
              <a:rPr lang="en-US" sz="1800" dirty="0">
                <a:solidFill>
                  <a:srgbClr val="44546A"/>
                </a:solidFill>
                <a:latin typeface="Calibri" panose="020F0502020204030204" pitchFamily="34" charset="0"/>
              </a:rPr>
            </a:br>
            <a:r>
              <a:rPr lang="bo-CN" dirty="0">
                <a:solidFill>
                  <a:srgbClr val="44546A"/>
                </a:solidFill>
                <a:latin typeface="Calibri" panose="020F0502020204030204" pitchFamily="34" charset="0"/>
              </a:rPr>
              <a:t>སྭ་མི: “ཨིན་པས། ཁྱོད་ཀྱིས་ ལེ་ཤ་རང་བསྡུ་ལེན་འབད་ཚུགས་པ་ཅིན་ ཡོངས་འབྲེལ་ཐོག་ལས་ གསོལ་རས་ཆུང་ཀུ་རེ་ཡང་ ཐོབ་ཚུགས་ནི་མས”</a:t>
            </a:r>
            <a:endParaRPr lang="en-US" sz="18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846257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66858" y="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དང་ལེན་གྱི་ལམ་ཅིག་ཨིན་པའི་ཆ་ལས་ མནོ་ལུགས་ག་བཟུམ་འོང་དགོཔ་ཨིན་ན</a:t>
            </a:r>
            <a:endParaRPr lang="en-US" sz="4000" b="1" dirty="0">
              <a:solidFill>
                <a:schemeClr val="bg1"/>
              </a:solidFill>
            </a:endParaRP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bo-CN" sz="1800" b="1" dirty="0">
                <a:solidFill>
                  <a:srgbClr val="44546A"/>
                </a:solidFill>
                <a:latin typeface="Calibri" panose="020F0502020204030204" pitchFamily="34" charset="0"/>
              </a:rPr>
              <a:t>ཚོང་ལཱའི་རང་དོན་གྱི་ཕན་ཤུགས་</a:t>
            </a:r>
            <a:r>
              <a:rPr lang="bo-CN" sz="1800" dirty="0">
                <a:solidFill>
                  <a:srgbClr val="44546A"/>
                </a:solidFill>
                <a:latin typeface="Calibri" panose="020F0502020204030204" pitchFamily="34" charset="0"/>
              </a:rPr>
              <a:t>ཟེར་མི་འདི་ ཚོང་དཔོན་ཁོང་ར་གིས་ ཚོང་ལཱ་གསརཔ་འགོ་བཙུགས་ཚུགས་པའི་ ལྕོགས་གྲུབ་ཡོད་ཟེར་ ཡིད་ཆེས་བསྐྱེད་མི་ཅིག་ལུ་སླབ་ཨིན་པས། </a:t>
            </a:r>
          </a:p>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latin typeface="Calibri" panose="020F0502020204030204" pitchFamily="34" charset="0"/>
              </a:rPr>
              <a:t>འ་ནཱི་འདི་ ཚོང་ལཱའི་མོན་ལུགས་ཀྱི་དོན་ལུ་ གལ་གནད་ཅན་ཅིག་ཨིནམ་དང་ ཚོང་ལཱ་འབད་ནིའི་མནོ་བསམ་བཏང་མི་ བརྡ་སྟོད་ལེགས་ཤོམ་ཅིག་ཨིན་པའི་ཁར་ དང་ལེན་ འབད་ནིའི་མནོ་བསམ་སྒྲིང་སྒྲིང་བཏང་མི་ཅིག་ཨིན། </a:t>
            </a:r>
          </a:p>
          <a:p>
            <a:pPr marL="448056" marR="0" lvl="0" indent="-384047" algn="l" rtl="0">
              <a:spcBef>
                <a:spcPts val="1360"/>
              </a:spcBef>
              <a:spcAft>
                <a:spcPts val="0"/>
              </a:spcAft>
              <a:buClr>
                <a:schemeClr val="accent1"/>
              </a:buClr>
              <a:buSzPts val="1440"/>
              <a:buFont typeface="Arial"/>
              <a:buChar char="•"/>
            </a:pPr>
            <a:r>
              <a:rPr lang="bo-CN" dirty="0">
                <a:solidFill>
                  <a:srgbClr val="44546A"/>
                </a:solidFill>
                <a:latin typeface="Calibri" panose="020F0502020204030204" pitchFamily="34" charset="0"/>
              </a:rPr>
              <a:t>རང་གི་བློ་གཏད། རང་གི་ཕན་ཤུགས་དང་ རང་གི་ཧམ་བཤད་ཀྱི་བར་ན་ ཁྱད་པར་སྦོམ་རང་ཡོདཔ་ཨིན། </a:t>
            </a:r>
          </a:p>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latin typeface="Calibri" panose="020F0502020204030204" pitchFamily="34" charset="0"/>
              </a:rPr>
              <a:t>རང་གི་ཕན་ཤུགས་ཉུངམ་ཡོད་མི་ཚུ་དང་ཕྱདཔ་ད་ ཚོང་ལཱའི་རང་དོན་གྱི་ཕན་ཤུགས་ མཐོཝ་སྦེ་ཡོད་མི་ མི་ཚུ་གིས་འབད་བ་ཅིན་བརྩོན་ཤུགས་ཐེབ་སྦེ་བསྐྱེད་དེ་ གནས་སྐབས་ཨུ་བཙུགས་བསྐྱེད་དེ་འབདཝ་མ་ཚད་ ལཱ་ཚུ་ཡང་ བརྩོན་འགྲུས་བསྐྱེད་དེ་འབདཝ་ཨིན་པས།  </a:t>
            </a:r>
          </a:p>
          <a:p>
            <a:pPr marL="448056" marR="0" lvl="0" indent="-384047" algn="l" rtl="0">
              <a:spcBef>
                <a:spcPts val="1360"/>
              </a:spcBef>
              <a:spcAft>
                <a:spcPts val="0"/>
              </a:spcAft>
              <a:buClr>
                <a:schemeClr val="accent1"/>
              </a:buClr>
              <a:buSzPts val="1440"/>
              <a:buFont typeface="Arial"/>
              <a:buChar char="•"/>
            </a:pPr>
            <a:r>
              <a:rPr lang="bo-CN" sz="1800" dirty="0">
                <a:solidFill>
                  <a:srgbClr val="44546A"/>
                </a:solidFill>
                <a:latin typeface="Calibri" panose="020F0502020204030204" pitchFamily="34" charset="0"/>
              </a:rPr>
              <a:t>་ ཚོང་ལཱའི་རང་དོན་གྱི་ཕན་ཤུགས་འདི་ སྦྱོང་བརྡར་ཚུ་འབད་ཐོག་ལས་ སྒྲིང་སྒྲིང་བཟོ་ཚུགས།</a:t>
            </a:r>
            <a:endParaRPr lang="en-US" sz="18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4"/>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2940178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401-33C0-7543-97CC-9086835F5293}"/>
              </a:ext>
            </a:extLst>
          </p:cNvPr>
          <p:cNvSpPr>
            <a:spLocks noGrp="1"/>
          </p:cNvSpPr>
          <p:nvPr>
            <p:ph type="title"/>
          </p:nvPr>
        </p:nvSpPr>
        <p:spPr/>
        <p:txBody>
          <a:bodyPr/>
          <a:lstStyle/>
          <a:p>
            <a:r>
              <a:rPr lang="bo-CN" b="1" dirty="0">
                <a:solidFill>
                  <a:srgbClr val="44546A"/>
                </a:solidFill>
              </a:rPr>
              <a:t>མི་སྡེའི་ཚོང་དཔོན</a:t>
            </a:r>
            <a:endParaRPr lang="en-AT" b="1" dirty="0">
              <a:solidFill>
                <a:srgbClr val="44546A"/>
              </a:solidFill>
            </a:endParaRPr>
          </a:p>
        </p:txBody>
      </p:sp>
      <p:sp>
        <p:nvSpPr>
          <p:cNvPr id="3" name="Content Placeholder 2">
            <a:extLst>
              <a:ext uri="{FF2B5EF4-FFF2-40B4-BE49-F238E27FC236}">
                <a16:creationId xmlns:a16="http://schemas.microsoft.com/office/drawing/2014/main" id="{D262C34B-FC35-2446-AADC-E386BE958476}"/>
              </a:ext>
            </a:extLst>
          </p:cNvPr>
          <p:cNvSpPr>
            <a:spLocks noGrp="1"/>
          </p:cNvSpPr>
          <p:nvPr>
            <p:ph idx="1"/>
          </p:nvPr>
        </p:nvSpPr>
        <p:spPr>
          <a:xfrm>
            <a:off x="628650" y="2675427"/>
            <a:ext cx="7886700" cy="3013197"/>
          </a:xfrm>
        </p:spPr>
        <p:txBody>
          <a:bodyPr>
            <a:normAutofit fontScale="92500" lnSpcReduction="10000"/>
          </a:bodyPr>
          <a:lstStyle/>
          <a:p>
            <a:r>
              <a:rPr lang="bo-CN" b="1" dirty="0">
                <a:solidFill>
                  <a:srgbClr val="44546A"/>
                </a:solidFill>
              </a:rPr>
              <a:t>ཁྱད་ཆོས་གཙོ་བོ</a:t>
            </a:r>
            <a:endParaRPr lang="en-AT" b="1" dirty="0">
              <a:solidFill>
                <a:srgbClr val="44546A"/>
              </a:solidFill>
            </a:endParaRPr>
          </a:p>
          <a:p>
            <a:pPr lvl="1"/>
            <a:r>
              <a:rPr lang="bo-CN" dirty="0">
                <a:solidFill>
                  <a:srgbClr val="44546A"/>
                </a:solidFill>
              </a:rPr>
              <a:t>ཚོང་དཔོན་ངོ་མ་ཨིནམ་བཟོ་མི: མི་སྡེ་དང་འབྲེལ་བ། གསར་བཏོད། ཚོང་འབྲེལ་དང་འབྲེལ་བ</a:t>
            </a:r>
            <a:r>
              <a:rPr lang="en-AT" dirty="0">
                <a:solidFill>
                  <a:srgbClr val="44546A"/>
                </a:solidFill>
              </a:rPr>
              <a:t> </a:t>
            </a:r>
            <a:endParaRPr lang="de-DE" dirty="0">
              <a:solidFill>
                <a:srgbClr val="44546A"/>
              </a:solidFill>
            </a:endParaRPr>
          </a:p>
          <a:p>
            <a:pPr lvl="1"/>
            <a:r>
              <a:rPr lang="bo-CN" dirty="0">
                <a:solidFill>
                  <a:srgbClr val="44546A"/>
                </a:solidFill>
              </a:rPr>
              <a:t>མི་སྡེ་དང་འབྲེལ་བ: མི་སྡེ་དང་འབྲེལ་བའི་དང་ མཐའ་འཁོར་ལུ་ དམིགས་གཏད་བསྐྱེད་མི (མི་དམངས་ཀྱི་ཅ་དངོས་དང་ ཕྱིའི་མཐའ་འཁོར་ལེགས་ཤོམ་བཟོ་ནི)</a:t>
            </a:r>
            <a:r>
              <a:rPr lang="en-AT" dirty="0">
                <a:solidFill>
                  <a:srgbClr val="44546A"/>
                </a:solidFill>
              </a:rPr>
              <a:t> </a:t>
            </a:r>
            <a:endParaRPr lang="bo-CN" dirty="0">
              <a:solidFill>
                <a:srgbClr val="44546A"/>
              </a:solidFill>
            </a:endParaRPr>
          </a:p>
          <a:p>
            <a:pPr lvl="1"/>
            <a:r>
              <a:rPr lang="bo-CN" dirty="0">
                <a:solidFill>
                  <a:srgbClr val="44546A"/>
                </a:solidFill>
              </a:rPr>
              <a:t>མི་སྡེའི་ཚོང་དཔོན་གྱིས་ ལས་ཚོགས་བཟོ་སྟེ་ གོང་འཕེལ་བཏང་མི་ བྱ་རིམ་ལུ་ མི་སྡེའི་ཚོང་ལཱ་ཟེར་སླབ་ཨིན།</a:t>
            </a:r>
          </a:p>
          <a:p>
            <a:pPr lvl="1"/>
            <a:r>
              <a:rPr lang="bo-CN" dirty="0">
                <a:solidFill>
                  <a:srgbClr val="44546A"/>
                </a:solidFill>
              </a:rPr>
              <a:t>ཚོང་ལཱ་གསརཔ་འགོ་བཙུགས་ནི་ ཡངནི་ ཧེ་མ་ལས་ཡོད་པའི་ ལས་ཚོགས་ཚུ་ གསར་བཏོད་ཅན་སྦེ་ འཛིན་སྐྱོང་འབད་ནི</a:t>
            </a:r>
            <a:endParaRPr lang="en-GB" dirty="0">
              <a:solidFill>
                <a:srgbClr val="44546A"/>
              </a:solidFill>
            </a:endParaRPr>
          </a:p>
          <a:p>
            <a:pPr lvl="1"/>
            <a:r>
              <a:rPr lang="bo-CN" dirty="0">
                <a:solidFill>
                  <a:srgbClr val="44546A"/>
                </a:solidFill>
              </a:rPr>
              <a:t>གསར་བཏོད་ཅན། མི་སྡེའི་གནས་གོང་བཟོ་ནིའི་ལས་སྣ: ཁེབ་སང་མེད་པའི་ལས་ཚོགས་དང་ གཞུང་གི་ལས་སྡེ།</a:t>
            </a:r>
          </a:p>
          <a:p>
            <a:pPr lvl="1"/>
            <a:r>
              <a:rPr lang="bo-CN" dirty="0">
                <a:solidFill>
                  <a:srgbClr val="44546A"/>
                </a:solidFill>
              </a:rPr>
              <a:t>མི་སྡེའི་ཁེ་ཕན་དོན་ལུ་ གསར་བཏོད་མངམ་སྦེ་འགོ་བཙུགས་ནི</a:t>
            </a:r>
            <a:endParaRPr lang="en-GB" dirty="0">
              <a:solidFill>
                <a:srgbClr val="44546A"/>
              </a:solidFill>
            </a:endParaRPr>
          </a:p>
          <a:p>
            <a:pPr lvl="2"/>
            <a:r>
              <a:rPr lang="bo-CN" dirty="0">
                <a:solidFill>
                  <a:srgbClr val="44546A"/>
                </a:solidFill>
              </a:rPr>
              <a:t>ཁེབ་སང་ཡོད་མི་ལས་འོག་བཟུང་ ཁེབ་སང་མེད་པའི་ལས་ཚོགས</a:t>
            </a:r>
            <a:endParaRPr lang="en-GB" dirty="0">
              <a:solidFill>
                <a:srgbClr val="44546A"/>
              </a:solidFill>
            </a:endParaRPr>
          </a:p>
          <a:p>
            <a:pPr lvl="1"/>
            <a:endParaRPr lang="en-AT" dirty="0"/>
          </a:p>
        </p:txBody>
      </p:sp>
    </p:spTree>
    <p:extLst>
      <p:ext uri="{BB962C8B-B14F-4D97-AF65-F5344CB8AC3E}">
        <p14:creationId xmlns:p14="http://schemas.microsoft.com/office/powerpoint/2010/main" val="2726248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38283" y="2499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དང་ལེན་གྱི་ལམ་ཅིག་ཨིན་པའི་ཆ་ལས་ མནོ་ལུགས་ག་བཟུམ་འོང་དགོཔ་ཨིན་ན</a:t>
            </a:r>
            <a:endParaRPr lang="en-US" sz="4000" b="1" dirty="0">
              <a:solidFill>
                <a:schemeClr val="bg1"/>
              </a:solidFill>
            </a:endParaRP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endParaRPr lang="en-US"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2" name="Grafik 1">
            <a:extLst>
              <a:ext uri="{FF2B5EF4-FFF2-40B4-BE49-F238E27FC236}">
                <a16:creationId xmlns:a16="http://schemas.microsoft.com/office/drawing/2014/main" id="{BEC2A09A-B895-4B7C-990F-4757A5ACD576}"/>
              </a:ext>
            </a:extLst>
          </p:cNvPr>
          <p:cNvPicPr>
            <a:picLocks noChangeAspect="1"/>
          </p:cNvPicPr>
          <p:nvPr/>
        </p:nvPicPr>
        <p:blipFill>
          <a:blip r:embed="rId4"/>
          <a:stretch>
            <a:fillRect/>
          </a:stretch>
        </p:blipFill>
        <p:spPr>
          <a:xfrm>
            <a:off x="1432060" y="1425473"/>
            <a:ext cx="5889246" cy="4419983"/>
          </a:xfrm>
          <a:prstGeom prst="rect">
            <a:avLst/>
          </a:prstGeom>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5"/>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965791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FC5535-C01C-AD36-7294-A60FA77764D3}"/>
              </a:ext>
            </a:extLst>
          </p:cNvPr>
          <p:cNvSpPr>
            <a:spLocks noGrp="1"/>
          </p:cNvSpPr>
          <p:nvPr>
            <p:ph idx="1"/>
          </p:nvPr>
        </p:nvSpPr>
        <p:spPr>
          <a:xfrm>
            <a:off x="628650" y="1496291"/>
            <a:ext cx="7886700" cy="4192333"/>
          </a:xfrm>
        </p:spPr>
        <p:txBody>
          <a:bodyPr/>
          <a:lstStyle/>
          <a:p>
            <a:r>
              <a:rPr lang="bo-CN" dirty="0"/>
              <a:t>སྤྱིར་བཏང་རང་གི་ཕན་ཤུགས་ཀྱི་འཇལ་ཚད</a:t>
            </a:r>
            <a:endParaRPr lang="en-US" dirty="0"/>
          </a:p>
        </p:txBody>
      </p:sp>
      <p:graphicFrame>
        <p:nvGraphicFramePr>
          <p:cNvPr id="4" name="Table 4">
            <a:extLst>
              <a:ext uri="{FF2B5EF4-FFF2-40B4-BE49-F238E27FC236}">
                <a16:creationId xmlns:a16="http://schemas.microsoft.com/office/drawing/2014/main" id="{FCCD78B7-6707-9DEF-7F14-9D0000C2EF6E}"/>
              </a:ext>
            </a:extLst>
          </p:cNvPr>
          <p:cNvGraphicFramePr>
            <a:graphicFrameLocks noGrp="1"/>
          </p:cNvGraphicFramePr>
          <p:nvPr>
            <p:extLst>
              <p:ext uri="{D42A27DB-BD31-4B8C-83A1-F6EECF244321}">
                <p14:modId xmlns:p14="http://schemas.microsoft.com/office/powerpoint/2010/main" val="3095293643"/>
              </p:ext>
            </p:extLst>
          </p:nvPr>
        </p:nvGraphicFramePr>
        <p:xfrm>
          <a:off x="1524000" y="1397000"/>
          <a:ext cx="6096000" cy="4348480"/>
        </p:xfrm>
        <a:graphic>
          <a:graphicData uri="http://schemas.openxmlformats.org/drawingml/2006/table">
            <a:tbl>
              <a:tblPr firstRow="1" bandRow="1">
                <a:tableStyleId>{5C22544A-7EE6-4342-B048-85BDC9FD1C3A}</a:tableStyleId>
              </a:tblPr>
              <a:tblGrid>
                <a:gridCol w="628073">
                  <a:extLst>
                    <a:ext uri="{9D8B030D-6E8A-4147-A177-3AD203B41FA5}">
                      <a16:colId xmlns:a16="http://schemas.microsoft.com/office/drawing/2014/main" val="3314914180"/>
                    </a:ext>
                  </a:extLst>
                </a:gridCol>
                <a:gridCol w="5467927">
                  <a:extLst>
                    <a:ext uri="{9D8B030D-6E8A-4147-A177-3AD203B41FA5}">
                      <a16:colId xmlns:a16="http://schemas.microsoft.com/office/drawing/2014/main" val="2878894930"/>
                    </a:ext>
                  </a:extLst>
                </a:gridCol>
              </a:tblGrid>
              <a:tr h="370840">
                <a:tc>
                  <a:txBody>
                    <a:bodyPr/>
                    <a:lstStyle/>
                    <a:p>
                      <a:r>
                        <a:rPr lang="bo-CN" dirty="0"/>
                        <a:t>༡</a:t>
                      </a:r>
                      <a:endParaRPr lang="en-US" dirty="0"/>
                    </a:p>
                  </a:txBody>
                  <a:tcPr/>
                </a:tc>
                <a:tc>
                  <a:txBody>
                    <a:bodyPr/>
                    <a:lstStyle/>
                    <a:p>
                      <a:r>
                        <a:rPr lang="bo-CN" dirty="0"/>
                        <a:t>ང་གིས་རྩ་འགེངས་པ་ཅིན་ གནས་སྟངས་སྟབས་མ་བདེཝ་ག་བཟུམ་ཅིག་ཨིན་རུང་ གསལ་ཚུགས།</a:t>
                      </a:r>
                      <a:endParaRPr lang="en-US" dirty="0"/>
                    </a:p>
                  </a:txBody>
                  <a:tcPr/>
                </a:tc>
                <a:extLst>
                  <a:ext uri="{0D108BD9-81ED-4DB2-BD59-A6C34878D82A}">
                    <a16:rowId xmlns:a16="http://schemas.microsoft.com/office/drawing/2014/main" val="1056902168"/>
                  </a:ext>
                </a:extLst>
              </a:tr>
              <a:tr h="370840">
                <a:tc>
                  <a:txBody>
                    <a:bodyPr/>
                    <a:lstStyle/>
                    <a:p>
                      <a:r>
                        <a:rPr lang="bo-CN" dirty="0"/>
                        <a:t>༢</a:t>
                      </a:r>
                      <a:endParaRPr lang="en-US" dirty="0"/>
                    </a:p>
                  </a:txBody>
                  <a:tcPr/>
                </a:tc>
                <a:tc>
                  <a:txBody>
                    <a:bodyPr/>
                    <a:lstStyle/>
                    <a:p>
                      <a:r>
                        <a:rPr lang="bo-CN" dirty="0"/>
                        <a:t>གང་རུང་གཅིག་གིས་ ང་ལུ་བཀག་རྐྱབ་པ་ཅིན་ ང་ལུ་དགོ་མི་འདི་འཐོབ་ནིའི་དོན་ལུ་ཐབས་ལམ་ཐོབ།</a:t>
                      </a:r>
                      <a:endParaRPr lang="en-US" dirty="0"/>
                    </a:p>
                  </a:txBody>
                  <a:tcPr/>
                </a:tc>
                <a:extLst>
                  <a:ext uri="{0D108BD9-81ED-4DB2-BD59-A6C34878D82A}">
                    <a16:rowId xmlns:a16="http://schemas.microsoft.com/office/drawing/2014/main" val="691353316"/>
                  </a:ext>
                </a:extLst>
              </a:tr>
              <a:tr h="370840">
                <a:tc>
                  <a:txBody>
                    <a:bodyPr/>
                    <a:lstStyle/>
                    <a:p>
                      <a:r>
                        <a:rPr lang="bo-CN" dirty="0"/>
                        <a:t>༣</a:t>
                      </a:r>
                      <a:endParaRPr lang="en-US" dirty="0"/>
                    </a:p>
                  </a:txBody>
                  <a:tcPr/>
                </a:tc>
                <a:tc>
                  <a:txBody>
                    <a:bodyPr/>
                    <a:lstStyle/>
                    <a:p>
                      <a:r>
                        <a:rPr lang="bo-CN" dirty="0"/>
                        <a:t>ངེའི་དམིགས་ཡུལ་དང་འཁྲིལ་ཏེ་ དམིགས་དོན་ཚུ་གྲུབ་འཇམ་པས།</a:t>
                      </a:r>
                      <a:endParaRPr lang="en-US" dirty="0"/>
                    </a:p>
                  </a:txBody>
                  <a:tcPr/>
                </a:tc>
                <a:extLst>
                  <a:ext uri="{0D108BD9-81ED-4DB2-BD59-A6C34878D82A}">
                    <a16:rowId xmlns:a16="http://schemas.microsoft.com/office/drawing/2014/main" val="1346069960"/>
                  </a:ext>
                </a:extLst>
              </a:tr>
              <a:tr h="370840">
                <a:tc>
                  <a:txBody>
                    <a:bodyPr/>
                    <a:lstStyle/>
                    <a:p>
                      <a:r>
                        <a:rPr lang="bo-CN" dirty="0"/>
                        <a:t>༤</a:t>
                      </a:r>
                      <a:endParaRPr lang="en-US" dirty="0"/>
                    </a:p>
                  </a:txBody>
                  <a:tcPr/>
                </a:tc>
                <a:tc>
                  <a:txBody>
                    <a:bodyPr/>
                    <a:lstStyle/>
                    <a:p>
                      <a:r>
                        <a:rPr lang="bo-CN" dirty="0"/>
                        <a:t>སྟོབས་མ་བདེ་བའི་ལས་རིམ་བཟུམ་བྱུང་རུང་ ཕན་ནུས་ཅན་སྦེ་ སེལ་ཚུགས་པའི་ བློ་སྤོབས་ཡོད།</a:t>
                      </a:r>
                      <a:endParaRPr lang="en-US" dirty="0"/>
                    </a:p>
                  </a:txBody>
                  <a:tcPr/>
                </a:tc>
                <a:extLst>
                  <a:ext uri="{0D108BD9-81ED-4DB2-BD59-A6C34878D82A}">
                    <a16:rowId xmlns:a16="http://schemas.microsoft.com/office/drawing/2014/main" val="3396516752"/>
                  </a:ext>
                </a:extLst>
              </a:tr>
              <a:tr h="370840">
                <a:tc>
                  <a:txBody>
                    <a:bodyPr/>
                    <a:lstStyle/>
                    <a:p>
                      <a:r>
                        <a:rPr lang="bo-CN" dirty="0"/>
                        <a:t>༥</a:t>
                      </a:r>
                      <a:endParaRPr lang="en-US" dirty="0"/>
                    </a:p>
                  </a:txBody>
                  <a:tcPr/>
                </a:tc>
                <a:tc>
                  <a:txBody>
                    <a:bodyPr/>
                    <a:lstStyle/>
                    <a:p>
                      <a:r>
                        <a:rPr lang="bo-CN" dirty="0"/>
                        <a:t>ངེས་མེད་ཀྱི་གནས་སྟངས་ཚུ་ བདག་འཛིན་འབད་ཚུགསཔ་ལུ་ ངེའི་ཐབས་ཤེས་མཁས་པ་ཚུ་ལུ་ བཀྲིན་ཆེ།</a:t>
                      </a:r>
                      <a:endParaRPr lang="en-US" dirty="0"/>
                    </a:p>
                  </a:txBody>
                  <a:tcPr/>
                </a:tc>
                <a:extLst>
                  <a:ext uri="{0D108BD9-81ED-4DB2-BD59-A6C34878D82A}">
                    <a16:rowId xmlns:a16="http://schemas.microsoft.com/office/drawing/2014/main" val="3862167292"/>
                  </a:ext>
                </a:extLst>
              </a:tr>
              <a:tr h="370840">
                <a:tc>
                  <a:txBody>
                    <a:bodyPr/>
                    <a:lstStyle/>
                    <a:p>
                      <a:r>
                        <a:rPr lang="bo-CN" dirty="0"/>
                        <a:t>༦</a:t>
                      </a:r>
                      <a:endParaRPr lang="en-US" dirty="0"/>
                    </a:p>
                  </a:txBody>
                  <a:tcPr/>
                </a:tc>
                <a:tc>
                  <a:txBody>
                    <a:bodyPr/>
                    <a:lstStyle/>
                    <a:p>
                      <a:r>
                        <a:rPr lang="bo-CN" dirty="0"/>
                        <a:t>ང་གིས་ བརྩོན་ཤུགས་བསྐྱེད་པ་ཅིན་ དཀའ་ངལ་མང་ཆེ་བ་ཅིག་གསལ་ཚུགས།</a:t>
                      </a:r>
                      <a:endParaRPr lang="en-US" dirty="0"/>
                    </a:p>
                  </a:txBody>
                  <a:tcPr/>
                </a:tc>
                <a:extLst>
                  <a:ext uri="{0D108BD9-81ED-4DB2-BD59-A6C34878D82A}">
                    <a16:rowId xmlns:a16="http://schemas.microsoft.com/office/drawing/2014/main" val="373425837"/>
                  </a:ext>
                </a:extLst>
              </a:tr>
              <a:tr h="569884">
                <a:tc>
                  <a:txBody>
                    <a:bodyPr/>
                    <a:lstStyle/>
                    <a:p>
                      <a:r>
                        <a:rPr lang="bo-CN" dirty="0"/>
                        <a:t>༧</a:t>
                      </a:r>
                      <a:endParaRPr lang="en-US" dirty="0"/>
                    </a:p>
                  </a:txBody>
                  <a:tcPr/>
                </a:tc>
                <a:tc>
                  <a:txBody>
                    <a:bodyPr/>
                    <a:lstStyle/>
                    <a:p>
                      <a:r>
                        <a:rPr lang="bo-CN" dirty="0"/>
                        <a:t>དཀའ་ངལ་ཐོནམ་ད་ལུ་ ང་གིས་གདོང་ལེན་འབད་ཚུགས་པའི་ལྕོགས་གྲུབ་ཡོདཔ་ལས་ ང་ར་ ཞི་བ་སྦེ་སྡོདཔ་ཨིན།</a:t>
                      </a:r>
                      <a:endParaRPr lang="en-US" dirty="0"/>
                    </a:p>
                  </a:txBody>
                  <a:tcPr/>
                </a:tc>
                <a:extLst>
                  <a:ext uri="{0D108BD9-81ED-4DB2-BD59-A6C34878D82A}">
                    <a16:rowId xmlns:a16="http://schemas.microsoft.com/office/drawing/2014/main" val="463622259"/>
                  </a:ext>
                </a:extLst>
              </a:tr>
              <a:tr h="370840">
                <a:tc>
                  <a:txBody>
                    <a:bodyPr/>
                    <a:lstStyle/>
                    <a:p>
                      <a:r>
                        <a:rPr lang="bo-CN" dirty="0"/>
                        <a:t>༨</a:t>
                      </a:r>
                      <a:endParaRPr lang="en-US" dirty="0"/>
                    </a:p>
                  </a:txBody>
                  <a:tcPr/>
                </a:tc>
                <a:tc>
                  <a:txBody>
                    <a:bodyPr/>
                    <a:lstStyle/>
                    <a:p>
                      <a:r>
                        <a:rPr lang="bo-CN" dirty="0"/>
                        <a:t>ང་ལུ་དཀའ་ངལ་ཚུ་བྱུངམ་ད་ མང་ཆེ་བ་ཅིག་ ང་གིས་ ཐབས་ལམ་ཚུ་ཐོབ་ཚུགས་པས།</a:t>
                      </a:r>
                      <a:endParaRPr lang="en-US" dirty="0"/>
                    </a:p>
                  </a:txBody>
                  <a:tcPr/>
                </a:tc>
                <a:extLst>
                  <a:ext uri="{0D108BD9-81ED-4DB2-BD59-A6C34878D82A}">
                    <a16:rowId xmlns:a16="http://schemas.microsoft.com/office/drawing/2014/main" val="1335754418"/>
                  </a:ext>
                </a:extLst>
              </a:tr>
              <a:tr h="370840">
                <a:tc>
                  <a:txBody>
                    <a:bodyPr/>
                    <a:lstStyle/>
                    <a:p>
                      <a:r>
                        <a:rPr lang="bo-CN" dirty="0"/>
                        <a:t>༩</a:t>
                      </a:r>
                      <a:endParaRPr lang="en-US" dirty="0"/>
                    </a:p>
                  </a:txBody>
                  <a:tcPr/>
                </a:tc>
                <a:tc>
                  <a:txBody>
                    <a:bodyPr/>
                    <a:lstStyle/>
                    <a:p>
                      <a:r>
                        <a:rPr lang="bo-CN" dirty="0"/>
                        <a:t>ང་ར་ ནང་དོག་སར་ཚུདཔ་ད་ ཐབས་ལམ་ཚུ་གི་ མནོ་བསམ་བཏང་ཚུགས་པས།</a:t>
                      </a:r>
                      <a:endParaRPr lang="en-US" dirty="0"/>
                    </a:p>
                  </a:txBody>
                  <a:tcPr/>
                </a:tc>
                <a:extLst>
                  <a:ext uri="{0D108BD9-81ED-4DB2-BD59-A6C34878D82A}">
                    <a16:rowId xmlns:a16="http://schemas.microsoft.com/office/drawing/2014/main" val="1040429620"/>
                  </a:ext>
                </a:extLst>
              </a:tr>
              <a:tr h="370840">
                <a:tc>
                  <a:txBody>
                    <a:bodyPr/>
                    <a:lstStyle/>
                    <a:p>
                      <a:r>
                        <a:rPr lang="bo-CN" dirty="0"/>
                        <a:t>༡༠</a:t>
                      </a:r>
                    </a:p>
                  </a:txBody>
                  <a:tcPr/>
                </a:tc>
                <a:tc>
                  <a:txBody>
                    <a:bodyPr/>
                    <a:lstStyle/>
                    <a:p>
                      <a:r>
                        <a:rPr lang="bo-CN" dirty="0"/>
                        <a:t>ང་གི་མི་ཚེ་ནང་ ག་བཟུམ་གྱི་དཀའ་ངལ་བྱུང་རུང་སེལ་ཚུགས།</a:t>
                      </a:r>
                      <a:endParaRPr lang="en-US" dirty="0"/>
                    </a:p>
                  </a:txBody>
                  <a:tcPr/>
                </a:tc>
                <a:extLst>
                  <a:ext uri="{0D108BD9-81ED-4DB2-BD59-A6C34878D82A}">
                    <a16:rowId xmlns:a16="http://schemas.microsoft.com/office/drawing/2014/main" val="76428407"/>
                  </a:ext>
                </a:extLst>
              </a:tr>
              <a:tr h="370840">
                <a:tc gridSpan="2">
                  <a:txBody>
                    <a:bodyPr/>
                    <a:lstStyle/>
                    <a:p>
                      <a:r>
                        <a:rPr lang="bo-CN" sz="1100" dirty="0"/>
                        <a:t>།</a:t>
                      </a:r>
                      <a:endParaRPr lang="en-US" sz="1100" dirty="0"/>
                    </a:p>
                  </a:txBody>
                  <a:tcPr/>
                </a:tc>
                <a:tc hMerge="1">
                  <a:txBody>
                    <a:bodyPr/>
                    <a:lstStyle/>
                    <a:p>
                      <a:endParaRPr lang="en-US" dirty="0"/>
                    </a:p>
                  </a:txBody>
                  <a:tcPr/>
                </a:tc>
                <a:extLst>
                  <a:ext uri="{0D108BD9-81ED-4DB2-BD59-A6C34878D82A}">
                    <a16:rowId xmlns:a16="http://schemas.microsoft.com/office/drawing/2014/main" val="2072088942"/>
                  </a:ext>
                </a:extLst>
              </a:tr>
            </a:tbl>
          </a:graphicData>
        </a:graphic>
      </p:graphicFrame>
    </p:spTree>
    <p:extLst>
      <p:ext uri="{BB962C8B-B14F-4D97-AF65-F5344CB8AC3E}">
        <p14:creationId xmlns:p14="http://schemas.microsoft.com/office/powerpoint/2010/main" val="1974470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09708" y="2499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འགྱུར་ཁྱད་བརྗོད་དོན་གྱི་སྦྱོང་ལཱ</a:t>
            </a:r>
            <a:endParaRPr lang="en-US" sz="4000" b="1" dirty="0">
              <a:solidFill>
                <a:schemeClr val="bg1"/>
              </a:solidFill>
            </a:endParaRPr>
          </a:p>
        </p:txBody>
      </p:sp>
      <p:sp>
        <p:nvSpPr>
          <p:cNvPr id="73" name="Google Shape;73;p2"/>
          <p:cNvSpPr txBox="1"/>
          <p:nvPr/>
        </p:nvSpPr>
        <p:spPr>
          <a:xfrm>
            <a:off x="371475" y="4582697"/>
            <a:ext cx="7350968" cy="879664"/>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bo-CN" sz="2000" dirty="0">
                <a:latin typeface="Calibri" panose="020F0502020204030204" pitchFamily="34" charset="0"/>
              </a:rPr>
              <a:t>སེམས་ཤུགས་ཐོབ་ནིའི་དོན་ལུ་ འ་ནཱི་གློག་བརྙན་ སྐར་མ་ ༡༦:༢༠ ལས་བལྟ</a:t>
            </a:r>
            <a:r>
              <a:rPr lang="en-US" sz="2000" dirty="0">
                <a:latin typeface="Calibri" panose="020F0502020204030204" pitchFamily="34" charset="0"/>
              </a:rPr>
              <a:t>:</a:t>
            </a:r>
          </a:p>
          <a:p>
            <a:pPr marL="64009" marR="0" lvl="0" algn="l" rtl="0">
              <a:spcBef>
                <a:spcPts val="1360"/>
              </a:spcBef>
              <a:spcAft>
                <a:spcPts val="0"/>
              </a:spcAft>
              <a:buClr>
                <a:schemeClr val="accent1"/>
              </a:buClr>
              <a:buSzPts val="1440"/>
            </a:pPr>
            <a:r>
              <a:rPr lang="en-US" sz="2000" dirty="0">
                <a:latin typeface="Calibri" panose="020F0502020204030204" pitchFamily="34" charset="0"/>
                <a:hlinkClick r:id="rId3"/>
              </a:rPr>
              <a:t>https://www.youtube.com/watch?v=Ihs4VFZWwn4</a:t>
            </a:r>
            <a:r>
              <a:rPr lang="en-US" sz="2000" dirty="0">
                <a:latin typeface="Calibri" panose="020F0502020204030204" pitchFamily="34" charset="0"/>
              </a:rPr>
              <a:t>  </a:t>
            </a:r>
          </a:p>
          <a:p>
            <a:pPr marL="64009" marR="0" lvl="0" algn="l" rtl="0">
              <a:spcBef>
                <a:spcPts val="1360"/>
              </a:spcBef>
              <a:spcAft>
                <a:spcPts val="0"/>
              </a:spcAft>
              <a:buClr>
                <a:schemeClr val="accent1"/>
              </a:buClr>
              <a:buSzPts val="1440"/>
            </a:pPr>
            <a:endParaRPr lang="en-US" sz="2000" dirty="0">
              <a:latin typeface="Calibri" panose="020F0502020204030204" pitchFamily="34" charset="0"/>
            </a:endParaRPr>
          </a:p>
          <a:p>
            <a:pPr marL="64009" marR="0" lvl="0" algn="l" rtl="0">
              <a:spcBef>
                <a:spcPts val="1360"/>
              </a:spcBef>
              <a:spcAft>
                <a:spcPts val="0"/>
              </a:spcAft>
              <a:buClr>
                <a:schemeClr val="accent1"/>
              </a:buClr>
              <a:buSzPts val="1440"/>
            </a:pPr>
            <a:r>
              <a:rPr lang="en-US" sz="2000" dirty="0">
                <a:latin typeface="Calibri" panose="020F0502020204030204" pitchFamily="34" charset="0"/>
              </a:rPr>
              <a:t> </a:t>
            </a:r>
          </a:p>
        </p:txBody>
      </p:sp>
      <p:pic>
        <p:nvPicPr>
          <p:cNvPr id="74" name="Google Shape;74;p2" descr="A picture containing text, sign&#10;&#10;Description automatically generated"/>
          <p:cNvPicPr preferRelativeResize="0"/>
          <p:nvPr/>
        </p:nvPicPr>
        <p:blipFill rotWithShape="1">
          <a:blip r:embed="rId4">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5"/>
          <a:stretch>
            <a:fillRect/>
          </a:stretch>
        </p:blipFill>
        <p:spPr>
          <a:xfrm>
            <a:off x="1038744" y="6181868"/>
            <a:ext cx="6352583" cy="201185"/>
          </a:xfrm>
          <a:prstGeom prst="rect">
            <a:avLst/>
          </a:prstGeom>
        </p:spPr>
      </p:pic>
      <p:pic>
        <p:nvPicPr>
          <p:cNvPr id="6" name="Grafik 5">
            <a:extLst>
              <a:ext uri="{FF2B5EF4-FFF2-40B4-BE49-F238E27FC236}">
                <a16:creationId xmlns:a16="http://schemas.microsoft.com/office/drawing/2014/main" id="{37334337-87D9-4D60-A3CD-4C105FB92FF1}"/>
              </a:ext>
            </a:extLst>
          </p:cNvPr>
          <p:cNvPicPr>
            <a:picLocks noChangeAspect="1"/>
          </p:cNvPicPr>
          <p:nvPr/>
        </p:nvPicPr>
        <p:blipFill>
          <a:blip r:embed="rId6"/>
          <a:stretch>
            <a:fillRect/>
          </a:stretch>
        </p:blipFill>
        <p:spPr>
          <a:xfrm>
            <a:off x="371475" y="1628525"/>
            <a:ext cx="5188857" cy="2724150"/>
          </a:xfrm>
          <a:prstGeom prst="rect">
            <a:avLst/>
          </a:prstGeom>
        </p:spPr>
      </p:pic>
      <p:sp>
        <p:nvSpPr>
          <p:cNvPr id="10" name="Google Shape;73;p2">
            <a:extLst>
              <a:ext uri="{FF2B5EF4-FFF2-40B4-BE49-F238E27FC236}">
                <a16:creationId xmlns:a16="http://schemas.microsoft.com/office/drawing/2014/main" id="{65DD8B6F-F57A-497A-BA18-4A510CDEB8F9}"/>
              </a:ext>
            </a:extLst>
          </p:cNvPr>
          <p:cNvSpPr txBox="1"/>
          <p:nvPr/>
        </p:nvSpPr>
        <p:spPr>
          <a:xfrm>
            <a:off x="6064182" y="1908118"/>
            <a:ext cx="2340001" cy="2314825"/>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bo-CN" sz="2000" dirty="0">
                <a:latin typeface="Calibri" panose="020F0502020204030204" pitchFamily="34" charset="0"/>
              </a:rPr>
              <a:t>བཱིལ་རོ་ཕྱི</a:t>
            </a:r>
            <a:endParaRPr lang="en-US" sz="2000" dirty="0">
              <a:latin typeface="Calibri" panose="020F0502020204030204" pitchFamily="34" charset="0"/>
            </a:endParaRPr>
          </a:p>
          <a:p>
            <a:pPr marL="64009" marR="0" lvl="0" algn="l" rtl="0">
              <a:spcBef>
                <a:spcPts val="1360"/>
              </a:spcBef>
              <a:spcAft>
                <a:spcPts val="0"/>
              </a:spcAft>
              <a:buClr>
                <a:schemeClr val="accent1"/>
              </a:buClr>
              <a:buSzPts val="1440"/>
            </a:pPr>
            <a:r>
              <a:rPr lang="bo-CN" sz="2000" i="1" dirty="0">
                <a:latin typeface="Calibri" panose="020F0502020204030204" pitchFamily="34" charset="0"/>
              </a:rPr>
              <a:t>ཚོང་ལཱའི་མོན་ལུགས་ཀྱི་ཤུགས།</a:t>
            </a:r>
          </a:p>
          <a:p>
            <a:pPr marL="64009" marR="0" lvl="0" algn="l" rtl="0">
              <a:spcBef>
                <a:spcPts val="1360"/>
              </a:spcBef>
              <a:spcAft>
                <a:spcPts val="0"/>
              </a:spcAft>
              <a:buClr>
                <a:schemeClr val="accent1"/>
              </a:buClr>
              <a:buSzPts val="1440"/>
            </a:pPr>
            <a:r>
              <a:rPr lang="en-US" sz="2000" dirty="0">
                <a:latin typeface="Calibri" panose="020F0502020204030204" pitchFamily="34" charset="0"/>
              </a:rPr>
              <a:t>TEDx</a:t>
            </a:r>
            <a:r>
              <a:rPr lang="bo-CN" sz="2000" dirty="0">
                <a:latin typeface="Calibri" panose="020F0502020204030204" pitchFamily="34" charset="0"/>
              </a:rPr>
              <a:t> སྤྱི་ལོ་༢༠༡༨</a:t>
            </a:r>
            <a:endParaRPr lang="en-US" sz="2000" dirty="0">
              <a:latin typeface="Calibri" panose="020F0502020204030204" pitchFamily="34" charset="0"/>
            </a:endParaRPr>
          </a:p>
          <a:p>
            <a:pPr marL="64009" marR="0" lvl="0" algn="l" rtl="0">
              <a:spcBef>
                <a:spcPts val="1360"/>
              </a:spcBef>
              <a:spcAft>
                <a:spcPts val="0"/>
              </a:spcAft>
              <a:buClr>
                <a:schemeClr val="accent1"/>
              </a:buClr>
              <a:buSzPts val="1440"/>
            </a:pPr>
            <a:r>
              <a:rPr lang="en-US" sz="2000" dirty="0">
                <a:latin typeface="Calibri" panose="020F0502020204030204" pitchFamily="34" charset="0"/>
              </a:rPr>
              <a:t> </a:t>
            </a:r>
          </a:p>
        </p:txBody>
      </p:sp>
    </p:spTree>
    <p:extLst>
      <p:ext uri="{BB962C8B-B14F-4D97-AF65-F5344CB8AC3E}">
        <p14:creationId xmlns:p14="http://schemas.microsoft.com/office/powerpoint/2010/main" val="1444356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09708" y="2499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bo-CN" sz="4000" b="1" dirty="0">
                <a:solidFill>
                  <a:schemeClr val="bg1"/>
                </a:solidFill>
              </a:rPr>
              <a:t>འགྱུར་ཁྱད་བརྗོད་དོན་གྱི་སྦྱོང་ལཱ</a:t>
            </a:r>
            <a:endParaRPr lang="en-US" sz="4000" b="1" dirty="0">
              <a:solidFill>
                <a:schemeClr val="bg1"/>
              </a:solidFill>
            </a:endParaRPr>
          </a:p>
        </p:txBody>
      </p:sp>
      <p:sp>
        <p:nvSpPr>
          <p:cNvPr id="73" name="Google Shape;73;p2"/>
          <p:cNvSpPr txBox="1"/>
          <p:nvPr/>
        </p:nvSpPr>
        <p:spPr>
          <a:xfrm>
            <a:off x="539551" y="1663511"/>
            <a:ext cx="7350968" cy="42152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bo-CN" sz="2400" b="1" dirty="0">
                <a:solidFill>
                  <a:schemeClr val="dk2"/>
                </a:solidFill>
                <a:latin typeface="+mn-lt"/>
                <a:ea typeface="+mn-ea"/>
                <a:cs typeface="+mn-cs"/>
              </a:rPr>
              <a:t>སྡེ་ཚན་སྦྱོང་ལཱ་༢ པ། གཟའ་སྤེན་པ་ལས་རྫོགས་དགོཔ།</a:t>
            </a:r>
            <a:endParaRPr lang="de-DE" sz="2400" b="1" dirty="0">
              <a:solidFill>
                <a:schemeClr val="dk2"/>
              </a:solidFill>
              <a:latin typeface="+mn-lt"/>
              <a:ea typeface="+mn-ea"/>
              <a:cs typeface="+mn-cs"/>
            </a:endParaRPr>
          </a:p>
          <a:p>
            <a:pPr marL="64009" marR="0" lvl="0" algn="l" rtl="0">
              <a:spcBef>
                <a:spcPts val="1360"/>
              </a:spcBef>
              <a:spcAft>
                <a:spcPts val="0"/>
              </a:spcAft>
              <a:buClr>
                <a:schemeClr val="accent1"/>
              </a:buClr>
              <a:buSzPts val="1440"/>
            </a:pPr>
            <a:endParaRPr lang="en-US" sz="2400" dirty="0">
              <a:solidFill>
                <a:srgbClr val="44546A"/>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ཁྱོད་རའི་ཚོང་ལཱ་འབད་དེ་འགྱོ་བའི་སྐབས་ ལམ་སྟོན་འབད་ནིའི་དོན་ལུ་ ཁྱོད་རའི་ ཚོང་ལཱའི་ཡོན་ཏན་ལྟེ་བའི་ འགྱུར་ཁྱད་ཀྱི་བརྗོད་དོན་འདི་བྲི། (བཤུད་བརྙན་༡༧ པ་ནང་བལྟ) </a:t>
            </a:r>
          </a:p>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ཁྱོད་ཀྱི་ལག་པར་ཐབས་ལམ་ག་ཅི་ཡོད་མི་དང་འགོ་བཙུགས</a:t>
            </a:r>
            <a:endParaRPr lang="en-US" sz="2000" dirty="0">
              <a:solidFill>
                <a:srgbClr val="44546A"/>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གནས་སྐབས་འདི་ག་ཅི་སྨོ? ད་རེས་ཁྱོད་ཀྱིས་ ཁྱོད་ལུ་ཡོད་པའི་ཐབས་ལམ་ལག་ལེན་འཐབ་ཐོག་ལས་ འགྱུར་ཁྱད་ག་དེ་སྦེ་བཟོ་ནི་སྨོ? </a:t>
            </a:r>
          </a:p>
          <a:p>
            <a:pPr marL="448056" marR="0" lvl="0" indent="-384047" algn="l" rtl="0">
              <a:spcBef>
                <a:spcPts val="1360"/>
              </a:spcBef>
              <a:spcAft>
                <a:spcPts val="0"/>
              </a:spcAft>
              <a:buClr>
                <a:schemeClr val="accent1"/>
              </a:buClr>
              <a:buSzPts val="1440"/>
              <a:buFont typeface="Arial"/>
              <a:buChar char="•"/>
            </a:pPr>
            <a:r>
              <a:rPr lang="bo-CN" sz="2000" dirty="0">
                <a:solidFill>
                  <a:srgbClr val="44546A"/>
                </a:solidFill>
                <a:latin typeface="Calibri" panose="020F0502020204030204" pitchFamily="34" charset="0"/>
              </a:rPr>
              <a:t>ཁྱོད་ལུ་རྒྱུ་ཁུངས་ག་དེམ་ཅིག་ཡོདཔ་ཨིན་ན་དང་ འགོ་བཙུགས་པའི་སྐབས་ལུ་ རྒུད་ག་དེམ་ཅིག་འབག་ནི་ཨིན་ནའི་ ཁ་གསལ་བྲི།</a:t>
            </a:r>
            <a:endParaRPr lang="en-US" sz="20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4"/>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2782168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21 Thank You For Your Attention Stock Photos, Pictures &amp;amp; Royalty-Free  Images - iStock">
            <a:extLst>
              <a:ext uri="{FF2B5EF4-FFF2-40B4-BE49-F238E27FC236}">
                <a16:creationId xmlns:a16="http://schemas.microsoft.com/office/drawing/2014/main" id="{EF88E7FD-4B78-4AFC-A9E8-44EF277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90688"/>
            <a:ext cx="58293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72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CD9E7-1F1A-4B4E-0A1A-AFD744D024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62593A-97FD-47F7-F2AF-A1D9AA63F36A}"/>
              </a:ext>
            </a:extLst>
          </p:cNvPr>
          <p:cNvSpPr>
            <a:spLocks noGrp="1"/>
          </p:cNvSpPr>
          <p:nvPr>
            <p:ph idx="1"/>
          </p:nvPr>
        </p:nvSpPr>
        <p:spPr/>
        <p:txBody>
          <a:bodyPr/>
          <a:lstStyle/>
          <a:p>
            <a:r>
              <a:rPr lang="bo-CN"/>
              <a:t>སྙན་གསན་གནང་མི་ལུ་བཀྲིན་ཆེ།</a:t>
            </a:r>
            <a:endParaRPr lang="en-US"/>
          </a:p>
        </p:txBody>
      </p:sp>
    </p:spTree>
    <p:extLst>
      <p:ext uri="{BB962C8B-B14F-4D97-AF65-F5344CB8AC3E}">
        <p14:creationId xmlns:p14="http://schemas.microsoft.com/office/powerpoint/2010/main" val="3473893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1D11-20AD-B645-90E1-4DBA338922B2}"/>
              </a:ext>
            </a:extLst>
          </p:cNvPr>
          <p:cNvSpPr>
            <a:spLocks noGrp="1"/>
          </p:cNvSpPr>
          <p:nvPr>
            <p:ph type="title"/>
          </p:nvPr>
        </p:nvSpPr>
        <p:spPr/>
        <p:txBody>
          <a:bodyPr/>
          <a:lstStyle/>
          <a:p>
            <a:r>
              <a:rPr lang="bo-CN" b="1" dirty="0">
                <a:solidFill>
                  <a:srgbClr val="44546A"/>
                </a:solidFill>
              </a:rPr>
              <a:t>མི་སྡེའི་ཚོང་དཔོན</a:t>
            </a:r>
            <a:endParaRPr lang="en-AT" b="1" dirty="0">
              <a:solidFill>
                <a:srgbClr val="44546A"/>
              </a:solidFill>
            </a:endParaRPr>
          </a:p>
        </p:txBody>
      </p:sp>
      <p:sp>
        <p:nvSpPr>
          <p:cNvPr id="3" name="Content Placeholder 2">
            <a:extLst>
              <a:ext uri="{FF2B5EF4-FFF2-40B4-BE49-F238E27FC236}">
                <a16:creationId xmlns:a16="http://schemas.microsoft.com/office/drawing/2014/main" id="{189EA31B-EC62-EC4D-83A2-BF07A45D27F0}"/>
              </a:ext>
            </a:extLst>
          </p:cNvPr>
          <p:cNvSpPr>
            <a:spLocks noGrp="1"/>
          </p:cNvSpPr>
          <p:nvPr>
            <p:ph idx="1"/>
          </p:nvPr>
        </p:nvSpPr>
        <p:spPr>
          <a:xfrm>
            <a:off x="304800" y="2890104"/>
            <a:ext cx="7886700" cy="2584939"/>
          </a:xfrm>
        </p:spPr>
        <p:txBody>
          <a:bodyPr>
            <a:normAutofit fontScale="85000" lnSpcReduction="20000"/>
          </a:bodyPr>
          <a:lstStyle/>
          <a:p>
            <a:r>
              <a:rPr lang="bo-CN" b="1" dirty="0">
                <a:solidFill>
                  <a:srgbClr val="44546A"/>
                </a:solidFill>
              </a:rPr>
              <a:t>ཁྱད་ཆོས་གཙོ་བོ</a:t>
            </a:r>
            <a:endParaRPr lang="en-GB" dirty="0">
              <a:solidFill>
                <a:srgbClr val="44546A"/>
              </a:solidFill>
            </a:endParaRPr>
          </a:p>
          <a:p>
            <a:pPr lvl="1"/>
            <a:r>
              <a:rPr lang="bo-CN" dirty="0">
                <a:solidFill>
                  <a:srgbClr val="44546A"/>
                </a:solidFill>
              </a:rPr>
              <a:t>ཚོང་འབྲེལ་འདི་ ཁེབ་སང་བཟོ་ནིའི་དོན་ལུ་མེན་པ་ མི་སྡེ་ལུ་ ཕན་ཐོགས་བྱུང་ནིའི་དོན་ལུ་འགོ་བཙུགས་ནི།</a:t>
            </a:r>
            <a:endParaRPr lang="en-GB" dirty="0">
              <a:solidFill>
                <a:srgbClr val="44546A"/>
              </a:solidFill>
            </a:endParaRPr>
          </a:p>
          <a:p>
            <a:pPr lvl="1"/>
            <a:r>
              <a:rPr lang="bo-CN" dirty="0">
                <a:solidFill>
                  <a:srgbClr val="44546A"/>
                </a:solidFill>
              </a:rPr>
              <a:t>མི་སྡེ་དང་ མཐའ་འཁོར་གྱི་དཀའ་ངལ་ཚུ་སེལ་ནི</a:t>
            </a:r>
          </a:p>
          <a:p>
            <a:pPr lvl="1"/>
            <a:r>
              <a:rPr lang="bo-CN" dirty="0">
                <a:solidFill>
                  <a:srgbClr val="44546A"/>
                </a:solidFill>
              </a:rPr>
              <a:t>མི་སྡེ་ཡངནི་ མཐའ་འཁོར་གྱི་ འགྱུར་བ་བཟོ་ནིའི་དོན་ལུ་ གཙོ་བོ་བསྟེན་ནི</a:t>
            </a:r>
            <a:endParaRPr lang="en-AT" dirty="0">
              <a:solidFill>
                <a:srgbClr val="44546A"/>
              </a:solidFill>
            </a:endParaRPr>
          </a:p>
          <a:p>
            <a:pPr lvl="1"/>
            <a:r>
              <a:rPr lang="bo-CN" dirty="0">
                <a:solidFill>
                  <a:srgbClr val="44546A"/>
                </a:solidFill>
              </a:rPr>
              <a:t>མི་སྡེ། སྤྱི་སྡེ་དང་ འཛམ་གླིང་ནང་ འགྱུར་བ་ལེགས་ཤོམ་འབག་ནིའི་དོན་ལུ་དང་ ཚོང་འབྲེལ་གྱི་གོ་སྐབས་ཚུ་ འཚོལ་ཏེ་ ལེགས་ཤོམ་སྦེ་འཚོལ་ཞིནམ་ལས་ ལོག་སྤྱོད་འབད་ནི</a:t>
            </a:r>
            <a:endParaRPr lang="en-AT" dirty="0">
              <a:solidFill>
                <a:srgbClr val="44546A"/>
              </a:solidFill>
            </a:endParaRPr>
          </a:p>
          <a:p>
            <a:pPr lvl="1"/>
            <a:r>
              <a:rPr lang="bo-CN" dirty="0">
                <a:solidFill>
                  <a:srgbClr val="44546A"/>
                </a:solidFill>
              </a:rPr>
              <a:t>ཚོང་ལམ་གསརཔ་དང་ ཚོང་ལམ་འོས་འགབ་བཟོ་ནི</a:t>
            </a:r>
            <a:endParaRPr lang="en-AT" dirty="0">
              <a:solidFill>
                <a:srgbClr val="44546A"/>
              </a:solidFill>
            </a:endParaRPr>
          </a:p>
          <a:p>
            <a:pPr lvl="2"/>
            <a:r>
              <a:rPr lang="bo-CN" dirty="0">
                <a:solidFill>
                  <a:srgbClr val="44546A"/>
                </a:solidFill>
              </a:rPr>
              <a:t>ཚོང་འབྲེལ་འགྲེམས་སྟོན། མ་དངུལ་ཆུང་ཀུ</a:t>
            </a:r>
            <a:r>
              <a:rPr lang="en-AT" dirty="0">
                <a:solidFill>
                  <a:srgbClr val="44546A"/>
                </a:solidFill>
              </a:rPr>
              <a:t> </a:t>
            </a:r>
          </a:p>
          <a:p>
            <a:pPr lvl="1"/>
            <a:r>
              <a:rPr lang="bo-CN" dirty="0">
                <a:solidFill>
                  <a:srgbClr val="44546A"/>
                </a:solidFill>
              </a:rPr>
              <a:t>འ་ནཱི་འདི་ གཞུང་གིས་ ཕན་བདེ་བྱིན་མ་ཚུགས་མི་གི་ ཐབས་ལམ་སེལ་ཚུགས་མི་ཅིག་ཡང་འོང</a:t>
            </a:r>
            <a:r>
              <a:rPr lang="en-AT" dirty="0">
                <a:solidFill>
                  <a:srgbClr val="44546A"/>
                </a:solidFill>
              </a:rPr>
              <a:t> </a:t>
            </a:r>
          </a:p>
        </p:txBody>
      </p:sp>
    </p:spTree>
    <p:extLst>
      <p:ext uri="{BB962C8B-B14F-4D97-AF65-F5344CB8AC3E}">
        <p14:creationId xmlns:p14="http://schemas.microsoft.com/office/powerpoint/2010/main" val="236644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D4B9-7AC8-D54D-BABE-559CFE1B1457}"/>
              </a:ext>
            </a:extLst>
          </p:cNvPr>
          <p:cNvSpPr>
            <a:spLocks noGrp="1"/>
          </p:cNvSpPr>
          <p:nvPr>
            <p:ph type="title"/>
          </p:nvPr>
        </p:nvSpPr>
        <p:spPr/>
        <p:txBody>
          <a:bodyPr/>
          <a:lstStyle/>
          <a:p>
            <a:r>
              <a:rPr lang="bo-CN" b="1" dirty="0">
                <a:solidFill>
                  <a:srgbClr val="44546A"/>
                </a:solidFill>
              </a:rPr>
              <a:t>མི་སྡེའི་ཚོང་དཔོན</a:t>
            </a:r>
            <a:endParaRPr lang="en-AT" b="1" dirty="0">
              <a:solidFill>
                <a:srgbClr val="44546A"/>
              </a:solidFill>
            </a:endParaRPr>
          </a:p>
        </p:txBody>
      </p:sp>
      <p:sp>
        <p:nvSpPr>
          <p:cNvPr id="3" name="Content Placeholder 2">
            <a:extLst>
              <a:ext uri="{FF2B5EF4-FFF2-40B4-BE49-F238E27FC236}">
                <a16:creationId xmlns:a16="http://schemas.microsoft.com/office/drawing/2014/main" id="{0B9D1F1F-E34B-EC4B-91F8-1BB157314448}"/>
              </a:ext>
            </a:extLst>
          </p:cNvPr>
          <p:cNvSpPr>
            <a:spLocks noGrp="1"/>
          </p:cNvSpPr>
          <p:nvPr>
            <p:ph idx="1"/>
          </p:nvPr>
        </p:nvSpPr>
        <p:spPr>
          <a:xfrm>
            <a:off x="304800" y="2808410"/>
            <a:ext cx="7886700" cy="2584939"/>
          </a:xfrm>
        </p:spPr>
        <p:txBody>
          <a:bodyPr>
            <a:normAutofit fontScale="70000" lnSpcReduction="20000"/>
          </a:bodyPr>
          <a:lstStyle/>
          <a:p>
            <a:r>
              <a:rPr lang="bo-CN" b="1" dirty="0">
                <a:solidFill>
                  <a:srgbClr val="44546A"/>
                </a:solidFill>
              </a:rPr>
              <a:t>ཁྱད་ཆོས་གཙོ་བོ</a:t>
            </a:r>
            <a:endParaRPr lang="en-AT" dirty="0">
              <a:solidFill>
                <a:srgbClr val="44546A"/>
              </a:solidFill>
            </a:endParaRPr>
          </a:p>
          <a:p>
            <a:pPr lvl="1"/>
            <a:r>
              <a:rPr lang="bo-CN" dirty="0">
                <a:solidFill>
                  <a:srgbClr val="44546A"/>
                </a:solidFill>
              </a:rPr>
              <a:t>མི་སྡེའི་ཚོང་དཔོན་འདི་ མི་སྡེའི་ལས་སྡེ་ནང་ལུ་ འགྱུར་བ་འབག་མི་ཅིག་ཨིན།</a:t>
            </a:r>
            <a:endParaRPr lang="en-AT" dirty="0">
              <a:solidFill>
                <a:srgbClr val="44546A"/>
              </a:solidFill>
            </a:endParaRPr>
          </a:p>
          <a:p>
            <a:pPr lvl="2"/>
            <a:r>
              <a:rPr lang="bo-CN" dirty="0">
                <a:solidFill>
                  <a:srgbClr val="44546A"/>
                </a:solidFill>
              </a:rPr>
              <a:t>འགྱུར་བ་བཟོ་ནིའི་དམིགས་ཡུལ་དང་ མི་སྡེའི་གནས་གོང་ཡུན་བརྟན་ཅན་སྦེ་བཞག་ནི</a:t>
            </a:r>
            <a:endParaRPr lang="en-AT" dirty="0">
              <a:solidFill>
                <a:srgbClr val="44546A"/>
              </a:solidFill>
            </a:endParaRPr>
          </a:p>
          <a:p>
            <a:pPr lvl="2"/>
            <a:r>
              <a:rPr lang="bo-CN" dirty="0">
                <a:solidFill>
                  <a:srgbClr val="44546A"/>
                </a:solidFill>
              </a:rPr>
              <a:t>ཁོང་རའི་མི་སྡེའི་དམིགས་ཡུལ་གྲུབ་ནིའི་དོན་ལུ་ གོ་སྐབས་གསརཔ་ཚུ་འཚོལ་ཞིནམ་ལས་ འདི་གུར་ལཱ་འབད་ནི།</a:t>
            </a:r>
            <a:endParaRPr lang="en-AT" dirty="0">
              <a:solidFill>
                <a:srgbClr val="44546A"/>
              </a:solidFill>
            </a:endParaRPr>
          </a:p>
          <a:p>
            <a:pPr lvl="2"/>
            <a:r>
              <a:rPr lang="bo-CN" dirty="0">
                <a:solidFill>
                  <a:srgbClr val="44546A"/>
                </a:solidFill>
              </a:rPr>
              <a:t>འཕྲོ་མཐུད་དེ་ གསར་བཏོད། མཐུན་འགྱུར་བཟོ་ནི་དང་ ལྷབ་སྦྱང་འབད་ནི</a:t>
            </a:r>
            <a:endParaRPr lang="en-AT" dirty="0">
              <a:solidFill>
                <a:srgbClr val="44546A"/>
              </a:solidFill>
            </a:endParaRPr>
          </a:p>
          <a:p>
            <a:pPr lvl="2"/>
            <a:r>
              <a:rPr lang="bo-CN" dirty="0">
                <a:solidFill>
                  <a:srgbClr val="44546A"/>
                </a:solidFill>
              </a:rPr>
              <a:t>ལཱ་འབད་མི་ མི་དང་ ཁོང་གི་གྲུབ་འབྲས་ཚུ་ལུ་ འགན་ཁྲི་སྦོམ་སྦེ་བསྐྱེད་ནི</a:t>
            </a:r>
            <a:endParaRPr lang="en-AT" dirty="0">
              <a:solidFill>
                <a:srgbClr val="44546A"/>
              </a:solidFill>
            </a:endParaRPr>
          </a:p>
          <a:p>
            <a:pPr lvl="1"/>
            <a:r>
              <a:rPr lang="bo-CN" dirty="0">
                <a:solidFill>
                  <a:srgbClr val="44546A"/>
                </a:solidFill>
              </a:rPr>
              <a:t>དམིགས་ཡུལ། དམིགས་གཏད་བསྐྱེད་ཡོད་པའི་སྡེ་ཚན་དང་ མི་སྡེའི་ལས་རིམ་དང་ ཚོང་འབྲེལ་གྱི་ལས་སྣ་ཚུ་ ག་དེ་སྦེ་མཐུད་འབྲེལ་འབད་ཡོདཔ་ཨིན་ན་ལུ་ གཞི་བཞག་སྟེ་ ཁྱད་པར་བཟོ་ནི</a:t>
            </a:r>
            <a:endParaRPr lang="en-AT" dirty="0">
              <a:solidFill>
                <a:srgbClr val="44546A"/>
              </a:solidFill>
            </a:endParaRPr>
          </a:p>
          <a:p>
            <a:pPr lvl="2"/>
            <a:r>
              <a:rPr lang="bo-CN" dirty="0">
                <a:solidFill>
                  <a:srgbClr val="44546A"/>
                </a:solidFill>
              </a:rPr>
              <a:t>གཅིག་ཁར་བཙུགས་ནི (མི་སྡེའི་ལས་རིམ་ཚུ་ ཚོང་འབྲེལ་གྱི་ལས་སྣ་ཚུ་ནང་ མཉམ་སྦྲགས་སྦེ་ཡོདཔ </a:t>
            </a:r>
          </a:p>
          <a:p>
            <a:pPr lvl="2"/>
            <a:r>
              <a:rPr lang="bo-CN" dirty="0">
                <a:solidFill>
                  <a:srgbClr val="44546A"/>
                </a:solidFill>
              </a:rPr>
              <a:t>གཅིག་སྒྲིལ (མི་སྡེའི་ལས་རིམ་ཚུ་ ཚོང་འབྲེལ་གྱི་ལས་སྣ་དང་ སླ་བསྣོལ་སྦེ་ཡོདཔ)</a:t>
            </a:r>
            <a:r>
              <a:rPr lang="en-GB" dirty="0">
                <a:solidFill>
                  <a:srgbClr val="44546A"/>
                </a:solidFill>
              </a:rPr>
              <a:t> </a:t>
            </a:r>
            <a:endParaRPr lang="bo-CN" dirty="0">
              <a:solidFill>
                <a:srgbClr val="44546A"/>
              </a:solidFill>
            </a:endParaRPr>
          </a:p>
          <a:p>
            <a:pPr lvl="2"/>
            <a:r>
              <a:rPr lang="bo-CN" dirty="0">
                <a:solidFill>
                  <a:srgbClr val="44546A"/>
                </a:solidFill>
              </a:rPr>
              <a:t>ཕྱི་གི་ (མི་སྡེའི་ལས་རིམ་གྱི་དོན་ལུ་ ཚོང་འབྲེལ་གྱི་ལས་རིམ་འདི་ ཕྱིའི་ཐོན་ཁུངས་ཨིན།</a:t>
            </a:r>
            <a:endParaRPr lang="en-AT" dirty="0"/>
          </a:p>
        </p:txBody>
      </p:sp>
    </p:spTree>
    <p:extLst>
      <p:ext uri="{BB962C8B-B14F-4D97-AF65-F5344CB8AC3E}">
        <p14:creationId xmlns:p14="http://schemas.microsoft.com/office/powerpoint/2010/main" val="2421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6D52-9733-0648-9726-C72970EC719F}"/>
              </a:ext>
            </a:extLst>
          </p:cNvPr>
          <p:cNvSpPr>
            <a:spLocks noGrp="1"/>
          </p:cNvSpPr>
          <p:nvPr>
            <p:ph type="title"/>
          </p:nvPr>
        </p:nvSpPr>
        <p:spPr/>
        <p:txBody>
          <a:bodyPr/>
          <a:lstStyle/>
          <a:p>
            <a:r>
              <a:rPr lang="bo-CN" b="1" dirty="0">
                <a:solidFill>
                  <a:srgbClr val="44546A"/>
                </a:solidFill>
              </a:rPr>
              <a:t>ཨང་གནས་ཅན་གྱི་ཚོང་ལཱ</a:t>
            </a:r>
            <a:endParaRPr lang="en-AT" b="1" dirty="0">
              <a:solidFill>
                <a:srgbClr val="44546A"/>
              </a:solidFill>
            </a:endParaRPr>
          </a:p>
        </p:txBody>
      </p:sp>
      <p:sp>
        <p:nvSpPr>
          <p:cNvPr id="3" name="Content Placeholder 2">
            <a:extLst>
              <a:ext uri="{FF2B5EF4-FFF2-40B4-BE49-F238E27FC236}">
                <a16:creationId xmlns:a16="http://schemas.microsoft.com/office/drawing/2014/main" id="{8806EB79-527E-424A-A6DC-88599B016DFB}"/>
              </a:ext>
            </a:extLst>
          </p:cNvPr>
          <p:cNvSpPr>
            <a:spLocks noGrp="1"/>
          </p:cNvSpPr>
          <p:nvPr>
            <p:ph idx="1"/>
          </p:nvPr>
        </p:nvSpPr>
        <p:spPr>
          <a:xfrm>
            <a:off x="266922" y="2136530"/>
            <a:ext cx="7886700" cy="2584939"/>
          </a:xfrm>
        </p:spPr>
        <p:txBody>
          <a:bodyPr>
            <a:normAutofit fontScale="85000" lnSpcReduction="20000"/>
          </a:bodyPr>
          <a:lstStyle/>
          <a:p>
            <a:r>
              <a:rPr lang="bo-CN" b="1" dirty="0">
                <a:solidFill>
                  <a:srgbClr val="44546A"/>
                </a:solidFill>
              </a:rPr>
              <a:t>ཁྱད་ཆོས་གཙོ་བོ</a:t>
            </a:r>
            <a:endParaRPr lang="en-AT" b="1" dirty="0">
              <a:solidFill>
                <a:srgbClr val="44546A"/>
              </a:solidFill>
            </a:endParaRPr>
          </a:p>
          <a:p>
            <a:pPr lvl="1"/>
            <a:r>
              <a:rPr lang="bo-CN" dirty="0">
                <a:solidFill>
                  <a:srgbClr val="44546A"/>
                </a:solidFill>
              </a:rPr>
              <a:t>འཕྲུལ་རིག་གི་གཞི་སྟེགས་ཐོག་ལས་ ཚོང་འབྲེལ་གྱི་གོ་སྐབས་བཟོ་སྟེ་ འབད་བའི་བསྒང་ཡོདཔ།</a:t>
            </a:r>
            <a:endParaRPr lang="en-AT" dirty="0">
              <a:solidFill>
                <a:srgbClr val="44546A"/>
              </a:solidFill>
            </a:endParaRPr>
          </a:p>
          <a:p>
            <a:pPr lvl="1"/>
            <a:r>
              <a:rPr lang="bo-CN" dirty="0">
                <a:solidFill>
                  <a:srgbClr val="44546A"/>
                </a:solidFill>
              </a:rPr>
              <a:t>གནས་གོང་བཟོ་ནིའི་དོན་ལུ་ ཨང་གནས་ཅན་གྱི་གཞི་རྟེན་མཁོ་ཆས་ལག་ལེན་འཐབ་ནི; ཨང་གནས་ཅན་གྱི་ཚོང་དཔོན་ཚུ་ འཕྲུལ་རིག་གཞི་རྟེན་མཁོ་ཆས་ཀྱི་ ཇོ་བདག་ཚུ་མེན། </a:t>
            </a:r>
          </a:p>
          <a:p>
            <a:pPr lvl="1"/>
            <a:r>
              <a:rPr lang="bo-CN" dirty="0">
                <a:solidFill>
                  <a:srgbClr val="44546A"/>
                </a:solidFill>
              </a:rPr>
              <a:t>ཨང་གནས་ཅན་གྱི་ཚོང་ལཱ་ལུ་ ཚོང་ལཱ་གསརཔ་འོག་བཙུགས་ནི། ཨང་གནས་ཅན་གྱི་འཕྲུལ་རིག་ཚུ་བཟོ་སྟེ་ ཧེ་མ་ལས་ཡོད་པའི་ ཚོང་འབྲེལ་ཚུ་བསྒྱུར་བཅོས་རྐྱབ་ནི། </a:t>
            </a:r>
          </a:p>
          <a:p>
            <a:pPr lvl="1"/>
            <a:r>
              <a:rPr lang="bo-CN" dirty="0">
                <a:solidFill>
                  <a:srgbClr val="44546A"/>
                </a:solidFill>
              </a:rPr>
              <a:t>འདི་ནང་ལུ་ འདིའི་ལས་སྣ་ནང་ ཨང་གནས་ཅན་གྱི་ཐབས་ལམ་ཚུ་ ཚུད་དེ་ཡོདཔ་ཨིན། </a:t>
            </a:r>
          </a:p>
          <a:p>
            <a:pPr lvl="1"/>
            <a:r>
              <a:rPr lang="bo-CN" dirty="0">
                <a:solidFill>
                  <a:srgbClr val="44546A"/>
                </a:solidFill>
              </a:rPr>
              <a:t>ཨང་གནས་ཅན་གྱི་ཚོང་འབྲེལ་གྱི་ལས་སྣ</a:t>
            </a:r>
            <a:endParaRPr lang="en-AT" dirty="0">
              <a:solidFill>
                <a:srgbClr val="44546A"/>
              </a:solidFill>
            </a:endParaRPr>
          </a:p>
          <a:p>
            <a:pPr lvl="2"/>
            <a:r>
              <a:rPr lang="bo-CN" dirty="0">
                <a:solidFill>
                  <a:srgbClr val="44546A"/>
                </a:solidFill>
              </a:rPr>
              <a:t>ཨང་གནས་ཅན་གྱི་ཅ་དོངས་དང་ ཞབས་ཏོག</a:t>
            </a:r>
            <a:endParaRPr lang="en-AT" dirty="0">
              <a:solidFill>
                <a:srgbClr val="44546A"/>
              </a:solidFill>
            </a:endParaRPr>
          </a:p>
          <a:p>
            <a:pPr lvl="1"/>
            <a:endParaRPr lang="en-AT" dirty="0">
              <a:solidFill>
                <a:srgbClr val="FF0000"/>
              </a:solidFill>
            </a:endParaRPr>
          </a:p>
          <a:p>
            <a:pPr lvl="1"/>
            <a:endParaRPr lang="en-AT" dirty="0">
              <a:solidFill>
                <a:srgbClr val="FF0000"/>
              </a:solidFill>
            </a:endParaRPr>
          </a:p>
        </p:txBody>
      </p:sp>
    </p:spTree>
    <p:extLst>
      <p:ext uri="{BB962C8B-B14F-4D97-AF65-F5344CB8AC3E}">
        <p14:creationId xmlns:p14="http://schemas.microsoft.com/office/powerpoint/2010/main" val="85900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6D52-9733-0648-9726-C72970EC719F}"/>
              </a:ext>
            </a:extLst>
          </p:cNvPr>
          <p:cNvSpPr>
            <a:spLocks noGrp="1"/>
          </p:cNvSpPr>
          <p:nvPr>
            <p:ph type="title"/>
          </p:nvPr>
        </p:nvSpPr>
        <p:spPr/>
        <p:txBody>
          <a:bodyPr/>
          <a:lstStyle/>
          <a:p>
            <a:r>
              <a:rPr lang="bo-CN" b="1" dirty="0">
                <a:solidFill>
                  <a:srgbClr val="44546A"/>
                </a:solidFill>
              </a:rPr>
              <a:t>ཨང་གནས་ཅན་གྱི་ཚོང་ལཱ</a:t>
            </a:r>
            <a:endParaRPr lang="en-AT" b="1" dirty="0">
              <a:solidFill>
                <a:srgbClr val="44546A"/>
              </a:solidFill>
            </a:endParaRPr>
          </a:p>
        </p:txBody>
      </p:sp>
      <p:sp>
        <p:nvSpPr>
          <p:cNvPr id="3" name="Content Placeholder 2">
            <a:extLst>
              <a:ext uri="{FF2B5EF4-FFF2-40B4-BE49-F238E27FC236}">
                <a16:creationId xmlns:a16="http://schemas.microsoft.com/office/drawing/2014/main" id="{8806EB79-527E-424A-A6DC-88599B016DFB}"/>
              </a:ext>
            </a:extLst>
          </p:cNvPr>
          <p:cNvSpPr>
            <a:spLocks noGrp="1"/>
          </p:cNvSpPr>
          <p:nvPr>
            <p:ph idx="1"/>
          </p:nvPr>
        </p:nvSpPr>
        <p:spPr>
          <a:xfrm>
            <a:off x="114300" y="2675427"/>
            <a:ext cx="7886700" cy="3500438"/>
          </a:xfrm>
        </p:spPr>
        <p:txBody>
          <a:bodyPr>
            <a:normAutofit/>
          </a:bodyPr>
          <a:lstStyle/>
          <a:p>
            <a:r>
              <a:rPr lang="bo-CN" sz="2000" b="1" dirty="0">
                <a:solidFill>
                  <a:srgbClr val="44546A"/>
                </a:solidFill>
              </a:rPr>
              <a:t>ཁྱད་ཆོས་གཙོ་བོ</a:t>
            </a:r>
            <a:endParaRPr lang="en-AT" sz="2000" b="1" dirty="0">
              <a:solidFill>
                <a:srgbClr val="44546A"/>
              </a:solidFill>
            </a:endParaRPr>
          </a:p>
          <a:p>
            <a:pPr lvl="1"/>
            <a:r>
              <a:rPr lang="bo-CN" sz="1700" dirty="0">
                <a:solidFill>
                  <a:srgbClr val="44546A"/>
                </a:solidFill>
              </a:rPr>
              <a:t>ཧེ་མའི་ ཚོང་ལཱ་ལས་མ་འདྲཝ་ག་དེ་སྦེ་ཡོདཔ་ཨིན་ན</a:t>
            </a:r>
            <a:r>
              <a:rPr lang="en-AT" sz="1700" dirty="0">
                <a:solidFill>
                  <a:srgbClr val="44546A"/>
                </a:solidFill>
              </a:rPr>
              <a:t> </a:t>
            </a:r>
          </a:p>
          <a:p>
            <a:pPr lvl="2"/>
            <a:r>
              <a:rPr lang="bo-CN" sz="1700" dirty="0">
                <a:solidFill>
                  <a:srgbClr val="44546A"/>
                </a:solidFill>
              </a:rPr>
              <a:t>ཐོན་སྐྱེད་ཀྱི་དབྱེ་བ (ཨང་གནས་ཅན་གྱི་ཅ་དངོས་ཡངནི་ ཞབས་ཏོག)</a:t>
            </a:r>
            <a:endParaRPr lang="en-AT" sz="1700" dirty="0">
              <a:solidFill>
                <a:srgbClr val="44546A"/>
              </a:solidFill>
            </a:endParaRPr>
          </a:p>
          <a:p>
            <a:pPr lvl="2"/>
            <a:r>
              <a:rPr lang="bo-CN" sz="1700" dirty="0">
                <a:solidFill>
                  <a:srgbClr val="44546A"/>
                </a:solidFill>
              </a:rPr>
              <a:t>ལཱ་འབད་ས</a:t>
            </a:r>
            <a:r>
              <a:rPr lang="en-AT" sz="1700" dirty="0">
                <a:solidFill>
                  <a:srgbClr val="44546A"/>
                </a:solidFill>
              </a:rPr>
              <a:t> </a:t>
            </a:r>
            <a:r>
              <a:rPr lang="bo-CN" sz="1700" dirty="0">
                <a:solidFill>
                  <a:srgbClr val="44546A"/>
                </a:solidFill>
              </a:rPr>
              <a:t>(ཕྱིའི་ས་སྒོ་ཉུངམོ)</a:t>
            </a:r>
            <a:endParaRPr lang="de-DE" sz="1700" dirty="0">
              <a:solidFill>
                <a:srgbClr val="44546A"/>
              </a:solidFill>
            </a:endParaRPr>
          </a:p>
          <a:p>
            <a:pPr marL="914400" lvl="2" indent="0">
              <a:buNone/>
            </a:pPr>
            <a:endParaRPr lang="en-AT" dirty="0">
              <a:solidFill>
                <a:srgbClr val="44546A"/>
              </a:solidFill>
            </a:endParaRPr>
          </a:p>
          <a:p>
            <a:pPr lvl="1"/>
            <a:r>
              <a:rPr lang="bo-CN" sz="2000" dirty="0">
                <a:solidFill>
                  <a:srgbClr val="44546A"/>
                </a:solidFill>
              </a:rPr>
              <a:t>འདི་ནང་ལུ་ ག་ཅི་རང་ཚུདཔ་སྨོ་ཟེར་བ་ཅིན་ </a:t>
            </a:r>
            <a:endParaRPr lang="en-AT" sz="2000" dirty="0">
              <a:solidFill>
                <a:srgbClr val="44546A"/>
              </a:solidFill>
            </a:endParaRPr>
          </a:p>
          <a:p>
            <a:pPr lvl="2"/>
            <a:r>
              <a:rPr lang="bo-CN" sz="1700" dirty="0">
                <a:solidFill>
                  <a:srgbClr val="44546A"/>
                </a:solidFill>
              </a:rPr>
              <a:t>ཚོང་མགྲོན་པ་འཚོལ་ནི། ཐོན་སྐྱེད་དང་ཞབས་ཏོག་ཚུ་བཟོ་ནི། འོང་འབབ་བཟོ་ནི་དང་ ཟད་སོང་མར་ཕབས་འབད་ནིའི་དོན་ལུ་ ཐབས་ལམ་གསརཔ། </a:t>
            </a:r>
          </a:p>
          <a:p>
            <a:pPr lvl="2"/>
            <a:r>
              <a:rPr lang="bo-CN" sz="1700" dirty="0">
                <a:solidFill>
                  <a:srgbClr val="44546A"/>
                </a:solidFill>
              </a:rPr>
              <a:t>གྲོས་འཛོམས་དང་བསྡོམ་རོགས་ཚུ་དང་མཉམ་འབྲེལ་འབད་ནིའི་ གོ་སྐབས་གསརཔ་ཚུ། </a:t>
            </a:r>
          </a:p>
          <a:p>
            <a:pPr lvl="2"/>
            <a:r>
              <a:rPr lang="bo-CN" sz="1700" dirty="0">
                <a:solidFill>
                  <a:srgbClr val="44546A"/>
                </a:solidFill>
              </a:rPr>
              <a:t>གོ་སྐབས་དང་ཉེན་ཁ་ཐོན་ས་གསརཔ་དང་ འགྲན་བསྡུར་ཅན་གྱི་ཁེ་ཕན།</a:t>
            </a:r>
            <a:endParaRPr lang="en-AT" sz="1700" dirty="0">
              <a:solidFill>
                <a:srgbClr val="44546A"/>
              </a:solidFill>
            </a:endParaRPr>
          </a:p>
        </p:txBody>
      </p:sp>
    </p:spTree>
    <p:extLst>
      <p:ext uri="{BB962C8B-B14F-4D97-AF65-F5344CB8AC3E}">
        <p14:creationId xmlns:p14="http://schemas.microsoft.com/office/powerpoint/2010/main" val="40947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6D52-9733-0648-9726-C72970EC719F}"/>
              </a:ext>
            </a:extLst>
          </p:cNvPr>
          <p:cNvSpPr>
            <a:spLocks noGrp="1"/>
          </p:cNvSpPr>
          <p:nvPr>
            <p:ph type="title"/>
          </p:nvPr>
        </p:nvSpPr>
        <p:spPr/>
        <p:txBody>
          <a:bodyPr/>
          <a:lstStyle/>
          <a:p>
            <a:r>
              <a:rPr lang="bo-CN" b="1" dirty="0">
                <a:solidFill>
                  <a:srgbClr val="44546A"/>
                </a:solidFill>
              </a:rPr>
              <a:t>ཨང་གནས་ཅན་གྱི་ཚོང་ལཱ</a:t>
            </a:r>
            <a:endParaRPr lang="en-AT" b="1" dirty="0">
              <a:solidFill>
                <a:srgbClr val="44546A"/>
              </a:solidFill>
            </a:endParaRPr>
          </a:p>
        </p:txBody>
      </p:sp>
      <p:sp>
        <p:nvSpPr>
          <p:cNvPr id="3" name="Content Placeholder 2">
            <a:extLst>
              <a:ext uri="{FF2B5EF4-FFF2-40B4-BE49-F238E27FC236}">
                <a16:creationId xmlns:a16="http://schemas.microsoft.com/office/drawing/2014/main" id="{8806EB79-527E-424A-A6DC-88599B016DFB}"/>
              </a:ext>
            </a:extLst>
          </p:cNvPr>
          <p:cNvSpPr>
            <a:spLocks noGrp="1"/>
          </p:cNvSpPr>
          <p:nvPr>
            <p:ph idx="1"/>
          </p:nvPr>
        </p:nvSpPr>
        <p:spPr>
          <a:xfrm>
            <a:off x="190500" y="2675426"/>
            <a:ext cx="7886700" cy="3077673"/>
          </a:xfrm>
        </p:spPr>
        <p:txBody>
          <a:bodyPr>
            <a:normAutofit fontScale="77500" lnSpcReduction="20000"/>
          </a:bodyPr>
          <a:lstStyle/>
          <a:p>
            <a:r>
              <a:rPr lang="bo-CN" sz="3200" b="1" dirty="0">
                <a:solidFill>
                  <a:srgbClr val="44546A"/>
                </a:solidFill>
              </a:rPr>
              <a:t>ཁྱད་ཆོས་གཙོ་བོ</a:t>
            </a:r>
            <a:endParaRPr lang="en-AT" sz="3200" b="1" dirty="0">
              <a:solidFill>
                <a:srgbClr val="44546A"/>
              </a:solidFill>
            </a:endParaRPr>
          </a:p>
          <a:p>
            <a:pPr lvl="1"/>
            <a:r>
              <a:rPr lang="bo-CN" dirty="0">
                <a:solidFill>
                  <a:srgbClr val="44546A"/>
                </a:solidFill>
              </a:rPr>
              <a:t>ཨང་གནས་ཅན་གྱི་ཚོང་ལཱའི་ཀ་ཆེན་ལྔ</a:t>
            </a:r>
            <a:endParaRPr lang="en-AT" dirty="0">
              <a:solidFill>
                <a:srgbClr val="44546A"/>
              </a:solidFill>
            </a:endParaRPr>
          </a:p>
          <a:p>
            <a:pPr lvl="2"/>
            <a:r>
              <a:rPr lang="bo-CN" dirty="0">
                <a:solidFill>
                  <a:srgbClr val="44546A"/>
                </a:solidFill>
              </a:rPr>
              <a:t>ཨང་གནས་ཅན་གྱི་ཡོན་ཏན་དང་ བརྡ་དོན་འཕྲུལ་རིག་གི་ཚོང་འབྲེལ</a:t>
            </a:r>
            <a:endParaRPr lang="en-AT" dirty="0">
              <a:solidFill>
                <a:srgbClr val="44546A"/>
              </a:solidFill>
            </a:endParaRPr>
          </a:p>
          <a:p>
            <a:pPr lvl="2"/>
            <a:r>
              <a:rPr lang="bo-CN" dirty="0">
                <a:solidFill>
                  <a:srgbClr val="44546A"/>
                </a:solidFill>
              </a:rPr>
              <a:t>ཨང་གནས་ཅན་གྱི་ཚོང་འབྲེལ་གྱི་ས་སྒོ (དངོས་མེད་ས་ཆ) </a:t>
            </a:r>
          </a:p>
          <a:p>
            <a:pPr lvl="2"/>
            <a:r>
              <a:rPr lang="bo-CN" dirty="0">
                <a:solidFill>
                  <a:srgbClr val="44546A"/>
                </a:solidFill>
              </a:rPr>
              <a:t>མ་དངུལ་རྒྱབ་སྐྱོར </a:t>
            </a:r>
            <a:endParaRPr lang="en-AT" dirty="0">
              <a:solidFill>
                <a:srgbClr val="44546A"/>
              </a:solidFill>
            </a:endParaRPr>
          </a:p>
          <a:p>
            <a:pPr lvl="2"/>
            <a:r>
              <a:rPr lang="bo-CN" dirty="0">
                <a:solidFill>
                  <a:srgbClr val="44546A"/>
                </a:solidFill>
              </a:rPr>
              <a:t>ཨང་གནས་ཅན་གྱི་རིག་རྩལ་དང་ གློག་ཐོག་གི་འགོ་འཁྲིདཔ</a:t>
            </a:r>
            <a:endParaRPr lang="en-AT" dirty="0">
              <a:solidFill>
                <a:srgbClr val="44546A"/>
              </a:solidFill>
            </a:endParaRPr>
          </a:p>
          <a:p>
            <a:pPr lvl="2"/>
            <a:r>
              <a:rPr lang="bo-CN" dirty="0">
                <a:solidFill>
                  <a:srgbClr val="44546A"/>
                </a:solidFill>
              </a:rPr>
              <a:t>ཚོང་ལཱའི་ལམ་སྲོལ</a:t>
            </a:r>
            <a:endParaRPr lang="de-AT" dirty="0">
              <a:solidFill>
                <a:srgbClr val="44546A"/>
              </a:solidFill>
            </a:endParaRPr>
          </a:p>
          <a:p>
            <a:pPr lvl="1"/>
            <a:r>
              <a:rPr lang="bo-CN" dirty="0">
                <a:solidFill>
                  <a:srgbClr val="44546A"/>
                </a:solidFill>
              </a:rPr>
              <a:t>ཨང་གནས་ཅན་གྱི་ཚོང་ལཱའི་གལ་གནད </a:t>
            </a:r>
            <a:endParaRPr lang="de-AT" dirty="0">
              <a:solidFill>
                <a:srgbClr val="44546A"/>
              </a:solidFill>
            </a:endParaRPr>
          </a:p>
          <a:p>
            <a:pPr lvl="2"/>
            <a:r>
              <a:rPr lang="bo-CN" dirty="0">
                <a:solidFill>
                  <a:srgbClr val="44546A"/>
                </a:solidFill>
              </a:rPr>
              <a:t>ཚོང་མགྲོན་པ་མངམ (གློག་རིག་ཐོག་ལས་ ཉོ་བཙོང་འཐབ་མི་གཉིས་ འཇམ་ཏོང་ཏོ་སྦེ་འབྲེལ་བ་འཐབ་ཚུགས་ནི)</a:t>
            </a:r>
            <a:r>
              <a:rPr lang="de-AT" dirty="0">
                <a:solidFill>
                  <a:srgbClr val="44546A"/>
                </a:solidFill>
              </a:rPr>
              <a:t> </a:t>
            </a:r>
            <a:endParaRPr lang="bo-CN" dirty="0">
              <a:solidFill>
                <a:srgbClr val="44546A"/>
              </a:solidFill>
            </a:endParaRPr>
          </a:p>
          <a:p>
            <a:pPr lvl="2"/>
            <a:r>
              <a:rPr lang="bo-CN" dirty="0">
                <a:solidFill>
                  <a:srgbClr val="44546A"/>
                </a:solidFill>
              </a:rPr>
              <a:t>དོ་འགྲན་པ་ཚུ་དང་ དོ་འགྲན་རྐྱབ་སྟེ་ སྡོད་ནི།</a:t>
            </a:r>
            <a:endParaRPr lang="de-AT" dirty="0">
              <a:solidFill>
                <a:srgbClr val="44546A"/>
              </a:solidFill>
            </a:endParaRPr>
          </a:p>
          <a:p>
            <a:pPr lvl="2"/>
            <a:r>
              <a:rPr lang="bo-CN" dirty="0">
                <a:solidFill>
                  <a:srgbClr val="44546A"/>
                </a:solidFill>
              </a:rPr>
              <a:t>ཨང་གནས་ཅན་གྱི་འཕྲུལ་རིག་ཚུ་ལག་ལེན་འཐབ་ཐོག་ལས་ ཟད་སོང་མར་ཕབ་འབད་ནི། </a:t>
            </a:r>
          </a:p>
          <a:p>
            <a:pPr lvl="2"/>
            <a:r>
              <a:rPr lang="bo-CN" dirty="0">
                <a:solidFill>
                  <a:srgbClr val="44546A"/>
                </a:solidFill>
              </a:rPr>
              <a:t>འདི་འཕྲོ་ལས་བསམ་ལན་བྱིན་ནི (ཚོང་མགྲོན་པ་དང་འབྲེལ་བ་འཐབ་ནི)</a:t>
            </a:r>
            <a:endParaRPr lang="en-AT" dirty="0">
              <a:solidFill>
                <a:srgbClr val="44546A"/>
              </a:solidFill>
            </a:endParaRPr>
          </a:p>
        </p:txBody>
      </p:sp>
    </p:spTree>
    <p:extLst>
      <p:ext uri="{BB962C8B-B14F-4D97-AF65-F5344CB8AC3E}">
        <p14:creationId xmlns:p14="http://schemas.microsoft.com/office/powerpoint/2010/main" val="3312259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E0CC700C34E64283355474F2ABBAFB" ma:contentTypeVersion="16" ma:contentTypeDescription="Create a new document." ma:contentTypeScope="" ma:versionID="8ff2458da248c7423d338960d1906584">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d3c5bb8178d63cc94ad54e2194493de9"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4E3BB0-8E0D-4834-A0A1-255EC6757BC7}">
  <ds:schemaRefs>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http://schemas.microsoft.com/office/2006/metadata/properties"/>
    <ds:schemaRef ds:uri="4cca9a1c-ea03-4f56-8ded-6c285728d794"/>
    <ds:schemaRef ds:uri="http://schemas.openxmlformats.org/package/2006/metadata/core-properties"/>
    <ds:schemaRef ds:uri="9e7cb493-a9cd-49cd-846c-930d19753eb9"/>
    <ds:schemaRef ds:uri="http://www.w3.org/XML/1998/namespace"/>
  </ds:schemaRefs>
</ds:datastoreItem>
</file>

<file path=customXml/itemProps2.xml><?xml version="1.0" encoding="utf-8"?>
<ds:datastoreItem xmlns:ds="http://schemas.openxmlformats.org/officeDocument/2006/customXml" ds:itemID="{79DCCCE3-6AE7-43C3-83FB-9DED266A6170}"/>
</file>

<file path=customXml/itemProps3.xml><?xml version="1.0" encoding="utf-8"?>
<ds:datastoreItem xmlns:ds="http://schemas.openxmlformats.org/officeDocument/2006/customXml" ds:itemID="{ECC8AD15-3950-475C-A6ED-C98B4702B6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1258</TotalTime>
  <Words>7891</Words>
  <Application>Microsoft Office PowerPoint</Application>
  <PresentationFormat>On-screen Show (4:3)</PresentationFormat>
  <Paragraphs>448</Paragraphs>
  <Slides>45</Slides>
  <Notes>40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Arial</vt:lpstr>
      <vt:lpstr>Calibri</vt:lpstr>
      <vt:lpstr>Calibri </vt:lpstr>
      <vt:lpstr>Calibri Light</vt:lpstr>
      <vt:lpstr>Expressway Rg</vt:lpstr>
      <vt:lpstr>Helvetica Neue</vt:lpstr>
      <vt:lpstr>Quattrocento Sans</vt:lpstr>
      <vt:lpstr>Office Theme</vt:lpstr>
      <vt:lpstr>ལས་རིམ་འཐེབ། ཚོང་ལཱའི་ཡོན་ཏན་ལྟེ་བ་གིས་ ཤེས་ཡོན་དང་ཞིབ་འཚོལ་གྱི་ནང་ལུ་ གསར་བཏོད་ཅན་གྱི་ཚོང་ལཱའི་ལག་ལེན་མཐའ་སྐྱོང་འབད་ནི། </vt:lpstr>
      <vt:lpstr>གྲོས་གཞི</vt:lpstr>
      <vt:lpstr>ཚོང་ལཱའི་གཞི་རྩ་དང་དབྱེ་ཁག</vt:lpstr>
      <vt:lpstr>མི་སྡེའི་ཚོང་དཔོན</vt:lpstr>
      <vt:lpstr>མི་སྡེའི་ཚོང་དཔོན</vt:lpstr>
      <vt:lpstr>མི་སྡེའི་ཚོང་དཔོན</vt:lpstr>
      <vt:lpstr>ཨང་གནས་ཅན་གྱི་ཚོང་ལཱ</vt:lpstr>
      <vt:lpstr>ཨང་གནས་ཅན་གྱི་ཚོང་ལཱ</vt:lpstr>
      <vt:lpstr>ཨང་གནས་ཅན་གྱི་ཚོང་ལཱ</vt:lpstr>
      <vt:lpstr>རང་བཞིན་གྱི་ཐོན་སྐྱེད་དང་མཐའ་འཁོར་གྱི་སྤུས་ཚད་ལེགས་ཤོམ་བཟོ་མི་ཚོང་ལཱ།</vt:lpstr>
      <vt:lpstr>རང་བཞིན་གྱི་ཐོན་སྐྱེད་དང་མཐའ་འཁོར་གྱི་སྤུས་ཚད་ལེགས་ཤོམ་བཟོ་མི་ཚོང་ལཱ།</vt:lpstr>
      <vt:lpstr>ཚོང་དཔོན་གྱི་དབྱེ་ཁག་གཞན</vt:lpstr>
      <vt:lpstr>ཚོང་དཔོན་གྱི་དབྱེ་ཁག་གཞན</vt:lpstr>
      <vt:lpstr>སྡེ་ཚན་གྱི་ལས་སྣ་དང་པ</vt:lpstr>
      <vt:lpstr>ཚོང་གི་ལཱ་དང་འབྲེལ་བའི་མནོ་ལུགས</vt:lpstr>
      <vt:lpstr>ཚོང་གི་ལཱ་དང་འབྲེལ་བའི་མནོ་ལུགས</vt:lpstr>
      <vt:lpstr>Eight Components of the Entrepreneurship Method</vt:lpstr>
      <vt:lpstr>གོང་འཕེལ་དང་ འགྱུར་མེད་ཀྱི་མནོ་ལུགས། </vt:lpstr>
      <vt:lpstr>གཏན་འཁེལ་བཟོ་ནིའི་དོན་ལུ་ རང་གིས་བརྟག་དཔྱད་འབད་དགོ་མི</vt:lpstr>
      <vt:lpstr>ཞིབ་རྟོག་གི་སྦྱོང་ལཱ</vt:lpstr>
      <vt:lpstr>མཐར་འཁྱོལ་ཅན་གྱི་ཚོང་དཔོན་གྱི་དཔེ</vt:lpstr>
      <vt:lpstr>མཐར་འཁྱོལ་ཅན་གྱི་ཚོང་དཔོན་གྱི་དཔེ</vt:lpstr>
      <vt:lpstr>རང་གི་འགོ་ཁྲིདཔ།</vt:lpstr>
      <vt:lpstr>རང་གི་འགོ་ཁྲིདཔ་གི་ཆ་ཤས།</vt:lpstr>
      <vt:lpstr>PowerPoint Presentation</vt:lpstr>
      <vt:lpstr>རང་གིས་དམིགས་དོན་བསྐྱེད་ནིའི་སྦྱོང་ལཱ།</vt:lpstr>
      <vt:lpstr>སྤྲོ་བ་དང་ཚོང་ལཱ།</vt:lpstr>
      <vt:lpstr>གསར་སྐྲུན</vt:lpstr>
      <vt:lpstr>གསར་སྐྲུན</vt:lpstr>
      <vt:lpstr>PowerPoint Presentation</vt:lpstr>
      <vt:lpstr>གསར་སྐྲུན</vt:lpstr>
      <vt:lpstr>གསར་སྐྲུན་གྱི་སྦྱོང་ལཱ་དང་པ། </vt:lpstr>
      <vt:lpstr>ཚག་དགུ་ཡོད་པའི་སྦྱོང་ལཱ་ (སྐར་མ་༢ དང་ སྐར་ཆ་༥༠ འི་ནང་འཁོད་) བཤད་པ་རྐྱབ་ཡོདཔ </vt:lpstr>
      <vt:lpstr>གསར་སྐྲུན་གྱི་སྦྱོང་ལཱ་དང་པ། </vt:lpstr>
      <vt:lpstr>ཆ་སྦེ་ སྒོར་ཐིག་༣༠ ཡོད་པའི་སྦྱོང་ལཱའི་དཔེ</vt:lpstr>
      <vt:lpstr>ག་ཡོད་སྤྱོད་ནི།</vt:lpstr>
      <vt:lpstr>PowerPoint Presentation</vt:lpstr>
      <vt:lpstr>ག་ཡོད་སྤྱོད་ནིའི་སྦྱོང་ལཱ། </vt:lpstr>
      <vt:lpstr>དང་ལེན་གྱི་ལམ་ཅིག་ཨིན་པའི་ཆ་ལས་ མནོ་ལུགས་ག་བཟུམ་འོང་དགོཔ་ཨིན་ན</vt:lpstr>
      <vt:lpstr>དང་ལེན་གྱི་ལམ་ཅིག་ཨིན་པའི་ཆ་ལས་ མནོ་ལུགས་ག་བཟུམ་འོང་དགོཔ་ཨིན་ན</vt:lpstr>
      <vt:lpstr>PowerPoint Presentation</vt:lpstr>
      <vt:lpstr>འགྱུར་ཁྱད་བརྗོད་དོན་གྱི་སྦྱོང་ལཱ</vt:lpstr>
      <vt:lpstr>འགྱུར་ཁྱད་བརྗོད་དོན་གྱི་སྦྱོང་ལཱ</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vannasine thammalath</dc:creator>
  <cp:lastModifiedBy>Chus Kay</cp:lastModifiedBy>
  <cp:revision>194</cp:revision>
  <dcterms:created xsi:type="dcterms:W3CDTF">2021-06-04T16:06:26Z</dcterms:created>
  <dcterms:modified xsi:type="dcterms:W3CDTF">2022-10-17T01:31:51Z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0x01010045E0CC700C34E64283355474F2ABBAFB</vt:lpwstr>
  </property>
</Properties>
</file>