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handoutMasterIdLst>
    <p:handoutMasterId r:id="rId62"/>
  </p:handoutMasterIdLst>
  <p:sldIdLst>
    <p:sldId id="257" r:id="rId5"/>
    <p:sldId id="270" r:id="rId6"/>
    <p:sldId id="256" r:id="rId7"/>
    <p:sldId id="309" r:id="rId8"/>
    <p:sldId id="311" r:id="rId9"/>
    <p:sldId id="356" r:id="rId10"/>
    <p:sldId id="357" r:id="rId11"/>
    <p:sldId id="312" r:id="rId12"/>
    <p:sldId id="313" r:id="rId13"/>
    <p:sldId id="308" r:id="rId14"/>
    <p:sldId id="277" r:id="rId15"/>
    <p:sldId id="304" r:id="rId16"/>
    <p:sldId id="314" r:id="rId17"/>
    <p:sldId id="315" r:id="rId18"/>
    <p:sldId id="323" r:id="rId19"/>
    <p:sldId id="324" r:id="rId20"/>
    <p:sldId id="325" r:id="rId21"/>
    <p:sldId id="354" r:id="rId22"/>
    <p:sldId id="355" r:id="rId23"/>
    <p:sldId id="307" r:id="rId24"/>
    <p:sldId id="305" r:id="rId25"/>
    <p:sldId id="306" r:id="rId26"/>
    <p:sldId id="351" r:id="rId27"/>
    <p:sldId id="352" r:id="rId28"/>
    <p:sldId id="353" r:id="rId29"/>
    <p:sldId id="310" r:id="rId30"/>
    <p:sldId id="317" r:id="rId31"/>
    <p:sldId id="318" r:id="rId32"/>
    <p:sldId id="319" r:id="rId33"/>
    <p:sldId id="320" r:id="rId34"/>
    <p:sldId id="326" r:id="rId35"/>
    <p:sldId id="327" r:id="rId36"/>
    <p:sldId id="328" r:id="rId37"/>
    <p:sldId id="329" r:id="rId38"/>
    <p:sldId id="330" r:id="rId39"/>
    <p:sldId id="331" r:id="rId40"/>
    <p:sldId id="332" r:id="rId41"/>
    <p:sldId id="333" r:id="rId42"/>
    <p:sldId id="334" r:id="rId43"/>
    <p:sldId id="350" r:id="rId44"/>
    <p:sldId id="335" r:id="rId45"/>
    <p:sldId id="338" r:id="rId46"/>
    <p:sldId id="339" r:id="rId47"/>
    <p:sldId id="340" r:id="rId48"/>
    <p:sldId id="342" r:id="rId49"/>
    <p:sldId id="343" r:id="rId50"/>
    <p:sldId id="344" r:id="rId51"/>
    <p:sldId id="346" r:id="rId52"/>
    <p:sldId id="347" r:id="rId53"/>
    <p:sldId id="348" r:id="rId54"/>
    <p:sldId id="337" r:id="rId55"/>
    <p:sldId id="349" r:id="rId56"/>
    <p:sldId id="341" r:id="rId57"/>
    <p:sldId id="345" r:id="rId58"/>
    <p:sldId id="303" r:id="rId59"/>
    <p:sldId id="302"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B5"/>
    <a:srgbClr val="32B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9" autoAdjust="0"/>
    <p:restoredTop sz="71608" autoAdjust="0"/>
  </p:normalViewPr>
  <p:slideViewPr>
    <p:cSldViewPr snapToGrid="0">
      <p:cViewPr varScale="1">
        <p:scale>
          <a:sx n="81" d="100"/>
          <a:sy n="81" d="100"/>
        </p:scale>
        <p:origin x="1614" y="96"/>
      </p:cViewPr>
      <p:guideLst/>
    </p:cSldViewPr>
  </p:slideViewPr>
  <p:notesTextViewPr>
    <p:cViewPr>
      <p:scale>
        <a:sx n="3" d="2"/>
        <a:sy n="3" d="2"/>
      </p:scale>
      <p:origin x="0" y="0"/>
    </p:cViewPr>
  </p:notesTextViewPr>
  <p:notesViewPr>
    <p:cSldViewPr snapToGrid="0" showGuides="1">
      <p:cViewPr varScale="1">
        <p:scale>
          <a:sx n="86" d="100"/>
          <a:sy n="86" d="100"/>
        </p:scale>
        <p:origin x="3782"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1D35D7-251D-4EB1-A99E-24E5642204AA}"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69628E9-761E-4E65-80F8-9BD7E3AC4FAD}">
      <dgm:prSet phldrT="[Text]"/>
      <dgm:spPr>
        <a:solidFill>
          <a:srgbClr val="189BB5"/>
        </a:solidFill>
      </dgm:spPr>
      <dgm:t>
        <a:bodyPr/>
        <a:lstStyle/>
        <a:p>
          <a:r>
            <a:rPr lang="de-DE" dirty="0"/>
            <a:t>Interactive </a:t>
          </a:r>
          <a:r>
            <a:rPr lang="de-DE" dirty="0" err="1"/>
            <a:t>training</a:t>
          </a:r>
          <a:r>
            <a:rPr lang="de-DE" dirty="0"/>
            <a:t> </a:t>
          </a:r>
          <a:r>
            <a:rPr lang="de-DE" dirty="0" err="1"/>
            <a:t>with</a:t>
          </a:r>
          <a:r>
            <a:rPr lang="de-DE" dirty="0"/>
            <a:t> </a:t>
          </a:r>
          <a:r>
            <a:rPr lang="de-DE" dirty="0" err="1"/>
            <a:t>free</a:t>
          </a:r>
          <a:r>
            <a:rPr lang="de-DE" dirty="0"/>
            <a:t> </a:t>
          </a:r>
          <a:r>
            <a:rPr lang="de-DE" dirty="0" err="1"/>
            <a:t>opinion</a:t>
          </a:r>
          <a:r>
            <a:rPr lang="de-DE" dirty="0"/>
            <a:t> </a:t>
          </a:r>
          <a:r>
            <a:rPr lang="de-DE" dirty="0" err="1"/>
            <a:t>exchange</a:t>
          </a:r>
          <a:endParaRPr lang="de-AT" dirty="0"/>
        </a:p>
      </dgm:t>
    </dgm:pt>
    <dgm:pt modelId="{FEC7ECA2-E13D-46C0-974B-96B55DA5F8A8}" type="parTrans" cxnId="{3240DCBA-1C1E-40C6-9079-CF107F32B7B9}">
      <dgm:prSet/>
      <dgm:spPr/>
      <dgm:t>
        <a:bodyPr/>
        <a:lstStyle/>
        <a:p>
          <a:endParaRPr lang="de-AT"/>
        </a:p>
      </dgm:t>
    </dgm:pt>
    <dgm:pt modelId="{F111A65A-0B61-46E3-A6DA-6FF8E88153F3}" type="sibTrans" cxnId="{3240DCBA-1C1E-40C6-9079-CF107F32B7B9}">
      <dgm:prSet/>
      <dgm:spPr/>
      <dgm:t>
        <a:bodyPr/>
        <a:lstStyle/>
        <a:p>
          <a:endParaRPr lang="de-AT"/>
        </a:p>
      </dgm:t>
    </dgm:pt>
    <dgm:pt modelId="{A85352D1-1FE8-4069-BE93-749D224A2637}">
      <dgm:prSet phldrT="[Text]"/>
      <dgm:spPr>
        <a:solidFill>
          <a:srgbClr val="189BB5"/>
        </a:solidFill>
      </dgm:spPr>
      <dgm:t>
        <a:bodyPr/>
        <a:lstStyle/>
        <a:p>
          <a:r>
            <a:rPr lang="de-DE" dirty="0" err="1"/>
            <a:t>We</a:t>
          </a:r>
          <a:r>
            <a:rPr lang="de-DE" dirty="0"/>
            <a:t> </a:t>
          </a:r>
          <a:r>
            <a:rPr lang="de-DE" dirty="0" err="1"/>
            <a:t>are</a:t>
          </a:r>
          <a:r>
            <a:rPr lang="de-DE" dirty="0"/>
            <a:t> </a:t>
          </a:r>
          <a:r>
            <a:rPr lang="de-DE" dirty="0" err="1"/>
            <a:t>sitting</a:t>
          </a:r>
          <a:r>
            <a:rPr lang="de-DE" dirty="0"/>
            <a:t> in </a:t>
          </a:r>
          <a:r>
            <a:rPr lang="de-DE" dirty="0" err="1"/>
            <a:t>the</a:t>
          </a:r>
          <a:r>
            <a:rPr lang="de-DE" dirty="0"/>
            <a:t> same </a:t>
          </a:r>
          <a:r>
            <a:rPr lang="de-DE" dirty="0" err="1"/>
            <a:t>boat</a:t>
          </a:r>
          <a:r>
            <a:rPr lang="de-DE" dirty="0"/>
            <a:t> – </a:t>
          </a:r>
          <a:r>
            <a:rPr lang="de-DE" dirty="0" err="1"/>
            <a:t>one</a:t>
          </a:r>
          <a:r>
            <a:rPr lang="de-DE" dirty="0"/>
            <a:t> </a:t>
          </a:r>
          <a:r>
            <a:rPr lang="de-DE" dirty="0" err="1"/>
            <a:t>big</a:t>
          </a:r>
          <a:r>
            <a:rPr lang="de-DE" dirty="0"/>
            <a:t> </a:t>
          </a:r>
          <a:r>
            <a:rPr lang="de-DE" dirty="0" err="1"/>
            <a:t>team</a:t>
          </a:r>
          <a:r>
            <a:rPr lang="de-DE" dirty="0"/>
            <a:t> to </a:t>
          </a:r>
          <a:r>
            <a:rPr lang="de-DE" dirty="0" err="1"/>
            <a:t>be</a:t>
          </a:r>
          <a:r>
            <a:rPr lang="de-DE" dirty="0"/>
            <a:t> </a:t>
          </a:r>
          <a:r>
            <a:rPr lang="de-DE" dirty="0" err="1"/>
            <a:t>successful</a:t>
          </a:r>
          <a:endParaRPr lang="de-AT" dirty="0"/>
        </a:p>
      </dgm:t>
    </dgm:pt>
    <dgm:pt modelId="{00B0B2C4-33CA-4DDE-991F-BAA965624884}" type="parTrans" cxnId="{493D746D-A295-4F6D-99B8-2691B197339E}">
      <dgm:prSet/>
      <dgm:spPr/>
      <dgm:t>
        <a:bodyPr/>
        <a:lstStyle/>
        <a:p>
          <a:endParaRPr lang="de-AT"/>
        </a:p>
      </dgm:t>
    </dgm:pt>
    <dgm:pt modelId="{847DB6A4-F014-407F-B492-900ABB715A46}" type="sibTrans" cxnId="{493D746D-A295-4F6D-99B8-2691B197339E}">
      <dgm:prSet/>
      <dgm:spPr/>
      <dgm:t>
        <a:bodyPr/>
        <a:lstStyle/>
        <a:p>
          <a:endParaRPr lang="de-AT"/>
        </a:p>
      </dgm:t>
    </dgm:pt>
    <dgm:pt modelId="{51914770-A50E-494E-8A7A-9081E5662EA8}">
      <dgm:prSet phldrT="[Text]"/>
      <dgm:spPr>
        <a:solidFill>
          <a:srgbClr val="189BB5"/>
        </a:solidFill>
      </dgm:spPr>
      <dgm:t>
        <a:bodyPr/>
        <a:lstStyle/>
        <a:p>
          <a:r>
            <a:rPr lang="de-DE" dirty="0" err="1"/>
            <a:t>accept</a:t>
          </a:r>
          <a:r>
            <a:rPr lang="de-DE" dirty="0"/>
            <a:t> </a:t>
          </a:r>
          <a:r>
            <a:rPr lang="de-DE" dirty="0" err="1"/>
            <a:t>the</a:t>
          </a:r>
          <a:r>
            <a:rPr lang="de-DE" dirty="0"/>
            <a:t> </a:t>
          </a:r>
          <a:r>
            <a:rPr lang="de-DE" dirty="0" err="1"/>
            <a:t>challenge</a:t>
          </a:r>
          <a:r>
            <a:rPr lang="de-DE" dirty="0"/>
            <a:t> and </a:t>
          </a:r>
          <a:r>
            <a:rPr lang="de-DE" dirty="0" err="1"/>
            <a:t>don´t</a:t>
          </a:r>
          <a:r>
            <a:rPr lang="de-DE" dirty="0"/>
            <a:t> </a:t>
          </a:r>
          <a:r>
            <a:rPr lang="de-DE" dirty="0" err="1"/>
            <a:t>give</a:t>
          </a:r>
          <a:r>
            <a:rPr lang="de-DE" dirty="0"/>
            <a:t> </a:t>
          </a:r>
          <a:r>
            <a:rPr lang="de-DE" dirty="0" err="1"/>
            <a:t>up</a:t>
          </a:r>
          <a:r>
            <a:rPr lang="de-DE" dirty="0"/>
            <a:t>!</a:t>
          </a:r>
          <a:endParaRPr lang="de-AT" dirty="0"/>
        </a:p>
      </dgm:t>
    </dgm:pt>
    <dgm:pt modelId="{F3FC2526-91A1-46BA-97A9-1BAE6553F877}" type="parTrans" cxnId="{D9C0EC48-41B6-4F29-94E0-E86F58D160FC}">
      <dgm:prSet/>
      <dgm:spPr/>
      <dgm:t>
        <a:bodyPr/>
        <a:lstStyle/>
        <a:p>
          <a:endParaRPr lang="de-AT"/>
        </a:p>
      </dgm:t>
    </dgm:pt>
    <dgm:pt modelId="{0607CB64-D347-44ED-A7FB-EE41909178DF}" type="sibTrans" cxnId="{D9C0EC48-41B6-4F29-94E0-E86F58D160FC}">
      <dgm:prSet/>
      <dgm:spPr/>
      <dgm:t>
        <a:bodyPr/>
        <a:lstStyle/>
        <a:p>
          <a:endParaRPr lang="de-AT"/>
        </a:p>
      </dgm:t>
    </dgm:pt>
    <dgm:pt modelId="{F437CB14-5095-4F8C-85F8-57F1371DE5B9}">
      <dgm:prSet/>
      <dgm:spPr>
        <a:solidFill>
          <a:srgbClr val="189BB5"/>
        </a:solidFill>
      </dgm:spPr>
      <dgm:t>
        <a:bodyPr/>
        <a:lstStyle/>
        <a:p>
          <a:r>
            <a:rPr lang="de-DE" dirty="0" err="1"/>
            <a:t>motivation</a:t>
          </a:r>
          <a:r>
            <a:rPr lang="de-DE" dirty="0"/>
            <a:t> and </a:t>
          </a:r>
          <a:r>
            <a:rPr lang="de-DE" dirty="0" err="1"/>
            <a:t>fun</a:t>
          </a:r>
          <a:r>
            <a:rPr lang="de-DE" dirty="0"/>
            <a:t> </a:t>
          </a:r>
          <a:r>
            <a:rPr lang="de-DE" dirty="0" err="1"/>
            <a:t>ahead</a:t>
          </a:r>
          <a:r>
            <a:rPr lang="de-DE" dirty="0"/>
            <a:t> </a:t>
          </a:r>
          <a:endParaRPr lang="de-AT" dirty="0"/>
        </a:p>
      </dgm:t>
    </dgm:pt>
    <dgm:pt modelId="{EAAE9075-CCF5-4546-A4D1-6B7D0F581969}" type="parTrans" cxnId="{B772E80A-6375-42C0-8351-EBD5D8367AAD}">
      <dgm:prSet/>
      <dgm:spPr/>
      <dgm:t>
        <a:bodyPr/>
        <a:lstStyle/>
        <a:p>
          <a:endParaRPr lang="de-AT"/>
        </a:p>
      </dgm:t>
    </dgm:pt>
    <dgm:pt modelId="{74EB0F7A-8DC3-4894-8318-18A0A47E8163}" type="sibTrans" cxnId="{B772E80A-6375-42C0-8351-EBD5D8367AAD}">
      <dgm:prSet/>
      <dgm:spPr/>
      <dgm:t>
        <a:bodyPr/>
        <a:lstStyle/>
        <a:p>
          <a:endParaRPr lang="de-AT"/>
        </a:p>
      </dgm:t>
    </dgm:pt>
    <dgm:pt modelId="{E6BF080B-65FA-4ECE-A10C-ADA7046C3646}">
      <dgm:prSet/>
      <dgm:spPr>
        <a:solidFill>
          <a:srgbClr val="189BB5"/>
        </a:solidFill>
      </dgm:spPr>
      <dgm:t>
        <a:bodyPr/>
        <a:lstStyle/>
        <a:p>
          <a:r>
            <a:rPr lang="de-DE" dirty="0" err="1"/>
            <a:t>first</a:t>
          </a:r>
          <a:r>
            <a:rPr lang="de-DE" dirty="0"/>
            <a:t> </a:t>
          </a:r>
          <a:r>
            <a:rPr lang="de-DE" dirty="0" err="1"/>
            <a:t>possibility</a:t>
          </a:r>
          <a:r>
            <a:rPr lang="de-DE" dirty="0"/>
            <a:t> </a:t>
          </a:r>
          <a:r>
            <a:rPr lang="de-DE" dirty="0" err="1"/>
            <a:t>for</a:t>
          </a:r>
          <a:r>
            <a:rPr lang="de-DE" dirty="0"/>
            <a:t> </a:t>
          </a:r>
          <a:r>
            <a:rPr lang="de-DE" dirty="0" err="1"/>
            <a:t>creating</a:t>
          </a:r>
          <a:r>
            <a:rPr lang="de-DE" dirty="0"/>
            <a:t> a </a:t>
          </a:r>
          <a:r>
            <a:rPr lang="de-DE" dirty="0" err="1"/>
            <a:t>branding</a:t>
          </a:r>
          <a:r>
            <a:rPr lang="de-DE" dirty="0"/>
            <a:t> </a:t>
          </a:r>
          <a:r>
            <a:rPr lang="de-DE" dirty="0" err="1"/>
            <a:t>for</a:t>
          </a:r>
          <a:r>
            <a:rPr lang="de-DE" dirty="0"/>
            <a:t> </a:t>
          </a:r>
          <a:r>
            <a:rPr lang="de-DE" dirty="0" err="1"/>
            <a:t>your</a:t>
          </a:r>
          <a:r>
            <a:rPr lang="de-DE" dirty="0"/>
            <a:t> </a:t>
          </a:r>
          <a:r>
            <a:rPr lang="de-DE" dirty="0" err="1"/>
            <a:t>center</a:t>
          </a:r>
          <a:endParaRPr lang="de-AT" dirty="0"/>
        </a:p>
      </dgm:t>
    </dgm:pt>
    <dgm:pt modelId="{80FA1391-C6F6-4CFE-BE03-476B76F58947}" type="parTrans" cxnId="{D3D1F437-3924-4281-82FE-B1228E1E4974}">
      <dgm:prSet/>
      <dgm:spPr/>
      <dgm:t>
        <a:bodyPr/>
        <a:lstStyle/>
        <a:p>
          <a:endParaRPr lang="de-AT"/>
        </a:p>
      </dgm:t>
    </dgm:pt>
    <dgm:pt modelId="{EC6E7E2D-9787-4DA9-A763-3F0D71288E2C}" type="sibTrans" cxnId="{D3D1F437-3924-4281-82FE-B1228E1E4974}">
      <dgm:prSet/>
      <dgm:spPr/>
      <dgm:t>
        <a:bodyPr/>
        <a:lstStyle/>
        <a:p>
          <a:endParaRPr lang="de-AT"/>
        </a:p>
      </dgm:t>
    </dgm:pt>
    <dgm:pt modelId="{C15E2203-54AA-47BA-BD3A-8FCBC697C43E}" type="pres">
      <dgm:prSet presAssocID="{3A1D35D7-251D-4EB1-A99E-24E5642204AA}" presName="linearFlow" presStyleCnt="0">
        <dgm:presLayoutVars>
          <dgm:dir/>
          <dgm:resizeHandles val="exact"/>
        </dgm:presLayoutVars>
      </dgm:prSet>
      <dgm:spPr/>
    </dgm:pt>
    <dgm:pt modelId="{D54AA1BA-D2BC-42E1-B844-392C996FA2FE}" type="pres">
      <dgm:prSet presAssocID="{969628E9-761E-4E65-80F8-9BD7E3AC4FAD}" presName="comp" presStyleCnt="0"/>
      <dgm:spPr/>
    </dgm:pt>
    <dgm:pt modelId="{0A6B9338-3912-474D-AB84-44EAA0F6603B}" type="pres">
      <dgm:prSet presAssocID="{969628E9-761E-4E65-80F8-9BD7E3AC4FAD}" presName="rect2" presStyleLbl="node1" presStyleIdx="0" presStyleCnt="5">
        <dgm:presLayoutVars>
          <dgm:bulletEnabled val="1"/>
        </dgm:presLayoutVars>
      </dgm:prSet>
      <dgm:spPr/>
    </dgm:pt>
    <dgm:pt modelId="{A6E877AE-0302-4A43-95CC-F16737F4D15F}" type="pres">
      <dgm:prSet presAssocID="{969628E9-761E-4E65-80F8-9BD7E3AC4FAD}" presName="rect1" presStyleLbl="lnNode1" presStyleIdx="0" presStyleCnt="5"/>
      <dgm:spPr>
        <a:blipFill>
          <a:blip xmlns:r="http://schemas.openxmlformats.org/officeDocument/2006/relationships" r:embed="rId1"/>
          <a:srcRect/>
          <a:stretch>
            <a:fillRect l="-1000" r="-1000"/>
          </a:stretch>
        </a:blipFill>
      </dgm:spPr>
    </dgm:pt>
    <dgm:pt modelId="{BBDFF70A-DB1E-4CFC-A8D4-E083376A53CF}" type="pres">
      <dgm:prSet presAssocID="{F111A65A-0B61-46E3-A6DA-6FF8E88153F3}" presName="sibTrans" presStyleCnt="0"/>
      <dgm:spPr/>
    </dgm:pt>
    <dgm:pt modelId="{B53295B1-E276-45FD-8BD8-6FF9C7B8E4C0}" type="pres">
      <dgm:prSet presAssocID="{A85352D1-1FE8-4069-BE93-749D224A2637}" presName="comp" presStyleCnt="0"/>
      <dgm:spPr/>
    </dgm:pt>
    <dgm:pt modelId="{61313ADC-F854-4B10-9409-24864C2CCF20}" type="pres">
      <dgm:prSet presAssocID="{A85352D1-1FE8-4069-BE93-749D224A2637}" presName="rect2" presStyleLbl="node1" presStyleIdx="1" presStyleCnt="5">
        <dgm:presLayoutVars>
          <dgm:bulletEnabled val="1"/>
        </dgm:presLayoutVars>
      </dgm:prSet>
      <dgm:spPr/>
    </dgm:pt>
    <dgm:pt modelId="{E9A3FE32-F0A5-4A86-BEC5-B17AD84A3F7E}" type="pres">
      <dgm:prSet presAssocID="{A85352D1-1FE8-4069-BE93-749D224A2637}" presName="rect1" presStyleLbl="lnNode1" presStyleIdx="1" presStyleCnt="5"/>
      <dgm:spPr>
        <a:blipFill>
          <a:blip xmlns:r="http://schemas.openxmlformats.org/officeDocument/2006/relationships" r:embed="rId2"/>
          <a:srcRect/>
          <a:stretch>
            <a:fillRect l="-1000" r="-1000"/>
          </a:stretch>
        </a:blipFill>
      </dgm:spPr>
    </dgm:pt>
    <dgm:pt modelId="{D679F42C-AC30-4BAD-A650-5FB1C91BAC65}" type="pres">
      <dgm:prSet presAssocID="{847DB6A4-F014-407F-B492-900ABB715A46}" presName="sibTrans" presStyleCnt="0"/>
      <dgm:spPr/>
    </dgm:pt>
    <dgm:pt modelId="{F195C646-A2C4-42F2-BB96-A975AD322B58}" type="pres">
      <dgm:prSet presAssocID="{51914770-A50E-494E-8A7A-9081E5662EA8}" presName="comp" presStyleCnt="0"/>
      <dgm:spPr/>
    </dgm:pt>
    <dgm:pt modelId="{6F42CA39-B62A-4169-AC9B-14E1AE414FCB}" type="pres">
      <dgm:prSet presAssocID="{51914770-A50E-494E-8A7A-9081E5662EA8}" presName="rect2" presStyleLbl="node1" presStyleIdx="2" presStyleCnt="5">
        <dgm:presLayoutVars>
          <dgm:bulletEnabled val="1"/>
        </dgm:presLayoutVars>
      </dgm:prSet>
      <dgm:spPr/>
    </dgm:pt>
    <dgm:pt modelId="{D3809C47-AB94-4B3D-9834-D336CD9F7C33}" type="pres">
      <dgm:prSet presAssocID="{51914770-A50E-494E-8A7A-9081E5662EA8}" presName="rect1" presStyleLbl="ln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0564C19B-AA25-4D32-AABE-B24173152794}" type="pres">
      <dgm:prSet presAssocID="{0607CB64-D347-44ED-A7FB-EE41909178DF}" presName="sibTrans" presStyleCnt="0"/>
      <dgm:spPr/>
    </dgm:pt>
    <dgm:pt modelId="{E9DF1D8B-F4EE-447B-AAB6-14C7241DC746}" type="pres">
      <dgm:prSet presAssocID="{F437CB14-5095-4F8C-85F8-57F1371DE5B9}" presName="comp" presStyleCnt="0"/>
      <dgm:spPr/>
    </dgm:pt>
    <dgm:pt modelId="{242C6CB5-3887-4142-A371-D4C94CEB2C4D}" type="pres">
      <dgm:prSet presAssocID="{F437CB14-5095-4F8C-85F8-57F1371DE5B9}" presName="rect2" presStyleLbl="node1" presStyleIdx="3" presStyleCnt="5">
        <dgm:presLayoutVars>
          <dgm:bulletEnabled val="1"/>
        </dgm:presLayoutVars>
      </dgm:prSet>
      <dgm:spPr/>
    </dgm:pt>
    <dgm:pt modelId="{EE973FA3-3404-4ECA-A41F-66141BF9A398}" type="pres">
      <dgm:prSet presAssocID="{F437CB14-5095-4F8C-85F8-57F1371DE5B9}" presName="rect1" presStyleLbl="l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B6D78B23-FF12-4204-B50B-64BB1B0F79FB}" type="pres">
      <dgm:prSet presAssocID="{74EB0F7A-8DC3-4894-8318-18A0A47E8163}" presName="sibTrans" presStyleCnt="0"/>
      <dgm:spPr/>
    </dgm:pt>
    <dgm:pt modelId="{8EC7AD71-798D-4518-9F91-B5F125A2F6EB}" type="pres">
      <dgm:prSet presAssocID="{E6BF080B-65FA-4ECE-A10C-ADA7046C3646}" presName="comp" presStyleCnt="0"/>
      <dgm:spPr/>
    </dgm:pt>
    <dgm:pt modelId="{1C06AD0E-546B-4EC8-B4E3-B53DA99A7E3F}" type="pres">
      <dgm:prSet presAssocID="{E6BF080B-65FA-4ECE-A10C-ADA7046C3646}" presName="rect2" presStyleLbl="node1" presStyleIdx="4" presStyleCnt="5">
        <dgm:presLayoutVars>
          <dgm:bulletEnabled val="1"/>
        </dgm:presLayoutVars>
      </dgm:prSet>
      <dgm:spPr/>
    </dgm:pt>
    <dgm:pt modelId="{C504ABF5-74AE-4135-8A1A-52818F94622C}" type="pres">
      <dgm:prSet presAssocID="{E6BF080B-65FA-4ECE-A10C-ADA7046C3646}" presName="rect1" presStyleLbl="l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dgm:spPr>
    </dgm:pt>
  </dgm:ptLst>
  <dgm:cxnLst>
    <dgm:cxn modelId="{B772E80A-6375-42C0-8351-EBD5D8367AAD}" srcId="{3A1D35D7-251D-4EB1-A99E-24E5642204AA}" destId="{F437CB14-5095-4F8C-85F8-57F1371DE5B9}" srcOrd="3" destOrd="0" parTransId="{EAAE9075-CCF5-4546-A4D1-6B7D0F581969}" sibTransId="{74EB0F7A-8DC3-4894-8318-18A0A47E8163}"/>
    <dgm:cxn modelId="{78410F1C-C1F0-4CBA-AA49-CE9C86CBDA1D}" type="presOf" srcId="{3A1D35D7-251D-4EB1-A99E-24E5642204AA}" destId="{C15E2203-54AA-47BA-BD3A-8FCBC697C43E}" srcOrd="0" destOrd="0" presId="urn:microsoft.com/office/officeart/2008/layout/AlternatingPictureBlocks"/>
    <dgm:cxn modelId="{D012BF25-8FC1-4B79-ACCD-3D8787CA2FD8}" type="presOf" srcId="{A85352D1-1FE8-4069-BE93-749D224A2637}" destId="{61313ADC-F854-4B10-9409-24864C2CCF20}" srcOrd="0" destOrd="0" presId="urn:microsoft.com/office/officeart/2008/layout/AlternatingPictureBlocks"/>
    <dgm:cxn modelId="{E3117833-DFA3-4FE8-BA83-9EE641E164D3}" type="presOf" srcId="{51914770-A50E-494E-8A7A-9081E5662EA8}" destId="{6F42CA39-B62A-4169-AC9B-14E1AE414FCB}" srcOrd="0" destOrd="0" presId="urn:microsoft.com/office/officeart/2008/layout/AlternatingPictureBlocks"/>
    <dgm:cxn modelId="{D3D1F437-3924-4281-82FE-B1228E1E4974}" srcId="{3A1D35D7-251D-4EB1-A99E-24E5642204AA}" destId="{E6BF080B-65FA-4ECE-A10C-ADA7046C3646}" srcOrd="4" destOrd="0" parTransId="{80FA1391-C6F6-4CFE-BE03-476B76F58947}" sibTransId="{EC6E7E2D-9787-4DA9-A763-3F0D71288E2C}"/>
    <dgm:cxn modelId="{09291E42-1862-4350-9443-66DF7FD16568}" type="presOf" srcId="{F437CB14-5095-4F8C-85F8-57F1371DE5B9}" destId="{242C6CB5-3887-4142-A371-D4C94CEB2C4D}" srcOrd="0" destOrd="0" presId="urn:microsoft.com/office/officeart/2008/layout/AlternatingPictureBlocks"/>
    <dgm:cxn modelId="{D9C0EC48-41B6-4F29-94E0-E86F58D160FC}" srcId="{3A1D35D7-251D-4EB1-A99E-24E5642204AA}" destId="{51914770-A50E-494E-8A7A-9081E5662EA8}" srcOrd="2" destOrd="0" parTransId="{F3FC2526-91A1-46BA-97A9-1BAE6553F877}" sibTransId="{0607CB64-D347-44ED-A7FB-EE41909178DF}"/>
    <dgm:cxn modelId="{493D746D-A295-4F6D-99B8-2691B197339E}" srcId="{3A1D35D7-251D-4EB1-A99E-24E5642204AA}" destId="{A85352D1-1FE8-4069-BE93-749D224A2637}" srcOrd="1" destOrd="0" parTransId="{00B0B2C4-33CA-4DDE-991F-BAA965624884}" sibTransId="{847DB6A4-F014-407F-B492-900ABB715A46}"/>
    <dgm:cxn modelId="{3964509B-3903-40AD-86D4-44CA108A5C91}" type="presOf" srcId="{969628E9-761E-4E65-80F8-9BD7E3AC4FAD}" destId="{0A6B9338-3912-474D-AB84-44EAA0F6603B}" srcOrd="0" destOrd="0" presId="urn:microsoft.com/office/officeart/2008/layout/AlternatingPictureBlocks"/>
    <dgm:cxn modelId="{4DDE9EA1-97D4-4AB9-A63B-7E204D271985}" type="presOf" srcId="{E6BF080B-65FA-4ECE-A10C-ADA7046C3646}" destId="{1C06AD0E-546B-4EC8-B4E3-B53DA99A7E3F}" srcOrd="0" destOrd="0" presId="urn:microsoft.com/office/officeart/2008/layout/AlternatingPictureBlocks"/>
    <dgm:cxn modelId="{3240DCBA-1C1E-40C6-9079-CF107F32B7B9}" srcId="{3A1D35D7-251D-4EB1-A99E-24E5642204AA}" destId="{969628E9-761E-4E65-80F8-9BD7E3AC4FAD}" srcOrd="0" destOrd="0" parTransId="{FEC7ECA2-E13D-46C0-974B-96B55DA5F8A8}" sibTransId="{F111A65A-0B61-46E3-A6DA-6FF8E88153F3}"/>
    <dgm:cxn modelId="{9178FDF8-DCE8-4858-8F19-C1C436F6E2FC}" type="presParOf" srcId="{C15E2203-54AA-47BA-BD3A-8FCBC697C43E}" destId="{D54AA1BA-D2BC-42E1-B844-392C996FA2FE}" srcOrd="0" destOrd="0" presId="urn:microsoft.com/office/officeart/2008/layout/AlternatingPictureBlocks"/>
    <dgm:cxn modelId="{607DAD64-93DB-4AC5-A2A8-A73A0AF6B5A5}" type="presParOf" srcId="{D54AA1BA-D2BC-42E1-B844-392C996FA2FE}" destId="{0A6B9338-3912-474D-AB84-44EAA0F6603B}" srcOrd="0" destOrd="0" presId="urn:microsoft.com/office/officeart/2008/layout/AlternatingPictureBlocks"/>
    <dgm:cxn modelId="{47C67AA2-61EF-468A-B449-0BF6AF35F197}" type="presParOf" srcId="{D54AA1BA-D2BC-42E1-B844-392C996FA2FE}" destId="{A6E877AE-0302-4A43-95CC-F16737F4D15F}" srcOrd="1" destOrd="0" presId="urn:microsoft.com/office/officeart/2008/layout/AlternatingPictureBlocks"/>
    <dgm:cxn modelId="{1C7D23AD-A65A-40CE-92F7-172B128664CC}" type="presParOf" srcId="{C15E2203-54AA-47BA-BD3A-8FCBC697C43E}" destId="{BBDFF70A-DB1E-4CFC-A8D4-E083376A53CF}" srcOrd="1" destOrd="0" presId="urn:microsoft.com/office/officeart/2008/layout/AlternatingPictureBlocks"/>
    <dgm:cxn modelId="{319E1815-A44E-4BF2-ADD6-14F2423B787F}" type="presParOf" srcId="{C15E2203-54AA-47BA-BD3A-8FCBC697C43E}" destId="{B53295B1-E276-45FD-8BD8-6FF9C7B8E4C0}" srcOrd="2" destOrd="0" presId="urn:microsoft.com/office/officeart/2008/layout/AlternatingPictureBlocks"/>
    <dgm:cxn modelId="{9D9F0F0C-BD6E-4885-AE37-6B2939FFE786}" type="presParOf" srcId="{B53295B1-E276-45FD-8BD8-6FF9C7B8E4C0}" destId="{61313ADC-F854-4B10-9409-24864C2CCF20}" srcOrd="0" destOrd="0" presId="urn:microsoft.com/office/officeart/2008/layout/AlternatingPictureBlocks"/>
    <dgm:cxn modelId="{EDF63336-59CB-486B-90B6-05F91B76D451}" type="presParOf" srcId="{B53295B1-E276-45FD-8BD8-6FF9C7B8E4C0}" destId="{E9A3FE32-F0A5-4A86-BEC5-B17AD84A3F7E}" srcOrd="1" destOrd="0" presId="urn:microsoft.com/office/officeart/2008/layout/AlternatingPictureBlocks"/>
    <dgm:cxn modelId="{3B45B9DF-2E97-4FB3-9A4F-CE8DC5B917E0}" type="presParOf" srcId="{C15E2203-54AA-47BA-BD3A-8FCBC697C43E}" destId="{D679F42C-AC30-4BAD-A650-5FB1C91BAC65}" srcOrd="3" destOrd="0" presId="urn:microsoft.com/office/officeart/2008/layout/AlternatingPictureBlocks"/>
    <dgm:cxn modelId="{E4A73317-437D-40CB-85F2-BF59E5BB7B55}" type="presParOf" srcId="{C15E2203-54AA-47BA-BD3A-8FCBC697C43E}" destId="{F195C646-A2C4-42F2-BB96-A975AD322B58}" srcOrd="4" destOrd="0" presId="urn:microsoft.com/office/officeart/2008/layout/AlternatingPictureBlocks"/>
    <dgm:cxn modelId="{DE8362C9-7DD6-4EE5-9402-93375270327F}" type="presParOf" srcId="{F195C646-A2C4-42F2-BB96-A975AD322B58}" destId="{6F42CA39-B62A-4169-AC9B-14E1AE414FCB}" srcOrd="0" destOrd="0" presId="urn:microsoft.com/office/officeart/2008/layout/AlternatingPictureBlocks"/>
    <dgm:cxn modelId="{44A9A851-25EC-4D93-A8FF-1CCB4D4025AE}" type="presParOf" srcId="{F195C646-A2C4-42F2-BB96-A975AD322B58}" destId="{D3809C47-AB94-4B3D-9834-D336CD9F7C33}" srcOrd="1" destOrd="0" presId="urn:microsoft.com/office/officeart/2008/layout/AlternatingPictureBlocks"/>
    <dgm:cxn modelId="{2606E67C-B2D2-449D-96C2-B915EC3018D6}" type="presParOf" srcId="{C15E2203-54AA-47BA-BD3A-8FCBC697C43E}" destId="{0564C19B-AA25-4D32-AABE-B24173152794}" srcOrd="5" destOrd="0" presId="urn:microsoft.com/office/officeart/2008/layout/AlternatingPictureBlocks"/>
    <dgm:cxn modelId="{45F6801B-9D5D-4295-8273-CFE56978CD3A}" type="presParOf" srcId="{C15E2203-54AA-47BA-BD3A-8FCBC697C43E}" destId="{E9DF1D8B-F4EE-447B-AAB6-14C7241DC746}" srcOrd="6" destOrd="0" presId="urn:microsoft.com/office/officeart/2008/layout/AlternatingPictureBlocks"/>
    <dgm:cxn modelId="{4AB0C29C-00E5-442A-875B-37B26D6A27D1}" type="presParOf" srcId="{E9DF1D8B-F4EE-447B-AAB6-14C7241DC746}" destId="{242C6CB5-3887-4142-A371-D4C94CEB2C4D}" srcOrd="0" destOrd="0" presId="urn:microsoft.com/office/officeart/2008/layout/AlternatingPictureBlocks"/>
    <dgm:cxn modelId="{C2E53078-4298-432B-8018-4A1D8C9D6F1F}" type="presParOf" srcId="{E9DF1D8B-F4EE-447B-AAB6-14C7241DC746}" destId="{EE973FA3-3404-4ECA-A41F-66141BF9A398}" srcOrd="1" destOrd="0" presId="urn:microsoft.com/office/officeart/2008/layout/AlternatingPictureBlocks"/>
    <dgm:cxn modelId="{2FCBAD69-45BE-43E2-AF33-A641415BEE34}" type="presParOf" srcId="{C15E2203-54AA-47BA-BD3A-8FCBC697C43E}" destId="{B6D78B23-FF12-4204-B50B-64BB1B0F79FB}" srcOrd="7" destOrd="0" presId="urn:microsoft.com/office/officeart/2008/layout/AlternatingPictureBlocks"/>
    <dgm:cxn modelId="{47F59F8D-BFCC-4F61-9852-48864B26A0BB}" type="presParOf" srcId="{C15E2203-54AA-47BA-BD3A-8FCBC697C43E}" destId="{8EC7AD71-798D-4518-9F91-B5F125A2F6EB}" srcOrd="8" destOrd="0" presId="urn:microsoft.com/office/officeart/2008/layout/AlternatingPictureBlocks"/>
    <dgm:cxn modelId="{75F86993-0BC6-4381-A9C2-70FE761B6F81}" type="presParOf" srcId="{8EC7AD71-798D-4518-9F91-B5F125A2F6EB}" destId="{1C06AD0E-546B-4EC8-B4E3-B53DA99A7E3F}" srcOrd="0" destOrd="0" presId="urn:microsoft.com/office/officeart/2008/layout/AlternatingPictureBlocks"/>
    <dgm:cxn modelId="{436E87E0-9789-4743-94C6-EDC92CD2D8B5}" type="presParOf" srcId="{8EC7AD71-798D-4518-9F91-B5F125A2F6EB}" destId="{C504ABF5-74AE-4135-8A1A-52818F94622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E46F43-5990-44A4-A089-BE6D0A49246A}"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de-AT"/>
        </a:p>
      </dgm:t>
    </dgm:pt>
    <dgm:pt modelId="{D506A892-198F-483B-9C49-565B7ED9B235}">
      <dgm:prSet phldrT="[Text]"/>
      <dgm:spPr/>
      <dgm:t>
        <a:bodyPr/>
        <a:lstStyle/>
        <a:p>
          <a:r>
            <a:rPr lang="de-DE" dirty="0" err="1"/>
            <a:t>Introduction</a:t>
          </a:r>
          <a:r>
            <a:rPr lang="de-DE" dirty="0"/>
            <a:t> to </a:t>
          </a:r>
          <a:r>
            <a:rPr lang="de-DE" dirty="0" err="1"/>
            <a:t>business</a:t>
          </a:r>
          <a:r>
            <a:rPr lang="de-DE" dirty="0"/>
            <a:t> </a:t>
          </a:r>
          <a:r>
            <a:rPr lang="de-DE" dirty="0" err="1"/>
            <a:t>model</a:t>
          </a:r>
          <a:r>
            <a:rPr lang="de-DE" dirty="0"/>
            <a:t> </a:t>
          </a:r>
          <a:r>
            <a:rPr lang="de-DE" dirty="0" err="1"/>
            <a:t>thinking</a:t>
          </a:r>
          <a:endParaRPr lang="de-AT" dirty="0"/>
        </a:p>
      </dgm:t>
    </dgm:pt>
    <dgm:pt modelId="{52EBF9D6-B855-48B6-9427-C6FF37310005}" type="parTrans" cxnId="{EEEFB6ED-BF83-49AD-8400-C9FEE03DBAF5}">
      <dgm:prSet/>
      <dgm:spPr/>
      <dgm:t>
        <a:bodyPr/>
        <a:lstStyle/>
        <a:p>
          <a:endParaRPr lang="de-AT"/>
        </a:p>
      </dgm:t>
    </dgm:pt>
    <dgm:pt modelId="{583938B0-251C-426B-A3A8-FF1A83BABC49}" type="sibTrans" cxnId="{EEEFB6ED-BF83-49AD-8400-C9FEE03DBAF5}">
      <dgm:prSet/>
      <dgm:spPr/>
      <dgm:t>
        <a:bodyPr/>
        <a:lstStyle/>
        <a:p>
          <a:endParaRPr lang="de-AT"/>
        </a:p>
      </dgm:t>
    </dgm:pt>
    <dgm:pt modelId="{25BC7973-3068-40B0-9F01-301FD1C0AEE4}">
      <dgm:prSet phldrT="[Text]"/>
      <dgm:spPr/>
      <dgm:t>
        <a:bodyPr/>
        <a:lstStyle/>
        <a:p>
          <a:r>
            <a:rPr lang="de-DE" dirty="0"/>
            <a:t>The Business Model Canvas and </a:t>
          </a:r>
          <a:r>
            <a:rPr lang="de-DE" dirty="0" err="1"/>
            <a:t>the</a:t>
          </a:r>
          <a:r>
            <a:rPr lang="de-DE" dirty="0"/>
            <a:t> 9 </a:t>
          </a:r>
          <a:r>
            <a:rPr lang="de-DE" dirty="0" err="1"/>
            <a:t>building</a:t>
          </a:r>
          <a:r>
            <a:rPr lang="de-DE" dirty="0"/>
            <a:t> </a:t>
          </a:r>
          <a:r>
            <a:rPr lang="de-DE" dirty="0" err="1"/>
            <a:t>blocks</a:t>
          </a:r>
          <a:endParaRPr lang="de-AT" dirty="0"/>
        </a:p>
      </dgm:t>
    </dgm:pt>
    <dgm:pt modelId="{4A52E6CD-A458-4E32-9D0E-B51CE596B7B2}" type="parTrans" cxnId="{F905D4C0-FD2A-423D-A077-D2E80481C2E7}">
      <dgm:prSet/>
      <dgm:spPr/>
      <dgm:t>
        <a:bodyPr/>
        <a:lstStyle/>
        <a:p>
          <a:endParaRPr lang="de-AT"/>
        </a:p>
      </dgm:t>
    </dgm:pt>
    <dgm:pt modelId="{D99B36A9-9A3B-46DE-916E-A01B3FD023EA}" type="sibTrans" cxnId="{F905D4C0-FD2A-423D-A077-D2E80481C2E7}">
      <dgm:prSet/>
      <dgm:spPr/>
      <dgm:t>
        <a:bodyPr/>
        <a:lstStyle/>
        <a:p>
          <a:endParaRPr lang="de-AT"/>
        </a:p>
      </dgm:t>
    </dgm:pt>
    <dgm:pt modelId="{8D3856B2-25F5-4CB3-B918-93552BE1E8CE}">
      <dgm:prSet phldrT="[Text]"/>
      <dgm:spPr/>
      <dgm:t>
        <a:bodyPr/>
        <a:lstStyle/>
        <a:p>
          <a:r>
            <a:rPr lang="de-DE" dirty="0" err="1"/>
            <a:t>Application</a:t>
          </a:r>
          <a:r>
            <a:rPr lang="de-DE" dirty="0"/>
            <a:t> </a:t>
          </a:r>
          <a:r>
            <a:rPr lang="de-DE" dirty="0" err="1"/>
            <a:t>of</a:t>
          </a:r>
          <a:r>
            <a:rPr lang="de-DE" dirty="0"/>
            <a:t> </a:t>
          </a:r>
          <a:r>
            <a:rPr lang="de-DE" dirty="0" err="1"/>
            <a:t>the</a:t>
          </a:r>
          <a:r>
            <a:rPr lang="de-DE" dirty="0"/>
            <a:t> Business Model Cavas </a:t>
          </a:r>
          <a:r>
            <a:rPr lang="de-DE" dirty="0" err="1"/>
            <a:t>for</a:t>
          </a:r>
          <a:r>
            <a:rPr lang="de-DE" dirty="0"/>
            <a:t> HEI </a:t>
          </a:r>
          <a:r>
            <a:rPr lang="de-DE" dirty="0" err="1"/>
            <a:t>teaching</a:t>
          </a:r>
          <a:endParaRPr lang="de-AT" dirty="0"/>
        </a:p>
      </dgm:t>
    </dgm:pt>
    <dgm:pt modelId="{50AC8650-768F-4341-9DA9-E8D28496331B}" type="parTrans" cxnId="{EF46689E-EE7F-432B-A817-21CFC6E69095}">
      <dgm:prSet/>
      <dgm:spPr/>
      <dgm:t>
        <a:bodyPr/>
        <a:lstStyle/>
        <a:p>
          <a:endParaRPr lang="de-AT"/>
        </a:p>
      </dgm:t>
    </dgm:pt>
    <dgm:pt modelId="{C18A8F8A-849D-4EA5-936B-02CF848A6509}" type="sibTrans" cxnId="{EF46689E-EE7F-432B-A817-21CFC6E69095}">
      <dgm:prSet/>
      <dgm:spPr/>
      <dgm:t>
        <a:bodyPr/>
        <a:lstStyle/>
        <a:p>
          <a:endParaRPr lang="de-AT"/>
        </a:p>
      </dgm:t>
    </dgm:pt>
    <dgm:pt modelId="{49BBFF17-E5D9-49C7-8DD7-CEB003DE43F0}" type="pres">
      <dgm:prSet presAssocID="{A1E46F43-5990-44A4-A089-BE6D0A49246A}" presName="linear" presStyleCnt="0">
        <dgm:presLayoutVars>
          <dgm:dir/>
          <dgm:animLvl val="lvl"/>
          <dgm:resizeHandles val="exact"/>
        </dgm:presLayoutVars>
      </dgm:prSet>
      <dgm:spPr/>
    </dgm:pt>
    <dgm:pt modelId="{1FADCC1C-9C43-420D-BD80-82288C799292}" type="pres">
      <dgm:prSet presAssocID="{D506A892-198F-483B-9C49-565B7ED9B235}" presName="parentLin" presStyleCnt="0"/>
      <dgm:spPr/>
    </dgm:pt>
    <dgm:pt modelId="{4DD89908-EDA5-4DA4-9685-53A79EEF07E8}" type="pres">
      <dgm:prSet presAssocID="{D506A892-198F-483B-9C49-565B7ED9B235}" presName="parentLeftMargin" presStyleLbl="node1" presStyleIdx="0" presStyleCnt="3"/>
      <dgm:spPr/>
    </dgm:pt>
    <dgm:pt modelId="{82A0432E-C071-46EB-9201-F9E6623D57B2}" type="pres">
      <dgm:prSet presAssocID="{D506A892-198F-483B-9C49-565B7ED9B235}" presName="parentText" presStyleLbl="node1" presStyleIdx="0" presStyleCnt="3">
        <dgm:presLayoutVars>
          <dgm:chMax val="0"/>
          <dgm:bulletEnabled val="1"/>
        </dgm:presLayoutVars>
      </dgm:prSet>
      <dgm:spPr/>
    </dgm:pt>
    <dgm:pt modelId="{CB427383-560E-4CAB-9F49-1E79BA0AD3E2}" type="pres">
      <dgm:prSet presAssocID="{D506A892-198F-483B-9C49-565B7ED9B235}" presName="negativeSpace" presStyleCnt="0"/>
      <dgm:spPr/>
    </dgm:pt>
    <dgm:pt modelId="{25E03593-1E69-44F4-B31B-CF21FE3E449F}" type="pres">
      <dgm:prSet presAssocID="{D506A892-198F-483B-9C49-565B7ED9B235}" presName="childText" presStyleLbl="conFgAcc1" presStyleIdx="0" presStyleCnt="3">
        <dgm:presLayoutVars>
          <dgm:bulletEnabled val="1"/>
        </dgm:presLayoutVars>
      </dgm:prSet>
      <dgm:spPr/>
    </dgm:pt>
    <dgm:pt modelId="{40305DFB-8A54-4445-9A63-D1CB61E73116}" type="pres">
      <dgm:prSet presAssocID="{583938B0-251C-426B-A3A8-FF1A83BABC49}" presName="spaceBetweenRectangles" presStyleCnt="0"/>
      <dgm:spPr/>
    </dgm:pt>
    <dgm:pt modelId="{E3DA1EB4-5AAD-4AAC-8D13-F9EF945FE3AA}" type="pres">
      <dgm:prSet presAssocID="{25BC7973-3068-40B0-9F01-301FD1C0AEE4}" presName="parentLin" presStyleCnt="0"/>
      <dgm:spPr/>
    </dgm:pt>
    <dgm:pt modelId="{B235CEC6-4F16-402B-9A92-390988B4673B}" type="pres">
      <dgm:prSet presAssocID="{25BC7973-3068-40B0-9F01-301FD1C0AEE4}" presName="parentLeftMargin" presStyleLbl="node1" presStyleIdx="0" presStyleCnt="3"/>
      <dgm:spPr/>
    </dgm:pt>
    <dgm:pt modelId="{DBB13579-0117-47F5-B8B2-064ABC67EC05}" type="pres">
      <dgm:prSet presAssocID="{25BC7973-3068-40B0-9F01-301FD1C0AEE4}" presName="parentText" presStyleLbl="node1" presStyleIdx="1" presStyleCnt="3">
        <dgm:presLayoutVars>
          <dgm:chMax val="0"/>
          <dgm:bulletEnabled val="1"/>
        </dgm:presLayoutVars>
      </dgm:prSet>
      <dgm:spPr/>
    </dgm:pt>
    <dgm:pt modelId="{E075D32E-334E-4550-B9DF-521162E9E2EB}" type="pres">
      <dgm:prSet presAssocID="{25BC7973-3068-40B0-9F01-301FD1C0AEE4}" presName="negativeSpace" presStyleCnt="0"/>
      <dgm:spPr/>
    </dgm:pt>
    <dgm:pt modelId="{C82D66DF-697E-45A5-BF88-24180CEC9D69}" type="pres">
      <dgm:prSet presAssocID="{25BC7973-3068-40B0-9F01-301FD1C0AEE4}" presName="childText" presStyleLbl="conFgAcc1" presStyleIdx="1" presStyleCnt="3">
        <dgm:presLayoutVars>
          <dgm:bulletEnabled val="1"/>
        </dgm:presLayoutVars>
      </dgm:prSet>
      <dgm:spPr/>
    </dgm:pt>
    <dgm:pt modelId="{88998195-4078-4E62-82A9-7AF86488492D}" type="pres">
      <dgm:prSet presAssocID="{D99B36A9-9A3B-46DE-916E-A01B3FD023EA}" presName="spaceBetweenRectangles" presStyleCnt="0"/>
      <dgm:spPr/>
    </dgm:pt>
    <dgm:pt modelId="{2AEC43B3-8869-45EF-A638-0D6078304AAD}" type="pres">
      <dgm:prSet presAssocID="{8D3856B2-25F5-4CB3-B918-93552BE1E8CE}" presName="parentLin" presStyleCnt="0"/>
      <dgm:spPr/>
    </dgm:pt>
    <dgm:pt modelId="{F20F38D6-08E3-4057-8CAA-8F36C68ACF1F}" type="pres">
      <dgm:prSet presAssocID="{8D3856B2-25F5-4CB3-B918-93552BE1E8CE}" presName="parentLeftMargin" presStyleLbl="node1" presStyleIdx="1" presStyleCnt="3"/>
      <dgm:spPr/>
    </dgm:pt>
    <dgm:pt modelId="{E1AA14BA-1C82-40BE-97A8-FF9C62B216B6}" type="pres">
      <dgm:prSet presAssocID="{8D3856B2-25F5-4CB3-B918-93552BE1E8CE}" presName="parentText" presStyleLbl="node1" presStyleIdx="2" presStyleCnt="3">
        <dgm:presLayoutVars>
          <dgm:chMax val="0"/>
          <dgm:bulletEnabled val="1"/>
        </dgm:presLayoutVars>
      </dgm:prSet>
      <dgm:spPr/>
    </dgm:pt>
    <dgm:pt modelId="{E20D2AA2-2C8B-42FA-A139-3A45D26C7C4A}" type="pres">
      <dgm:prSet presAssocID="{8D3856B2-25F5-4CB3-B918-93552BE1E8CE}" presName="negativeSpace" presStyleCnt="0"/>
      <dgm:spPr/>
    </dgm:pt>
    <dgm:pt modelId="{F469100C-0DDA-4E9E-8E20-DF804098B864}" type="pres">
      <dgm:prSet presAssocID="{8D3856B2-25F5-4CB3-B918-93552BE1E8CE}" presName="childText" presStyleLbl="conFgAcc1" presStyleIdx="2" presStyleCnt="3">
        <dgm:presLayoutVars>
          <dgm:bulletEnabled val="1"/>
        </dgm:presLayoutVars>
      </dgm:prSet>
      <dgm:spPr/>
    </dgm:pt>
  </dgm:ptLst>
  <dgm:cxnLst>
    <dgm:cxn modelId="{8844E05E-6088-4C2C-87BC-8261771CFEB8}" type="presOf" srcId="{25BC7973-3068-40B0-9F01-301FD1C0AEE4}" destId="{B235CEC6-4F16-402B-9A92-390988B4673B}" srcOrd="0" destOrd="0" presId="urn:microsoft.com/office/officeart/2005/8/layout/list1"/>
    <dgm:cxn modelId="{F0CCE566-6F2C-45B2-A373-4082A17D5EF8}" type="presOf" srcId="{D506A892-198F-483B-9C49-565B7ED9B235}" destId="{4DD89908-EDA5-4DA4-9685-53A79EEF07E8}" srcOrd="0" destOrd="0" presId="urn:microsoft.com/office/officeart/2005/8/layout/list1"/>
    <dgm:cxn modelId="{E0AF484A-DD87-4965-A83E-4FF9221EAB44}" type="presOf" srcId="{D506A892-198F-483B-9C49-565B7ED9B235}" destId="{82A0432E-C071-46EB-9201-F9E6623D57B2}" srcOrd="1" destOrd="0" presId="urn:microsoft.com/office/officeart/2005/8/layout/list1"/>
    <dgm:cxn modelId="{F1879A87-52B8-4244-B219-6C636804FD23}" type="presOf" srcId="{8D3856B2-25F5-4CB3-B918-93552BE1E8CE}" destId="{E1AA14BA-1C82-40BE-97A8-FF9C62B216B6}" srcOrd="1" destOrd="0" presId="urn:microsoft.com/office/officeart/2005/8/layout/list1"/>
    <dgm:cxn modelId="{665E4C8B-9682-447F-8D04-0D21586711E1}" type="presOf" srcId="{8D3856B2-25F5-4CB3-B918-93552BE1E8CE}" destId="{F20F38D6-08E3-4057-8CAA-8F36C68ACF1F}" srcOrd="0" destOrd="0" presId="urn:microsoft.com/office/officeart/2005/8/layout/list1"/>
    <dgm:cxn modelId="{864E6799-161D-4D0C-B6EE-34D63C5F6B9B}" type="presOf" srcId="{25BC7973-3068-40B0-9F01-301FD1C0AEE4}" destId="{DBB13579-0117-47F5-B8B2-064ABC67EC05}" srcOrd="1" destOrd="0" presId="urn:microsoft.com/office/officeart/2005/8/layout/list1"/>
    <dgm:cxn modelId="{EF46689E-EE7F-432B-A817-21CFC6E69095}" srcId="{A1E46F43-5990-44A4-A089-BE6D0A49246A}" destId="{8D3856B2-25F5-4CB3-B918-93552BE1E8CE}" srcOrd="2" destOrd="0" parTransId="{50AC8650-768F-4341-9DA9-E8D28496331B}" sibTransId="{C18A8F8A-849D-4EA5-936B-02CF848A6509}"/>
    <dgm:cxn modelId="{F905D4C0-FD2A-423D-A077-D2E80481C2E7}" srcId="{A1E46F43-5990-44A4-A089-BE6D0A49246A}" destId="{25BC7973-3068-40B0-9F01-301FD1C0AEE4}" srcOrd="1" destOrd="0" parTransId="{4A52E6CD-A458-4E32-9D0E-B51CE596B7B2}" sibTransId="{D99B36A9-9A3B-46DE-916E-A01B3FD023EA}"/>
    <dgm:cxn modelId="{41022AEB-66C4-4F2D-BEAF-B824498B1FC1}" type="presOf" srcId="{A1E46F43-5990-44A4-A089-BE6D0A49246A}" destId="{49BBFF17-E5D9-49C7-8DD7-CEB003DE43F0}" srcOrd="0" destOrd="0" presId="urn:microsoft.com/office/officeart/2005/8/layout/list1"/>
    <dgm:cxn modelId="{EEEFB6ED-BF83-49AD-8400-C9FEE03DBAF5}" srcId="{A1E46F43-5990-44A4-A089-BE6D0A49246A}" destId="{D506A892-198F-483B-9C49-565B7ED9B235}" srcOrd="0" destOrd="0" parTransId="{52EBF9D6-B855-48B6-9427-C6FF37310005}" sibTransId="{583938B0-251C-426B-A3A8-FF1A83BABC49}"/>
    <dgm:cxn modelId="{36657800-DFEA-4767-8DE4-F1B7A90470CC}" type="presParOf" srcId="{49BBFF17-E5D9-49C7-8DD7-CEB003DE43F0}" destId="{1FADCC1C-9C43-420D-BD80-82288C799292}" srcOrd="0" destOrd="0" presId="urn:microsoft.com/office/officeart/2005/8/layout/list1"/>
    <dgm:cxn modelId="{08DF1973-E547-42CD-B23B-3B727F99A360}" type="presParOf" srcId="{1FADCC1C-9C43-420D-BD80-82288C799292}" destId="{4DD89908-EDA5-4DA4-9685-53A79EEF07E8}" srcOrd="0" destOrd="0" presId="urn:microsoft.com/office/officeart/2005/8/layout/list1"/>
    <dgm:cxn modelId="{36EF5540-56CE-4D16-AAF6-CA6D3504EE11}" type="presParOf" srcId="{1FADCC1C-9C43-420D-BD80-82288C799292}" destId="{82A0432E-C071-46EB-9201-F9E6623D57B2}" srcOrd="1" destOrd="0" presId="urn:microsoft.com/office/officeart/2005/8/layout/list1"/>
    <dgm:cxn modelId="{0B18104A-2262-46B8-97C9-8ACE1174DF51}" type="presParOf" srcId="{49BBFF17-E5D9-49C7-8DD7-CEB003DE43F0}" destId="{CB427383-560E-4CAB-9F49-1E79BA0AD3E2}" srcOrd="1" destOrd="0" presId="urn:microsoft.com/office/officeart/2005/8/layout/list1"/>
    <dgm:cxn modelId="{421B1984-BA82-4294-8A19-A6C57459B058}" type="presParOf" srcId="{49BBFF17-E5D9-49C7-8DD7-CEB003DE43F0}" destId="{25E03593-1E69-44F4-B31B-CF21FE3E449F}" srcOrd="2" destOrd="0" presId="urn:microsoft.com/office/officeart/2005/8/layout/list1"/>
    <dgm:cxn modelId="{C29349D3-F7D6-4063-8DB3-5F0A08C84F50}" type="presParOf" srcId="{49BBFF17-E5D9-49C7-8DD7-CEB003DE43F0}" destId="{40305DFB-8A54-4445-9A63-D1CB61E73116}" srcOrd="3" destOrd="0" presId="urn:microsoft.com/office/officeart/2005/8/layout/list1"/>
    <dgm:cxn modelId="{9C0F9640-DD4A-4463-8034-6B5D108F2FDB}" type="presParOf" srcId="{49BBFF17-E5D9-49C7-8DD7-CEB003DE43F0}" destId="{E3DA1EB4-5AAD-4AAC-8D13-F9EF945FE3AA}" srcOrd="4" destOrd="0" presId="urn:microsoft.com/office/officeart/2005/8/layout/list1"/>
    <dgm:cxn modelId="{3EC8869F-CB5D-488E-93EB-F6CD151B962B}" type="presParOf" srcId="{E3DA1EB4-5AAD-4AAC-8D13-F9EF945FE3AA}" destId="{B235CEC6-4F16-402B-9A92-390988B4673B}" srcOrd="0" destOrd="0" presId="urn:microsoft.com/office/officeart/2005/8/layout/list1"/>
    <dgm:cxn modelId="{5978340A-F9E7-47D2-A81D-83EAA638CAC0}" type="presParOf" srcId="{E3DA1EB4-5AAD-4AAC-8D13-F9EF945FE3AA}" destId="{DBB13579-0117-47F5-B8B2-064ABC67EC05}" srcOrd="1" destOrd="0" presId="urn:microsoft.com/office/officeart/2005/8/layout/list1"/>
    <dgm:cxn modelId="{ABCBB7B9-9059-4A7A-8327-E5D479261617}" type="presParOf" srcId="{49BBFF17-E5D9-49C7-8DD7-CEB003DE43F0}" destId="{E075D32E-334E-4550-B9DF-521162E9E2EB}" srcOrd="5" destOrd="0" presId="urn:microsoft.com/office/officeart/2005/8/layout/list1"/>
    <dgm:cxn modelId="{8E37C48F-0541-4263-9AE2-7D30C9E72C0B}" type="presParOf" srcId="{49BBFF17-E5D9-49C7-8DD7-CEB003DE43F0}" destId="{C82D66DF-697E-45A5-BF88-24180CEC9D69}" srcOrd="6" destOrd="0" presId="urn:microsoft.com/office/officeart/2005/8/layout/list1"/>
    <dgm:cxn modelId="{0824B07E-5BBC-450A-BF8A-2816BF96DB50}" type="presParOf" srcId="{49BBFF17-E5D9-49C7-8DD7-CEB003DE43F0}" destId="{88998195-4078-4E62-82A9-7AF86488492D}" srcOrd="7" destOrd="0" presId="urn:microsoft.com/office/officeart/2005/8/layout/list1"/>
    <dgm:cxn modelId="{89915CA4-241E-4245-A959-CDF83CDA95DA}" type="presParOf" srcId="{49BBFF17-E5D9-49C7-8DD7-CEB003DE43F0}" destId="{2AEC43B3-8869-45EF-A638-0D6078304AAD}" srcOrd="8" destOrd="0" presId="urn:microsoft.com/office/officeart/2005/8/layout/list1"/>
    <dgm:cxn modelId="{74745320-3798-417A-986A-CEE2E50D9FD6}" type="presParOf" srcId="{2AEC43B3-8869-45EF-A638-0D6078304AAD}" destId="{F20F38D6-08E3-4057-8CAA-8F36C68ACF1F}" srcOrd="0" destOrd="0" presId="urn:microsoft.com/office/officeart/2005/8/layout/list1"/>
    <dgm:cxn modelId="{F0A77E3C-8D72-4D49-A301-55A7F13285C4}" type="presParOf" srcId="{2AEC43B3-8869-45EF-A638-0D6078304AAD}" destId="{E1AA14BA-1C82-40BE-97A8-FF9C62B216B6}" srcOrd="1" destOrd="0" presId="urn:microsoft.com/office/officeart/2005/8/layout/list1"/>
    <dgm:cxn modelId="{3457BBF4-79B2-4A23-9A56-9C12A0364B5A}" type="presParOf" srcId="{49BBFF17-E5D9-49C7-8DD7-CEB003DE43F0}" destId="{E20D2AA2-2C8B-42FA-A139-3A45D26C7C4A}" srcOrd="9" destOrd="0" presId="urn:microsoft.com/office/officeart/2005/8/layout/list1"/>
    <dgm:cxn modelId="{44B4AA8B-27DB-4A28-9402-E342BCD8FD76}" type="presParOf" srcId="{49BBFF17-E5D9-49C7-8DD7-CEB003DE43F0}" destId="{F469100C-0DDA-4E9E-8E20-DF804098B86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B9338-3912-474D-AB84-44EAA0F6603B}">
      <dsp:nvSpPr>
        <dsp:cNvPr id="0" name=""/>
        <dsp:cNvSpPr/>
      </dsp:nvSpPr>
      <dsp:spPr>
        <a:xfrm>
          <a:off x="3133242" y="2896"/>
          <a:ext cx="1705587" cy="771410"/>
        </a:xfrm>
        <a:prstGeom prst="rect">
          <a:avLst/>
        </a:prstGeom>
        <a:solidFill>
          <a:srgbClr val="189B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a:t>Interactive </a:t>
          </a:r>
          <a:r>
            <a:rPr lang="de-DE" sz="1400" kern="1200" dirty="0" err="1"/>
            <a:t>training</a:t>
          </a:r>
          <a:r>
            <a:rPr lang="de-DE" sz="1400" kern="1200" dirty="0"/>
            <a:t> </a:t>
          </a:r>
          <a:r>
            <a:rPr lang="de-DE" sz="1400" kern="1200" dirty="0" err="1"/>
            <a:t>with</a:t>
          </a:r>
          <a:r>
            <a:rPr lang="de-DE" sz="1400" kern="1200" dirty="0"/>
            <a:t> </a:t>
          </a:r>
          <a:r>
            <a:rPr lang="de-DE" sz="1400" kern="1200" dirty="0" err="1"/>
            <a:t>free</a:t>
          </a:r>
          <a:r>
            <a:rPr lang="de-DE" sz="1400" kern="1200" dirty="0"/>
            <a:t> </a:t>
          </a:r>
          <a:r>
            <a:rPr lang="de-DE" sz="1400" kern="1200" dirty="0" err="1"/>
            <a:t>opinion</a:t>
          </a:r>
          <a:r>
            <a:rPr lang="de-DE" sz="1400" kern="1200" dirty="0"/>
            <a:t> </a:t>
          </a:r>
          <a:r>
            <a:rPr lang="de-DE" sz="1400" kern="1200" dirty="0" err="1"/>
            <a:t>exchange</a:t>
          </a:r>
          <a:endParaRPr lang="de-AT" sz="1400" kern="1200" dirty="0"/>
        </a:p>
      </dsp:txBody>
      <dsp:txXfrm>
        <a:off x="3133242" y="2896"/>
        <a:ext cx="1705587" cy="771410"/>
      </dsp:txXfrm>
    </dsp:sp>
    <dsp:sp modelId="{A6E877AE-0302-4A43-95CC-F16737F4D15F}">
      <dsp:nvSpPr>
        <dsp:cNvPr id="0" name=""/>
        <dsp:cNvSpPr/>
      </dsp:nvSpPr>
      <dsp:spPr>
        <a:xfrm>
          <a:off x="2293177" y="2896"/>
          <a:ext cx="763695" cy="771410"/>
        </a:xfrm>
        <a:prstGeom prst="rect">
          <a:avLst/>
        </a:prstGeom>
        <a:blipFill>
          <a:blip xmlns:r="http://schemas.openxmlformats.org/officeDocument/2006/relationships" r:embed="rId1"/>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313ADC-F854-4B10-9409-24864C2CCF20}">
      <dsp:nvSpPr>
        <dsp:cNvPr id="0" name=""/>
        <dsp:cNvSpPr/>
      </dsp:nvSpPr>
      <dsp:spPr>
        <a:xfrm>
          <a:off x="2293177" y="901589"/>
          <a:ext cx="1705587" cy="771410"/>
        </a:xfrm>
        <a:prstGeom prst="rect">
          <a:avLst/>
        </a:prstGeom>
        <a:solidFill>
          <a:srgbClr val="189B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err="1"/>
            <a:t>We</a:t>
          </a:r>
          <a:r>
            <a:rPr lang="de-DE" sz="1400" kern="1200" dirty="0"/>
            <a:t> </a:t>
          </a:r>
          <a:r>
            <a:rPr lang="de-DE" sz="1400" kern="1200" dirty="0" err="1"/>
            <a:t>are</a:t>
          </a:r>
          <a:r>
            <a:rPr lang="de-DE" sz="1400" kern="1200" dirty="0"/>
            <a:t> </a:t>
          </a:r>
          <a:r>
            <a:rPr lang="de-DE" sz="1400" kern="1200" dirty="0" err="1"/>
            <a:t>sitting</a:t>
          </a:r>
          <a:r>
            <a:rPr lang="de-DE" sz="1400" kern="1200" dirty="0"/>
            <a:t> in </a:t>
          </a:r>
          <a:r>
            <a:rPr lang="de-DE" sz="1400" kern="1200" dirty="0" err="1"/>
            <a:t>the</a:t>
          </a:r>
          <a:r>
            <a:rPr lang="de-DE" sz="1400" kern="1200" dirty="0"/>
            <a:t> same </a:t>
          </a:r>
          <a:r>
            <a:rPr lang="de-DE" sz="1400" kern="1200" dirty="0" err="1"/>
            <a:t>boat</a:t>
          </a:r>
          <a:r>
            <a:rPr lang="de-DE" sz="1400" kern="1200" dirty="0"/>
            <a:t> – </a:t>
          </a:r>
          <a:r>
            <a:rPr lang="de-DE" sz="1400" kern="1200" dirty="0" err="1"/>
            <a:t>one</a:t>
          </a:r>
          <a:r>
            <a:rPr lang="de-DE" sz="1400" kern="1200" dirty="0"/>
            <a:t> </a:t>
          </a:r>
          <a:r>
            <a:rPr lang="de-DE" sz="1400" kern="1200" dirty="0" err="1"/>
            <a:t>big</a:t>
          </a:r>
          <a:r>
            <a:rPr lang="de-DE" sz="1400" kern="1200" dirty="0"/>
            <a:t> </a:t>
          </a:r>
          <a:r>
            <a:rPr lang="de-DE" sz="1400" kern="1200" dirty="0" err="1"/>
            <a:t>team</a:t>
          </a:r>
          <a:r>
            <a:rPr lang="de-DE" sz="1400" kern="1200" dirty="0"/>
            <a:t> to </a:t>
          </a:r>
          <a:r>
            <a:rPr lang="de-DE" sz="1400" kern="1200" dirty="0" err="1"/>
            <a:t>be</a:t>
          </a:r>
          <a:r>
            <a:rPr lang="de-DE" sz="1400" kern="1200" dirty="0"/>
            <a:t> </a:t>
          </a:r>
          <a:r>
            <a:rPr lang="de-DE" sz="1400" kern="1200" dirty="0" err="1"/>
            <a:t>successful</a:t>
          </a:r>
          <a:endParaRPr lang="de-AT" sz="1400" kern="1200" dirty="0"/>
        </a:p>
      </dsp:txBody>
      <dsp:txXfrm>
        <a:off x="2293177" y="901589"/>
        <a:ext cx="1705587" cy="771410"/>
      </dsp:txXfrm>
    </dsp:sp>
    <dsp:sp modelId="{E9A3FE32-F0A5-4A86-BEC5-B17AD84A3F7E}">
      <dsp:nvSpPr>
        <dsp:cNvPr id="0" name=""/>
        <dsp:cNvSpPr/>
      </dsp:nvSpPr>
      <dsp:spPr>
        <a:xfrm>
          <a:off x="4075134" y="901589"/>
          <a:ext cx="763695" cy="771410"/>
        </a:xfrm>
        <a:prstGeom prst="rect">
          <a:avLst/>
        </a:prstGeom>
        <a:blipFill>
          <a:blip xmlns:r="http://schemas.openxmlformats.org/officeDocument/2006/relationships" r:embed="rId2"/>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42CA39-B62A-4169-AC9B-14E1AE414FCB}">
      <dsp:nvSpPr>
        <dsp:cNvPr id="0" name=""/>
        <dsp:cNvSpPr/>
      </dsp:nvSpPr>
      <dsp:spPr>
        <a:xfrm>
          <a:off x="3133242" y="1800281"/>
          <a:ext cx="1705587" cy="771410"/>
        </a:xfrm>
        <a:prstGeom prst="rect">
          <a:avLst/>
        </a:prstGeom>
        <a:solidFill>
          <a:srgbClr val="189B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err="1"/>
            <a:t>accept</a:t>
          </a:r>
          <a:r>
            <a:rPr lang="de-DE" sz="1400" kern="1200" dirty="0"/>
            <a:t> </a:t>
          </a:r>
          <a:r>
            <a:rPr lang="de-DE" sz="1400" kern="1200" dirty="0" err="1"/>
            <a:t>the</a:t>
          </a:r>
          <a:r>
            <a:rPr lang="de-DE" sz="1400" kern="1200" dirty="0"/>
            <a:t> </a:t>
          </a:r>
          <a:r>
            <a:rPr lang="de-DE" sz="1400" kern="1200" dirty="0" err="1"/>
            <a:t>challenge</a:t>
          </a:r>
          <a:r>
            <a:rPr lang="de-DE" sz="1400" kern="1200" dirty="0"/>
            <a:t> and </a:t>
          </a:r>
          <a:r>
            <a:rPr lang="de-DE" sz="1400" kern="1200" dirty="0" err="1"/>
            <a:t>don´t</a:t>
          </a:r>
          <a:r>
            <a:rPr lang="de-DE" sz="1400" kern="1200" dirty="0"/>
            <a:t> </a:t>
          </a:r>
          <a:r>
            <a:rPr lang="de-DE" sz="1400" kern="1200" dirty="0" err="1"/>
            <a:t>give</a:t>
          </a:r>
          <a:r>
            <a:rPr lang="de-DE" sz="1400" kern="1200" dirty="0"/>
            <a:t> </a:t>
          </a:r>
          <a:r>
            <a:rPr lang="de-DE" sz="1400" kern="1200" dirty="0" err="1"/>
            <a:t>up</a:t>
          </a:r>
          <a:r>
            <a:rPr lang="de-DE" sz="1400" kern="1200" dirty="0"/>
            <a:t>!</a:t>
          </a:r>
          <a:endParaRPr lang="de-AT" sz="1400" kern="1200" dirty="0"/>
        </a:p>
      </dsp:txBody>
      <dsp:txXfrm>
        <a:off x="3133242" y="1800281"/>
        <a:ext cx="1705587" cy="771410"/>
      </dsp:txXfrm>
    </dsp:sp>
    <dsp:sp modelId="{D3809C47-AB94-4B3D-9834-D336CD9F7C33}">
      <dsp:nvSpPr>
        <dsp:cNvPr id="0" name=""/>
        <dsp:cNvSpPr/>
      </dsp:nvSpPr>
      <dsp:spPr>
        <a:xfrm>
          <a:off x="2293177" y="1800281"/>
          <a:ext cx="763695" cy="77141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C6CB5-3887-4142-A371-D4C94CEB2C4D}">
      <dsp:nvSpPr>
        <dsp:cNvPr id="0" name=""/>
        <dsp:cNvSpPr/>
      </dsp:nvSpPr>
      <dsp:spPr>
        <a:xfrm>
          <a:off x="2293177" y="2698974"/>
          <a:ext cx="1705587" cy="771410"/>
        </a:xfrm>
        <a:prstGeom prst="rect">
          <a:avLst/>
        </a:prstGeom>
        <a:solidFill>
          <a:srgbClr val="189B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err="1"/>
            <a:t>motivation</a:t>
          </a:r>
          <a:r>
            <a:rPr lang="de-DE" sz="1400" kern="1200" dirty="0"/>
            <a:t> and </a:t>
          </a:r>
          <a:r>
            <a:rPr lang="de-DE" sz="1400" kern="1200" dirty="0" err="1"/>
            <a:t>fun</a:t>
          </a:r>
          <a:r>
            <a:rPr lang="de-DE" sz="1400" kern="1200" dirty="0"/>
            <a:t> </a:t>
          </a:r>
          <a:r>
            <a:rPr lang="de-DE" sz="1400" kern="1200" dirty="0" err="1"/>
            <a:t>ahead</a:t>
          </a:r>
          <a:r>
            <a:rPr lang="de-DE" sz="1400" kern="1200" dirty="0"/>
            <a:t> </a:t>
          </a:r>
          <a:endParaRPr lang="de-AT" sz="1400" kern="1200" dirty="0"/>
        </a:p>
      </dsp:txBody>
      <dsp:txXfrm>
        <a:off x="2293177" y="2698974"/>
        <a:ext cx="1705587" cy="771410"/>
      </dsp:txXfrm>
    </dsp:sp>
    <dsp:sp modelId="{EE973FA3-3404-4ECA-A41F-66141BF9A398}">
      <dsp:nvSpPr>
        <dsp:cNvPr id="0" name=""/>
        <dsp:cNvSpPr/>
      </dsp:nvSpPr>
      <dsp:spPr>
        <a:xfrm>
          <a:off x="4075134" y="2698974"/>
          <a:ext cx="763695" cy="77141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6AD0E-546B-4EC8-B4E3-B53DA99A7E3F}">
      <dsp:nvSpPr>
        <dsp:cNvPr id="0" name=""/>
        <dsp:cNvSpPr/>
      </dsp:nvSpPr>
      <dsp:spPr>
        <a:xfrm>
          <a:off x="3133242" y="3597667"/>
          <a:ext cx="1705587" cy="771410"/>
        </a:xfrm>
        <a:prstGeom prst="rect">
          <a:avLst/>
        </a:prstGeom>
        <a:solidFill>
          <a:srgbClr val="189B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err="1"/>
            <a:t>first</a:t>
          </a:r>
          <a:r>
            <a:rPr lang="de-DE" sz="1400" kern="1200" dirty="0"/>
            <a:t> </a:t>
          </a:r>
          <a:r>
            <a:rPr lang="de-DE" sz="1400" kern="1200" dirty="0" err="1"/>
            <a:t>possibility</a:t>
          </a:r>
          <a:r>
            <a:rPr lang="de-DE" sz="1400" kern="1200" dirty="0"/>
            <a:t> </a:t>
          </a:r>
          <a:r>
            <a:rPr lang="de-DE" sz="1400" kern="1200" dirty="0" err="1"/>
            <a:t>for</a:t>
          </a:r>
          <a:r>
            <a:rPr lang="de-DE" sz="1400" kern="1200" dirty="0"/>
            <a:t> </a:t>
          </a:r>
          <a:r>
            <a:rPr lang="de-DE" sz="1400" kern="1200" dirty="0" err="1"/>
            <a:t>creating</a:t>
          </a:r>
          <a:r>
            <a:rPr lang="de-DE" sz="1400" kern="1200" dirty="0"/>
            <a:t> a </a:t>
          </a:r>
          <a:r>
            <a:rPr lang="de-DE" sz="1400" kern="1200" dirty="0" err="1"/>
            <a:t>branding</a:t>
          </a:r>
          <a:r>
            <a:rPr lang="de-DE" sz="1400" kern="1200" dirty="0"/>
            <a:t> </a:t>
          </a:r>
          <a:r>
            <a:rPr lang="de-DE" sz="1400" kern="1200" dirty="0" err="1"/>
            <a:t>for</a:t>
          </a:r>
          <a:r>
            <a:rPr lang="de-DE" sz="1400" kern="1200" dirty="0"/>
            <a:t> </a:t>
          </a:r>
          <a:r>
            <a:rPr lang="de-DE" sz="1400" kern="1200" dirty="0" err="1"/>
            <a:t>your</a:t>
          </a:r>
          <a:r>
            <a:rPr lang="de-DE" sz="1400" kern="1200" dirty="0"/>
            <a:t> </a:t>
          </a:r>
          <a:r>
            <a:rPr lang="de-DE" sz="1400" kern="1200" dirty="0" err="1"/>
            <a:t>center</a:t>
          </a:r>
          <a:endParaRPr lang="de-AT" sz="1400" kern="1200" dirty="0"/>
        </a:p>
      </dsp:txBody>
      <dsp:txXfrm>
        <a:off x="3133242" y="3597667"/>
        <a:ext cx="1705587" cy="771410"/>
      </dsp:txXfrm>
    </dsp:sp>
    <dsp:sp modelId="{C504ABF5-74AE-4135-8A1A-52818F94622C}">
      <dsp:nvSpPr>
        <dsp:cNvPr id="0" name=""/>
        <dsp:cNvSpPr/>
      </dsp:nvSpPr>
      <dsp:spPr>
        <a:xfrm>
          <a:off x="2293177" y="3597667"/>
          <a:ext cx="763695" cy="77141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03593-1E69-44F4-B31B-CF21FE3E449F}">
      <dsp:nvSpPr>
        <dsp:cNvPr id="0" name=""/>
        <dsp:cNvSpPr/>
      </dsp:nvSpPr>
      <dsp:spPr>
        <a:xfrm>
          <a:off x="0" y="675149"/>
          <a:ext cx="6096000" cy="3276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A0432E-C071-46EB-9201-F9E6623D57B2}">
      <dsp:nvSpPr>
        <dsp:cNvPr id="0" name=""/>
        <dsp:cNvSpPr/>
      </dsp:nvSpPr>
      <dsp:spPr>
        <a:xfrm>
          <a:off x="304800" y="483268"/>
          <a:ext cx="4267200" cy="3837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pPr>
          <a:r>
            <a:rPr lang="de-DE" sz="1300" kern="1200" dirty="0" err="1"/>
            <a:t>Introduction</a:t>
          </a:r>
          <a:r>
            <a:rPr lang="de-DE" sz="1300" kern="1200" dirty="0"/>
            <a:t> to </a:t>
          </a:r>
          <a:r>
            <a:rPr lang="de-DE" sz="1300" kern="1200" dirty="0" err="1"/>
            <a:t>business</a:t>
          </a:r>
          <a:r>
            <a:rPr lang="de-DE" sz="1300" kern="1200" dirty="0"/>
            <a:t> </a:t>
          </a:r>
          <a:r>
            <a:rPr lang="de-DE" sz="1300" kern="1200" dirty="0" err="1"/>
            <a:t>model</a:t>
          </a:r>
          <a:r>
            <a:rPr lang="de-DE" sz="1300" kern="1200" dirty="0"/>
            <a:t> </a:t>
          </a:r>
          <a:r>
            <a:rPr lang="de-DE" sz="1300" kern="1200" dirty="0" err="1"/>
            <a:t>thinking</a:t>
          </a:r>
          <a:endParaRPr lang="de-AT" sz="1300" kern="1200" dirty="0"/>
        </a:p>
      </dsp:txBody>
      <dsp:txXfrm>
        <a:off x="323534" y="502002"/>
        <a:ext cx="4229732" cy="346292"/>
      </dsp:txXfrm>
    </dsp:sp>
    <dsp:sp modelId="{C82D66DF-697E-45A5-BF88-24180CEC9D69}">
      <dsp:nvSpPr>
        <dsp:cNvPr id="0" name=""/>
        <dsp:cNvSpPr/>
      </dsp:nvSpPr>
      <dsp:spPr>
        <a:xfrm>
          <a:off x="0" y="1264828"/>
          <a:ext cx="6096000" cy="3276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B13579-0117-47F5-B8B2-064ABC67EC05}">
      <dsp:nvSpPr>
        <dsp:cNvPr id="0" name=""/>
        <dsp:cNvSpPr/>
      </dsp:nvSpPr>
      <dsp:spPr>
        <a:xfrm>
          <a:off x="304800" y="1072949"/>
          <a:ext cx="4267200" cy="3837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pPr>
          <a:r>
            <a:rPr lang="de-DE" sz="1300" kern="1200" dirty="0"/>
            <a:t>The Business Model Canvas and </a:t>
          </a:r>
          <a:r>
            <a:rPr lang="de-DE" sz="1300" kern="1200" dirty="0" err="1"/>
            <a:t>the</a:t>
          </a:r>
          <a:r>
            <a:rPr lang="de-DE" sz="1300" kern="1200" dirty="0"/>
            <a:t> 9 </a:t>
          </a:r>
          <a:r>
            <a:rPr lang="de-DE" sz="1300" kern="1200" dirty="0" err="1"/>
            <a:t>building</a:t>
          </a:r>
          <a:r>
            <a:rPr lang="de-DE" sz="1300" kern="1200" dirty="0"/>
            <a:t> </a:t>
          </a:r>
          <a:r>
            <a:rPr lang="de-DE" sz="1300" kern="1200" dirty="0" err="1"/>
            <a:t>blocks</a:t>
          </a:r>
          <a:endParaRPr lang="de-AT" sz="1300" kern="1200" dirty="0"/>
        </a:p>
      </dsp:txBody>
      <dsp:txXfrm>
        <a:off x="323534" y="1091683"/>
        <a:ext cx="4229732" cy="346292"/>
      </dsp:txXfrm>
    </dsp:sp>
    <dsp:sp modelId="{F469100C-0DDA-4E9E-8E20-DF804098B864}">
      <dsp:nvSpPr>
        <dsp:cNvPr id="0" name=""/>
        <dsp:cNvSpPr/>
      </dsp:nvSpPr>
      <dsp:spPr>
        <a:xfrm>
          <a:off x="0" y="1854509"/>
          <a:ext cx="6096000" cy="3276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AA14BA-1C82-40BE-97A8-FF9C62B216B6}">
      <dsp:nvSpPr>
        <dsp:cNvPr id="0" name=""/>
        <dsp:cNvSpPr/>
      </dsp:nvSpPr>
      <dsp:spPr>
        <a:xfrm>
          <a:off x="304800" y="1662629"/>
          <a:ext cx="4267200" cy="38376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pPr>
          <a:r>
            <a:rPr lang="de-DE" sz="1300" kern="1200" dirty="0" err="1"/>
            <a:t>Application</a:t>
          </a:r>
          <a:r>
            <a:rPr lang="de-DE" sz="1300" kern="1200" dirty="0"/>
            <a:t> </a:t>
          </a:r>
          <a:r>
            <a:rPr lang="de-DE" sz="1300" kern="1200" dirty="0" err="1"/>
            <a:t>of</a:t>
          </a:r>
          <a:r>
            <a:rPr lang="de-DE" sz="1300" kern="1200" dirty="0"/>
            <a:t> </a:t>
          </a:r>
          <a:r>
            <a:rPr lang="de-DE" sz="1300" kern="1200" dirty="0" err="1"/>
            <a:t>the</a:t>
          </a:r>
          <a:r>
            <a:rPr lang="de-DE" sz="1300" kern="1200" dirty="0"/>
            <a:t> Business Model Cavas </a:t>
          </a:r>
          <a:r>
            <a:rPr lang="de-DE" sz="1300" kern="1200" dirty="0" err="1"/>
            <a:t>for</a:t>
          </a:r>
          <a:r>
            <a:rPr lang="de-DE" sz="1300" kern="1200" dirty="0"/>
            <a:t> HEI </a:t>
          </a:r>
          <a:r>
            <a:rPr lang="de-DE" sz="1300" kern="1200" dirty="0" err="1"/>
            <a:t>teaching</a:t>
          </a:r>
          <a:endParaRPr lang="de-AT" sz="1300" kern="1200" dirty="0"/>
        </a:p>
      </dsp:txBody>
      <dsp:txXfrm>
        <a:off x="323534" y="1681363"/>
        <a:ext cx="4229732" cy="34629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0B054-A7E3-4C46-A3DC-95C0A9E1C735}" type="datetimeFigureOut">
              <a:rPr lang="en-US" smtClean="0"/>
              <a:t>11/23/2021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C70139-1794-494E-AE18-8355041D2970}" type="slidenum">
              <a:rPr lang="en-US" smtClean="0"/>
              <a:t>‹Nr.›</a:t>
            </a:fld>
            <a:endParaRPr lang="en-US"/>
          </a:p>
        </p:txBody>
      </p:sp>
    </p:spTree>
    <p:extLst>
      <p:ext uri="{BB962C8B-B14F-4D97-AF65-F5344CB8AC3E}">
        <p14:creationId xmlns:p14="http://schemas.microsoft.com/office/powerpoint/2010/main" val="74421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B7F31-E679-48CC-9423-9B6BFCA4E2AC}" type="datetimeFigureOut">
              <a:rPr lang="en-US" smtClean="0"/>
              <a:t>11/23/2021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C4FCC-A7BB-4998-9C5C-F010D2AC4004}" type="slidenum">
              <a:rPr lang="en-US" smtClean="0"/>
              <a:t>‹Nr.›</a:t>
            </a:fld>
            <a:endParaRPr lang="en-US"/>
          </a:p>
        </p:txBody>
      </p:sp>
    </p:spTree>
    <p:extLst>
      <p:ext uri="{BB962C8B-B14F-4D97-AF65-F5344CB8AC3E}">
        <p14:creationId xmlns:p14="http://schemas.microsoft.com/office/powerpoint/2010/main" val="249935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59C4FCC-A7BB-4998-9C5C-F010D2AC4004}" type="slidenum">
              <a:rPr lang="en-US" smtClean="0"/>
              <a:t>19</a:t>
            </a:fld>
            <a:endParaRPr lang="en-US"/>
          </a:p>
        </p:txBody>
      </p:sp>
    </p:spTree>
    <p:extLst>
      <p:ext uri="{BB962C8B-B14F-4D97-AF65-F5344CB8AC3E}">
        <p14:creationId xmlns:p14="http://schemas.microsoft.com/office/powerpoint/2010/main" val="401455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Customer </a:t>
            </a:r>
            <a:r>
              <a:rPr lang="de-DE" dirty="0" err="1"/>
              <a:t>segments</a:t>
            </a:r>
            <a:r>
              <a:rPr lang="de-DE" dirty="0"/>
              <a:t> – e.g. Twitter: User, </a:t>
            </a:r>
            <a:r>
              <a:rPr lang="de-DE" dirty="0" err="1"/>
              <a:t>company</a:t>
            </a:r>
            <a:r>
              <a:rPr lang="de-DE" dirty="0"/>
              <a:t> &amp; </a:t>
            </a:r>
            <a:r>
              <a:rPr lang="de-DE" dirty="0" err="1"/>
              <a:t>developer</a:t>
            </a:r>
            <a:endParaRPr lang="de-DE" dirty="0"/>
          </a:p>
          <a:p>
            <a:r>
              <a:rPr lang="de-DE" dirty="0"/>
              <a:t>Value </a:t>
            </a:r>
            <a:r>
              <a:rPr lang="de-DE" dirty="0" err="1"/>
              <a:t>proposition</a:t>
            </a:r>
            <a:r>
              <a:rPr lang="de-DE" dirty="0"/>
              <a:t> – e.g. User – </a:t>
            </a:r>
            <a:r>
              <a:rPr lang="de-DE" dirty="0" err="1"/>
              <a:t>connectiveness</a:t>
            </a:r>
            <a:r>
              <a:rPr lang="de-DE" dirty="0"/>
              <a:t> &amp; follow </a:t>
            </a:r>
            <a:r>
              <a:rPr lang="de-DE" dirty="0" err="1"/>
              <a:t>news</a:t>
            </a:r>
            <a:r>
              <a:rPr lang="de-DE" dirty="0"/>
              <a:t> and hottest </a:t>
            </a:r>
            <a:r>
              <a:rPr lang="de-DE" dirty="0" err="1"/>
              <a:t>topics</a:t>
            </a:r>
            <a:r>
              <a:rPr lang="de-DE" dirty="0"/>
              <a:t>; </a:t>
            </a:r>
            <a:r>
              <a:rPr lang="de-DE" dirty="0" err="1"/>
              <a:t>companies</a:t>
            </a:r>
            <a:r>
              <a:rPr lang="de-DE" dirty="0"/>
              <a:t> – </a:t>
            </a:r>
            <a:r>
              <a:rPr lang="de-DE" dirty="0" err="1"/>
              <a:t>targeted</a:t>
            </a:r>
            <a:r>
              <a:rPr lang="de-DE" dirty="0"/>
              <a:t> </a:t>
            </a:r>
            <a:r>
              <a:rPr lang="de-DE" dirty="0" err="1"/>
              <a:t>marketing</a:t>
            </a:r>
            <a:r>
              <a:rPr lang="de-DE" dirty="0"/>
              <a:t>; </a:t>
            </a:r>
            <a:r>
              <a:rPr lang="de-DE" dirty="0" err="1"/>
              <a:t>developer</a:t>
            </a:r>
            <a:r>
              <a:rPr lang="de-DE" dirty="0"/>
              <a:t> – Twitter </a:t>
            </a:r>
            <a:r>
              <a:rPr lang="de-DE" dirty="0" err="1"/>
              <a:t>apps</a:t>
            </a:r>
            <a:r>
              <a:rPr lang="de-DE" dirty="0"/>
              <a:t> </a:t>
            </a:r>
            <a:r>
              <a:rPr lang="de-DE" dirty="0" err="1"/>
              <a:t>for</a:t>
            </a:r>
            <a:r>
              <a:rPr lang="de-DE" dirty="0"/>
              <a:t> different </a:t>
            </a:r>
            <a:r>
              <a:rPr lang="de-DE" dirty="0" err="1"/>
              <a:t>platforms</a:t>
            </a:r>
            <a:endParaRPr lang="de-DE" dirty="0"/>
          </a:p>
          <a:p>
            <a:r>
              <a:rPr lang="de-DE" dirty="0"/>
              <a:t>Channels – e.g. </a:t>
            </a:r>
            <a:r>
              <a:rPr lang="de-DE" dirty="0" err="1"/>
              <a:t>user</a:t>
            </a:r>
            <a:r>
              <a:rPr lang="de-DE" dirty="0"/>
              <a:t> – </a:t>
            </a:r>
            <a:r>
              <a:rPr lang="de-DE" dirty="0" err="1"/>
              <a:t>website</a:t>
            </a:r>
            <a:r>
              <a:rPr lang="de-DE" dirty="0"/>
              <a:t>, </a:t>
            </a:r>
            <a:r>
              <a:rPr lang="de-DE" dirty="0" err="1"/>
              <a:t>desktop</a:t>
            </a:r>
            <a:r>
              <a:rPr lang="de-DE" dirty="0"/>
              <a:t>, mobile </a:t>
            </a:r>
            <a:r>
              <a:rPr lang="de-DE" dirty="0" err="1"/>
              <a:t>app</a:t>
            </a:r>
            <a:r>
              <a:rPr lang="de-DE" dirty="0"/>
              <a:t>; </a:t>
            </a:r>
            <a:r>
              <a:rPr lang="de-DE" dirty="0" err="1"/>
              <a:t>developer</a:t>
            </a:r>
            <a:r>
              <a:rPr lang="de-DE" dirty="0"/>
              <a:t> – Twitter API</a:t>
            </a:r>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45</a:t>
            </a:fld>
            <a:endParaRPr lang="en-US"/>
          </a:p>
        </p:txBody>
      </p:sp>
    </p:spTree>
    <p:extLst>
      <p:ext uri="{BB962C8B-B14F-4D97-AF65-F5344CB8AC3E}">
        <p14:creationId xmlns:p14="http://schemas.microsoft.com/office/powerpoint/2010/main" val="317876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Revenue </a:t>
            </a:r>
            <a:r>
              <a:rPr lang="de-DE" dirty="0" err="1"/>
              <a:t>streams</a:t>
            </a:r>
            <a:r>
              <a:rPr lang="de-DE" dirty="0"/>
              <a:t> – </a:t>
            </a:r>
            <a:r>
              <a:rPr lang="en-GB" noProof="0" dirty="0" err="1"/>
              <a:t>lisencing</a:t>
            </a:r>
            <a:r>
              <a:rPr lang="en-GB" noProof="0" dirty="0"/>
              <a:t> for data streams, sponsored tweets, promoted accounts</a:t>
            </a:r>
          </a:p>
          <a:p>
            <a:r>
              <a:rPr lang="en-GB" noProof="0" dirty="0"/>
              <a:t>Key </a:t>
            </a:r>
            <a:r>
              <a:rPr lang="en-GB" noProof="0" dirty="0" err="1"/>
              <a:t>ressources</a:t>
            </a:r>
            <a:r>
              <a:rPr lang="en-GB" noProof="0" dirty="0"/>
              <a:t> – platform twitter itself but also HR/expertise</a:t>
            </a:r>
          </a:p>
        </p:txBody>
      </p:sp>
      <p:sp>
        <p:nvSpPr>
          <p:cNvPr id="4" name="Foliennummernplatzhalter 3"/>
          <p:cNvSpPr>
            <a:spLocks noGrp="1"/>
          </p:cNvSpPr>
          <p:nvPr>
            <p:ph type="sldNum" sz="quarter" idx="5"/>
          </p:nvPr>
        </p:nvSpPr>
        <p:spPr/>
        <p:txBody>
          <a:bodyPr/>
          <a:lstStyle/>
          <a:p>
            <a:fld id="{C59C4FCC-A7BB-4998-9C5C-F010D2AC4004}" type="slidenum">
              <a:rPr lang="en-US" smtClean="0"/>
              <a:t>47</a:t>
            </a:fld>
            <a:endParaRPr lang="en-US"/>
          </a:p>
        </p:txBody>
      </p:sp>
    </p:spTree>
    <p:extLst>
      <p:ext uri="{BB962C8B-B14F-4D97-AF65-F5344CB8AC3E}">
        <p14:creationId xmlns:p14="http://schemas.microsoft.com/office/powerpoint/2010/main" val="71854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5"/>
          </p:nvPr>
        </p:nvSpPr>
        <p:spPr/>
        <p:txBody>
          <a:bodyPr/>
          <a:lstStyle/>
          <a:p>
            <a:fld id="{C59C4FCC-A7BB-4998-9C5C-F010D2AC4004}" type="slidenum">
              <a:rPr lang="en-US" smtClean="0"/>
              <a:t>49</a:t>
            </a:fld>
            <a:endParaRPr lang="en-US"/>
          </a:p>
        </p:txBody>
      </p:sp>
    </p:spTree>
    <p:extLst>
      <p:ext uri="{BB962C8B-B14F-4D97-AF65-F5344CB8AC3E}">
        <p14:creationId xmlns:p14="http://schemas.microsoft.com/office/powerpoint/2010/main" val="5759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atin typeface="Expressway Rg" panose="020B0604020200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8"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3870549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11/23/2021</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8" name="Grafik 27">
            <a:extLst>
              <a:ext uri="{FF2B5EF4-FFF2-40B4-BE49-F238E27FC236}">
                <a16:creationId xmlns:a16="http://schemas.microsoft.com/office/drawing/2014/main" id="{2A9C8B11-6DF5-407C-A3F0-6FBE553F4739}"/>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38477" y="-40407"/>
            <a:ext cx="491867" cy="46293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F5018B2-BEF1-4DA8-82B4-376877853B6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69052" y="-12036"/>
            <a:ext cx="1345223" cy="313885"/>
          </a:xfrm>
          <a:prstGeom prst="rect">
            <a:avLst/>
          </a:prstGeom>
        </p:spPr>
      </p:pic>
    </p:spTree>
    <p:extLst>
      <p:ext uri="{BB962C8B-B14F-4D97-AF65-F5344CB8AC3E}">
        <p14:creationId xmlns:p14="http://schemas.microsoft.com/office/powerpoint/2010/main" val="101061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11/23/2021</a:t>
            </a:fld>
            <a:endParaRPr lang="en-US"/>
          </a:p>
        </p:txBody>
      </p:sp>
      <p:sp>
        <p:nvSpPr>
          <p:cNvPr id="4" name="Footer Placeholder 3"/>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8"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9"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fik 27">
            <a:extLst>
              <a:ext uri="{FF2B5EF4-FFF2-40B4-BE49-F238E27FC236}">
                <a16:creationId xmlns:a16="http://schemas.microsoft.com/office/drawing/2014/main" id="{089504DB-15B4-4E93-AF93-69D78E85E515}"/>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E0603AB7-ECDC-4FAD-8070-E48256800E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2448557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11/23/2021</a:t>
            </a:fld>
            <a:endParaRPr lang="en-US"/>
          </a:p>
        </p:txBody>
      </p:sp>
      <p:sp>
        <p:nvSpPr>
          <p:cNvPr id="3" name="Footer Placeholder 2"/>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Tree>
    <p:extLst>
      <p:ext uri="{BB962C8B-B14F-4D97-AF65-F5344CB8AC3E}">
        <p14:creationId xmlns:p14="http://schemas.microsoft.com/office/powerpoint/2010/main" val="101329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atin typeface="Expressway Rg" panose="020B0604020200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79187784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11/23/2021</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‹Nr.›</a:t>
            </a:fld>
            <a:endParaRPr lang="en-US" dirty="0"/>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5191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11/23/2021</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‹Nr.›</a:t>
            </a:fld>
            <a:endParaRPr lang="en-US" dirty="0"/>
          </a:p>
        </p:txBody>
      </p:sp>
      <p:pic>
        <p:nvPicPr>
          <p:cNvPr id="7"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23483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11/23/2021</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‹Nr.›</a:t>
            </a:fld>
            <a:endParaRPr lang="en-US" dirty="0"/>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400587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11/23/2021</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10"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370586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11/23/2021</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4290051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11/23/2021</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44070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11/23/2021</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240097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BBFD9-E13D-410C-BF4D-FF5EB14A7A38}" type="datetimeFigureOut">
              <a:rPr lang="en-US" smtClean="0"/>
              <a:t>11/23/2021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A6AB6-A428-4229-9434-94E028D66DA4}" type="slidenum">
              <a:rPr lang="en-US" smtClean="0"/>
              <a:t>‹Nr.›</a:t>
            </a:fld>
            <a:endParaRPr lang="en-US"/>
          </a:p>
        </p:txBody>
      </p:sp>
    </p:spTree>
    <p:extLst>
      <p:ext uri="{BB962C8B-B14F-4D97-AF65-F5344CB8AC3E}">
        <p14:creationId xmlns:p14="http://schemas.microsoft.com/office/powerpoint/2010/main" val="2963511406"/>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9" r:id="rId4"/>
    <p:sldLayoutId id="2147483671" r:id="rId5"/>
    <p:sldLayoutId id="2147483664" r:id="rId6"/>
    <p:sldLayoutId id="2147483668" r:id="rId7"/>
    <p:sldLayoutId id="2147483672" r:id="rId8"/>
    <p:sldLayoutId id="2147483673" r:id="rId9"/>
    <p:sldLayoutId id="2147483674" r:id="rId10"/>
    <p:sldLayoutId id="2147483666"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hyperlink" Target="https://www.linkedin.com/in/evaholmberg/"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c.beans@ua.es" TargetMode="External"/><Relationship Id="rId1" Type="http://schemas.openxmlformats.org/officeDocument/2006/relationships/slideLayout" Target="../slideLayouts/slideLayout6.xml"/><Relationship Id="rId4" Type="http://schemas.openxmlformats.org/officeDocument/2006/relationships/hyperlink" Target="https://sco.wikipedia.org/wiki/File:Twitter_bird_logo_2012.sv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notesSlide" Target="../notesSlides/notesSlide1.xml"/><Relationship Id="rId16" Type="http://schemas.openxmlformats.org/officeDocument/2006/relationships/hyperlink" Target="https://cs.wikipedia.org/wiki/Instagram" TargetMode="External"/><Relationship Id="rId1" Type="http://schemas.openxmlformats.org/officeDocument/2006/relationships/slideLayout" Target="../slideLayouts/slideLayout6.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1.pn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hyperlink" Target="https://freepngimg.com/png/36982-hot-pink-hear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g"/><Relationship Id="rId12" Type="http://schemas.openxmlformats.org/officeDocument/2006/relationships/image" Target="../media/image62.png"/><Relationship Id="rId2" Type="http://schemas.openxmlformats.org/officeDocument/2006/relationships/image" Target="../media/image52.jp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jp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hyperlink" Target="https://www.linkedin.com/in/claudia-linditsch-4a791a8b/"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padlet.com/dashboard"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hyperlink" Target="https://www.strategyzer.com/" TargetMode="External"/><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https://miro.com/"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www.strategyzer.com/blog/posts/2015/10/14/how-to-scan-through-your-environments-disruptive-threats-and-opportunities" TargetMode="External"/><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de-DE" sz="9600" i="1" dirty="0">
                <a:solidFill>
                  <a:schemeClr val="accent1">
                    <a:lumMod val="50000"/>
                  </a:schemeClr>
                </a:solidFill>
                <a:latin typeface="+mn-lt"/>
                <a:cs typeface="Georgia"/>
              </a:rPr>
              <a:t>ENCORE</a:t>
            </a:r>
            <a:br>
              <a:rPr lang="de-DE" sz="9600" i="1" dirty="0">
                <a:solidFill>
                  <a:schemeClr val="accent1">
                    <a:lumMod val="50000"/>
                  </a:schemeClr>
                </a:solidFill>
                <a:latin typeface="+mn-lt"/>
                <a:cs typeface="Georgia"/>
              </a:rPr>
            </a:br>
            <a:r>
              <a:rPr lang="de-AT" sz="2700" dirty="0">
                <a:solidFill>
                  <a:schemeClr val="accent1">
                    <a:lumMod val="50000"/>
                  </a:schemeClr>
                </a:solidFill>
                <a:latin typeface="+mn-lt"/>
              </a:rPr>
              <a:t>Entrepreneurship Knowledge Centers to Foster Innovative Entrepreneurship Practices in Education and Research</a:t>
            </a:r>
            <a:br>
              <a:rPr lang="de-AT" sz="2700" dirty="0">
                <a:solidFill>
                  <a:schemeClr val="accent1">
                    <a:lumMod val="50000"/>
                  </a:schemeClr>
                </a:solidFill>
                <a:latin typeface="+mn-lt"/>
              </a:rPr>
            </a:br>
            <a:endParaRPr lang="en-US" sz="2700" dirty="0">
              <a:solidFill>
                <a:schemeClr val="accent1">
                  <a:lumMod val="50000"/>
                </a:schemeClr>
              </a:solidFill>
              <a:latin typeface="+mn-lt"/>
            </a:endParaRPr>
          </a:p>
        </p:txBody>
      </p:sp>
      <p:sp>
        <p:nvSpPr>
          <p:cNvPr id="3" name="Subtitle 2"/>
          <p:cNvSpPr>
            <a:spLocks noGrp="1"/>
          </p:cNvSpPr>
          <p:nvPr>
            <p:ph type="subTitle" idx="1"/>
          </p:nvPr>
        </p:nvSpPr>
        <p:spPr>
          <a:xfrm>
            <a:off x="1143000" y="3813243"/>
            <a:ext cx="6858000" cy="2616740"/>
          </a:xfrm>
        </p:spPr>
        <p:txBody>
          <a:bodyPr>
            <a:normAutofit/>
          </a:bodyPr>
          <a:lstStyle/>
          <a:p>
            <a:r>
              <a:rPr lang="de-AT" dirty="0">
                <a:solidFill>
                  <a:schemeClr val="accent1">
                    <a:lumMod val="50000"/>
                  </a:schemeClr>
                </a:solidFill>
                <a:latin typeface="+mn-lt"/>
              </a:rPr>
              <a:t>Training </a:t>
            </a:r>
            <a:r>
              <a:rPr lang="de-AT" dirty="0" err="1">
                <a:solidFill>
                  <a:schemeClr val="accent1">
                    <a:lumMod val="50000"/>
                  </a:schemeClr>
                </a:solidFill>
                <a:latin typeface="+mn-lt"/>
              </a:rPr>
              <a:t>of</a:t>
            </a:r>
            <a:r>
              <a:rPr lang="de-AT" dirty="0">
                <a:solidFill>
                  <a:schemeClr val="accent1">
                    <a:lumMod val="50000"/>
                  </a:schemeClr>
                </a:solidFill>
                <a:latin typeface="+mn-lt"/>
              </a:rPr>
              <a:t> </a:t>
            </a:r>
            <a:r>
              <a:rPr lang="de-AT" dirty="0" err="1">
                <a:solidFill>
                  <a:schemeClr val="accent1">
                    <a:lumMod val="50000"/>
                  </a:schemeClr>
                </a:solidFill>
                <a:latin typeface="+mn-lt"/>
              </a:rPr>
              <a:t>the</a:t>
            </a:r>
            <a:r>
              <a:rPr lang="de-AT" dirty="0">
                <a:solidFill>
                  <a:schemeClr val="accent1">
                    <a:lumMod val="50000"/>
                  </a:schemeClr>
                </a:solidFill>
                <a:latin typeface="+mn-lt"/>
              </a:rPr>
              <a:t> Trainers 1</a:t>
            </a:r>
          </a:p>
          <a:p>
            <a:r>
              <a:rPr lang="en-US" dirty="0">
                <a:solidFill>
                  <a:schemeClr val="accent1">
                    <a:lumMod val="50000"/>
                  </a:schemeClr>
                </a:solidFill>
                <a:latin typeface="+mn-lt"/>
              </a:rPr>
              <a:t>Setting up and managing a center of excellence</a:t>
            </a:r>
          </a:p>
          <a:p>
            <a:endParaRPr lang="de-AT" sz="1800" dirty="0">
              <a:solidFill>
                <a:schemeClr val="accent1">
                  <a:lumMod val="50000"/>
                </a:schemeClr>
              </a:solidFill>
              <a:latin typeface="+mn-lt"/>
            </a:endParaRPr>
          </a:p>
          <a:p>
            <a:r>
              <a:rPr lang="de-AT" sz="1800" dirty="0">
                <a:solidFill>
                  <a:schemeClr val="accent1">
                    <a:lumMod val="50000"/>
                  </a:schemeClr>
                </a:solidFill>
                <a:latin typeface="+mn-lt"/>
              </a:rPr>
              <a:t>23rd </a:t>
            </a:r>
            <a:r>
              <a:rPr lang="de-AT" sz="1800" dirty="0" err="1">
                <a:solidFill>
                  <a:schemeClr val="accent1">
                    <a:lumMod val="50000"/>
                  </a:schemeClr>
                </a:solidFill>
                <a:latin typeface="+mn-lt"/>
              </a:rPr>
              <a:t>until</a:t>
            </a:r>
            <a:r>
              <a:rPr lang="de-AT" sz="1800" dirty="0">
                <a:solidFill>
                  <a:schemeClr val="accent1">
                    <a:lumMod val="50000"/>
                  </a:schemeClr>
                </a:solidFill>
                <a:latin typeface="+mn-lt"/>
              </a:rPr>
              <a:t> 26th </a:t>
            </a:r>
            <a:r>
              <a:rPr lang="de-AT" sz="1800" dirty="0" err="1">
                <a:solidFill>
                  <a:schemeClr val="accent1">
                    <a:lumMod val="50000"/>
                  </a:schemeClr>
                </a:solidFill>
                <a:latin typeface="+mn-lt"/>
              </a:rPr>
              <a:t>of</a:t>
            </a:r>
            <a:r>
              <a:rPr lang="de-AT" sz="1800" dirty="0">
                <a:solidFill>
                  <a:schemeClr val="accent1">
                    <a:lumMod val="50000"/>
                  </a:schemeClr>
                </a:solidFill>
                <a:latin typeface="+mn-lt"/>
              </a:rPr>
              <a:t> November 2021</a:t>
            </a:r>
          </a:p>
          <a:p>
            <a:endParaRPr lang="de-AT" sz="1000" dirty="0">
              <a:solidFill>
                <a:schemeClr val="accent1">
                  <a:lumMod val="50000"/>
                </a:schemeClr>
              </a:solidFill>
              <a:latin typeface="+mn-lt"/>
            </a:endParaRPr>
          </a:p>
          <a:p>
            <a:r>
              <a:rPr lang="en-US" sz="1800" dirty="0">
                <a:solidFill>
                  <a:schemeClr val="accent1">
                    <a:lumMod val="50000"/>
                  </a:schemeClr>
                </a:solidFill>
                <a:latin typeface="+mn-lt"/>
              </a:rPr>
              <a:t>Project ref.: </a:t>
            </a:r>
            <a:r>
              <a:rPr lang="de-AT" sz="1800" dirty="0">
                <a:solidFill>
                  <a:schemeClr val="accent1">
                    <a:lumMod val="50000"/>
                  </a:schemeClr>
                </a:solidFill>
                <a:latin typeface="+mn-lt"/>
              </a:rPr>
              <a:t>617589-EPP-1-2020-1-AT-EPPKA2-CBHE-JP</a:t>
            </a:r>
          </a:p>
          <a:p>
            <a:endParaRPr lang="en-US" dirty="0"/>
          </a:p>
        </p:txBody>
      </p:sp>
    </p:spTree>
    <p:extLst>
      <p:ext uri="{BB962C8B-B14F-4D97-AF65-F5344CB8AC3E}">
        <p14:creationId xmlns:p14="http://schemas.microsoft.com/office/powerpoint/2010/main" val="1278651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a:xfrm>
            <a:off x="628650" y="2766218"/>
            <a:ext cx="7886700" cy="1325563"/>
          </a:xfrm>
        </p:spPr>
        <p:txBody>
          <a:bodyPr/>
          <a:lstStyle/>
          <a:p>
            <a:pPr algn="ctr"/>
            <a:r>
              <a:rPr lang="en-US" dirty="0"/>
              <a:t>Introduction to the training &amp; trainers</a:t>
            </a:r>
            <a:endParaRPr lang="de-AT" dirty="0"/>
          </a:p>
        </p:txBody>
      </p:sp>
    </p:spTree>
    <p:extLst>
      <p:ext uri="{BB962C8B-B14F-4D97-AF65-F5344CB8AC3E}">
        <p14:creationId xmlns:p14="http://schemas.microsoft.com/office/powerpoint/2010/main" val="304014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training</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1410511" y="2534771"/>
            <a:ext cx="7104837" cy="3642192"/>
          </a:xfrm>
        </p:spPr>
        <p:txBody>
          <a:bodyPr>
            <a:normAutofit/>
          </a:bodyPr>
          <a:lstStyle/>
          <a:p>
            <a:pPr marL="0" indent="0">
              <a:buNone/>
            </a:pPr>
            <a:r>
              <a:rPr lang="de-DE" b="1" dirty="0"/>
              <a:t>Framework</a:t>
            </a:r>
          </a:p>
          <a:p>
            <a:r>
              <a:rPr lang="de-DE" dirty="0"/>
              <a:t>4 </a:t>
            </a:r>
            <a:r>
              <a:rPr lang="de-DE" dirty="0" err="1"/>
              <a:t>days</a:t>
            </a:r>
            <a:r>
              <a:rPr lang="de-DE" dirty="0"/>
              <a:t> </a:t>
            </a:r>
            <a:r>
              <a:rPr lang="de-DE" dirty="0" err="1"/>
              <a:t>training</a:t>
            </a:r>
            <a:r>
              <a:rPr lang="de-DE" dirty="0"/>
              <a:t> (Tuesday to Friday)</a:t>
            </a:r>
          </a:p>
          <a:p>
            <a:r>
              <a:rPr lang="de-DE" dirty="0"/>
              <a:t>Input </a:t>
            </a:r>
            <a:r>
              <a:rPr lang="de-DE" dirty="0" err="1"/>
              <a:t>sessions</a:t>
            </a:r>
            <a:r>
              <a:rPr lang="de-DE" dirty="0"/>
              <a:t> EU &amp; Asian </a:t>
            </a:r>
            <a:r>
              <a:rPr lang="de-DE" dirty="0" err="1"/>
              <a:t>partners</a:t>
            </a:r>
            <a:endParaRPr lang="de-DE" dirty="0"/>
          </a:p>
          <a:p>
            <a:r>
              <a:rPr lang="de-DE" dirty="0"/>
              <a:t>Working </a:t>
            </a:r>
            <a:r>
              <a:rPr lang="de-DE" dirty="0" err="1"/>
              <a:t>sessions</a:t>
            </a:r>
            <a:r>
              <a:rPr lang="de-DE" dirty="0"/>
              <a:t> </a:t>
            </a:r>
            <a:r>
              <a:rPr lang="de-DE" dirty="0" err="1"/>
              <a:t>for</a:t>
            </a:r>
            <a:r>
              <a:rPr lang="de-DE" dirty="0"/>
              <a:t> Asian </a:t>
            </a:r>
            <a:r>
              <a:rPr lang="de-DE" dirty="0" err="1"/>
              <a:t>partners</a:t>
            </a:r>
            <a:r>
              <a:rPr lang="de-DE" dirty="0"/>
              <a:t> </a:t>
            </a:r>
            <a:r>
              <a:rPr lang="de-DE" dirty="0" err="1"/>
              <a:t>including</a:t>
            </a:r>
            <a:r>
              <a:rPr lang="de-DE" dirty="0"/>
              <a:t> </a:t>
            </a:r>
            <a:r>
              <a:rPr lang="de-DE" dirty="0" err="1"/>
              <a:t>presentations</a:t>
            </a:r>
            <a:endParaRPr lang="de-DE" dirty="0"/>
          </a:p>
          <a:p>
            <a:r>
              <a:rPr lang="de-DE" dirty="0"/>
              <a:t>Output </a:t>
            </a:r>
            <a:r>
              <a:rPr lang="de-DE" dirty="0" err="1"/>
              <a:t>oriented</a:t>
            </a:r>
            <a:r>
              <a:rPr lang="de-DE" dirty="0"/>
              <a:t> </a:t>
            </a:r>
            <a:r>
              <a:rPr lang="de-DE" dirty="0" err="1"/>
              <a:t>training</a:t>
            </a:r>
            <a:r>
              <a:rPr lang="de-DE" dirty="0"/>
              <a:t> </a:t>
            </a:r>
            <a:r>
              <a:rPr lang="de-DE" dirty="0" err="1"/>
              <a:t>with</a:t>
            </a:r>
            <a:r>
              <a:rPr lang="de-DE" dirty="0"/>
              <a:t> international </a:t>
            </a:r>
            <a:r>
              <a:rPr lang="de-DE" dirty="0" err="1"/>
              <a:t>exchange</a:t>
            </a:r>
            <a:endParaRPr lang="de-DE" dirty="0"/>
          </a:p>
          <a:p>
            <a:endParaRPr lang="de-DE" dirty="0"/>
          </a:p>
          <a:p>
            <a:endParaRPr lang="de-DE" dirty="0"/>
          </a:p>
          <a:p>
            <a:endParaRPr lang="de-AT" dirty="0"/>
          </a:p>
        </p:txBody>
      </p:sp>
      <p:pic>
        <p:nvPicPr>
          <p:cNvPr id="5" name="Grafik 4">
            <a:extLst>
              <a:ext uri="{FF2B5EF4-FFF2-40B4-BE49-F238E27FC236}">
                <a16:creationId xmlns:a16="http://schemas.microsoft.com/office/drawing/2014/main" id="{65DBADC1-D89F-4FF3-A78B-01E83056C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07" y="2534771"/>
            <a:ext cx="914400" cy="914400"/>
          </a:xfrm>
          <a:prstGeom prst="rect">
            <a:avLst/>
          </a:prstGeom>
        </p:spPr>
      </p:pic>
    </p:spTree>
    <p:extLst>
      <p:ext uri="{BB962C8B-B14F-4D97-AF65-F5344CB8AC3E}">
        <p14:creationId xmlns:p14="http://schemas.microsoft.com/office/powerpoint/2010/main" val="660577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training</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1536971" y="2534771"/>
            <a:ext cx="6978378" cy="3642192"/>
          </a:xfrm>
        </p:spPr>
        <p:txBody>
          <a:bodyPr>
            <a:normAutofit/>
          </a:bodyPr>
          <a:lstStyle/>
          <a:p>
            <a:pPr marL="0" indent="0">
              <a:buNone/>
            </a:pPr>
            <a:r>
              <a:rPr lang="de-DE" b="1" dirty="0" err="1"/>
              <a:t>Aims</a:t>
            </a:r>
            <a:endParaRPr lang="de-DE" b="1" dirty="0"/>
          </a:p>
          <a:p>
            <a:r>
              <a:rPr lang="de-DE" dirty="0" err="1"/>
              <a:t>Build</a:t>
            </a:r>
            <a:r>
              <a:rPr lang="de-DE" dirty="0"/>
              <a:t> </a:t>
            </a:r>
            <a:r>
              <a:rPr lang="de-DE" dirty="0" err="1"/>
              <a:t>up</a:t>
            </a:r>
            <a:r>
              <a:rPr lang="de-DE" dirty="0"/>
              <a:t> </a:t>
            </a:r>
            <a:r>
              <a:rPr lang="de-DE" dirty="0" err="1"/>
              <a:t>knowledge</a:t>
            </a:r>
            <a:r>
              <a:rPr lang="de-DE" dirty="0"/>
              <a:t> </a:t>
            </a:r>
            <a:r>
              <a:rPr lang="de-DE" dirty="0" err="1"/>
              <a:t>based</a:t>
            </a:r>
            <a:r>
              <a:rPr lang="de-DE" dirty="0"/>
              <a:t> on </a:t>
            </a:r>
            <a:r>
              <a:rPr lang="de-DE" dirty="0" err="1"/>
              <a:t>theoretical</a:t>
            </a:r>
            <a:r>
              <a:rPr lang="de-DE" dirty="0"/>
              <a:t> </a:t>
            </a:r>
            <a:r>
              <a:rPr lang="de-DE" dirty="0" err="1"/>
              <a:t>concepts</a:t>
            </a:r>
            <a:r>
              <a:rPr lang="de-DE" dirty="0"/>
              <a:t> and </a:t>
            </a:r>
            <a:r>
              <a:rPr lang="de-DE" dirty="0" err="1"/>
              <a:t>sharing</a:t>
            </a:r>
            <a:r>
              <a:rPr lang="de-DE" dirty="0"/>
              <a:t> </a:t>
            </a:r>
            <a:r>
              <a:rPr lang="de-DE" dirty="0" err="1"/>
              <a:t>experiences</a:t>
            </a:r>
            <a:r>
              <a:rPr lang="de-DE" dirty="0"/>
              <a:t> </a:t>
            </a:r>
          </a:p>
          <a:p>
            <a:r>
              <a:rPr lang="de-DE" dirty="0"/>
              <a:t>Generate </a:t>
            </a:r>
            <a:r>
              <a:rPr lang="de-DE" dirty="0" err="1"/>
              <a:t>knowledge</a:t>
            </a:r>
            <a:r>
              <a:rPr lang="de-DE" dirty="0"/>
              <a:t> to support </a:t>
            </a:r>
            <a:r>
              <a:rPr lang="de-DE" dirty="0" err="1"/>
              <a:t>the</a:t>
            </a:r>
            <a:r>
              <a:rPr lang="de-DE" dirty="0"/>
              <a:t> </a:t>
            </a:r>
            <a:r>
              <a:rPr lang="de-DE" dirty="0" err="1"/>
              <a:t>further</a:t>
            </a:r>
            <a:r>
              <a:rPr lang="de-DE" dirty="0"/>
              <a:t> </a:t>
            </a:r>
            <a:r>
              <a:rPr lang="de-DE" dirty="0" err="1"/>
              <a:t>project´s</a:t>
            </a:r>
            <a:r>
              <a:rPr lang="de-DE" dirty="0"/>
              <a:t> </a:t>
            </a:r>
            <a:r>
              <a:rPr lang="de-DE" dirty="0" err="1"/>
              <a:t>implementation</a:t>
            </a:r>
            <a:r>
              <a:rPr lang="de-DE" dirty="0"/>
              <a:t> – </a:t>
            </a:r>
            <a:r>
              <a:rPr lang="de-DE" dirty="0" err="1"/>
              <a:t>center</a:t>
            </a:r>
            <a:r>
              <a:rPr lang="de-DE" dirty="0"/>
              <a:t> </a:t>
            </a:r>
            <a:r>
              <a:rPr lang="de-DE" dirty="0" err="1"/>
              <a:t>operation</a:t>
            </a:r>
            <a:endParaRPr lang="de-DE" dirty="0"/>
          </a:p>
          <a:p>
            <a:r>
              <a:rPr lang="de-DE" dirty="0"/>
              <a:t>Create a </a:t>
            </a:r>
            <a:r>
              <a:rPr lang="de-DE" dirty="0" err="1"/>
              <a:t>stronger</a:t>
            </a:r>
            <a:r>
              <a:rPr lang="de-DE" dirty="0"/>
              <a:t> network </a:t>
            </a:r>
            <a:r>
              <a:rPr lang="de-DE" dirty="0" err="1"/>
              <a:t>among</a:t>
            </a:r>
            <a:r>
              <a:rPr lang="de-DE" dirty="0"/>
              <a:t> </a:t>
            </a:r>
            <a:r>
              <a:rPr lang="de-DE" dirty="0" err="1"/>
              <a:t>the</a:t>
            </a:r>
            <a:r>
              <a:rPr lang="de-DE" dirty="0"/>
              <a:t> </a:t>
            </a:r>
            <a:r>
              <a:rPr lang="de-DE" dirty="0" err="1"/>
              <a:t>partners</a:t>
            </a:r>
            <a:endParaRPr lang="de-DE" dirty="0"/>
          </a:p>
          <a:p>
            <a:endParaRPr lang="de-DE" dirty="0"/>
          </a:p>
          <a:p>
            <a:endParaRPr lang="de-DE" dirty="0"/>
          </a:p>
          <a:p>
            <a:endParaRPr lang="de-AT" dirty="0"/>
          </a:p>
        </p:txBody>
      </p:sp>
      <p:pic>
        <p:nvPicPr>
          <p:cNvPr id="4" name="Grafik 3">
            <a:extLst>
              <a:ext uri="{FF2B5EF4-FFF2-40B4-BE49-F238E27FC236}">
                <a16:creationId xmlns:a16="http://schemas.microsoft.com/office/drawing/2014/main" id="{CCC991FD-AE65-4D71-B647-125C4B7308CD}"/>
              </a:ext>
            </a:extLst>
          </p:cNvPr>
          <p:cNvPicPr>
            <a:picLocks noChangeAspect="1"/>
          </p:cNvPicPr>
          <p:nvPr/>
        </p:nvPicPr>
        <p:blipFill>
          <a:blip r:embed="rId2"/>
          <a:stretch>
            <a:fillRect/>
          </a:stretch>
        </p:blipFill>
        <p:spPr>
          <a:xfrm>
            <a:off x="424369" y="2534771"/>
            <a:ext cx="952500" cy="952500"/>
          </a:xfrm>
          <a:prstGeom prst="rect">
            <a:avLst/>
          </a:prstGeom>
        </p:spPr>
      </p:pic>
    </p:spTree>
    <p:extLst>
      <p:ext uri="{BB962C8B-B14F-4D97-AF65-F5344CB8AC3E}">
        <p14:creationId xmlns:p14="http://schemas.microsoft.com/office/powerpoint/2010/main" val="1990182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training</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1423887" cy="519714"/>
          </a:xfrm>
        </p:spPr>
        <p:txBody>
          <a:bodyPr>
            <a:normAutofit/>
          </a:bodyPr>
          <a:lstStyle/>
          <a:p>
            <a:pPr marL="0" indent="0">
              <a:buNone/>
            </a:pPr>
            <a:r>
              <a:rPr lang="de-DE" b="1" dirty="0"/>
              <a:t>Agenda </a:t>
            </a:r>
          </a:p>
          <a:p>
            <a:pPr marL="0" indent="0">
              <a:buNone/>
            </a:pPr>
            <a:endParaRPr lang="de-DE" dirty="0"/>
          </a:p>
          <a:p>
            <a:endParaRPr lang="de-DE" dirty="0"/>
          </a:p>
          <a:p>
            <a:endParaRPr lang="de-AT" dirty="0"/>
          </a:p>
        </p:txBody>
      </p:sp>
      <p:pic>
        <p:nvPicPr>
          <p:cNvPr id="6" name="Grafik 5">
            <a:extLst>
              <a:ext uri="{FF2B5EF4-FFF2-40B4-BE49-F238E27FC236}">
                <a16:creationId xmlns:a16="http://schemas.microsoft.com/office/drawing/2014/main" id="{52F684BD-F35B-4E7E-B4F3-E5BA7A246441}"/>
              </a:ext>
            </a:extLst>
          </p:cNvPr>
          <p:cNvPicPr>
            <a:picLocks noChangeAspect="1"/>
          </p:cNvPicPr>
          <p:nvPr/>
        </p:nvPicPr>
        <p:blipFill>
          <a:blip r:embed="rId2"/>
          <a:stretch>
            <a:fillRect/>
          </a:stretch>
        </p:blipFill>
        <p:spPr>
          <a:xfrm>
            <a:off x="1144214" y="3262657"/>
            <a:ext cx="2809875" cy="1404938"/>
          </a:xfrm>
          <a:prstGeom prst="rect">
            <a:avLst/>
          </a:prstGeom>
        </p:spPr>
      </p:pic>
      <p:pic>
        <p:nvPicPr>
          <p:cNvPr id="8" name="Grafik 7">
            <a:extLst>
              <a:ext uri="{FF2B5EF4-FFF2-40B4-BE49-F238E27FC236}">
                <a16:creationId xmlns:a16="http://schemas.microsoft.com/office/drawing/2014/main" id="{9D03348B-B9F2-4CC8-AEF0-725AE17C4434}"/>
              </a:ext>
            </a:extLst>
          </p:cNvPr>
          <p:cNvPicPr>
            <a:picLocks noChangeAspect="1"/>
          </p:cNvPicPr>
          <p:nvPr/>
        </p:nvPicPr>
        <p:blipFill>
          <a:blip r:embed="rId3"/>
          <a:stretch>
            <a:fillRect/>
          </a:stretch>
        </p:blipFill>
        <p:spPr>
          <a:xfrm>
            <a:off x="1144215" y="4734574"/>
            <a:ext cx="2809875" cy="1803098"/>
          </a:xfrm>
          <a:prstGeom prst="rect">
            <a:avLst/>
          </a:prstGeom>
        </p:spPr>
      </p:pic>
      <p:pic>
        <p:nvPicPr>
          <p:cNvPr id="10" name="Grafik 9">
            <a:extLst>
              <a:ext uri="{FF2B5EF4-FFF2-40B4-BE49-F238E27FC236}">
                <a16:creationId xmlns:a16="http://schemas.microsoft.com/office/drawing/2014/main" id="{1DCFF31F-1D55-4CA5-B85C-42598C480414}"/>
              </a:ext>
            </a:extLst>
          </p:cNvPr>
          <p:cNvPicPr>
            <a:picLocks noChangeAspect="1"/>
          </p:cNvPicPr>
          <p:nvPr/>
        </p:nvPicPr>
        <p:blipFill>
          <a:blip r:embed="rId4"/>
          <a:stretch>
            <a:fillRect/>
          </a:stretch>
        </p:blipFill>
        <p:spPr>
          <a:xfrm>
            <a:off x="5143405" y="3210409"/>
            <a:ext cx="2799024" cy="1524165"/>
          </a:xfrm>
          <a:prstGeom prst="rect">
            <a:avLst/>
          </a:prstGeom>
        </p:spPr>
      </p:pic>
      <p:pic>
        <p:nvPicPr>
          <p:cNvPr id="12" name="Grafik 11">
            <a:extLst>
              <a:ext uri="{FF2B5EF4-FFF2-40B4-BE49-F238E27FC236}">
                <a16:creationId xmlns:a16="http://schemas.microsoft.com/office/drawing/2014/main" id="{1CD9175D-E2CC-4065-90B9-34CCF360D3D2}"/>
              </a:ext>
            </a:extLst>
          </p:cNvPr>
          <p:cNvPicPr>
            <a:picLocks noChangeAspect="1"/>
          </p:cNvPicPr>
          <p:nvPr/>
        </p:nvPicPr>
        <p:blipFill>
          <a:blip r:embed="rId5"/>
          <a:stretch>
            <a:fillRect/>
          </a:stretch>
        </p:blipFill>
        <p:spPr>
          <a:xfrm>
            <a:off x="5189912" y="4825808"/>
            <a:ext cx="2752517" cy="1620629"/>
          </a:xfrm>
          <a:prstGeom prst="rect">
            <a:avLst/>
          </a:prstGeom>
        </p:spPr>
      </p:pic>
      <p:sp>
        <p:nvSpPr>
          <p:cNvPr id="13" name="Textfeld 12">
            <a:extLst>
              <a:ext uri="{FF2B5EF4-FFF2-40B4-BE49-F238E27FC236}">
                <a16:creationId xmlns:a16="http://schemas.microsoft.com/office/drawing/2014/main" id="{4F5BCBEB-FD13-4BF4-8FE0-E3EF777581F4}"/>
              </a:ext>
            </a:extLst>
          </p:cNvPr>
          <p:cNvSpPr txBox="1"/>
          <p:nvPr/>
        </p:nvSpPr>
        <p:spPr>
          <a:xfrm>
            <a:off x="603577" y="3586948"/>
            <a:ext cx="492443" cy="771086"/>
          </a:xfrm>
          <a:prstGeom prst="rect">
            <a:avLst/>
          </a:prstGeom>
          <a:noFill/>
        </p:spPr>
        <p:txBody>
          <a:bodyPr vert="vert270" wrap="square" rtlCol="0">
            <a:spAutoFit/>
          </a:bodyPr>
          <a:lstStyle/>
          <a:p>
            <a:r>
              <a:rPr lang="de-DE" sz="2000" dirty="0">
                <a:latin typeface="Expressway Rg" panose="020B0604020200020204"/>
              </a:rPr>
              <a:t>Day 1</a:t>
            </a:r>
            <a:endParaRPr lang="de-AT" sz="2000" dirty="0">
              <a:latin typeface="Expressway Rg" panose="020B0604020200020204"/>
            </a:endParaRPr>
          </a:p>
        </p:txBody>
      </p:sp>
      <p:sp>
        <p:nvSpPr>
          <p:cNvPr id="14" name="Textfeld 13">
            <a:extLst>
              <a:ext uri="{FF2B5EF4-FFF2-40B4-BE49-F238E27FC236}">
                <a16:creationId xmlns:a16="http://schemas.microsoft.com/office/drawing/2014/main" id="{9CE08303-1C70-433B-8758-805D3410F6EA}"/>
              </a:ext>
            </a:extLst>
          </p:cNvPr>
          <p:cNvSpPr txBox="1"/>
          <p:nvPr/>
        </p:nvSpPr>
        <p:spPr>
          <a:xfrm>
            <a:off x="4636711" y="3579583"/>
            <a:ext cx="492443" cy="771086"/>
          </a:xfrm>
          <a:prstGeom prst="rect">
            <a:avLst/>
          </a:prstGeom>
          <a:noFill/>
        </p:spPr>
        <p:txBody>
          <a:bodyPr vert="vert270" wrap="square" rtlCol="0">
            <a:spAutoFit/>
          </a:bodyPr>
          <a:lstStyle/>
          <a:p>
            <a:r>
              <a:rPr lang="de-DE" sz="2000" dirty="0">
                <a:latin typeface="Expressway Rg" panose="020B0604020200020204"/>
              </a:rPr>
              <a:t>Day 3</a:t>
            </a:r>
            <a:endParaRPr lang="de-AT" sz="2000" dirty="0">
              <a:latin typeface="Expressway Rg" panose="020B0604020200020204"/>
            </a:endParaRPr>
          </a:p>
        </p:txBody>
      </p:sp>
      <p:sp>
        <p:nvSpPr>
          <p:cNvPr id="15" name="Textfeld 14">
            <a:extLst>
              <a:ext uri="{FF2B5EF4-FFF2-40B4-BE49-F238E27FC236}">
                <a16:creationId xmlns:a16="http://schemas.microsoft.com/office/drawing/2014/main" id="{D7314AAB-A772-4855-83F9-A710762CC4F6}"/>
              </a:ext>
            </a:extLst>
          </p:cNvPr>
          <p:cNvSpPr txBox="1"/>
          <p:nvPr/>
        </p:nvSpPr>
        <p:spPr>
          <a:xfrm>
            <a:off x="4636711" y="5151132"/>
            <a:ext cx="492443" cy="771086"/>
          </a:xfrm>
          <a:prstGeom prst="rect">
            <a:avLst/>
          </a:prstGeom>
          <a:noFill/>
        </p:spPr>
        <p:txBody>
          <a:bodyPr vert="vert270" wrap="square" rtlCol="0">
            <a:spAutoFit/>
          </a:bodyPr>
          <a:lstStyle/>
          <a:p>
            <a:r>
              <a:rPr lang="de-DE" sz="2000" dirty="0">
                <a:latin typeface="Expressway Rg" panose="020B0604020200020204"/>
              </a:rPr>
              <a:t>Day 4</a:t>
            </a:r>
            <a:endParaRPr lang="de-AT" sz="2000" dirty="0">
              <a:latin typeface="Expressway Rg" panose="020B0604020200020204"/>
            </a:endParaRPr>
          </a:p>
        </p:txBody>
      </p:sp>
      <p:sp>
        <p:nvSpPr>
          <p:cNvPr id="16" name="Textfeld 15">
            <a:extLst>
              <a:ext uri="{FF2B5EF4-FFF2-40B4-BE49-F238E27FC236}">
                <a16:creationId xmlns:a16="http://schemas.microsoft.com/office/drawing/2014/main" id="{3914CBBE-19A4-42DB-A400-D31AEDF14B00}"/>
              </a:ext>
            </a:extLst>
          </p:cNvPr>
          <p:cNvSpPr txBox="1"/>
          <p:nvPr/>
        </p:nvSpPr>
        <p:spPr>
          <a:xfrm>
            <a:off x="603578" y="5151132"/>
            <a:ext cx="492443" cy="771086"/>
          </a:xfrm>
          <a:prstGeom prst="rect">
            <a:avLst/>
          </a:prstGeom>
          <a:noFill/>
        </p:spPr>
        <p:txBody>
          <a:bodyPr vert="vert270" wrap="square" rtlCol="0">
            <a:spAutoFit/>
          </a:bodyPr>
          <a:lstStyle/>
          <a:p>
            <a:r>
              <a:rPr lang="de-DE" sz="2000" dirty="0">
                <a:latin typeface="Expressway Rg" panose="020B0604020200020204"/>
              </a:rPr>
              <a:t>Day 2</a:t>
            </a:r>
            <a:endParaRPr lang="de-AT" sz="2000" dirty="0">
              <a:latin typeface="Expressway Rg" panose="020B0604020200020204"/>
            </a:endParaRPr>
          </a:p>
        </p:txBody>
      </p:sp>
    </p:spTree>
    <p:extLst>
      <p:ext uri="{BB962C8B-B14F-4D97-AF65-F5344CB8AC3E}">
        <p14:creationId xmlns:p14="http://schemas.microsoft.com/office/powerpoint/2010/main" val="2219833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trainers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8126245" cy="3836846"/>
          </a:xfrm>
        </p:spPr>
        <p:txBody>
          <a:bodyPr>
            <a:normAutofit fontScale="70000" lnSpcReduction="20000"/>
          </a:bodyPr>
          <a:lstStyle/>
          <a:p>
            <a:pPr marL="0" indent="0">
              <a:buNone/>
            </a:pPr>
            <a:r>
              <a:rPr lang="de-DE" sz="2600" b="1" dirty="0"/>
              <a:t>Eva Holmberg</a:t>
            </a:r>
          </a:p>
          <a:p>
            <a:r>
              <a:rPr lang="de-DE" sz="2600" dirty="0" err="1"/>
              <a:t>Econ.Lic</a:t>
            </a:r>
            <a:r>
              <a:rPr lang="de-DE" sz="2600" dirty="0"/>
              <a:t> (Corporate </a:t>
            </a:r>
            <a:r>
              <a:rPr lang="de-DE" sz="2600" dirty="0" err="1"/>
              <a:t>geography</a:t>
            </a:r>
            <a:r>
              <a:rPr lang="de-DE" sz="2600" dirty="0"/>
              <a:t>)</a:t>
            </a:r>
          </a:p>
          <a:p>
            <a:r>
              <a:rPr lang="de-DE" sz="2600" dirty="0"/>
              <a:t>Senior </a:t>
            </a:r>
            <a:r>
              <a:rPr lang="de-DE" sz="2600" dirty="0" err="1"/>
              <a:t>lecturer</a:t>
            </a:r>
            <a:r>
              <a:rPr lang="de-DE" sz="2600" dirty="0"/>
              <a:t> at </a:t>
            </a:r>
            <a:r>
              <a:rPr lang="de-DE" sz="2600" dirty="0" err="1"/>
              <a:t>Haaga-Helia</a:t>
            </a:r>
            <a:r>
              <a:rPr lang="de-DE" sz="2600" dirty="0"/>
              <a:t> AUS, </a:t>
            </a:r>
            <a:r>
              <a:rPr lang="de-DE" sz="2600" dirty="0" err="1"/>
              <a:t>Finland</a:t>
            </a:r>
            <a:endParaRPr lang="de-DE" sz="2600" dirty="0"/>
          </a:p>
          <a:p>
            <a:pPr lvl="1"/>
            <a:r>
              <a:rPr lang="de-DE" sz="2600" dirty="0" err="1"/>
              <a:t>Lecturing</a:t>
            </a:r>
            <a:r>
              <a:rPr lang="de-DE" sz="2600" dirty="0"/>
              <a:t>: </a:t>
            </a:r>
            <a:r>
              <a:rPr lang="de-DE" sz="2600" dirty="0" err="1"/>
              <a:t>tourism</a:t>
            </a:r>
            <a:r>
              <a:rPr lang="de-DE" sz="2600" dirty="0"/>
              <a:t> and </a:t>
            </a:r>
            <a:r>
              <a:rPr lang="de-DE" sz="2600" dirty="0" err="1"/>
              <a:t>research</a:t>
            </a:r>
            <a:r>
              <a:rPr lang="de-DE" sz="2600" dirty="0"/>
              <a:t> and </a:t>
            </a:r>
            <a:r>
              <a:rPr lang="de-DE" sz="2600" dirty="0" err="1"/>
              <a:t>development</a:t>
            </a:r>
            <a:r>
              <a:rPr lang="de-DE" sz="2600" dirty="0"/>
              <a:t> </a:t>
            </a:r>
            <a:r>
              <a:rPr lang="de-DE" sz="2600" dirty="0" err="1"/>
              <a:t>methods</a:t>
            </a:r>
            <a:endParaRPr lang="de-DE" sz="2600" dirty="0"/>
          </a:p>
          <a:p>
            <a:pPr lvl="1"/>
            <a:r>
              <a:rPr lang="de-DE" sz="2600" dirty="0"/>
              <a:t>Thesis </a:t>
            </a:r>
            <a:r>
              <a:rPr lang="de-DE" sz="2600" dirty="0" err="1"/>
              <a:t>supervision</a:t>
            </a:r>
            <a:endParaRPr lang="de-DE" sz="2600" dirty="0"/>
          </a:p>
          <a:p>
            <a:pPr lvl="1"/>
            <a:r>
              <a:rPr lang="de-DE" sz="2600" dirty="0"/>
              <a:t>Research </a:t>
            </a:r>
            <a:r>
              <a:rPr lang="de-DE" sz="2600" dirty="0" err="1"/>
              <a:t>interests</a:t>
            </a:r>
            <a:r>
              <a:rPr lang="de-DE" sz="2600" dirty="0"/>
              <a:t>: </a:t>
            </a:r>
            <a:r>
              <a:rPr lang="de-DE" sz="2600" dirty="0" err="1"/>
              <a:t>responsible</a:t>
            </a:r>
            <a:r>
              <a:rPr lang="de-DE" sz="2600" dirty="0"/>
              <a:t> </a:t>
            </a:r>
            <a:r>
              <a:rPr lang="de-DE" sz="2600" dirty="0" err="1"/>
              <a:t>tourism</a:t>
            </a:r>
            <a:r>
              <a:rPr lang="de-DE" sz="2600" dirty="0"/>
              <a:t>, </a:t>
            </a:r>
            <a:r>
              <a:rPr lang="de-DE" sz="2600" dirty="0" err="1"/>
              <a:t>destination</a:t>
            </a:r>
            <a:r>
              <a:rPr lang="de-DE" sz="2600" dirty="0"/>
              <a:t> </a:t>
            </a:r>
            <a:r>
              <a:rPr lang="de-DE" sz="2600" dirty="0" err="1"/>
              <a:t>management</a:t>
            </a:r>
            <a:endParaRPr lang="de-DE" sz="2600" dirty="0"/>
          </a:p>
          <a:p>
            <a:r>
              <a:rPr lang="de-DE" sz="2600" dirty="0"/>
              <a:t>Over 20 </a:t>
            </a:r>
            <a:r>
              <a:rPr lang="de-DE" sz="2600" dirty="0" err="1"/>
              <a:t>years</a:t>
            </a:r>
            <a:r>
              <a:rPr lang="de-DE" sz="2600" dirty="0"/>
              <a:t> </a:t>
            </a:r>
            <a:r>
              <a:rPr lang="de-DE" sz="2600" dirty="0" err="1"/>
              <a:t>experiences</a:t>
            </a:r>
            <a:r>
              <a:rPr lang="de-DE" sz="2600" dirty="0"/>
              <a:t> </a:t>
            </a:r>
            <a:r>
              <a:rPr lang="de-DE" sz="2600" dirty="0" err="1"/>
              <a:t>of</a:t>
            </a:r>
            <a:r>
              <a:rPr lang="de-DE" sz="2600" dirty="0"/>
              <a:t> </a:t>
            </a:r>
            <a:r>
              <a:rPr lang="de-DE" sz="2600" dirty="0" err="1"/>
              <a:t>lecturing</a:t>
            </a:r>
            <a:r>
              <a:rPr lang="de-DE" sz="2600" dirty="0"/>
              <a:t> and </a:t>
            </a:r>
            <a:r>
              <a:rPr lang="de-DE" sz="2600" dirty="0" err="1"/>
              <a:t>doing</a:t>
            </a:r>
            <a:r>
              <a:rPr lang="de-DE" sz="2600" dirty="0"/>
              <a:t> </a:t>
            </a:r>
            <a:r>
              <a:rPr lang="de-DE" sz="2600" dirty="0" err="1"/>
              <a:t>research</a:t>
            </a:r>
            <a:r>
              <a:rPr lang="de-DE" sz="2600" dirty="0"/>
              <a:t> in </a:t>
            </a:r>
            <a:r>
              <a:rPr lang="de-DE" sz="2600" dirty="0" err="1"/>
              <a:t>the</a:t>
            </a:r>
            <a:r>
              <a:rPr lang="de-DE" sz="2600" dirty="0"/>
              <a:t> </a:t>
            </a:r>
            <a:r>
              <a:rPr lang="de-DE" sz="2600" dirty="0" err="1"/>
              <a:t>field</a:t>
            </a:r>
            <a:r>
              <a:rPr lang="de-DE" sz="2600" dirty="0"/>
              <a:t> </a:t>
            </a:r>
            <a:r>
              <a:rPr lang="de-DE" sz="2600" dirty="0" err="1"/>
              <a:t>of</a:t>
            </a:r>
            <a:r>
              <a:rPr lang="de-DE" sz="2600" dirty="0"/>
              <a:t> </a:t>
            </a:r>
            <a:r>
              <a:rPr lang="de-DE" sz="2600" dirty="0" err="1"/>
              <a:t>tourism</a:t>
            </a:r>
            <a:r>
              <a:rPr lang="de-DE" sz="2600" dirty="0"/>
              <a:t>, </a:t>
            </a:r>
            <a:r>
              <a:rPr lang="de-DE" sz="2600" dirty="0" err="1"/>
              <a:t>tourism</a:t>
            </a:r>
            <a:r>
              <a:rPr lang="de-DE" sz="2600" dirty="0"/>
              <a:t> </a:t>
            </a:r>
            <a:r>
              <a:rPr lang="de-DE" sz="2600" dirty="0" err="1"/>
              <a:t>geography</a:t>
            </a:r>
            <a:r>
              <a:rPr lang="de-DE" sz="2600" dirty="0"/>
              <a:t> and </a:t>
            </a:r>
            <a:r>
              <a:rPr lang="de-DE" sz="2600" dirty="0" err="1"/>
              <a:t>pedagogy</a:t>
            </a:r>
            <a:endParaRPr lang="de-DE" sz="2600" dirty="0"/>
          </a:p>
          <a:p>
            <a:r>
              <a:rPr lang="de-DE" sz="2600" dirty="0" err="1"/>
              <a:t>Been</a:t>
            </a:r>
            <a:r>
              <a:rPr lang="de-DE" sz="2600" dirty="0"/>
              <a:t> </a:t>
            </a:r>
            <a:r>
              <a:rPr lang="de-DE" sz="2600" dirty="0" err="1"/>
              <a:t>involved</a:t>
            </a:r>
            <a:r>
              <a:rPr lang="de-DE" sz="2600" dirty="0"/>
              <a:t> in </a:t>
            </a:r>
            <a:r>
              <a:rPr lang="de-DE" sz="2600" dirty="0" err="1"/>
              <a:t>several</a:t>
            </a:r>
            <a:r>
              <a:rPr lang="de-DE" sz="2600" dirty="0"/>
              <a:t> Erasmus+ and national projects </a:t>
            </a:r>
            <a:r>
              <a:rPr lang="de-DE" sz="2600" dirty="0" err="1"/>
              <a:t>related</a:t>
            </a:r>
            <a:r>
              <a:rPr lang="de-DE" sz="2600" dirty="0"/>
              <a:t> to </a:t>
            </a:r>
            <a:r>
              <a:rPr lang="de-DE" sz="2600" dirty="0" err="1"/>
              <a:t>tourism</a:t>
            </a:r>
            <a:r>
              <a:rPr lang="de-DE" sz="2600" dirty="0"/>
              <a:t> and </a:t>
            </a:r>
            <a:r>
              <a:rPr lang="de-DE" sz="2600" dirty="0" err="1"/>
              <a:t>pedadogical</a:t>
            </a:r>
            <a:r>
              <a:rPr lang="de-DE" sz="2600" dirty="0"/>
              <a:t> </a:t>
            </a:r>
            <a:r>
              <a:rPr lang="de-DE" sz="2600" dirty="0" err="1"/>
              <a:t>development</a:t>
            </a:r>
            <a:endParaRPr lang="de-DE" sz="2600" dirty="0"/>
          </a:p>
          <a:p>
            <a:endParaRPr lang="de-DE" sz="2600" dirty="0"/>
          </a:p>
          <a:p>
            <a:pPr marL="0" indent="0">
              <a:buNone/>
            </a:pPr>
            <a:r>
              <a:rPr lang="de-DE" sz="2600" dirty="0"/>
              <a:t>LinkedIn: </a:t>
            </a:r>
            <a:r>
              <a:rPr lang="de-DE" sz="2600" dirty="0">
                <a:hlinkClick r:id="rId2"/>
              </a:rPr>
              <a:t>https://www.linkedin.com/in/evaholmberg/</a:t>
            </a:r>
            <a:endParaRPr lang="de-DE" sz="2600" dirty="0"/>
          </a:p>
          <a:p>
            <a:pPr marL="0" indent="0">
              <a:buNone/>
            </a:pPr>
            <a:r>
              <a:rPr lang="de-DE" sz="2600" dirty="0"/>
              <a:t>E-Mail: eva.holmberg@haaga-helia.fi</a:t>
            </a:r>
          </a:p>
          <a:p>
            <a:endParaRPr lang="de-DE" dirty="0"/>
          </a:p>
        </p:txBody>
      </p:sp>
    </p:spTree>
    <p:extLst>
      <p:ext uri="{BB962C8B-B14F-4D97-AF65-F5344CB8AC3E}">
        <p14:creationId xmlns:p14="http://schemas.microsoft.com/office/powerpoint/2010/main" val="822922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trainers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7886699" cy="3642192"/>
          </a:xfrm>
        </p:spPr>
        <p:txBody>
          <a:bodyPr>
            <a:normAutofit/>
          </a:bodyPr>
          <a:lstStyle/>
          <a:p>
            <a:pPr marL="0" indent="0">
              <a:buNone/>
            </a:pPr>
            <a:r>
              <a:rPr lang="de-DE" sz="2400" b="1" dirty="0"/>
              <a:t>Eva Holmberg</a:t>
            </a:r>
          </a:p>
        </p:txBody>
      </p:sp>
      <p:grpSp>
        <p:nvGrpSpPr>
          <p:cNvPr id="8" name="Gruppieren 7">
            <a:extLst>
              <a:ext uri="{FF2B5EF4-FFF2-40B4-BE49-F238E27FC236}">
                <a16:creationId xmlns:a16="http://schemas.microsoft.com/office/drawing/2014/main" id="{124F3DF9-D00C-4999-B9C0-D1AE7735963D}"/>
              </a:ext>
            </a:extLst>
          </p:cNvPr>
          <p:cNvGrpSpPr/>
          <p:nvPr/>
        </p:nvGrpSpPr>
        <p:grpSpPr>
          <a:xfrm>
            <a:off x="862114" y="2967689"/>
            <a:ext cx="7124296" cy="3642192"/>
            <a:chOff x="628649" y="3045510"/>
            <a:chExt cx="7363885" cy="3755770"/>
          </a:xfrm>
        </p:grpSpPr>
        <p:pic>
          <p:nvPicPr>
            <p:cNvPr id="12" name="Picture 6">
              <a:extLst>
                <a:ext uri="{FF2B5EF4-FFF2-40B4-BE49-F238E27FC236}">
                  <a16:creationId xmlns:a16="http://schemas.microsoft.com/office/drawing/2014/main" id="{5B517593-EF60-42AD-9D68-CD18F2B9A22A}"/>
                </a:ext>
              </a:extLst>
            </p:cNvPr>
            <p:cNvPicPr>
              <a:picLocks noChangeAspect="1"/>
            </p:cNvPicPr>
            <p:nvPr/>
          </p:nvPicPr>
          <p:blipFill>
            <a:blip r:embed="rId2"/>
            <a:stretch>
              <a:fillRect/>
            </a:stretch>
          </p:blipFill>
          <p:spPr>
            <a:xfrm>
              <a:off x="628649" y="3045510"/>
              <a:ext cx="1952232" cy="2628005"/>
            </a:xfrm>
            <a:prstGeom prst="rect">
              <a:avLst/>
            </a:prstGeom>
          </p:spPr>
        </p:pic>
        <p:pic>
          <p:nvPicPr>
            <p:cNvPr id="13" name="Picture 3">
              <a:extLst>
                <a:ext uri="{FF2B5EF4-FFF2-40B4-BE49-F238E27FC236}">
                  <a16:creationId xmlns:a16="http://schemas.microsoft.com/office/drawing/2014/main" id="{3D8492F8-8A23-4500-B64C-AD9AA9821FE8}"/>
                </a:ext>
              </a:extLst>
            </p:cNvPr>
            <p:cNvPicPr>
              <a:picLocks noChangeAspect="1"/>
            </p:cNvPicPr>
            <p:nvPr/>
          </p:nvPicPr>
          <p:blipFill>
            <a:blip r:embed="rId3"/>
            <a:stretch>
              <a:fillRect/>
            </a:stretch>
          </p:blipFill>
          <p:spPr>
            <a:xfrm>
              <a:off x="5231417" y="4922186"/>
              <a:ext cx="1608563" cy="1879094"/>
            </a:xfrm>
            <a:prstGeom prst="rect">
              <a:avLst/>
            </a:prstGeom>
          </p:spPr>
        </p:pic>
        <p:pic>
          <p:nvPicPr>
            <p:cNvPr id="14" name="Picture 4">
              <a:extLst>
                <a:ext uri="{FF2B5EF4-FFF2-40B4-BE49-F238E27FC236}">
                  <a16:creationId xmlns:a16="http://schemas.microsoft.com/office/drawing/2014/main" id="{3E91BBA0-96F0-4A43-B9BE-81EA83C6CA61}"/>
                </a:ext>
              </a:extLst>
            </p:cNvPr>
            <p:cNvPicPr>
              <a:picLocks noChangeAspect="1"/>
            </p:cNvPicPr>
            <p:nvPr/>
          </p:nvPicPr>
          <p:blipFill>
            <a:blip r:embed="rId4"/>
            <a:stretch>
              <a:fillRect/>
            </a:stretch>
          </p:blipFill>
          <p:spPr>
            <a:xfrm>
              <a:off x="2580881" y="3045511"/>
              <a:ext cx="2650536" cy="3272646"/>
            </a:xfrm>
            <a:prstGeom prst="rect">
              <a:avLst/>
            </a:prstGeom>
          </p:spPr>
        </p:pic>
        <p:pic>
          <p:nvPicPr>
            <p:cNvPr id="15" name="Picture 5">
              <a:extLst>
                <a:ext uri="{FF2B5EF4-FFF2-40B4-BE49-F238E27FC236}">
                  <a16:creationId xmlns:a16="http://schemas.microsoft.com/office/drawing/2014/main" id="{50195292-F5A8-427B-A1FF-B786A770EDF6}"/>
                </a:ext>
              </a:extLst>
            </p:cNvPr>
            <p:cNvPicPr>
              <a:picLocks noChangeAspect="1"/>
            </p:cNvPicPr>
            <p:nvPr/>
          </p:nvPicPr>
          <p:blipFill>
            <a:blip r:embed="rId5"/>
            <a:stretch>
              <a:fillRect/>
            </a:stretch>
          </p:blipFill>
          <p:spPr>
            <a:xfrm>
              <a:off x="5231417" y="3045511"/>
              <a:ext cx="2761117" cy="1879093"/>
            </a:xfrm>
            <a:prstGeom prst="rect">
              <a:avLst/>
            </a:prstGeom>
          </p:spPr>
        </p:pic>
      </p:grpSp>
    </p:spTree>
    <p:extLst>
      <p:ext uri="{BB962C8B-B14F-4D97-AF65-F5344CB8AC3E}">
        <p14:creationId xmlns:p14="http://schemas.microsoft.com/office/powerpoint/2010/main" val="632017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trainers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8126245" cy="3836846"/>
          </a:xfrm>
        </p:spPr>
        <p:txBody>
          <a:bodyPr>
            <a:normAutofit fontScale="92500" lnSpcReduction="20000"/>
          </a:bodyPr>
          <a:lstStyle/>
          <a:p>
            <a:pPr marL="0" indent="0">
              <a:buNone/>
            </a:pPr>
            <a:r>
              <a:rPr lang="de-DE" sz="2600" b="1" dirty="0"/>
              <a:t>Dr. </a:t>
            </a:r>
            <a:r>
              <a:rPr lang="de-DE" sz="2600" b="1" dirty="0" err="1"/>
              <a:t>Reija</a:t>
            </a:r>
            <a:r>
              <a:rPr lang="de-DE" sz="2600" b="1" dirty="0"/>
              <a:t> </a:t>
            </a:r>
            <a:r>
              <a:rPr lang="de-DE" sz="2600" b="1" dirty="0" err="1"/>
              <a:t>Anckar</a:t>
            </a:r>
            <a:endParaRPr lang="de-DE" sz="2600" b="1" dirty="0"/>
          </a:p>
          <a:p>
            <a:pPr marL="342900" indent="-342900">
              <a:lnSpc>
                <a:spcPct val="140000"/>
              </a:lnSpc>
              <a:buClr>
                <a:schemeClr val="tx2"/>
              </a:buClr>
              <a:buSzPct val="120000"/>
            </a:pPr>
            <a:r>
              <a:rPr lang="en-US" altLang="en-US" sz="1900" dirty="0"/>
              <a:t>Ph.D. (Econ.) entrepreneurship, </a:t>
            </a:r>
            <a:r>
              <a:rPr lang="en-US" altLang="en-US" sz="1900" dirty="0" err="1"/>
              <a:t>eMBA</a:t>
            </a:r>
            <a:r>
              <a:rPr lang="en-US" altLang="en-US" sz="1900" dirty="0"/>
              <a:t> Service Excellence</a:t>
            </a:r>
          </a:p>
          <a:p>
            <a:pPr marL="342900" indent="-342900">
              <a:lnSpc>
                <a:spcPct val="140000"/>
              </a:lnSpc>
              <a:buClr>
                <a:schemeClr val="tx2"/>
              </a:buClr>
              <a:buSzPct val="120000"/>
            </a:pPr>
            <a:r>
              <a:rPr lang="en-US" altLang="en-US" sz="1900" dirty="0"/>
              <a:t>Long experience in higher education and educational management at </a:t>
            </a:r>
            <a:r>
              <a:rPr lang="en-US" altLang="en-US" sz="1900" dirty="0" err="1"/>
              <a:t>Haaga-Helia</a:t>
            </a:r>
            <a:r>
              <a:rPr lang="en-US" altLang="en-US" sz="1900" dirty="0"/>
              <a:t> UAS, Finland</a:t>
            </a:r>
          </a:p>
          <a:p>
            <a:pPr marL="342900" indent="-342900">
              <a:lnSpc>
                <a:spcPct val="140000"/>
              </a:lnSpc>
              <a:buClr>
                <a:schemeClr val="tx2"/>
              </a:buClr>
              <a:buSzPct val="120000"/>
            </a:pPr>
            <a:r>
              <a:rPr lang="en-US" altLang="en-US" sz="1900" dirty="0"/>
              <a:t>Entrepreneur at </a:t>
            </a:r>
            <a:r>
              <a:rPr lang="en-US" altLang="en-US" sz="1900" dirty="0" err="1"/>
              <a:t>Anckar</a:t>
            </a:r>
            <a:r>
              <a:rPr lang="en-US" altLang="en-US" sz="1900" dirty="0"/>
              <a:t> Stamina Ltd: business coaching, development of </a:t>
            </a:r>
            <a:r>
              <a:rPr lang="en-US" altLang="en-US" sz="1900" dirty="0" err="1"/>
              <a:t>organisations</a:t>
            </a:r>
            <a:endParaRPr lang="en-US" altLang="en-US" sz="1900" dirty="0"/>
          </a:p>
          <a:p>
            <a:pPr marL="342900" indent="-342900">
              <a:lnSpc>
                <a:spcPct val="140000"/>
              </a:lnSpc>
              <a:buClr>
                <a:schemeClr val="tx2"/>
              </a:buClr>
              <a:buSzPct val="120000"/>
            </a:pPr>
            <a:r>
              <a:rPr lang="en-US" altLang="en-US" sz="1900" dirty="0"/>
              <a:t>Expertise in coaching, leadership, higher education, entrepreneurship, teacher education, projects</a:t>
            </a:r>
          </a:p>
          <a:p>
            <a:pPr marL="342900" indent="-342900">
              <a:lnSpc>
                <a:spcPct val="140000"/>
              </a:lnSpc>
              <a:buClr>
                <a:schemeClr val="tx2"/>
              </a:buClr>
              <a:buSzPct val="120000"/>
            </a:pPr>
            <a:r>
              <a:rPr lang="en-US" altLang="en-US" sz="1900" dirty="0"/>
              <a:t>Research focus in entrepreneurship, education </a:t>
            </a:r>
            <a:endParaRPr lang="de-DE" sz="1900" dirty="0"/>
          </a:p>
          <a:p>
            <a:pPr marL="0" indent="0">
              <a:buNone/>
            </a:pPr>
            <a:endParaRPr lang="de-DE" dirty="0"/>
          </a:p>
        </p:txBody>
      </p:sp>
    </p:spTree>
    <p:extLst>
      <p:ext uri="{BB962C8B-B14F-4D97-AF65-F5344CB8AC3E}">
        <p14:creationId xmlns:p14="http://schemas.microsoft.com/office/powerpoint/2010/main" val="2900467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trainers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589855" y="3545353"/>
            <a:ext cx="2174197" cy="544750"/>
          </a:xfrm>
        </p:spPr>
        <p:txBody>
          <a:bodyPr>
            <a:normAutofit/>
          </a:bodyPr>
          <a:lstStyle/>
          <a:p>
            <a:pPr marL="0" indent="0">
              <a:buNone/>
            </a:pPr>
            <a:r>
              <a:rPr lang="de-DE" sz="2400" b="1" dirty="0"/>
              <a:t>Dr. </a:t>
            </a:r>
            <a:r>
              <a:rPr lang="de-DE" sz="2400" b="1" dirty="0" err="1"/>
              <a:t>Reija</a:t>
            </a:r>
            <a:r>
              <a:rPr lang="de-DE" sz="2400" b="1" dirty="0"/>
              <a:t> </a:t>
            </a:r>
            <a:r>
              <a:rPr lang="de-DE" sz="2400" b="1" dirty="0" err="1"/>
              <a:t>Anckar</a:t>
            </a:r>
            <a:endParaRPr lang="de-DE" sz="2400" b="1" dirty="0"/>
          </a:p>
        </p:txBody>
      </p:sp>
      <p:grpSp>
        <p:nvGrpSpPr>
          <p:cNvPr id="4" name="Gruppieren 3">
            <a:extLst>
              <a:ext uri="{FF2B5EF4-FFF2-40B4-BE49-F238E27FC236}">
                <a16:creationId xmlns:a16="http://schemas.microsoft.com/office/drawing/2014/main" id="{E0CC1809-4D3A-4FA0-8D3E-705875D6C796}"/>
              </a:ext>
            </a:extLst>
          </p:cNvPr>
          <p:cNvGrpSpPr/>
          <p:nvPr/>
        </p:nvGrpSpPr>
        <p:grpSpPr>
          <a:xfrm>
            <a:off x="2811295" y="2262409"/>
            <a:ext cx="5846322" cy="4345661"/>
            <a:chOff x="1964532" y="1796239"/>
            <a:chExt cx="6888457" cy="4977686"/>
          </a:xfrm>
        </p:grpSpPr>
        <p:pic>
          <p:nvPicPr>
            <p:cNvPr id="9" name="Picture 4" descr="Kuvassa voi olla ainakin yksi henkilö ja silmälasit">
              <a:extLst>
                <a:ext uri="{FF2B5EF4-FFF2-40B4-BE49-F238E27FC236}">
                  <a16:creationId xmlns:a16="http://schemas.microsoft.com/office/drawing/2014/main" id="{2377342C-1C20-4B13-822D-DAD249569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964532" y="1808773"/>
              <a:ext cx="2299470" cy="22994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uvan kuvausta ei ole saatavilla.">
              <a:extLst>
                <a:ext uri="{FF2B5EF4-FFF2-40B4-BE49-F238E27FC236}">
                  <a16:creationId xmlns:a16="http://schemas.microsoft.com/office/drawing/2014/main" id="{EB733785-D09C-4E38-A6F6-B540A5395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431" y="4108243"/>
              <a:ext cx="2673087" cy="26656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Kuvan kuvausta ei ole saatavilla.">
              <a:extLst>
                <a:ext uri="{FF2B5EF4-FFF2-40B4-BE49-F238E27FC236}">
                  <a16:creationId xmlns:a16="http://schemas.microsoft.com/office/drawing/2014/main" id="{4D40541A-5226-4A7B-A0B0-B0372EFEB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518" y="1796239"/>
              <a:ext cx="2299471" cy="20935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Kuvassa voi olla luonto, järvi ja nurmikko">
              <a:extLst>
                <a:ext uri="{FF2B5EF4-FFF2-40B4-BE49-F238E27FC236}">
                  <a16:creationId xmlns:a16="http://schemas.microsoft.com/office/drawing/2014/main" id="{E8328557-BFE9-4477-A80C-3D361081E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047" y="1810368"/>
              <a:ext cx="2299471" cy="2297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Kuvan kuvausta ei ole saatavilla.">
              <a:extLst>
                <a:ext uri="{FF2B5EF4-FFF2-40B4-BE49-F238E27FC236}">
                  <a16:creationId xmlns:a16="http://schemas.microsoft.com/office/drawing/2014/main" id="{4F1B74EB-1F23-42B4-AAAD-6B3749E43F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518" y="3889750"/>
              <a:ext cx="2299471" cy="22994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5031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trainers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0"/>
            <a:ext cx="7886700" cy="4083743"/>
          </a:xfrm>
        </p:spPr>
        <p:txBody>
          <a:bodyPr>
            <a:normAutofit fontScale="92500"/>
          </a:bodyPr>
          <a:lstStyle/>
          <a:p>
            <a:pPr marL="0" indent="0">
              <a:buNone/>
            </a:pPr>
            <a:r>
              <a:rPr lang="de-DE" sz="2400" b="1" dirty="0"/>
              <a:t>Cristina </a:t>
            </a:r>
            <a:r>
              <a:rPr lang="de-DE" sz="2400" b="1" dirty="0" err="1"/>
              <a:t>Beans</a:t>
            </a:r>
            <a:r>
              <a:rPr lang="de-DE" sz="2400" b="1" dirty="0"/>
              <a:t> - </a:t>
            </a:r>
            <a:r>
              <a:rPr lang="de-DE" sz="2400" dirty="0">
                <a:hlinkClick r:id="rId2"/>
              </a:rPr>
              <a:t>c.beans@ua.es</a:t>
            </a:r>
            <a:r>
              <a:rPr lang="de-DE" sz="2400" b="1" dirty="0"/>
              <a:t> </a:t>
            </a:r>
          </a:p>
          <a:p>
            <a:pPr marL="342900" indent="-342900">
              <a:lnSpc>
                <a:spcPct val="150000"/>
              </a:lnSpc>
              <a:buClr>
                <a:schemeClr val="tx2"/>
              </a:buClr>
              <a:buSzPct val="120000"/>
              <a:buFont typeface="Arial" panose="020B0604020202020204" pitchFamily="34" charset="0"/>
              <a:buChar char="•"/>
            </a:pPr>
            <a:r>
              <a:rPr lang="en-US" altLang="en-US" sz="1400" dirty="0"/>
              <a:t>Got her Bachelor’s Degree in Biology at the University of Alicante (Spain) </a:t>
            </a:r>
            <a:r>
              <a:rPr lang="en-US" altLang="en-US" sz="1400" i="1" dirty="0"/>
              <a:t>last century!</a:t>
            </a:r>
            <a:r>
              <a:rPr lang="en-US" altLang="en-US" sz="1400" dirty="0"/>
              <a:t> And her Master’s Degree in Oceanography way back in 2001 at the University of Liège (Belgium). More recently has an MBA specializing in Project Management and for some crazy reason is currently enrolled in a Master’s in History of Science and Science Communication…</a:t>
            </a:r>
          </a:p>
          <a:p>
            <a:pPr marL="342900" indent="-342900">
              <a:lnSpc>
                <a:spcPct val="150000"/>
              </a:lnSpc>
              <a:buClr>
                <a:schemeClr val="tx2"/>
              </a:buClr>
              <a:buSzPct val="120000"/>
              <a:buFont typeface="Arial" panose="020B0604020202020204" pitchFamily="34" charset="0"/>
              <a:buChar char="•"/>
            </a:pPr>
            <a:r>
              <a:rPr lang="en-US" altLang="en-US" sz="1400" dirty="0"/>
              <a:t>Work Experience in Research, Teaching, Science Outreach, International Relations &amp; International Projects,</a:t>
            </a:r>
          </a:p>
          <a:p>
            <a:pPr marL="342900" indent="-342900">
              <a:lnSpc>
                <a:spcPct val="150000"/>
              </a:lnSpc>
              <a:buClr>
                <a:schemeClr val="tx2"/>
              </a:buClr>
              <a:buSzPct val="120000"/>
              <a:buFont typeface="Arial" panose="020B0604020202020204" pitchFamily="34" charset="0"/>
              <a:buChar char="•"/>
            </a:pPr>
            <a:r>
              <a:rPr lang="en-US" altLang="en-US" sz="1400" dirty="0"/>
              <a:t>Senior Project Manager @ University of Alicante’s International (now </a:t>
            </a:r>
            <a:r>
              <a:rPr lang="en-US" altLang="en-US" sz="1400" i="1" dirty="0"/>
              <a:t>Institutional</a:t>
            </a:r>
            <a:r>
              <a:rPr lang="en-US" altLang="en-US" sz="1400" dirty="0"/>
              <a:t>) Project Management Office since May 2014 – experience drafting proposals and coordinating CBHE projects in the Erasmus+, Tempus &amp; </a:t>
            </a:r>
            <a:r>
              <a:rPr lang="en-US" altLang="en-US" sz="1400" dirty="0" err="1"/>
              <a:t>Edulink</a:t>
            </a:r>
            <a:r>
              <a:rPr lang="en-US" altLang="en-US" sz="1400" dirty="0"/>
              <a:t> </a:t>
            </a:r>
            <a:r>
              <a:rPr lang="en-US" altLang="en-US" sz="1400" dirty="0" err="1"/>
              <a:t>programmes</a:t>
            </a:r>
            <a:r>
              <a:rPr lang="en-US" altLang="en-US" sz="1400" dirty="0"/>
              <a:t>.</a:t>
            </a:r>
          </a:p>
          <a:p>
            <a:pPr marL="342900" indent="-342900">
              <a:lnSpc>
                <a:spcPct val="150000"/>
              </a:lnSpc>
              <a:buClr>
                <a:schemeClr val="tx2"/>
              </a:buClr>
              <a:buSzPct val="120000"/>
            </a:pPr>
            <a:r>
              <a:rPr lang="en-US" altLang="en-US" sz="1400" dirty="0"/>
              <a:t>Topics developed through CBHE: Employability &amp; Entrepreneurship , Social Innovation, Environment &amp; Climate Change, Sustainable Campuses, Research Skills &amp; Research Management, Curriculum Development</a:t>
            </a:r>
            <a:endParaRPr lang="de-DE" sz="1400" dirty="0"/>
          </a:p>
        </p:txBody>
      </p:sp>
      <p:pic>
        <p:nvPicPr>
          <p:cNvPr id="4" name="Imagen 3" descr="File:Twitter bird logo 2012.svg - Wikipedia">
            <a:extLst>
              <a:ext uri="{FF2B5EF4-FFF2-40B4-BE49-F238E27FC236}">
                <a16:creationId xmlns:a16="http://schemas.microsoft.com/office/drawing/2014/main" id="{FF76521B-8EEA-0D43-A2EC-831AA055286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80518" y="2567553"/>
            <a:ext cx="341568" cy="276101"/>
          </a:xfrm>
          <a:prstGeom prst="rect">
            <a:avLst/>
          </a:prstGeom>
        </p:spPr>
      </p:pic>
      <p:sp>
        <p:nvSpPr>
          <p:cNvPr id="5" name="CuadroTexto 4">
            <a:extLst>
              <a:ext uri="{FF2B5EF4-FFF2-40B4-BE49-F238E27FC236}">
                <a16:creationId xmlns:a16="http://schemas.microsoft.com/office/drawing/2014/main" id="{E8B8AB6A-593B-8248-A5B8-640A49E94241}"/>
              </a:ext>
            </a:extLst>
          </p:cNvPr>
          <p:cNvSpPr txBox="1"/>
          <p:nvPr/>
        </p:nvSpPr>
        <p:spPr>
          <a:xfrm>
            <a:off x="7404650" y="2534770"/>
            <a:ext cx="1336841" cy="307777"/>
          </a:xfrm>
          <a:prstGeom prst="rect">
            <a:avLst/>
          </a:prstGeom>
          <a:noFill/>
        </p:spPr>
        <p:txBody>
          <a:bodyPr wrap="none" rtlCol="0">
            <a:spAutoFit/>
          </a:bodyPr>
          <a:lstStyle/>
          <a:p>
            <a:r>
              <a:rPr lang="es-ES" sz="1400" dirty="0">
                <a:solidFill>
                  <a:schemeClr val="accent1"/>
                </a:solidFill>
              </a:rPr>
              <a:t>@</a:t>
            </a:r>
            <a:r>
              <a:rPr lang="es-ES" sz="1400" dirty="0" err="1">
                <a:solidFill>
                  <a:schemeClr val="accent1"/>
                </a:solidFill>
              </a:rPr>
              <a:t>BeansCristina</a:t>
            </a:r>
            <a:endParaRPr lang="es-ES" sz="1400" dirty="0">
              <a:solidFill>
                <a:schemeClr val="accent1"/>
              </a:solidFill>
            </a:endParaRPr>
          </a:p>
        </p:txBody>
      </p:sp>
    </p:spTree>
    <p:extLst>
      <p:ext uri="{BB962C8B-B14F-4D97-AF65-F5344CB8AC3E}">
        <p14:creationId xmlns:p14="http://schemas.microsoft.com/office/powerpoint/2010/main" val="2280758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trainers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0"/>
            <a:ext cx="7886700" cy="4083743"/>
          </a:xfrm>
        </p:spPr>
        <p:txBody>
          <a:bodyPr>
            <a:normAutofit/>
          </a:bodyPr>
          <a:lstStyle/>
          <a:p>
            <a:pPr marL="0" indent="0">
              <a:buNone/>
            </a:pPr>
            <a:r>
              <a:rPr lang="de-DE" sz="2400" b="1" dirty="0"/>
              <a:t>Cristina </a:t>
            </a:r>
            <a:r>
              <a:rPr lang="de-DE" sz="2400" b="1" dirty="0" err="1"/>
              <a:t>Beans</a:t>
            </a:r>
            <a:endParaRPr lang="de-DE" sz="2400" b="1" dirty="0"/>
          </a:p>
        </p:txBody>
      </p:sp>
      <p:pic>
        <p:nvPicPr>
          <p:cNvPr id="8" name="Imagen 7">
            <a:extLst>
              <a:ext uri="{FF2B5EF4-FFF2-40B4-BE49-F238E27FC236}">
                <a16:creationId xmlns:a16="http://schemas.microsoft.com/office/drawing/2014/main" id="{6EC772A7-3398-504A-A101-5FC7377A3B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8185" y="4035227"/>
            <a:ext cx="3042136" cy="2281602"/>
          </a:xfrm>
          <a:prstGeom prst="rect">
            <a:avLst/>
          </a:prstGeom>
        </p:spPr>
      </p:pic>
      <p:pic>
        <p:nvPicPr>
          <p:cNvPr id="10" name="Imagen 9">
            <a:extLst>
              <a:ext uri="{FF2B5EF4-FFF2-40B4-BE49-F238E27FC236}">
                <a16:creationId xmlns:a16="http://schemas.microsoft.com/office/drawing/2014/main" id="{D9B91CFE-115A-824E-BAE4-3A5B343CDA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243326" y="3198100"/>
            <a:ext cx="1761133" cy="1761133"/>
          </a:xfrm>
          <a:prstGeom prst="rect">
            <a:avLst/>
          </a:prstGeom>
        </p:spPr>
      </p:pic>
      <p:pic>
        <p:nvPicPr>
          <p:cNvPr id="12" name="Imagen 11">
            <a:extLst>
              <a:ext uri="{FF2B5EF4-FFF2-40B4-BE49-F238E27FC236}">
                <a16:creationId xmlns:a16="http://schemas.microsoft.com/office/drawing/2014/main" id="{C7983369-21CF-6046-AC3F-E865F97D7E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767" y="3264312"/>
            <a:ext cx="1581792" cy="2109584"/>
          </a:xfrm>
          <a:prstGeom prst="rect">
            <a:avLst/>
          </a:prstGeom>
        </p:spPr>
      </p:pic>
      <p:pic>
        <p:nvPicPr>
          <p:cNvPr id="14" name="Imagen 13">
            <a:extLst>
              <a:ext uri="{FF2B5EF4-FFF2-40B4-BE49-F238E27FC236}">
                <a16:creationId xmlns:a16="http://schemas.microsoft.com/office/drawing/2014/main" id="{D184E1BB-94C4-7540-B073-EAFF494CA39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81578" y="1435077"/>
            <a:ext cx="1629628" cy="1772855"/>
          </a:xfrm>
          <a:prstGeom prst="rect">
            <a:avLst/>
          </a:prstGeom>
        </p:spPr>
      </p:pic>
      <p:pic>
        <p:nvPicPr>
          <p:cNvPr id="18" name="Imagen 17">
            <a:extLst>
              <a:ext uri="{FF2B5EF4-FFF2-40B4-BE49-F238E27FC236}">
                <a16:creationId xmlns:a16="http://schemas.microsoft.com/office/drawing/2014/main" id="{231F5F80-32E0-5D41-9315-8754E1D76A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904378">
            <a:off x="1479763" y="3944211"/>
            <a:ext cx="1831157" cy="1373486"/>
          </a:xfrm>
          <a:prstGeom prst="rect">
            <a:avLst/>
          </a:prstGeom>
        </p:spPr>
      </p:pic>
      <p:pic>
        <p:nvPicPr>
          <p:cNvPr id="24" name="Imagen 23">
            <a:extLst>
              <a:ext uri="{FF2B5EF4-FFF2-40B4-BE49-F238E27FC236}">
                <a16:creationId xmlns:a16="http://schemas.microsoft.com/office/drawing/2014/main" id="{7375550C-F1EB-034C-BB69-1819BE1739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61914" y="4944921"/>
            <a:ext cx="1906961" cy="1430221"/>
          </a:xfrm>
          <a:prstGeom prst="rect">
            <a:avLst/>
          </a:prstGeom>
        </p:spPr>
      </p:pic>
      <p:pic>
        <p:nvPicPr>
          <p:cNvPr id="6" name="Imagen 5">
            <a:extLst>
              <a:ext uri="{FF2B5EF4-FFF2-40B4-BE49-F238E27FC236}">
                <a16:creationId xmlns:a16="http://schemas.microsoft.com/office/drawing/2014/main" id="{26B82B0E-440F-6249-B439-31732542BE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90340" y="4304986"/>
            <a:ext cx="1987105" cy="1490329"/>
          </a:xfrm>
          <a:prstGeom prst="rect">
            <a:avLst/>
          </a:prstGeom>
        </p:spPr>
      </p:pic>
      <p:pic>
        <p:nvPicPr>
          <p:cNvPr id="27" name="Imagen 26">
            <a:extLst>
              <a:ext uri="{FF2B5EF4-FFF2-40B4-BE49-F238E27FC236}">
                <a16:creationId xmlns:a16="http://schemas.microsoft.com/office/drawing/2014/main" id="{461D8063-B9AB-674D-8A74-3AAAEAEB057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709492" y="2310415"/>
            <a:ext cx="2638912" cy="2005992"/>
          </a:xfrm>
          <a:prstGeom prst="rect">
            <a:avLst/>
          </a:prstGeom>
        </p:spPr>
      </p:pic>
      <p:pic>
        <p:nvPicPr>
          <p:cNvPr id="22" name="Imagen 21">
            <a:extLst>
              <a:ext uri="{FF2B5EF4-FFF2-40B4-BE49-F238E27FC236}">
                <a16:creationId xmlns:a16="http://schemas.microsoft.com/office/drawing/2014/main" id="{BDE7B068-ED9F-C04C-9E03-9E87A0D3D5A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26033" y="2585814"/>
            <a:ext cx="2386279" cy="1792800"/>
          </a:xfrm>
          <a:prstGeom prst="rect">
            <a:avLst/>
          </a:prstGeom>
        </p:spPr>
      </p:pic>
      <p:sp>
        <p:nvSpPr>
          <p:cNvPr id="29" name="CuadroTexto 28">
            <a:extLst>
              <a:ext uri="{FF2B5EF4-FFF2-40B4-BE49-F238E27FC236}">
                <a16:creationId xmlns:a16="http://schemas.microsoft.com/office/drawing/2014/main" id="{1E5508C2-78FC-C844-AA73-63B27FDF91BC}"/>
              </a:ext>
            </a:extLst>
          </p:cNvPr>
          <p:cNvSpPr txBox="1"/>
          <p:nvPr/>
        </p:nvSpPr>
        <p:spPr>
          <a:xfrm>
            <a:off x="7161914" y="1385714"/>
            <a:ext cx="1629628" cy="369332"/>
          </a:xfrm>
          <a:prstGeom prst="rect">
            <a:avLst/>
          </a:prstGeom>
          <a:noFill/>
        </p:spPr>
        <p:txBody>
          <a:bodyPr wrap="square" rtlCol="0">
            <a:spAutoFit/>
          </a:bodyPr>
          <a:lstStyle/>
          <a:p>
            <a:pPr algn="ctr"/>
            <a:r>
              <a:rPr lang="es-ES" b="1" dirty="0">
                <a:solidFill>
                  <a:srgbClr val="FF0000"/>
                </a:solidFill>
              </a:rPr>
              <a:t>7th </a:t>
            </a:r>
            <a:r>
              <a:rPr lang="es-ES" b="1" dirty="0" err="1">
                <a:solidFill>
                  <a:srgbClr val="FF0000"/>
                </a:solidFill>
              </a:rPr>
              <a:t>Continent</a:t>
            </a:r>
            <a:r>
              <a:rPr lang="es-ES" b="1" dirty="0">
                <a:solidFill>
                  <a:srgbClr val="FF0000"/>
                </a:solidFill>
              </a:rPr>
              <a:t>!</a:t>
            </a:r>
          </a:p>
        </p:txBody>
      </p:sp>
      <p:sp>
        <p:nvSpPr>
          <p:cNvPr id="30" name="CuadroTexto 29">
            <a:extLst>
              <a:ext uri="{FF2B5EF4-FFF2-40B4-BE49-F238E27FC236}">
                <a16:creationId xmlns:a16="http://schemas.microsoft.com/office/drawing/2014/main" id="{0BB6F0B0-3FBD-DC49-B336-2EDE0F13B9C3}"/>
              </a:ext>
            </a:extLst>
          </p:cNvPr>
          <p:cNvSpPr txBox="1"/>
          <p:nvPr/>
        </p:nvSpPr>
        <p:spPr>
          <a:xfrm>
            <a:off x="5116278" y="4059573"/>
            <a:ext cx="2396034" cy="338554"/>
          </a:xfrm>
          <a:prstGeom prst="rect">
            <a:avLst/>
          </a:prstGeom>
          <a:noFill/>
        </p:spPr>
        <p:txBody>
          <a:bodyPr wrap="square" rtlCol="0">
            <a:spAutoFit/>
          </a:bodyPr>
          <a:lstStyle/>
          <a:p>
            <a:pPr algn="ctr"/>
            <a:r>
              <a:rPr lang="es-ES" sz="1600" b="1" dirty="0">
                <a:solidFill>
                  <a:schemeClr val="bg1">
                    <a:lumMod val="65000"/>
                  </a:schemeClr>
                </a:solidFill>
                <a:highlight>
                  <a:srgbClr val="189BB5"/>
                </a:highlight>
              </a:rPr>
              <a:t> </a:t>
            </a:r>
            <a:r>
              <a:rPr lang="es-ES" sz="1600" b="1" dirty="0" err="1">
                <a:solidFill>
                  <a:schemeClr val="bg1">
                    <a:lumMod val="65000"/>
                  </a:schemeClr>
                </a:solidFill>
                <a:highlight>
                  <a:srgbClr val="189BB5"/>
                </a:highlight>
              </a:rPr>
              <a:t>Not</a:t>
            </a:r>
            <a:r>
              <a:rPr lang="es-ES" sz="1600" b="1" dirty="0">
                <a:solidFill>
                  <a:schemeClr val="bg1">
                    <a:lumMod val="65000"/>
                  </a:schemeClr>
                </a:solidFill>
                <a:highlight>
                  <a:srgbClr val="189BB5"/>
                </a:highlight>
              </a:rPr>
              <a:t> </a:t>
            </a:r>
            <a:r>
              <a:rPr lang="es-ES" sz="1600" b="1" dirty="0" err="1">
                <a:solidFill>
                  <a:schemeClr val="bg1">
                    <a:lumMod val="65000"/>
                  </a:schemeClr>
                </a:solidFill>
                <a:highlight>
                  <a:srgbClr val="189BB5"/>
                </a:highlight>
              </a:rPr>
              <a:t>our</a:t>
            </a:r>
            <a:r>
              <a:rPr lang="es-ES" sz="1600" b="1" dirty="0">
                <a:solidFill>
                  <a:schemeClr val="bg1">
                    <a:lumMod val="65000"/>
                  </a:schemeClr>
                </a:solidFill>
                <a:highlight>
                  <a:srgbClr val="189BB5"/>
                </a:highlight>
              </a:rPr>
              <a:t> 1st Project! </a:t>
            </a:r>
            <a:r>
              <a:rPr lang="es-ES" sz="1600" b="1" dirty="0">
                <a:solidFill>
                  <a:schemeClr val="bg1">
                    <a:lumMod val="65000"/>
                  </a:schemeClr>
                </a:solidFill>
                <a:highlight>
                  <a:srgbClr val="189BB5"/>
                </a:highlight>
                <a:sym typeface="Wingdings" pitchFamily="2" charset="2"/>
              </a:rPr>
              <a:t> </a:t>
            </a:r>
            <a:endParaRPr lang="es-ES" sz="1600" b="1" dirty="0">
              <a:solidFill>
                <a:schemeClr val="bg1">
                  <a:lumMod val="65000"/>
                </a:schemeClr>
              </a:solidFill>
              <a:highlight>
                <a:srgbClr val="189BB5"/>
              </a:highlight>
            </a:endParaRPr>
          </a:p>
        </p:txBody>
      </p:sp>
      <p:sp>
        <p:nvSpPr>
          <p:cNvPr id="31" name="CuadroTexto 30">
            <a:extLst>
              <a:ext uri="{FF2B5EF4-FFF2-40B4-BE49-F238E27FC236}">
                <a16:creationId xmlns:a16="http://schemas.microsoft.com/office/drawing/2014/main" id="{757937D8-C091-0245-AEB0-5B884396EFAA}"/>
              </a:ext>
            </a:extLst>
          </p:cNvPr>
          <p:cNvSpPr txBox="1"/>
          <p:nvPr/>
        </p:nvSpPr>
        <p:spPr>
          <a:xfrm>
            <a:off x="8564495" y="3366921"/>
            <a:ext cx="615553" cy="2202719"/>
          </a:xfrm>
          <a:prstGeom prst="rect">
            <a:avLst/>
          </a:prstGeom>
          <a:noFill/>
        </p:spPr>
        <p:txBody>
          <a:bodyPr vert="vert" wrap="none" rtlCol="0">
            <a:spAutoFit/>
          </a:bodyPr>
          <a:lstStyle/>
          <a:p>
            <a:r>
              <a:rPr lang="es-ES" sz="2800" b="1" spc="600" dirty="0"/>
              <a:t>TRAVELER</a:t>
            </a:r>
          </a:p>
        </p:txBody>
      </p:sp>
      <p:sp>
        <p:nvSpPr>
          <p:cNvPr id="32" name="CuadroTexto 31">
            <a:extLst>
              <a:ext uri="{FF2B5EF4-FFF2-40B4-BE49-F238E27FC236}">
                <a16:creationId xmlns:a16="http://schemas.microsoft.com/office/drawing/2014/main" id="{1AA7622E-F261-5045-ABB4-84E87C6E0666}"/>
              </a:ext>
            </a:extLst>
          </p:cNvPr>
          <p:cNvSpPr txBox="1"/>
          <p:nvPr/>
        </p:nvSpPr>
        <p:spPr>
          <a:xfrm>
            <a:off x="4437711" y="5479405"/>
            <a:ext cx="1455848" cy="707886"/>
          </a:xfrm>
          <a:prstGeom prst="rect">
            <a:avLst/>
          </a:prstGeom>
          <a:noFill/>
        </p:spPr>
        <p:txBody>
          <a:bodyPr wrap="none" rtlCol="0">
            <a:spAutoFit/>
          </a:bodyPr>
          <a:lstStyle/>
          <a:p>
            <a:r>
              <a:rPr lang="es-ES" sz="2000" b="1" dirty="0">
                <a:solidFill>
                  <a:schemeClr val="accent5">
                    <a:lumMod val="60000"/>
                    <a:lumOff val="40000"/>
                  </a:schemeClr>
                </a:solidFill>
              </a:rPr>
              <a:t>DIVER </a:t>
            </a:r>
          </a:p>
          <a:p>
            <a:r>
              <a:rPr lang="es-ES" sz="2000" b="1" dirty="0">
                <a:solidFill>
                  <a:srgbClr val="002060"/>
                </a:solidFill>
              </a:rPr>
              <a:t>	</a:t>
            </a:r>
            <a:r>
              <a:rPr lang="es-ES" sz="2000" b="1" dirty="0">
                <a:solidFill>
                  <a:srgbClr val="00B050"/>
                </a:solidFill>
                <a:highlight>
                  <a:srgbClr val="C0C0C0"/>
                </a:highlight>
              </a:rPr>
              <a:t>/ HIKER</a:t>
            </a:r>
          </a:p>
        </p:txBody>
      </p:sp>
      <p:sp>
        <p:nvSpPr>
          <p:cNvPr id="34" name="CuadroTexto 33">
            <a:extLst>
              <a:ext uri="{FF2B5EF4-FFF2-40B4-BE49-F238E27FC236}">
                <a16:creationId xmlns:a16="http://schemas.microsoft.com/office/drawing/2014/main" id="{30B638CA-73C1-794C-A19B-FD42C8CFD43B}"/>
              </a:ext>
            </a:extLst>
          </p:cNvPr>
          <p:cNvSpPr txBox="1"/>
          <p:nvPr/>
        </p:nvSpPr>
        <p:spPr>
          <a:xfrm>
            <a:off x="-42800" y="5305819"/>
            <a:ext cx="1464760" cy="1200329"/>
          </a:xfrm>
          <a:prstGeom prst="rect">
            <a:avLst/>
          </a:prstGeom>
          <a:noFill/>
        </p:spPr>
        <p:txBody>
          <a:bodyPr wrap="none" rtlCol="0">
            <a:spAutoFit/>
          </a:bodyPr>
          <a:lstStyle/>
          <a:p>
            <a:r>
              <a:rPr lang="es-ES" i="1" dirty="0"/>
              <a:t>Fan of </a:t>
            </a:r>
          </a:p>
          <a:p>
            <a:r>
              <a:rPr lang="es-ES" i="1" dirty="0" err="1"/>
              <a:t>Sci</a:t>
            </a:r>
            <a:r>
              <a:rPr lang="es-ES" i="1" dirty="0"/>
              <a:t>-Fi &amp; </a:t>
            </a:r>
          </a:p>
          <a:p>
            <a:r>
              <a:rPr lang="es-ES" i="1" dirty="0" err="1"/>
              <a:t>Fantasy</a:t>
            </a:r>
            <a:endParaRPr lang="es-ES" i="1" dirty="0"/>
          </a:p>
          <a:p>
            <a:r>
              <a:rPr lang="es-ES" i="1" dirty="0"/>
              <a:t>Book/TV/Film</a:t>
            </a:r>
          </a:p>
        </p:txBody>
      </p:sp>
      <p:pic>
        <p:nvPicPr>
          <p:cNvPr id="16" name="Imagen 15">
            <a:extLst>
              <a:ext uri="{FF2B5EF4-FFF2-40B4-BE49-F238E27FC236}">
                <a16:creationId xmlns:a16="http://schemas.microsoft.com/office/drawing/2014/main" id="{CF2CA12F-A81C-674A-B724-A7980584581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0800000">
            <a:off x="1299394" y="5247967"/>
            <a:ext cx="1676833" cy="1259797"/>
          </a:xfrm>
          <a:prstGeom prst="rect">
            <a:avLst/>
          </a:prstGeom>
        </p:spPr>
      </p:pic>
      <p:pic>
        <p:nvPicPr>
          <p:cNvPr id="36" name="Imagen 35" descr="Download Hot Pink Heart HQ PNG Image | FreePNGImg">
            <a:extLst>
              <a:ext uri="{FF2B5EF4-FFF2-40B4-BE49-F238E27FC236}">
                <a16:creationId xmlns:a16="http://schemas.microsoft.com/office/drawing/2014/main" id="{C25328E5-5249-1648-A5F8-AB474F15A4C4}"/>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771097" y="3762985"/>
            <a:ext cx="575688" cy="465430"/>
          </a:xfrm>
          <a:prstGeom prst="rect">
            <a:avLst/>
          </a:prstGeom>
        </p:spPr>
      </p:pic>
      <p:sp>
        <p:nvSpPr>
          <p:cNvPr id="38" name="CuadroTexto 37">
            <a:extLst>
              <a:ext uri="{FF2B5EF4-FFF2-40B4-BE49-F238E27FC236}">
                <a16:creationId xmlns:a16="http://schemas.microsoft.com/office/drawing/2014/main" id="{F89FE6EE-B2E9-F543-9041-6A64A75D9E8C}"/>
              </a:ext>
            </a:extLst>
          </p:cNvPr>
          <p:cNvSpPr txBox="1"/>
          <p:nvPr/>
        </p:nvSpPr>
        <p:spPr>
          <a:xfrm>
            <a:off x="3092993" y="6271530"/>
            <a:ext cx="1182696" cy="338554"/>
          </a:xfrm>
          <a:prstGeom prst="rect">
            <a:avLst/>
          </a:prstGeom>
          <a:noFill/>
        </p:spPr>
        <p:txBody>
          <a:bodyPr wrap="none" rtlCol="0">
            <a:spAutoFit/>
          </a:bodyPr>
          <a:lstStyle/>
          <a:p>
            <a:r>
              <a:rPr lang="es-ES" sz="1600" dirty="0"/>
              <a:t>@</a:t>
            </a:r>
            <a:r>
              <a:rPr lang="es-ES" sz="1600" dirty="0" err="1"/>
              <a:t>crazycrisb</a:t>
            </a:r>
            <a:endParaRPr lang="es-ES" sz="1600" dirty="0"/>
          </a:p>
        </p:txBody>
      </p:sp>
      <p:pic>
        <p:nvPicPr>
          <p:cNvPr id="40" name="Imagen 39" descr="Instagram – Wikipedie">
            <a:extLst>
              <a:ext uri="{FF2B5EF4-FFF2-40B4-BE49-F238E27FC236}">
                <a16:creationId xmlns:a16="http://schemas.microsoft.com/office/drawing/2014/main" id="{A78392C9-EE73-7748-BFC2-C643398DAD09}"/>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3584284" y="6070464"/>
            <a:ext cx="276101" cy="276101"/>
          </a:xfrm>
          <a:prstGeom prst="rect">
            <a:avLst/>
          </a:prstGeom>
        </p:spPr>
      </p:pic>
    </p:spTree>
    <p:extLst>
      <p:ext uri="{BB962C8B-B14F-4D97-AF65-F5344CB8AC3E}">
        <p14:creationId xmlns:p14="http://schemas.microsoft.com/office/powerpoint/2010/main" val="857511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elcome paper poster with colorful brush strokes. – Stock-Vektorgrafik |  Adobe Stock">
            <a:extLst>
              <a:ext uri="{FF2B5EF4-FFF2-40B4-BE49-F238E27FC236}">
                <a16:creationId xmlns:a16="http://schemas.microsoft.com/office/drawing/2014/main" id="{DC19286E-BC39-4058-907B-B5D0463DA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453" y="2220338"/>
            <a:ext cx="7560046" cy="3110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551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trainers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7886699" cy="422438"/>
          </a:xfrm>
        </p:spPr>
        <p:txBody>
          <a:bodyPr>
            <a:normAutofit/>
          </a:bodyPr>
          <a:lstStyle/>
          <a:p>
            <a:pPr marL="0" indent="0">
              <a:buNone/>
            </a:pPr>
            <a:r>
              <a:rPr lang="de-DE" sz="2400" b="1" dirty="0"/>
              <a:t>Lisa Mahajan</a:t>
            </a:r>
          </a:p>
        </p:txBody>
      </p:sp>
      <p:pic>
        <p:nvPicPr>
          <p:cNvPr id="4" name="Inhaltsplatzhalter 6">
            <a:extLst>
              <a:ext uri="{FF2B5EF4-FFF2-40B4-BE49-F238E27FC236}">
                <a16:creationId xmlns:a16="http://schemas.microsoft.com/office/drawing/2014/main" id="{D318A039-BA03-424F-9A58-A6AE061425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49" y="3098403"/>
            <a:ext cx="1919691" cy="1919691"/>
          </a:xfrm>
          <a:prstGeom prst="rect">
            <a:avLst/>
          </a:prstGeom>
        </p:spPr>
      </p:pic>
      <p:pic>
        <p:nvPicPr>
          <p:cNvPr id="5" name="Grafik 4">
            <a:extLst>
              <a:ext uri="{FF2B5EF4-FFF2-40B4-BE49-F238E27FC236}">
                <a16:creationId xmlns:a16="http://schemas.microsoft.com/office/drawing/2014/main" id="{B8209221-F858-4344-B51D-F3E291D62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6509" y="2895009"/>
            <a:ext cx="2069053" cy="1065876"/>
          </a:xfrm>
          <a:prstGeom prst="rect">
            <a:avLst/>
          </a:prstGeom>
        </p:spPr>
      </p:pic>
      <p:pic>
        <p:nvPicPr>
          <p:cNvPr id="6" name="Grafik 5">
            <a:extLst>
              <a:ext uri="{FF2B5EF4-FFF2-40B4-BE49-F238E27FC236}">
                <a16:creationId xmlns:a16="http://schemas.microsoft.com/office/drawing/2014/main" id="{05642DFA-5BE1-457D-B546-B9C056C985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5562" y="2393577"/>
            <a:ext cx="1231328" cy="647440"/>
          </a:xfrm>
          <a:prstGeom prst="rect">
            <a:avLst/>
          </a:prstGeom>
        </p:spPr>
      </p:pic>
      <p:pic>
        <p:nvPicPr>
          <p:cNvPr id="7" name="Grafik 6">
            <a:extLst>
              <a:ext uri="{FF2B5EF4-FFF2-40B4-BE49-F238E27FC236}">
                <a16:creationId xmlns:a16="http://schemas.microsoft.com/office/drawing/2014/main" id="{FC054CE2-3158-4CFE-879E-A0C57376ED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8970" y="3268610"/>
            <a:ext cx="1206731" cy="1206731"/>
          </a:xfrm>
          <a:prstGeom prst="rect">
            <a:avLst/>
          </a:prstGeom>
        </p:spPr>
      </p:pic>
      <p:pic>
        <p:nvPicPr>
          <p:cNvPr id="8" name="Grafik 7">
            <a:extLst>
              <a:ext uri="{FF2B5EF4-FFF2-40B4-BE49-F238E27FC236}">
                <a16:creationId xmlns:a16="http://schemas.microsoft.com/office/drawing/2014/main" id="{B082A042-2371-48D1-A89A-C9865B392E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5451" y="4123764"/>
            <a:ext cx="980222" cy="550760"/>
          </a:xfrm>
          <a:prstGeom prst="rect">
            <a:avLst/>
          </a:prstGeom>
        </p:spPr>
      </p:pic>
      <p:pic>
        <p:nvPicPr>
          <p:cNvPr id="9" name="Grafik 8">
            <a:extLst>
              <a:ext uri="{FF2B5EF4-FFF2-40B4-BE49-F238E27FC236}">
                <a16:creationId xmlns:a16="http://schemas.microsoft.com/office/drawing/2014/main" id="{591436B7-8DB5-464C-9806-29BEE5A9E0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828" y="3573278"/>
            <a:ext cx="1330036" cy="1330036"/>
          </a:xfrm>
          <a:prstGeom prst="rect">
            <a:avLst/>
          </a:prstGeom>
        </p:spPr>
      </p:pic>
      <p:pic>
        <p:nvPicPr>
          <p:cNvPr id="10" name="Grafik 9">
            <a:extLst>
              <a:ext uri="{FF2B5EF4-FFF2-40B4-BE49-F238E27FC236}">
                <a16:creationId xmlns:a16="http://schemas.microsoft.com/office/drawing/2014/main" id="{84A03187-1CA5-4ECB-8A06-4BD2E3C869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4250" y="3126695"/>
            <a:ext cx="745280" cy="745280"/>
          </a:xfrm>
          <a:prstGeom prst="rect">
            <a:avLst/>
          </a:prstGeom>
        </p:spPr>
      </p:pic>
      <p:pic>
        <p:nvPicPr>
          <p:cNvPr id="11" name="Grafik 10">
            <a:extLst>
              <a:ext uri="{FF2B5EF4-FFF2-40B4-BE49-F238E27FC236}">
                <a16:creationId xmlns:a16="http://schemas.microsoft.com/office/drawing/2014/main" id="{8690012F-0A8D-4F27-AF0F-F9FF756336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0291" y="4553835"/>
            <a:ext cx="669954" cy="789704"/>
          </a:xfrm>
          <a:prstGeom prst="rect">
            <a:avLst/>
          </a:prstGeom>
        </p:spPr>
      </p:pic>
      <p:pic>
        <p:nvPicPr>
          <p:cNvPr id="12" name="Picture 26" descr="https://sites.google.com/a/dnbegypt.com/dnbegypt/youth-development-activities/international-projects.jpg">
            <a:extLst>
              <a:ext uri="{FF2B5EF4-FFF2-40B4-BE49-F238E27FC236}">
                <a16:creationId xmlns:a16="http://schemas.microsoft.com/office/drawing/2014/main" id="{6A72557D-74CA-4C96-8B72-4D2CEB329A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8307" y="4833571"/>
            <a:ext cx="161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a:extLst>
              <a:ext uri="{FF2B5EF4-FFF2-40B4-BE49-F238E27FC236}">
                <a16:creationId xmlns:a16="http://schemas.microsoft.com/office/drawing/2014/main" id="{95CBA974-D0C1-42CF-B37D-D0B709A06A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1361" y="5786148"/>
            <a:ext cx="1581496" cy="632598"/>
          </a:xfrm>
          <a:prstGeom prst="rect">
            <a:avLst/>
          </a:prstGeom>
        </p:spPr>
      </p:pic>
      <p:pic>
        <p:nvPicPr>
          <p:cNvPr id="14" name="Grafik 13">
            <a:extLst>
              <a:ext uri="{FF2B5EF4-FFF2-40B4-BE49-F238E27FC236}">
                <a16:creationId xmlns:a16="http://schemas.microsoft.com/office/drawing/2014/main" id="{5249846F-3DB8-4A5E-BD9D-CF6C1F85C0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20033" y="5087496"/>
            <a:ext cx="1354158" cy="1014951"/>
          </a:xfrm>
          <a:prstGeom prst="rect">
            <a:avLst/>
          </a:prstGeom>
        </p:spPr>
      </p:pic>
    </p:spTree>
    <p:extLst>
      <p:ext uri="{BB962C8B-B14F-4D97-AF65-F5344CB8AC3E}">
        <p14:creationId xmlns:p14="http://schemas.microsoft.com/office/powerpoint/2010/main" val="3068112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trainers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7886699" cy="3836846"/>
          </a:xfrm>
        </p:spPr>
        <p:txBody>
          <a:bodyPr>
            <a:normAutofit fontScale="47500" lnSpcReduction="20000"/>
          </a:bodyPr>
          <a:lstStyle/>
          <a:p>
            <a:pPr marL="0" indent="0">
              <a:buNone/>
            </a:pPr>
            <a:r>
              <a:rPr lang="de-DE" sz="4400" b="1" dirty="0"/>
              <a:t>Claudia Linditsch</a:t>
            </a:r>
          </a:p>
          <a:p>
            <a:pPr marL="342900" indent="-342900">
              <a:lnSpc>
                <a:spcPct val="150000"/>
              </a:lnSpc>
              <a:buClr>
                <a:schemeClr val="tx2"/>
              </a:buClr>
              <a:buSzPct val="120000"/>
              <a:buFont typeface="Arial" panose="020B0604020202020204" pitchFamily="34" charset="0"/>
              <a:buChar char="•"/>
            </a:pPr>
            <a:r>
              <a:rPr lang="en-US" altLang="en-US" sz="2900" dirty="0"/>
              <a:t>Studied International Business and International Management @ FH JOANNEUM and in Paris a </a:t>
            </a:r>
            <a:r>
              <a:rPr lang="en-US" altLang="en-US" sz="2900" dirty="0" err="1"/>
              <a:t>looooong</a:t>
            </a:r>
            <a:r>
              <a:rPr lang="en-US" altLang="en-US" sz="2900" dirty="0"/>
              <a:t> time ago</a:t>
            </a:r>
          </a:p>
          <a:p>
            <a:pPr marL="342900" indent="-342900">
              <a:lnSpc>
                <a:spcPct val="150000"/>
              </a:lnSpc>
              <a:buClr>
                <a:schemeClr val="tx2"/>
              </a:buClr>
              <a:buSzPct val="120000"/>
              <a:buFont typeface="Arial" panose="020B0604020202020204" pitchFamily="34" charset="0"/>
              <a:buChar char="•"/>
            </a:pPr>
            <a:r>
              <a:rPr lang="en-US" altLang="en-US" sz="2900" dirty="0"/>
              <a:t>Work Experience in Event Management and Marketing as well as Business Development and Key Account Management</a:t>
            </a:r>
          </a:p>
          <a:p>
            <a:pPr marL="342900" indent="-342900">
              <a:lnSpc>
                <a:spcPct val="150000"/>
              </a:lnSpc>
              <a:buClr>
                <a:schemeClr val="tx2"/>
              </a:buClr>
              <a:buSzPct val="120000"/>
              <a:buFont typeface="Arial" panose="020B0604020202020204" pitchFamily="34" charset="0"/>
              <a:buChar char="•"/>
            </a:pPr>
            <a:r>
              <a:rPr lang="en-US" altLang="en-US" sz="2900" dirty="0"/>
              <a:t>International Project Manager @ FH JOANNEUM since February 2011 – many projects with Asia &amp; Eastern Europe; Lecturing @ FH JOANNEUM, Graz since October 2014</a:t>
            </a:r>
          </a:p>
          <a:p>
            <a:pPr marL="342900" indent="-342900">
              <a:lnSpc>
                <a:spcPct val="150000"/>
              </a:lnSpc>
              <a:buClr>
                <a:schemeClr val="tx2"/>
              </a:buClr>
              <a:buSzPct val="120000"/>
              <a:buFont typeface="Arial" panose="020B0604020202020204" pitchFamily="34" charset="0"/>
              <a:buChar char="•"/>
            </a:pPr>
            <a:r>
              <a:rPr lang="en-US" altLang="en-US" sz="2900" dirty="0"/>
              <a:t>Research Focus: (Experiential/Social Media) Marketing, Project Management and International Communication and Business, Entrepreneurship, Business Development and Sustainability</a:t>
            </a:r>
          </a:p>
          <a:p>
            <a:pPr marL="342900" indent="-342900">
              <a:lnSpc>
                <a:spcPct val="150000"/>
              </a:lnSpc>
              <a:buClr>
                <a:schemeClr val="tx2"/>
              </a:buClr>
              <a:buSzPct val="120000"/>
              <a:buFont typeface="Arial" panose="020B0604020202020204" pitchFamily="34" charset="0"/>
              <a:buChar char="•"/>
            </a:pPr>
            <a:r>
              <a:rPr lang="en-US" sz="2900" dirty="0">
                <a:hlinkClick r:id="rId2"/>
              </a:rPr>
              <a:t>LinkedIn</a:t>
            </a:r>
            <a:endParaRPr lang="de-DE" sz="2900" dirty="0"/>
          </a:p>
        </p:txBody>
      </p:sp>
    </p:spTree>
    <p:extLst>
      <p:ext uri="{BB962C8B-B14F-4D97-AF65-F5344CB8AC3E}">
        <p14:creationId xmlns:p14="http://schemas.microsoft.com/office/powerpoint/2010/main" val="138428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err="1"/>
              <a:t>Introduction</a:t>
            </a:r>
            <a:r>
              <a:rPr lang="de-DE" dirty="0"/>
              <a:t> to </a:t>
            </a:r>
            <a:r>
              <a:rPr lang="de-DE" dirty="0" err="1"/>
              <a:t>the</a:t>
            </a:r>
            <a:r>
              <a:rPr lang="de-DE" dirty="0"/>
              <a:t> </a:t>
            </a:r>
            <a:r>
              <a:rPr lang="de-DE" dirty="0" err="1"/>
              <a:t>trainers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7886699" cy="3642192"/>
          </a:xfrm>
        </p:spPr>
        <p:txBody>
          <a:bodyPr>
            <a:normAutofit/>
          </a:bodyPr>
          <a:lstStyle/>
          <a:p>
            <a:pPr marL="0" indent="0">
              <a:buNone/>
            </a:pPr>
            <a:r>
              <a:rPr lang="de-DE" sz="2400" b="1" dirty="0"/>
              <a:t>Claudia Linditsch</a:t>
            </a:r>
          </a:p>
        </p:txBody>
      </p:sp>
      <p:grpSp>
        <p:nvGrpSpPr>
          <p:cNvPr id="11" name="Gruppieren 10">
            <a:extLst>
              <a:ext uri="{FF2B5EF4-FFF2-40B4-BE49-F238E27FC236}">
                <a16:creationId xmlns:a16="http://schemas.microsoft.com/office/drawing/2014/main" id="{C280DA42-51EE-427F-A481-521B28733C41}"/>
              </a:ext>
            </a:extLst>
          </p:cNvPr>
          <p:cNvGrpSpPr/>
          <p:nvPr/>
        </p:nvGrpSpPr>
        <p:grpSpPr>
          <a:xfrm>
            <a:off x="1779413" y="3011950"/>
            <a:ext cx="5788706" cy="3456944"/>
            <a:chOff x="738553" y="2966935"/>
            <a:chExt cx="5370417" cy="3165013"/>
          </a:xfrm>
        </p:grpSpPr>
        <p:pic>
          <p:nvPicPr>
            <p:cNvPr id="4" name="Grafik 3">
              <a:extLst>
                <a:ext uri="{FF2B5EF4-FFF2-40B4-BE49-F238E27FC236}">
                  <a16:creationId xmlns:a16="http://schemas.microsoft.com/office/drawing/2014/main" id="{3F749014-7BFD-453D-B39C-8C20EA2C7FD7}"/>
                </a:ext>
              </a:extLst>
            </p:cNvPr>
            <p:cNvPicPr>
              <a:picLocks noChangeAspect="1"/>
            </p:cNvPicPr>
            <p:nvPr/>
          </p:nvPicPr>
          <p:blipFill>
            <a:blip r:embed="rId2"/>
            <a:stretch>
              <a:fillRect/>
            </a:stretch>
          </p:blipFill>
          <p:spPr>
            <a:xfrm>
              <a:off x="738553" y="2966935"/>
              <a:ext cx="1429912" cy="1906550"/>
            </a:xfrm>
            <a:prstGeom prst="rect">
              <a:avLst/>
            </a:prstGeom>
          </p:spPr>
        </p:pic>
        <p:pic>
          <p:nvPicPr>
            <p:cNvPr id="5" name="Grafik 4">
              <a:extLst>
                <a:ext uri="{FF2B5EF4-FFF2-40B4-BE49-F238E27FC236}">
                  <a16:creationId xmlns:a16="http://schemas.microsoft.com/office/drawing/2014/main" id="{7301B6B1-34B7-49AE-A4CB-0A47B9917A3E}"/>
                </a:ext>
              </a:extLst>
            </p:cNvPr>
            <p:cNvPicPr>
              <a:picLocks noChangeAspect="1"/>
            </p:cNvPicPr>
            <p:nvPr/>
          </p:nvPicPr>
          <p:blipFill>
            <a:blip r:embed="rId3"/>
            <a:stretch>
              <a:fillRect/>
            </a:stretch>
          </p:blipFill>
          <p:spPr>
            <a:xfrm>
              <a:off x="2168465" y="2966935"/>
              <a:ext cx="1235031" cy="1646709"/>
            </a:xfrm>
            <a:prstGeom prst="rect">
              <a:avLst/>
            </a:prstGeom>
          </p:spPr>
        </p:pic>
        <p:pic>
          <p:nvPicPr>
            <p:cNvPr id="6" name="Grafik 5">
              <a:extLst>
                <a:ext uri="{FF2B5EF4-FFF2-40B4-BE49-F238E27FC236}">
                  <a16:creationId xmlns:a16="http://schemas.microsoft.com/office/drawing/2014/main" id="{94B3DF38-5B65-4FAD-BB9D-4219A8B1EDDF}"/>
                </a:ext>
              </a:extLst>
            </p:cNvPr>
            <p:cNvPicPr>
              <a:picLocks noChangeAspect="1"/>
            </p:cNvPicPr>
            <p:nvPr/>
          </p:nvPicPr>
          <p:blipFill>
            <a:blip r:embed="rId4"/>
            <a:stretch>
              <a:fillRect/>
            </a:stretch>
          </p:blipFill>
          <p:spPr>
            <a:xfrm>
              <a:off x="2168464" y="4577351"/>
              <a:ext cx="2072795" cy="1554597"/>
            </a:xfrm>
            <a:prstGeom prst="rect">
              <a:avLst/>
            </a:prstGeom>
          </p:spPr>
        </p:pic>
        <p:pic>
          <p:nvPicPr>
            <p:cNvPr id="7" name="Grafik 6">
              <a:extLst>
                <a:ext uri="{FF2B5EF4-FFF2-40B4-BE49-F238E27FC236}">
                  <a16:creationId xmlns:a16="http://schemas.microsoft.com/office/drawing/2014/main" id="{D4E218AA-BC0C-4678-999D-A7F88F259DB2}"/>
                </a:ext>
              </a:extLst>
            </p:cNvPr>
            <p:cNvPicPr>
              <a:picLocks noChangeAspect="1"/>
            </p:cNvPicPr>
            <p:nvPr/>
          </p:nvPicPr>
          <p:blipFill>
            <a:blip r:embed="rId5"/>
            <a:stretch>
              <a:fillRect/>
            </a:stretch>
          </p:blipFill>
          <p:spPr>
            <a:xfrm>
              <a:off x="738553" y="4877806"/>
              <a:ext cx="1429912" cy="1072434"/>
            </a:xfrm>
            <a:prstGeom prst="rect">
              <a:avLst/>
            </a:prstGeom>
          </p:spPr>
        </p:pic>
        <p:pic>
          <p:nvPicPr>
            <p:cNvPr id="9" name="Picture 2" descr="Ist möglicherweise ein Bild von 5 Personen, einschließlich Dimitrios Doukas und Claudia Linditsch, Personen, die stehen und Bier">
              <a:extLst>
                <a:ext uri="{FF2B5EF4-FFF2-40B4-BE49-F238E27FC236}">
                  <a16:creationId xmlns:a16="http://schemas.microsoft.com/office/drawing/2014/main" id="{3CFB9503-80D3-47BD-9483-52A16BD4B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259" y="4577350"/>
              <a:ext cx="1867711" cy="14007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o the Best You Can Until You Know Better. Then When You Know Better, Do  Better. -Maya Angelou&amp;quot; Poster by corbrand | Redbubble">
              <a:extLst>
                <a:ext uri="{FF2B5EF4-FFF2-40B4-BE49-F238E27FC236}">
                  <a16:creationId xmlns:a16="http://schemas.microsoft.com/office/drawing/2014/main" id="{8C64724B-959A-4185-A880-AE248A4B87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496" y="2966936"/>
              <a:ext cx="1235031" cy="16104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2635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a:xfrm>
            <a:off x="628650" y="2766218"/>
            <a:ext cx="7886700" cy="1325563"/>
          </a:xfrm>
        </p:spPr>
        <p:txBody>
          <a:bodyPr/>
          <a:lstStyle/>
          <a:p>
            <a:pPr algn="ctr"/>
            <a:r>
              <a:rPr lang="en-US" dirty="0"/>
              <a:t>Introduction to the learning platform </a:t>
            </a:r>
            <a:endParaRPr lang="de-AT" dirty="0"/>
          </a:p>
        </p:txBody>
      </p:sp>
    </p:spTree>
    <p:extLst>
      <p:ext uri="{BB962C8B-B14F-4D97-AF65-F5344CB8AC3E}">
        <p14:creationId xmlns:p14="http://schemas.microsoft.com/office/powerpoint/2010/main" val="599360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Learning </a:t>
            </a:r>
            <a:r>
              <a:rPr lang="de-DE" dirty="0" err="1"/>
              <a:t>platform</a:t>
            </a:r>
            <a:r>
              <a:rPr lang="de-DE" dirty="0"/>
              <a:t> - </a:t>
            </a:r>
            <a:r>
              <a:rPr lang="de-DE" dirty="0" err="1"/>
              <a:t>Moodle</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51" y="2534771"/>
            <a:ext cx="6020628" cy="3642192"/>
          </a:xfrm>
        </p:spPr>
        <p:txBody>
          <a:bodyPr>
            <a:normAutofit/>
          </a:bodyPr>
          <a:lstStyle/>
          <a:p>
            <a:pPr marL="0" indent="0">
              <a:buNone/>
            </a:pPr>
            <a:r>
              <a:rPr lang="de-DE" b="1" dirty="0"/>
              <a:t>Registration</a:t>
            </a:r>
          </a:p>
          <a:p>
            <a:r>
              <a:rPr lang="de-DE" dirty="0" err="1"/>
              <a:t>Everyone</a:t>
            </a:r>
            <a:r>
              <a:rPr lang="de-DE" dirty="0"/>
              <a:t> </a:t>
            </a:r>
            <a:r>
              <a:rPr lang="de-DE" dirty="0" err="1"/>
              <a:t>has</a:t>
            </a:r>
            <a:r>
              <a:rPr lang="de-DE" dirty="0"/>
              <a:t> </a:t>
            </a:r>
            <a:r>
              <a:rPr lang="de-DE" dirty="0" err="1"/>
              <a:t>received</a:t>
            </a:r>
            <a:r>
              <a:rPr lang="de-DE" dirty="0"/>
              <a:t> </a:t>
            </a:r>
            <a:r>
              <a:rPr lang="de-DE" dirty="0" err="1"/>
              <a:t>username</a:t>
            </a:r>
            <a:r>
              <a:rPr lang="de-DE" dirty="0"/>
              <a:t> and </a:t>
            </a:r>
            <a:r>
              <a:rPr lang="de-DE" dirty="0" err="1"/>
              <a:t>password</a:t>
            </a:r>
            <a:r>
              <a:rPr lang="de-DE" dirty="0"/>
              <a:t> </a:t>
            </a:r>
            <a:r>
              <a:rPr lang="de-DE" dirty="0" err="1"/>
              <a:t>from</a:t>
            </a:r>
            <a:r>
              <a:rPr lang="de-DE" dirty="0"/>
              <a:t> „ZML Administration </a:t>
            </a:r>
            <a:r>
              <a:rPr lang="de-DE" dirty="0" err="1"/>
              <a:t>or</a:t>
            </a:r>
            <a:r>
              <a:rPr lang="de-DE" dirty="0"/>
              <a:t> VC-Training“ </a:t>
            </a:r>
          </a:p>
          <a:p>
            <a:pPr lvl="1"/>
            <a:r>
              <a:rPr lang="de-DE" dirty="0"/>
              <a:t>Check </a:t>
            </a:r>
            <a:r>
              <a:rPr lang="de-DE" dirty="0" err="1"/>
              <a:t>spam</a:t>
            </a:r>
            <a:r>
              <a:rPr lang="de-DE" dirty="0"/>
              <a:t> </a:t>
            </a:r>
            <a:r>
              <a:rPr lang="de-DE" dirty="0" err="1"/>
              <a:t>folder</a:t>
            </a:r>
            <a:r>
              <a:rPr lang="de-DE" dirty="0"/>
              <a:t> </a:t>
            </a:r>
            <a:r>
              <a:rPr lang="de-DE" dirty="0" err="1"/>
              <a:t>please</a:t>
            </a:r>
            <a:endParaRPr lang="de-DE" dirty="0"/>
          </a:p>
          <a:p>
            <a:pPr lvl="1"/>
            <a:r>
              <a:rPr lang="de-DE" dirty="0"/>
              <a:t>Email </a:t>
            </a:r>
            <a:r>
              <a:rPr lang="de-DE" dirty="0" err="1"/>
              <a:t>includes</a:t>
            </a:r>
            <a:r>
              <a:rPr lang="de-DE" dirty="0"/>
              <a:t> </a:t>
            </a:r>
            <a:r>
              <a:rPr lang="de-DE" dirty="0" err="1"/>
              <a:t>info</a:t>
            </a:r>
            <a:r>
              <a:rPr lang="de-DE" dirty="0"/>
              <a:t> on German </a:t>
            </a:r>
            <a:r>
              <a:rPr lang="de-DE" dirty="0" err="1"/>
              <a:t>course</a:t>
            </a:r>
            <a:r>
              <a:rPr lang="de-DE" dirty="0"/>
              <a:t> – </a:t>
            </a:r>
            <a:r>
              <a:rPr lang="de-DE" dirty="0" err="1"/>
              <a:t>don´t</a:t>
            </a:r>
            <a:r>
              <a:rPr lang="de-DE" dirty="0"/>
              <a:t> </a:t>
            </a:r>
            <a:r>
              <a:rPr lang="de-DE" dirty="0" err="1"/>
              <a:t>get</a:t>
            </a:r>
            <a:r>
              <a:rPr lang="de-DE" dirty="0"/>
              <a:t> </a:t>
            </a:r>
            <a:r>
              <a:rPr lang="de-DE" dirty="0" err="1"/>
              <a:t>confused</a:t>
            </a:r>
            <a:r>
              <a:rPr lang="de-DE" dirty="0"/>
              <a:t> ;)</a:t>
            </a:r>
          </a:p>
          <a:p>
            <a:endParaRPr lang="de-DE" dirty="0"/>
          </a:p>
          <a:p>
            <a:endParaRPr lang="de-DE" dirty="0"/>
          </a:p>
          <a:p>
            <a:endParaRPr lang="de-AT" dirty="0"/>
          </a:p>
        </p:txBody>
      </p:sp>
      <p:pic>
        <p:nvPicPr>
          <p:cNvPr id="6" name="Grafik 5">
            <a:extLst>
              <a:ext uri="{FF2B5EF4-FFF2-40B4-BE49-F238E27FC236}">
                <a16:creationId xmlns:a16="http://schemas.microsoft.com/office/drawing/2014/main" id="{89F5EB53-2439-4396-9FB8-A7EAC23B3DC6}"/>
              </a:ext>
            </a:extLst>
          </p:cNvPr>
          <p:cNvPicPr>
            <a:picLocks noChangeAspect="1"/>
          </p:cNvPicPr>
          <p:nvPr/>
        </p:nvPicPr>
        <p:blipFill rotWithShape="1">
          <a:blip r:embed="rId2">
            <a:extLst>
              <a:ext uri="{28A0092B-C50C-407E-A947-70E740481C1C}">
                <a14:useLocalDpi xmlns:a14="http://schemas.microsoft.com/office/drawing/2010/main" val="0"/>
              </a:ext>
            </a:extLst>
          </a:blip>
          <a:srcRect l="7392" t="6521" r="8261" b="8261"/>
          <a:stretch/>
        </p:blipFill>
        <p:spPr>
          <a:xfrm>
            <a:off x="6649278" y="4248624"/>
            <a:ext cx="2218753" cy="2241628"/>
          </a:xfrm>
          <a:prstGeom prst="rect">
            <a:avLst/>
          </a:prstGeom>
        </p:spPr>
      </p:pic>
    </p:spTree>
    <p:extLst>
      <p:ext uri="{BB962C8B-B14F-4D97-AF65-F5344CB8AC3E}">
        <p14:creationId xmlns:p14="http://schemas.microsoft.com/office/powerpoint/2010/main" val="2018794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Learning </a:t>
            </a:r>
            <a:r>
              <a:rPr lang="de-DE" dirty="0" err="1"/>
              <a:t>platform</a:t>
            </a:r>
            <a:r>
              <a:rPr lang="de-DE" dirty="0"/>
              <a:t> - </a:t>
            </a:r>
            <a:r>
              <a:rPr lang="de-DE" dirty="0" err="1"/>
              <a:t>Moodle</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50" y="2534771"/>
            <a:ext cx="7886699" cy="715325"/>
          </a:xfrm>
        </p:spPr>
        <p:txBody>
          <a:bodyPr>
            <a:normAutofit/>
          </a:bodyPr>
          <a:lstStyle/>
          <a:p>
            <a:pPr marL="0" indent="0">
              <a:buNone/>
            </a:pPr>
            <a:r>
              <a:rPr lang="de-DE" b="1" dirty="0" err="1"/>
              <a:t>Some</a:t>
            </a:r>
            <a:r>
              <a:rPr lang="de-DE" b="1" dirty="0"/>
              <a:t> </a:t>
            </a:r>
            <a:r>
              <a:rPr lang="de-DE" b="1" dirty="0" err="1"/>
              <a:t>insights</a:t>
            </a:r>
            <a:r>
              <a:rPr lang="de-DE" b="1" dirty="0"/>
              <a:t> ;)</a:t>
            </a:r>
          </a:p>
          <a:p>
            <a:pPr marL="0" indent="0">
              <a:buNone/>
            </a:pPr>
            <a:endParaRPr lang="de-DE" dirty="0"/>
          </a:p>
          <a:p>
            <a:endParaRPr lang="de-AT" dirty="0"/>
          </a:p>
        </p:txBody>
      </p:sp>
      <p:pic>
        <p:nvPicPr>
          <p:cNvPr id="5" name="Grafik 4">
            <a:extLst>
              <a:ext uri="{FF2B5EF4-FFF2-40B4-BE49-F238E27FC236}">
                <a16:creationId xmlns:a16="http://schemas.microsoft.com/office/drawing/2014/main" id="{4A6428D2-B985-4318-BAFE-0BEA050522D3}"/>
              </a:ext>
            </a:extLst>
          </p:cNvPr>
          <p:cNvPicPr>
            <a:picLocks noChangeAspect="1"/>
          </p:cNvPicPr>
          <p:nvPr/>
        </p:nvPicPr>
        <p:blipFill>
          <a:blip r:embed="rId2"/>
          <a:stretch>
            <a:fillRect/>
          </a:stretch>
        </p:blipFill>
        <p:spPr>
          <a:xfrm>
            <a:off x="3082570" y="2795188"/>
            <a:ext cx="5733440" cy="3714943"/>
          </a:xfrm>
          <a:prstGeom prst="rect">
            <a:avLst/>
          </a:prstGeom>
        </p:spPr>
      </p:pic>
    </p:spTree>
    <p:extLst>
      <p:ext uri="{BB962C8B-B14F-4D97-AF65-F5344CB8AC3E}">
        <p14:creationId xmlns:p14="http://schemas.microsoft.com/office/powerpoint/2010/main" val="582701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a:xfrm>
            <a:off x="628650" y="2766218"/>
            <a:ext cx="7886700" cy="1325563"/>
          </a:xfrm>
        </p:spPr>
        <p:txBody>
          <a:bodyPr/>
          <a:lstStyle/>
          <a:p>
            <a:pPr algn="ctr"/>
            <a:r>
              <a:rPr lang="de-DE" dirty="0"/>
              <a:t>Team </a:t>
            </a:r>
            <a:r>
              <a:rPr lang="de-DE" dirty="0" err="1"/>
              <a:t>introduction</a:t>
            </a:r>
            <a:br>
              <a:rPr lang="de-DE" dirty="0"/>
            </a:br>
            <a:r>
              <a:rPr lang="en-GB" dirty="0"/>
              <a:t>“Same &amp; Different”</a:t>
            </a:r>
            <a:endParaRPr lang="de-AT" dirty="0"/>
          </a:p>
        </p:txBody>
      </p:sp>
    </p:spTree>
    <p:extLst>
      <p:ext uri="{BB962C8B-B14F-4D97-AF65-F5344CB8AC3E}">
        <p14:creationId xmlns:p14="http://schemas.microsoft.com/office/powerpoint/2010/main" val="4010123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Same &amp; Different </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1536971" y="2534771"/>
            <a:ext cx="6978378" cy="2311549"/>
          </a:xfrm>
        </p:spPr>
        <p:txBody>
          <a:bodyPr>
            <a:normAutofit/>
          </a:bodyPr>
          <a:lstStyle/>
          <a:p>
            <a:pPr marL="0" indent="0">
              <a:buNone/>
            </a:pPr>
            <a:r>
              <a:rPr lang="de-DE" b="1" dirty="0" err="1"/>
              <a:t>Aim</a:t>
            </a:r>
            <a:endParaRPr lang="de-DE" b="1" dirty="0"/>
          </a:p>
          <a:p>
            <a:r>
              <a:rPr lang="de-DE" sz="2400" dirty="0" err="1"/>
              <a:t>Getting</a:t>
            </a:r>
            <a:r>
              <a:rPr lang="de-DE" sz="2400" dirty="0"/>
              <a:t> to </a:t>
            </a:r>
            <a:r>
              <a:rPr lang="de-DE" sz="2400" dirty="0" err="1"/>
              <a:t>know</a:t>
            </a:r>
            <a:r>
              <a:rPr lang="de-DE" sz="2400" dirty="0"/>
              <a:t> </a:t>
            </a:r>
            <a:r>
              <a:rPr lang="de-DE" sz="2400" dirty="0" err="1"/>
              <a:t>your</a:t>
            </a:r>
            <a:r>
              <a:rPr lang="de-DE" sz="2400" dirty="0"/>
              <a:t> </a:t>
            </a:r>
            <a:r>
              <a:rPr lang="de-DE" sz="2400" dirty="0" err="1"/>
              <a:t>team</a:t>
            </a:r>
            <a:r>
              <a:rPr lang="de-DE" sz="2400" dirty="0"/>
              <a:t> </a:t>
            </a:r>
            <a:r>
              <a:rPr lang="de-DE" sz="2400" dirty="0" err="1"/>
              <a:t>members</a:t>
            </a:r>
            <a:r>
              <a:rPr lang="de-DE" sz="2400" dirty="0"/>
              <a:t> (break-out </a:t>
            </a:r>
            <a:r>
              <a:rPr lang="de-DE" sz="2400" dirty="0" err="1"/>
              <a:t>room</a:t>
            </a:r>
            <a:r>
              <a:rPr lang="de-DE" sz="2400" dirty="0"/>
              <a:t> per </a:t>
            </a:r>
            <a:r>
              <a:rPr lang="de-DE" sz="2400" dirty="0" err="1"/>
              <a:t>country</a:t>
            </a:r>
            <a:r>
              <a:rPr lang="de-DE" sz="2400" dirty="0"/>
              <a:t>) </a:t>
            </a:r>
          </a:p>
          <a:p>
            <a:r>
              <a:rPr lang="de-DE" sz="2400" dirty="0"/>
              <a:t>Also </a:t>
            </a:r>
            <a:r>
              <a:rPr lang="de-DE" sz="2400" dirty="0" err="1"/>
              <a:t>interesting</a:t>
            </a:r>
            <a:r>
              <a:rPr lang="de-DE" sz="2400" dirty="0"/>
              <a:t> to find out </a:t>
            </a:r>
            <a:r>
              <a:rPr lang="de-DE" sz="2400" dirty="0" err="1"/>
              <a:t>new</a:t>
            </a:r>
            <a:r>
              <a:rPr lang="de-DE" sz="2400" dirty="0"/>
              <a:t> </a:t>
            </a:r>
            <a:r>
              <a:rPr lang="de-DE" sz="2400" dirty="0" err="1"/>
              <a:t>things</a:t>
            </a:r>
            <a:r>
              <a:rPr lang="de-DE" sz="2400" dirty="0"/>
              <a:t> </a:t>
            </a:r>
            <a:r>
              <a:rPr lang="de-DE" sz="2400" dirty="0" err="1"/>
              <a:t>about</a:t>
            </a:r>
            <a:r>
              <a:rPr lang="de-DE" sz="2400" dirty="0"/>
              <a:t> </a:t>
            </a:r>
            <a:r>
              <a:rPr lang="de-DE" sz="2400" dirty="0" err="1"/>
              <a:t>people</a:t>
            </a:r>
            <a:r>
              <a:rPr lang="de-DE" sz="2400" dirty="0"/>
              <a:t> in </a:t>
            </a:r>
            <a:r>
              <a:rPr lang="de-DE" sz="2400" dirty="0" err="1"/>
              <a:t>already</a:t>
            </a:r>
            <a:r>
              <a:rPr lang="de-DE" sz="2400" dirty="0"/>
              <a:t> </a:t>
            </a:r>
            <a:r>
              <a:rPr lang="de-DE" sz="2400" dirty="0" err="1"/>
              <a:t>established</a:t>
            </a:r>
            <a:r>
              <a:rPr lang="de-DE" sz="2400" dirty="0"/>
              <a:t> </a:t>
            </a:r>
            <a:r>
              <a:rPr lang="de-DE" sz="2400" dirty="0" err="1"/>
              <a:t>teams</a:t>
            </a:r>
            <a:r>
              <a:rPr lang="de-DE" sz="2400" dirty="0"/>
              <a:t> ;)</a:t>
            </a:r>
          </a:p>
        </p:txBody>
      </p:sp>
      <p:pic>
        <p:nvPicPr>
          <p:cNvPr id="4" name="Grafik 3">
            <a:extLst>
              <a:ext uri="{FF2B5EF4-FFF2-40B4-BE49-F238E27FC236}">
                <a16:creationId xmlns:a16="http://schemas.microsoft.com/office/drawing/2014/main" id="{CCC991FD-AE65-4D71-B647-125C4B7308CD}"/>
              </a:ext>
            </a:extLst>
          </p:cNvPr>
          <p:cNvPicPr>
            <a:picLocks noChangeAspect="1"/>
          </p:cNvPicPr>
          <p:nvPr/>
        </p:nvPicPr>
        <p:blipFill>
          <a:blip r:embed="rId2"/>
          <a:stretch>
            <a:fillRect/>
          </a:stretch>
        </p:blipFill>
        <p:spPr>
          <a:xfrm>
            <a:off x="628649" y="2534771"/>
            <a:ext cx="636335" cy="636335"/>
          </a:xfrm>
          <a:prstGeom prst="rect">
            <a:avLst/>
          </a:prstGeom>
        </p:spPr>
      </p:pic>
    </p:spTree>
    <p:extLst>
      <p:ext uri="{BB962C8B-B14F-4D97-AF65-F5344CB8AC3E}">
        <p14:creationId xmlns:p14="http://schemas.microsoft.com/office/powerpoint/2010/main" val="4155141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Same &amp; Different </a:t>
            </a:r>
            <a:endParaRPr lang="de-AT" dirty="0"/>
          </a:p>
        </p:txBody>
      </p:sp>
      <p:sp>
        <p:nvSpPr>
          <p:cNvPr id="5" name="Inhaltsplatzhalter 2">
            <a:extLst>
              <a:ext uri="{FF2B5EF4-FFF2-40B4-BE49-F238E27FC236}">
                <a16:creationId xmlns:a16="http://schemas.microsoft.com/office/drawing/2014/main" id="{A08957BE-F90E-4BA6-8C30-34C7102D407E}"/>
              </a:ext>
            </a:extLst>
          </p:cNvPr>
          <p:cNvSpPr txBox="1">
            <a:spLocks/>
          </p:cNvSpPr>
          <p:nvPr/>
        </p:nvSpPr>
        <p:spPr>
          <a:xfrm>
            <a:off x="1536971" y="2551176"/>
            <a:ext cx="7286016" cy="38982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err="1"/>
              <a:t>What</a:t>
            </a:r>
            <a:r>
              <a:rPr lang="de-DE" b="1" dirty="0"/>
              <a:t> to do?</a:t>
            </a:r>
          </a:p>
          <a:p>
            <a:r>
              <a:rPr lang="de-DE" dirty="0" err="1"/>
              <a:t>Get</a:t>
            </a:r>
            <a:r>
              <a:rPr lang="de-DE" dirty="0"/>
              <a:t> </a:t>
            </a:r>
            <a:r>
              <a:rPr lang="de-DE" dirty="0" err="1"/>
              <a:t>into</a:t>
            </a:r>
            <a:r>
              <a:rPr lang="de-DE" dirty="0"/>
              <a:t> </a:t>
            </a:r>
            <a:r>
              <a:rPr lang="de-DE" dirty="0" err="1"/>
              <a:t>your</a:t>
            </a:r>
            <a:r>
              <a:rPr lang="de-DE" dirty="0"/>
              <a:t> break-out </a:t>
            </a:r>
            <a:r>
              <a:rPr lang="de-DE" dirty="0" err="1"/>
              <a:t>rooms</a:t>
            </a:r>
            <a:endParaRPr lang="de-DE" dirty="0"/>
          </a:p>
          <a:p>
            <a:r>
              <a:rPr lang="en-US" b="0" i="0" dirty="0">
                <a:solidFill>
                  <a:srgbClr val="0C0C0C"/>
                </a:solidFill>
                <a:effectLst/>
                <a:latin typeface="Expressway Rg" panose="020B0604020200020204"/>
              </a:rPr>
              <a:t>Write down a list on an online whiteboard (e.g. Padlet or any other you know) or on a piece of paper ;) with all the interesting things that you </a:t>
            </a:r>
            <a:r>
              <a:rPr lang="en-US" b="1" i="0" dirty="0">
                <a:solidFill>
                  <a:srgbClr val="0C0C0C"/>
                </a:solidFill>
                <a:effectLst/>
                <a:latin typeface="Expressway Rg" panose="020B0604020200020204"/>
              </a:rPr>
              <a:t>all have in common </a:t>
            </a:r>
            <a:r>
              <a:rPr lang="en-US" b="0" i="0" dirty="0">
                <a:solidFill>
                  <a:srgbClr val="0C0C0C"/>
                </a:solidFill>
                <a:effectLst/>
                <a:latin typeface="Expressway Rg" panose="020B0604020200020204"/>
              </a:rPr>
              <a:t>and </a:t>
            </a:r>
            <a:r>
              <a:rPr lang="en-US" b="1" i="0" dirty="0">
                <a:solidFill>
                  <a:srgbClr val="0C0C0C"/>
                </a:solidFill>
                <a:effectLst/>
                <a:latin typeface="Expressway Rg" panose="020B0604020200020204"/>
              </a:rPr>
              <a:t>something unique to each participant </a:t>
            </a:r>
          </a:p>
          <a:p>
            <a:r>
              <a:rPr lang="en-US" dirty="0">
                <a:solidFill>
                  <a:srgbClr val="0C0C0C"/>
                </a:solidFill>
                <a:latin typeface="Expressway Rg" panose="020B0604020200020204"/>
              </a:rPr>
              <a:t>Take </a:t>
            </a:r>
            <a:r>
              <a:rPr lang="en-US" b="1" dirty="0">
                <a:solidFill>
                  <a:srgbClr val="0C0C0C"/>
                </a:solidFill>
                <a:latin typeface="Expressway Rg" panose="020B0604020200020204"/>
              </a:rPr>
              <a:t>15 minutes </a:t>
            </a:r>
            <a:r>
              <a:rPr lang="en-US" dirty="0">
                <a:solidFill>
                  <a:srgbClr val="0C0C0C"/>
                </a:solidFill>
                <a:latin typeface="Expressway Rg" panose="020B0604020200020204"/>
              </a:rPr>
              <a:t>time to get to know a tool and identify common and individual things</a:t>
            </a:r>
          </a:p>
          <a:p>
            <a:r>
              <a:rPr lang="en-US" dirty="0">
                <a:solidFill>
                  <a:srgbClr val="0C0C0C"/>
                </a:solidFill>
                <a:latin typeface="Expressway Rg" panose="020B0604020200020204"/>
              </a:rPr>
              <a:t> Please present your team in </a:t>
            </a:r>
            <a:r>
              <a:rPr lang="en-US" b="1" dirty="0">
                <a:solidFill>
                  <a:srgbClr val="0C0C0C"/>
                </a:solidFill>
                <a:latin typeface="Expressway Rg" panose="020B0604020200020204"/>
              </a:rPr>
              <a:t>5 minutes </a:t>
            </a:r>
            <a:r>
              <a:rPr lang="en-US" b="1" dirty="0">
                <a:solidFill>
                  <a:srgbClr val="0C0C0C"/>
                </a:solidFill>
                <a:latin typeface="Expressway Rg" panose="020B0604020200020204"/>
                <a:sym typeface="Wingdings" panose="05000000000000000000" pitchFamily="2" charset="2"/>
              </a:rPr>
              <a:t></a:t>
            </a:r>
            <a:endParaRPr lang="de-DE" b="1" dirty="0">
              <a:latin typeface="Expressway Rg" panose="020B0604020200020204"/>
            </a:endParaRPr>
          </a:p>
          <a:p>
            <a:endParaRPr lang="de-DE" dirty="0"/>
          </a:p>
          <a:p>
            <a:endParaRPr lang="de-DE" dirty="0"/>
          </a:p>
          <a:p>
            <a:endParaRPr lang="de-AT" dirty="0"/>
          </a:p>
        </p:txBody>
      </p:sp>
      <p:pic>
        <p:nvPicPr>
          <p:cNvPr id="7" name="Grafik 6">
            <a:extLst>
              <a:ext uri="{FF2B5EF4-FFF2-40B4-BE49-F238E27FC236}">
                <a16:creationId xmlns:a16="http://schemas.microsoft.com/office/drawing/2014/main" id="{9D50ED2D-E812-42FE-88B4-93827597B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2551176"/>
            <a:ext cx="636335" cy="636335"/>
          </a:xfrm>
          <a:prstGeom prst="rect">
            <a:avLst/>
          </a:prstGeom>
        </p:spPr>
      </p:pic>
    </p:spTree>
    <p:extLst>
      <p:ext uri="{BB962C8B-B14F-4D97-AF65-F5344CB8AC3E}">
        <p14:creationId xmlns:p14="http://schemas.microsoft.com/office/powerpoint/2010/main" val="2924691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Same &amp; Different </a:t>
            </a:r>
            <a:endParaRPr lang="de-AT" dirty="0"/>
          </a:p>
        </p:txBody>
      </p:sp>
      <p:sp>
        <p:nvSpPr>
          <p:cNvPr id="5" name="Inhaltsplatzhalter 2">
            <a:extLst>
              <a:ext uri="{FF2B5EF4-FFF2-40B4-BE49-F238E27FC236}">
                <a16:creationId xmlns:a16="http://schemas.microsoft.com/office/drawing/2014/main" id="{A08957BE-F90E-4BA6-8C30-34C7102D407E}"/>
              </a:ext>
            </a:extLst>
          </p:cNvPr>
          <p:cNvSpPr txBox="1">
            <a:spLocks/>
          </p:cNvSpPr>
          <p:nvPr/>
        </p:nvSpPr>
        <p:spPr>
          <a:xfrm>
            <a:off x="628651" y="2551176"/>
            <a:ext cx="2087118" cy="2240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b="1" dirty="0"/>
              <a:t>Tools </a:t>
            </a:r>
            <a:r>
              <a:rPr lang="de-DE" sz="2400" b="1" dirty="0" err="1"/>
              <a:t>that</a:t>
            </a:r>
            <a:r>
              <a:rPr lang="de-DE" sz="2400" b="1" dirty="0"/>
              <a:t> </a:t>
            </a:r>
            <a:r>
              <a:rPr lang="de-DE" sz="2400" b="1" dirty="0" err="1"/>
              <a:t>could</a:t>
            </a:r>
            <a:r>
              <a:rPr lang="de-DE" sz="2400" b="1" dirty="0"/>
              <a:t> </a:t>
            </a:r>
            <a:r>
              <a:rPr lang="de-DE" sz="2400" b="1" dirty="0" err="1"/>
              <a:t>be</a:t>
            </a:r>
            <a:r>
              <a:rPr lang="de-DE" sz="2400" b="1" dirty="0"/>
              <a:t> </a:t>
            </a:r>
            <a:r>
              <a:rPr lang="de-DE" sz="2400" b="1" dirty="0" err="1"/>
              <a:t>used</a:t>
            </a:r>
            <a:r>
              <a:rPr lang="de-DE" sz="2400" b="1" dirty="0"/>
              <a:t>:</a:t>
            </a:r>
          </a:p>
          <a:p>
            <a:r>
              <a:rPr lang="de-DE" sz="2400" dirty="0">
                <a:hlinkClick r:id="rId2"/>
              </a:rPr>
              <a:t>Padlet</a:t>
            </a:r>
            <a:endParaRPr lang="de-DE" sz="2400" dirty="0"/>
          </a:p>
          <a:p>
            <a:endParaRPr lang="de-DE" dirty="0"/>
          </a:p>
          <a:p>
            <a:endParaRPr lang="de-DE" dirty="0"/>
          </a:p>
          <a:p>
            <a:endParaRPr lang="de-AT" dirty="0"/>
          </a:p>
        </p:txBody>
      </p:sp>
      <p:pic>
        <p:nvPicPr>
          <p:cNvPr id="4" name="Grafik 3">
            <a:extLst>
              <a:ext uri="{FF2B5EF4-FFF2-40B4-BE49-F238E27FC236}">
                <a16:creationId xmlns:a16="http://schemas.microsoft.com/office/drawing/2014/main" id="{CFF034DC-D732-41E8-874E-46E600AF01D8}"/>
              </a:ext>
            </a:extLst>
          </p:cNvPr>
          <p:cNvPicPr>
            <a:picLocks noChangeAspect="1"/>
          </p:cNvPicPr>
          <p:nvPr/>
        </p:nvPicPr>
        <p:blipFill>
          <a:blip r:embed="rId3"/>
          <a:stretch>
            <a:fillRect/>
          </a:stretch>
        </p:blipFill>
        <p:spPr>
          <a:xfrm>
            <a:off x="3273552" y="2551176"/>
            <a:ext cx="4994910" cy="2437351"/>
          </a:xfrm>
          <a:prstGeom prst="rect">
            <a:avLst/>
          </a:prstGeom>
        </p:spPr>
      </p:pic>
    </p:spTree>
    <p:extLst>
      <p:ext uri="{BB962C8B-B14F-4D97-AF65-F5344CB8AC3E}">
        <p14:creationId xmlns:p14="http://schemas.microsoft.com/office/powerpoint/2010/main" val="2806110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p:txBody>
          <a:bodyPr/>
          <a:lstStyle/>
          <a:p>
            <a:r>
              <a:rPr lang="de-DE" dirty="0"/>
              <a:t>Agenda</a:t>
            </a:r>
            <a:endParaRPr lang="de-AT" dirty="0"/>
          </a:p>
        </p:txBody>
      </p:sp>
      <p:sp>
        <p:nvSpPr>
          <p:cNvPr id="5" name="Inhaltsplatzhalter 4">
            <a:extLst>
              <a:ext uri="{FF2B5EF4-FFF2-40B4-BE49-F238E27FC236}">
                <a16:creationId xmlns:a16="http://schemas.microsoft.com/office/drawing/2014/main" id="{0E92A466-45BA-42F9-9093-B182DBAD16F1}"/>
              </a:ext>
            </a:extLst>
          </p:cNvPr>
          <p:cNvSpPr>
            <a:spLocks noGrp="1"/>
          </p:cNvSpPr>
          <p:nvPr>
            <p:ph idx="1"/>
          </p:nvPr>
        </p:nvSpPr>
        <p:spPr/>
        <p:txBody>
          <a:bodyPr>
            <a:normAutofit fontScale="92500" lnSpcReduction="10000"/>
          </a:bodyPr>
          <a:lstStyle/>
          <a:p>
            <a:r>
              <a:rPr lang="en-US" dirty="0"/>
              <a:t>Welcome &amp; expectation check</a:t>
            </a:r>
          </a:p>
          <a:p>
            <a:r>
              <a:rPr lang="en-US" dirty="0"/>
              <a:t>Introduction to the training</a:t>
            </a:r>
          </a:p>
          <a:p>
            <a:r>
              <a:rPr lang="en-US" dirty="0"/>
              <a:t>Introduction to the learning platform</a:t>
            </a:r>
          </a:p>
          <a:p>
            <a:r>
              <a:rPr lang="en-US" dirty="0"/>
              <a:t>Team introduction</a:t>
            </a:r>
          </a:p>
          <a:p>
            <a:r>
              <a:rPr lang="en-US" dirty="0"/>
              <a:t>Introduction to business modelling &amp; the business model canvas</a:t>
            </a:r>
          </a:p>
          <a:p>
            <a:endParaRPr lang="de-AT" dirty="0"/>
          </a:p>
        </p:txBody>
      </p:sp>
    </p:spTree>
    <p:extLst>
      <p:ext uri="{BB962C8B-B14F-4D97-AF65-F5344CB8AC3E}">
        <p14:creationId xmlns:p14="http://schemas.microsoft.com/office/powerpoint/2010/main" val="342865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a:xfrm>
            <a:off x="590550" y="3884894"/>
            <a:ext cx="7886700" cy="2262982"/>
          </a:xfrm>
        </p:spPr>
        <p:txBody>
          <a:bodyPr>
            <a:normAutofit/>
          </a:bodyPr>
          <a:lstStyle/>
          <a:p>
            <a:pPr algn="ctr"/>
            <a:r>
              <a:rPr lang="de-DE" dirty="0" err="1"/>
              <a:t>Introduction</a:t>
            </a:r>
            <a:r>
              <a:rPr lang="de-DE" dirty="0"/>
              <a:t> to </a:t>
            </a:r>
            <a:r>
              <a:rPr lang="de-DE" dirty="0" err="1"/>
              <a:t>business</a:t>
            </a:r>
            <a:r>
              <a:rPr lang="de-DE" dirty="0"/>
              <a:t> </a:t>
            </a:r>
            <a:r>
              <a:rPr lang="de-DE" dirty="0" err="1"/>
              <a:t>modelling</a:t>
            </a:r>
            <a:r>
              <a:rPr lang="de-DE" dirty="0"/>
              <a:t> &amp; </a:t>
            </a:r>
            <a:r>
              <a:rPr lang="de-DE" dirty="0" err="1"/>
              <a:t>the</a:t>
            </a:r>
            <a:r>
              <a:rPr lang="de-DE" dirty="0"/>
              <a:t> </a:t>
            </a:r>
            <a:r>
              <a:rPr lang="de-DE" dirty="0" err="1"/>
              <a:t>business</a:t>
            </a:r>
            <a:r>
              <a:rPr lang="de-DE" dirty="0"/>
              <a:t> </a:t>
            </a:r>
            <a:r>
              <a:rPr lang="de-DE" dirty="0" err="1"/>
              <a:t>model</a:t>
            </a:r>
            <a:r>
              <a:rPr lang="de-DE" dirty="0"/>
              <a:t> </a:t>
            </a:r>
            <a:r>
              <a:rPr lang="de-DE" dirty="0" err="1"/>
              <a:t>canvas</a:t>
            </a:r>
            <a:endParaRPr lang="de-AT" dirty="0"/>
          </a:p>
        </p:txBody>
      </p:sp>
      <p:pic>
        <p:nvPicPr>
          <p:cNvPr id="3" name="Picture 2">
            <a:extLst>
              <a:ext uri="{FF2B5EF4-FFF2-40B4-BE49-F238E27FC236}">
                <a16:creationId xmlns:a16="http://schemas.microsoft.com/office/drawing/2014/main" id="{BDDD8DE4-1A32-44CD-997D-00FB7222F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715" y="1277886"/>
            <a:ext cx="3670570" cy="27529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944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Learning </a:t>
            </a:r>
            <a:r>
              <a:rPr lang="de-DE" dirty="0" err="1"/>
              <a:t>objectives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95552" y="3681991"/>
            <a:ext cx="1384977" cy="1473669"/>
          </a:xfrm>
        </p:spPr>
        <p:txBody>
          <a:bodyPr>
            <a:normAutofit/>
          </a:bodyPr>
          <a:lstStyle/>
          <a:p>
            <a:pPr marL="0" indent="0" algn="ctr">
              <a:buNone/>
            </a:pPr>
            <a:r>
              <a:rPr lang="de-DE" sz="1400" dirty="0"/>
              <a:t>Understanding </a:t>
            </a:r>
            <a:r>
              <a:rPr lang="de-DE" sz="1400" dirty="0" err="1"/>
              <a:t>the</a:t>
            </a:r>
            <a:r>
              <a:rPr lang="de-DE" sz="1400" dirty="0"/>
              <a:t> </a:t>
            </a:r>
            <a:r>
              <a:rPr lang="de-DE" sz="1400" dirty="0" err="1"/>
              <a:t>key</a:t>
            </a:r>
            <a:r>
              <a:rPr lang="de-DE" sz="1400" dirty="0"/>
              <a:t> </a:t>
            </a:r>
            <a:r>
              <a:rPr lang="de-DE" sz="1400" dirty="0" err="1"/>
              <a:t>concepts</a:t>
            </a:r>
            <a:r>
              <a:rPr lang="de-DE" sz="1400" dirty="0"/>
              <a:t> </a:t>
            </a:r>
            <a:r>
              <a:rPr lang="de-DE" sz="1400" dirty="0" err="1"/>
              <a:t>of</a:t>
            </a:r>
            <a:r>
              <a:rPr lang="de-DE" sz="1400" dirty="0"/>
              <a:t> </a:t>
            </a:r>
            <a:r>
              <a:rPr lang="de-DE" sz="1400" dirty="0" err="1"/>
              <a:t>business</a:t>
            </a:r>
            <a:r>
              <a:rPr lang="de-DE" sz="1400" dirty="0"/>
              <a:t> </a:t>
            </a:r>
            <a:r>
              <a:rPr lang="de-DE" sz="1400" dirty="0" err="1"/>
              <a:t>model</a:t>
            </a:r>
            <a:r>
              <a:rPr lang="de-DE" sz="1400" dirty="0"/>
              <a:t> </a:t>
            </a:r>
            <a:r>
              <a:rPr lang="de-DE" sz="1400" dirty="0" err="1"/>
              <a:t>thinking</a:t>
            </a:r>
            <a:r>
              <a:rPr lang="de-DE" sz="1400" dirty="0"/>
              <a:t>.</a:t>
            </a:r>
          </a:p>
        </p:txBody>
      </p:sp>
      <p:pic>
        <p:nvPicPr>
          <p:cNvPr id="6" name="Grafik 5">
            <a:extLst>
              <a:ext uri="{FF2B5EF4-FFF2-40B4-BE49-F238E27FC236}">
                <a16:creationId xmlns:a16="http://schemas.microsoft.com/office/drawing/2014/main" id="{2331363A-E9CD-4733-B856-EEC64D5DA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566" y="2686050"/>
            <a:ext cx="742950" cy="742950"/>
          </a:xfrm>
          <a:prstGeom prst="rect">
            <a:avLst/>
          </a:prstGeom>
        </p:spPr>
      </p:pic>
      <p:pic>
        <p:nvPicPr>
          <p:cNvPr id="9" name="Grafik 8">
            <a:extLst>
              <a:ext uri="{FF2B5EF4-FFF2-40B4-BE49-F238E27FC236}">
                <a16:creationId xmlns:a16="http://schemas.microsoft.com/office/drawing/2014/main" id="{73C75B27-C277-406E-8871-FB180CB6B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548" y="2429231"/>
            <a:ext cx="1085494" cy="1085494"/>
          </a:xfrm>
          <a:prstGeom prst="rect">
            <a:avLst/>
          </a:prstGeom>
        </p:spPr>
      </p:pic>
      <p:pic>
        <p:nvPicPr>
          <p:cNvPr id="11" name="Grafik 10">
            <a:extLst>
              <a:ext uri="{FF2B5EF4-FFF2-40B4-BE49-F238E27FC236}">
                <a16:creationId xmlns:a16="http://schemas.microsoft.com/office/drawing/2014/main" id="{2FD10F0C-8B85-43F2-BE68-C5256AABE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074" y="2356022"/>
            <a:ext cx="1085495" cy="1085495"/>
          </a:xfrm>
          <a:prstGeom prst="rect">
            <a:avLst/>
          </a:prstGeom>
        </p:spPr>
      </p:pic>
      <p:pic>
        <p:nvPicPr>
          <p:cNvPr id="13" name="Grafik 12">
            <a:extLst>
              <a:ext uri="{FF2B5EF4-FFF2-40B4-BE49-F238E27FC236}">
                <a16:creationId xmlns:a16="http://schemas.microsoft.com/office/drawing/2014/main" id="{A37D8006-519C-4A3B-B626-82B5D1DA9B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601" y="2415811"/>
            <a:ext cx="952500" cy="952500"/>
          </a:xfrm>
          <a:prstGeom prst="rect">
            <a:avLst/>
          </a:prstGeom>
        </p:spPr>
      </p:pic>
      <p:sp>
        <p:nvSpPr>
          <p:cNvPr id="14" name="Inhaltsplatzhalter 2">
            <a:extLst>
              <a:ext uri="{FF2B5EF4-FFF2-40B4-BE49-F238E27FC236}">
                <a16:creationId xmlns:a16="http://schemas.microsoft.com/office/drawing/2014/main" id="{57647930-7900-4C14-A7AB-C88FB19D010F}"/>
              </a:ext>
            </a:extLst>
          </p:cNvPr>
          <p:cNvSpPr txBox="1">
            <a:spLocks/>
          </p:cNvSpPr>
          <p:nvPr/>
        </p:nvSpPr>
        <p:spPr>
          <a:xfrm>
            <a:off x="6741362" y="3681990"/>
            <a:ext cx="1384977" cy="2311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dirty="0" err="1"/>
              <a:t>Gain</a:t>
            </a:r>
            <a:r>
              <a:rPr lang="de-DE" sz="1400" dirty="0"/>
              <a:t> </a:t>
            </a:r>
            <a:r>
              <a:rPr lang="de-DE" sz="1400" dirty="0" err="1"/>
              <a:t>basic</a:t>
            </a:r>
            <a:r>
              <a:rPr lang="de-DE" sz="1400" dirty="0"/>
              <a:t> </a:t>
            </a:r>
            <a:r>
              <a:rPr lang="de-DE" sz="1400" dirty="0" err="1"/>
              <a:t>knowledge</a:t>
            </a:r>
            <a:r>
              <a:rPr lang="de-DE" sz="1400" dirty="0"/>
              <a:t> on </a:t>
            </a:r>
            <a:r>
              <a:rPr lang="de-DE" sz="1400" dirty="0" err="1"/>
              <a:t>how</a:t>
            </a:r>
            <a:r>
              <a:rPr lang="de-DE" sz="1400" dirty="0"/>
              <a:t> to </a:t>
            </a:r>
            <a:r>
              <a:rPr lang="de-DE" sz="1400" dirty="0" err="1"/>
              <a:t>apply</a:t>
            </a:r>
            <a:r>
              <a:rPr lang="de-DE" sz="1400" dirty="0"/>
              <a:t> </a:t>
            </a:r>
            <a:r>
              <a:rPr lang="de-DE" sz="1400" dirty="0" err="1"/>
              <a:t>the</a:t>
            </a:r>
            <a:r>
              <a:rPr lang="de-DE" sz="1400" dirty="0"/>
              <a:t> Business Model Canvas in HEI </a:t>
            </a:r>
            <a:r>
              <a:rPr lang="de-DE" sz="1400" dirty="0" err="1"/>
              <a:t>teaching</a:t>
            </a:r>
            <a:r>
              <a:rPr lang="de-DE" sz="1400" dirty="0"/>
              <a:t>. </a:t>
            </a:r>
            <a:endParaRPr lang="de-DE" sz="1600" dirty="0"/>
          </a:p>
        </p:txBody>
      </p:sp>
      <p:sp>
        <p:nvSpPr>
          <p:cNvPr id="15" name="Inhaltsplatzhalter 2">
            <a:extLst>
              <a:ext uri="{FF2B5EF4-FFF2-40B4-BE49-F238E27FC236}">
                <a16:creationId xmlns:a16="http://schemas.microsoft.com/office/drawing/2014/main" id="{7BAA00BF-0AF1-4391-B886-5A7696E67C5A}"/>
              </a:ext>
            </a:extLst>
          </p:cNvPr>
          <p:cNvSpPr txBox="1">
            <a:spLocks/>
          </p:cNvSpPr>
          <p:nvPr/>
        </p:nvSpPr>
        <p:spPr>
          <a:xfrm>
            <a:off x="4713332" y="3681991"/>
            <a:ext cx="1384977" cy="2311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dirty="0"/>
              <a:t>Learning </a:t>
            </a:r>
            <a:r>
              <a:rPr lang="de-DE" sz="1400" dirty="0" err="1"/>
              <a:t>how</a:t>
            </a:r>
            <a:r>
              <a:rPr lang="de-DE" sz="1400" dirty="0"/>
              <a:t> to </a:t>
            </a:r>
            <a:r>
              <a:rPr lang="de-DE" sz="1400" dirty="0" err="1"/>
              <a:t>apply</a:t>
            </a:r>
            <a:r>
              <a:rPr lang="de-DE" sz="1400" dirty="0"/>
              <a:t> </a:t>
            </a:r>
            <a:r>
              <a:rPr lang="de-DE" sz="1400" dirty="0" err="1"/>
              <a:t>the</a:t>
            </a:r>
            <a:r>
              <a:rPr lang="de-DE" sz="1400" dirty="0"/>
              <a:t> Business Model Canvas to </a:t>
            </a:r>
            <a:r>
              <a:rPr lang="de-DE" sz="1400" dirty="0" err="1"/>
              <a:t>map</a:t>
            </a:r>
            <a:r>
              <a:rPr lang="de-DE" sz="1400" dirty="0"/>
              <a:t> </a:t>
            </a:r>
            <a:r>
              <a:rPr lang="de-DE" sz="1400" dirty="0" err="1"/>
              <a:t>current</a:t>
            </a:r>
            <a:r>
              <a:rPr lang="de-DE" sz="1400" dirty="0"/>
              <a:t> </a:t>
            </a:r>
            <a:r>
              <a:rPr lang="de-DE" sz="1400" dirty="0" err="1"/>
              <a:t>business</a:t>
            </a:r>
            <a:r>
              <a:rPr lang="de-DE" sz="1400" dirty="0"/>
              <a:t> </a:t>
            </a:r>
            <a:r>
              <a:rPr lang="de-DE" sz="1400" dirty="0" err="1"/>
              <a:t>model</a:t>
            </a:r>
            <a:r>
              <a:rPr lang="de-DE" sz="1400" dirty="0"/>
              <a:t> </a:t>
            </a:r>
            <a:r>
              <a:rPr lang="de-DE" sz="1400" dirty="0" err="1"/>
              <a:t>understanding</a:t>
            </a:r>
            <a:r>
              <a:rPr lang="de-DE" sz="1400" dirty="0"/>
              <a:t> and </a:t>
            </a:r>
            <a:r>
              <a:rPr lang="de-DE" sz="1400" dirty="0" err="1"/>
              <a:t>analysis</a:t>
            </a:r>
            <a:r>
              <a:rPr lang="de-DE" sz="1400" dirty="0"/>
              <a:t>.</a:t>
            </a:r>
          </a:p>
        </p:txBody>
      </p:sp>
      <p:sp>
        <p:nvSpPr>
          <p:cNvPr id="16" name="Inhaltsplatzhalter 2">
            <a:extLst>
              <a:ext uri="{FF2B5EF4-FFF2-40B4-BE49-F238E27FC236}">
                <a16:creationId xmlns:a16="http://schemas.microsoft.com/office/drawing/2014/main" id="{715B3396-0C45-4091-9DC9-E0152D9FFE29}"/>
              </a:ext>
            </a:extLst>
          </p:cNvPr>
          <p:cNvSpPr txBox="1">
            <a:spLocks/>
          </p:cNvSpPr>
          <p:nvPr/>
        </p:nvSpPr>
        <p:spPr>
          <a:xfrm>
            <a:off x="2768548" y="3681991"/>
            <a:ext cx="1384977" cy="2311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dirty="0" err="1"/>
              <a:t>Acquiring</a:t>
            </a:r>
            <a:r>
              <a:rPr lang="de-DE" sz="1400" dirty="0"/>
              <a:t> </a:t>
            </a:r>
            <a:r>
              <a:rPr lang="de-DE" sz="1400" dirty="0" err="1"/>
              <a:t>knowledge</a:t>
            </a:r>
            <a:r>
              <a:rPr lang="de-DE" sz="1400" dirty="0"/>
              <a:t> </a:t>
            </a:r>
            <a:r>
              <a:rPr lang="de-DE" sz="1400" dirty="0" err="1"/>
              <a:t>of</a:t>
            </a:r>
            <a:r>
              <a:rPr lang="de-DE" sz="1400" dirty="0"/>
              <a:t> </a:t>
            </a:r>
            <a:r>
              <a:rPr lang="de-DE" sz="1400" dirty="0" err="1"/>
              <a:t>the</a:t>
            </a:r>
            <a:r>
              <a:rPr lang="de-DE" sz="1400" dirty="0"/>
              <a:t> 9 </a:t>
            </a:r>
            <a:r>
              <a:rPr lang="de-DE" sz="1400" dirty="0" err="1"/>
              <a:t>blocks</a:t>
            </a:r>
            <a:r>
              <a:rPr lang="de-DE" sz="1400" dirty="0"/>
              <a:t> </a:t>
            </a:r>
            <a:r>
              <a:rPr lang="de-DE" sz="1400" dirty="0" err="1"/>
              <a:t>of</a:t>
            </a:r>
            <a:r>
              <a:rPr lang="de-DE" sz="1400" dirty="0"/>
              <a:t> </a:t>
            </a:r>
            <a:r>
              <a:rPr lang="de-DE" sz="1400" dirty="0" err="1"/>
              <a:t>the</a:t>
            </a:r>
            <a:r>
              <a:rPr lang="de-DE" sz="1400" dirty="0"/>
              <a:t> </a:t>
            </a:r>
            <a:r>
              <a:rPr lang="de-DE" sz="1400" dirty="0" err="1"/>
              <a:t>Busines</a:t>
            </a:r>
            <a:r>
              <a:rPr lang="de-DE" sz="1400" dirty="0"/>
              <a:t> Model Canvas </a:t>
            </a:r>
            <a:r>
              <a:rPr lang="de-DE" sz="1400" dirty="0" err="1"/>
              <a:t>for</a:t>
            </a:r>
            <a:r>
              <a:rPr lang="de-DE" sz="1400" dirty="0"/>
              <a:t> </a:t>
            </a:r>
            <a:r>
              <a:rPr lang="de-DE" sz="1400" dirty="0" err="1"/>
              <a:t>value</a:t>
            </a:r>
            <a:r>
              <a:rPr lang="de-DE" sz="1400" dirty="0"/>
              <a:t> </a:t>
            </a:r>
            <a:r>
              <a:rPr lang="de-DE" sz="1400" dirty="0" err="1"/>
              <a:t>creation</a:t>
            </a:r>
            <a:r>
              <a:rPr lang="de-DE" sz="1400" dirty="0"/>
              <a:t>. </a:t>
            </a:r>
          </a:p>
        </p:txBody>
      </p:sp>
    </p:spTree>
    <p:extLst>
      <p:ext uri="{BB962C8B-B14F-4D97-AF65-F5344CB8AC3E}">
        <p14:creationId xmlns:p14="http://schemas.microsoft.com/office/powerpoint/2010/main" val="3507076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Content </a:t>
            </a:r>
            <a:r>
              <a:rPr lang="de-DE" dirty="0" err="1"/>
              <a:t>of</a:t>
            </a:r>
            <a:r>
              <a:rPr lang="de-DE" dirty="0"/>
              <a:t> </a:t>
            </a:r>
            <a:r>
              <a:rPr lang="de-DE" dirty="0" err="1"/>
              <a:t>this</a:t>
            </a:r>
            <a:r>
              <a:rPr lang="de-DE" dirty="0"/>
              <a:t> </a:t>
            </a:r>
            <a:r>
              <a:rPr lang="de-DE" dirty="0" err="1"/>
              <a:t>introduction</a:t>
            </a:r>
            <a:r>
              <a:rPr lang="de-DE" dirty="0"/>
              <a:t> </a:t>
            </a:r>
            <a:r>
              <a:rPr lang="de-DE" dirty="0" err="1"/>
              <a:t>module</a:t>
            </a:r>
            <a:endParaRPr lang="de-AT" dirty="0"/>
          </a:p>
        </p:txBody>
      </p:sp>
      <p:graphicFrame>
        <p:nvGraphicFramePr>
          <p:cNvPr id="10" name="Diagramm 9">
            <a:extLst>
              <a:ext uri="{FF2B5EF4-FFF2-40B4-BE49-F238E27FC236}">
                <a16:creationId xmlns:a16="http://schemas.microsoft.com/office/drawing/2014/main" id="{E53AC4BD-50FD-49DF-A3B9-723F6919FF57}"/>
              </a:ext>
            </a:extLst>
          </p:cNvPr>
          <p:cNvGraphicFramePr/>
          <p:nvPr>
            <p:extLst>
              <p:ext uri="{D42A27DB-BD31-4B8C-83A1-F6EECF244321}">
                <p14:modId xmlns:p14="http://schemas.microsoft.com/office/powerpoint/2010/main" val="1765039789"/>
              </p:ext>
            </p:extLst>
          </p:nvPr>
        </p:nvGraphicFramePr>
        <p:xfrm>
          <a:off x="1524000" y="2393577"/>
          <a:ext cx="6096000" cy="2665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47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3 </a:t>
            </a:r>
            <a:r>
              <a:rPr lang="de-DE" dirty="0" err="1"/>
              <a:t>traits</a:t>
            </a:r>
            <a:r>
              <a:rPr lang="de-DE" dirty="0"/>
              <a:t> </a:t>
            </a:r>
            <a:r>
              <a:rPr lang="de-DE" dirty="0" err="1"/>
              <a:t>of</a:t>
            </a:r>
            <a:r>
              <a:rPr lang="de-DE" dirty="0"/>
              <a:t> </a:t>
            </a:r>
            <a:r>
              <a:rPr lang="de-DE" dirty="0" err="1"/>
              <a:t>successful</a:t>
            </a:r>
            <a:r>
              <a:rPr lang="de-DE" dirty="0"/>
              <a:t> </a:t>
            </a:r>
            <a:r>
              <a:rPr lang="de-DE" dirty="0" err="1"/>
              <a:t>entrepreneurs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1716958" y="4071102"/>
            <a:ext cx="1384977" cy="1473669"/>
          </a:xfrm>
        </p:spPr>
        <p:txBody>
          <a:bodyPr>
            <a:normAutofit/>
          </a:bodyPr>
          <a:lstStyle/>
          <a:p>
            <a:pPr marL="0" indent="0" algn="ctr">
              <a:buNone/>
            </a:pPr>
            <a:r>
              <a:rPr lang="de-DE" sz="1400" dirty="0"/>
              <a:t>Do not </a:t>
            </a:r>
            <a:r>
              <a:rPr lang="de-DE" sz="1400" dirty="0" err="1"/>
              <a:t>focus</a:t>
            </a:r>
            <a:r>
              <a:rPr lang="de-DE" sz="1400" dirty="0"/>
              <a:t> on </a:t>
            </a:r>
            <a:r>
              <a:rPr lang="de-DE" sz="1400" dirty="0" err="1"/>
              <a:t>product</a:t>
            </a:r>
            <a:r>
              <a:rPr lang="de-DE" sz="1400" dirty="0"/>
              <a:t> </a:t>
            </a:r>
            <a:r>
              <a:rPr lang="de-DE" sz="1400" dirty="0" err="1"/>
              <a:t>innovation</a:t>
            </a:r>
            <a:r>
              <a:rPr lang="de-DE" sz="1400" dirty="0"/>
              <a:t> </a:t>
            </a:r>
            <a:r>
              <a:rPr lang="de-DE" sz="1400" dirty="0" err="1"/>
              <a:t>alone</a:t>
            </a:r>
            <a:r>
              <a:rPr lang="de-DE" sz="1400" dirty="0"/>
              <a:t>.</a:t>
            </a:r>
          </a:p>
        </p:txBody>
      </p:sp>
      <p:pic>
        <p:nvPicPr>
          <p:cNvPr id="13" name="Grafik 12">
            <a:extLst>
              <a:ext uri="{FF2B5EF4-FFF2-40B4-BE49-F238E27FC236}">
                <a16:creationId xmlns:a16="http://schemas.microsoft.com/office/drawing/2014/main" id="{A37D8006-519C-4A3B-B626-82B5D1DA9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688" y="2951336"/>
            <a:ext cx="952500" cy="952500"/>
          </a:xfrm>
          <a:prstGeom prst="rect">
            <a:avLst/>
          </a:prstGeom>
        </p:spPr>
      </p:pic>
      <p:sp>
        <p:nvSpPr>
          <p:cNvPr id="15" name="Inhaltsplatzhalter 2">
            <a:extLst>
              <a:ext uri="{FF2B5EF4-FFF2-40B4-BE49-F238E27FC236}">
                <a16:creationId xmlns:a16="http://schemas.microsoft.com/office/drawing/2014/main" id="{7BAA00BF-0AF1-4391-B886-5A7696E67C5A}"/>
              </a:ext>
            </a:extLst>
          </p:cNvPr>
          <p:cNvSpPr txBox="1">
            <a:spLocks/>
          </p:cNvSpPr>
          <p:nvPr/>
        </p:nvSpPr>
        <p:spPr>
          <a:xfrm>
            <a:off x="5734738" y="4071102"/>
            <a:ext cx="1384977" cy="2311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dirty="0"/>
              <a:t>Willing to </a:t>
            </a:r>
            <a:r>
              <a:rPr lang="de-DE" sz="1400" dirty="0" err="1"/>
              <a:t>take</a:t>
            </a:r>
            <a:r>
              <a:rPr lang="de-DE" sz="1400" dirty="0"/>
              <a:t> </a:t>
            </a:r>
            <a:r>
              <a:rPr lang="de-DE" sz="1400" dirty="0" err="1"/>
              <a:t>risks</a:t>
            </a:r>
            <a:r>
              <a:rPr lang="de-DE" sz="1400" dirty="0"/>
              <a:t> and </a:t>
            </a:r>
            <a:r>
              <a:rPr lang="de-DE" sz="1400" dirty="0" err="1"/>
              <a:t>experiment</a:t>
            </a:r>
            <a:r>
              <a:rPr lang="de-DE" sz="1400" dirty="0"/>
              <a:t> </a:t>
            </a:r>
            <a:r>
              <a:rPr lang="de-DE" sz="1400" dirty="0" err="1"/>
              <a:t>with</a:t>
            </a:r>
            <a:r>
              <a:rPr lang="de-DE" sz="1400" dirty="0"/>
              <a:t> </a:t>
            </a:r>
            <a:r>
              <a:rPr lang="de-DE" sz="1400" dirty="0" err="1"/>
              <a:t>their</a:t>
            </a:r>
            <a:r>
              <a:rPr lang="de-DE" sz="1400" dirty="0"/>
              <a:t> </a:t>
            </a:r>
            <a:r>
              <a:rPr lang="de-DE" sz="1400" dirty="0" err="1"/>
              <a:t>businesses</a:t>
            </a:r>
            <a:r>
              <a:rPr lang="de-DE" sz="1400" dirty="0"/>
              <a:t> to </a:t>
            </a:r>
            <a:r>
              <a:rPr lang="de-DE" sz="1400" dirty="0" err="1"/>
              <a:t>grow</a:t>
            </a:r>
            <a:r>
              <a:rPr lang="de-DE" sz="1400" dirty="0"/>
              <a:t>.</a:t>
            </a:r>
          </a:p>
        </p:txBody>
      </p:sp>
      <p:sp>
        <p:nvSpPr>
          <p:cNvPr id="16" name="Inhaltsplatzhalter 2">
            <a:extLst>
              <a:ext uri="{FF2B5EF4-FFF2-40B4-BE49-F238E27FC236}">
                <a16:creationId xmlns:a16="http://schemas.microsoft.com/office/drawing/2014/main" id="{715B3396-0C45-4091-9DC9-E0152D9FFE29}"/>
              </a:ext>
            </a:extLst>
          </p:cNvPr>
          <p:cNvSpPr txBox="1">
            <a:spLocks/>
          </p:cNvSpPr>
          <p:nvPr/>
        </p:nvSpPr>
        <p:spPr>
          <a:xfrm>
            <a:off x="3754824" y="4071101"/>
            <a:ext cx="1384977" cy="2311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dirty="0"/>
              <a:t>Do not </a:t>
            </a:r>
            <a:r>
              <a:rPr lang="de-DE" sz="1400" dirty="0" err="1"/>
              <a:t>copy</a:t>
            </a:r>
            <a:r>
              <a:rPr lang="de-DE" sz="1400" dirty="0"/>
              <a:t> an </a:t>
            </a:r>
            <a:r>
              <a:rPr lang="de-DE" sz="1400" dirty="0" err="1"/>
              <a:t>existing</a:t>
            </a:r>
            <a:r>
              <a:rPr lang="de-DE" sz="1400" dirty="0"/>
              <a:t> </a:t>
            </a:r>
            <a:r>
              <a:rPr lang="de-DE" sz="1400" dirty="0" err="1"/>
              <a:t>business</a:t>
            </a:r>
            <a:r>
              <a:rPr lang="de-DE" sz="1400" dirty="0"/>
              <a:t> </a:t>
            </a:r>
            <a:r>
              <a:rPr lang="de-DE" sz="1400" dirty="0" err="1"/>
              <a:t>model</a:t>
            </a:r>
            <a:r>
              <a:rPr lang="de-DE" sz="1400" dirty="0"/>
              <a:t>. </a:t>
            </a:r>
          </a:p>
        </p:txBody>
      </p:sp>
      <p:pic>
        <p:nvPicPr>
          <p:cNvPr id="5" name="Grafik 4">
            <a:extLst>
              <a:ext uri="{FF2B5EF4-FFF2-40B4-BE49-F238E27FC236}">
                <a16:creationId xmlns:a16="http://schemas.microsoft.com/office/drawing/2014/main" id="{456FEB64-F4B3-4F81-BB4E-DB91681D8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894" y="3037250"/>
            <a:ext cx="793377" cy="793377"/>
          </a:xfrm>
          <a:prstGeom prst="rect">
            <a:avLst/>
          </a:prstGeom>
        </p:spPr>
      </p:pic>
      <p:pic>
        <p:nvPicPr>
          <p:cNvPr id="8" name="Grafik 7">
            <a:extLst>
              <a:ext uri="{FF2B5EF4-FFF2-40B4-BE49-F238E27FC236}">
                <a16:creationId xmlns:a16="http://schemas.microsoft.com/office/drawing/2014/main" id="{FF01E91C-24DB-4253-AA4E-89EB23162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2689" y="2918653"/>
            <a:ext cx="1152448" cy="1152448"/>
          </a:xfrm>
          <a:prstGeom prst="rect">
            <a:avLst/>
          </a:prstGeom>
        </p:spPr>
      </p:pic>
    </p:spTree>
    <p:extLst>
      <p:ext uri="{BB962C8B-B14F-4D97-AF65-F5344CB8AC3E}">
        <p14:creationId xmlns:p14="http://schemas.microsoft.com/office/powerpoint/2010/main" val="222707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A08957BE-F90E-4BA6-8C30-34C7102D407E}"/>
              </a:ext>
            </a:extLst>
          </p:cNvPr>
          <p:cNvSpPr txBox="1">
            <a:spLocks/>
          </p:cNvSpPr>
          <p:nvPr/>
        </p:nvSpPr>
        <p:spPr>
          <a:xfrm>
            <a:off x="739303" y="2112625"/>
            <a:ext cx="4445540" cy="38982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i="1" dirty="0"/>
              <a:t>“While product innovation and process innovation are important aspects in entrepreneurship, having the right business model more often than not would make the difference between success &amp; failure.”</a:t>
            </a:r>
          </a:p>
          <a:p>
            <a:pPr marL="0" indent="0">
              <a:buNone/>
            </a:pPr>
            <a:endParaRPr lang="de-DE" dirty="0"/>
          </a:p>
          <a:p>
            <a:pPr marL="0" indent="0" algn="ctr">
              <a:buNone/>
            </a:pPr>
            <a:r>
              <a:rPr lang="de-DE" dirty="0"/>
              <a:t>Yves </a:t>
            </a:r>
            <a:r>
              <a:rPr lang="de-DE" dirty="0" err="1"/>
              <a:t>Pigneur</a:t>
            </a:r>
            <a:endParaRPr lang="de-DE" dirty="0"/>
          </a:p>
          <a:p>
            <a:endParaRPr lang="de-AT" dirty="0"/>
          </a:p>
        </p:txBody>
      </p:sp>
      <p:pic>
        <p:nvPicPr>
          <p:cNvPr id="1026" name="Picture 2" descr="Yves Pigneur biography, quotes and books | ToolsHero">
            <a:extLst>
              <a:ext uri="{FF2B5EF4-FFF2-40B4-BE49-F238E27FC236}">
                <a16:creationId xmlns:a16="http://schemas.microsoft.com/office/drawing/2014/main" id="{8EE8106B-2771-46B2-9D27-BA7924ABB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429" y="2112625"/>
            <a:ext cx="285750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299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a:xfrm>
            <a:off x="720737" y="498143"/>
            <a:ext cx="7702210" cy="1278902"/>
          </a:xfrm>
        </p:spPr>
        <p:txBody>
          <a:bodyPr vert="horz" lIns="91440" tIns="45720" rIns="91440" bIns="45720" rtlCol="0" anchor="ctr">
            <a:normAutofit/>
          </a:bodyPr>
          <a:lstStyle/>
          <a:p>
            <a:r>
              <a:rPr lang="en-US" kern="1200" dirty="0">
                <a:solidFill>
                  <a:schemeClr val="bg1"/>
                </a:solidFill>
                <a:latin typeface="+mj-lt"/>
                <a:ea typeface="+mj-ea"/>
                <a:cs typeface="+mj-cs"/>
              </a:rPr>
              <a:t>Definition of a business model</a:t>
            </a:r>
          </a:p>
        </p:txBody>
      </p:sp>
      <p:pic>
        <p:nvPicPr>
          <p:cNvPr id="4" name="Grafik 3">
            <a:extLst>
              <a:ext uri="{FF2B5EF4-FFF2-40B4-BE49-F238E27FC236}">
                <a16:creationId xmlns:a16="http://schemas.microsoft.com/office/drawing/2014/main" id="{9C47CE2E-48E0-4CE6-8C52-60C02A5E4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737" y="2717789"/>
            <a:ext cx="1954606" cy="1954606"/>
          </a:xfrm>
          <a:prstGeom prst="rect">
            <a:avLst/>
          </a:prstGeom>
          <a:effectLst/>
        </p:spPr>
      </p:pic>
      <p:sp>
        <p:nvSpPr>
          <p:cNvPr id="5" name="Inhaltsplatzhalter 2">
            <a:extLst>
              <a:ext uri="{FF2B5EF4-FFF2-40B4-BE49-F238E27FC236}">
                <a16:creationId xmlns:a16="http://schemas.microsoft.com/office/drawing/2014/main" id="{A08957BE-F90E-4BA6-8C30-34C7102D407E}"/>
              </a:ext>
            </a:extLst>
          </p:cNvPr>
          <p:cNvSpPr txBox="1">
            <a:spLocks/>
          </p:cNvSpPr>
          <p:nvPr/>
        </p:nvSpPr>
        <p:spPr>
          <a:xfrm>
            <a:off x="3291796" y="2944460"/>
            <a:ext cx="5131151" cy="28663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Expressway Rg"/>
              </a:rPr>
              <a:t>“ A business model describes the rational of how an organization creates, delivers and captures value.”</a:t>
            </a:r>
          </a:p>
          <a:p>
            <a:endParaRPr lang="en-US" sz="1600" dirty="0">
              <a:latin typeface="+mn-lt"/>
            </a:endParaRPr>
          </a:p>
          <a:p>
            <a:pPr marL="0" indent="0">
              <a:buNone/>
            </a:pPr>
            <a:endParaRPr lang="en-US" sz="1600" dirty="0">
              <a:latin typeface="+mn-lt"/>
            </a:endParaRPr>
          </a:p>
          <a:p>
            <a:pPr marL="0" indent="0">
              <a:buNone/>
            </a:pPr>
            <a:r>
              <a:rPr lang="en-US" sz="800" dirty="0">
                <a:latin typeface="+mn-lt"/>
              </a:rPr>
              <a:t>				                     Source: </a:t>
            </a:r>
            <a:r>
              <a:rPr lang="en-US" sz="800" dirty="0" err="1">
                <a:latin typeface="+mn-lt"/>
              </a:rPr>
              <a:t>Strategyzer</a:t>
            </a:r>
            <a:endParaRPr lang="en-US" sz="800" dirty="0">
              <a:latin typeface="+mn-lt"/>
            </a:endParaRPr>
          </a:p>
        </p:txBody>
      </p:sp>
    </p:spTree>
    <p:extLst>
      <p:ext uri="{BB962C8B-B14F-4D97-AF65-F5344CB8AC3E}">
        <p14:creationId xmlns:p14="http://schemas.microsoft.com/office/powerpoint/2010/main" val="394100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a:xfrm>
            <a:off x="654793" y="1967266"/>
            <a:ext cx="1971675" cy="2547257"/>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Business model </a:t>
            </a:r>
            <a:r>
              <a:rPr lang="en-US" sz="1800" kern="1200" dirty="0">
                <a:solidFill>
                  <a:srgbClr val="FFFFFF"/>
                </a:solidFill>
                <a:latin typeface="+mj-lt"/>
                <a:ea typeface="+mj-ea"/>
                <a:cs typeface="+mj-cs"/>
              </a:rPr>
              <a:t>(create, deliver &amp; capture value)</a:t>
            </a:r>
            <a:endParaRPr lang="en-US" sz="3100" kern="1200" dirty="0">
              <a:solidFill>
                <a:srgbClr val="FFFFFF"/>
              </a:solidFill>
              <a:latin typeface="+mj-lt"/>
              <a:ea typeface="+mj-ea"/>
              <a:cs typeface="+mj-cs"/>
            </a:endParaRPr>
          </a:p>
        </p:txBody>
      </p:sp>
      <p:pic>
        <p:nvPicPr>
          <p:cNvPr id="6" name="Picture 2">
            <a:extLst>
              <a:ext uri="{FF2B5EF4-FFF2-40B4-BE49-F238E27FC236}">
                <a16:creationId xmlns:a16="http://schemas.microsoft.com/office/drawing/2014/main" id="{7F2926D3-19A6-4DD2-9387-17B34782B6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82987" y="885073"/>
            <a:ext cx="5085525" cy="5085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780BC68D-AC7F-46C3-BFFD-69934453996D}"/>
              </a:ext>
            </a:extLst>
          </p:cNvPr>
          <p:cNvSpPr txBox="1"/>
          <p:nvPr/>
        </p:nvSpPr>
        <p:spPr>
          <a:xfrm>
            <a:off x="4854102" y="5933872"/>
            <a:ext cx="3608962" cy="246221"/>
          </a:xfrm>
          <a:prstGeom prst="rect">
            <a:avLst/>
          </a:prstGeom>
          <a:noFill/>
        </p:spPr>
        <p:txBody>
          <a:bodyPr wrap="square" rtlCol="0">
            <a:spAutoFit/>
          </a:bodyPr>
          <a:lstStyle/>
          <a:p>
            <a:pPr>
              <a:spcAft>
                <a:spcPts val="600"/>
              </a:spcAft>
            </a:pPr>
            <a:r>
              <a:rPr lang="de-DE" sz="1000" dirty="0"/>
              <a:t>Source: The </a:t>
            </a:r>
            <a:r>
              <a:rPr lang="de-DE" sz="1000" dirty="0" err="1"/>
              <a:t>Camebridge</a:t>
            </a:r>
            <a:r>
              <a:rPr lang="de-DE" sz="1000" dirty="0"/>
              <a:t> Business Model Innovation </a:t>
            </a:r>
            <a:r>
              <a:rPr lang="de-DE" sz="1000" dirty="0" err="1"/>
              <a:t>Process</a:t>
            </a:r>
            <a:r>
              <a:rPr lang="de-DE" sz="1000" dirty="0"/>
              <a:t>, 2017</a:t>
            </a:r>
            <a:endParaRPr lang="de-AT" sz="1000"/>
          </a:p>
        </p:txBody>
      </p:sp>
    </p:spTree>
    <p:extLst>
      <p:ext uri="{BB962C8B-B14F-4D97-AF65-F5344CB8AC3E}">
        <p14:creationId xmlns:p14="http://schemas.microsoft.com/office/powerpoint/2010/main" val="1831864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err="1"/>
              <a:t>How</a:t>
            </a:r>
            <a:r>
              <a:rPr lang="de-DE" dirty="0"/>
              <a:t> do </a:t>
            </a:r>
            <a:r>
              <a:rPr lang="de-DE" dirty="0" err="1"/>
              <a:t>these</a:t>
            </a:r>
            <a:r>
              <a:rPr lang="de-DE" dirty="0"/>
              <a:t> </a:t>
            </a:r>
            <a:r>
              <a:rPr lang="de-DE" dirty="0" err="1"/>
              <a:t>companies</a:t>
            </a:r>
            <a:r>
              <a:rPr lang="de-DE" dirty="0"/>
              <a:t> </a:t>
            </a:r>
            <a:r>
              <a:rPr lang="de-DE" dirty="0" err="1"/>
              <a:t>create</a:t>
            </a:r>
            <a:r>
              <a:rPr lang="de-DE" dirty="0"/>
              <a:t> </a:t>
            </a:r>
            <a:r>
              <a:rPr lang="de-DE" dirty="0" err="1"/>
              <a:t>value</a:t>
            </a:r>
            <a:r>
              <a:rPr lang="de-DE" dirty="0"/>
              <a:t>?</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385449" y="4402908"/>
            <a:ext cx="2339827" cy="587381"/>
          </a:xfrm>
        </p:spPr>
        <p:txBody>
          <a:bodyPr>
            <a:normAutofit fontScale="47500" lnSpcReduction="20000"/>
          </a:bodyPr>
          <a:lstStyle/>
          <a:p>
            <a:pPr marL="0" indent="0" algn="ctr">
              <a:buNone/>
            </a:pPr>
            <a:r>
              <a:rPr lang="de-DE" sz="4400" b="1" dirty="0" err="1"/>
              <a:t>Product</a:t>
            </a:r>
            <a:r>
              <a:rPr lang="de-DE" sz="4400" b="1" dirty="0"/>
              <a:t> &amp; </a:t>
            </a:r>
            <a:r>
              <a:rPr lang="de-DE" sz="4400" b="1" dirty="0" err="1"/>
              <a:t>service</a:t>
            </a:r>
            <a:r>
              <a:rPr lang="de-DE" sz="4400" b="1" dirty="0"/>
              <a:t> </a:t>
            </a:r>
            <a:r>
              <a:rPr lang="de-DE" sz="4400" b="1" dirty="0" err="1"/>
              <a:t>sales</a:t>
            </a:r>
            <a:endParaRPr lang="de-DE" sz="4400" b="1" dirty="0"/>
          </a:p>
        </p:txBody>
      </p:sp>
      <p:pic>
        <p:nvPicPr>
          <p:cNvPr id="3074" name="Picture 2" descr="Automotive Logo and Vehicle Logo Design Services in USA | Pixels logo design">
            <a:extLst>
              <a:ext uri="{FF2B5EF4-FFF2-40B4-BE49-F238E27FC236}">
                <a16:creationId xmlns:a16="http://schemas.microsoft.com/office/drawing/2014/main" id="{892AE1F2-63AA-4D26-9F00-97D08CDB1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51" y="2735629"/>
            <a:ext cx="2339826" cy="13208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9C9496F-95FD-4404-80F4-D11F417941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7" t="15938" r="6389" b="16922"/>
          <a:stretch/>
        </p:blipFill>
        <p:spPr bwMode="auto">
          <a:xfrm>
            <a:off x="3374701" y="2969907"/>
            <a:ext cx="2360071" cy="918186"/>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2">
            <a:extLst>
              <a:ext uri="{FF2B5EF4-FFF2-40B4-BE49-F238E27FC236}">
                <a16:creationId xmlns:a16="http://schemas.microsoft.com/office/drawing/2014/main" id="{25582318-D1BC-4BFF-9FC0-E5BBA1401965}"/>
              </a:ext>
            </a:extLst>
          </p:cNvPr>
          <p:cNvSpPr txBox="1">
            <a:spLocks/>
          </p:cNvSpPr>
          <p:nvPr/>
        </p:nvSpPr>
        <p:spPr>
          <a:xfrm>
            <a:off x="3374701" y="4402908"/>
            <a:ext cx="2360071" cy="587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100" b="1" dirty="0"/>
              <a:t>Ad </a:t>
            </a:r>
            <a:r>
              <a:rPr lang="de-DE" sz="2100" b="1" dirty="0" err="1"/>
              <a:t>revenues</a:t>
            </a:r>
            <a:endParaRPr lang="de-DE" sz="2100" b="1" dirty="0"/>
          </a:p>
        </p:txBody>
      </p:sp>
      <p:pic>
        <p:nvPicPr>
          <p:cNvPr id="3078" name="Picture 6" descr="Mobile Phone Brand - Mobile Phone Brand Logo, HD Png Download , Transparent  Png Image - PNGitem">
            <a:extLst>
              <a:ext uri="{FF2B5EF4-FFF2-40B4-BE49-F238E27FC236}">
                <a16:creationId xmlns:a16="http://schemas.microsoft.com/office/drawing/2014/main" id="{9238E5A5-652E-4D70-BBAE-58EEE2CDC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114" y="2735630"/>
            <a:ext cx="2258236" cy="1320806"/>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2">
            <a:extLst>
              <a:ext uri="{FF2B5EF4-FFF2-40B4-BE49-F238E27FC236}">
                <a16:creationId xmlns:a16="http://schemas.microsoft.com/office/drawing/2014/main" id="{D28631F7-F48C-40B4-A276-260E9CEF31DA}"/>
              </a:ext>
            </a:extLst>
          </p:cNvPr>
          <p:cNvSpPr txBox="1">
            <a:spLocks/>
          </p:cNvSpPr>
          <p:nvPr/>
        </p:nvSpPr>
        <p:spPr>
          <a:xfrm>
            <a:off x="6206196" y="4398489"/>
            <a:ext cx="2360071" cy="79337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2100" b="1" dirty="0" err="1"/>
              <a:t>Product</a:t>
            </a:r>
            <a:r>
              <a:rPr lang="de-DE" sz="2100" b="1" dirty="0"/>
              <a:t> </a:t>
            </a:r>
            <a:r>
              <a:rPr lang="de-DE" sz="2100" b="1" dirty="0" err="1"/>
              <a:t>sale</a:t>
            </a:r>
            <a:r>
              <a:rPr lang="de-DE" sz="2100" b="1" dirty="0"/>
              <a:t> &amp; </a:t>
            </a:r>
            <a:r>
              <a:rPr lang="de-DE" sz="2100" b="1" dirty="0" err="1"/>
              <a:t>subscription</a:t>
            </a:r>
            <a:r>
              <a:rPr lang="de-DE" sz="2100" b="1" dirty="0"/>
              <a:t> to a </a:t>
            </a:r>
            <a:r>
              <a:rPr lang="de-DE" sz="2100" b="1" dirty="0" err="1"/>
              <a:t>service</a:t>
            </a:r>
            <a:r>
              <a:rPr lang="de-DE" sz="2100" b="1" dirty="0"/>
              <a:t> </a:t>
            </a:r>
          </a:p>
        </p:txBody>
      </p:sp>
    </p:spTree>
    <p:extLst>
      <p:ext uri="{BB962C8B-B14F-4D97-AF65-F5344CB8AC3E}">
        <p14:creationId xmlns:p14="http://schemas.microsoft.com/office/powerpoint/2010/main" val="122697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Business </a:t>
            </a:r>
            <a:r>
              <a:rPr lang="de-DE" dirty="0" err="1"/>
              <a:t>model</a:t>
            </a:r>
            <a:r>
              <a:rPr lang="de-DE" dirty="0"/>
              <a:t> </a:t>
            </a:r>
            <a:r>
              <a:rPr lang="de-DE" dirty="0" err="1"/>
              <a:t>canvas</a:t>
            </a:r>
            <a:endParaRPr lang="de-AT" dirty="0"/>
          </a:p>
        </p:txBody>
      </p:sp>
      <p:pic>
        <p:nvPicPr>
          <p:cNvPr id="5122" name="Picture 2">
            <a:extLst>
              <a:ext uri="{FF2B5EF4-FFF2-40B4-BE49-F238E27FC236}">
                <a16:creationId xmlns:a16="http://schemas.microsoft.com/office/drawing/2014/main" id="{C9722567-BC24-4DA7-BD3A-D36FFDE60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85" y="2378449"/>
            <a:ext cx="5562600" cy="4171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DB73F18-2EFE-496A-81AD-4B062A7C4B6B}"/>
              </a:ext>
            </a:extLst>
          </p:cNvPr>
          <p:cNvSpPr txBox="1"/>
          <p:nvPr/>
        </p:nvSpPr>
        <p:spPr>
          <a:xfrm>
            <a:off x="6468894" y="5985222"/>
            <a:ext cx="2461098" cy="461665"/>
          </a:xfrm>
          <a:prstGeom prst="rect">
            <a:avLst/>
          </a:prstGeom>
          <a:noFill/>
        </p:spPr>
        <p:txBody>
          <a:bodyPr wrap="square">
            <a:spAutoFit/>
          </a:bodyPr>
          <a:lstStyle/>
          <a:p>
            <a:r>
              <a:rPr lang="en-US" sz="1200" dirty="0">
                <a:latin typeface="Expressway Rg" panose="020B0604020200020204"/>
                <a:hlinkClick r:id="rId3"/>
              </a:rPr>
              <a:t>Source: </a:t>
            </a:r>
            <a:r>
              <a:rPr lang="en-US" sz="1200" dirty="0" err="1">
                <a:latin typeface="Expressway Rg" panose="020B0604020200020204"/>
                <a:hlinkClick r:id="rId3"/>
              </a:rPr>
              <a:t>Strategyzer</a:t>
            </a:r>
            <a:r>
              <a:rPr lang="en-US" sz="1200" dirty="0">
                <a:latin typeface="Expressway Rg" panose="020B0604020200020204"/>
                <a:hlinkClick r:id="rId3"/>
              </a:rPr>
              <a:t> | Corporate Innovation Strategy, Tools &amp; Training</a:t>
            </a:r>
            <a:endParaRPr lang="de-AT" sz="1200" dirty="0">
              <a:latin typeface="Expressway Rg" panose="020B0604020200020204"/>
            </a:endParaRPr>
          </a:p>
        </p:txBody>
      </p:sp>
    </p:spTree>
    <p:extLst>
      <p:ext uri="{BB962C8B-B14F-4D97-AF65-F5344CB8AC3E}">
        <p14:creationId xmlns:p14="http://schemas.microsoft.com/office/powerpoint/2010/main" val="606095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Business </a:t>
            </a:r>
            <a:r>
              <a:rPr lang="de-DE" dirty="0" err="1"/>
              <a:t>model</a:t>
            </a:r>
            <a:r>
              <a:rPr lang="de-DE" dirty="0"/>
              <a:t> </a:t>
            </a:r>
            <a:r>
              <a:rPr lang="de-DE" dirty="0" err="1"/>
              <a:t>canvas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8018394" cy="3836846"/>
          </a:xfrm>
        </p:spPr>
        <p:txBody>
          <a:bodyPr>
            <a:normAutofit fontScale="70000" lnSpcReduction="20000"/>
          </a:bodyPr>
          <a:lstStyle/>
          <a:p>
            <a:pPr marL="342900" indent="-342900">
              <a:lnSpc>
                <a:spcPct val="150000"/>
              </a:lnSpc>
              <a:buClr>
                <a:schemeClr val="tx2"/>
              </a:buClr>
              <a:buSzPct val="120000"/>
              <a:buFont typeface="Arial" panose="020B0604020202020204" pitchFamily="34" charset="0"/>
              <a:buChar char="•"/>
            </a:pPr>
            <a:r>
              <a:rPr lang="en-US" altLang="en-US" sz="2900" dirty="0"/>
              <a:t>Strategic management framework for developing business models to create new business models or update existing business models </a:t>
            </a:r>
          </a:p>
          <a:p>
            <a:pPr marL="342900" indent="-342900">
              <a:lnSpc>
                <a:spcPct val="150000"/>
              </a:lnSpc>
              <a:buClr>
                <a:schemeClr val="tx2"/>
              </a:buClr>
              <a:buSzPct val="120000"/>
              <a:buFont typeface="Arial" panose="020B0604020202020204" pitchFamily="34" charset="0"/>
              <a:buChar char="•"/>
            </a:pPr>
            <a:r>
              <a:rPr lang="en-US" altLang="en-US" sz="2900" dirty="0"/>
              <a:t>A visual representation of the various element of your business model </a:t>
            </a:r>
          </a:p>
          <a:p>
            <a:pPr marL="342900" indent="-342900">
              <a:lnSpc>
                <a:spcPct val="150000"/>
              </a:lnSpc>
              <a:buClr>
                <a:schemeClr val="tx2"/>
              </a:buClr>
              <a:buSzPct val="120000"/>
              <a:buFont typeface="Arial" panose="020B0604020202020204" pitchFamily="34" charset="0"/>
              <a:buChar char="•"/>
            </a:pPr>
            <a:r>
              <a:rPr lang="en-US" sz="2900" dirty="0"/>
              <a:t>Used in real life and also teaching </a:t>
            </a:r>
          </a:p>
          <a:p>
            <a:pPr marL="342900" indent="-342900">
              <a:lnSpc>
                <a:spcPct val="150000"/>
              </a:lnSpc>
              <a:buClr>
                <a:schemeClr val="tx2"/>
              </a:buClr>
              <a:buSzPct val="120000"/>
              <a:buFont typeface="Arial" panose="020B0604020202020204" pitchFamily="34" charset="0"/>
              <a:buChar char="•"/>
            </a:pPr>
            <a:r>
              <a:rPr lang="en-US" sz="2900" dirty="0"/>
              <a:t>Post-its are your best friends (also possible online through e.g. </a:t>
            </a:r>
            <a:r>
              <a:rPr lang="en-US" sz="2900" dirty="0">
                <a:hlinkClick r:id="rId2"/>
              </a:rPr>
              <a:t>Miro</a:t>
            </a:r>
            <a:r>
              <a:rPr lang="en-US" sz="2900" dirty="0"/>
              <a:t>) </a:t>
            </a:r>
          </a:p>
        </p:txBody>
      </p:sp>
    </p:spTree>
    <p:extLst>
      <p:ext uri="{BB962C8B-B14F-4D97-AF65-F5344CB8AC3E}">
        <p14:creationId xmlns:p14="http://schemas.microsoft.com/office/powerpoint/2010/main" val="2253947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a:xfrm>
            <a:off x="628650" y="2766218"/>
            <a:ext cx="7886700" cy="1325563"/>
          </a:xfrm>
        </p:spPr>
        <p:txBody>
          <a:bodyPr/>
          <a:lstStyle/>
          <a:p>
            <a:pPr algn="ctr"/>
            <a:r>
              <a:rPr lang="de-DE" dirty="0" err="1"/>
              <a:t>Expectation</a:t>
            </a:r>
            <a:r>
              <a:rPr lang="de-DE" dirty="0"/>
              <a:t> check</a:t>
            </a:r>
            <a:endParaRPr lang="de-AT" dirty="0"/>
          </a:p>
        </p:txBody>
      </p:sp>
    </p:spTree>
    <p:extLst>
      <p:ext uri="{BB962C8B-B14F-4D97-AF65-F5344CB8AC3E}">
        <p14:creationId xmlns:p14="http://schemas.microsoft.com/office/powerpoint/2010/main" val="3150243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Business </a:t>
            </a:r>
            <a:r>
              <a:rPr lang="de-DE" dirty="0" err="1"/>
              <a:t>model</a:t>
            </a:r>
            <a:r>
              <a:rPr lang="de-DE" dirty="0"/>
              <a:t> </a:t>
            </a:r>
            <a:r>
              <a:rPr lang="de-DE" dirty="0" err="1"/>
              <a:t>canvas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7886699" cy="3836846"/>
          </a:xfrm>
        </p:spPr>
        <p:txBody>
          <a:bodyPr>
            <a:normAutofit/>
          </a:bodyPr>
          <a:lstStyle/>
          <a:p>
            <a:pPr marL="0" indent="0">
              <a:lnSpc>
                <a:spcPct val="150000"/>
              </a:lnSpc>
              <a:buClr>
                <a:schemeClr val="tx2"/>
              </a:buClr>
              <a:buSzPct val="120000"/>
              <a:buNone/>
            </a:pPr>
            <a:r>
              <a:rPr lang="en-US" sz="2900" dirty="0"/>
              <a:t>The canvas allows you to:</a:t>
            </a:r>
          </a:p>
          <a:p>
            <a:pPr marL="342900" indent="-342900">
              <a:lnSpc>
                <a:spcPct val="130000"/>
              </a:lnSpc>
              <a:spcBef>
                <a:spcPts val="0"/>
              </a:spcBef>
              <a:buClr>
                <a:schemeClr val="tx2"/>
              </a:buClr>
              <a:buSzPct val="120000"/>
            </a:pPr>
            <a:r>
              <a:rPr lang="en-US" sz="2600" dirty="0"/>
              <a:t>See relationships among the parts of your model</a:t>
            </a:r>
          </a:p>
          <a:p>
            <a:pPr marL="342900" indent="-342900">
              <a:lnSpc>
                <a:spcPct val="130000"/>
              </a:lnSpc>
              <a:spcBef>
                <a:spcPts val="0"/>
              </a:spcBef>
              <a:buClr>
                <a:schemeClr val="tx2"/>
              </a:buClr>
              <a:buSzPct val="120000"/>
            </a:pPr>
            <a:r>
              <a:rPr lang="en-US" sz="2600" dirty="0"/>
              <a:t>Identify hypothesis, assumptions and risks</a:t>
            </a:r>
          </a:p>
          <a:p>
            <a:pPr marL="342900" indent="-342900">
              <a:lnSpc>
                <a:spcPct val="130000"/>
              </a:lnSpc>
              <a:spcBef>
                <a:spcPts val="0"/>
              </a:spcBef>
              <a:buClr>
                <a:schemeClr val="tx2"/>
              </a:buClr>
              <a:buSzPct val="120000"/>
            </a:pPr>
            <a:r>
              <a:rPr lang="en-US" sz="2600" dirty="0"/>
              <a:t>Plan validation testing (market, channels &amp; pricing)</a:t>
            </a:r>
          </a:p>
          <a:p>
            <a:pPr marL="342900" indent="-342900">
              <a:lnSpc>
                <a:spcPct val="130000"/>
              </a:lnSpc>
              <a:spcBef>
                <a:spcPts val="0"/>
              </a:spcBef>
              <a:buClr>
                <a:schemeClr val="tx2"/>
              </a:buClr>
              <a:buSzPct val="120000"/>
            </a:pPr>
            <a:r>
              <a:rPr lang="en-US" sz="2600" dirty="0"/>
              <a:t>Find ways to add value or reduce costs</a:t>
            </a:r>
          </a:p>
          <a:p>
            <a:pPr marL="342900" indent="-342900">
              <a:lnSpc>
                <a:spcPct val="130000"/>
              </a:lnSpc>
              <a:spcBef>
                <a:spcPts val="0"/>
              </a:spcBef>
              <a:buClr>
                <a:schemeClr val="tx2"/>
              </a:buClr>
              <a:buSzPct val="120000"/>
            </a:pPr>
            <a:r>
              <a:rPr lang="en-US" sz="2600" dirty="0"/>
              <a:t>Brainstorm market disruption strategies</a:t>
            </a:r>
            <a:endParaRPr lang="de-DE" sz="2600" dirty="0"/>
          </a:p>
        </p:txBody>
      </p:sp>
    </p:spTree>
    <p:extLst>
      <p:ext uri="{BB962C8B-B14F-4D97-AF65-F5344CB8AC3E}">
        <p14:creationId xmlns:p14="http://schemas.microsoft.com/office/powerpoint/2010/main" val="3049976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Business </a:t>
            </a:r>
            <a:r>
              <a:rPr lang="de-DE" dirty="0" err="1"/>
              <a:t>model</a:t>
            </a:r>
            <a:r>
              <a:rPr lang="de-DE" dirty="0"/>
              <a:t> </a:t>
            </a:r>
            <a:r>
              <a:rPr lang="de-DE" dirty="0" err="1"/>
              <a:t>canvas</a:t>
            </a:r>
            <a:r>
              <a:rPr lang="de-DE" dirty="0"/>
              <a:t> – an </a:t>
            </a:r>
            <a:r>
              <a:rPr lang="de-DE" dirty="0" err="1"/>
              <a:t>integrated</a:t>
            </a:r>
            <a:r>
              <a:rPr lang="de-DE" dirty="0"/>
              <a:t> </a:t>
            </a:r>
            <a:r>
              <a:rPr lang="de-DE" dirty="0" err="1"/>
              <a:t>suite</a:t>
            </a:r>
            <a:r>
              <a:rPr lang="de-DE" dirty="0"/>
              <a:t> </a:t>
            </a:r>
            <a:r>
              <a:rPr lang="de-DE" dirty="0" err="1"/>
              <a:t>of</a:t>
            </a:r>
            <a:r>
              <a:rPr lang="de-DE" dirty="0"/>
              <a:t> </a:t>
            </a:r>
            <a:r>
              <a:rPr lang="de-DE" dirty="0" err="1"/>
              <a:t>tools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3657600" y="2534771"/>
            <a:ext cx="3252684" cy="1171467"/>
          </a:xfrm>
        </p:spPr>
        <p:txBody>
          <a:bodyPr>
            <a:normAutofit fontScale="62500" lnSpcReduction="20000"/>
          </a:bodyPr>
          <a:lstStyle/>
          <a:p>
            <a:pPr marL="0" indent="0">
              <a:lnSpc>
                <a:spcPct val="150000"/>
              </a:lnSpc>
              <a:buClr>
                <a:schemeClr val="tx2"/>
              </a:buClr>
              <a:buSzPct val="120000"/>
              <a:buNone/>
            </a:pPr>
            <a:r>
              <a:rPr lang="de-DE" sz="2500" dirty="0"/>
              <a:t>The </a:t>
            </a:r>
            <a:r>
              <a:rPr lang="de-DE" sz="2500" b="1" dirty="0"/>
              <a:t>Environment </a:t>
            </a:r>
            <a:r>
              <a:rPr lang="de-DE" sz="2500" b="1" dirty="0" err="1"/>
              <a:t>Map</a:t>
            </a:r>
            <a:r>
              <a:rPr lang="de-DE" sz="2500" b="1" dirty="0"/>
              <a:t> </a:t>
            </a:r>
            <a:r>
              <a:rPr lang="de-DE" sz="2500" dirty="0" err="1"/>
              <a:t>helps</a:t>
            </a:r>
            <a:r>
              <a:rPr lang="de-DE" sz="2500" dirty="0"/>
              <a:t> </a:t>
            </a:r>
            <a:r>
              <a:rPr lang="de-DE" sz="2500" dirty="0" err="1"/>
              <a:t>you</a:t>
            </a:r>
            <a:r>
              <a:rPr lang="de-DE" sz="2500" dirty="0"/>
              <a:t> to </a:t>
            </a:r>
            <a:r>
              <a:rPr lang="de-DE" sz="2500" dirty="0" err="1"/>
              <a:t>understand</a:t>
            </a:r>
            <a:r>
              <a:rPr lang="de-DE" sz="2500" dirty="0"/>
              <a:t> </a:t>
            </a:r>
            <a:r>
              <a:rPr lang="de-DE" sz="2500" dirty="0" err="1"/>
              <a:t>the</a:t>
            </a:r>
            <a:r>
              <a:rPr lang="de-DE" sz="2500" dirty="0"/>
              <a:t> </a:t>
            </a:r>
            <a:r>
              <a:rPr lang="de-DE" sz="2500" dirty="0" err="1"/>
              <a:t>context</a:t>
            </a:r>
            <a:r>
              <a:rPr lang="de-DE" sz="2500" dirty="0"/>
              <a:t> in </a:t>
            </a:r>
            <a:r>
              <a:rPr lang="de-DE" sz="2500" dirty="0" err="1"/>
              <a:t>which</a:t>
            </a:r>
            <a:r>
              <a:rPr lang="de-DE" sz="2500" dirty="0"/>
              <a:t> </a:t>
            </a:r>
            <a:r>
              <a:rPr lang="de-DE" sz="2500" dirty="0" err="1"/>
              <a:t>you</a:t>
            </a:r>
            <a:r>
              <a:rPr lang="de-DE" sz="2500" dirty="0"/>
              <a:t> </a:t>
            </a:r>
            <a:r>
              <a:rPr lang="de-DE" sz="2500" dirty="0" err="1"/>
              <a:t>create</a:t>
            </a:r>
            <a:r>
              <a:rPr lang="de-DE" sz="2500" dirty="0"/>
              <a:t> = </a:t>
            </a:r>
            <a:r>
              <a:rPr lang="de-DE" sz="2500" dirty="0" err="1"/>
              <a:t>industry</a:t>
            </a:r>
            <a:r>
              <a:rPr lang="de-DE" sz="2500" dirty="0"/>
              <a:t> </a:t>
            </a:r>
            <a:r>
              <a:rPr lang="de-DE" sz="2500" dirty="0" err="1"/>
              <a:t>analysis</a:t>
            </a:r>
            <a:endParaRPr lang="de-DE" sz="2500" dirty="0"/>
          </a:p>
        </p:txBody>
      </p:sp>
      <p:pic>
        <p:nvPicPr>
          <p:cNvPr id="5" name="Grafik 4">
            <a:extLst>
              <a:ext uri="{FF2B5EF4-FFF2-40B4-BE49-F238E27FC236}">
                <a16:creationId xmlns:a16="http://schemas.microsoft.com/office/drawing/2014/main" id="{E26AFA7A-E6F9-4D1C-B2C3-F4738E68515A}"/>
              </a:ext>
            </a:extLst>
          </p:cNvPr>
          <p:cNvPicPr>
            <a:picLocks noChangeAspect="1"/>
          </p:cNvPicPr>
          <p:nvPr/>
        </p:nvPicPr>
        <p:blipFill>
          <a:blip r:embed="rId2"/>
          <a:stretch>
            <a:fillRect/>
          </a:stretch>
        </p:blipFill>
        <p:spPr>
          <a:xfrm>
            <a:off x="628650" y="2525042"/>
            <a:ext cx="1997818" cy="4083261"/>
          </a:xfrm>
          <a:prstGeom prst="rect">
            <a:avLst/>
          </a:prstGeom>
        </p:spPr>
      </p:pic>
      <p:sp>
        <p:nvSpPr>
          <p:cNvPr id="8" name="Inhaltsplatzhalter 2">
            <a:extLst>
              <a:ext uri="{FF2B5EF4-FFF2-40B4-BE49-F238E27FC236}">
                <a16:creationId xmlns:a16="http://schemas.microsoft.com/office/drawing/2014/main" id="{545C53DC-E6CD-41CC-892D-6A4BC4BB2680}"/>
              </a:ext>
            </a:extLst>
          </p:cNvPr>
          <p:cNvSpPr txBox="1">
            <a:spLocks/>
          </p:cNvSpPr>
          <p:nvPr/>
        </p:nvSpPr>
        <p:spPr>
          <a:xfrm>
            <a:off x="3657600" y="3931787"/>
            <a:ext cx="3252684" cy="1171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chemeClr val="tx2"/>
              </a:buClr>
              <a:buSzPct val="120000"/>
              <a:buFont typeface="Arial" panose="020B0604020202020204" pitchFamily="34" charset="0"/>
              <a:buNone/>
            </a:pPr>
            <a:r>
              <a:rPr lang="de-DE" sz="1600" dirty="0"/>
              <a:t>The </a:t>
            </a:r>
            <a:r>
              <a:rPr lang="de-DE" sz="1600" b="1" dirty="0"/>
              <a:t>Business Model Canvas </a:t>
            </a:r>
            <a:r>
              <a:rPr lang="de-DE" sz="1600" dirty="0" err="1"/>
              <a:t>helps</a:t>
            </a:r>
            <a:r>
              <a:rPr lang="de-DE" sz="1600" dirty="0"/>
              <a:t> </a:t>
            </a:r>
            <a:r>
              <a:rPr lang="de-DE" sz="1600" dirty="0" err="1"/>
              <a:t>you</a:t>
            </a:r>
            <a:r>
              <a:rPr lang="de-DE" sz="1600" dirty="0"/>
              <a:t> to </a:t>
            </a:r>
            <a:r>
              <a:rPr lang="de-DE" sz="1600" dirty="0" err="1"/>
              <a:t>create</a:t>
            </a:r>
            <a:r>
              <a:rPr lang="de-DE" sz="1600" dirty="0"/>
              <a:t> </a:t>
            </a:r>
            <a:r>
              <a:rPr lang="de-DE" sz="1600" dirty="0" err="1"/>
              <a:t>value</a:t>
            </a:r>
            <a:r>
              <a:rPr lang="de-DE" sz="1600" dirty="0"/>
              <a:t> </a:t>
            </a:r>
            <a:r>
              <a:rPr lang="de-DE" sz="1600" dirty="0" err="1"/>
              <a:t>for</a:t>
            </a:r>
            <a:r>
              <a:rPr lang="de-DE" sz="1600" dirty="0"/>
              <a:t> </a:t>
            </a:r>
            <a:r>
              <a:rPr lang="de-DE" sz="1600" dirty="0" err="1"/>
              <a:t>your</a:t>
            </a:r>
            <a:r>
              <a:rPr lang="de-DE" sz="1600" dirty="0"/>
              <a:t> </a:t>
            </a:r>
            <a:r>
              <a:rPr lang="de-DE" sz="1600" dirty="0" err="1"/>
              <a:t>business</a:t>
            </a:r>
            <a:r>
              <a:rPr lang="de-DE" sz="1600" dirty="0"/>
              <a:t>.</a:t>
            </a:r>
          </a:p>
        </p:txBody>
      </p:sp>
      <p:sp>
        <p:nvSpPr>
          <p:cNvPr id="9" name="Inhaltsplatzhalter 2">
            <a:extLst>
              <a:ext uri="{FF2B5EF4-FFF2-40B4-BE49-F238E27FC236}">
                <a16:creationId xmlns:a16="http://schemas.microsoft.com/office/drawing/2014/main" id="{C0778E46-E9E1-4A1A-B6D8-A0E76705986D}"/>
              </a:ext>
            </a:extLst>
          </p:cNvPr>
          <p:cNvSpPr txBox="1">
            <a:spLocks/>
          </p:cNvSpPr>
          <p:nvPr/>
        </p:nvSpPr>
        <p:spPr>
          <a:xfrm>
            <a:off x="3657600" y="5328803"/>
            <a:ext cx="3252684" cy="117146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chemeClr val="tx2"/>
              </a:buClr>
              <a:buSzPct val="120000"/>
              <a:buFont typeface="Arial" panose="020B0604020202020204" pitchFamily="34" charset="0"/>
              <a:buNone/>
            </a:pPr>
            <a:r>
              <a:rPr lang="de-DE" sz="2100" dirty="0"/>
              <a:t>The </a:t>
            </a:r>
            <a:r>
              <a:rPr lang="de-DE" sz="2100" b="1" dirty="0"/>
              <a:t>Value Proposition Canvas </a:t>
            </a:r>
            <a:r>
              <a:rPr lang="de-DE" sz="2100" dirty="0" err="1"/>
              <a:t>helps</a:t>
            </a:r>
            <a:r>
              <a:rPr lang="de-DE" sz="2100" dirty="0"/>
              <a:t> </a:t>
            </a:r>
            <a:r>
              <a:rPr lang="de-DE" sz="2100" dirty="0" err="1"/>
              <a:t>you</a:t>
            </a:r>
            <a:r>
              <a:rPr lang="de-DE" sz="2100" dirty="0"/>
              <a:t> to </a:t>
            </a:r>
            <a:r>
              <a:rPr lang="de-DE" sz="2100" dirty="0" err="1"/>
              <a:t>create</a:t>
            </a:r>
            <a:r>
              <a:rPr lang="de-DE" sz="2100" dirty="0"/>
              <a:t> </a:t>
            </a:r>
            <a:r>
              <a:rPr lang="de-DE" sz="2100" dirty="0" err="1"/>
              <a:t>value</a:t>
            </a:r>
            <a:r>
              <a:rPr lang="de-DE" sz="2100" dirty="0"/>
              <a:t> </a:t>
            </a:r>
            <a:r>
              <a:rPr lang="de-DE" sz="2100" dirty="0" err="1"/>
              <a:t>for</a:t>
            </a:r>
            <a:r>
              <a:rPr lang="de-DE" sz="2100" dirty="0"/>
              <a:t> </a:t>
            </a:r>
            <a:r>
              <a:rPr lang="de-DE" sz="2100" dirty="0" err="1"/>
              <a:t>your</a:t>
            </a:r>
            <a:r>
              <a:rPr lang="de-DE" sz="2100" dirty="0"/>
              <a:t> </a:t>
            </a:r>
            <a:r>
              <a:rPr lang="de-DE" sz="2100" dirty="0" err="1"/>
              <a:t>customers</a:t>
            </a:r>
            <a:r>
              <a:rPr lang="de-DE" sz="2500" dirty="0"/>
              <a:t>. </a:t>
            </a:r>
          </a:p>
        </p:txBody>
      </p:sp>
    </p:spTree>
    <p:extLst>
      <p:ext uri="{BB962C8B-B14F-4D97-AF65-F5344CB8AC3E}">
        <p14:creationId xmlns:p14="http://schemas.microsoft.com/office/powerpoint/2010/main" val="1042557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err="1"/>
              <a:t>Applications</a:t>
            </a:r>
            <a:r>
              <a:rPr lang="de-DE" dirty="0"/>
              <a:t> </a:t>
            </a:r>
            <a:r>
              <a:rPr lang="de-DE" dirty="0" err="1"/>
              <a:t>of</a:t>
            </a:r>
            <a:r>
              <a:rPr lang="de-DE" dirty="0"/>
              <a:t> </a:t>
            </a:r>
            <a:r>
              <a:rPr lang="de-DE" dirty="0" err="1"/>
              <a:t>the</a:t>
            </a:r>
            <a:r>
              <a:rPr lang="de-DE" dirty="0"/>
              <a:t> </a:t>
            </a:r>
            <a:r>
              <a:rPr lang="de-DE" dirty="0" err="1"/>
              <a:t>business</a:t>
            </a:r>
            <a:r>
              <a:rPr lang="de-DE" dirty="0"/>
              <a:t> </a:t>
            </a:r>
            <a:r>
              <a:rPr lang="de-DE" dirty="0" err="1"/>
              <a:t>model</a:t>
            </a:r>
            <a:r>
              <a:rPr lang="de-DE" dirty="0"/>
              <a:t> </a:t>
            </a:r>
            <a:r>
              <a:rPr lang="de-DE" dirty="0" err="1"/>
              <a:t>canvas</a:t>
            </a:r>
            <a:endParaRPr lang="de-AT" dirty="0"/>
          </a:p>
        </p:txBody>
      </p:sp>
      <p:graphicFrame>
        <p:nvGraphicFramePr>
          <p:cNvPr id="4" name="Tabelle 4">
            <a:extLst>
              <a:ext uri="{FF2B5EF4-FFF2-40B4-BE49-F238E27FC236}">
                <a16:creationId xmlns:a16="http://schemas.microsoft.com/office/drawing/2014/main" id="{C56976DD-B6AB-4679-BF76-06541A878EA2}"/>
              </a:ext>
            </a:extLst>
          </p:cNvPr>
          <p:cNvGraphicFramePr>
            <a:graphicFrameLocks noGrp="1"/>
          </p:cNvGraphicFramePr>
          <p:nvPr>
            <p:ph sz="half" idx="1"/>
            <p:extLst>
              <p:ext uri="{D42A27DB-BD31-4B8C-83A1-F6EECF244321}">
                <p14:modId xmlns:p14="http://schemas.microsoft.com/office/powerpoint/2010/main" val="3671971586"/>
              </p:ext>
            </p:extLst>
          </p:nvPr>
        </p:nvGraphicFramePr>
        <p:xfrm>
          <a:off x="1019580" y="2914617"/>
          <a:ext cx="7104840" cy="2595880"/>
        </p:xfrm>
        <a:graphic>
          <a:graphicData uri="http://schemas.openxmlformats.org/drawingml/2006/table">
            <a:tbl>
              <a:tblPr firstRow="1" bandRow="1">
                <a:tableStyleId>{0505E3EF-67EA-436B-97B2-0124C06EBD24}</a:tableStyleId>
              </a:tblPr>
              <a:tblGrid>
                <a:gridCol w="3552420">
                  <a:extLst>
                    <a:ext uri="{9D8B030D-6E8A-4147-A177-3AD203B41FA5}">
                      <a16:colId xmlns:a16="http://schemas.microsoft.com/office/drawing/2014/main" val="909494205"/>
                    </a:ext>
                  </a:extLst>
                </a:gridCol>
                <a:gridCol w="3552420">
                  <a:extLst>
                    <a:ext uri="{9D8B030D-6E8A-4147-A177-3AD203B41FA5}">
                      <a16:colId xmlns:a16="http://schemas.microsoft.com/office/drawing/2014/main" val="2559379039"/>
                    </a:ext>
                  </a:extLst>
                </a:gridCol>
              </a:tblGrid>
              <a:tr h="370840">
                <a:tc>
                  <a:txBody>
                    <a:bodyPr/>
                    <a:lstStyle/>
                    <a:p>
                      <a:pPr algn="ctr"/>
                      <a:r>
                        <a:rPr lang="de-DE" b="0" dirty="0" err="1"/>
                        <a:t>Strategizing</a:t>
                      </a:r>
                      <a:endParaRPr lang="de-AT" b="0" dirty="0"/>
                    </a:p>
                  </a:txBody>
                  <a:tcPr/>
                </a:tc>
                <a:tc>
                  <a:txBody>
                    <a:bodyPr/>
                    <a:lstStyle/>
                    <a:p>
                      <a:pPr algn="ctr"/>
                      <a:r>
                        <a:rPr lang="de-DE" b="0" dirty="0"/>
                        <a:t>Organizational </a:t>
                      </a:r>
                      <a:r>
                        <a:rPr lang="de-DE" b="0" dirty="0" err="1"/>
                        <a:t>alignment</a:t>
                      </a:r>
                      <a:endParaRPr lang="de-AT" b="0" dirty="0"/>
                    </a:p>
                  </a:txBody>
                  <a:tcPr/>
                </a:tc>
                <a:extLst>
                  <a:ext uri="{0D108BD9-81ED-4DB2-BD59-A6C34878D82A}">
                    <a16:rowId xmlns:a16="http://schemas.microsoft.com/office/drawing/2014/main" val="675577893"/>
                  </a:ext>
                </a:extLst>
              </a:tr>
              <a:tr h="370840">
                <a:tc>
                  <a:txBody>
                    <a:bodyPr/>
                    <a:lstStyle/>
                    <a:p>
                      <a:pPr algn="ctr"/>
                      <a:r>
                        <a:rPr lang="de-DE" b="0" dirty="0"/>
                        <a:t>Dashboard</a:t>
                      </a:r>
                      <a:endParaRPr lang="de-AT" b="0" dirty="0"/>
                    </a:p>
                  </a:txBody>
                  <a:tcPr/>
                </a:tc>
                <a:tc>
                  <a:txBody>
                    <a:bodyPr/>
                    <a:lstStyle/>
                    <a:p>
                      <a:pPr algn="ctr"/>
                      <a:r>
                        <a:rPr lang="de-DE" b="0" dirty="0" err="1"/>
                        <a:t>Strategy</a:t>
                      </a:r>
                      <a:r>
                        <a:rPr lang="de-DE" b="0" dirty="0"/>
                        <a:t> </a:t>
                      </a:r>
                      <a:r>
                        <a:rPr lang="de-DE" b="0" dirty="0" err="1"/>
                        <a:t>co-creation</a:t>
                      </a:r>
                      <a:endParaRPr lang="de-AT" b="0" dirty="0"/>
                    </a:p>
                  </a:txBody>
                  <a:tcPr/>
                </a:tc>
                <a:extLst>
                  <a:ext uri="{0D108BD9-81ED-4DB2-BD59-A6C34878D82A}">
                    <a16:rowId xmlns:a16="http://schemas.microsoft.com/office/drawing/2014/main" val="1787824873"/>
                  </a:ext>
                </a:extLst>
              </a:tr>
              <a:tr h="370840">
                <a:tc>
                  <a:txBody>
                    <a:bodyPr/>
                    <a:lstStyle/>
                    <a:p>
                      <a:pPr algn="ctr"/>
                      <a:r>
                        <a:rPr lang="de-DE" b="0" dirty="0"/>
                        <a:t>Understanding </a:t>
                      </a:r>
                      <a:r>
                        <a:rPr lang="de-DE" b="0" dirty="0" err="1"/>
                        <a:t>competition</a:t>
                      </a:r>
                      <a:endParaRPr lang="de-AT" b="0" dirty="0"/>
                    </a:p>
                  </a:txBody>
                  <a:tcPr/>
                </a:tc>
                <a:tc>
                  <a:txBody>
                    <a:bodyPr/>
                    <a:lstStyle/>
                    <a:p>
                      <a:pPr algn="ctr"/>
                      <a:r>
                        <a:rPr lang="de-DE" b="0" dirty="0" err="1"/>
                        <a:t>Shared</a:t>
                      </a:r>
                      <a:r>
                        <a:rPr lang="de-DE" b="0" dirty="0"/>
                        <a:t> </a:t>
                      </a:r>
                      <a:r>
                        <a:rPr lang="de-DE" b="0" dirty="0" err="1"/>
                        <a:t>language</a:t>
                      </a:r>
                      <a:r>
                        <a:rPr lang="de-DE" b="0" dirty="0"/>
                        <a:t> </a:t>
                      </a:r>
                      <a:r>
                        <a:rPr lang="de-DE" b="0" dirty="0" err="1"/>
                        <a:t>across</a:t>
                      </a:r>
                      <a:r>
                        <a:rPr lang="de-DE" b="0" dirty="0"/>
                        <a:t> </a:t>
                      </a:r>
                      <a:r>
                        <a:rPr lang="de-DE" b="0" dirty="0" err="1"/>
                        <a:t>functions</a:t>
                      </a:r>
                      <a:endParaRPr lang="de-AT" b="0" dirty="0"/>
                    </a:p>
                  </a:txBody>
                  <a:tcPr/>
                </a:tc>
                <a:extLst>
                  <a:ext uri="{0D108BD9-81ED-4DB2-BD59-A6C34878D82A}">
                    <a16:rowId xmlns:a16="http://schemas.microsoft.com/office/drawing/2014/main" val="1244424559"/>
                  </a:ext>
                </a:extLst>
              </a:tr>
              <a:tr h="370840">
                <a:tc>
                  <a:txBody>
                    <a:bodyPr/>
                    <a:lstStyle/>
                    <a:p>
                      <a:pPr algn="ctr"/>
                      <a:r>
                        <a:rPr lang="de-DE" b="0" dirty="0"/>
                        <a:t>Portfolio </a:t>
                      </a:r>
                      <a:r>
                        <a:rPr lang="de-DE" b="0" dirty="0" err="1"/>
                        <a:t>of</a:t>
                      </a:r>
                      <a:r>
                        <a:rPr lang="de-DE" b="0" dirty="0"/>
                        <a:t> </a:t>
                      </a:r>
                      <a:r>
                        <a:rPr lang="de-DE" b="0" dirty="0" err="1"/>
                        <a:t>business</a:t>
                      </a:r>
                      <a:r>
                        <a:rPr lang="de-DE" b="0" dirty="0"/>
                        <a:t> </a:t>
                      </a:r>
                      <a:r>
                        <a:rPr lang="de-DE" b="0" dirty="0" err="1"/>
                        <a:t>models</a:t>
                      </a:r>
                      <a:endParaRPr lang="de-AT" b="0" dirty="0"/>
                    </a:p>
                  </a:txBody>
                  <a:tcPr/>
                </a:tc>
                <a:tc>
                  <a:txBody>
                    <a:bodyPr/>
                    <a:lstStyle/>
                    <a:p>
                      <a:pPr algn="ctr"/>
                      <a:r>
                        <a:rPr lang="de-DE" b="0" dirty="0"/>
                        <a:t>Investments</a:t>
                      </a:r>
                      <a:endParaRPr lang="de-AT" b="0" dirty="0"/>
                    </a:p>
                  </a:txBody>
                  <a:tcPr/>
                </a:tc>
                <a:extLst>
                  <a:ext uri="{0D108BD9-81ED-4DB2-BD59-A6C34878D82A}">
                    <a16:rowId xmlns:a16="http://schemas.microsoft.com/office/drawing/2014/main" val="2354046946"/>
                  </a:ext>
                </a:extLst>
              </a:tr>
              <a:tr h="370840">
                <a:tc>
                  <a:txBody>
                    <a:bodyPr/>
                    <a:lstStyle/>
                    <a:p>
                      <a:pPr algn="ctr"/>
                      <a:r>
                        <a:rPr lang="de-DE" b="0" dirty="0"/>
                        <a:t>Innovation</a:t>
                      </a:r>
                      <a:endParaRPr lang="de-AT" b="0" dirty="0"/>
                    </a:p>
                  </a:txBody>
                  <a:tcPr/>
                </a:tc>
                <a:tc>
                  <a:txBody>
                    <a:bodyPr/>
                    <a:lstStyle/>
                    <a:p>
                      <a:pPr algn="ctr"/>
                      <a:r>
                        <a:rPr lang="de-DE" b="0" dirty="0"/>
                        <a:t>M&amp;As </a:t>
                      </a:r>
                      <a:endParaRPr lang="de-AT" b="0" dirty="0"/>
                    </a:p>
                  </a:txBody>
                  <a:tcPr/>
                </a:tc>
                <a:extLst>
                  <a:ext uri="{0D108BD9-81ED-4DB2-BD59-A6C34878D82A}">
                    <a16:rowId xmlns:a16="http://schemas.microsoft.com/office/drawing/2014/main" val="1358119577"/>
                  </a:ext>
                </a:extLst>
              </a:tr>
              <a:tr h="370840">
                <a:tc>
                  <a:txBody>
                    <a:bodyPr/>
                    <a:lstStyle/>
                    <a:p>
                      <a:pPr algn="ctr"/>
                      <a:r>
                        <a:rPr lang="de-DE" b="0" dirty="0"/>
                        <a:t>New </a:t>
                      </a:r>
                      <a:r>
                        <a:rPr lang="de-DE" b="0" dirty="0" err="1"/>
                        <a:t>idea</a:t>
                      </a:r>
                      <a:r>
                        <a:rPr lang="de-DE" b="0" dirty="0"/>
                        <a:t> </a:t>
                      </a:r>
                      <a:r>
                        <a:rPr lang="de-DE" b="0" dirty="0" err="1"/>
                        <a:t>template</a:t>
                      </a:r>
                      <a:endParaRPr lang="de-AT" b="0" dirty="0"/>
                    </a:p>
                  </a:txBody>
                  <a:tcPr/>
                </a:tc>
                <a:tc>
                  <a:txBody>
                    <a:bodyPr/>
                    <a:lstStyle/>
                    <a:p>
                      <a:pPr algn="ctr"/>
                      <a:r>
                        <a:rPr lang="de-DE" b="0" dirty="0"/>
                        <a:t>Exit </a:t>
                      </a:r>
                      <a:r>
                        <a:rPr lang="de-DE" b="0" dirty="0" err="1"/>
                        <a:t>strategies</a:t>
                      </a:r>
                      <a:endParaRPr lang="de-AT" b="0" dirty="0"/>
                    </a:p>
                  </a:txBody>
                  <a:tcPr/>
                </a:tc>
                <a:extLst>
                  <a:ext uri="{0D108BD9-81ED-4DB2-BD59-A6C34878D82A}">
                    <a16:rowId xmlns:a16="http://schemas.microsoft.com/office/drawing/2014/main" val="1188771619"/>
                  </a:ext>
                </a:extLst>
              </a:tr>
              <a:tr h="370840">
                <a:tc>
                  <a:txBody>
                    <a:bodyPr/>
                    <a:lstStyle/>
                    <a:p>
                      <a:pPr algn="ctr"/>
                      <a:r>
                        <a:rPr lang="de-DE" b="0" dirty="0"/>
                        <a:t>Understanding</a:t>
                      </a:r>
                      <a:endParaRPr lang="de-AT" b="0" dirty="0"/>
                    </a:p>
                  </a:txBody>
                  <a:tcPr/>
                </a:tc>
                <a:tc>
                  <a:txBody>
                    <a:bodyPr/>
                    <a:lstStyle/>
                    <a:p>
                      <a:pPr algn="ctr"/>
                      <a:endParaRPr lang="de-AT" b="0" dirty="0"/>
                    </a:p>
                  </a:txBody>
                  <a:tcPr/>
                </a:tc>
                <a:extLst>
                  <a:ext uri="{0D108BD9-81ED-4DB2-BD59-A6C34878D82A}">
                    <a16:rowId xmlns:a16="http://schemas.microsoft.com/office/drawing/2014/main" val="921404163"/>
                  </a:ext>
                </a:extLst>
              </a:tr>
            </a:tbl>
          </a:graphicData>
        </a:graphic>
      </p:graphicFrame>
      <p:sp>
        <p:nvSpPr>
          <p:cNvPr id="3" name="Ellipse 2">
            <a:extLst>
              <a:ext uri="{FF2B5EF4-FFF2-40B4-BE49-F238E27FC236}">
                <a16:creationId xmlns:a16="http://schemas.microsoft.com/office/drawing/2014/main" id="{0FD14426-1819-497A-8379-91354C1492B0}"/>
              </a:ext>
            </a:extLst>
          </p:cNvPr>
          <p:cNvSpPr/>
          <p:nvPr/>
        </p:nvSpPr>
        <p:spPr>
          <a:xfrm>
            <a:off x="2077278" y="2914618"/>
            <a:ext cx="1520687" cy="385174"/>
          </a:xfrm>
          <a:prstGeom prst="ellipse">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n>
                <a:solidFill>
                  <a:srgbClr val="189BB5"/>
                </a:solidFill>
              </a:ln>
              <a:noFill/>
            </a:endParaRPr>
          </a:p>
        </p:txBody>
      </p:sp>
      <p:sp>
        <p:nvSpPr>
          <p:cNvPr id="5" name="Ellipse 4">
            <a:extLst>
              <a:ext uri="{FF2B5EF4-FFF2-40B4-BE49-F238E27FC236}">
                <a16:creationId xmlns:a16="http://schemas.microsoft.com/office/drawing/2014/main" id="{053F949A-CC05-4540-A1BA-67A1DE7B092C}"/>
              </a:ext>
            </a:extLst>
          </p:cNvPr>
          <p:cNvSpPr/>
          <p:nvPr/>
        </p:nvSpPr>
        <p:spPr>
          <a:xfrm>
            <a:off x="1712843" y="4766609"/>
            <a:ext cx="2223053" cy="385174"/>
          </a:xfrm>
          <a:prstGeom prst="ellipse">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ln>
                <a:solidFill>
                  <a:srgbClr val="189BB5"/>
                </a:solidFill>
              </a:ln>
              <a:noFill/>
            </a:endParaRPr>
          </a:p>
        </p:txBody>
      </p:sp>
    </p:spTree>
    <p:extLst>
      <p:ext uri="{BB962C8B-B14F-4D97-AF65-F5344CB8AC3E}">
        <p14:creationId xmlns:p14="http://schemas.microsoft.com/office/powerpoint/2010/main" val="100718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9 </a:t>
            </a:r>
            <a:r>
              <a:rPr lang="de-DE" dirty="0" err="1"/>
              <a:t>generic</a:t>
            </a:r>
            <a:r>
              <a:rPr lang="de-DE" dirty="0"/>
              <a:t> </a:t>
            </a:r>
            <a:r>
              <a:rPr lang="de-DE" dirty="0" err="1"/>
              <a:t>building</a:t>
            </a:r>
            <a:r>
              <a:rPr lang="de-DE" dirty="0"/>
              <a:t> </a:t>
            </a:r>
            <a:r>
              <a:rPr lang="de-DE" dirty="0" err="1"/>
              <a:t>blocks</a:t>
            </a:r>
            <a:r>
              <a:rPr lang="de-DE" dirty="0"/>
              <a:t> </a:t>
            </a:r>
            <a:r>
              <a:rPr lang="de-DE" dirty="0" err="1"/>
              <a:t>for</a:t>
            </a:r>
            <a:r>
              <a:rPr lang="de-DE" dirty="0"/>
              <a:t> </a:t>
            </a:r>
            <a:r>
              <a:rPr lang="de-DE" dirty="0" err="1"/>
              <a:t>the</a:t>
            </a:r>
            <a:r>
              <a:rPr lang="de-DE" dirty="0"/>
              <a:t> </a:t>
            </a:r>
            <a:r>
              <a:rPr lang="de-DE" dirty="0" err="1"/>
              <a:t>development</a:t>
            </a:r>
            <a:r>
              <a:rPr lang="de-DE" dirty="0"/>
              <a:t> </a:t>
            </a:r>
            <a:r>
              <a:rPr lang="de-DE" dirty="0" err="1"/>
              <a:t>of</a:t>
            </a:r>
            <a:r>
              <a:rPr lang="de-DE" dirty="0"/>
              <a:t> </a:t>
            </a:r>
            <a:r>
              <a:rPr lang="de-DE" dirty="0" err="1"/>
              <a:t>business</a:t>
            </a:r>
            <a:r>
              <a:rPr lang="de-DE" dirty="0"/>
              <a:t> </a:t>
            </a:r>
            <a:r>
              <a:rPr lang="de-DE" dirty="0" err="1"/>
              <a:t>models</a:t>
            </a:r>
            <a:endParaRPr lang="de-AT" dirty="0"/>
          </a:p>
        </p:txBody>
      </p:sp>
      <p:pic>
        <p:nvPicPr>
          <p:cNvPr id="7170" name="Picture 2" descr="Business Model Canvas">
            <a:extLst>
              <a:ext uri="{FF2B5EF4-FFF2-40B4-BE49-F238E27FC236}">
                <a16:creationId xmlns:a16="http://schemas.microsoft.com/office/drawing/2014/main" id="{9B0E3B36-3CED-4CE5-B8E2-FB944B83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657" y="2665609"/>
            <a:ext cx="6300686" cy="386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53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a:bodyPr>
          <a:lstStyle/>
          <a:p>
            <a:r>
              <a:rPr lang="de-DE" dirty="0" err="1"/>
              <a:t>Left</a:t>
            </a:r>
            <a:r>
              <a:rPr lang="de-DE" dirty="0"/>
              <a:t> </a:t>
            </a:r>
            <a:r>
              <a:rPr lang="de-DE" dirty="0" err="1"/>
              <a:t>canvas</a:t>
            </a:r>
            <a:r>
              <a:rPr lang="de-DE" dirty="0"/>
              <a:t> vs. Right </a:t>
            </a:r>
            <a:r>
              <a:rPr lang="de-DE" dirty="0" err="1"/>
              <a:t>canvas</a:t>
            </a:r>
            <a:endParaRPr lang="de-AT" dirty="0"/>
          </a:p>
        </p:txBody>
      </p:sp>
      <p:pic>
        <p:nvPicPr>
          <p:cNvPr id="7170" name="Picture 2" descr="Business Model Canvas">
            <a:extLst>
              <a:ext uri="{FF2B5EF4-FFF2-40B4-BE49-F238E27FC236}">
                <a16:creationId xmlns:a16="http://schemas.microsoft.com/office/drawing/2014/main" id="{9B0E3B36-3CED-4CE5-B8E2-FB944B83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105" y="2665609"/>
            <a:ext cx="6300686" cy="3861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r Verbinder 3">
            <a:extLst>
              <a:ext uri="{FF2B5EF4-FFF2-40B4-BE49-F238E27FC236}">
                <a16:creationId xmlns:a16="http://schemas.microsoft.com/office/drawing/2014/main" id="{72486011-8A34-4C58-B026-19D655114B76}"/>
              </a:ext>
            </a:extLst>
          </p:cNvPr>
          <p:cNvCxnSpPr>
            <a:stCxn id="7170" idx="0"/>
            <a:endCxn id="7170" idx="2"/>
          </p:cNvCxnSpPr>
          <p:nvPr/>
        </p:nvCxnSpPr>
        <p:spPr>
          <a:xfrm>
            <a:off x="4484448" y="2665609"/>
            <a:ext cx="0" cy="3861420"/>
          </a:xfrm>
          <a:prstGeom prst="line">
            <a:avLst/>
          </a:prstGeom>
          <a:ln w="38100">
            <a:solidFill>
              <a:srgbClr val="189BB5"/>
            </a:solidFill>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9D04624B-3D30-482E-BB73-68F0AE4075B5}"/>
              </a:ext>
            </a:extLst>
          </p:cNvPr>
          <p:cNvSpPr txBox="1"/>
          <p:nvPr/>
        </p:nvSpPr>
        <p:spPr>
          <a:xfrm>
            <a:off x="126453" y="3121782"/>
            <a:ext cx="1099229" cy="923330"/>
          </a:xfrm>
          <a:prstGeom prst="rect">
            <a:avLst/>
          </a:prstGeom>
          <a:noFill/>
          <a:ln w="12700">
            <a:solidFill>
              <a:srgbClr val="189BB5"/>
            </a:solidFill>
          </a:ln>
        </p:spPr>
        <p:txBody>
          <a:bodyPr wrap="square" rtlCol="0">
            <a:spAutoFit/>
          </a:bodyPr>
          <a:lstStyle/>
          <a:p>
            <a:r>
              <a:rPr lang="de-DE" dirty="0" err="1"/>
              <a:t>Left</a:t>
            </a:r>
            <a:r>
              <a:rPr lang="de-DE" dirty="0"/>
              <a:t> </a:t>
            </a:r>
            <a:r>
              <a:rPr lang="de-DE" dirty="0" err="1"/>
              <a:t>canvas</a:t>
            </a:r>
            <a:r>
              <a:rPr lang="de-DE" dirty="0"/>
              <a:t> = </a:t>
            </a:r>
            <a:r>
              <a:rPr lang="de-DE" dirty="0" err="1"/>
              <a:t>efficiency</a:t>
            </a:r>
            <a:endParaRPr lang="de-AT" dirty="0"/>
          </a:p>
        </p:txBody>
      </p:sp>
      <p:sp>
        <p:nvSpPr>
          <p:cNvPr id="7" name="Textfeld 6">
            <a:extLst>
              <a:ext uri="{FF2B5EF4-FFF2-40B4-BE49-F238E27FC236}">
                <a16:creationId xmlns:a16="http://schemas.microsoft.com/office/drawing/2014/main" id="{BEF643F3-C98E-4A48-9A86-905CF962DD76}"/>
              </a:ext>
            </a:extLst>
          </p:cNvPr>
          <p:cNvSpPr txBox="1"/>
          <p:nvPr/>
        </p:nvSpPr>
        <p:spPr>
          <a:xfrm>
            <a:off x="7743214" y="3122579"/>
            <a:ext cx="1040863" cy="923330"/>
          </a:xfrm>
          <a:prstGeom prst="rect">
            <a:avLst/>
          </a:prstGeom>
          <a:noFill/>
          <a:ln w="12700">
            <a:solidFill>
              <a:srgbClr val="189BB5"/>
            </a:solidFill>
          </a:ln>
        </p:spPr>
        <p:txBody>
          <a:bodyPr wrap="square" rtlCol="0">
            <a:spAutoFit/>
          </a:bodyPr>
          <a:lstStyle/>
          <a:p>
            <a:r>
              <a:rPr lang="de-DE" dirty="0"/>
              <a:t>Right </a:t>
            </a:r>
            <a:r>
              <a:rPr lang="de-DE" dirty="0" err="1"/>
              <a:t>canvas</a:t>
            </a:r>
            <a:r>
              <a:rPr lang="de-DE" dirty="0"/>
              <a:t> = </a:t>
            </a:r>
            <a:r>
              <a:rPr lang="de-DE" dirty="0" err="1"/>
              <a:t>value</a:t>
            </a:r>
            <a:endParaRPr lang="de-AT" dirty="0"/>
          </a:p>
        </p:txBody>
      </p:sp>
    </p:spTree>
    <p:extLst>
      <p:ext uri="{BB962C8B-B14F-4D97-AF65-F5344CB8AC3E}">
        <p14:creationId xmlns:p14="http://schemas.microsoft.com/office/powerpoint/2010/main" val="3768438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a:bodyPr>
          <a:lstStyle/>
          <a:p>
            <a:r>
              <a:rPr lang="de-DE" dirty="0"/>
              <a:t>9 </a:t>
            </a:r>
            <a:r>
              <a:rPr lang="de-DE" dirty="0" err="1"/>
              <a:t>generic</a:t>
            </a:r>
            <a:r>
              <a:rPr lang="de-DE" dirty="0"/>
              <a:t> </a:t>
            </a:r>
            <a:r>
              <a:rPr lang="de-DE" dirty="0" err="1"/>
              <a:t>building</a:t>
            </a:r>
            <a:r>
              <a:rPr lang="de-DE" dirty="0"/>
              <a:t> </a:t>
            </a:r>
            <a:r>
              <a:rPr lang="de-DE" dirty="0" err="1"/>
              <a:t>blocks</a:t>
            </a:r>
            <a:r>
              <a:rPr lang="de-DE" dirty="0"/>
              <a:t> </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885242" y="3946709"/>
            <a:ext cx="2024246" cy="2541639"/>
          </a:xfrm>
        </p:spPr>
        <p:txBody>
          <a:bodyPr>
            <a:normAutofit lnSpcReduction="10000"/>
          </a:bodyPr>
          <a:lstStyle/>
          <a:p>
            <a:pPr marL="0" indent="0" algn="ctr">
              <a:buNone/>
            </a:pPr>
            <a:r>
              <a:rPr lang="de-DE" sz="1400" b="1" dirty="0"/>
              <a:t>1</a:t>
            </a:r>
          </a:p>
          <a:p>
            <a:pPr marL="0" indent="0" algn="ctr">
              <a:buNone/>
            </a:pPr>
            <a:r>
              <a:rPr lang="de-DE" sz="1400" b="1" dirty="0"/>
              <a:t>Customer </a:t>
            </a:r>
            <a:r>
              <a:rPr lang="de-DE" sz="1400" b="1" dirty="0" err="1"/>
              <a:t>segments</a:t>
            </a:r>
            <a:endParaRPr lang="de-DE" sz="1400" b="1" dirty="0"/>
          </a:p>
          <a:p>
            <a:pPr marL="0" indent="0" algn="ctr">
              <a:buNone/>
            </a:pPr>
            <a:r>
              <a:rPr lang="de-DE" sz="1400" dirty="0" err="1"/>
              <a:t>For</a:t>
            </a:r>
            <a:r>
              <a:rPr lang="de-DE" sz="1400" dirty="0"/>
              <a:t> </a:t>
            </a:r>
            <a:r>
              <a:rPr lang="de-DE" sz="1400" dirty="0" err="1"/>
              <a:t>whom</a:t>
            </a:r>
            <a:r>
              <a:rPr lang="de-DE" sz="1400" dirty="0"/>
              <a:t> </a:t>
            </a:r>
            <a:r>
              <a:rPr lang="de-DE" sz="1400" dirty="0" err="1"/>
              <a:t>are</a:t>
            </a:r>
            <a:r>
              <a:rPr lang="de-DE" sz="1400" dirty="0"/>
              <a:t> </a:t>
            </a:r>
            <a:r>
              <a:rPr lang="de-DE" sz="1400" dirty="0" err="1"/>
              <a:t>we</a:t>
            </a:r>
            <a:r>
              <a:rPr lang="de-DE" sz="1400" dirty="0"/>
              <a:t> </a:t>
            </a:r>
            <a:r>
              <a:rPr lang="de-DE" sz="1400" dirty="0" err="1"/>
              <a:t>creating</a:t>
            </a:r>
            <a:r>
              <a:rPr lang="de-DE" sz="1400" dirty="0"/>
              <a:t> </a:t>
            </a:r>
            <a:r>
              <a:rPr lang="de-DE" sz="1400" dirty="0" err="1"/>
              <a:t>value</a:t>
            </a:r>
            <a:r>
              <a:rPr lang="de-DE" sz="1400" dirty="0"/>
              <a:t>? Who </a:t>
            </a:r>
            <a:r>
              <a:rPr lang="de-DE" sz="1400" dirty="0" err="1"/>
              <a:t>are</a:t>
            </a:r>
            <a:r>
              <a:rPr lang="de-DE" sz="1400" dirty="0"/>
              <a:t> </a:t>
            </a:r>
            <a:r>
              <a:rPr lang="de-DE" sz="1400" dirty="0" err="1"/>
              <a:t>our</a:t>
            </a:r>
            <a:r>
              <a:rPr lang="de-DE" sz="1400" dirty="0"/>
              <a:t> </a:t>
            </a:r>
            <a:r>
              <a:rPr lang="de-DE" sz="1400" dirty="0" err="1"/>
              <a:t>most</a:t>
            </a:r>
            <a:r>
              <a:rPr lang="de-DE" sz="1400" dirty="0"/>
              <a:t> </a:t>
            </a:r>
            <a:r>
              <a:rPr lang="de-DE" sz="1400" dirty="0" err="1"/>
              <a:t>important</a:t>
            </a:r>
            <a:r>
              <a:rPr lang="de-DE" sz="1400" dirty="0"/>
              <a:t> </a:t>
            </a:r>
            <a:r>
              <a:rPr lang="de-DE" sz="1400" dirty="0" err="1"/>
              <a:t>customers</a:t>
            </a:r>
            <a:r>
              <a:rPr lang="de-DE" sz="1400" dirty="0"/>
              <a:t>/</a:t>
            </a:r>
            <a:r>
              <a:rPr lang="de-DE" sz="1400" dirty="0" err="1"/>
              <a:t>users</a:t>
            </a:r>
            <a:r>
              <a:rPr lang="de-DE" sz="1400" dirty="0"/>
              <a:t>?</a:t>
            </a:r>
          </a:p>
          <a:p>
            <a:pPr marL="0" indent="0" algn="ctr">
              <a:buNone/>
            </a:pPr>
            <a:endParaRPr lang="de-DE" sz="1400" dirty="0"/>
          </a:p>
          <a:p>
            <a:pPr marL="0" indent="0" algn="ctr">
              <a:buNone/>
            </a:pPr>
            <a:r>
              <a:rPr lang="de-DE" sz="1400" dirty="0"/>
              <a:t>Market </a:t>
            </a:r>
            <a:r>
              <a:rPr lang="de-DE" sz="1400" dirty="0" err="1"/>
              <a:t>decision</a:t>
            </a:r>
            <a:r>
              <a:rPr lang="de-DE" sz="1400" dirty="0"/>
              <a:t> (</a:t>
            </a:r>
            <a:r>
              <a:rPr lang="de-DE" sz="1400" dirty="0" err="1"/>
              <a:t>mass</a:t>
            </a:r>
            <a:r>
              <a:rPr lang="de-DE" sz="1400" dirty="0"/>
              <a:t> </a:t>
            </a:r>
            <a:r>
              <a:rPr lang="de-DE" sz="1400" dirty="0" err="1"/>
              <a:t>or</a:t>
            </a:r>
            <a:r>
              <a:rPr lang="de-DE" sz="1400" dirty="0"/>
              <a:t> </a:t>
            </a:r>
            <a:r>
              <a:rPr lang="de-DE" sz="1400" dirty="0" err="1"/>
              <a:t>niche</a:t>
            </a:r>
            <a:r>
              <a:rPr lang="de-DE" sz="1400" dirty="0"/>
              <a:t> </a:t>
            </a:r>
            <a:r>
              <a:rPr lang="de-DE" sz="1400" dirty="0" err="1"/>
              <a:t>market</a:t>
            </a:r>
            <a:r>
              <a:rPr lang="de-DE" sz="1400" dirty="0"/>
              <a:t>), </a:t>
            </a:r>
            <a:r>
              <a:rPr lang="de-DE" sz="1400" dirty="0" err="1"/>
              <a:t>segementation</a:t>
            </a:r>
            <a:r>
              <a:rPr lang="de-DE" sz="1400" dirty="0"/>
              <a:t> (personas)</a:t>
            </a:r>
          </a:p>
        </p:txBody>
      </p:sp>
      <p:sp>
        <p:nvSpPr>
          <p:cNvPr id="15" name="Inhaltsplatzhalter 2">
            <a:extLst>
              <a:ext uri="{FF2B5EF4-FFF2-40B4-BE49-F238E27FC236}">
                <a16:creationId xmlns:a16="http://schemas.microsoft.com/office/drawing/2014/main" id="{7BAA00BF-0AF1-4391-B886-5A7696E67C5A}"/>
              </a:ext>
            </a:extLst>
          </p:cNvPr>
          <p:cNvSpPr txBox="1">
            <a:spLocks/>
          </p:cNvSpPr>
          <p:nvPr/>
        </p:nvSpPr>
        <p:spPr>
          <a:xfrm>
            <a:off x="5705561" y="3946709"/>
            <a:ext cx="2024245" cy="25416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b="1" dirty="0"/>
              <a:t>3</a:t>
            </a:r>
          </a:p>
          <a:p>
            <a:pPr marL="0" indent="0" algn="ctr">
              <a:buFont typeface="Arial" panose="020B0604020202020204" pitchFamily="34" charset="0"/>
              <a:buNone/>
            </a:pPr>
            <a:r>
              <a:rPr lang="de-DE" sz="1400" b="1" dirty="0"/>
              <a:t>Channels (</a:t>
            </a:r>
            <a:r>
              <a:rPr lang="de-DE" sz="1400" b="1" dirty="0" err="1"/>
              <a:t>communication</a:t>
            </a:r>
            <a:r>
              <a:rPr lang="de-DE" sz="1400" b="1" dirty="0"/>
              <a:t> &amp; </a:t>
            </a:r>
            <a:r>
              <a:rPr lang="de-DE" sz="1400" b="1" dirty="0" err="1"/>
              <a:t>distribution</a:t>
            </a:r>
            <a:r>
              <a:rPr lang="de-DE" sz="1400" b="1" dirty="0"/>
              <a:t>)</a:t>
            </a:r>
            <a:endParaRPr lang="de-DE" sz="1400" dirty="0"/>
          </a:p>
          <a:p>
            <a:pPr marL="0" indent="0" algn="ctr">
              <a:buFont typeface="Arial" panose="020B0604020202020204" pitchFamily="34" charset="0"/>
              <a:buNone/>
            </a:pPr>
            <a:r>
              <a:rPr lang="de-DE" sz="1400" dirty="0"/>
              <a:t>Through </a:t>
            </a:r>
            <a:r>
              <a:rPr lang="de-DE" sz="1400" dirty="0" err="1"/>
              <a:t>which</a:t>
            </a:r>
            <a:r>
              <a:rPr lang="de-DE" sz="1400" dirty="0"/>
              <a:t> </a:t>
            </a:r>
            <a:r>
              <a:rPr lang="de-DE" sz="1400" dirty="0" err="1"/>
              <a:t>channels</a:t>
            </a:r>
            <a:r>
              <a:rPr lang="de-DE" sz="1400" dirty="0"/>
              <a:t> do </a:t>
            </a:r>
            <a:r>
              <a:rPr lang="de-DE" sz="1400" dirty="0" err="1"/>
              <a:t>our</a:t>
            </a:r>
            <a:r>
              <a:rPr lang="de-DE" sz="1400" dirty="0"/>
              <a:t> </a:t>
            </a:r>
            <a:r>
              <a:rPr lang="de-DE" sz="1400" dirty="0" err="1"/>
              <a:t>customers</a:t>
            </a:r>
            <a:r>
              <a:rPr lang="de-DE" sz="1400" dirty="0"/>
              <a:t> </a:t>
            </a:r>
            <a:r>
              <a:rPr lang="de-DE" sz="1400" dirty="0" err="1"/>
              <a:t>want</a:t>
            </a:r>
            <a:r>
              <a:rPr lang="de-DE" sz="1400" dirty="0"/>
              <a:t> to </a:t>
            </a:r>
            <a:r>
              <a:rPr lang="de-DE" sz="1400" dirty="0" err="1"/>
              <a:t>be</a:t>
            </a:r>
            <a:r>
              <a:rPr lang="de-DE" sz="1400" dirty="0"/>
              <a:t> </a:t>
            </a:r>
            <a:r>
              <a:rPr lang="de-DE" sz="1400" dirty="0" err="1"/>
              <a:t>reached</a:t>
            </a:r>
            <a:r>
              <a:rPr lang="de-DE" sz="1400" dirty="0"/>
              <a:t>? </a:t>
            </a:r>
            <a:r>
              <a:rPr lang="de-DE" sz="1400" dirty="0" err="1"/>
              <a:t>How</a:t>
            </a:r>
            <a:r>
              <a:rPr lang="de-DE" sz="1400" dirty="0"/>
              <a:t> </a:t>
            </a:r>
            <a:r>
              <a:rPr lang="de-DE" sz="1400" dirty="0" err="1"/>
              <a:t>can</a:t>
            </a:r>
            <a:r>
              <a:rPr lang="de-DE" sz="1400" dirty="0"/>
              <a:t> </a:t>
            </a:r>
            <a:r>
              <a:rPr lang="de-DE" sz="1400" dirty="0" err="1"/>
              <a:t>we</a:t>
            </a:r>
            <a:r>
              <a:rPr lang="de-DE" sz="1400" dirty="0"/>
              <a:t> </a:t>
            </a:r>
            <a:r>
              <a:rPr lang="de-DE" sz="1400" dirty="0" err="1"/>
              <a:t>reach</a:t>
            </a:r>
            <a:r>
              <a:rPr lang="de-DE" sz="1400" dirty="0"/>
              <a:t> </a:t>
            </a:r>
            <a:r>
              <a:rPr lang="de-DE" sz="1400" dirty="0" err="1"/>
              <a:t>them</a:t>
            </a:r>
            <a:r>
              <a:rPr lang="de-DE" sz="1400" dirty="0"/>
              <a:t>? </a:t>
            </a:r>
            <a:r>
              <a:rPr lang="de-DE" sz="1400" dirty="0" err="1"/>
              <a:t>Which</a:t>
            </a:r>
            <a:r>
              <a:rPr lang="de-DE" sz="1400" dirty="0"/>
              <a:t> </a:t>
            </a:r>
            <a:r>
              <a:rPr lang="de-DE" sz="1400" dirty="0" err="1"/>
              <a:t>work</a:t>
            </a:r>
            <a:r>
              <a:rPr lang="de-DE" sz="1400" dirty="0"/>
              <a:t> </a:t>
            </a:r>
            <a:r>
              <a:rPr lang="de-DE" sz="1400" dirty="0" err="1"/>
              <a:t>well</a:t>
            </a:r>
            <a:r>
              <a:rPr lang="de-DE" sz="1400" dirty="0"/>
              <a:t>? </a:t>
            </a:r>
            <a:r>
              <a:rPr lang="de-DE" sz="1400" dirty="0" err="1"/>
              <a:t>Which</a:t>
            </a:r>
            <a:r>
              <a:rPr lang="de-DE" sz="1400" dirty="0"/>
              <a:t> </a:t>
            </a:r>
            <a:r>
              <a:rPr lang="de-DE" sz="1400" dirty="0" err="1"/>
              <a:t>are</a:t>
            </a:r>
            <a:r>
              <a:rPr lang="de-DE" sz="1400" dirty="0"/>
              <a:t> </a:t>
            </a:r>
            <a:r>
              <a:rPr lang="de-DE" sz="1400" dirty="0" err="1"/>
              <a:t>cost-efficient</a:t>
            </a:r>
            <a:r>
              <a:rPr lang="de-DE" sz="1400" dirty="0"/>
              <a:t>? </a:t>
            </a:r>
            <a:r>
              <a:rPr lang="de-DE" sz="1400" dirty="0" err="1"/>
              <a:t>How</a:t>
            </a:r>
            <a:r>
              <a:rPr lang="de-DE" sz="1400" dirty="0"/>
              <a:t> do </a:t>
            </a:r>
            <a:r>
              <a:rPr lang="de-DE" sz="1400" dirty="0" err="1"/>
              <a:t>we</a:t>
            </a:r>
            <a:r>
              <a:rPr lang="de-DE" sz="1400" dirty="0"/>
              <a:t> </a:t>
            </a:r>
            <a:r>
              <a:rPr lang="de-DE" sz="1400" dirty="0" err="1"/>
              <a:t>integrate</a:t>
            </a:r>
            <a:r>
              <a:rPr lang="de-DE" sz="1400" dirty="0"/>
              <a:t> </a:t>
            </a:r>
            <a:r>
              <a:rPr lang="de-DE" sz="1400" dirty="0" err="1"/>
              <a:t>them</a:t>
            </a:r>
            <a:r>
              <a:rPr lang="de-DE" sz="1400" dirty="0"/>
              <a:t> </a:t>
            </a:r>
            <a:r>
              <a:rPr lang="de-DE" sz="1400" dirty="0" err="1"/>
              <a:t>with</a:t>
            </a:r>
            <a:r>
              <a:rPr lang="de-DE" sz="1400" dirty="0"/>
              <a:t> </a:t>
            </a:r>
            <a:r>
              <a:rPr lang="de-DE" sz="1400" dirty="0" err="1"/>
              <a:t>customer</a:t>
            </a:r>
            <a:r>
              <a:rPr lang="de-DE" sz="1400" dirty="0"/>
              <a:t> </a:t>
            </a:r>
            <a:r>
              <a:rPr lang="de-DE" sz="1400" dirty="0" err="1"/>
              <a:t>routines</a:t>
            </a:r>
            <a:r>
              <a:rPr lang="de-DE" sz="1400" dirty="0"/>
              <a:t>?</a:t>
            </a:r>
          </a:p>
          <a:p>
            <a:pPr marL="0" indent="0" algn="ctr">
              <a:buFont typeface="Arial" panose="020B0604020202020204" pitchFamily="34" charset="0"/>
              <a:buNone/>
            </a:pPr>
            <a:endParaRPr lang="de-DE" sz="1400" dirty="0"/>
          </a:p>
        </p:txBody>
      </p:sp>
      <p:sp>
        <p:nvSpPr>
          <p:cNvPr id="16" name="Inhaltsplatzhalter 2">
            <a:extLst>
              <a:ext uri="{FF2B5EF4-FFF2-40B4-BE49-F238E27FC236}">
                <a16:creationId xmlns:a16="http://schemas.microsoft.com/office/drawing/2014/main" id="{715B3396-0C45-4091-9DC9-E0152D9FFE29}"/>
              </a:ext>
            </a:extLst>
          </p:cNvPr>
          <p:cNvSpPr txBox="1">
            <a:spLocks/>
          </p:cNvSpPr>
          <p:nvPr/>
        </p:nvSpPr>
        <p:spPr>
          <a:xfrm>
            <a:off x="3332479" y="3946709"/>
            <a:ext cx="2024245" cy="2541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b="1" dirty="0"/>
              <a:t>2</a:t>
            </a:r>
          </a:p>
          <a:p>
            <a:pPr marL="0" indent="0" algn="ctr">
              <a:buFont typeface="Arial" panose="020B0604020202020204" pitchFamily="34" charset="0"/>
              <a:buNone/>
            </a:pPr>
            <a:r>
              <a:rPr lang="de-DE" sz="1400" b="1" dirty="0"/>
              <a:t>Value </a:t>
            </a:r>
            <a:r>
              <a:rPr lang="de-DE" sz="1400" b="1" dirty="0" err="1"/>
              <a:t>proposition</a:t>
            </a:r>
            <a:endParaRPr lang="de-DE" sz="1400" b="1" dirty="0"/>
          </a:p>
          <a:p>
            <a:pPr marL="0" indent="0" algn="ctr">
              <a:buFont typeface="Arial" panose="020B0604020202020204" pitchFamily="34" charset="0"/>
              <a:buNone/>
            </a:pPr>
            <a:endParaRPr lang="de-DE" sz="1400" b="1" dirty="0"/>
          </a:p>
          <a:p>
            <a:pPr marL="0" indent="0" algn="ctr">
              <a:buFont typeface="Arial" panose="020B0604020202020204" pitchFamily="34" charset="0"/>
              <a:buNone/>
            </a:pPr>
            <a:r>
              <a:rPr lang="de-DE" sz="1400" dirty="0" err="1"/>
              <a:t>What</a:t>
            </a:r>
            <a:r>
              <a:rPr lang="de-DE" sz="1400" dirty="0"/>
              <a:t> </a:t>
            </a:r>
            <a:r>
              <a:rPr lang="de-DE" sz="1400" dirty="0" err="1"/>
              <a:t>value</a:t>
            </a:r>
            <a:r>
              <a:rPr lang="de-DE" sz="1400" dirty="0"/>
              <a:t> do </a:t>
            </a:r>
            <a:r>
              <a:rPr lang="de-DE" sz="1400" dirty="0" err="1"/>
              <a:t>we</a:t>
            </a:r>
            <a:r>
              <a:rPr lang="de-DE" sz="1400" dirty="0"/>
              <a:t> </a:t>
            </a:r>
            <a:r>
              <a:rPr lang="de-DE" sz="1400" dirty="0" err="1"/>
              <a:t>deliver</a:t>
            </a:r>
            <a:r>
              <a:rPr lang="de-DE" sz="1400" dirty="0"/>
              <a:t> to </a:t>
            </a:r>
            <a:r>
              <a:rPr lang="de-DE" sz="1400" dirty="0" err="1"/>
              <a:t>the</a:t>
            </a:r>
            <a:r>
              <a:rPr lang="de-DE" sz="1400" dirty="0"/>
              <a:t> </a:t>
            </a:r>
            <a:r>
              <a:rPr lang="de-DE" sz="1400" dirty="0" err="1"/>
              <a:t>customers</a:t>
            </a:r>
            <a:r>
              <a:rPr lang="de-DE" sz="1400" dirty="0"/>
              <a:t>? </a:t>
            </a:r>
            <a:r>
              <a:rPr lang="de-DE" sz="1400" dirty="0" err="1"/>
              <a:t>Which</a:t>
            </a:r>
            <a:r>
              <a:rPr lang="de-DE" sz="1400" dirty="0"/>
              <a:t> </a:t>
            </a:r>
            <a:r>
              <a:rPr lang="de-DE" sz="1400" dirty="0" err="1"/>
              <a:t>problems</a:t>
            </a:r>
            <a:r>
              <a:rPr lang="de-DE" sz="1400" dirty="0"/>
              <a:t> do </a:t>
            </a:r>
            <a:r>
              <a:rPr lang="de-DE" sz="1400" dirty="0" err="1"/>
              <a:t>we</a:t>
            </a:r>
            <a:r>
              <a:rPr lang="de-DE" sz="1400" dirty="0"/>
              <a:t> </a:t>
            </a:r>
            <a:r>
              <a:rPr lang="de-DE" sz="1400" dirty="0" err="1"/>
              <a:t>solve</a:t>
            </a:r>
            <a:r>
              <a:rPr lang="de-DE" sz="1400" dirty="0"/>
              <a:t>? </a:t>
            </a:r>
            <a:r>
              <a:rPr lang="de-DE" sz="1400" dirty="0" err="1"/>
              <a:t>Which</a:t>
            </a:r>
            <a:r>
              <a:rPr lang="de-DE" sz="1400" dirty="0"/>
              <a:t> </a:t>
            </a:r>
            <a:r>
              <a:rPr lang="de-DE" sz="1400" dirty="0" err="1"/>
              <a:t>needs</a:t>
            </a:r>
            <a:r>
              <a:rPr lang="de-DE" sz="1400" dirty="0"/>
              <a:t> to </a:t>
            </a:r>
            <a:r>
              <a:rPr lang="de-DE" sz="1400" dirty="0" err="1"/>
              <a:t>we</a:t>
            </a:r>
            <a:r>
              <a:rPr lang="de-DE" sz="1400" dirty="0"/>
              <a:t> </a:t>
            </a:r>
            <a:r>
              <a:rPr lang="de-DE" sz="1400" dirty="0" err="1"/>
              <a:t>satisfy</a:t>
            </a:r>
            <a:r>
              <a:rPr lang="de-DE" sz="1400" dirty="0"/>
              <a:t>? </a:t>
            </a:r>
            <a:r>
              <a:rPr lang="de-DE" sz="1400" dirty="0" err="1"/>
              <a:t>Which</a:t>
            </a:r>
            <a:r>
              <a:rPr lang="de-DE" sz="1400" dirty="0"/>
              <a:t> </a:t>
            </a:r>
            <a:r>
              <a:rPr lang="de-DE" sz="1400" dirty="0" err="1"/>
              <a:t>products</a:t>
            </a:r>
            <a:r>
              <a:rPr lang="de-DE" sz="1400" dirty="0"/>
              <a:t>/</a:t>
            </a:r>
            <a:r>
              <a:rPr lang="de-DE" sz="1400" dirty="0" err="1"/>
              <a:t>services</a:t>
            </a:r>
            <a:r>
              <a:rPr lang="de-DE" sz="1400" dirty="0"/>
              <a:t> to </a:t>
            </a:r>
            <a:r>
              <a:rPr lang="de-DE" sz="1400" dirty="0" err="1"/>
              <a:t>each</a:t>
            </a:r>
            <a:r>
              <a:rPr lang="de-DE" sz="1400" dirty="0"/>
              <a:t> </a:t>
            </a:r>
            <a:r>
              <a:rPr lang="de-DE" sz="1400" dirty="0" err="1"/>
              <a:t>segment</a:t>
            </a:r>
            <a:r>
              <a:rPr lang="de-DE" sz="1400" dirty="0"/>
              <a:t>?</a:t>
            </a:r>
          </a:p>
        </p:txBody>
      </p:sp>
      <p:pic>
        <p:nvPicPr>
          <p:cNvPr id="6" name="Grafik 5">
            <a:extLst>
              <a:ext uri="{FF2B5EF4-FFF2-40B4-BE49-F238E27FC236}">
                <a16:creationId xmlns:a16="http://schemas.microsoft.com/office/drawing/2014/main" id="{431BEE9F-0BB7-43D4-90D5-45CF15BB0A9B}"/>
              </a:ext>
            </a:extLst>
          </p:cNvPr>
          <p:cNvPicPr>
            <a:picLocks noChangeAspect="1"/>
          </p:cNvPicPr>
          <p:nvPr/>
        </p:nvPicPr>
        <p:blipFill rotWithShape="1">
          <a:blip r:embed="rId3">
            <a:extLst>
              <a:ext uri="{28A0092B-C50C-407E-A947-70E740481C1C}">
                <a14:useLocalDpi xmlns:a14="http://schemas.microsoft.com/office/drawing/2010/main" val="0"/>
              </a:ext>
            </a:extLst>
          </a:blip>
          <a:srcRect t="20655" b="10502"/>
          <a:stretch/>
        </p:blipFill>
        <p:spPr>
          <a:xfrm>
            <a:off x="1321141" y="3032310"/>
            <a:ext cx="1152448" cy="793378"/>
          </a:xfrm>
          <a:prstGeom prst="rect">
            <a:avLst/>
          </a:prstGeom>
        </p:spPr>
      </p:pic>
      <p:pic>
        <p:nvPicPr>
          <p:cNvPr id="9" name="Grafik 8">
            <a:extLst>
              <a:ext uri="{FF2B5EF4-FFF2-40B4-BE49-F238E27FC236}">
                <a16:creationId xmlns:a16="http://schemas.microsoft.com/office/drawing/2014/main" id="{9F8016DF-5C53-4493-ACFF-10287C76E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1700" y="3032310"/>
            <a:ext cx="793377" cy="793377"/>
          </a:xfrm>
          <a:prstGeom prst="rect">
            <a:avLst/>
          </a:prstGeom>
        </p:spPr>
      </p:pic>
      <p:pic>
        <p:nvPicPr>
          <p:cNvPr id="11" name="Grafik 10">
            <a:extLst>
              <a:ext uri="{FF2B5EF4-FFF2-40B4-BE49-F238E27FC236}">
                <a16:creationId xmlns:a16="http://schemas.microsoft.com/office/drawing/2014/main" id="{2378725D-9DEC-4854-847B-C4DC34167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0484" y="3032310"/>
            <a:ext cx="914400" cy="914400"/>
          </a:xfrm>
          <a:prstGeom prst="rect">
            <a:avLst/>
          </a:prstGeom>
        </p:spPr>
      </p:pic>
    </p:spTree>
    <p:extLst>
      <p:ext uri="{BB962C8B-B14F-4D97-AF65-F5344CB8AC3E}">
        <p14:creationId xmlns:p14="http://schemas.microsoft.com/office/powerpoint/2010/main" val="2169823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9 </a:t>
            </a:r>
            <a:r>
              <a:rPr lang="de-DE" dirty="0" err="1"/>
              <a:t>generic</a:t>
            </a:r>
            <a:r>
              <a:rPr lang="de-DE" dirty="0"/>
              <a:t> </a:t>
            </a:r>
            <a:r>
              <a:rPr lang="de-DE" dirty="0" err="1"/>
              <a:t>building</a:t>
            </a:r>
            <a:r>
              <a:rPr lang="de-DE" dirty="0"/>
              <a:t> </a:t>
            </a:r>
            <a:r>
              <a:rPr lang="de-DE" dirty="0" err="1"/>
              <a:t>blocks</a:t>
            </a:r>
            <a:r>
              <a:rPr lang="de-DE" dirty="0"/>
              <a:t> – </a:t>
            </a:r>
            <a:r>
              <a:rPr lang="de-DE" dirty="0" err="1"/>
              <a:t>summary</a:t>
            </a:r>
            <a:r>
              <a:rPr lang="de-DE" dirty="0"/>
              <a:t> </a:t>
            </a:r>
            <a:r>
              <a:rPr lang="de-DE" dirty="0" err="1"/>
              <a:t>blocks</a:t>
            </a:r>
            <a:r>
              <a:rPr lang="de-DE" dirty="0"/>
              <a:t> 1-3 </a:t>
            </a:r>
            <a:endParaRPr lang="de-AT" dirty="0"/>
          </a:p>
        </p:txBody>
      </p:sp>
      <p:pic>
        <p:nvPicPr>
          <p:cNvPr id="8" name="Grafik 7">
            <a:extLst>
              <a:ext uri="{FF2B5EF4-FFF2-40B4-BE49-F238E27FC236}">
                <a16:creationId xmlns:a16="http://schemas.microsoft.com/office/drawing/2014/main" id="{B87C4984-1711-4CF9-BE9A-F6BE4EE64634}"/>
              </a:ext>
            </a:extLst>
          </p:cNvPr>
          <p:cNvPicPr>
            <a:picLocks noChangeAspect="1"/>
          </p:cNvPicPr>
          <p:nvPr/>
        </p:nvPicPr>
        <p:blipFill>
          <a:blip r:embed="rId2"/>
          <a:stretch>
            <a:fillRect/>
          </a:stretch>
        </p:blipFill>
        <p:spPr>
          <a:xfrm>
            <a:off x="1313234" y="2847929"/>
            <a:ext cx="6517532" cy="2924216"/>
          </a:xfrm>
          <a:prstGeom prst="rect">
            <a:avLst/>
          </a:prstGeom>
        </p:spPr>
      </p:pic>
    </p:spTree>
    <p:extLst>
      <p:ext uri="{BB962C8B-B14F-4D97-AF65-F5344CB8AC3E}">
        <p14:creationId xmlns:p14="http://schemas.microsoft.com/office/powerpoint/2010/main" val="2703236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a:bodyPr>
          <a:lstStyle/>
          <a:p>
            <a:r>
              <a:rPr lang="de-DE" dirty="0"/>
              <a:t>9 </a:t>
            </a:r>
            <a:r>
              <a:rPr lang="de-DE" dirty="0" err="1"/>
              <a:t>generic</a:t>
            </a:r>
            <a:r>
              <a:rPr lang="de-DE" dirty="0"/>
              <a:t> </a:t>
            </a:r>
            <a:r>
              <a:rPr lang="de-DE" dirty="0" err="1"/>
              <a:t>building</a:t>
            </a:r>
            <a:r>
              <a:rPr lang="de-DE" dirty="0"/>
              <a:t> </a:t>
            </a:r>
            <a:r>
              <a:rPr lang="de-DE" dirty="0" err="1"/>
              <a:t>blocks</a:t>
            </a:r>
            <a:r>
              <a:rPr lang="de-DE" dirty="0"/>
              <a:t> </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885242" y="3946709"/>
            <a:ext cx="2024246" cy="2541639"/>
          </a:xfrm>
        </p:spPr>
        <p:txBody>
          <a:bodyPr>
            <a:normAutofit lnSpcReduction="10000"/>
          </a:bodyPr>
          <a:lstStyle/>
          <a:p>
            <a:pPr marL="0" indent="0" algn="ctr">
              <a:buNone/>
            </a:pPr>
            <a:r>
              <a:rPr lang="de-DE" sz="1400" b="1" dirty="0"/>
              <a:t>4</a:t>
            </a:r>
          </a:p>
          <a:p>
            <a:pPr marL="0" indent="0" algn="ctr">
              <a:buNone/>
            </a:pPr>
            <a:r>
              <a:rPr lang="de-DE" sz="1400" b="1" dirty="0"/>
              <a:t>Customer </a:t>
            </a:r>
            <a:r>
              <a:rPr lang="de-DE" sz="1400" b="1" dirty="0" err="1"/>
              <a:t>relationships</a:t>
            </a:r>
            <a:endParaRPr lang="de-DE" sz="1400" b="1" dirty="0"/>
          </a:p>
          <a:p>
            <a:pPr marL="0" indent="0" algn="ctr">
              <a:buNone/>
            </a:pPr>
            <a:r>
              <a:rPr lang="de-DE" sz="1400" dirty="0" err="1"/>
              <a:t>What</a:t>
            </a:r>
            <a:r>
              <a:rPr lang="de-DE" sz="1400" dirty="0"/>
              <a:t> type </a:t>
            </a:r>
            <a:r>
              <a:rPr lang="de-DE" sz="1400" dirty="0" err="1"/>
              <a:t>of</a:t>
            </a:r>
            <a:r>
              <a:rPr lang="de-DE" sz="1400" dirty="0"/>
              <a:t> </a:t>
            </a:r>
            <a:r>
              <a:rPr lang="de-DE" sz="1400" dirty="0" err="1"/>
              <a:t>relationship</a:t>
            </a:r>
            <a:r>
              <a:rPr lang="de-DE" sz="1400" dirty="0"/>
              <a:t> </a:t>
            </a:r>
            <a:r>
              <a:rPr lang="de-DE" sz="1400" dirty="0" err="1"/>
              <a:t>does</a:t>
            </a:r>
            <a:r>
              <a:rPr lang="de-DE" sz="1400" dirty="0"/>
              <a:t> </a:t>
            </a:r>
            <a:r>
              <a:rPr lang="de-DE" sz="1400" dirty="0" err="1"/>
              <a:t>each</a:t>
            </a:r>
            <a:r>
              <a:rPr lang="de-DE" sz="1400" dirty="0"/>
              <a:t> </a:t>
            </a:r>
            <a:r>
              <a:rPr lang="de-DE" sz="1400" dirty="0" err="1"/>
              <a:t>customer</a:t>
            </a:r>
            <a:r>
              <a:rPr lang="de-DE" sz="1400" dirty="0"/>
              <a:t> </a:t>
            </a:r>
            <a:r>
              <a:rPr lang="de-DE" sz="1400" dirty="0" err="1"/>
              <a:t>segment</a:t>
            </a:r>
            <a:r>
              <a:rPr lang="de-DE" sz="1400" dirty="0"/>
              <a:t>/</a:t>
            </a:r>
            <a:r>
              <a:rPr lang="de-DE" sz="1400" dirty="0" err="1"/>
              <a:t>persona</a:t>
            </a:r>
            <a:r>
              <a:rPr lang="de-DE" sz="1400" dirty="0"/>
              <a:t> </a:t>
            </a:r>
            <a:r>
              <a:rPr lang="de-DE" sz="1400" dirty="0" err="1"/>
              <a:t>expect</a:t>
            </a:r>
            <a:r>
              <a:rPr lang="de-DE" sz="1400" dirty="0"/>
              <a:t>? </a:t>
            </a:r>
            <a:r>
              <a:rPr lang="de-DE" sz="1400" dirty="0" err="1"/>
              <a:t>How</a:t>
            </a:r>
            <a:r>
              <a:rPr lang="de-DE" sz="1400" dirty="0"/>
              <a:t> </a:t>
            </a:r>
            <a:r>
              <a:rPr lang="de-DE" sz="1400" dirty="0" err="1"/>
              <a:t>costly</a:t>
            </a:r>
            <a:r>
              <a:rPr lang="de-DE" sz="1400" dirty="0"/>
              <a:t> </a:t>
            </a:r>
            <a:r>
              <a:rPr lang="de-DE" sz="1400" dirty="0" err="1"/>
              <a:t>are</a:t>
            </a:r>
            <a:r>
              <a:rPr lang="de-DE" sz="1400" dirty="0"/>
              <a:t> </a:t>
            </a:r>
            <a:r>
              <a:rPr lang="de-DE" sz="1400" dirty="0" err="1"/>
              <a:t>they</a:t>
            </a:r>
            <a:r>
              <a:rPr lang="de-DE" sz="1400" dirty="0"/>
              <a:t> to </a:t>
            </a:r>
            <a:r>
              <a:rPr lang="de-DE" sz="1400" dirty="0" err="1"/>
              <a:t>maintain</a:t>
            </a:r>
            <a:r>
              <a:rPr lang="de-DE" sz="1400" dirty="0"/>
              <a:t>? Works </a:t>
            </a:r>
            <a:r>
              <a:rPr lang="de-DE" sz="1400" dirty="0" err="1"/>
              <a:t>for</a:t>
            </a:r>
            <a:r>
              <a:rPr lang="de-DE" sz="1400" dirty="0"/>
              <a:t> </a:t>
            </a:r>
            <a:r>
              <a:rPr lang="de-DE" sz="1400" dirty="0" err="1"/>
              <a:t>my</a:t>
            </a:r>
            <a:r>
              <a:rPr lang="de-DE" sz="1400" dirty="0"/>
              <a:t> </a:t>
            </a:r>
            <a:r>
              <a:rPr lang="de-DE" sz="1400" dirty="0" err="1"/>
              <a:t>business</a:t>
            </a:r>
            <a:r>
              <a:rPr lang="de-DE" sz="1400" dirty="0"/>
              <a:t> </a:t>
            </a:r>
            <a:r>
              <a:rPr lang="de-DE" sz="1400" dirty="0" err="1"/>
              <a:t>model</a:t>
            </a:r>
            <a:r>
              <a:rPr lang="de-DE" sz="1400" dirty="0"/>
              <a:t>?</a:t>
            </a:r>
          </a:p>
          <a:p>
            <a:pPr marL="0" indent="0" algn="ctr">
              <a:buNone/>
            </a:pPr>
            <a:r>
              <a:rPr lang="de-DE" sz="1400" dirty="0"/>
              <a:t>Personal </a:t>
            </a:r>
            <a:r>
              <a:rPr lang="de-DE" sz="1400" dirty="0" err="1"/>
              <a:t>assistance</a:t>
            </a:r>
            <a:r>
              <a:rPr lang="de-DE" sz="1400" dirty="0"/>
              <a:t>, </a:t>
            </a:r>
            <a:r>
              <a:rPr lang="de-DE" sz="1400" dirty="0" err="1"/>
              <a:t>self</a:t>
            </a:r>
            <a:r>
              <a:rPr lang="de-DE" sz="1400" dirty="0"/>
              <a:t>-service, </a:t>
            </a:r>
            <a:r>
              <a:rPr lang="de-DE" sz="1400" dirty="0" err="1"/>
              <a:t>communities</a:t>
            </a:r>
            <a:r>
              <a:rPr lang="de-DE" sz="1400" dirty="0"/>
              <a:t>, …</a:t>
            </a:r>
          </a:p>
        </p:txBody>
      </p:sp>
      <p:sp>
        <p:nvSpPr>
          <p:cNvPr id="15" name="Inhaltsplatzhalter 2">
            <a:extLst>
              <a:ext uri="{FF2B5EF4-FFF2-40B4-BE49-F238E27FC236}">
                <a16:creationId xmlns:a16="http://schemas.microsoft.com/office/drawing/2014/main" id="{7BAA00BF-0AF1-4391-B886-5A7696E67C5A}"/>
              </a:ext>
            </a:extLst>
          </p:cNvPr>
          <p:cNvSpPr txBox="1">
            <a:spLocks/>
          </p:cNvSpPr>
          <p:nvPr/>
        </p:nvSpPr>
        <p:spPr>
          <a:xfrm>
            <a:off x="5705561" y="3946709"/>
            <a:ext cx="2024245" cy="25416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b="1" dirty="0"/>
              <a:t>6</a:t>
            </a:r>
          </a:p>
          <a:p>
            <a:pPr marL="0" indent="0" algn="ctr">
              <a:buFont typeface="Arial" panose="020B0604020202020204" pitchFamily="34" charset="0"/>
              <a:buNone/>
            </a:pPr>
            <a:r>
              <a:rPr lang="de-DE" sz="1400" b="1" dirty="0"/>
              <a:t>Key </a:t>
            </a:r>
            <a:r>
              <a:rPr lang="de-DE" sz="1400" b="1" dirty="0" err="1"/>
              <a:t>resources</a:t>
            </a:r>
            <a:endParaRPr lang="de-DE" sz="1400" dirty="0"/>
          </a:p>
          <a:p>
            <a:pPr marL="0" indent="0" algn="ctr">
              <a:buFont typeface="Arial" panose="020B0604020202020204" pitchFamily="34" charset="0"/>
              <a:buNone/>
            </a:pPr>
            <a:r>
              <a:rPr lang="de-DE" sz="1400" dirty="0" err="1"/>
              <a:t>What</a:t>
            </a:r>
            <a:r>
              <a:rPr lang="de-DE" sz="1400" dirty="0"/>
              <a:t> </a:t>
            </a:r>
            <a:r>
              <a:rPr lang="de-DE" sz="1400" dirty="0" err="1"/>
              <a:t>key</a:t>
            </a:r>
            <a:r>
              <a:rPr lang="de-DE" sz="1400" dirty="0"/>
              <a:t> </a:t>
            </a:r>
            <a:r>
              <a:rPr lang="de-DE" sz="1400" dirty="0" err="1"/>
              <a:t>resources</a:t>
            </a:r>
            <a:r>
              <a:rPr lang="de-DE" sz="1400" dirty="0"/>
              <a:t> do </a:t>
            </a:r>
            <a:r>
              <a:rPr lang="de-DE" sz="1400" dirty="0" err="1"/>
              <a:t>our</a:t>
            </a:r>
            <a:r>
              <a:rPr lang="de-DE" sz="1400" dirty="0"/>
              <a:t> </a:t>
            </a:r>
            <a:r>
              <a:rPr lang="de-DE" sz="1400" dirty="0" err="1"/>
              <a:t>value</a:t>
            </a:r>
            <a:r>
              <a:rPr lang="de-DE" sz="1400" dirty="0"/>
              <a:t> </a:t>
            </a:r>
            <a:r>
              <a:rPr lang="de-DE" sz="1400" dirty="0" err="1"/>
              <a:t>proposition</a:t>
            </a:r>
            <a:r>
              <a:rPr lang="de-DE" sz="1400" dirty="0"/>
              <a:t> </a:t>
            </a:r>
            <a:r>
              <a:rPr lang="de-DE" sz="1400" dirty="0" err="1"/>
              <a:t>require</a:t>
            </a:r>
            <a:r>
              <a:rPr lang="de-DE" sz="1400" dirty="0"/>
              <a:t>? </a:t>
            </a:r>
            <a:r>
              <a:rPr lang="de-DE" sz="1400" dirty="0" err="1"/>
              <a:t>Our</a:t>
            </a:r>
            <a:r>
              <a:rPr lang="de-DE" sz="1400" dirty="0"/>
              <a:t> </a:t>
            </a:r>
            <a:r>
              <a:rPr lang="de-DE" sz="1400" dirty="0" err="1"/>
              <a:t>distribution</a:t>
            </a:r>
            <a:r>
              <a:rPr lang="de-DE" sz="1400" dirty="0"/>
              <a:t> </a:t>
            </a:r>
            <a:r>
              <a:rPr lang="de-DE" sz="1400" dirty="0" err="1"/>
              <a:t>channels</a:t>
            </a:r>
            <a:r>
              <a:rPr lang="de-DE" sz="1400" dirty="0"/>
              <a:t>? Customer </a:t>
            </a:r>
            <a:r>
              <a:rPr lang="de-DE" sz="1400" dirty="0" err="1"/>
              <a:t>relationships</a:t>
            </a:r>
            <a:r>
              <a:rPr lang="de-DE" sz="1400" dirty="0"/>
              <a:t>? Revenue </a:t>
            </a:r>
            <a:r>
              <a:rPr lang="de-DE" sz="1400" dirty="0" err="1"/>
              <a:t>streams</a:t>
            </a:r>
            <a:r>
              <a:rPr lang="de-DE" sz="1400" dirty="0"/>
              <a:t>? </a:t>
            </a:r>
          </a:p>
          <a:p>
            <a:pPr marL="0" indent="0" algn="ctr">
              <a:buFont typeface="Arial" panose="020B0604020202020204" pitchFamily="34" charset="0"/>
              <a:buNone/>
            </a:pPr>
            <a:endParaRPr lang="de-DE" sz="1400" dirty="0"/>
          </a:p>
          <a:p>
            <a:pPr marL="0" indent="0" algn="ctr">
              <a:buFont typeface="Arial" panose="020B0604020202020204" pitchFamily="34" charset="0"/>
              <a:buNone/>
            </a:pPr>
            <a:r>
              <a:rPr lang="de-DE" sz="1400" dirty="0" err="1"/>
              <a:t>Physical</a:t>
            </a:r>
            <a:r>
              <a:rPr lang="de-DE" sz="1400" dirty="0"/>
              <a:t>, </a:t>
            </a:r>
            <a:r>
              <a:rPr lang="de-DE" sz="1400" dirty="0" err="1"/>
              <a:t>intellectual</a:t>
            </a:r>
            <a:r>
              <a:rPr lang="de-DE" sz="1400" dirty="0"/>
              <a:t>, human, </a:t>
            </a:r>
            <a:r>
              <a:rPr lang="de-DE" sz="1400" dirty="0" err="1"/>
              <a:t>financial</a:t>
            </a:r>
            <a:r>
              <a:rPr lang="de-DE" sz="1400" dirty="0"/>
              <a:t>, …</a:t>
            </a:r>
          </a:p>
          <a:p>
            <a:pPr marL="0" indent="0" algn="ctr">
              <a:buFont typeface="Arial" panose="020B0604020202020204" pitchFamily="34" charset="0"/>
              <a:buNone/>
            </a:pPr>
            <a:endParaRPr lang="de-DE" sz="1400" dirty="0"/>
          </a:p>
        </p:txBody>
      </p:sp>
      <p:sp>
        <p:nvSpPr>
          <p:cNvPr id="16" name="Inhaltsplatzhalter 2">
            <a:extLst>
              <a:ext uri="{FF2B5EF4-FFF2-40B4-BE49-F238E27FC236}">
                <a16:creationId xmlns:a16="http://schemas.microsoft.com/office/drawing/2014/main" id="{715B3396-0C45-4091-9DC9-E0152D9FFE29}"/>
              </a:ext>
            </a:extLst>
          </p:cNvPr>
          <p:cNvSpPr txBox="1">
            <a:spLocks/>
          </p:cNvSpPr>
          <p:nvPr/>
        </p:nvSpPr>
        <p:spPr>
          <a:xfrm>
            <a:off x="3332479" y="3946709"/>
            <a:ext cx="2024245" cy="2541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b="1" dirty="0"/>
              <a:t>5</a:t>
            </a:r>
          </a:p>
          <a:p>
            <a:pPr marL="0" indent="0" algn="ctr">
              <a:buFont typeface="Arial" panose="020B0604020202020204" pitchFamily="34" charset="0"/>
              <a:buNone/>
            </a:pPr>
            <a:r>
              <a:rPr lang="de-DE" sz="1400" b="1" dirty="0"/>
              <a:t>Revenue </a:t>
            </a:r>
            <a:r>
              <a:rPr lang="de-DE" sz="1400" b="1" dirty="0" err="1"/>
              <a:t>streams</a:t>
            </a:r>
            <a:endParaRPr lang="de-DE" sz="1400" b="1" dirty="0"/>
          </a:p>
          <a:p>
            <a:pPr marL="0" indent="0" algn="ctr">
              <a:buFont typeface="Arial" panose="020B0604020202020204" pitchFamily="34" charset="0"/>
              <a:buNone/>
            </a:pPr>
            <a:r>
              <a:rPr lang="de-DE" sz="1400" dirty="0" err="1"/>
              <a:t>What</a:t>
            </a:r>
            <a:r>
              <a:rPr lang="de-DE" sz="1400" dirty="0"/>
              <a:t> </a:t>
            </a:r>
            <a:r>
              <a:rPr lang="de-DE" sz="1400" dirty="0" err="1"/>
              <a:t>are</a:t>
            </a:r>
            <a:r>
              <a:rPr lang="de-DE" sz="1400" dirty="0"/>
              <a:t> </a:t>
            </a:r>
            <a:r>
              <a:rPr lang="de-DE" sz="1400" dirty="0" err="1"/>
              <a:t>customers</a:t>
            </a:r>
            <a:r>
              <a:rPr lang="de-DE" sz="1400" dirty="0"/>
              <a:t> </a:t>
            </a:r>
            <a:r>
              <a:rPr lang="de-DE" sz="1400" dirty="0" err="1"/>
              <a:t>willing</a:t>
            </a:r>
            <a:r>
              <a:rPr lang="de-DE" sz="1400" dirty="0"/>
              <a:t> to </a:t>
            </a:r>
            <a:r>
              <a:rPr lang="de-DE" sz="1400" dirty="0" err="1"/>
              <a:t>pay</a:t>
            </a:r>
            <a:r>
              <a:rPr lang="de-DE" sz="1400" dirty="0"/>
              <a:t>? </a:t>
            </a:r>
            <a:r>
              <a:rPr lang="de-DE" sz="1400" dirty="0" err="1"/>
              <a:t>How</a:t>
            </a:r>
            <a:r>
              <a:rPr lang="de-DE" sz="1400" dirty="0"/>
              <a:t> </a:t>
            </a:r>
            <a:r>
              <a:rPr lang="de-DE" sz="1400" dirty="0" err="1"/>
              <a:t>are</a:t>
            </a:r>
            <a:r>
              <a:rPr lang="de-DE" sz="1400" dirty="0"/>
              <a:t> </a:t>
            </a:r>
            <a:r>
              <a:rPr lang="de-DE" sz="1400" dirty="0" err="1"/>
              <a:t>they</a:t>
            </a:r>
            <a:r>
              <a:rPr lang="de-DE" sz="1400" dirty="0"/>
              <a:t> </a:t>
            </a:r>
            <a:r>
              <a:rPr lang="de-DE" sz="1400" dirty="0" err="1"/>
              <a:t>currently</a:t>
            </a:r>
            <a:r>
              <a:rPr lang="de-DE" sz="1400" dirty="0"/>
              <a:t> </a:t>
            </a:r>
            <a:r>
              <a:rPr lang="de-DE" sz="1400" dirty="0" err="1"/>
              <a:t>paying</a:t>
            </a:r>
            <a:r>
              <a:rPr lang="de-DE" sz="1400" dirty="0"/>
              <a:t> and </a:t>
            </a:r>
            <a:r>
              <a:rPr lang="de-DE" sz="1400" dirty="0" err="1"/>
              <a:t>prefer</a:t>
            </a:r>
            <a:r>
              <a:rPr lang="de-DE" sz="1400" dirty="0"/>
              <a:t> to do so in </a:t>
            </a:r>
            <a:r>
              <a:rPr lang="de-DE" sz="1400" dirty="0" err="1"/>
              <a:t>the</a:t>
            </a:r>
            <a:r>
              <a:rPr lang="de-DE" sz="1400" dirty="0"/>
              <a:t> </a:t>
            </a:r>
            <a:r>
              <a:rPr lang="de-DE" sz="1400" dirty="0" err="1"/>
              <a:t>future</a:t>
            </a:r>
            <a:r>
              <a:rPr lang="de-DE" sz="1400" dirty="0"/>
              <a:t>? </a:t>
            </a:r>
            <a:r>
              <a:rPr lang="de-DE" sz="1400" dirty="0" err="1"/>
              <a:t>How</a:t>
            </a:r>
            <a:r>
              <a:rPr lang="de-DE" sz="1400" dirty="0"/>
              <a:t> </a:t>
            </a:r>
            <a:r>
              <a:rPr lang="de-DE" sz="1400" dirty="0" err="1"/>
              <a:t>much</a:t>
            </a:r>
            <a:r>
              <a:rPr lang="de-DE" sz="1400" dirty="0"/>
              <a:t> </a:t>
            </a:r>
            <a:r>
              <a:rPr lang="de-DE" sz="1400" dirty="0" err="1"/>
              <a:t>does</a:t>
            </a:r>
            <a:r>
              <a:rPr lang="de-DE" sz="1400" dirty="0"/>
              <a:t> </a:t>
            </a:r>
            <a:r>
              <a:rPr lang="de-DE" sz="1400" dirty="0" err="1"/>
              <a:t>each</a:t>
            </a:r>
            <a:r>
              <a:rPr lang="de-DE" sz="1400" dirty="0"/>
              <a:t> </a:t>
            </a:r>
            <a:r>
              <a:rPr lang="de-DE" sz="1400" dirty="0" err="1"/>
              <a:t>revenue</a:t>
            </a:r>
            <a:r>
              <a:rPr lang="de-DE" sz="1400" dirty="0"/>
              <a:t> stream </a:t>
            </a:r>
            <a:r>
              <a:rPr lang="de-DE" sz="1400" dirty="0" err="1"/>
              <a:t>contribute</a:t>
            </a:r>
            <a:r>
              <a:rPr lang="de-DE" sz="1400" dirty="0"/>
              <a:t> to </a:t>
            </a:r>
            <a:r>
              <a:rPr lang="de-DE" sz="1400" dirty="0" err="1"/>
              <a:t>the</a:t>
            </a:r>
            <a:r>
              <a:rPr lang="de-DE" sz="1400" dirty="0"/>
              <a:t> </a:t>
            </a:r>
            <a:r>
              <a:rPr lang="de-DE" sz="1400" dirty="0" err="1"/>
              <a:t>overall</a:t>
            </a:r>
            <a:r>
              <a:rPr lang="de-DE" sz="1400" dirty="0"/>
              <a:t> </a:t>
            </a:r>
            <a:r>
              <a:rPr lang="de-DE" sz="1400" dirty="0" err="1"/>
              <a:t>ones</a:t>
            </a:r>
            <a:r>
              <a:rPr lang="de-DE" sz="1400" dirty="0"/>
              <a:t>?</a:t>
            </a:r>
          </a:p>
        </p:txBody>
      </p:sp>
      <p:pic>
        <p:nvPicPr>
          <p:cNvPr id="5" name="Grafik 4">
            <a:extLst>
              <a:ext uri="{FF2B5EF4-FFF2-40B4-BE49-F238E27FC236}">
                <a16:creationId xmlns:a16="http://schemas.microsoft.com/office/drawing/2014/main" id="{8DD16F75-6907-42BE-9EA5-CF4AA431B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367" y="2832812"/>
            <a:ext cx="1034926" cy="1034926"/>
          </a:xfrm>
          <a:prstGeom prst="rect">
            <a:avLst/>
          </a:prstGeom>
        </p:spPr>
      </p:pic>
      <p:pic>
        <p:nvPicPr>
          <p:cNvPr id="8" name="Grafik 7">
            <a:extLst>
              <a:ext uri="{FF2B5EF4-FFF2-40B4-BE49-F238E27FC236}">
                <a16:creationId xmlns:a16="http://schemas.microsoft.com/office/drawing/2014/main" id="{D8F5CCD3-CEB5-4496-8DAD-9E7BF27E5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138" y="2832812"/>
            <a:ext cx="1034926" cy="1034926"/>
          </a:xfrm>
          <a:prstGeom prst="rect">
            <a:avLst/>
          </a:prstGeom>
        </p:spPr>
      </p:pic>
      <p:pic>
        <p:nvPicPr>
          <p:cNvPr id="12" name="Grafik 11">
            <a:extLst>
              <a:ext uri="{FF2B5EF4-FFF2-40B4-BE49-F238E27FC236}">
                <a16:creationId xmlns:a16="http://schemas.microsoft.com/office/drawing/2014/main" id="{DB2096A3-FAAF-4555-9475-59AB63B539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909" y="2832812"/>
            <a:ext cx="1034926" cy="1034926"/>
          </a:xfrm>
          <a:prstGeom prst="rect">
            <a:avLst/>
          </a:prstGeom>
        </p:spPr>
      </p:pic>
    </p:spTree>
    <p:extLst>
      <p:ext uri="{BB962C8B-B14F-4D97-AF65-F5344CB8AC3E}">
        <p14:creationId xmlns:p14="http://schemas.microsoft.com/office/powerpoint/2010/main" val="2273915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9 </a:t>
            </a:r>
            <a:r>
              <a:rPr lang="de-DE" dirty="0" err="1"/>
              <a:t>generic</a:t>
            </a:r>
            <a:r>
              <a:rPr lang="de-DE" dirty="0"/>
              <a:t> </a:t>
            </a:r>
            <a:r>
              <a:rPr lang="de-DE" dirty="0" err="1"/>
              <a:t>building</a:t>
            </a:r>
            <a:r>
              <a:rPr lang="de-DE" dirty="0"/>
              <a:t> </a:t>
            </a:r>
            <a:r>
              <a:rPr lang="de-DE" dirty="0" err="1"/>
              <a:t>blocks</a:t>
            </a:r>
            <a:r>
              <a:rPr lang="de-DE" dirty="0"/>
              <a:t> – </a:t>
            </a:r>
            <a:r>
              <a:rPr lang="de-DE" dirty="0" err="1"/>
              <a:t>summary</a:t>
            </a:r>
            <a:r>
              <a:rPr lang="de-DE" dirty="0"/>
              <a:t> </a:t>
            </a:r>
            <a:r>
              <a:rPr lang="de-DE" dirty="0" err="1"/>
              <a:t>blocks</a:t>
            </a:r>
            <a:r>
              <a:rPr lang="de-DE" dirty="0"/>
              <a:t> 1-6</a:t>
            </a:r>
            <a:endParaRPr lang="de-AT" dirty="0"/>
          </a:p>
        </p:txBody>
      </p:sp>
      <p:pic>
        <p:nvPicPr>
          <p:cNvPr id="4" name="Grafik 3">
            <a:extLst>
              <a:ext uri="{FF2B5EF4-FFF2-40B4-BE49-F238E27FC236}">
                <a16:creationId xmlns:a16="http://schemas.microsoft.com/office/drawing/2014/main" id="{D86583FC-75AA-46F8-A4FD-5F21922B04E7}"/>
              </a:ext>
            </a:extLst>
          </p:cNvPr>
          <p:cNvPicPr>
            <a:picLocks noChangeAspect="1"/>
          </p:cNvPicPr>
          <p:nvPr/>
        </p:nvPicPr>
        <p:blipFill>
          <a:blip r:embed="rId2"/>
          <a:stretch>
            <a:fillRect/>
          </a:stretch>
        </p:blipFill>
        <p:spPr>
          <a:xfrm>
            <a:off x="954405" y="2596823"/>
            <a:ext cx="7235190" cy="3496893"/>
          </a:xfrm>
          <a:prstGeom prst="rect">
            <a:avLst/>
          </a:prstGeom>
        </p:spPr>
      </p:pic>
    </p:spTree>
    <p:extLst>
      <p:ext uri="{BB962C8B-B14F-4D97-AF65-F5344CB8AC3E}">
        <p14:creationId xmlns:p14="http://schemas.microsoft.com/office/powerpoint/2010/main" val="3454986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a:bodyPr>
          <a:lstStyle/>
          <a:p>
            <a:r>
              <a:rPr lang="de-DE" dirty="0"/>
              <a:t>9 </a:t>
            </a:r>
            <a:r>
              <a:rPr lang="de-DE" dirty="0" err="1"/>
              <a:t>generic</a:t>
            </a:r>
            <a:r>
              <a:rPr lang="de-DE" dirty="0"/>
              <a:t> </a:t>
            </a:r>
            <a:r>
              <a:rPr lang="de-DE" dirty="0" err="1"/>
              <a:t>building</a:t>
            </a:r>
            <a:r>
              <a:rPr lang="de-DE" dirty="0"/>
              <a:t> </a:t>
            </a:r>
            <a:r>
              <a:rPr lang="de-DE" dirty="0" err="1"/>
              <a:t>blocks</a:t>
            </a:r>
            <a:r>
              <a:rPr lang="de-DE" dirty="0"/>
              <a:t> </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885242" y="3946709"/>
            <a:ext cx="2024246" cy="2541639"/>
          </a:xfrm>
        </p:spPr>
        <p:txBody>
          <a:bodyPr>
            <a:normAutofit lnSpcReduction="10000"/>
          </a:bodyPr>
          <a:lstStyle/>
          <a:p>
            <a:pPr marL="0" indent="0" algn="ctr">
              <a:buNone/>
            </a:pPr>
            <a:r>
              <a:rPr lang="de-DE" sz="1400" b="1" dirty="0"/>
              <a:t>7</a:t>
            </a:r>
          </a:p>
          <a:p>
            <a:pPr marL="0" indent="0" algn="ctr">
              <a:buNone/>
            </a:pPr>
            <a:r>
              <a:rPr lang="de-DE" sz="1400" b="1" dirty="0"/>
              <a:t>Key </a:t>
            </a:r>
            <a:r>
              <a:rPr lang="de-DE" sz="1400" b="1" dirty="0" err="1"/>
              <a:t>activities</a:t>
            </a:r>
            <a:endParaRPr lang="de-DE" sz="1400" b="1" dirty="0"/>
          </a:p>
          <a:p>
            <a:pPr marL="0" indent="0" algn="ctr">
              <a:buFont typeface="Arial" panose="020B0604020202020204" pitchFamily="34" charset="0"/>
              <a:buNone/>
            </a:pPr>
            <a:r>
              <a:rPr lang="de-DE" sz="1400" dirty="0" err="1"/>
              <a:t>What</a:t>
            </a:r>
            <a:r>
              <a:rPr lang="de-DE" sz="1400" dirty="0"/>
              <a:t> </a:t>
            </a:r>
            <a:r>
              <a:rPr lang="de-DE" sz="1400" dirty="0" err="1"/>
              <a:t>key</a:t>
            </a:r>
            <a:r>
              <a:rPr lang="de-DE" sz="1400" dirty="0"/>
              <a:t> </a:t>
            </a:r>
            <a:r>
              <a:rPr lang="de-DE" sz="1400" dirty="0" err="1"/>
              <a:t>activities</a:t>
            </a:r>
            <a:r>
              <a:rPr lang="de-DE" sz="1400" dirty="0"/>
              <a:t> do </a:t>
            </a:r>
            <a:r>
              <a:rPr lang="de-DE" sz="1400" dirty="0" err="1"/>
              <a:t>our</a:t>
            </a:r>
            <a:r>
              <a:rPr lang="de-DE" sz="1400" dirty="0"/>
              <a:t> </a:t>
            </a:r>
            <a:r>
              <a:rPr lang="de-DE" sz="1400" dirty="0" err="1"/>
              <a:t>value</a:t>
            </a:r>
            <a:r>
              <a:rPr lang="de-DE" sz="1400" dirty="0"/>
              <a:t> </a:t>
            </a:r>
            <a:r>
              <a:rPr lang="de-DE" sz="1400" dirty="0" err="1"/>
              <a:t>proposition</a:t>
            </a:r>
            <a:r>
              <a:rPr lang="de-DE" sz="1400" dirty="0"/>
              <a:t> </a:t>
            </a:r>
            <a:r>
              <a:rPr lang="de-DE" sz="1400" dirty="0" err="1"/>
              <a:t>require</a:t>
            </a:r>
            <a:r>
              <a:rPr lang="de-DE" sz="1400" dirty="0"/>
              <a:t>? </a:t>
            </a:r>
            <a:r>
              <a:rPr lang="de-DE" sz="1400" dirty="0" err="1"/>
              <a:t>Our</a:t>
            </a:r>
            <a:r>
              <a:rPr lang="de-DE" sz="1400" dirty="0"/>
              <a:t> </a:t>
            </a:r>
            <a:r>
              <a:rPr lang="de-DE" sz="1400" dirty="0" err="1"/>
              <a:t>distribution</a:t>
            </a:r>
            <a:r>
              <a:rPr lang="de-DE" sz="1400" dirty="0"/>
              <a:t> </a:t>
            </a:r>
            <a:r>
              <a:rPr lang="de-DE" sz="1400" dirty="0" err="1"/>
              <a:t>channels</a:t>
            </a:r>
            <a:r>
              <a:rPr lang="de-DE" sz="1400" dirty="0"/>
              <a:t>? Customer </a:t>
            </a:r>
            <a:r>
              <a:rPr lang="de-DE" sz="1400" dirty="0" err="1"/>
              <a:t>relationships</a:t>
            </a:r>
            <a:r>
              <a:rPr lang="de-DE" sz="1400" dirty="0"/>
              <a:t>? Revenue </a:t>
            </a:r>
            <a:r>
              <a:rPr lang="de-DE" sz="1400" dirty="0" err="1"/>
              <a:t>streams</a:t>
            </a:r>
            <a:r>
              <a:rPr lang="de-DE" sz="1400" dirty="0"/>
              <a:t>? </a:t>
            </a:r>
          </a:p>
          <a:p>
            <a:pPr marL="0" indent="0" algn="ctr">
              <a:buFont typeface="Arial" panose="020B0604020202020204" pitchFamily="34" charset="0"/>
              <a:buNone/>
            </a:pPr>
            <a:endParaRPr lang="de-DE" sz="1400" dirty="0"/>
          </a:p>
          <a:p>
            <a:pPr marL="0" indent="0" algn="ctr">
              <a:buFont typeface="Arial" panose="020B0604020202020204" pitchFamily="34" charset="0"/>
              <a:buNone/>
            </a:pPr>
            <a:r>
              <a:rPr lang="de-DE" sz="1400" dirty="0" err="1"/>
              <a:t>Production</a:t>
            </a:r>
            <a:r>
              <a:rPr lang="de-DE" sz="1400" dirty="0"/>
              <a:t>, </a:t>
            </a:r>
            <a:r>
              <a:rPr lang="de-DE" sz="1400" dirty="0" err="1"/>
              <a:t>problem</a:t>
            </a:r>
            <a:r>
              <a:rPr lang="de-DE" sz="1400" dirty="0"/>
              <a:t> </a:t>
            </a:r>
            <a:r>
              <a:rPr lang="de-DE" sz="1400" dirty="0" err="1"/>
              <a:t>solving</a:t>
            </a:r>
            <a:r>
              <a:rPr lang="de-DE" sz="1400" dirty="0"/>
              <a:t>, network</a:t>
            </a:r>
          </a:p>
        </p:txBody>
      </p:sp>
      <p:sp>
        <p:nvSpPr>
          <p:cNvPr id="15" name="Inhaltsplatzhalter 2">
            <a:extLst>
              <a:ext uri="{FF2B5EF4-FFF2-40B4-BE49-F238E27FC236}">
                <a16:creationId xmlns:a16="http://schemas.microsoft.com/office/drawing/2014/main" id="{7BAA00BF-0AF1-4391-B886-5A7696E67C5A}"/>
              </a:ext>
            </a:extLst>
          </p:cNvPr>
          <p:cNvSpPr txBox="1">
            <a:spLocks/>
          </p:cNvSpPr>
          <p:nvPr/>
        </p:nvSpPr>
        <p:spPr>
          <a:xfrm>
            <a:off x="5591545" y="3946708"/>
            <a:ext cx="2667213" cy="2541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b="1" dirty="0"/>
              <a:t>9</a:t>
            </a:r>
          </a:p>
          <a:p>
            <a:pPr marL="0" indent="0" algn="ctr">
              <a:buFont typeface="Arial" panose="020B0604020202020204" pitchFamily="34" charset="0"/>
              <a:buNone/>
            </a:pPr>
            <a:r>
              <a:rPr lang="de-DE" sz="1400" b="1" dirty="0" err="1"/>
              <a:t>Cost</a:t>
            </a:r>
            <a:r>
              <a:rPr lang="de-DE" sz="1400" b="1" dirty="0"/>
              <a:t> </a:t>
            </a:r>
            <a:r>
              <a:rPr lang="de-DE" sz="1400" b="1" dirty="0" err="1"/>
              <a:t>structure</a:t>
            </a:r>
            <a:endParaRPr lang="de-DE" sz="1400" dirty="0"/>
          </a:p>
          <a:p>
            <a:pPr marL="0" indent="0" algn="ctr">
              <a:buFont typeface="Arial" panose="020B0604020202020204" pitchFamily="34" charset="0"/>
              <a:buNone/>
            </a:pPr>
            <a:r>
              <a:rPr lang="de-DE" sz="1400" dirty="0" err="1"/>
              <a:t>What</a:t>
            </a:r>
            <a:r>
              <a:rPr lang="de-DE" sz="1400" dirty="0"/>
              <a:t> </a:t>
            </a:r>
            <a:r>
              <a:rPr lang="de-DE" sz="1400" dirty="0" err="1"/>
              <a:t>are</a:t>
            </a:r>
            <a:r>
              <a:rPr lang="de-DE" sz="1400" dirty="0"/>
              <a:t> </a:t>
            </a:r>
            <a:r>
              <a:rPr lang="de-DE" sz="1400" dirty="0" err="1"/>
              <a:t>the</a:t>
            </a:r>
            <a:r>
              <a:rPr lang="de-DE" sz="1400" dirty="0"/>
              <a:t> </a:t>
            </a:r>
            <a:r>
              <a:rPr lang="de-DE" sz="1400" dirty="0" err="1"/>
              <a:t>most</a:t>
            </a:r>
            <a:r>
              <a:rPr lang="de-DE" sz="1400" dirty="0"/>
              <a:t> </a:t>
            </a:r>
            <a:r>
              <a:rPr lang="de-DE" sz="1400" dirty="0" err="1"/>
              <a:t>important</a:t>
            </a:r>
            <a:r>
              <a:rPr lang="de-DE" sz="1400" dirty="0"/>
              <a:t> </a:t>
            </a:r>
            <a:r>
              <a:rPr lang="de-DE" sz="1400" dirty="0" err="1"/>
              <a:t>costs</a:t>
            </a:r>
            <a:r>
              <a:rPr lang="de-DE" sz="1400" dirty="0"/>
              <a:t> </a:t>
            </a:r>
            <a:r>
              <a:rPr lang="de-DE" sz="1400" dirty="0" err="1"/>
              <a:t>inherent</a:t>
            </a:r>
            <a:r>
              <a:rPr lang="de-DE" sz="1400" dirty="0"/>
              <a:t> in </a:t>
            </a:r>
            <a:r>
              <a:rPr lang="de-DE" sz="1400" dirty="0" err="1"/>
              <a:t>our</a:t>
            </a:r>
            <a:r>
              <a:rPr lang="de-DE" sz="1400" dirty="0"/>
              <a:t> </a:t>
            </a:r>
            <a:r>
              <a:rPr lang="de-DE" sz="1400" dirty="0" err="1"/>
              <a:t>business</a:t>
            </a:r>
            <a:r>
              <a:rPr lang="de-DE" sz="1400" dirty="0"/>
              <a:t> </a:t>
            </a:r>
            <a:r>
              <a:rPr lang="de-DE" sz="1400" dirty="0" err="1"/>
              <a:t>model</a:t>
            </a:r>
            <a:r>
              <a:rPr lang="de-DE" sz="1400" dirty="0"/>
              <a:t>? </a:t>
            </a:r>
            <a:r>
              <a:rPr lang="de-DE" sz="1400" dirty="0" err="1"/>
              <a:t>Which</a:t>
            </a:r>
            <a:r>
              <a:rPr lang="de-DE" sz="1400" dirty="0"/>
              <a:t> </a:t>
            </a:r>
            <a:r>
              <a:rPr lang="de-DE" sz="1400" dirty="0" err="1"/>
              <a:t>key</a:t>
            </a:r>
            <a:r>
              <a:rPr lang="de-DE" sz="1400" dirty="0"/>
              <a:t> </a:t>
            </a:r>
            <a:r>
              <a:rPr lang="de-DE" sz="1400" dirty="0" err="1"/>
              <a:t>resources</a:t>
            </a:r>
            <a:r>
              <a:rPr lang="de-DE" sz="1400" dirty="0"/>
              <a:t> </a:t>
            </a:r>
            <a:r>
              <a:rPr lang="de-DE" sz="1400" dirty="0" err="1"/>
              <a:t>are</a:t>
            </a:r>
            <a:r>
              <a:rPr lang="de-DE" sz="1400" dirty="0"/>
              <a:t> </a:t>
            </a:r>
            <a:r>
              <a:rPr lang="de-DE" sz="1400" dirty="0" err="1"/>
              <a:t>most</a:t>
            </a:r>
            <a:r>
              <a:rPr lang="de-DE" sz="1400" dirty="0"/>
              <a:t> </a:t>
            </a:r>
            <a:r>
              <a:rPr lang="de-DE" sz="1400" dirty="0" err="1"/>
              <a:t>important</a:t>
            </a:r>
            <a:r>
              <a:rPr lang="de-DE" sz="1400" dirty="0"/>
              <a:t> and </a:t>
            </a:r>
            <a:r>
              <a:rPr lang="de-DE" sz="1400" dirty="0" err="1"/>
              <a:t>most</a:t>
            </a:r>
            <a:r>
              <a:rPr lang="de-DE" sz="1400" dirty="0"/>
              <a:t> expensive?</a:t>
            </a:r>
          </a:p>
          <a:p>
            <a:pPr marL="0" indent="0" algn="ctr">
              <a:buFont typeface="Arial" panose="020B0604020202020204" pitchFamily="34" charset="0"/>
              <a:buNone/>
            </a:pPr>
            <a:r>
              <a:rPr lang="de-DE" sz="1400" dirty="0" err="1"/>
              <a:t>Cost-driven</a:t>
            </a:r>
            <a:r>
              <a:rPr lang="de-DE" sz="1400" dirty="0"/>
              <a:t>, </a:t>
            </a:r>
            <a:r>
              <a:rPr lang="de-DE" sz="1400" dirty="0" err="1"/>
              <a:t>value-driven</a:t>
            </a:r>
            <a:r>
              <a:rPr lang="de-DE" sz="1400" dirty="0"/>
              <a:t>, </a:t>
            </a:r>
            <a:r>
              <a:rPr lang="de-DE" sz="1400" dirty="0" err="1"/>
              <a:t>fixed</a:t>
            </a:r>
            <a:r>
              <a:rPr lang="de-DE" sz="1400" dirty="0"/>
              <a:t> &amp; variable </a:t>
            </a:r>
            <a:r>
              <a:rPr lang="de-DE" sz="1400" dirty="0" err="1"/>
              <a:t>costs</a:t>
            </a:r>
            <a:r>
              <a:rPr lang="de-DE" sz="1400" dirty="0"/>
              <a:t>, </a:t>
            </a:r>
            <a:r>
              <a:rPr lang="de-DE" sz="1400" dirty="0" err="1"/>
              <a:t>economies</a:t>
            </a:r>
            <a:r>
              <a:rPr lang="de-DE" sz="1400" dirty="0"/>
              <a:t> </a:t>
            </a:r>
            <a:r>
              <a:rPr lang="de-DE" sz="1400" dirty="0" err="1"/>
              <a:t>of</a:t>
            </a:r>
            <a:r>
              <a:rPr lang="de-DE" sz="1400" dirty="0"/>
              <a:t> </a:t>
            </a:r>
            <a:r>
              <a:rPr lang="de-DE" sz="1400" dirty="0" err="1"/>
              <a:t>scale</a:t>
            </a:r>
            <a:r>
              <a:rPr lang="de-DE" sz="1400" dirty="0"/>
              <a:t> &amp; </a:t>
            </a:r>
            <a:r>
              <a:rPr lang="de-DE" sz="1400" dirty="0" err="1"/>
              <a:t>scope</a:t>
            </a:r>
            <a:endParaRPr lang="de-DE" sz="1400" dirty="0"/>
          </a:p>
          <a:p>
            <a:pPr marL="0" indent="0" algn="ctr">
              <a:buFont typeface="Arial" panose="020B0604020202020204" pitchFamily="34" charset="0"/>
              <a:buNone/>
            </a:pPr>
            <a:endParaRPr lang="de-DE" sz="1400" dirty="0"/>
          </a:p>
        </p:txBody>
      </p:sp>
      <p:sp>
        <p:nvSpPr>
          <p:cNvPr id="16" name="Inhaltsplatzhalter 2">
            <a:extLst>
              <a:ext uri="{FF2B5EF4-FFF2-40B4-BE49-F238E27FC236}">
                <a16:creationId xmlns:a16="http://schemas.microsoft.com/office/drawing/2014/main" id="{715B3396-0C45-4091-9DC9-E0152D9FFE29}"/>
              </a:ext>
            </a:extLst>
          </p:cNvPr>
          <p:cNvSpPr txBox="1">
            <a:spLocks/>
          </p:cNvSpPr>
          <p:nvPr/>
        </p:nvSpPr>
        <p:spPr>
          <a:xfrm>
            <a:off x="3332479" y="3946709"/>
            <a:ext cx="2024245" cy="254163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b="1" dirty="0"/>
              <a:t>8</a:t>
            </a:r>
          </a:p>
          <a:p>
            <a:pPr marL="0" indent="0" algn="ctr">
              <a:buFont typeface="Arial" panose="020B0604020202020204" pitchFamily="34" charset="0"/>
              <a:buNone/>
            </a:pPr>
            <a:r>
              <a:rPr lang="de-DE" sz="1400" b="1" dirty="0"/>
              <a:t>Key </a:t>
            </a:r>
            <a:r>
              <a:rPr lang="de-DE" sz="1400" b="1" dirty="0" err="1"/>
              <a:t>partners</a:t>
            </a:r>
            <a:endParaRPr lang="de-DE" sz="1400" b="1" dirty="0"/>
          </a:p>
          <a:p>
            <a:pPr marL="0" indent="0" algn="ctr">
              <a:buFont typeface="Arial" panose="020B0604020202020204" pitchFamily="34" charset="0"/>
              <a:buNone/>
            </a:pPr>
            <a:r>
              <a:rPr lang="de-DE" sz="1400" dirty="0"/>
              <a:t>Who </a:t>
            </a:r>
            <a:r>
              <a:rPr lang="de-DE" sz="1400" dirty="0" err="1"/>
              <a:t>are</a:t>
            </a:r>
            <a:r>
              <a:rPr lang="de-DE" sz="1400" dirty="0"/>
              <a:t> </a:t>
            </a:r>
            <a:r>
              <a:rPr lang="de-DE" sz="1400" dirty="0" err="1"/>
              <a:t>our</a:t>
            </a:r>
            <a:r>
              <a:rPr lang="de-DE" sz="1400" dirty="0"/>
              <a:t> </a:t>
            </a:r>
            <a:r>
              <a:rPr lang="de-DE" sz="1400" dirty="0" err="1"/>
              <a:t>key</a:t>
            </a:r>
            <a:r>
              <a:rPr lang="de-DE" sz="1400" dirty="0"/>
              <a:t> </a:t>
            </a:r>
            <a:r>
              <a:rPr lang="de-DE" sz="1400" dirty="0" err="1"/>
              <a:t>partners</a:t>
            </a:r>
            <a:r>
              <a:rPr lang="de-DE" sz="1400" dirty="0"/>
              <a:t>? Who </a:t>
            </a:r>
            <a:r>
              <a:rPr lang="de-DE" sz="1400" dirty="0" err="1"/>
              <a:t>are</a:t>
            </a:r>
            <a:r>
              <a:rPr lang="de-DE" sz="1400" dirty="0"/>
              <a:t> </a:t>
            </a:r>
            <a:r>
              <a:rPr lang="de-DE" sz="1400" dirty="0" err="1"/>
              <a:t>our</a:t>
            </a:r>
            <a:r>
              <a:rPr lang="de-DE" sz="1400" dirty="0"/>
              <a:t> </a:t>
            </a:r>
            <a:r>
              <a:rPr lang="de-DE" sz="1400" dirty="0" err="1"/>
              <a:t>key</a:t>
            </a:r>
            <a:r>
              <a:rPr lang="de-DE" sz="1400" dirty="0"/>
              <a:t> </a:t>
            </a:r>
            <a:r>
              <a:rPr lang="de-DE" sz="1400" dirty="0" err="1"/>
              <a:t>suppliers</a:t>
            </a:r>
            <a:r>
              <a:rPr lang="de-DE" sz="1400" dirty="0"/>
              <a:t>? </a:t>
            </a:r>
            <a:r>
              <a:rPr lang="de-DE" sz="1400" dirty="0" err="1"/>
              <a:t>Which</a:t>
            </a:r>
            <a:r>
              <a:rPr lang="de-DE" sz="1400" dirty="0"/>
              <a:t> </a:t>
            </a:r>
            <a:r>
              <a:rPr lang="de-DE" sz="1400" dirty="0" err="1"/>
              <a:t>resources</a:t>
            </a:r>
            <a:r>
              <a:rPr lang="de-DE" sz="1400" dirty="0"/>
              <a:t> </a:t>
            </a:r>
            <a:r>
              <a:rPr lang="de-DE" sz="1400" dirty="0" err="1"/>
              <a:t>are</a:t>
            </a:r>
            <a:r>
              <a:rPr lang="de-DE" sz="1400" dirty="0"/>
              <a:t> </a:t>
            </a:r>
            <a:r>
              <a:rPr lang="de-DE" sz="1400" dirty="0" err="1"/>
              <a:t>we</a:t>
            </a:r>
            <a:r>
              <a:rPr lang="de-DE" sz="1400" dirty="0"/>
              <a:t> </a:t>
            </a:r>
            <a:r>
              <a:rPr lang="de-DE" sz="1400" dirty="0" err="1"/>
              <a:t>acquiring</a:t>
            </a:r>
            <a:r>
              <a:rPr lang="de-DE" sz="1400" dirty="0"/>
              <a:t> </a:t>
            </a:r>
            <a:r>
              <a:rPr lang="de-DE" sz="1400" dirty="0" err="1"/>
              <a:t>from</a:t>
            </a:r>
            <a:r>
              <a:rPr lang="de-DE" sz="1400" dirty="0"/>
              <a:t> </a:t>
            </a:r>
            <a:r>
              <a:rPr lang="de-DE" sz="1400" dirty="0" err="1"/>
              <a:t>partners</a:t>
            </a:r>
            <a:r>
              <a:rPr lang="de-DE" sz="1400" dirty="0"/>
              <a:t>? </a:t>
            </a:r>
            <a:r>
              <a:rPr lang="de-DE" sz="1400" dirty="0" err="1"/>
              <a:t>Which</a:t>
            </a:r>
            <a:r>
              <a:rPr lang="de-DE" sz="1400" dirty="0"/>
              <a:t> </a:t>
            </a:r>
            <a:r>
              <a:rPr lang="de-DE" sz="1400" dirty="0" err="1"/>
              <a:t>key</a:t>
            </a:r>
            <a:r>
              <a:rPr lang="de-DE" sz="1400" dirty="0"/>
              <a:t> </a:t>
            </a:r>
            <a:r>
              <a:rPr lang="de-DE" sz="1400" dirty="0" err="1"/>
              <a:t>activities</a:t>
            </a:r>
            <a:r>
              <a:rPr lang="de-DE" sz="1400" dirty="0"/>
              <a:t> do </a:t>
            </a:r>
            <a:r>
              <a:rPr lang="de-DE" sz="1400" dirty="0" err="1"/>
              <a:t>partners</a:t>
            </a:r>
            <a:r>
              <a:rPr lang="de-DE" sz="1400" dirty="0"/>
              <a:t> perform?</a:t>
            </a:r>
          </a:p>
          <a:p>
            <a:pPr marL="0" indent="0" algn="ctr">
              <a:buFont typeface="Arial" panose="020B0604020202020204" pitchFamily="34" charset="0"/>
              <a:buNone/>
            </a:pPr>
            <a:endParaRPr lang="de-DE" sz="1400" dirty="0"/>
          </a:p>
          <a:p>
            <a:pPr marL="0" indent="0" algn="ctr">
              <a:buFont typeface="Arial" panose="020B0604020202020204" pitchFamily="34" charset="0"/>
              <a:buNone/>
            </a:pPr>
            <a:r>
              <a:rPr lang="de-DE" sz="1400" dirty="0"/>
              <a:t>Motivation: </a:t>
            </a:r>
            <a:r>
              <a:rPr lang="de-DE" sz="1400" dirty="0" err="1"/>
              <a:t>optimization</a:t>
            </a:r>
            <a:r>
              <a:rPr lang="de-DE" sz="1400" dirty="0"/>
              <a:t>, </a:t>
            </a:r>
            <a:r>
              <a:rPr lang="de-DE" sz="1400" dirty="0" err="1"/>
              <a:t>reduction</a:t>
            </a:r>
            <a:r>
              <a:rPr lang="de-DE" sz="1400" dirty="0"/>
              <a:t> </a:t>
            </a:r>
            <a:r>
              <a:rPr lang="de-DE" sz="1400" dirty="0" err="1"/>
              <a:t>of</a:t>
            </a:r>
            <a:r>
              <a:rPr lang="de-DE" sz="1400" dirty="0"/>
              <a:t> </a:t>
            </a:r>
            <a:r>
              <a:rPr lang="de-DE" sz="1400" dirty="0" err="1"/>
              <a:t>risk</a:t>
            </a:r>
            <a:r>
              <a:rPr lang="de-DE" sz="1400" dirty="0"/>
              <a:t> &amp; </a:t>
            </a:r>
            <a:r>
              <a:rPr lang="de-DE" sz="1400" dirty="0" err="1"/>
              <a:t>uncertainty</a:t>
            </a:r>
            <a:r>
              <a:rPr lang="de-DE" sz="1400" dirty="0"/>
              <a:t>, </a:t>
            </a:r>
            <a:r>
              <a:rPr lang="de-DE" sz="1400" dirty="0" err="1"/>
              <a:t>acquisition</a:t>
            </a:r>
            <a:r>
              <a:rPr lang="de-DE" sz="1400" dirty="0"/>
              <a:t> </a:t>
            </a:r>
            <a:r>
              <a:rPr lang="de-DE" sz="1400" dirty="0" err="1"/>
              <a:t>of</a:t>
            </a:r>
            <a:r>
              <a:rPr lang="de-DE" sz="1400" dirty="0"/>
              <a:t> </a:t>
            </a:r>
            <a:r>
              <a:rPr lang="de-DE" sz="1400" dirty="0" err="1"/>
              <a:t>resources</a:t>
            </a:r>
            <a:endParaRPr lang="de-DE" sz="1400" dirty="0"/>
          </a:p>
        </p:txBody>
      </p:sp>
      <p:pic>
        <p:nvPicPr>
          <p:cNvPr id="6" name="Grafik 5">
            <a:extLst>
              <a:ext uri="{FF2B5EF4-FFF2-40B4-BE49-F238E27FC236}">
                <a16:creationId xmlns:a16="http://schemas.microsoft.com/office/drawing/2014/main" id="{8EC8A410-82A3-426E-B84D-69942102A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676" y="2981191"/>
            <a:ext cx="895617" cy="895617"/>
          </a:xfrm>
          <a:prstGeom prst="rect">
            <a:avLst/>
          </a:prstGeom>
        </p:spPr>
      </p:pic>
      <p:pic>
        <p:nvPicPr>
          <p:cNvPr id="9" name="Grafik 8">
            <a:extLst>
              <a:ext uri="{FF2B5EF4-FFF2-40B4-BE49-F238E27FC236}">
                <a16:creationId xmlns:a16="http://schemas.microsoft.com/office/drawing/2014/main" id="{ADBD93F9-58BF-43C3-9EAE-002C3A20E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549" y="2981191"/>
            <a:ext cx="1131616" cy="1131616"/>
          </a:xfrm>
          <a:prstGeom prst="rect">
            <a:avLst/>
          </a:prstGeom>
        </p:spPr>
      </p:pic>
      <p:pic>
        <p:nvPicPr>
          <p:cNvPr id="11" name="Grafik 10">
            <a:extLst>
              <a:ext uri="{FF2B5EF4-FFF2-40B4-BE49-F238E27FC236}">
                <a16:creationId xmlns:a16="http://schemas.microsoft.com/office/drawing/2014/main" id="{CA566459-9DCF-4DF2-AF39-F8F333CB5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924" y="2981191"/>
            <a:ext cx="965518" cy="965518"/>
          </a:xfrm>
          <a:prstGeom prst="rect">
            <a:avLst/>
          </a:prstGeom>
        </p:spPr>
      </p:pic>
    </p:spTree>
    <p:extLst>
      <p:ext uri="{BB962C8B-B14F-4D97-AF65-F5344CB8AC3E}">
        <p14:creationId xmlns:p14="http://schemas.microsoft.com/office/powerpoint/2010/main" val="1645760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a:xfrm>
            <a:off x="2660513" y="1347281"/>
            <a:ext cx="3822970" cy="793377"/>
          </a:xfrm>
        </p:spPr>
        <p:txBody>
          <a:bodyPr/>
          <a:lstStyle/>
          <a:p>
            <a:pPr algn="ctr"/>
            <a:r>
              <a:rPr lang="de-DE" dirty="0" err="1"/>
              <a:t>Expectations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7886699" cy="2426335"/>
          </a:xfrm>
        </p:spPr>
        <p:txBody>
          <a:bodyPr>
            <a:normAutofit/>
          </a:bodyPr>
          <a:lstStyle/>
          <a:p>
            <a:pPr marL="0" indent="0" algn="ctr">
              <a:buNone/>
            </a:pPr>
            <a:r>
              <a:rPr lang="de-DE" dirty="0" err="1">
                <a:solidFill>
                  <a:srgbClr val="189BB5"/>
                </a:solidFill>
              </a:rPr>
              <a:t>Expectations</a:t>
            </a:r>
            <a:r>
              <a:rPr lang="de-DE" dirty="0">
                <a:solidFill>
                  <a:srgbClr val="189BB5"/>
                </a:solidFill>
              </a:rPr>
              <a:t> </a:t>
            </a:r>
            <a:r>
              <a:rPr lang="de-DE" dirty="0" err="1">
                <a:solidFill>
                  <a:srgbClr val="189BB5"/>
                </a:solidFill>
              </a:rPr>
              <a:t>decide</a:t>
            </a:r>
            <a:r>
              <a:rPr lang="de-DE" dirty="0">
                <a:solidFill>
                  <a:srgbClr val="189BB5"/>
                </a:solidFill>
              </a:rPr>
              <a:t> </a:t>
            </a:r>
            <a:r>
              <a:rPr lang="de-DE" dirty="0" err="1">
                <a:solidFill>
                  <a:srgbClr val="189BB5"/>
                </a:solidFill>
              </a:rPr>
              <a:t>about</a:t>
            </a:r>
            <a:r>
              <a:rPr lang="de-DE" dirty="0">
                <a:solidFill>
                  <a:srgbClr val="189BB5"/>
                </a:solidFill>
              </a:rPr>
              <a:t> </a:t>
            </a:r>
            <a:r>
              <a:rPr lang="de-DE" dirty="0" err="1">
                <a:solidFill>
                  <a:srgbClr val="189BB5"/>
                </a:solidFill>
              </a:rPr>
              <a:t>satisfaction</a:t>
            </a:r>
            <a:r>
              <a:rPr lang="de-DE" dirty="0">
                <a:solidFill>
                  <a:srgbClr val="189BB5"/>
                </a:solidFill>
              </a:rPr>
              <a:t> </a:t>
            </a:r>
            <a:r>
              <a:rPr lang="de-DE" dirty="0" err="1">
                <a:solidFill>
                  <a:srgbClr val="189BB5"/>
                </a:solidFill>
              </a:rPr>
              <a:t>or</a:t>
            </a:r>
            <a:r>
              <a:rPr lang="de-DE" dirty="0">
                <a:solidFill>
                  <a:srgbClr val="189BB5"/>
                </a:solidFill>
              </a:rPr>
              <a:t> </a:t>
            </a:r>
            <a:r>
              <a:rPr lang="de-DE" dirty="0" err="1">
                <a:solidFill>
                  <a:srgbClr val="189BB5"/>
                </a:solidFill>
              </a:rPr>
              <a:t>dissatisfaction</a:t>
            </a:r>
            <a:r>
              <a:rPr lang="de-DE" dirty="0">
                <a:solidFill>
                  <a:srgbClr val="189BB5"/>
                </a:solidFill>
              </a:rPr>
              <a:t>!</a:t>
            </a:r>
          </a:p>
          <a:p>
            <a:pPr marL="0" indent="0" algn="ctr">
              <a:buNone/>
            </a:pPr>
            <a:endParaRPr lang="de-DE" dirty="0">
              <a:solidFill>
                <a:srgbClr val="189BB5"/>
              </a:solidFill>
            </a:endParaRPr>
          </a:p>
          <a:p>
            <a:pPr marL="0" indent="0" algn="ctr">
              <a:buNone/>
            </a:pPr>
            <a:r>
              <a:rPr lang="de-DE" dirty="0">
                <a:solidFill>
                  <a:srgbClr val="189BB5"/>
                </a:solidFill>
              </a:rPr>
              <a:t>So, </a:t>
            </a:r>
            <a:r>
              <a:rPr lang="de-DE" dirty="0" err="1">
                <a:solidFill>
                  <a:srgbClr val="189BB5"/>
                </a:solidFill>
              </a:rPr>
              <a:t>let´s</a:t>
            </a:r>
            <a:r>
              <a:rPr lang="de-DE" dirty="0">
                <a:solidFill>
                  <a:srgbClr val="189BB5"/>
                </a:solidFill>
              </a:rPr>
              <a:t> manage </a:t>
            </a:r>
            <a:r>
              <a:rPr lang="de-DE" dirty="0" err="1">
                <a:solidFill>
                  <a:srgbClr val="189BB5"/>
                </a:solidFill>
              </a:rPr>
              <a:t>them</a:t>
            </a:r>
            <a:r>
              <a:rPr lang="de-DE" dirty="0">
                <a:solidFill>
                  <a:srgbClr val="189BB5"/>
                </a:solidFill>
              </a:rPr>
              <a:t>!</a:t>
            </a:r>
          </a:p>
          <a:p>
            <a:pPr marL="0" indent="0" algn="ctr">
              <a:buNone/>
            </a:pPr>
            <a:r>
              <a:rPr lang="de-DE" dirty="0" err="1">
                <a:solidFill>
                  <a:srgbClr val="189BB5"/>
                </a:solidFill>
              </a:rPr>
              <a:t>Let</a:t>
            </a:r>
            <a:r>
              <a:rPr lang="de-DE" dirty="0">
                <a:solidFill>
                  <a:srgbClr val="189BB5"/>
                </a:solidFill>
              </a:rPr>
              <a:t> </a:t>
            </a:r>
            <a:r>
              <a:rPr lang="de-DE" dirty="0" err="1">
                <a:solidFill>
                  <a:srgbClr val="189BB5"/>
                </a:solidFill>
              </a:rPr>
              <a:t>me</a:t>
            </a:r>
            <a:r>
              <a:rPr lang="de-DE" dirty="0">
                <a:solidFill>
                  <a:srgbClr val="189BB5"/>
                </a:solidFill>
              </a:rPr>
              <a:t> </a:t>
            </a:r>
            <a:r>
              <a:rPr lang="de-DE" dirty="0" err="1">
                <a:solidFill>
                  <a:srgbClr val="189BB5"/>
                </a:solidFill>
              </a:rPr>
              <a:t>know</a:t>
            </a:r>
            <a:r>
              <a:rPr lang="de-DE" dirty="0">
                <a:solidFill>
                  <a:srgbClr val="189BB5"/>
                </a:solidFill>
              </a:rPr>
              <a:t> </a:t>
            </a:r>
            <a:r>
              <a:rPr lang="de-DE" dirty="0" err="1">
                <a:solidFill>
                  <a:srgbClr val="189BB5"/>
                </a:solidFill>
              </a:rPr>
              <a:t>yours</a:t>
            </a:r>
            <a:r>
              <a:rPr lang="de-DE" dirty="0">
                <a:solidFill>
                  <a:srgbClr val="189BB5"/>
                </a:solidFill>
              </a:rPr>
              <a:t>!</a:t>
            </a:r>
          </a:p>
        </p:txBody>
      </p:sp>
      <p:sp>
        <p:nvSpPr>
          <p:cNvPr id="4" name="Textfeld 3">
            <a:extLst>
              <a:ext uri="{FF2B5EF4-FFF2-40B4-BE49-F238E27FC236}">
                <a16:creationId xmlns:a16="http://schemas.microsoft.com/office/drawing/2014/main" id="{758AE4FF-D1C5-4385-BB2B-7D86CCFCD326}"/>
              </a:ext>
            </a:extLst>
          </p:cNvPr>
          <p:cNvSpPr txBox="1"/>
          <p:nvPr/>
        </p:nvSpPr>
        <p:spPr>
          <a:xfrm>
            <a:off x="-312563" y="5365255"/>
            <a:ext cx="7263685" cy="830997"/>
          </a:xfrm>
          <a:prstGeom prst="rect">
            <a:avLst/>
          </a:prstGeom>
          <a:noFill/>
        </p:spPr>
        <p:txBody>
          <a:bodyPr wrap="square" rtlCol="0">
            <a:spAutoFit/>
          </a:bodyPr>
          <a:lstStyle/>
          <a:p>
            <a:pPr algn="ctr"/>
            <a:r>
              <a:rPr lang="de-DE" sz="2400" b="1" dirty="0" err="1"/>
              <a:t>Please</a:t>
            </a:r>
            <a:r>
              <a:rPr lang="de-DE" sz="2400" b="1" dirty="0"/>
              <a:t> </a:t>
            </a:r>
            <a:r>
              <a:rPr lang="de-DE" sz="2400" b="1" dirty="0" err="1"/>
              <a:t>go</a:t>
            </a:r>
            <a:r>
              <a:rPr lang="de-DE" sz="2400" b="1" dirty="0"/>
              <a:t> to menti.com and </a:t>
            </a:r>
            <a:r>
              <a:rPr lang="de-DE" sz="2400" b="1" dirty="0" err="1"/>
              <a:t>use</a:t>
            </a:r>
            <a:r>
              <a:rPr lang="de-DE" sz="2400" b="1" dirty="0"/>
              <a:t> </a:t>
            </a:r>
            <a:r>
              <a:rPr lang="de-DE" sz="2400" b="1" dirty="0" err="1"/>
              <a:t>the</a:t>
            </a:r>
            <a:r>
              <a:rPr lang="de-DE" sz="2400" b="1" dirty="0"/>
              <a:t> code</a:t>
            </a:r>
          </a:p>
          <a:p>
            <a:pPr algn="ctr"/>
            <a:r>
              <a:rPr lang="de-AT" sz="2400" b="1" i="0" dirty="0">
                <a:effectLst/>
                <a:latin typeface="MentiText"/>
              </a:rPr>
              <a:t>2978 9663 </a:t>
            </a:r>
            <a:r>
              <a:rPr lang="de-AT" sz="2400" b="1" i="0" dirty="0" err="1">
                <a:effectLst/>
                <a:latin typeface="MentiText"/>
              </a:rPr>
              <a:t>or</a:t>
            </a:r>
            <a:r>
              <a:rPr lang="de-AT" sz="2400" b="1" i="0" dirty="0">
                <a:effectLst/>
                <a:latin typeface="MentiText"/>
              </a:rPr>
              <a:t> </a:t>
            </a:r>
            <a:r>
              <a:rPr lang="de-AT" sz="2400" b="1" i="0" dirty="0" err="1">
                <a:effectLst/>
                <a:latin typeface="MentiText"/>
              </a:rPr>
              <a:t>use</a:t>
            </a:r>
            <a:r>
              <a:rPr lang="de-AT" sz="2400" b="1" i="0" dirty="0">
                <a:effectLst/>
                <a:latin typeface="MentiText"/>
              </a:rPr>
              <a:t> </a:t>
            </a:r>
            <a:r>
              <a:rPr lang="de-AT" sz="2400" b="1" i="0" dirty="0" err="1">
                <a:effectLst/>
                <a:latin typeface="MentiText"/>
              </a:rPr>
              <a:t>the</a:t>
            </a:r>
            <a:r>
              <a:rPr lang="de-AT" sz="2400" b="1" i="0" dirty="0">
                <a:effectLst/>
                <a:latin typeface="MentiText"/>
              </a:rPr>
              <a:t> QR code</a:t>
            </a:r>
          </a:p>
        </p:txBody>
      </p:sp>
      <p:pic>
        <p:nvPicPr>
          <p:cNvPr id="1026" name="Picture 2">
            <a:extLst>
              <a:ext uri="{FF2B5EF4-FFF2-40B4-BE49-F238E27FC236}">
                <a16:creationId xmlns:a16="http://schemas.microsoft.com/office/drawing/2014/main" id="{818E4C07-78CF-4900-82B4-9DACD93B58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13" t="8877" r="7623" b="8455"/>
          <a:stretch/>
        </p:blipFill>
        <p:spPr bwMode="auto">
          <a:xfrm>
            <a:off x="6483483" y="4251975"/>
            <a:ext cx="2273126" cy="220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216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9 </a:t>
            </a:r>
            <a:r>
              <a:rPr lang="de-DE" dirty="0" err="1"/>
              <a:t>generic</a:t>
            </a:r>
            <a:r>
              <a:rPr lang="de-DE" dirty="0"/>
              <a:t> </a:t>
            </a:r>
            <a:r>
              <a:rPr lang="de-DE" dirty="0" err="1"/>
              <a:t>building</a:t>
            </a:r>
            <a:r>
              <a:rPr lang="de-DE" dirty="0"/>
              <a:t> </a:t>
            </a:r>
            <a:r>
              <a:rPr lang="de-DE" dirty="0" err="1"/>
              <a:t>blocks</a:t>
            </a:r>
            <a:r>
              <a:rPr lang="de-DE" dirty="0"/>
              <a:t> – </a:t>
            </a:r>
            <a:r>
              <a:rPr lang="de-DE" dirty="0" err="1"/>
              <a:t>summary</a:t>
            </a:r>
            <a:r>
              <a:rPr lang="de-DE" dirty="0"/>
              <a:t> </a:t>
            </a:r>
            <a:r>
              <a:rPr lang="de-DE" dirty="0" err="1"/>
              <a:t>blocks</a:t>
            </a:r>
            <a:r>
              <a:rPr lang="de-DE" dirty="0"/>
              <a:t> 1-9</a:t>
            </a:r>
            <a:endParaRPr lang="de-AT" dirty="0"/>
          </a:p>
        </p:txBody>
      </p:sp>
      <p:pic>
        <p:nvPicPr>
          <p:cNvPr id="5" name="Picture 2">
            <a:extLst>
              <a:ext uri="{FF2B5EF4-FFF2-40B4-BE49-F238E27FC236}">
                <a16:creationId xmlns:a16="http://schemas.microsoft.com/office/drawing/2014/main" id="{D2930E6C-A423-4DF4-BEFF-7254C59F8A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125" b="16440"/>
          <a:stretch/>
        </p:blipFill>
        <p:spPr bwMode="auto">
          <a:xfrm>
            <a:off x="679174" y="2553977"/>
            <a:ext cx="7785652" cy="38208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258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a:r>
              <a:rPr lang="en-US" sz="2400" kern="1200" dirty="0">
                <a:solidFill>
                  <a:srgbClr val="FFFFFF"/>
                </a:solidFill>
                <a:latin typeface="+mj-lt"/>
                <a:ea typeface="+mj-ea"/>
                <a:cs typeface="+mj-cs"/>
              </a:rPr>
              <a:t>Business model canvas – </a:t>
            </a:r>
            <a:r>
              <a:rPr lang="en-US" sz="2400" dirty="0">
                <a:solidFill>
                  <a:srgbClr val="FFFFFF"/>
                </a:solidFill>
                <a:latin typeface="+mj-lt"/>
              </a:rPr>
              <a:t>not a stand alone model</a:t>
            </a:r>
            <a:endParaRPr lang="en-US" sz="2400" kern="1200" dirty="0">
              <a:solidFill>
                <a:srgbClr val="FFFFFF"/>
              </a:solidFill>
              <a:latin typeface="+mj-lt"/>
              <a:ea typeface="+mj-ea"/>
              <a:cs typeface="+mj-cs"/>
            </a:endParaRPr>
          </a:p>
        </p:txBody>
      </p:sp>
      <p:pic>
        <p:nvPicPr>
          <p:cNvPr id="6146" name="Picture 2">
            <a:extLst>
              <a:ext uri="{FF2B5EF4-FFF2-40B4-BE49-F238E27FC236}">
                <a16:creationId xmlns:a16="http://schemas.microsoft.com/office/drawing/2014/main" id="{FAB87688-27BB-4606-8886-434F858E56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49446" y="1418830"/>
            <a:ext cx="5784660" cy="402033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9F3F9995-CF79-4633-8250-406237E17678}"/>
              </a:ext>
            </a:extLst>
          </p:cNvPr>
          <p:cNvSpPr txBox="1"/>
          <p:nvPr/>
        </p:nvSpPr>
        <p:spPr>
          <a:xfrm>
            <a:off x="3162395" y="5807414"/>
            <a:ext cx="5784660" cy="461665"/>
          </a:xfrm>
          <a:prstGeom prst="rect">
            <a:avLst/>
          </a:prstGeom>
          <a:noFill/>
        </p:spPr>
        <p:txBody>
          <a:bodyPr wrap="square" rtlCol="0">
            <a:spAutoFit/>
          </a:bodyPr>
          <a:lstStyle/>
          <a:p>
            <a:r>
              <a:rPr lang="de-DE" sz="1200" dirty="0"/>
              <a:t>Great </a:t>
            </a:r>
            <a:r>
              <a:rPr lang="de-DE" sz="1200" dirty="0" err="1"/>
              <a:t>exercise</a:t>
            </a:r>
            <a:r>
              <a:rPr lang="de-DE" sz="1200" dirty="0"/>
              <a:t> to do </a:t>
            </a:r>
            <a:r>
              <a:rPr lang="de-DE" sz="1200" dirty="0" err="1"/>
              <a:t>with</a:t>
            </a:r>
            <a:r>
              <a:rPr lang="de-DE" sz="1200" dirty="0"/>
              <a:t> </a:t>
            </a:r>
            <a:r>
              <a:rPr lang="de-DE" sz="1200" dirty="0" err="1"/>
              <a:t>students</a:t>
            </a:r>
            <a:r>
              <a:rPr lang="de-DE" sz="1200" dirty="0"/>
              <a:t> </a:t>
            </a:r>
            <a:r>
              <a:rPr lang="de-DE" sz="1200" dirty="0" err="1"/>
              <a:t>once</a:t>
            </a:r>
            <a:r>
              <a:rPr lang="de-DE" sz="1200" dirty="0"/>
              <a:t> </a:t>
            </a:r>
            <a:r>
              <a:rPr lang="de-DE" sz="1200" dirty="0" err="1"/>
              <a:t>having</a:t>
            </a:r>
            <a:r>
              <a:rPr lang="de-DE" sz="1200" dirty="0"/>
              <a:t> a </a:t>
            </a:r>
            <a:r>
              <a:rPr lang="de-DE" sz="1200" dirty="0" err="1"/>
              <a:t>business</a:t>
            </a:r>
            <a:r>
              <a:rPr lang="de-DE" sz="1200" dirty="0"/>
              <a:t> </a:t>
            </a:r>
            <a:r>
              <a:rPr lang="de-DE" sz="1200" dirty="0" err="1"/>
              <a:t>idea</a:t>
            </a:r>
            <a:r>
              <a:rPr lang="de-DE" sz="1200" dirty="0"/>
              <a:t> in </a:t>
            </a:r>
            <a:r>
              <a:rPr lang="de-DE" sz="1200" dirty="0" err="1"/>
              <a:t>mind</a:t>
            </a:r>
            <a:r>
              <a:rPr lang="de-DE" sz="1200" dirty="0"/>
              <a:t>: </a:t>
            </a:r>
            <a:r>
              <a:rPr lang="en-US" sz="1200" dirty="0">
                <a:hlinkClick r:id="rId3"/>
              </a:rPr>
              <a:t>How To Scan Your Business Model Environment For Disruptive Threats And Opportunities (strategyzer.com)</a:t>
            </a:r>
            <a:endParaRPr lang="de-AT" sz="1200" dirty="0"/>
          </a:p>
        </p:txBody>
      </p:sp>
    </p:spTree>
    <p:extLst>
      <p:ext uri="{BB962C8B-B14F-4D97-AF65-F5344CB8AC3E}">
        <p14:creationId xmlns:p14="http://schemas.microsoft.com/office/powerpoint/2010/main" val="797276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Business </a:t>
            </a:r>
            <a:r>
              <a:rPr lang="de-DE" dirty="0" err="1"/>
              <a:t>model</a:t>
            </a:r>
            <a:r>
              <a:rPr lang="de-DE" dirty="0"/>
              <a:t> </a:t>
            </a:r>
            <a:r>
              <a:rPr lang="de-DE" dirty="0" err="1"/>
              <a:t>canvas</a:t>
            </a:r>
            <a:r>
              <a:rPr lang="de-DE" dirty="0"/>
              <a:t> – </a:t>
            </a:r>
            <a:r>
              <a:rPr lang="de-DE" dirty="0" err="1"/>
              <a:t>example</a:t>
            </a:r>
            <a:r>
              <a:rPr lang="de-DE" dirty="0"/>
              <a:t> Uber</a:t>
            </a:r>
            <a:endParaRPr lang="de-AT" dirty="0"/>
          </a:p>
        </p:txBody>
      </p:sp>
      <p:pic>
        <p:nvPicPr>
          <p:cNvPr id="10242" name="Picture 2" descr="Uber Business Model">
            <a:extLst>
              <a:ext uri="{FF2B5EF4-FFF2-40B4-BE49-F238E27FC236}">
                <a16:creationId xmlns:a16="http://schemas.microsoft.com/office/drawing/2014/main" id="{5A1FBE4E-46C6-4EC2-9292-331BEA9F7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17" t="10966" r="5109" b="10966"/>
          <a:stretch/>
        </p:blipFill>
        <p:spPr bwMode="auto">
          <a:xfrm>
            <a:off x="472108" y="2534478"/>
            <a:ext cx="8199783" cy="401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916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Business </a:t>
            </a:r>
            <a:r>
              <a:rPr lang="de-DE" dirty="0" err="1"/>
              <a:t>model</a:t>
            </a:r>
            <a:r>
              <a:rPr lang="de-DE" dirty="0"/>
              <a:t> </a:t>
            </a:r>
            <a:r>
              <a:rPr lang="de-DE" dirty="0" err="1"/>
              <a:t>canvas</a:t>
            </a:r>
            <a:r>
              <a:rPr lang="de-DE" dirty="0"/>
              <a:t> – Don´ts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7886699" cy="3836846"/>
          </a:xfrm>
        </p:spPr>
        <p:txBody>
          <a:bodyPr>
            <a:normAutofit lnSpcReduction="10000"/>
          </a:bodyPr>
          <a:lstStyle/>
          <a:p>
            <a:pPr marL="342900" indent="-342900">
              <a:lnSpc>
                <a:spcPct val="124000"/>
              </a:lnSpc>
              <a:buClr>
                <a:schemeClr val="tx2"/>
              </a:buClr>
              <a:buSzPct val="120000"/>
              <a:buFont typeface="Arial" panose="020B0604020202020204" pitchFamily="34" charset="0"/>
              <a:buChar char="•"/>
            </a:pPr>
            <a:r>
              <a:rPr lang="de-DE" sz="2400" dirty="0" err="1"/>
              <a:t>Treating</a:t>
            </a:r>
            <a:r>
              <a:rPr lang="de-DE" sz="2400" dirty="0"/>
              <a:t> </a:t>
            </a:r>
            <a:r>
              <a:rPr lang="de-DE" sz="2400" dirty="0" err="1"/>
              <a:t>the</a:t>
            </a:r>
            <a:r>
              <a:rPr lang="de-DE" sz="2400" dirty="0"/>
              <a:t> </a:t>
            </a:r>
            <a:r>
              <a:rPr lang="de-DE" sz="2400" dirty="0" err="1"/>
              <a:t>canvas</a:t>
            </a:r>
            <a:r>
              <a:rPr lang="de-DE" sz="2400" dirty="0"/>
              <a:t> like a </a:t>
            </a:r>
            <a:r>
              <a:rPr lang="de-DE" sz="2400" dirty="0" err="1"/>
              <a:t>checklist</a:t>
            </a:r>
            <a:r>
              <a:rPr lang="de-DE" sz="2400" dirty="0"/>
              <a:t> – </a:t>
            </a:r>
            <a:r>
              <a:rPr lang="de-DE" sz="2400" dirty="0" err="1"/>
              <a:t>understand</a:t>
            </a:r>
            <a:r>
              <a:rPr lang="de-DE" sz="2400" dirty="0"/>
              <a:t> </a:t>
            </a:r>
            <a:r>
              <a:rPr lang="de-DE" sz="2400" dirty="0" err="1"/>
              <a:t>the</a:t>
            </a:r>
            <a:r>
              <a:rPr lang="de-DE" sz="2400" dirty="0"/>
              <a:t> </a:t>
            </a:r>
            <a:r>
              <a:rPr lang="de-DE" sz="2400" dirty="0" err="1"/>
              <a:t>connections</a:t>
            </a:r>
            <a:endParaRPr lang="de-DE" sz="2400" dirty="0"/>
          </a:p>
          <a:p>
            <a:pPr marL="342900" indent="-342900">
              <a:lnSpc>
                <a:spcPct val="124000"/>
              </a:lnSpc>
              <a:buClr>
                <a:schemeClr val="tx2"/>
              </a:buClr>
              <a:buSzPct val="120000"/>
              <a:buFont typeface="Arial" panose="020B0604020202020204" pitchFamily="34" charset="0"/>
              <a:buChar char="•"/>
            </a:pPr>
            <a:r>
              <a:rPr lang="de-DE" sz="2400" dirty="0" err="1"/>
              <a:t>Too</a:t>
            </a:r>
            <a:r>
              <a:rPr lang="de-DE" sz="2400" dirty="0"/>
              <a:t> </a:t>
            </a:r>
            <a:r>
              <a:rPr lang="de-DE" sz="2400" dirty="0" err="1"/>
              <a:t>much</a:t>
            </a:r>
            <a:r>
              <a:rPr lang="de-DE" sz="2400" dirty="0"/>
              <a:t> </a:t>
            </a:r>
            <a:r>
              <a:rPr lang="de-DE" sz="2400" dirty="0" err="1"/>
              <a:t>details</a:t>
            </a:r>
            <a:r>
              <a:rPr lang="de-DE" sz="2400" dirty="0"/>
              <a:t> &amp; </a:t>
            </a:r>
            <a:r>
              <a:rPr lang="de-DE" sz="2400" dirty="0" err="1"/>
              <a:t>too</a:t>
            </a:r>
            <a:r>
              <a:rPr lang="de-DE" sz="2400" dirty="0"/>
              <a:t> </a:t>
            </a:r>
            <a:r>
              <a:rPr lang="de-DE" sz="2400" dirty="0" err="1"/>
              <a:t>many</a:t>
            </a:r>
            <a:r>
              <a:rPr lang="de-DE" sz="2400" dirty="0"/>
              <a:t> </a:t>
            </a:r>
            <a:r>
              <a:rPr lang="de-DE" sz="2400" dirty="0" err="1"/>
              <a:t>ideas</a:t>
            </a:r>
            <a:r>
              <a:rPr lang="de-DE" sz="2400" dirty="0"/>
              <a:t> in </a:t>
            </a:r>
            <a:r>
              <a:rPr lang="de-DE" sz="2400" dirty="0" err="1"/>
              <a:t>one</a:t>
            </a:r>
            <a:r>
              <a:rPr lang="de-DE" sz="2400" dirty="0"/>
              <a:t> </a:t>
            </a:r>
            <a:r>
              <a:rPr lang="de-DE" sz="2400" dirty="0" err="1"/>
              <a:t>canvas</a:t>
            </a:r>
            <a:endParaRPr lang="de-DE" sz="2400" dirty="0"/>
          </a:p>
          <a:p>
            <a:pPr marL="342900" indent="-342900">
              <a:lnSpc>
                <a:spcPct val="124000"/>
              </a:lnSpc>
              <a:buClr>
                <a:schemeClr val="tx2"/>
              </a:buClr>
              <a:buSzPct val="120000"/>
              <a:buFont typeface="Arial" panose="020B0604020202020204" pitchFamily="34" charset="0"/>
              <a:buChar char="•"/>
            </a:pPr>
            <a:r>
              <a:rPr lang="de-DE" sz="2400" dirty="0" err="1"/>
              <a:t>Confusing</a:t>
            </a:r>
            <a:r>
              <a:rPr lang="de-DE" sz="2400" dirty="0"/>
              <a:t> </a:t>
            </a:r>
            <a:r>
              <a:rPr lang="de-DE" sz="2400" dirty="0" err="1"/>
              <a:t>intent</a:t>
            </a:r>
            <a:r>
              <a:rPr lang="de-DE" sz="2400" dirty="0"/>
              <a:t> </a:t>
            </a:r>
            <a:r>
              <a:rPr lang="de-DE" sz="2400" dirty="0" err="1"/>
              <a:t>with</a:t>
            </a:r>
            <a:r>
              <a:rPr lang="de-DE" sz="2400" dirty="0"/>
              <a:t> </a:t>
            </a:r>
            <a:r>
              <a:rPr lang="de-DE" sz="2400" dirty="0" err="1"/>
              <a:t>value</a:t>
            </a:r>
            <a:r>
              <a:rPr lang="de-DE" sz="2400" dirty="0"/>
              <a:t> </a:t>
            </a:r>
            <a:r>
              <a:rPr lang="de-DE" sz="2400" dirty="0" err="1"/>
              <a:t>proposition</a:t>
            </a:r>
            <a:endParaRPr lang="de-DE" sz="2400" dirty="0"/>
          </a:p>
          <a:p>
            <a:pPr marL="342900" indent="-342900">
              <a:lnSpc>
                <a:spcPct val="124000"/>
              </a:lnSpc>
              <a:buClr>
                <a:schemeClr val="tx2"/>
              </a:buClr>
              <a:buSzPct val="120000"/>
              <a:buFont typeface="Arial" panose="020B0604020202020204" pitchFamily="34" charset="0"/>
              <a:buChar char="•"/>
            </a:pPr>
            <a:r>
              <a:rPr lang="de-DE" sz="2400" dirty="0" err="1"/>
              <a:t>Don´t</a:t>
            </a:r>
            <a:r>
              <a:rPr lang="de-DE" sz="2400" dirty="0"/>
              <a:t> </a:t>
            </a:r>
            <a:r>
              <a:rPr lang="de-DE" sz="2400" dirty="0" err="1"/>
              <a:t>leave</a:t>
            </a:r>
            <a:r>
              <a:rPr lang="de-DE" sz="2400" dirty="0"/>
              <a:t> out </a:t>
            </a:r>
            <a:r>
              <a:rPr lang="de-DE" sz="2400" dirty="0" err="1"/>
              <a:t>numbers</a:t>
            </a:r>
            <a:r>
              <a:rPr lang="de-DE" sz="2400" dirty="0"/>
              <a:t>/</a:t>
            </a:r>
            <a:r>
              <a:rPr lang="de-DE" sz="2400" dirty="0" err="1"/>
              <a:t>blocks</a:t>
            </a:r>
            <a:endParaRPr lang="de-DE" sz="2400" dirty="0"/>
          </a:p>
          <a:p>
            <a:pPr marL="342900" indent="-342900">
              <a:lnSpc>
                <a:spcPct val="124000"/>
              </a:lnSpc>
              <a:buClr>
                <a:schemeClr val="tx2"/>
              </a:buClr>
              <a:buSzPct val="120000"/>
              <a:buFont typeface="Arial" panose="020B0604020202020204" pitchFamily="34" charset="0"/>
              <a:buChar char="•"/>
            </a:pPr>
            <a:r>
              <a:rPr lang="de-DE" sz="2400" dirty="0" err="1"/>
              <a:t>Too</a:t>
            </a:r>
            <a:r>
              <a:rPr lang="de-DE" sz="2400" dirty="0"/>
              <a:t> </a:t>
            </a:r>
            <a:r>
              <a:rPr lang="de-DE" sz="2400" dirty="0" err="1"/>
              <a:t>much</a:t>
            </a:r>
            <a:r>
              <a:rPr lang="de-DE" sz="2400" dirty="0"/>
              <a:t> </a:t>
            </a:r>
            <a:r>
              <a:rPr lang="de-DE" sz="2400" dirty="0" err="1"/>
              <a:t>information</a:t>
            </a:r>
            <a:r>
              <a:rPr lang="de-DE" sz="2400" dirty="0"/>
              <a:t> </a:t>
            </a:r>
          </a:p>
          <a:p>
            <a:pPr marL="342900" indent="-342900">
              <a:lnSpc>
                <a:spcPct val="124000"/>
              </a:lnSpc>
              <a:buClr>
                <a:schemeClr val="tx2"/>
              </a:buClr>
              <a:buSzPct val="120000"/>
              <a:buFont typeface="Arial" panose="020B0604020202020204" pitchFamily="34" charset="0"/>
              <a:buChar char="•"/>
            </a:pPr>
            <a:r>
              <a:rPr lang="de-DE" sz="2400" dirty="0"/>
              <a:t>Listing </a:t>
            </a:r>
            <a:r>
              <a:rPr lang="de-DE" sz="2400" dirty="0" err="1"/>
              <a:t>features</a:t>
            </a:r>
            <a:r>
              <a:rPr lang="de-DE" sz="2400" dirty="0"/>
              <a:t> </a:t>
            </a:r>
            <a:r>
              <a:rPr lang="de-DE" sz="2400" dirty="0" err="1"/>
              <a:t>rather</a:t>
            </a:r>
            <a:r>
              <a:rPr lang="de-DE" sz="2400" dirty="0"/>
              <a:t> </a:t>
            </a:r>
            <a:r>
              <a:rPr lang="de-DE" sz="2400" dirty="0" err="1"/>
              <a:t>than</a:t>
            </a:r>
            <a:r>
              <a:rPr lang="de-DE" sz="2400" dirty="0"/>
              <a:t> </a:t>
            </a:r>
            <a:r>
              <a:rPr lang="de-DE" sz="2400" dirty="0" err="1"/>
              <a:t>benefits</a:t>
            </a:r>
            <a:endParaRPr lang="de-DE" sz="2400" dirty="0"/>
          </a:p>
        </p:txBody>
      </p:sp>
    </p:spTree>
    <p:extLst>
      <p:ext uri="{BB962C8B-B14F-4D97-AF65-F5344CB8AC3E}">
        <p14:creationId xmlns:p14="http://schemas.microsoft.com/office/powerpoint/2010/main" val="3187982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Business </a:t>
            </a:r>
            <a:r>
              <a:rPr lang="de-DE" dirty="0" err="1"/>
              <a:t>model</a:t>
            </a:r>
            <a:r>
              <a:rPr lang="de-DE" dirty="0"/>
              <a:t> </a:t>
            </a:r>
            <a:r>
              <a:rPr lang="de-DE" dirty="0" err="1"/>
              <a:t>canvas</a:t>
            </a:r>
            <a:r>
              <a:rPr lang="de-DE" dirty="0"/>
              <a:t> – HEI </a:t>
            </a:r>
            <a:r>
              <a:rPr lang="de-DE" dirty="0" err="1"/>
              <a:t>teaching</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628649" y="2534771"/>
            <a:ext cx="7886699" cy="3836846"/>
          </a:xfrm>
        </p:spPr>
        <p:txBody>
          <a:bodyPr>
            <a:normAutofit/>
          </a:bodyPr>
          <a:lstStyle/>
          <a:p>
            <a:pPr marL="342900" indent="-342900">
              <a:lnSpc>
                <a:spcPct val="124000"/>
              </a:lnSpc>
              <a:buClr>
                <a:schemeClr val="tx2"/>
              </a:buClr>
              <a:buSzPct val="120000"/>
              <a:buFont typeface="Arial" panose="020B0604020202020204" pitchFamily="34" charset="0"/>
              <a:buChar char="•"/>
            </a:pPr>
            <a:r>
              <a:rPr lang="de-DE" sz="2400" dirty="0"/>
              <a:t>Substantial </a:t>
            </a:r>
            <a:r>
              <a:rPr lang="de-DE" sz="2400" dirty="0" err="1"/>
              <a:t>part</a:t>
            </a:r>
            <a:r>
              <a:rPr lang="de-DE" sz="2400" dirty="0"/>
              <a:t> in </a:t>
            </a:r>
            <a:r>
              <a:rPr lang="de-DE" sz="2400" dirty="0" err="1"/>
              <a:t>the</a:t>
            </a:r>
            <a:r>
              <a:rPr lang="de-DE" sz="2400" dirty="0"/>
              <a:t> </a:t>
            </a:r>
            <a:r>
              <a:rPr lang="de-DE" sz="2400" dirty="0" err="1"/>
              <a:t>business</a:t>
            </a:r>
            <a:r>
              <a:rPr lang="de-DE" sz="2400" dirty="0"/>
              <a:t> lab in </a:t>
            </a:r>
            <a:r>
              <a:rPr lang="de-DE" sz="2400" dirty="0" err="1"/>
              <a:t>the</a:t>
            </a:r>
            <a:r>
              <a:rPr lang="de-DE" sz="2400" dirty="0"/>
              <a:t> </a:t>
            </a:r>
            <a:r>
              <a:rPr lang="de-DE" sz="2400" dirty="0" err="1"/>
              <a:t>Master´s</a:t>
            </a:r>
            <a:r>
              <a:rPr lang="de-DE" sz="2400" dirty="0"/>
              <a:t> </a:t>
            </a:r>
            <a:r>
              <a:rPr lang="de-DE" sz="2400" dirty="0" err="1"/>
              <a:t>programme</a:t>
            </a:r>
            <a:r>
              <a:rPr lang="de-DE" sz="2400" dirty="0"/>
              <a:t> </a:t>
            </a:r>
          </a:p>
          <a:p>
            <a:pPr marL="342900" indent="-342900">
              <a:lnSpc>
                <a:spcPct val="124000"/>
              </a:lnSpc>
              <a:buClr>
                <a:schemeClr val="tx2"/>
              </a:buClr>
              <a:buSzPct val="120000"/>
              <a:buFont typeface="Arial" panose="020B0604020202020204" pitchFamily="34" charset="0"/>
              <a:buChar char="•"/>
            </a:pPr>
            <a:r>
              <a:rPr lang="de-DE" sz="2400" dirty="0"/>
              <a:t>Ideation – </a:t>
            </a:r>
            <a:r>
              <a:rPr lang="de-DE" sz="2400" dirty="0" err="1"/>
              <a:t>first</a:t>
            </a:r>
            <a:r>
              <a:rPr lang="de-DE" sz="2400" dirty="0"/>
              <a:t> </a:t>
            </a:r>
            <a:r>
              <a:rPr lang="de-DE" sz="2400" dirty="0" err="1"/>
              <a:t>step</a:t>
            </a:r>
            <a:r>
              <a:rPr lang="de-DE" sz="2400" dirty="0"/>
              <a:t> </a:t>
            </a:r>
            <a:r>
              <a:rPr lang="de-DE" sz="2400" dirty="0" err="1"/>
              <a:t>into</a:t>
            </a:r>
            <a:r>
              <a:rPr lang="de-DE" sz="2400" dirty="0"/>
              <a:t> a </a:t>
            </a:r>
            <a:r>
              <a:rPr lang="de-DE" sz="2400" dirty="0" err="1"/>
              <a:t>idea</a:t>
            </a:r>
            <a:r>
              <a:rPr lang="de-DE" sz="2400" dirty="0"/>
              <a:t> </a:t>
            </a:r>
            <a:r>
              <a:rPr lang="de-DE" sz="2400" dirty="0" err="1"/>
              <a:t>creation</a:t>
            </a:r>
            <a:r>
              <a:rPr lang="de-DE" sz="2400" dirty="0"/>
              <a:t> and </a:t>
            </a:r>
            <a:r>
              <a:rPr lang="de-DE" sz="2400" dirty="0" err="1"/>
              <a:t>business</a:t>
            </a:r>
            <a:r>
              <a:rPr lang="de-DE" sz="2400" dirty="0"/>
              <a:t> </a:t>
            </a:r>
            <a:r>
              <a:rPr lang="de-DE" sz="2400" dirty="0" err="1"/>
              <a:t>modeling</a:t>
            </a:r>
            <a:endParaRPr lang="de-DE" sz="2400" dirty="0"/>
          </a:p>
          <a:p>
            <a:pPr marL="342900" indent="-342900">
              <a:lnSpc>
                <a:spcPct val="124000"/>
              </a:lnSpc>
              <a:buClr>
                <a:schemeClr val="tx2"/>
              </a:buClr>
              <a:buSzPct val="120000"/>
              <a:buFont typeface="Arial" panose="020B0604020202020204" pitchFamily="34" charset="0"/>
              <a:buChar char="•"/>
            </a:pPr>
            <a:r>
              <a:rPr lang="de-DE" sz="2400" dirty="0" err="1"/>
              <a:t>Perfect</a:t>
            </a:r>
            <a:r>
              <a:rPr lang="de-DE" sz="2400" dirty="0"/>
              <a:t> </a:t>
            </a:r>
            <a:r>
              <a:rPr lang="de-DE" sz="2400" dirty="0" err="1"/>
              <a:t>tool</a:t>
            </a:r>
            <a:r>
              <a:rPr lang="de-DE" sz="2400" dirty="0"/>
              <a:t> </a:t>
            </a:r>
            <a:r>
              <a:rPr lang="de-DE" sz="2400" dirty="0" err="1"/>
              <a:t>for</a:t>
            </a:r>
            <a:r>
              <a:rPr lang="de-DE" sz="2400" dirty="0"/>
              <a:t> </a:t>
            </a:r>
            <a:r>
              <a:rPr lang="de-DE" sz="2400" dirty="0" err="1"/>
              <a:t>group</a:t>
            </a:r>
            <a:r>
              <a:rPr lang="de-DE" sz="2400" dirty="0"/>
              <a:t> </a:t>
            </a:r>
            <a:r>
              <a:rPr lang="de-DE" sz="2400" dirty="0" err="1"/>
              <a:t>work</a:t>
            </a:r>
            <a:r>
              <a:rPr lang="de-DE" sz="2400" dirty="0"/>
              <a:t> and </a:t>
            </a:r>
            <a:r>
              <a:rPr lang="de-DE" sz="2400" dirty="0" err="1"/>
              <a:t>opinion</a:t>
            </a:r>
            <a:r>
              <a:rPr lang="de-DE" sz="2400" dirty="0"/>
              <a:t> </a:t>
            </a:r>
            <a:r>
              <a:rPr lang="de-DE" sz="2400" dirty="0" err="1"/>
              <a:t>exchange</a:t>
            </a:r>
            <a:r>
              <a:rPr lang="de-DE" sz="2400" dirty="0"/>
              <a:t> and </a:t>
            </a:r>
            <a:r>
              <a:rPr lang="de-DE" sz="2400" dirty="0" err="1"/>
              <a:t>for</a:t>
            </a:r>
            <a:r>
              <a:rPr lang="de-DE" sz="2400" dirty="0"/>
              <a:t> </a:t>
            </a:r>
            <a:r>
              <a:rPr lang="de-DE" sz="2400" dirty="0" err="1"/>
              <a:t>further</a:t>
            </a:r>
            <a:r>
              <a:rPr lang="de-DE" sz="2400" dirty="0"/>
              <a:t> </a:t>
            </a:r>
            <a:r>
              <a:rPr lang="de-DE" sz="2400" dirty="0" err="1"/>
              <a:t>tasks</a:t>
            </a:r>
            <a:r>
              <a:rPr lang="de-DE" sz="2400" dirty="0"/>
              <a:t> in </a:t>
            </a:r>
            <a:r>
              <a:rPr lang="de-DE" sz="2400" dirty="0" err="1"/>
              <a:t>terms</a:t>
            </a:r>
            <a:r>
              <a:rPr lang="de-DE" sz="2400" dirty="0"/>
              <a:t> </a:t>
            </a:r>
            <a:r>
              <a:rPr lang="de-DE" sz="2400" dirty="0" err="1"/>
              <a:t>of</a:t>
            </a:r>
            <a:r>
              <a:rPr lang="de-DE" sz="2400" dirty="0"/>
              <a:t> </a:t>
            </a:r>
            <a:r>
              <a:rPr lang="de-DE" sz="2400" dirty="0" err="1"/>
              <a:t>market</a:t>
            </a:r>
            <a:r>
              <a:rPr lang="de-DE" sz="2400" dirty="0"/>
              <a:t> and </a:t>
            </a:r>
            <a:r>
              <a:rPr lang="de-DE" sz="2400" dirty="0" err="1"/>
              <a:t>industry</a:t>
            </a:r>
            <a:r>
              <a:rPr lang="de-DE" sz="2400" dirty="0"/>
              <a:t> </a:t>
            </a:r>
            <a:r>
              <a:rPr lang="de-DE" sz="2400" dirty="0" err="1"/>
              <a:t>analysis</a:t>
            </a:r>
            <a:endParaRPr lang="de-DE" sz="2400" dirty="0"/>
          </a:p>
        </p:txBody>
      </p:sp>
    </p:spTree>
    <p:extLst>
      <p:ext uri="{BB962C8B-B14F-4D97-AF65-F5344CB8AC3E}">
        <p14:creationId xmlns:p14="http://schemas.microsoft.com/office/powerpoint/2010/main" val="1832995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E 3,496 BESTEN BILDER, STOCK-FOTOS UND -VEKTORGRAFIKEN ZU „Any Questions“  | Adobe Stock">
            <a:extLst>
              <a:ext uri="{FF2B5EF4-FFF2-40B4-BE49-F238E27FC236}">
                <a16:creationId xmlns:a16="http://schemas.microsoft.com/office/drawing/2014/main" id="{19F20ABD-C3DA-492F-B822-C9046AC37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70" y="2206962"/>
            <a:ext cx="6517532" cy="244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835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e-DE" sz="9600" i="1" dirty="0">
                <a:solidFill>
                  <a:schemeClr val="accent1">
                    <a:lumMod val="50000"/>
                  </a:schemeClr>
                </a:solidFill>
                <a:latin typeface="+mn-lt"/>
                <a:cs typeface="Georgia"/>
              </a:rPr>
              <a:t>ENCORE</a:t>
            </a:r>
            <a:endParaRPr lang="en-US" dirty="0">
              <a:solidFill>
                <a:schemeClr val="accent1">
                  <a:lumMod val="50000"/>
                </a:schemeClr>
              </a:solidFill>
              <a:latin typeface="+mn-lt"/>
            </a:endParaRPr>
          </a:p>
        </p:txBody>
      </p:sp>
      <p:sp>
        <p:nvSpPr>
          <p:cNvPr id="3" name="Subtitle 2"/>
          <p:cNvSpPr>
            <a:spLocks noGrp="1"/>
          </p:cNvSpPr>
          <p:nvPr>
            <p:ph type="subTitle" idx="1"/>
          </p:nvPr>
        </p:nvSpPr>
        <p:spPr>
          <a:xfrm>
            <a:off x="1143000" y="3602038"/>
            <a:ext cx="6858000" cy="2261867"/>
          </a:xfrm>
        </p:spPr>
        <p:txBody>
          <a:bodyPr>
            <a:normAutofit/>
          </a:bodyPr>
          <a:lstStyle/>
          <a:p>
            <a:r>
              <a:rPr lang="de-AT" dirty="0">
                <a:solidFill>
                  <a:schemeClr val="accent1">
                    <a:lumMod val="50000"/>
                  </a:schemeClr>
                </a:solidFill>
                <a:latin typeface="+mn-lt"/>
              </a:rPr>
              <a:t>Entrepreneurship Knowledge Centers to Foster Innovative Entrepreneurship Practices in Education and Research</a:t>
            </a:r>
          </a:p>
          <a:p>
            <a:endParaRPr lang="de-AT" dirty="0">
              <a:solidFill>
                <a:schemeClr val="accent1">
                  <a:lumMod val="50000"/>
                </a:schemeClr>
              </a:solidFill>
              <a:latin typeface="+mn-lt"/>
            </a:endParaRPr>
          </a:p>
          <a:p>
            <a:r>
              <a:rPr lang="en-US" sz="1800" dirty="0">
                <a:solidFill>
                  <a:schemeClr val="accent1">
                    <a:lumMod val="50000"/>
                  </a:schemeClr>
                </a:solidFill>
                <a:latin typeface="+mn-lt"/>
              </a:rPr>
              <a:t>Project ref.: </a:t>
            </a:r>
            <a:r>
              <a:rPr lang="de-AT" sz="1800" dirty="0">
                <a:solidFill>
                  <a:schemeClr val="accent1">
                    <a:lumMod val="50000"/>
                  </a:schemeClr>
                </a:solidFill>
                <a:latin typeface="+mn-lt"/>
              </a:rPr>
              <a:t>617589-EPP-1-2020-1-AT-EPPKA2-CBHE-JP</a:t>
            </a:r>
          </a:p>
          <a:p>
            <a:endParaRPr lang="en-US" dirty="0"/>
          </a:p>
        </p:txBody>
      </p:sp>
    </p:spTree>
    <p:extLst>
      <p:ext uri="{BB962C8B-B14F-4D97-AF65-F5344CB8AC3E}">
        <p14:creationId xmlns:p14="http://schemas.microsoft.com/office/powerpoint/2010/main" val="616626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a:xfrm>
            <a:off x="2660513" y="1347281"/>
            <a:ext cx="3822970" cy="793377"/>
          </a:xfrm>
        </p:spPr>
        <p:txBody>
          <a:bodyPr/>
          <a:lstStyle/>
          <a:p>
            <a:pPr algn="ctr"/>
            <a:r>
              <a:rPr lang="de-DE" dirty="0" err="1"/>
              <a:t>Expectations</a:t>
            </a:r>
            <a:endParaRPr lang="de-AT" dirty="0"/>
          </a:p>
        </p:txBody>
      </p:sp>
      <p:pic>
        <p:nvPicPr>
          <p:cNvPr id="8" name="Grafik 7">
            <a:extLst>
              <a:ext uri="{FF2B5EF4-FFF2-40B4-BE49-F238E27FC236}">
                <a16:creationId xmlns:a16="http://schemas.microsoft.com/office/drawing/2014/main" id="{59116F03-BEBD-4161-AD60-18A01F12DA16}"/>
              </a:ext>
            </a:extLst>
          </p:cNvPr>
          <p:cNvPicPr>
            <a:picLocks noChangeAspect="1"/>
          </p:cNvPicPr>
          <p:nvPr/>
        </p:nvPicPr>
        <p:blipFill>
          <a:blip r:embed="rId2"/>
          <a:stretch>
            <a:fillRect/>
          </a:stretch>
        </p:blipFill>
        <p:spPr>
          <a:xfrm>
            <a:off x="1171573" y="2438832"/>
            <a:ext cx="6800850" cy="3476625"/>
          </a:xfrm>
          <a:prstGeom prst="rect">
            <a:avLst/>
          </a:prstGeom>
        </p:spPr>
      </p:pic>
    </p:spTree>
    <p:extLst>
      <p:ext uri="{BB962C8B-B14F-4D97-AF65-F5344CB8AC3E}">
        <p14:creationId xmlns:p14="http://schemas.microsoft.com/office/powerpoint/2010/main" val="226864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a:xfrm>
            <a:off x="2660513" y="1347281"/>
            <a:ext cx="3822970" cy="793377"/>
          </a:xfrm>
        </p:spPr>
        <p:txBody>
          <a:bodyPr/>
          <a:lstStyle/>
          <a:p>
            <a:pPr algn="ctr"/>
            <a:r>
              <a:rPr lang="de-DE" dirty="0" err="1"/>
              <a:t>Contributions</a:t>
            </a:r>
            <a:endParaRPr lang="de-AT" dirty="0"/>
          </a:p>
        </p:txBody>
      </p:sp>
      <p:pic>
        <p:nvPicPr>
          <p:cNvPr id="8" name="Grafik 7">
            <a:extLst>
              <a:ext uri="{FF2B5EF4-FFF2-40B4-BE49-F238E27FC236}">
                <a16:creationId xmlns:a16="http://schemas.microsoft.com/office/drawing/2014/main" id="{00A224F4-C450-426D-A5BA-E937F547EDF2}"/>
              </a:ext>
            </a:extLst>
          </p:cNvPr>
          <p:cNvPicPr>
            <a:picLocks noChangeAspect="1"/>
          </p:cNvPicPr>
          <p:nvPr/>
        </p:nvPicPr>
        <p:blipFill>
          <a:blip r:embed="rId2"/>
          <a:stretch>
            <a:fillRect/>
          </a:stretch>
        </p:blipFill>
        <p:spPr>
          <a:xfrm>
            <a:off x="1290635" y="2436297"/>
            <a:ext cx="6562725" cy="3600450"/>
          </a:xfrm>
          <a:prstGeom prst="rect">
            <a:avLst/>
          </a:prstGeom>
        </p:spPr>
      </p:pic>
    </p:spTree>
    <p:extLst>
      <p:ext uri="{BB962C8B-B14F-4D97-AF65-F5344CB8AC3E}">
        <p14:creationId xmlns:p14="http://schemas.microsoft.com/office/powerpoint/2010/main" val="2072131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3">
            <a:extLst>
              <a:ext uri="{FF2B5EF4-FFF2-40B4-BE49-F238E27FC236}">
                <a16:creationId xmlns:a16="http://schemas.microsoft.com/office/drawing/2014/main" id="{A1809B92-9E11-4674-B35F-9257A95785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597907" y="1767234"/>
            <a:ext cx="5948185" cy="4199022"/>
          </a:xfrm>
          <a:prstGeom prst="rect">
            <a:avLst/>
          </a:prstGeom>
        </p:spPr>
      </p:pic>
    </p:spTree>
    <p:extLst>
      <p:ext uri="{BB962C8B-B14F-4D97-AF65-F5344CB8AC3E}">
        <p14:creationId xmlns:p14="http://schemas.microsoft.com/office/powerpoint/2010/main" val="2695599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8A73C346-4EDA-489E-B704-E255F52F5C6F}"/>
              </a:ext>
            </a:extLst>
          </p:cNvPr>
          <p:cNvGraphicFramePr/>
          <p:nvPr>
            <p:extLst>
              <p:ext uri="{D42A27DB-BD31-4B8C-83A1-F6EECF244321}">
                <p14:modId xmlns:p14="http://schemas.microsoft.com/office/powerpoint/2010/main" val="2395770819"/>
              </p:ext>
            </p:extLst>
          </p:nvPr>
        </p:nvGraphicFramePr>
        <p:xfrm>
          <a:off x="1005995" y="2101784"/>
          <a:ext cx="7132008" cy="4371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1">
            <a:extLst>
              <a:ext uri="{FF2B5EF4-FFF2-40B4-BE49-F238E27FC236}">
                <a16:creationId xmlns:a16="http://schemas.microsoft.com/office/drawing/2014/main" id="{268C88B2-017B-4773-AA6A-E4938339AEC4}"/>
              </a:ext>
            </a:extLst>
          </p:cNvPr>
          <p:cNvSpPr>
            <a:spLocks noGrp="1"/>
          </p:cNvSpPr>
          <p:nvPr>
            <p:ph type="title"/>
          </p:nvPr>
        </p:nvSpPr>
        <p:spPr>
          <a:xfrm>
            <a:off x="1121305" y="1340135"/>
            <a:ext cx="6901387" cy="575367"/>
          </a:xfrm>
        </p:spPr>
        <p:txBody>
          <a:bodyPr>
            <a:normAutofit fontScale="90000"/>
          </a:bodyPr>
          <a:lstStyle/>
          <a:p>
            <a:pPr algn="ctr"/>
            <a:r>
              <a:rPr lang="de-DE" dirty="0"/>
              <a:t>Hopes &amp; </a:t>
            </a:r>
            <a:r>
              <a:rPr lang="de-DE" dirty="0" err="1"/>
              <a:t>dreasms</a:t>
            </a:r>
            <a:r>
              <a:rPr lang="de-DE" dirty="0"/>
              <a:t> </a:t>
            </a:r>
            <a:r>
              <a:rPr lang="de-DE" dirty="0" err="1"/>
              <a:t>from</a:t>
            </a:r>
            <a:r>
              <a:rPr lang="de-DE" dirty="0"/>
              <a:t> </a:t>
            </a:r>
            <a:r>
              <a:rPr lang="de-DE" dirty="0" err="1"/>
              <a:t>our</a:t>
            </a:r>
            <a:r>
              <a:rPr lang="de-DE" dirty="0"/>
              <a:t> </a:t>
            </a:r>
            <a:r>
              <a:rPr lang="de-DE" dirty="0" err="1"/>
              <a:t>side</a:t>
            </a:r>
            <a:endParaRPr lang="de-DE" dirty="0"/>
          </a:p>
        </p:txBody>
      </p:sp>
    </p:spTree>
    <p:extLst>
      <p:ext uri="{BB962C8B-B14F-4D97-AF65-F5344CB8AC3E}">
        <p14:creationId xmlns:p14="http://schemas.microsoft.com/office/powerpoint/2010/main" val="23861784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5E0CC700C34E64283355474F2ABBAFB" ma:contentTypeVersion="16" ma:contentTypeDescription="Ein neues Dokument erstellen." ma:contentTypeScope="" ma:versionID="2030ecb3b15916fc3ec41b8de68c7970">
  <xsd:schema xmlns:xsd="http://www.w3.org/2001/XMLSchema" xmlns:xs="http://www.w3.org/2001/XMLSchema" xmlns:p="http://schemas.microsoft.com/office/2006/metadata/properties" xmlns:ns2="9e7cb493-a9cd-49cd-846c-930d19753eb9" xmlns:ns3="4cca9a1c-ea03-4f56-8ded-6c285728d794" targetNamespace="http://schemas.microsoft.com/office/2006/metadata/properties" ma:root="true" ma:fieldsID="79f75de864923f3cb2c863dcd21c96c8" ns2:_="" ns3:_="">
    <xsd:import namespace="9e7cb493-a9cd-49cd-846c-930d19753eb9"/>
    <xsd:import namespace="4cca9a1c-ea03-4f56-8ded-6c285728d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cb493-a9cd-49cd-846c-930d19753e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ca9a1c-ea03-4f56-8ded-6c285728d794"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ea40db18-2066-40d3-9c1d-6d717589184a}" ma:internalName="TaxCatchAll" ma:showField="CatchAllData" ma:web="4cca9a1c-ea03-4f56-8ded-6c285728d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ca9a1c-ea03-4f56-8ded-6c285728d794" xsi:nil="true"/>
    <lcf76f155ced4ddcb4097134ff3c332f xmlns="9e7cb493-a9cd-49cd-846c-930d19753e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E2B7B0-3049-49FF-A4B7-46902E96CF29}"/>
</file>

<file path=customXml/itemProps2.xml><?xml version="1.0" encoding="utf-8"?>
<ds:datastoreItem xmlns:ds="http://schemas.openxmlformats.org/officeDocument/2006/customXml" ds:itemID="{ECC8AD15-3950-475C-A6ED-C98B4702B6E9}">
  <ds:schemaRefs>
    <ds:schemaRef ds:uri="http://schemas.microsoft.com/sharepoint/v3/contenttype/forms"/>
  </ds:schemaRefs>
</ds:datastoreItem>
</file>

<file path=customXml/itemProps3.xml><?xml version="1.0" encoding="utf-8"?>
<ds:datastoreItem xmlns:ds="http://schemas.openxmlformats.org/officeDocument/2006/customXml" ds:itemID="{334E3BB0-8E0D-4834-A0A1-255EC6757BC7}">
  <ds:schemaRefs>
    <ds:schemaRef ds:uri="http://purl.org/dc/dcmitype/"/>
    <ds:schemaRef ds:uri="http://www.w3.org/XML/1998/namespace"/>
    <ds:schemaRef ds:uri="http://purl.org/dc/terms/"/>
    <ds:schemaRef ds:uri="4cca9a1c-ea03-4f56-8ded-6c285728d794"/>
    <ds:schemaRef ds:uri="http://purl.org/dc/elements/1.1/"/>
    <ds:schemaRef ds:uri="9e7cb493-a9cd-49cd-846c-930d19753eb9"/>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1940</Words>
  <Application>Microsoft Office PowerPoint</Application>
  <PresentationFormat>Bildschirmpräsentation (4:3)</PresentationFormat>
  <Paragraphs>263</Paragraphs>
  <Slides>56</Slides>
  <Notes>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56</vt:i4>
      </vt:variant>
    </vt:vector>
  </HeadingPairs>
  <TitlesOfParts>
    <vt:vector size="62" baseType="lpstr">
      <vt:lpstr>Arial</vt:lpstr>
      <vt:lpstr>Calibri</vt:lpstr>
      <vt:lpstr>Calibri Light</vt:lpstr>
      <vt:lpstr>Expressway Rg</vt:lpstr>
      <vt:lpstr>MentiText</vt:lpstr>
      <vt:lpstr>Office Theme</vt:lpstr>
      <vt:lpstr>ENCORE Entrepreneurship Knowledge Centers to Foster Innovative Entrepreneurship Practices in Education and Research </vt:lpstr>
      <vt:lpstr>PowerPoint-Präsentation</vt:lpstr>
      <vt:lpstr>Agenda</vt:lpstr>
      <vt:lpstr>Expectation check</vt:lpstr>
      <vt:lpstr>Expectations</vt:lpstr>
      <vt:lpstr>Expectations</vt:lpstr>
      <vt:lpstr>Contributions</vt:lpstr>
      <vt:lpstr>PowerPoint-Präsentation</vt:lpstr>
      <vt:lpstr>Hopes &amp; dreasms from our side</vt:lpstr>
      <vt:lpstr>Introduction to the training &amp; trainers</vt:lpstr>
      <vt:lpstr>Introduction to the training</vt:lpstr>
      <vt:lpstr>Introduction to the training</vt:lpstr>
      <vt:lpstr>Introduction to the training</vt:lpstr>
      <vt:lpstr>Introduction to the trainers</vt:lpstr>
      <vt:lpstr>Introduction to the trainers</vt:lpstr>
      <vt:lpstr>Introduction to the trainers</vt:lpstr>
      <vt:lpstr>Introduction to the trainers</vt:lpstr>
      <vt:lpstr>Introduction to the trainers</vt:lpstr>
      <vt:lpstr>Introduction to the trainers</vt:lpstr>
      <vt:lpstr>Introduction to the trainers</vt:lpstr>
      <vt:lpstr>Introduction to the trainers</vt:lpstr>
      <vt:lpstr>Introduction to the trainers</vt:lpstr>
      <vt:lpstr>Introduction to the learning platform </vt:lpstr>
      <vt:lpstr>Learning platform - Moodle</vt:lpstr>
      <vt:lpstr>Learning platform - Moodle</vt:lpstr>
      <vt:lpstr>Team introduction “Same &amp; Different”</vt:lpstr>
      <vt:lpstr>Same &amp; Different </vt:lpstr>
      <vt:lpstr>Same &amp; Different </vt:lpstr>
      <vt:lpstr>Same &amp; Different </vt:lpstr>
      <vt:lpstr>Introduction to business modelling &amp; the business model canvas</vt:lpstr>
      <vt:lpstr>Learning objectives</vt:lpstr>
      <vt:lpstr>Content of this introduction module</vt:lpstr>
      <vt:lpstr>3 traits of successful entrepreneurs</vt:lpstr>
      <vt:lpstr>PowerPoint-Präsentation</vt:lpstr>
      <vt:lpstr>Definition of a business model</vt:lpstr>
      <vt:lpstr>Business model (create, deliver &amp; capture value)</vt:lpstr>
      <vt:lpstr>How do these companies create value?</vt:lpstr>
      <vt:lpstr>Business model canvas</vt:lpstr>
      <vt:lpstr>Business model canvas</vt:lpstr>
      <vt:lpstr>Business model canvas</vt:lpstr>
      <vt:lpstr>Business model canvas – an integrated suite of tools</vt:lpstr>
      <vt:lpstr>Applications of the business model canvas</vt:lpstr>
      <vt:lpstr>9 generic building blocks for the development of business models</vt:lpstr>
      <vt:lpstr>Left canvas vs. Right canvas</vt:lpstr>
      <vt:lpstr>9 generic building blocks </vt:lpstr>
      <vt:lpstr>9 generic building blocks – summary blocks 1-3 </vt:lpstr>
      <vt:lpstr>9 generic building blocks </vt:lpstr>
      <vt:lpstr>9 generic building blocks – summary blocks 1-6</vt:lpstr>
      <vt:lpstr>9 generic building blocks </vt:lpstr>
      <vt:lpstr>9 generic building blocks – summary blocks 1-9</vt:lpstr>
      <vt:lpstr>Business model canvas – not a stand alone model</vt:lpstr>
      <vt:lpstr>Business model canvas – example Uber</vt:lpstr>
      <vt:lpstr>Business model canvas – Don´ts</vt:lpstr>
      <vt:lpstr>Business model canvas – HEI teaching</vt:lpstr>
      <vt:lpstr>PowerPoint-Präsentation</vt:lpstr>
      <vt:lpstr>ENCORE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vannasine thammalath</dc:creator>
  <cp:lastModifiedBy>Linditsch Claudia</cp:lastModifiedBy>
  <cp:revision>144</cp:revision>
  <dcterms:created xsi:type="dcterms:W3CDTF">2021-06-04T16:06:26Z</dcterms:created>
  <dcterms:modified xsi:type="dcterms:W3CDTF">2021-11-23T10:56:00Z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0x01010045E0CC700C34E64283355474F2ABBAFB</vt:lpwstr>
  </property>
</Properties>
</file>