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handoutMasterIdLst>
    <p:handoutMasterId r:id="rId32"/>
  </p:handoutMasterIdLst>
  <p:sldIdLst>
    <p:sldId id="257" r:id="rId5"/>
    <p:sldId id="309" r:id="rId6"/>
    <p:sldId id="327" r:id="rId7"/>
    <p:sldId id="360" r:id="rId8"/>
    <p:sldId id="354" r:id="rId9"/>
    <p:sldId id="355" r:id="rId10"/>
    <p:sldId id="356" r:id="rId11"/>
    <p:sldId id="357" r:id="rId12"/>
    <p:sldId id="358" r:id="rId13"/>
    <p:sldId id="359" r:id="rId14"/>
    <p:sldId id="361" r:id="rId15"/>
    <p:sldId id="362" r:id="rId16"/>
    <p:sldId id="363" r:id="rId17"/>
    <p:sldId id="364" r:id="rId18"/>
    <p:sldId id="365" r:id="rId19"/>
    <p:sldId id="366" r:id="rId20"/>
    <p:sldId id="367" r:id="rId21"/>
    <p:sldId id="377" r:id="rId22"/>
    <p:sldId id="368" r:id="rId23"/>
    <p:sldId id="369" r:id="rId24"/>
    <p:sldId id="370" r:id="rId25"/>
    <p:sldId id="372" r:id="rId26"/>
    <p:sldId id="375" r:id="rId27"/>
    <p:sldId id="376" r:id="rId28"/>
    <p:sldId id="303" r:id="rId29"/>
    <p:sldId id="302" r:id="rId30"/>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BB5"/>
    <a:srgbClr val="74D00E"/>
    <a:srgbClr val="04B3EA"/>
    <a:srgbClr val="12BA92"/>
    <a:srgbClr val="32B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3813" autoAdjust="0"/>
  </p:normalViewPr>
  <p:slideViewPr>
    <p:cSldViewPr snapToGrid="0">
      <p:cViewPr varScale="1">
        <p:scale>
          <a:sx n="93" d="100"/>
          <a:sy n="93" d="100"/>
        </p:scale>
        <p:origin x="2094" y="96"/>
      </p:cViewPr>
      <p:guideLst/>
    </p:cSldViewPr>
  </p:slideViewPr>
  <p:notesTextViewPr>
    <p:cViewPr>
      <p:scale>
        <a:sx n="3" d="2"/>
        <a:sy n="3" d="2"/>
      </p:scale>
      <p:origin x="0" y="0"/>
    </p:cViewPr>
  </p:notesTextViewPr>
  <p:notesViewPr>
    <p:cSldViewPr snapToGrid="0" showGuides="1">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670B054-A7E3-4C46-A3DC-95C0A9E1C735}" type="datetimeFigureOut">
              <a:rPr lang="en-US" smtClean="0"/>
              <a:t>5/11/2022</a:t>
            </a:fld>
            <a:endParaRPr lang="en-US"/>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9C70139-1794-494E-AE18-8355041D2970}" type="slidenum">
              <a:rPr lang="en-US" smtClean="0"/>
              <a:t>‹Nr.›</a:t>
            </a:fld>
            <a:endParaRPr lang="en-US"/>
          </a:p>
        </p:txBody>
      </p:sp>
    </p:spTree>
    <p:extLst>
      <p:ext uri="{BB962C8B-B14F-4D97-AF65-F5344CB8AC3E}">
        <p14:creationId xmlns:p14="http://schemas.microsoft.com/office/powerpoint/2010/main" val="74421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DBB7F31-E679-48CC-9423-9B6BFCA4E2AC}" type="datetimeFigureOut">
              <a:rPr lang="en-US" smtClean="0"/>
              <a:t>5/11/2022</a:t>
            </a:fld>
            <a:endParaRPr lang="en-US"/>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59C4FCC-A7BB-4998-9C5C-F010D2AC4004}" type="slidenum">
              <a:rPr lang="en-US" smtClean="0"/>
              <a:t>‹Nr.›</a:t>
            </a:fld>
            <a:endParaRPr lang="en-US"/>
          </a:p>
        </p:txBody>
      </p:sp>
    </p:spTree>
    <p:extLst>
      <p:ext uri="{BB962C8B-B14F-4D97-AF65-F5344CB8AC3E}">
        <p14:creationId xmlns:p14="http://schemas.microsoft.com/office/powerpoint/2010/main" val="24993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log.hubspot.com/service/customer-journey-ma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log.mynd.com/en/successful-target-group-analysis/#:~:text=%20Strategy%20for%20Target%20Group%20Identification.%20%201,on%20the%20market.%20You%20may%20have...%20More%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5</a:t>
            </a:fld>
            <a:endParaRPr lang="en-US"/>
          </a:p>
        </p:txBody>
      </p:sp>
    </p:spTree>
    <p:extLst>
      <p:ext uri="{BB962C8B-B14F-4D97-AF65-F5344CB8AC3E}">
        <p14:creationId xmlns:p14="http://schemas.microsoft.com/office/powerpoint/2010/main" val="240616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15</a:t>
            </a:fld>
            <a:endParaRPr lang="en-US"/>
          </a:p>
        </p:txBody>
      </p:sp>
    </p:spTree>
    <p:extLst>
      <p:ext uri="{BB962C8B-B14F-4D97-AF65-F5344CB8AC3E}">
        <p14:creationId xmlns:p14="http://schemas.microsoft.com/office/powerpoint/2010/main" val="172597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16</a:t>
            </a:fld>
            <a:endParaRPr lang="en-US"/>
          </a:p>
        </p:txBody>
      </p:sp>
    </p:spTree>
    <p:extLst>
      <p:ext uri="{BB962C8B-B14F-4D97-AF65-F5344CB8AC3E}">
        <p14:creationId xmlns:p14="http://schemas.microsoft.com/office/powerpoint/2010/main" val="1692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17</a:t>
            </a:fld>
            <a:endParaRPr lang="en-US"/>
          </a:p>
        </p:txBody>
      </p:sp>
    </p:spTree>
    <p:extLst>
      <p:ext uri="{BB962C8B-B14F-4D97-AF65-F5344CB8AC3E}">
        <p14:creationId xmlns:p14="http://schemas.microsoft.com/office/powerpoint/2010/main" val="303167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18</a:t>
            </a:fld>
            <a:endParaRPr lang="en-US"/>
          </a:p>
        </p:txBody>
      </p:sp>
    </p:spTree>
    <p:extLst>
      <p:ext uri="{BB962C8B-B14F-4D97-AF65-F5344CB8AC3E}">
        <p14:creationId xmlns:p14="http://schemas.microsoft.com/office/powerpoint/2010/main" val="50043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20</a:t>
            </a:fld>
            <a:endParaRPr lang="en-US"/>
          </a:p>
        </p:txBody>
      </p:sp>
    </p:spTree>
    <p:extLst>
      <p:ext uri="{BB962C8B-B14F-4D97-AF65-F5344CB8AC3E}">
        <p14:creationId xmlns:p14="http://schemas.microsoft.com/office/powerpoint/2010/main" val="291632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21</a:t>
            </a:fld>
            <a:endParaRPr lang="en-US"/>
          </a:p>
        </p:txBody>
      </p:sp>
    </p:spTree>
    <p:extLst>
      <p:ext uri="{BB962C8B-B14F-4D97-AF65-F5344CB8AC3E}">
        <p14:creationId xmlns:p14="http://schemas.microsoft.com/office/powerpoint/2010/main" val="78049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22</a:t>
            </a:fld>
            <a:endParaRPr lang="en-US"/>
          </a:p>
        </p:txBody>
      </p:sp>
    </p:spTree>
    <p:extLst>
      <p:ext uri="{BB962C8B-B14F-4D97-AF65-F5344CB8AC3E}">
        <p14:creationId xmlns:p14="http://schemas.microsoft.com/office/powerpoint/2010/main" val="150153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u="sng" kern="1200" dirty="0">
                <a:solidFill>
                  <a:schemeClr val="tx1"/>
                </a:solidFill>
                <a:effectLst/>
                <a:latin typeface="+mn-lt"/>
                <a:ea typeface="+mn-ea"/>
                <a:cs typeface="+mn-cs"/>
                <a:hlinkClick r:id="rId3"/>
              </a:rPr>
              <a:t>https://blog.hubspot.com/service/customer-journey-map</a:t>
            </a:r>
            <a:r>
              <a:rPr lang="en-US" sz="1200" kern="1200" dirty="0">
                <a:solidFill>
                  <a:schemeClr val="tx1"/>
                </a:solidFill>
                <a:effectLst/>
                <a:latin typeface="+mn-lt"/>
                <a:ea typeface="+mn-ea"/>
                <a:cs typeface="+mn-cs"/>
              </a:rPr>
              <a:t> </a:t>
            </a:r>
            <a:endParaRPr lang="de-AT" sz="1200" kern="1200" dirty="0">
              <a:solidFill>
                <a:schemeClr val="tx1"/>
              </a:solidFill>
              <a:effectLst/>
              <a:latin typeface="+mn-lt"/>
              <a:ea typeface="+mn-ea"/>
              <a:cs typeface="+mn-cs"/>
            </a:endParaRPr>
          </a:p>
          <a:p>
            <a:endParaRPr lang="en-US" dirty="0"/>
          </a:p>
        </p:txBody>
      </p:sp>
      <p:sp>
        <p:nvSpPr>
          <p:cNvPr id="4" name="Foliennummernplatzhalter 3"/>
          <p:cNvSpPr>
            <a:spLocks noGrp="1"/>
          </p:cNvSpPr>
          <p:nvPr>
            <p:ph type="sldNum" sz="quarter" idx="5"/>
          </p:nvPr>
        </p:nvSpPr>
        <p:spPr/>
        <p:txBody>
          <a:bodyPr/>
          <a:lstStyle/>
          <a:p>
            <a:fld id="{C59C4FCC-A7BB-4998-9C5C-F010D2AC4004}" type="slidenum">
              <a:rPr lang="en-US" smtClean="0"/>
              <a:t>23</a:t>
            </a:fld>
            <a:endParaRPr lang="en-US"/>
          </a:p>
        </p:txBody>
      </p:sp>
    </p:spTree>
    <p:extLst>
      <p:ext uri="{BB962C8B-B14F-4D97-AF65-F5344CB8AC3E}">
        <p14:creationId xmlns:p14="http://schemas.microsoft.com/office/powerpoint/2010/main" val="20204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24</a:t>
            </a:fld>
            <a:endParaRPr lang="en-US"/>
          </a:p>
        </p:txBody>
      </p:sp>
    </p:spTree>
    <p:extLst>
      <p:ext uri="{BB962C8B-B14F-4D97-AF65-F5344CB8AC3E}">
        <p14:creationId xmlns:p14="http://schemas.microsoft.com/office/powerpoint/2010/main" val="342467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e.g. Gen Z – work/ life balance, rather become entrepreneurs because they don’t want the 9-5 job, enterprises with sustainability focus </a:t>
            </a:r>
          </a:p>
        </p:txBody>
      </p:sp>
      <p:sp>
        <p:nvSpPr>
          <p:cNvPr id="4" name="Foliennummernplatzhalter 3"/>
          <p:cNvSpPr>
            <a:spLocks noGrp="1"/>
          </p:cNvSpPr>
          <p:nvPr>
            <p:ph type="sldNum" sz="quarter" idx="5"/>
          </p:nvPr>
        </p:nvSpPr>
        <p:spPr/>
        <p:txBody>
          <a:bodyPr/>
          <a:lstStyle/>
          <a:p>
            <a:fld id="{C59C4FCC-A7BB-4998-9C5C-F010D2AC4004}" type="slidenum">
              <a:rPr lang="en-US" smtClean="0"/>
              <a:t>6</a:t>
            </a:fld>
            <a:endParaRPr lang="en-US"/>
          </a:p>
        </p:txBody>
      </p:sp>
    </p:spTree>
    <p:extLst>
      <p:ext uri="{BB962C8B-B14F-4D97-AF65-F5344CB8AC3E}">
        <p14:creationId xmlns:p14="http://schemas.microsoft.com/office/powerpoint/2010/main" val="52802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7</a:t>
            </a:fld>
            <a:endParaRPr lang="en-US"/>
          </a:p>
        </p:txBody>
      </p:sp>
    </p:spTree>
    <p:extLst>
      <p:ext uri="{BB962C8B-B14F-4D97-AF65-F5344CB8AC3E}">
        <p14:creationId xmlns:p14="http://schemas.microsoft.com/office/powerpoint/2010/main" val="179824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err="1"/>
              <a:t>Behavioral</a:t>
            </a:r>
            <a:r>
              <a:rPr lang="en-GB" noProof="0" dirty="0"/>
              <a:t>: how they want to consume the service of the EKC- independent learners, lot of assistance..</a:t>
            </a:r>
          </a:p>
        </p:txBody>
      </p:sp>
      <p:sp>
        <p:nvSpPr>
          <p:cNvPr id="4" name="Foliennummernplatzhalter 3"/>
          <p:cNvSpPr>
            <a:spLocks noGrp="1"/>
          </p:cNvSpPr>
          <p:nvPr>
            <p:ph type="sldNum" sz="quarter" idx="5"/>
          </p:nvPr>
        </p:nvSpPr>
        <p:spPr/>
        <p:txBody>
          <a:bodyPr/>
          <a:lstStyle/>
          <a:p>
            <a:fld id="{C59C4FCC-A7BB-4998-9C5C-F010D2AC4004}" type="slidenum">
              <a:rPr lang="en-US" smtClean="0"/>
              <a:t>8</a:t>
            </a:fld>
            <a:endParaRPr lang="en-US"/>
          </a:p>
        </p:txBody>
      </p:sp>
    </p:spTree>
    <p:extLst>
      <p:ext uri="{BB962C8B-B14F-4D97-AF65-F5344CB8AC3E}">
        <p14:creationId xmlns:p14="http://schemas.microsoft.com/office/powerpoint/2010/main" val="33389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292929"/>
                </a:solidFill>
                <a:effectLst/>
                <a:latin typeface="charter"/>
              </a:rPr>
              <a:t>Having a segmentation is the first step for understanding your customer, but it doesn’t explain why customers do what they do.</a:t>
            </a:r>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9</a:t>
            </a:fld>
            <a:endParaRPr lang="en-US"/>
          </a:p>
        </p:txBody>
      </p:sp>
    </p:spTree>
    <p:extLst>
      <p:ext uri="{BB962C8B-B14F-4D97-AF65-F5344CB8AC3E}">
        <p14:creationId xmlns:p14="http://schemas.microsoft.com/office/powerpoint/2010/main" val="287910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Archetype is a type of segmentation</a:t>
            </a:r>
          </a:p>
          <a:p>
            <a:endParaRPr lang="en-GB" noProof="0" dirty="0"/>
          </a:p>
          <a:p>
            <a:r>
              <a:rPr lang="en-GB" noProof="0" dirty="0"/>
              <a:t>Segmentation: </a:t>
            </a:r>
            <a:r>
              <a:rPr lang="en-US" b="0" i="0" dirty="0">
                <a:solidFill>
                  <a:srgbClr val="000000"/>
                </a:solidFill>
                <a:effectLst/>
                <a:latin typeface="GT America"/>
              </a:rPr>
              <a:t>“1-to-1” definition, meaning a customer can only belong to one segment. This approach makes it easier to direct a message in the form of an advertisement or offer</a:t>
            </a:r>
            <a:r>
              <a:rPr lang="en-GB" b="0" i="0" noProof="0" dirty="0">
                <a:solidFill>
                  <a:srgbClr val="000000"/>
                </a:solidFill>
                <a:effectLst/>
                <a:latin typeface="GT America"/>
              </a:rPr>
              <a:t>. </a:t>
            </a:r>
            <a:r>
              <a:rPr lang="en-US" b="0" i="0" dirty="0">
                <a:solidFill>
                  <a:srgbClr val="000000"/>
                </a:solidFill>
                <a:effectLst/>
                <a:latin typeface="GT America"/>
              </a:rPr>
              <a:t>when the goal is to reach customers as broadly as possible, while still maintaining relevance, the traditional segmentation ways show flaws.</a:t>
            </a:r>
          </a:p>
          <a:p>
            <a:endParaRPr lang="en-US" b="0" i="0" noProof="0" dirty="0">
              <a:solidFill>
                <a:srgbClr val="000000"/>
              </a:solidFill>
              <a:effectLst/>
              <a:latin typeface="GT America"/>
            </a:endParaRPr>
          </a:p>
          <a:p>
            <a:r>
              <a:rPr lang="en-US" b="0" i="0" noProof="0" dirty="0">
                <a:solidFill>
                  <a:srgbClr val="000000"/>
                </a:solidFill>
                <a:effectLst/>
                <a:latin typeface="GT America"/>
              </a:rPr>
              <a:t>Archetypes allow for the largest impact- customers can be more than one archetype- asking for the WHY</a:t>
            </a:r>
          </a:p>
          <a:p>
            <a:endParaRPr lang="en-US" b="0" i="0" noProof="0" dirty="0">
              <a:solidFill>
                <a:srgbClr val="000000"/>
              </a:solidFill>
              <a:effectLst/>
              <a:latin typeface="GT America"/>
            </a:endParaRPr>
          </a:p>
          <a:p>
            <a:r>
              <a:rPr lang="en-US" b="0" i="0" dirty="0">
                <a:solidFill>
                  <a:srgbClr val="292929"/>
                </a:solidFill>
                <a:effectLst/>
                <a:latin typeface="charter"/>
              </a:rPr>
              <a:t>For example, a bargain hunter is someone who looks for bargains. One person may be looking for bargains because they need to keep as much income as they can for essentials. Another person looks for bargains because it’s fun and feels good to find a deal. Same behavior, different motivations, two customer archetypes.</a:t>
            </a:r>
            <a:endParaRPr lang="en-GB" b="0" i="0" noProof="0" dirty="0">
              <a:solidFill>
                <a:srgbClr val="000000"/>
              </a:solidFill>
              <a:effectLst/>
              <a:latin typeface="GT America"/>
            </a:endParaRPr>
          </a:p>
          <a:p>
            <a:endParaRPr lang="en-GB" noProof="0" dirty="0"/>
          </a:p>
          <a:p>
            <a:r>
              <a:rPr lang="en-GB" noProof="0" dirty="0"/>
              <a:t>Entrepreneur- wants to start a business. Might be because they lost their job or can´t find any job, or because they want to be independent, identify as their own boss etc.</a:t>
            </a:r>
          </a:p>
        </p:txBody>
      </p:sp>
      <p:sp>
        <p:nvSpPr>
          <p:cNvPr id="4" name="Foliennummernplatzhalter 3"/>
          <p:cNvSpPr>
            <a:spLocks noGrp="1"/>
          </p:cNvSpPr>
          <p:nvPr>
            <p:ph type="sldNum" sz="quarter" idx="5"/>
          </p:nvPr>
        </p:nvSpPr>
        <p:spPr/>
        <p:txBody>
          <a:bodyPr/>
          <a:lstStyle/>
          <a:p>
            <a:fld id="{C59C4FCC-A7BB-4998-9C5C-F010D2AC4004}" type="slidenum">
              <a:rPr lang="en-US" smtClean="0"/>
              <a:t>10</a:t>
            </a:fld>
            <a:endParaRPr lang="en-US"/>
          </a:p>
        </p:txBody>
      </p:sp>
    </p:spTree>
    <p:extLst>
      <p:ext uri="{BB962C8B-B14F-4D97-AF65-F5344CB8AC3E}">
        <p14:creationId xmlns:p14="http://schemas.microsoft.com/office/powerpoint/2010/main" val="338880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Step-by-Step Guide to a Successful Target Group Analysis (mynd.com)</a:t>
            </a:r>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12</a:t>
            </a:fld>
            <a:endParaRPr lang="en-US"/>
          </a:p>
        </p:txBody>
      </p:sp>
    </p:spTree>
    <p:extLst>
      <p:ext uri="{BB962C8B-B14F-4D97-AF65-F5344CB8AC3E}">
        <p14:creationId xmlns:p14="http://schemas.microsoft.com/office/powerpoint/2010/main" val="5379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13</a:t>
            </a:fld>
            <a:endParaRPr lang="en-US"/>
          </a:p>
        </p:txBody>
      </p:sp>
    </p:spTree>
    <p:extLst>
      <p:ext uri="{BB962C8B-B14F-4D97-AF65-F5344CB8AC3E}">
        <p14:creationId xmlns:p14="http://schemas.microsoft.com/office/powerpoint/2010/main" val="255301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5"/>
          </p:nvPr>
        </p:nvSpPr>
        <p:spPr/>
        <p:txBody>
          <a:bodyPr/>
          <a:lstStyle/>
          <a:p>
            <a:fld id="{C59C4FCC-A7BB-4998-9C5C-F010D2AC4004}" type="slidenum">
              <a:rPr lang="en-US" smtClean="0"/>
              <a:t>14</a:t>
            </a:fld>
            <a:endParaRPr lang="en-US"/>
          </a:p>
        </p:txBody>
      </p:sp>
    </p:spTree>
    <p:extLst>
      <p:ext uri="{BB962C8B-B14F-4D97-AF65-F5344CB8AC3E}">
        <p14:creationId xmlns:p14="http://schemas.microsoft.com/office/powerpoint/2010/main" val="1095913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pic>
        <p:nvPicPr>
          <p:cNvPr id="8"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387054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pic>
        <p:nvPicPr>
          <p:cNvPr id="8" name="Grafik 27">
            <a:extLst>
              <a:ext uri="{FF2B5EF4-FFF2-40B4-BE49-F238E27FC236}">
                <a16:creationId xmlns:a16="http://schemas.microsoft.com/office/drawing/2014/main" id="{2A9C8B11-6DF5-407C-A3F0-6FBE553F4739}"/>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38477" y="-40407"/>
            <a:ext cx="491867" cy="46293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F5018B2-BEF1-4DA8-82B4-376877853B6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69052" y="-12036"/>
            <a:ext cx="1345223" cy="313885"/>
          </a:xfrm>
          <a:prstGeom prst="rect">
            <a:avLst/>
          </a:prstGeom>
        </p:spPr>
      </p:pic>
    </p:spTree>
    <p:extLst>
      <p:ext uri="{BB962C8B-B14F-4D97-AF65-F5344CB8AC3E}">
        <p14:creationId xmlns:p14="http://schemas.microsoft.com/office/powerpoint/2010/main" val="1010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4" name="Footer Placeholder 3"/>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sp>
        <p:nvSpPr>
          <p:cNvPr id="8"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9"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fik 27">
            <a:extLst>
              <a:ext uri="{FF2B5EF4-FFF2-40B4-BE49-F238E27FC236}">
                <a16:creationId xmlns:a16="http://schemas.microsoft.com/office/drawing/2014/main" id="{089504DB-15B4-4E93-AF93-69D78E85E515}"/>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0603AB7-ECDC-4FAD-8070-E48256800E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485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3" name="Footer Placeholder 2"/>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spTree>
    <p:extLst>
      <p:ext uri="{BB962C8B-B14F-4D97-AF65-F5344CB8AC3E}">
        <p14:creationId xmlns:p14="http://schemas.microsoft.com/office/powerpoint/2010/main" val="1013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791877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‹Nr.›</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519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‹Nr.›</a:t>
            </a:fld>
            <a:endParaRPr lang="en-US" dirty="0"/>
          </a:p>
        </p:txBody>
      </p:sp>
      <p:pic>
        <p:nvPicPr>
          <p:cNvPr id="7"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2348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‹Nr.›</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4005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pic>
        <p:nvPicPr>
          <p:cNvPr id="10"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37058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2900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407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5/11/2022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‹Nr.›</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009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BFD9-E13D-410C-BF4D-FF5EB14A7A38}" type="datetimeFigureOut">
              <a:rPr lang="en-US" smtClean="0"/>
              <a:t>5/11/2022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6AB6-A428-4229-9434-94E028D66DA4}" type="slidenum">
              <a:rPr lang="en-US" smtClean="0"/>
              <a:t>‹Nr.›</a:t>
            </a:fld>
            <a:endParaRPr lang="en-US"/>
          </a:p>
        </p:txBody>
      </p:sp>
    </p:spTree>
    <p:extLst>
      <p:ext uri="{BB962C8B-B14F-4D97-AF65-F5344CB8AC3E}">
        <p14:creationId xmlns:p14="http://schemas.microsoft.com/office/powerpoint/2010/main" val="29635114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9" r:id="rId4"/>
    <p:sldLayoutId id="2147483671" r:id="rId5"/>
    <p:sldLayoutId id="2147483664" r:id="rId6"/>
    <p:sldLayoutId id="2147483668" r:id="rId7"/>
    <p:sldLayoutId id="2147483672" r:id="rId8"/>
    <p:sldLayoutId id="2147483673" r:id="rId9"/>
    <p:sldLayoutId id="2147483674" r:id="rId10"/>
    <p:sldLayoutId id="2147483666"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hubspot.com/make-my-persona?__hstc=185665590.ccb570873b3772f6d45c5db87ba88208.1650018446403.1650018446403.1650018446403.1&amp;__hssc=185665590.2.1650018446404&amp;__hsfp=2444686573&amp;_conv_v=vi%3A1*sc%3A1*cs%3A1650018445*fs%3A1650018445*pv%3A2*seg%3A%7B10031564.1%7D*exp%3A%7B%7D&amp;_conv_s=si%3A1*sh%3A1650018445091-0.2648137377118356*pv%3A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www.mockplus.com/blog/post/user-persona-template" TargetMode="External"/><Relationship Id="rId4" Type="http://schemas.openxmlformats.org/officeDocument/2006/relationships/hyperlink" Target="https://www.canva.com/search/templates?q=Person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investopedia.com/terms/t/target-market.as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sz="9600" i="1" dirty="0">
                <a:solidFill>
                  <a:schemeClr val="accent1">
                    <a:lumMod val="50000"/>
                  </a:schemeClr>
                </a:solidFill>
                <a:latin typeface="+mn-lt"/>
                <a:cs typeface="Georgia"/>
              </a:rPr>
              <a:t>ENCORE</a:t>
            </a:r>
            <a:br>
              <a:rPr lang="de-DE" sz="9600" i="1" dirty="0">
                <a:solidFill>
                  <a:schemeClr val="accent1">
                    <a:lumMod val="50000"/>
                  </a:schemeClr>
                </a:solidFill>
                <a:latin typeface="+mn-lt"/>
                <a:cs typeface="Georgia"/>
              </a:rPr>
            </a:br>
            <a:r>
              <a:rPr lang="de-AT" sz="2700" dirty="0">
                <a:solidFill>
                  <a:schemeClr val="accent1">
                    <a:lumMod val="50000"/>
                  </a:schemeClr>
                </a:solidFill>
                <a:latin typeface="+mn-lt"/>
              </a:rPr>
              <a:t>Entrepreneurship Knowledge Centers to Foster Innovative Entrepreneurship Practices in Education and Research</a:t>
            </a:r>
            <a:br>
              <a:rPr lang="de-AT" sz="2700" dirty="0">
                <a:solidFill>
                  <a:schemeClr val="accent1">
                    <a:lumMod val="50000"/>
                  </a:schemeClr>
                </a:solidFill>
                <a:latin typeface="+mn-lt"/>
              </a:rPr>
            </a:br>
            <a:endParaRPr lang="en-US" sz="2700" dirty="0">
              <a:solidFill>
                <a:schemeClr val="accent1">
                  <a:lumMod val="50000"/>
                </a:schemeClr>
              </a:solidFill>
              <a:latin typeface="+mn-lt"/>
            </a:endParaRPr>
          </a:p>
        </p:txBody>
      </p:sp>
      <p:sp>
        <p:nvSpPr>
          <p:cNvPr id="3" name="Subtitle 2"/>
          <p:cNvSpPr>
            <a:spLocks noGrp="1"/>
          </p:cNvSpPr>
          <p:nvPr>
            <p:ph type="subTitle" idx="1"/>
          </p:nvPr>
        </p:nvSpPr>
        <p:spPr>
          <a:xfrm>
            <a:off x="1143000" y="3813243"/>
            <a:ext cx="6858000" cy="2616740"/>
          </a:xfrm>
        </p:spPr>
        <p:txBody>
          <a:bodyPr>
            <a:normAutofit/>
          </a:bodyPr>
          <a:lstStyle/>
          <a:p>
            <a:r>
              <a:rPr lang="de-AT" dirty="0">
                <a:solidFill>
                  <a:schemeClr val="accent1">
                    <a:lumMod val="50000"/>
                  </a:schemeClr>
                </a:solidFill>
                <a:latin typeface="+mn-lt"/>
              </a:rPr>
              <a:t>Training </a:t>
            </a:r>
            <a:r>
              <a:rPr lang="de-AT" dirty="0" err="1">
                <a:solidFill>
                  <a:schemeClr val="accent1">
                    <a:lumMod val="50000"/>
                  </a:schemeClr>
                </a:solidFill>
                <a:latin typeface="+mn-lt"/>
              </a:rPr>
              <a:t>of</a:t>
            </a:r>
            <a:r>
              <a:rPr lang="de-AT" dirty="0">
                <a:solidFill>
                  <a:schemeClr val="accent1">
                    <a:lumMod val="50000"/>
                  </a:schemeClr>
                </a:solidFill>
                <a:latin typeface="+mn-lt"/>
              </a:rPr>
              <a:t> </a:t>
            </a:r>
            <a:r>
              <a:rPr lang="de-AT" dirty="0" err="1">
                <a:solidFill>
                  <a:schemeClr val="accent1">
                    <a:lumMod val="50000"/>
                  </a:schemeClr>
                </a:solidFill>
                <a:latin typeface="+mn-lt"/>
              </a:rPr>
              <a:t>the</a:t>
            </a:r>
            <a:r>
              <a:rPr lang="de-AT" dirty="0">
                <a:solidFill>
                  <a:schemeClr val="accent1">
                    <a:lumMod val="50000"/>
                  </a:schemeClr>
                </a:solidFill>
                <a:latin typeface="+mn-lt"/>
              </a:rPr>
              <a:t> Trainers 4</a:t>
            </a:r>
          </a:p>
          <a:p>
            <a:r>
              <a:rPr lang="en-US" dirty="0">
                <a:solidFill>
                  <a:schemeClr val="accent1">
                    <a:lumMod val="50000"/>
                  </a:schemeClr>
                </a:solidFill>
                <a:latin typeface="+mn-lt"/>
              </a:rPr>
              <a:t>Understanding your </a:t>
            </a:r>
            <a:r>
              <a:rPr lang="en-US">
                <a:solidFill>
                  <a:schemeClr val="accent1">
                    <a:lumMod val="50000"/>
                  </a:schemeClr>
                </a:solidFill>
                <a:latin typeface="+mn-lt"/>
              </a:rPr>
              <a:t>target groups</a:t>
            </a:r>
            <a:endParaRPr lang="en-US" dirty="0">
              <a:solidFill>
                <a:schemeClr val="accent1">
                  <a:lumMod val="50000"/>
                </a:schemeClr>
              </a:solidFill>
              <a:latin typeface="+mn-lt"/>
            </a:endParaRPr>
          </a:p>
          <a:p>
            <a:endParaRPr lang="de-AT" sz="1800" dirty="0">
              <a:solidFill>
                <a:schemeClr val="accent1">
                  <a:lumMod val="50000"/>
                </a:schemeClr>
              </a:solidFill>
              <a:latin typeface="+mn-lt"/>
            </a:endParaRPr>
          </a:p>
          <a:p>
            <a:r>
              <a:rPr lang="de-AT" sz="1800" dirty="0">
                <a:solidFill>
                  <a:schemeClr val="accent1">
                    <a:lumMod val="50000"/>
                  </a:schemeClr>
                </a:solidFill>
                <a:latin typeface="+mn-lt"/>
              </a:rPr>
              <a:t>9th </a:t>
            </a:r>
            <a:r>
              <a:rPr lang="de-AT" sz="1800" dirty="0" err="1">
                <a:solidFill>
                  <a:schemeClr val="accent1">
                    <a:lumMod val="50000"/>
                  </a:schemeClr>
                </a:solidFill>
                <a:latin typeface="+mn-lt"/>
              </a:rPr>
              <a:t>until</a:t>
            </a:r>
            <a:r>
              <a:rPr lang="de-AT" sz="1800" dirty="0">
                <a:solidFill>
                  <a:schemeClr val="accent1">
                    <a:lumMod val="50000"/>
                  </a:schemeClr>
                </a:solidFill>
                <a:latin typeface="+mn-lt"/>
              </a:rPr>
              <a:t> 11th </a:t>
            </a:r>
            <a:r>
              <a:rPr lang="de-AT" sz="1800" dirty="0" err="1">
                <a:solidFill>
                  <a:schemeClr val="accent1">
                    <a:lumMod val="50000"/>
                  </a:schemeClr>
                </a:solidFill>
                <a:latin typeface="+mn-lt"/>
              </a:rPr>
              <a:t>of</a:t>
            </a:r>
            <a:r>
              <a:rPr lang="de-AT" sz="1800" dirty="0">
                <a:solidFill>
                  <a:schemeClr val="accent1">
                    <a:lumMod val="50000"/>
                  </a:schemeClr>
                </a:solidFill>
                <a:latin typeface="+mn-lt"/>
              </a:rPr>
              <a:t> May 2022</a:t>
            </a:r>
          </a:p>
          <a:p>
            <a:endParaRPr lang="de-AT" sz="1000" dirty="0">
              <a:solidFill>
                <a:schemeClr val="accent1">
                  <a:lumMod val="50000"/>
                </a:schemeClr>
              </a:solidFill>
              <a:latin typeface="+mn-lt"/>
            </a:endParaRPr>
          </a:p>
          <a:p>
            <a:r>
              <a:rPr lang="en-US" sz="1800" dirty="0">
                <a:solidFill>
                  <a:schemeClr val="accent1">
                    <a:lumMod val="50000"/>
                  </a:schemeClr>
                </a:solidFill>
                <a:latin typeface="+mn-lt"/>
              </a:rPr>
              <a:t>Project ref.: </a:t>
            </a:r>
            <a:r>
              <a:rPr lang="de-AT" sz="1800" dirty="0">
                <a:solidFill>
                  <a:schemeClr val="accent1">
                    <a:lumMod val="50000"/>
                  </a:schemeClr>
                </a:solidFill>
                <a:latin typeface="+mn-lt"/>
              </a:rPr>
              <a:t>617589-EPP-1-2020-1-AT-EPPKA2-CBHE-JP</a:t>
            </a:r>
          </a:p>
          <a:p>
            <a:endParaRPr lang="en-US" dirty="0"/>
          </a:p>
        </p:txBody>
      </p:sp>
    </p:spTree>
    <p:extLst>
      <p:ext uri="{BB962C8B-B14F-4D97-AF65-F5344CB8AC3E}">
        <p14:creationId xmlns:p14="http://schemas.microsoft.com/office/powerpoint/2010/main" val="127865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261019" y="1812073"/>
            <a:ext cx="3363487" cy="793377"/>
          </a:xfrm>
        </p:spPr>
        <p:txBody>
          <a:bodyPr>
            <a:normAutofit fontScale="90000"/>
          </a:bodyPr>
          <a:lstStyle/>
          <a:p>
            <a:r>
              <a:rPr lang="de-DE" sz="3600" dirty="0" err="1"/>
              <a:t>Three</a:t>
            </a:r>
            <a:r>
              <a:rPr lang="de-DE" sz="3600" dirty="0"/>
              <a:t> </a:t>
            </a:r>
            <a:r>
              <a:rPr lang="de-DE" sz="3600" dirty="0" err="1"/>
              <a:t>levels</a:t>
            </a:r>
            <a:r>
              <a:rPr lang="de-DE" sz="3600" dirty="0"/>
              <a:t> </a:t>
            </a:r>
            <a:r>
              <a:rPr lang="de-DE" sz="3600" dirty="0" err="1"/>
              <a:t>of</a:t>
            </a:r>
            <a:r>
              <a:rPr lang="de-DE" sz="3600" dirty="0"/>
              <a:t> </a:t>
            </a:r>
            <a:r>
              <a:rPr lang="de-DE" sz="3600" dirty="0" err="1"/>
              <a:t>better</a:t>
            </a:r>
            <a:r>
              <a:rPr lang="de-DE" sz="3600" dirty="0"/>
              <a:t> </a:t>
            </a:r>
            <a:r>
              <a:rPr lang="de-DE" sz="3600" dirty="0" err="1"/>
              <a:t>understanding</a:t>
            </a:r>
            <a:r>
              <a:rPr lang="de-DE" sz="3600" dirty="0"/>
              <a:t> </a:t>
            </a:r>
            <a:r>
              <a:rPr lang="de-DE" sz="3600" dirty="0" err="1"/>
              <a:t>your</a:t>
            </a:r>
            <a:r>
              <a:rPr lang="de-DE" sz="3600" dirty="0"/>
              <a:t> </a:t>
            </a:r>
            <a:r>
              <a:rPr lang="de-DE" sz="3600" dirty="0" err="1"/>
              <a:t>target</a:t>
            </a:r>
            <a:r>
              <a:rPr lang="de-DE" sz="3600" dirty="0"/>
              <a:t> </a:t>
            </a:r>
            <a:r>
              <a:rPr lang="de-DE" sz="3600" dirty="0" err="1"/>
              <a:t>group</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3289609"/>
            <a:ext cx="4168518" cy="3483263"/>
          </a:xfrm>
        </p:spPr>
        <p:txBody>
          <a:bodyPr>
            <a:normAutofit/>
          </a:bodyPr>
          <a:lstStyle/>
          <a:p>
            <a:pPr marL="0" indent="0" algn="ctr">
              <a:buNone/>
            </a:pPr>
            <a:r>
              <a:rPr lang="en-US" sz="1800" b="1" dirty="0"/>
              <a:t>3</a:t>
            </a:r>
          </a:p>
          <a:p>
            <a:pPr marL="0" indent="0" algn="ctr">
              <a:buNone/>
            </a:pPr>
            <a:r>
              <a:rPr lang="en-US" sz="1800" b="1" dirty="0"/>
              <a:t>Archetypes</a:t>
            </a:r>
          </a:p>
          <a:p>
            <a:pPr marL="0" indent="0" algn="ctr">
              <a:buNone/>
            </a:pPr>
            <a:endParaRPr lang="en-US" sz="1800" dirty="0"/>
          </a:p>
          <a:p>
            <a:pPr marL="0" indent="0">
              <a:buNone/>
            </a:pPr>
            <a:r>
              <a:rPr lang="en-US" sz="1800" dirty="0"/>
              <a:t>Archetypes are </a:t>
            </a:r>
            <a:r>
              <a:rPr lang="en-US" sz="1800" b="1" dirty="0"/>
              <a:t>user profiles within segments</a:t>
            </a:r>
            <a:r>
              <a:rPr lang="en-US" sz="1800" dirty="0"/>
              <a:t>. These differ in psychographic characteristics, such as character traits, habits, values, motivations, life goals, self-image and image of others, and dream role. It can be advantageous, especially in the digital age, to analyze the online surfing behavior of customer groups. </a:t>
            </a:r>
          </a:p>
        </p:txBody>
      </p:sp>
      <p:pic>
        <p:nvPicPr>
          <p:cNvPr id="5" name="Grafik 4">
            <a:extLst>
              <a:ext uri="{FF2B5EF4-FFF2-40B4-BE49-F238E27FC236}">
                <a16:creationId xmlns:a16="http://schemas.microsoft.com/office/drawing/2014/main" id="{98A607B7-81D2-45C8-88C8-387F2C541E9A}"/>
              </a:ext>
            </a:extLst>
          </p:cNvPr>
          <p:cNvPicPr>
            <a:picLocks noChangeAspect="1"/>
          </p:cNvPicPr>
          <p:nvPr/>
        </p:nvPicPr>
        <p:blipFill>
          <a:blip r:embed="rId3"/>
          <a:stretch>
            <a:fillRect/>
          </a:stretch>
        </p:blipFill>
        <p:spPr>
          <a:xfrm>
            <a:off x="4572000" y="1483111"/>
            <a:ext cx="4168518" cy="4877166"/>
          </a:xfrm>
          <a:prstGeom prst="rect">
            <a:avLst/>
          </a:prstGeom>
        </p:spPr>
      </p:pic>
    </p:spTree>
    <p:extLst>
      <p:ext uri="{BB962C8B-B14F-4D97-AF65-F5344CB8AC3E}">
        <p14:creationId xmlns:p14="http://schemas.microsoft.com/office/powerpoint/2010/main" val="41170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403445"/>
            <a:ext cx="7054540" cy="2051109"/>
          </a:xfrm>
        </p:spPr>
        <p:txBody>
          <a:bodyPr>
            <a:normAutofit/>
          </a:bodyPr>
          <a:lstStyle/>
          <a:p>
            <a:pPr algn="ctr"/>
            <a:r>
              <a:rPr lang="de-DE" dirty="0" err="1"/>
              <a:t>Strategies</a:t>
            </a:r>
            <a:r>
              <a:rPr lang="de-DE" dirty="0"/>
              <a:t> </a:t>
            </a:r>
            <a:r>
              <a:rPr lang="de-DE" dirty="0" err="1"/>
              <a:t>for</a:t>
            </a:r>
            <a:r>
              <a:rPr lang="de-DE" dirty="0"/>
              <a:t> </a:t>
            </a:r>
            <a:r>
              <a:rPr lang="de-DE" dirty="0" err="1"/>
              <a:t>target</a:t>
            </a:r>
            <a:r>
              <a:rPr lang="de-DE" dirty="0"/>
              <a:t> </a:t>
            </a:r>
            <a:r>
              <a:rPr lang="de-DE" dirty="0" err="1"/>
              <a:t>group</a:t>
            </a:r>
            <a:r>
              <a:rPr lang="de-DE" dirty="0"/>
              <a:t> </a:t>
            </a:r>
            <a:r>
              <a:rPr lang="de-DE" dirty="0" err="1"/>
              <a:t>identification</a:t>
            </a:r>
            <a:r>
              <a:rPr lang="de-DE" dirty="0"/>
              <a:t> &amp; </a:t>
            </a:r>
            <a:r>
              <a:rPr lang="de-DE" dirty="0" err="1"/>
              <a:t>the</a:t>
            </a:r>
            <a:r>
              <a:rPr lang="de-DE" dirty="0"/>
              <a:t> </a:t>
            </a:r>
            <a:r>
              <a:rPr lang="de-DE" dirty="0" err="1"/>
              <a:t>importance</a:t>
            </a:r>
            <a:r>
              <a:rPr lang="de-DE" dirty="0"/>
              <a:t> </a:t>
            </a:r>
            <a:r>
              <a:rPr lang="de-DE" dirty="0" err="1"/>
              <a:t>of</a:t>
            </a:r>
            <a:r>
              <a:rPr lang="de-DE" dirty="0"/>
              <a:t> personas</a:t>
            </a:r>
            <a:endParaRPr lang="de-AT" dirty="0"/>
          </a:p>
        </p:txBody>
      </p:sp>
    </p:spTree>
    <p:extLst>
      <p:ext uri="{BB962C8B-B14F-4D97-AF65-F5344CB8AC3E}">
        <p14:creationId xmlns:p14="http://schemas.microsoft.com/office/powerpoint/2010/main" val="3247485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Strategies</a:t>
            </a:r>
            <a:r>
              <a:rPr lang="de-DE" sz="3600" dirty="0"/>
              <a:t> </a:t>
            </a:r>
            <a:r>
              <a:rPr lang="de-DE" sz="3600" dirty="0" err="1"/>
              <a:t>for</a:t>
            </a:r>
            <a:r>
              <a:rPr lang="de-DE" sz="3600" dirty="0"/>
              <a:t> </a:t>
            </a:r>
            <a:r>
              <a:rPr lang="de-DE" sz="3600" dirty="0" err="1"/>
              <a:t>target</a:t>
            </a:r>
            <a:r>
              <a:rPr lang="de-DE" sz="3600" dirty="0"/>
              <a:t> </a:t>
            </a:r>
            <a:r>
              <a:rPr lang="de-DE" sz="3600" dirty="0" err="1"/>
              <a:t>group</a:t>
            </a:r>
            <a:r>
              <a:rPr lang="de-DE" sz="3600" dirty="0"/>
              <a:t> </a:t>
            </a:r>
            <a:r>
              <a:rPr lang="de-DE" sz="3600" dirty="0" err="1"/>
              <a:t>identification</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4463946" cy="3806648"/>
          </a:xfrm>
        </p:spPr>
        <p:txBody>
          <a:bodyPr>
            <a:normAutofit lnSpcReduction="10000"/>
          </a:bodyPr>
          <a:lstStyle/>
          <a:p>
            <a:pPr marL="0" indent="0">
              <a:buNone/>
            </a:pPr>
            <a:r>
              <a:rPr lang="en-US" sz="1800" dirty="0"/>
              <a:t>Determining target groups is an ongoing process. The environment and people adapt to changing circumstances. Thus, the needs and requirements of a brand also change. </a:t>
            </a:r>
          </a:p>
          <a:p>
            <a:pPr marL="0" indent="0" algn="ctr">
              <a:buNone/>
            </a:pPr>
            <a:r>
              <a:rPr lang="en-US" sz="1800" dirty="0"/>
              <a:t>Just think of the progressing digitalization!</a:t>
            </a:r>
          </a:p>
          <a:p>
            <a:pPr marL="0" indent="0">
              <a:buNone/>
            </a:pPr>
            <a:endParaRPr lang="en-US" sz="1800" dirty="0"/>
          </a:p>
          <a:p>
            <a:pPr marL="0" indent="0" algn="ctr">
              <a:buNone/>
            </a:pPr>
            <a:r>
              <a:rPr lang="en-US" sz="1800" b="1" dirty="0"/>
              <a:t>Data collection is key</a:t>
            </a:r>
            <a:r>
              <a:rPr lang="en-US" sz="1800" dirty="0"/>
              <a:t> for the target group identification!</a:t>
            </a:r>
          </a:p>
          <a:p>
            <a:pPr marL="0" indent="0">
              <a:buNone/>
            </a:pPr>
            <a:endParaRPr lang="en-US" sz="1800" dirty="0"/>
          </a:p>
          <a:p>
            <a:pPr marL="0" indent="0" algn="ctr">
              <a:buNone/>
            </a:pPr>
            <a:r>
              <a:rPr lang="en-US" sz="1800" b="1" dirty="0"/>
              <a:t>Target group analysis is essential </a:t>
            </a:r>
            <a:r>
              <a:rPr lang="en-US" sz="1800" dirty="0"/>
              <a:t>no matter if a company is at the beginning, a new product is introduced, or existing ones need to be optimized!</a:t>
            </a:r>
          </a:p>
        </p:txBody>
      </p:sp>
      <p:sp>
        <p:nvSpPr>
          <p:cNvPr id="4" name="AutoShape 2" descr="Quellbild anzeigen">
            <a:extLst>
              <a:ext uri="{FF2B5EF4-FFF2-40B4-BE49-F238E27FC236}">
                <a16:creationId xmlns:a16="http://schemas.microsoft.com/office/drawing/2014/main" id="{55C8ADFA-5D94-426E-8A33-0448678DBF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6" name="Grafik 5">
            <a:extLst>
              <a:ext uri="{FF2B5EF4-FFF2-40B4-BE49-F238E27FC236}">
                <a16:creationId xmlns:a16="http://schemas.microsoft.com/office/drawing/2014/main" id="{7B4E7639-E331-4628-A9CF-D24E3325E10B}"/>
              </a:ext>
            </a:extLst>
          </p:cNvPr>
          <p:cNvPicPr>
            <a:picLocks noChangeAspect="1"/>
          </p:cNvPicPr>
          <p:nvPr/>
        </p:nvPicPr>
        <p:blipFill>
          <a:blip r:embed="rId3"/>
          <a:stretch>
            <a:fillRect/>
          </a:stretch>
        </p:blipFill>
        <p:spPr>
          <a:xfrm>
            <a:off x="4958111" y="3005859"/>
            <a:ext cx="3557239" cy="1956651"/>
          </a:xfrm>
          <a:prstGeom prst="rect">
            <a:avLst/>
          </a:prstGeom>
        </p:spPr>
      </p:pic>
    </p:spTree>
    <p:extLst>
      <p:ext uri="{BB962C8B-B14F-4D97-AF65-F5344CB8AC3E}">
        <p14:creationId xmlns:p14="http://schemas.microsoft.com/office/powerpoint/2010/main" val="347104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Process</a:t>
            </a:r>
            <a:r>
              <a:rPr lang="de-DE" sz="3600" dirty="0"/>
              <a:t> </a:t>
            </a:r>
            <a:r>
              <a:rPr lang="de-DE" sz="3600" dirty="0" err="1"/>
              <a:t>of</a:t>
            </a:r>
            <a:r>
              <a:rPr lang="de-DE" sz="3600" dirty="0"/>
              <a:t> </a:t>
            </a:r>
            <a:r>
              <a:rPr lang="de-DE" sz="3600" dirty="0" err="1"/>
              <a:t>target</a:t>
            </a:r>
            <a:r>
              <a:rPr lang="de-DE" sz="3600" dirty="0"/>
              <a:t> </a:t>
            </a:r>
            <a:r>
              <a:rPr lang="de-DE" sz="3600" dirty="0" err="1"/>
              <a:t>group</a:t>
            </a:r>
            <a:r>
              <a:rPr lang="de-DE" sz="3600" dirty="0"/>
              <a:t> </a:t>
            </a:r>
            <a:r>
              <a:rPr lang="de-DE" sz="3600" dirty="0" err="1"/>
              <a:t>analysis</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t>When entrepreneurs or students are aiming to identify their target groups, then the following process can be followed.</a:t>
            </a:r>
            <a:endParaRPr lang="en-US" sz="1800" dirty="0"/>
          </a:p>
          <a:p>
            <a:pPr marL="0" indent="0">
              <a:buNone/>
            </a:pPr>
            <a:endParaRPr lang="en-US" sz="1800" dirty="0"/>
          </a:p>
        </p:txBody>
      </p:sp>
      <p:pic>
        <p:nvPicPr>
          <p:cNvPr id="5" name="Grafik 4">
            <a:extLst>
              <a:ext uri="{FF2B5EF4-FFF2-40B4-BE49-F238E27FC236}">
                <a16:creationId xmlns:a16="http://schemas.microsoft.com/office/drawing/2014/main" id="{CB57D2B8-4C31-452A-9275-F5712FE42362}"/>
              </a:ext>
            </a:extLst>
          </p:cNvPr>
          <p:cNvPicPr>
            <a:picLocks noChangeAspect="1"/>
          </p:cNvPicPr>
          <p:nvPr/>
        </p:nvPicPr>
        <p:blipFill>
          <a:blip r:embed="rId3"/>
          <a:stretch>
            <a:fillRect/>
          </a:stretch>
        </p:blipFill>
        <p:spPr>
          <a:xfrm>
            <a:off x="458954" y="3771155"/>
            <a:ext cx="7899248" cy="1776578"/>
          </a:xfrm>
          <a:prstGeom prst="rect">
            <a:avLst/>
          </a:prstGeom>
        </p:spPr>
      </p:pic>
    </p:spTree>
    <p:extLst>
      <p:ext uri="{BB962C8B-B14F-4D97-AF65-F5344CB8AC3E}">
        <p14:creationId xmlns:p14="http://schemas.microsoft.com/office/powerpoint/2010/main" val="309970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Process</a:t>
            </a:r>
            <a:r>
              <a:rPr lang="de-DE" sz="3600" dirty="0"/>
              <a:t> </a:t>
            </a:r>
            <a:r>
              <a:rPr lang="de-DE" sz="3600" dirty="0" err="1"/>
              <a:t>of</a:t>
            </a:r>
            <a:r>
              <a:rPr lang="de-DE" sz="3600" dirty="0"/>
              <a:t> </a:t>
            </a:r>
            <a:r>
              <a:rPr lang="de-DE" sz="3600" dirty="0" err="1"/>
              <a:t>target</a:t>
            </a:r>
            <a:r>
              <a:rPr lang="de-DE" sz="3600" dirty="0"/>
              <a:t> </a:t>
            </a:r>
            <a:r>
              <a:rPr lang="de-DE" sz="3600" dirty="0" err="1"/>
              <a:t>group</a:t>
            </a:r>
            <a:r>
              <a:rPr lang="de-DE" sz="3600" dirty="0"/>
              <a:t> </a:t>
            </a:r>
            <a:r>
              <a:rPr lang="de-DE" sz="3600" dirty="0" err="1"/>
              <a:t>analysis</a:t>
            </a:r>
            <a:r>
              <a:rPr lang="de-DE" sz="3600" dirty="0"/>
              <a:t> - Persona</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3895234" cy="3806648"/>
          </a:xfrm>
        </p:spPr>
        <p:txBody>
          <a:bodyPr>
            <a:normAutofit/>
          </a:bodyPr>
          <a:lstStyle/>
          <a:p>
            <a:pPr marL="0" indent="0" algn="ctr">
              <a:buNone/>
            </a:pPr>
            <a:r>
              <a:rPr lang="en-US" sz="1800" b="1" dirty="0"/>
              <a:t>A persona combines all the findings you have gathered on the target group with the help of qualitative and quantitative research in a fictitious person. </a:t>
            </a:r>
          </a:p>
          <a:p>
            <a:pPr marL="0" indent="0" algn="ctr">
              <a:buNone/>
            </a:pPr>
            <a:endParaRPr lang="en-US" sz="1800" b="1" dirty="0"/>
          </a:p>
          <a:p>
            <a:pPr marL="0" indent="0" algn="ctr">
              <a:buNone/>
            </a:pPr>
            <a:r>
              <a:rPr lang="en-US" sz="1800" dirty="0"/>
              <a:t>In this way, Persona, as an example person, represents all real characteristics and needs of a certain target group. In other words, anonymous target groups are personified with the help of personas.</a:t>
            </a:r>
          </a:p>
        </p:txBody>
      </p:sp>
      <p:pic>
        <p:nvPicPr>
          <p:cNvPr id="7" name="Grafik 6">
            <a:extLst>
              <a:ext uri="{FF2B5EF4-FFF2-40B4-BE49-F238E27FC236}">
                <a16:creationId xmlns:a16="http://schemas.microsoft.com/office/drawing/2014/main" id="{0F6A0CE8-BFEA-4454-B22F-54CABB3D8D7F}"/>
              </a:ext>
            </a:extLst>
          </p:cNvPr>
          <p:cNvPicPr>
            <a:picLocks noChangeAspect="1"/>
          </p:cNvPicPr>
          <p:nvPr/>
        </p:nvPicPr>
        <p:blipFill>
          <a:blip r:embed="rId3"/>
          <a:stretch>
            <a:fillRect/>
          </a:stretch>
        </p:blipFill>
        <p:spPr>
          <a:xfrm>
            <a:off x="4114799" y="2672759"/>
            <a:ext cx="4572000" cy="3250692"/>
          </a:xfrm>
          <a:prstGeom prst="rect">
            <a:avLst/>
          </a:prstGeom>
        </p:spPr>
      </p:pic>
    </p:spTree>
    <p:extLst>
      <p:ext uri="{BB962C8B-B14F-4D97-AF65-F5344CB8AC3E}">
        <p14:creationId xmlns:p14="http://schemas.microsoft.com/office/powerpoint/2010/main" val="189073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Process</a:t>
            </a:r>
            <a:r>
              <a:rPr lang="de-DE" sz="3600" dirty="0"/>
              <a:t> </a:t>
            </a:r>
            <a:r>
              <a:rPr lang="de-DE" sz="3600" dirty="0" err="1"/>
              <a:t>of</a:t>
            </a:r>
            <a:r>
              <a:rPr lang="de-DE" sz="3600" dirty="0"/>
              <a:t> </a:t>
            </a:r>
            <a:r>
              <a:rPr lang="de-DE" sz="3600" dirty="0" err="1"/>
              <a:t>target</a:t>
            </a:r>
            <a:r>
              <a:rPr lang="de-DE" sz="3600" dirty="0"/>
              <a:t> </a:t>
            </a:r>
            <a:r>
              <a:rPr lang="de-DE" sz="3600" dirty="0" err="1"/>
              <a:t>group</a:t>
            </a:r>
            <a:r>
              <a:rPr lang="de-DE" sz="3600" dirty="0"/>
              <a:t> </a:t>
            </a:r>
            <a:r>
              <a:rPr lang="de-DE" sz="3600" dirty="0" err="1"/>
              <a:t>analysis</a:t>
            </a:r>
            <a:r>
              <a:rPr lang="de-DE" sz="3600" dirty="0"/>
              <a:t> - Persona</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dirty="0"/>
              <a:t>Task of a persona is to </a:t>
            </a:r>
            <a:r>
              <a:rPr lang="en-US" sz="1800" b="1" dirty="0">
                <a:solidFill>
                  <a:srgbClr val="00B050"/>
                </a:solidFill>
              </a:rPr>
              <a:t>give</a:t>
            </a:r>
            <a:r>
              <a:rPr lang="en-US" sz="1800" dirty="0"/>
              <a:t> marketers and business developers </a:t>
            </a:r>
            <a:r>
              <a:rPr lang="en-US" sz="1800" b="1" dirty="0">
                <a:solidFill>
                  <a:srgbClr val="00B050"/>
                </a:solidFill>
              </a:rPr>
              <a:t>orientation</a:t>
            </a:r>
            <a:r>
              <a:rPr lang="en-US" sz="1800" dirty="0"/>
              <a:t> when designing products, content and offers. </a:t>
            </a:r>
          </a:p>
          <a:p>
            <a:pPr marL="0" indent="0" algn="ctr">
              <a:buNone/>
            </a:pPr>
            <a:endParaRPr lang="en-US" sz="1800" dirty="0"/>
          </a:p>
          <a:p>
            <a:pPr marL="0" indent="0" algn="ctr">
              <a:buNone/>
            </a:pPr>
            <a:r>
              <a:rPr lang="en-US" sz="1800" dirty="0"/>
              <a:t>They also </a:t>
            </a:r>
            <a:r>
              <a:rPr lang="en-US" sz="1800" b="1" dirty="0">
                <a:solidFill>
                  <a:srgbClr val="00B050"/>
                </a:solidFill>
              </a:rPr>
              <a:t>help evaluate new ideas</a:t>
            </a:r>
            <a:r>
              <a:rPr lang="en-US" sz="1800" dirty="0"/>
              <a:t>. By and large, personas simplify the decision-making process.</a:t>
            </a:r>
          </a:p>
          <a:p>
            <a:pPr marL="0" indent="0" algn="ctr">
              <a:buNone/>
            </a:pPr>
            <a:endParaRPr lang="en-US" sz="1800" dirty="0"/>
          </a:p>
          <a:p>
            <a:pPr marL="0" indent="0" algn="ctr">
              <a:buNone/>
            </a:pPr>
            <a:r>
              <a:rPr lang="en-US" sz="1800" dirty="0"/>
              <a:t>The more detailed the persona information, the better </a:t>
            </a:r>
            <a:r>
              <a:rPr lang="en-US" sz="1800" b="1" dirty="0">
                <a:solidFill>
                  <a:srgbClr val="00B050"/>
                </a:solidFill>
              </a:rPr>
              <a:t>effective marketing </a:t>
            </a:r>
            <a:r>
              <a:rPr lang="en-US" sz="1800" dirty="0"/>
              <a:t>measures can be derived. Particularly in the area of content, you can offer your target group great added value through needs-oriented content.</a:t>
            </a:r>
          </a:p>
        </p:txBody>
      </p:sp>
    </p:spTree>
    <p:extLst>
      <p:ext uri="{BB962C8B-B14F-4D97-AF65-F5344CB8AC3E}">
        <p14:creationId xmlns:p14="http://schemas.microsoft.com/office/powerpoint/2010/main" val="372756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How</a:t>
            </a:r>
            <a:r>
              <a:rPr lang="de-DE" sz="3600" dirty="0"/>
              <a:t> to </a:t>
            </a:r>
            <a:r>
              <a:rPr lang="de-DE" sz="3600" dirty="0" err="1"/>
              <a:t>develop</a:t>
            </a:r>
            <a:r>
              <a:rPr lang="de-DE" sz="3600" dirty="0"/>
              <a:t> a </a:t>
            </a:r>
            <a:r>
              <a:rPr lang="de-DE" sz="3600" dirty="0" err="1"/>
              <a:t>persona</a:t>
            </a:r>
            <a:r>
              <a:rPr lang="de-DE" sz="3600" dirty="0"/>
              <a:t> </a:t>
            </a:r>
            <a:r>
              <a:rPr lang="de-DE" sz="3600" dirty="0" err="1"/>
              <a:t>with</a:t>
            </a:r>
            <a:r>
              <a:rPr lang="de-DE" sz="3600" dirty="0"/>
              <a:t> </a:t>
            </a:r>
            <a:r>
              <a:rPr lang="de-DE" sz="3600" dirty="0" err="1"/>
              <a:t>students</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3226161" cy="3735658"/>
          </a:xfrm>
        </p:spPr>
        <p:txBody>
          <a:bodyPr>
            <a:normAutofit/>
          </a:bodyPr>
          <a:lstStyle/>
          <a:p>
            <a:pPr marL="0" indent="0">
              <a:buNone/>
            </a:pPr>
            <a:r>
              <a:rPr lang="en-US" sz="1800" dirty="0"/>
              <a:t>Persona Canvas – most important steps</a:t>
            </a:r>
          </a:p>
          <a:p>
            <a:pPr marL="0" indent="0">
              <a:buNone/>
            </a:pPr>
            <a:endParaRPr lang="en-US" sz="1800" dirty="0"/>
          </a:p>
          <a:p>
            <a:r>
              <a:rPr lang="en-US" sz="1800" dirty="0"/>
              <a:t>Define your goals</a:t>
            </a:r>
          </a:p>
          <a:p>
            <a:r>
              <a:rPr lang="en-US" sz="1800" dirty="0"/>
              <a:t>Gather data</a:t>
            </a:r>
          </a:p>
          <a:p>
            <a:r>
              <a:rPr lang="en-US" sz="1800" dirty="0"/>
              <a:t>Process and cluster data</a:t>
            </a:r>
          </a:p>
          <a:p>
            <a:r>
              <a:rPr lang="en-US" sz="1800" dirty="0"/>
              <a:t>Define the personas and make a rich picture</a:t>
            </a:r>
          </a:p>
        </p:txBody>
      </p:sp>
      <p:pic>
        <p:nvPicPr>
          <p:cNvPr id="3076" name="Picture 4">
            <a:extLst>
              <a:ext uri="{FF2B5EF4-FFF2-40B4-BE49-F238E27FC236}">
                <a16:creationId xmlns:a16="http://schemas.microsoft.com/office/drawing/2014/main" id="{EE7E0816-935B-4C78-B878-9393F1142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831" y="2613215"/>
            <a:ext cx="5241072" cy="37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How</a:t>
            </a:r>
            <a:r>
              <a:rPr lang="de-DE" sz="3600" dirty="0"/>
              <a:t> to </a:t>
            </a:r>
            <a:r>
              <a:rPr lang="de-DE" sz="3600" dirty="0" err="1"/>
              <a:t>develop</a:t>
            </a:r>
            <a:r>
              <a:rPr lang="de-DE" sz="3600" dirty="0"/>
              <a:t> a </a:t>
            </a:r>
            <a:r>
              <a:rPr lang="de-DE" sz="3600" dirty="0" err="1"/>
              <a:t>persona</a:t>
            </a:r>
            <a:r>
              <a:rPr lang="de-DE" sz="3600" dirty="0"/>
              <a:t> </a:t>
            </a:r>
            <a:r>
              <a:rPr lang="de-DE" sz="3600" dirty="0" err="1"/>
              <a:t>with</a:t>
            </a:r>
            <a:r>
              <a:rPr lang="de-DE" sz="3600" dirty="0"/>
              <a:t> </a:t>
            </a:r>
            <a:r>
              <a:rPr lang="de-DE" sz="3600" dirty="0" err="1"/>
              <a:t>students</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en-US" sz="1800" dirty="0"/>
              <a:t>Some supportive tools</a:t>
            </a:r>
          </a:p>
          <a:p>
            <a:pPr marL="0" indent="0">
              <a:buNone/>
            </a:pPr>
            <a:endParaRPr lang="en-US" sz="1800" dirty="0"/>
          </a:p>
          <a:p>
            <a:pPr marL="0" indent="0">
              <a:buNone/>
            </a:pPr>
            <a:r>
              <a:rPr lang="en-US" sz="1800" b="1" dirty="0" err="1"/>
              <a:t>Hubspot</a:t>
            </a:r>
            <a:r>
              <a:rPr lang="en-US" sz="1800" dirty="0"/>
              <a:t> – Make my </a:t>
            </a:r>
            <a:r>
              <a:rPr lang="en-US" sz="1800" dirty="0">
                <a:hlinkClick r:id="rId3"/>
              </a:rPr>
              <a:t>persona</a:t>
            </a:r>
            <a:r>
              <a:rPr lang="en-US" sz="1800" dirty="0"/>
              <a:t> tool</a:t>
            </a:r>
          </a:p>
          <a:p>
            <a:pPr marL="0" indent="0">
              <a:buNone/>
            </a:pPr>
            <a:r>
              <a:rPr lang="en-US" sz="1800" dirty="0"/>
              <a:t>Online tool to create a persona with an avatar – can be created and downloaded for free</a:t>
            </a:r>
          </a:p>
          <a:p>
            <a:pPr marL="0" indent="0">
              <a:buNone/>
            </a:pPr>
            <a:endParaRPr lang="en-US" sz="1800" dirty="0"/>
          </a:p>
          <a:p>
            <a:pPr marL="0" indent="0">
              <a:buNone/>
            </a:pPr>
            <a:r>
              <a:rPr lang="en-US" sz="1800" b="1" dirty="0"/>
              <a:t>Canva</a:t>
            </a:r>
            <a:r>
              <a:rPr lang="en-US" sz="1800" dirty="0"/>
              <a:t> – Persona templates/</a:t>
            </a:r>
            <a:r>
              <a:rPr lang="en-US" sz="1800" dirty="0">
                <a:hlinkClick r:id="rId4"/>
              </a:rPr>
              <a:t>presentations</a:t>
            </a:r>
            <a:endParaRPr lang="en-US" sz="1800" dirty="0"/>
          </a:p>
          <a:p>
            <a:pPr marL="0" indent="0">
              <a:buNone/>
            </a:pPr>
            <a:endParaRPr lang="en-US" sz="1800" dirty="0"/>
          </a:p>
          <a:p>
            <a:pPr marL="0" indent="0">
              <a:buNone/>
            </a:pPr>
            <a:r>
              <a:rPr lang="en-US" sz="1800" dirty="0"/>
              <a:t>Some more online tools can be found </a:t>
            </a:r>
            <a:r>
              <a:rPr lang="en-US" sz="1800" dirty="0">
                <a:hlinkClick r:id="rId5"/>
              </a:rPr>
              <a:t>here</a:t>
            </a:r>
            <a:r>
              <a:rPr lang="en-US" sz="1800" dirty="0"/>
              <a:t> – more complex and to be paid</a:t>
            </a:r>
          </a:p>
        </p:txBody>
      </p:sp>
    </p:spTree>
    <p:extLst>
      <p:ext uri="{BB962C8B-B14F-4D97-AF65-F5344CB8AC3E}">
        <p14:creationId xmlns:p14="http://schemas.microsoft.com/office/powerpoint/2010/main" val="176505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623732" y="1707776"/>
            <a:ext cx="7886700" cy="793377"/>
          </a:xfrm>
        </p:spPr>
        <p:txBody>
          <a:bodyPr>
            <a:normAutofit/>
          </a:bodyPr>
          <a:lstStyle/>
          <a:p>
            <a:r>
              <a:rPr lang="de-DE" sz="3600" dirty="0" err="1"/>
              <a:t>Exercise</a:t>
            </a:r>
            <a:r>
              <a:rPr lang="de-DE" sz="3600" dirty="0"/>
              <a:t> (20 min.)</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628650" y="2665142"/>
            <a:ext cx="8058150" cy="3735658"/>
          </a:xfrm>
        </p:spPr>
        <p:txBody>
          <a:bodyPr>
            <a:normAutofit/>
          </a:bodyPr>
          <a:lstStyle/>
          <a:p>
            <a:pPr>
              <a:buFontTx/>
              <a:buChar char="-"/>
            </a:pPr>
            <a:r>
              <a:rPr lang="en-US" sz="2000" dirty="0"/>
              <a:t>Get together in your EKC groups</a:t>
            </a:r>
          </a:p>
          <a:p>
            <a:pPr>
              <a:buFontTx/>
              <a:buChar char="-"/>
            </a:pPr>
            <a:r>
              <a:rPr lang="en-US" sz="2000" dirty="0"/>
              <a:t>Select one customer type to analyze</a:t>
            </a:r>
          </a:p>
          <a:p>
            <a:pPr>
              <a:buFontTx/>
              <a:buChar char="-"/>
            </a:pPr>
            <a:r>
              <a:rPr lang="en-US" sz="2000" dirty="0"/>
              <a:t>Create a persona with the help of one of the online tools</a:t>
            </a:r>
          </a:p>
          <a:p>
            <a:pPr>
              <a:buFontTx/>
              <a:buChar char="-"/>
            </a:pPr>
            <a:r>
              <a:rPr lang="en-US" sz="2000" dirty="0"/>
              <a:t>Volunteer group presentation</a:t>
            </a:r>
          </a:p>
        </p:txBody>
      </p:sp>
      <p:pic>
        <p:nvPicPr>
          <p:cNvPr id="4" name="Grafik 3" descr="Lichter an Silhouette">
            <a:extLst>
              <a:ext uri="{FF2B5EF4-FFF2-40B4-BE49-F238E27FC236}">
                <a16:creationId xmlns:a16="http://schemas.microsoft.com/office/drawing/2014/main" id="{B188F059-9232-3D64-8741-8F15DE8D0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32" y="1586753"/>
            <a:ext cx="914400" cy="914400"/>
          </a:xfrm>
          <a:prstGeom prst="rect">
            <a:avLst/>
          </a:prstGeom>
        </p:spPr>
      </p:pic>
    </p:spTree>
    <p:extLst>
      <p:ext uri="{BB962C8B-B14F-4D97-AF65-F5344CB8AC3E}">
        <p14:creationId xmlns:p14="http://schemas.microsoft.com/office/powerpoint/2010/main" val="258174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403445"/>
            <a:ext cx="7054540" cy="2051109"/>
          </a:xfrm>
        </p:spPr>
        <p:txBody>
          <a:bodyPr>
            <a:normAutofit/>
          </a:bodyPr>
          <a:lstStyle/>
          <a:p>
            <a:pPr algn="ctr"/>
            <a:r>
              <a:rPr lang="de-DE" dirty="0"/>
              <a:t>Customer Journey </a:t>
            </a:r>
            <a:r>
              <a:rPr lang="de-DE" dirty="0" err="1"/>
              <a:t>Map</a:t>
            </a:r>
            <a:endParaRPr lang="de-AT" dirty="0"/>
          </a:p>
        </p:txBody>
      </p:sp>
    </p:spTree>
    <p:extLst>
      <p:ext uri="{BB962C8B-B14F-4D97-AF65-F5344CB8AC3E}">
        <p14:creationId xmlns:p14="http://schemas.microsoft.com/office/powerpoint/2010/main" val="304179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766218"/>
            <a:ext cx="7054540" cy="1325563"/>
          </a:xfrm>
        </p:spPr>
        <p:txBody>
          <a:bodyPr>
            <a:normAutofit/>
          </a:bodyPr>
          <a:lstStyle/>
          <a:p>
            <a:pPr algn="ctr"/>
            <a:r>
              <a:rPr lang="de-DE" dirty="0" err="1"/>
              <a:t>Identifying</a:t>
            </a:r>
            <a:r>
              <a:rPr lang="de-DE" dirty="0"/>
              <a:t> and </a:t>
            </a:r>
            <a:r>
              <a:rPr lang="de-DE" dirty="0" err="1"/>
              <a:t>understanding</a:t>
            </a:r>
            <a:r>
              <a:rPr lang="de-DE" dirty="0"/>
              <a:t> </a:t>
            </a:r>
            <a:r>
              <a:rPr lang="de-DE" dirty="0" err="1"/>
              <a:t>target</a:t>
            </a:r>
            <a:r>
              <a:rPr lang="de-DE" dirty="0"/>
              <a:t> </a:t>
            </a:r>
            <a:r>
              <a:rPr lang="de-DE" dirty="0" err="1"/>
              <a:t>groups</a:t>
            </a:r>
            <a:endParaRPr lang="de-AT" dirty="0"/>
          </a:p>
        </p:txBody>
      </p:sp>
    </p:spTree>
    <p:extLst>
      <p:ext uri="{BB962C8B-B14F-4D97-AF65-F5344CB8AC3E}">
        <p14:creationId xmlns:p14="http://schemas.microsoft.com/office/powerpoint/2010/main" val="315024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a:t>Data </a:t>
            </a:r>
            <a:r>
              <a:rPr lang="de-DE" sz="3600" dirty="0" err="1"/>
              <a:t>collection</a:t>
            </a:r>
            <a:r>
              <a:rPr lang="de-DE" sz="3600" dirty="0"/>
              <a:t> par excellence …</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rmAutofit lnSpcReduction="10000"/>
          </a:bodyPr>
          <a:lstStyle/>
          <a:p>
            <a:pPr marL="0" indent="0">
              <a:buNone/>
            </a:pPr>
            <a:r>
              <a:rPr lang="en-US" sz="1800" dirty="0"/>
              <a:t>Customer segmentation is vital for entrepreneurial success </a:t>
            </a:r>
          </a:p>
          <a:p>
            <a:pPr marL="0" indent="0">
              <a:buNone/>
            </a:pPr>
            <a:endParaRPr lang="en-US" sz="1800" dirty="0"/>
          </a:p>
          <a:p>
            <a:pPr marL="0" indent="0">
              <a:buNone/>
            </a:pPr>
            <a:r>
              <a:rPr lang="en-US" sz="1800" dirty="0"/>
              <a:t>An example </a:t>
            </a:r>
          </a:p>
          <a:p>
            <a:pPr marL="0" indent="0">
              <a:buNone/>
            </a:pPr>
            <a:endParaRPr lang="en-US" sz="1800" dirty="0"/>
          </a:p>
          <a:p>
            <a:pPr marL="0" indent="0">
              <a:buNone/>
            </a:pPr>
            <a:r>
              <a:rPr lang="en-US" sz="1800" dirty="0"/>
              <a:t>Invest as early as possible in data collection to target advertising more effectively.</a:t>
            </a:r>
          </a:p>
          <a:p>
            <a:pPr marL="0" indent="0">
              <a:buNone/>
            </a:pPr>
            <a:r>
              <a:rPr lang="en-US" sz="1800" dirty="0"/>
              <a:t>As an entrepreneur, one needs to think about the following aspects:</a:t>
            </a:r>
          </a:p>
          <a:p>
            <a:r>
              <a:rPr lang="en-US" sz="1800" dirty="0"/>
              <a:t>Search queries via Google</a:t>
            </a:r>
          </a:p>
          <a:p>
            <a:r>
              <a:rPr lang="en-US" sz="1800" dirty="0"/>
              <a:t>Data published by a company on social media (e.g. demographics, interests)</a:t>
            </a:r>
          </a:p>
          <a:p>
            <a:r>
              <a:rPr lang="en-US" sz="1800" dirty="0"/>
              <a:t>A company´s interaction in social networks</a:t>
            </a:r>
          </a:p>
          <a:p>
            <a:r>
              <a:rPr lang="en-US" sz="1800" dirty="0"/>
              <a:t>The website performance (e.g. clicks, impressions, length of stay) associated with your cookie ID</a:t>
            </a:r>
          </a:p>
        </p:txBody>
      </p:sp>
      <p:pic>
        <p:nvPicPr>
          <p:cNvPr id="4" name="Grafik 3">
            <a:extLst>
              <a:ext uri="{FF2B5EF4-FFF2-40B4-BE49-F238E27FC236}">
                <a16:creationId xmlns:a16="http://schemas.microsoft.com/office/drawing/2014/main" id="{CBCB7AA7-09F1-4DC2-9218-0E360F29C4B8}"/>
              </a:ext>
            </a:extLst>
          </p:cNvPr>
          <p:cNvPicPr>
            <a:picLocks noChangeAspect="1"/>
          </p:cNvPicPr>
          <p:nvPr/>
        </p:nvPicPr>
        <p:blipFill>
          <a:blip r:embed="rId3"/>
          <a:stretch>
            <a:fillRect/>
          </a:stretch>
        </p:blipFill>
        <p:spPr>
          <a:xfrm>
            <a:off x="1683834" y="3276652"/>
            <a:ext cx="2196790" cy="742954"/>
          </a:xfrm>
          <a:prstGeom prst="rect">
            <a:avLst/>
          </a:prstGeom>
        </p:spPr>
      </p:pic>
    </p:spTree>
    <p:extLst>
      <p:ext uri="{BB962C8B-B14F-4D97-AF65-F5344CB8AC3E}">
        <p14:creationId xmlns:p14="http://schemas.microsoft.com/office/powerpoint/2010/main" val="3202213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e-DE" sz="3600" dirty="0"/>
              <a:t>The online </a:t>
            </a:r>
            <a:r>
              <a:rPr lang="de-DE" sz="3600" dirty="0" err="1"/>
              <a:t>offer</a:t>
            </a:r>
            <a:r>
              <a:rPr lang="de-DE" sz="3600" dirty="0"/>
              <a:t> will </a:t>
            </a:r>
            <a:r>
              <a:rPr lang="de-DE" sz="3600" dirty="0" err="1"/>
              <a:t>grow</a:t>
            </a:r>
            <a:r>
              <a:rPr lang="de-DE" sz="3600" dirty="0"/>
              <a:t> </a:t>
            </a:r>
            <a:r>
              <a:rPr lang="de-DE" sz="3600" dirty="0" err="1"/>
              <a:t>over</a:t>
            </a:r>
            <a:r>
              <a:rPr lang="de-DE" sz="3600" dirty="0"/>
              <a:t> </a:t>
            </a:r>
            <a:r>
              <a:rPr lang="de-DE" sz="3600" dirty="0" err="1"/>
              <a:t>the</a:t>
            </a:r>
            <a:r>
              <a:rPr lang="de-DE" sz="3600" dirty="0"/>
              <a:t> </a:t>
            </a:r>
            <a:r>
              <a:rPr lang="de-DE" sz="3600" dirty="0" err="1"/>
              <a:t>next</a:t>
            </a:r>
            <a:r>
              <a:rPr lang="de-DE" sz="3600" dirty="0"/>
              <a:t> </a:t>
            </a:r>
            <a:r>
              <a:rPr lang="de-DE" sz="3600" dirty="0" err="1"/>
              <a:t>few</a:t>
            </a:r>
            <a:r>
              <a:rPr lang="de-DE" sz="3600" dirty="0"/>
              <a:t> </a:t>
            </a:r>
            <a:r>
              <a:rPr lang="de-DE" sz="3600" dirty="0" err="1"/>
              <a:t>years</a:t>
            </a:r>
            <a:r>
              <a:rPr lang="de-DE" sz="3600" dirty="0"/>
              <a:t> …</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578746" cy="3735658"/>
          </a:xfrm>
        </p:spPr>
        <p:txBody>
          <a:bodyPr>
            <a:normAutofit/>
          </a:bodyPr>
          <a:lstStyle/>
          <a:p>
            <a:pPr marL="0" indent="0">
              <a:buNone/>
            </a:pPr>
            <a:r>
              <a:rPr lang="en-US" sz="1800" dirty="0"/>
              <a:t>… which means data capture options for companies at all sizes.</a:t>
            </a:r>
          </a:p>
          <a:p>
            <a:pPr marL="0" indent="0">
              <a:buNone/>
            </a:pPr>
            <a:r>
              <a:rPr lang="en-US" sz="1800" dirty="0"/>
              <a:t>Entrepreneurs should make better use of the big data trend as the demands of the target group regarding a demand-oriented approach also increases.</a:t>
            </a:r>
          </a:p>
          <a:p>
            <a:pPr marL="0" indent="0">
              <a:buNone/>
            </a:pPr>
            <a:endParaRPr lang="en-US" sz="1800" dirty="0"/>
          </a:p>
          <a:p>
            <a:pPr marL="0" indent="0" algn="ctr">
              <a:buNone/>
            </a:pPr>
            <a:r>
              <a:rPr lang="en-US" sz="1800" b="1" dirty="0"/>
              <a:t>So do your homework and ensure happy customers! The success will be seen in your account numbers.</a:t>
            </a:r>
          </a:p>
        </p:txBody>
      </p:sp>
    </p:spTree>
    <p:extLst>
      <p:ext uri="{BB962C8B-B14F-4D97-AF65-F5344CB8AC3E}">
        <p14:creationId xmlns:p14="http://schemas.microsoft.com/office/powerpoint/2010/main" val="390686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C5AF1-536B-57DD-E676-1A7845DBB73D}"/>
              </a:ext>
            </a:extLst>
          </p:cNvPr>
          <p:cNvSpPr>
            <a:spLocks noGrp="1"/>
          </p:cNvSpPr>
          <p:nvPr>
            <p:ph type="title"/>
          </p:nvPr>
        </p:nvSpPr>
        <p:spPr>
          <a:xfrm>
            <a:off x="548440" y="1349864"/>
            <a:ext cx="7886700" cy="689951"/>
          </a:xfrm>
        </p:spPr>
        <p:txBody>
          <a:bodyPr>
            <a:normAutofit/>
          </a:bodyPr>
          <a:lstStyle/>
          <a:p>
            <a:pPr algn="ctr"/>
            <a:r>
              <a:rPr lang="en-US" sz="3200" dirty="0"/>
              <a:t>Customer Journey Map </a:t>
            </a:r>
          </a:p>
        </p:txBody>
      </p:sp>
      <p:sp>
        <p:nvSpPr>
          <p:cNvPr id="3" name="Inhaltsplatzhalter 2">
            <a:extLst>
              <a:ext uri="{FF2B5EF4-FFF2-40B4-BE49-F238E27FC236}">
                <a16:creationId xmlns:a16="http://schemas.microsoft.com/office/drawing/2014/main" id="{5F8A1A2A-4638-CF91-545A-C30E646D5CB7}"/>
              </a:ext>
            </a:extLst>
          </p:cNvPr>
          <p:cNvSpPr>
            <a:spLocks noGrp="1"/>
          </p:cNvSpPr>
          <p:nvPr>
            <p:ph idx="1"/>
          </p:nvPr>
        </p:nvSpPr>
        <p:spPr>
          <a:xfrm>
            <a:off x="532398" y="2136530"/>
            <a:ext cx="7886700" cy="3572608"/>
          </a:xfrm>
        </p:spPr>
        <p:txBody>
          <a:bodyPr>
            <a:normAutofit/>
          </a:bodyPr>
          <a:lstStyle/>
          <a:p>
            <a:pPr marL="0" indent="0">
              <a:buNone/>
            </a:pPr>
            <a:r>
              <a:rPr lang="en-US" sz="2300" dirty="0"/>
              <a:t>Visual representation of a customers experience as they interact with a business </a:t>
            </a:r>
            <a:r>
              <a:rPr lang="en-US" sz="2300" dirty="0">
                <a:sym typeface="Wingdings" pitchFamily="2" charset="2"/>
              </a:rPr>
              <a:t></a:t>
            </a:r>
            <a:r>
              <a:rPr lang="en-US" sz="2300" dirty="0"/>
              <a:t> combines this information into a visual map.</a:t>
            </a:r>
          </a:p>
          <a:p>
            <a:pPr>
              <a:buFontTx/>
              <a:buChar char="-"/>
            </a:pPr>
            <a:r>
              <a:rPr lang="en-US" sz="2300" dirty="0"/>
              <a:t>Buying process</a:t>
            </a:r>
          </a:p>
          <a:p>
            <a:pPr>
              <a:buFontTx/>
              <a:buChar char="-"/>
            </a:pPr>
            <a:r>
              <a:rPr lang="en-US" sz="2300" dirty="0"/>
              <a:t>User actions</a:t>
            </a:r>
          </a:p>
          <a:p>
            <a:pPr>
              <a:buFontTx/>
              <a:buChar char="-"/>
            </a:pPr>
            <a:r>
              <a:rPr lang="en-US" sz="2300" dirty="0"/>
              <a:t>Emotions</a:t>
            </a:r>
          </a:p>
          <a:p>
            <a:pPr>
              <a:buFontTx/>
              <a:buChar char="-"/>
            </a:pPr>
            <a:r>
              <a:rPr lang="en-US" sz="2300" dirty="0"/>
              <a:t>Pain Points</a:t>
            </a:r>
          </a:p>
          <a:p>
            <a:pPr>
              <a:buFontTx/>
              <a:buChar char="-"/>
            </a:pPr>
            <a:r>
              <a:rPr lang="en-US" sz="2300" dirty="0"/>
              <a:t>Solutions</a:t>
            </a:r>
          </a:p>
        </p:txBody>
      </p:sp>
    </p:spTree>
    <p:extLst>
      <p:ext uri="{BB962C8B-B14F-4D97-AF65-F5344CB8AC3E}">
        <p14:creationId xmlns:p14="http://schemas.microsoft.com/office/powerpoint/2010/main" val="86303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C5AF1-536B-57DD-E676-1A7845DBB73D}"/>
              </a:ext>
            </a:extLst>
          </p:cNvPr>
          <p:cNvSpPr>
            <a:spLocks noGrp="1"/>
          </p:cNvSpPr>
          <p:nvPr>
            <p:ph type="title"/>
          </p:nvPr>
        </p:nvSpPr>
        <p:spPr>
          <a:xfrm>
            <a:off x="468230" y="1349864"/>
            <a:ext cx="7886700" cy="689951"/>
          </a:xfrm>
        </p:spPr>
        <p:txBody>
          <a:bodyPr>
            <a:normAutofit/>
          </a:bodyPr>
          <a:lstStyle/>
          <a:p>
            <a:r>
              <a:rPr lang="en-US" sz="3200" dirty="0"/>
              <a:t>Customer Journey Map (2)</a:t>
            </a:r>
          </a:p>
        </p:txBody>
      </p:sp>
      <p:sp>
        <p:nvSpPr>
          <p:cNvPr id="3" name="Inhaltsplatzhalter 2">
            <a:extLst>
              <a:ext uri="{FF2B5EF4-FFF2-40B4-BE49-F238E27FC236}">
                <a16:creationId xmlns:a16="http://schemas.microsoft.com/office/drawing/2014/main" id="{5F8A1A2A-4638-CF91-545A-C30E646D5CB7}"/>
              </a:ext>
            </a:extLst>
          </p:cNvPr>
          <p:cNvSpPr>
            <a:spLocks noGrp="1"/>
          </p:cNvSpPr>
          <p:nvPr>
            <p:ph idx="1"/>
          </p:nvPr>
        </p:nvSpPr>
        <p:spPr>
          <a:xfrm>
            <a:off x="452188" y="2136530"/>
            <a:ext cx="7886700" cy="3572608"/>
          </a:xfrm>
        </p:spPr>
        <p:txBody>
          <a:bodyPr>
            <a:normAutofit/>
          </a:bodyPr>
          <a:lstStyle/>
          <a:p>
            <a:pPr marL="0" indent="0">
              <a:buNone/>
            </a:pPr>
            <a:r>
              <a:rPr lang="en-US" sz="2000" dirty="0">
                <a:sym typeface="Wingdings" pitchFamily="2" charset="2"/>
              </a:rPr>
              <a:t></a:t>
            </a:r>
            <a:r>
              <a:rPr lang="en-US" sz="2000" dirty="0"/>
              <a:t> 70% of Online shoppers abandoned their cart in 2021. Why do customers spent hours adding products just to abandon it?</a:t>
            </a:r>
          </a:p>
          <a:p>
            <a:pPr marL="0" indent="0">
              <a:buNone/>
            </a:pPr>
            <a:r>
              <a:rPr lang="en-US" sz="2000" dirty="0">
                <a:sym typeface="Wingdings" pitchFamily="2" charset="2"/>
              </a:rPr>
              <a:t> </a:t>
            </a:r>
            <a:r>
              <a:rPr lang="en-US" sz="2000" dirty="0"/>
              <a:t>80% of customers consider their experience with the company as important as its products.</a:t>
            </a:r>
          </a:p>
          <a:p>
            <a:pPr marL="0" indent="0">
              <a:buNone/>
            </a:pPr>
            <a:r>
              <a:rPr lang="en-US" sz="2000" dirty="0">
                <a:sym typeface="Wingdings" pitchFamily="2" charset="2"/>
              </a:rPr>
              <a:t> </a:t>
            </a:r>
            <a:r>
              <a:rPr lang="en-US" sz="2000" dirty="0"/>
              <a:t>33% of customers will consider switching companies after just one bad experience.</a:t>
            </a:r>
          </a:p>
          <a:p>
            <a:pPr marL="0" indent="0">
              <a:buNone/>
            </a:pPr>
            <a:endParaRPr lang="en-US" sz="2000" dirty="0"/>
          </a:p>
          <a:p>
            <a:pPr marL="0" indent="0">
              <a:buNone/>
            </a:pPr>
            <a:r>
              <a:rPr lang="en-US" sz="2000" b="1" dirty="0"/>
              <a:t>A customer map helps EKC staff members to get into the mind of the customer by understanding the normal questions they have and the emotions they are feeling.</a:t>
            </a:r>
            <a:endParaRPr lang="de-AT" sz="2000" b="1" dirty="0"/>
          </a:p>
          <a:p>
            <a:pPr marL="0" indent="0">
              <a:buNone/>
            </a:pPr>
            <a:endParaRPr lang="en-US" sz="2300" dirty="0"/>
          </a:p>
        </p:txBody>
      </p:sp>
    </p:spTree>
    <p:extLst>
      <p:ext uri="{BB962C8B-B14F-4D97-AF65-F5344CB8AC3E}">
        <p14:creationId xmlns:p14="http://schemas.microsoft.com/office/powerpoint/2010/main" val="323874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427747" y="525379"/>
            <a:ext cx="7886700" cy="793377"/>
          </a:xfrm>
        </p:spPr>
        <p:txBody>
          <a:bodyPr>
            <a:normAutofit/>
          </a:bodyPr>
          <a:lstStyle/>
          <a:p>
            <a:r>
              <a:rPr lang="de-DE" sz="3600" dirty="0"/>
              <a:t>Customer Journey </a:t>
            </a:r>
            <a:r>
              <a:rPr lang="de-DE" sz="3600" dirty="0" err="1"/>
              <a:t>Map</a:t>
            </a:r>
            <a:r>
              <a:rPr lang="de-DE" sz="3600" dirty="0"/>
              <a:t> (3)</a:t>
            </a:r>
            <a:endParaRPr lang="de-AT" sz="3600" dirty="0"/>
          </a:p>
        </p:txBody>
      </p:sp>
      <p:pic>
        <p:nvPicPr>
          <p:cNvPr id="20" name="Grafik 19">
            <a:extLst>
              <a:ext uri="{FF2B5EF4-FFF2-40B4-BE49-F238E27FC236}">
                <a16:creationId xmlns:a16="http://schemas.microsoft.com/office/drawing/2014/main" id="{6BD66E84-98AA-7E19-B54E-657A3F5533CD}"/>
              </a:ext>
            </a:extLst>
          </p:cNvPr>
          <p:cNvPicPr>
            <a:picLocks noChangeAspect="1"/>
          </p:cNvPicPr>
          <p:nvPr/>
        </p:nvPicPr>
        <p:blipFill rotWithShape="1">
          <a:blip r:embed="rId3">
            <a:extLst>
              <a:ext uri="{28A0092B-C50C-407E-A947-70E740481C1C}">
                <a14:useLocalDpi xmlns:a14="http://schemas.microsoft.com/office/drawing/2010/main" val="0"/>
              </a:ext>
            </a:extLst>
          </a:blip>
          <a:srcRect t="13493"/>
          <a:stretch/>
        </p:blipFill>
        <p:spPr>
          <a:xfrm>
            <a:off x="834189" y="1318756"/>
            <a:ext cx="6641431" cy="5299176"/>
          </a:xfrm>
          <a:prstGeom prst="rect">
            <a:avLst/>
          </a:prstGeom>
        </p:spPr>
      </p:pic>
    </p:spTree>
    <p:extLst>
      <p:ext uri="{BB962C8B-B14F-4D97-AF65-F5344CB8AC3E}">
        <p14:creationId xmlns:p14="http://schemas.microsoft.com/office/powerpoint/2010/main" val="10080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E 3,496 BESTEN BILDER, STOCK-FOTOS UND -VEKTORGRAFIKEN ZU „Any Questions“  | Adobe Stock">
            <a:extLst>
              <a:ext uri="{FF2B5EF4-FFF2-40B4-BE49-F238E27FC236}">
                <a16:creationId xmlns:a16="http://schemas.microsoft.com/office/drawing/2014/main" id="{19F20ABD-C3DA-492F-B822-C9046AC37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770" y="2206962"/>
            <a:ext cx="6517532" cy="244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83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9600" i="1" dirty="0">
                <a:solidFill>
                  <a:schemeClr val="accent1">
                    <a:lumMod val="50000"/>
                  </a:schemeClr>
                </a:solidFill>
                <a:latin typeface="+mn-lt"/>
                <a:cs typeface="Georgia"/>
              </a:rPr>
              <a:t>ENCORE</a:t>
            </a:r>
            <a:endParaRPr lang="en-US" dirty="0">
              <a:solidFill>
                <a:schemeClr val="accent1">
                  <a:lumMod val="50000"/>
                </a:schemeClr>
              </a:solidFill>
              <a:latin typeface="+mn-lt"/>
            </a:endParaRPr>
          </a:p>
        </p:txBody>
      </p:sp>
      <p:sp>
        <p:nvSpPr>
          <p:cNvPr id="3" name="Subtitle 2"/>
          <p:cNvSpPr>
            <a:spLocks noGrp="1"/>
          </p:cNvSpPr>
          <p:nvPr>
            <p:ph type="subTitle" idx="1"/>
          </p:nvPr>
        </p:nvSpPr>
        <p:spPr>
          <a:xfrm>
            <a:off x="1143000" y="3602038"/>
            <a:ext cx="6858000" cy="2261867"/>
          </a:xfrm>
        </p:spPr>
        <p:txBody>
          <a:bodyPr>
            <a:normAutofit/>
          </a:bodyPr>
          <a:lstStyle/>
          <a:p>
            <a:r>
              <a:rPr lang="de-AT" dirty="0">
                <a:solidFill>
                  <a:schemeClr val="accent1">
                    <a:lumMod val="50000"/>
                  </a:schemeClr>
                </a:solidFill>
                <a:latin typeface="+mn-lt"/>
              </a:rPr>
              <a:t>Entrepreneurship Knowledge Centers to Foster Innovative Entrepreneurship Practices in Education and Research</a:t>
            </a:r>
          </a:p>
          <a:p>
            <a:endParaRPr lang="de-AT" dirty="0">
              <a:solidFill>
                <a:schemeClr val="accent1">
                  <a:lumMod val="50000"/>
                </a:schemeClr>
              </a:solidFill>
              <a:latin typeface="+mn-lt"/>
            </a:endParaRPr>
          </a:p>
          <a:p>
            <a:r>
              <a:rPr lang="en-US" sz="1800" dirty="0">
                <a:solidFill>
                  <a:schemeClr val="accent1">
                    <a:lumMod val="50000"/>
                  </a:schemeClr>
                </a:solidFill>
                <a:latin typeface="+mn-lt"/>
              </a:rPr>
              <a:t>Project ref.: </a:t>
            </a:r>
            <a:r>
              <a:rPr lang="de-AT" sz="1800" dirty="0">
                <a:solidFill>
                  <a:schemeClr val="accent1">
                    <a:lumMod val="50000"/>
                  </a:schemeClr>
                </a:solidFill>
                <a:latin typeface="+mn-lt"/>
              </a:rPr>
              <a:t>617589-EPP-1-2020-1-AT-EPPKA2-CBHE-JP</a:t>
            </a:r>
          </a:p>
          <a:p>
            <a:endParaRPr lang="en-US" dirty="0"/>
          </a:p>
        </p:txBody>
      </p:sp>
    </p:spTree>
    <p:extLst>
      <p:ext uri="{BB962C8B-B14F-4D97-AF65-F5344CB8AC3E}">
        <p14:creationId xmlns:p14="http://schemas.microsoft.com/office/powerpoint/2010/main" val="61662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a:xfrm>
            <a:off x="1257300" y="1680882"/>
            <a:ext cx="7886700" cy="793377"/>
          </a:xfrm>
        </p:spPr>
        <p:txBody>
          <a:bodyPr>
            <a:normAutofit/>
          </a:bodyPr>
          <a:lstStyle/>
          <a:p>
            <a:r>
              <a:rPr lang="de-DE" dirty="0"/>
              <a:t>Learning </a:t>
            </a:r>
            <a:r>
              <a:rPr lang="de-DE" dirty="0" err="1"/>
              <a:t>Objectives</a:t>
            </a:r>
            <a:endParaRPr lang="de-AT" dirty="0"/>
          </a:p>
        </p:txBody>
      </p:sp>
      <p:sp>
        <p:nvSpPr>
          <p:cNvPr id="4" name="Inhaltsplatzhalter 2">
            <a:extLst>
              <a:ext uri="{FF2B5EF4-FFF2-40B4-BE49-F238E27FC236}">
                <a16:creationId xmlns:a16="http://schemas.microsoft.com/office/drawing/2014/main" id="{9D255A18-4AEF-04AB-8170-FCD14D1C8D72}"/>
              </a:ext>
            </a:extLst>
          </p:cNvPr>
          <p:cNvSpPr>
            <a:spLocks noGrp="1"/>
          </p:cNvSpPr>
          <p:nvPr>
            <p:ph sz="half" idx="1"/>
          </p:nvPr>
        </p:nvSpPr>
        <p:spPr>
          <a:xfrm>
            <a:off x="822400" y="2665142"/>
            <a:ext cx="7541671" cy="3806648"/>
          </a:xfrm>
        </p:spPr>
        <p:txBody>
          <a:bodyPr>
            <a:normAutofit/>
          </a:bodyPr>
          <a:lstStyle/>
          <a:p>
            <a:pPr>
              <a:buFontTx/>
              <a:buChar char="-"/>
            </a:pPr>
            <a:r>
              <a:rPr lang="en-US" sz="2000" dirty="0"/>
              <a:t>Be able to </a:t>
            </a:r>
            <a:r>
              <a:rPr lang="en-US" sz="2000" b="1" dirty="0"/>
              <a:t>identify various target groups </a:t>
            </a:r>
            <a:r>
              <a:rPr lang="en-US" sz="2000" dirty="0"/>
              <a:t>of your respective EKC</a:t>
            </a:r>
          </a:p>
          <a:p>
            <a:pPr>
              <a:buFontTx/>
              <a:buChar char="-"/>
            </a:pPr>
            <a:r>
              <a:rPr lang="en-US" sz="2000" dirty="0"/>
              <a:t>Create </a:t>
            </a:r>
            <a:r>
              <a:rPr lang="en-US" sz="2000" b="1" dirty="0"/>
              <a:t>targeted profiles </a:t>
            </a:r>
            <a:r>
              <a:rPr lang="en-US" sz="2000" dirty="0"/>
              <a:t>for each customer type</a:t>
            </a:r>
          </a:p>
          <a:p>
            <a:pPr>
              <a:buFontTx/>
              <a:buChar char="-"/>
            </a:pPr>
            <a:r>
              <a:rPr lang="en-US" sz="2000" dirty="0"/>
              <a:t>Understand what process customers go through when </a:t>
            </a:r>
            <a:r>
              <a:rPr lang="en-US" sz="2000" b="1" dirty="0"/>
              <a:t>engaging with the EKC</a:t>
            </a:r>
          </a:p>
          <a:p>
            <a:pPr>
              <a:buFontTx/>
              <a:buChar char="-"/>
            </a:pPr>
            <a:endParaRPr lang="en-US" sz="2000" dirty="0"/>
          </a:p>
        </p:txBody>
      </p:sp>
    </p:spTree>
    <p:extLst>
      <p:ext uri="{BB962C8B-B14F-4D97-AF65-F5344CB8AC3E}">
        <p14:creationId xmlns:p14="http://schemas.microsoft.com/office/powerpoint/2010/main" val="937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47A61F1-6017-450D-BD86-4B5CFF3B11C7}"/>
              </a:ext>
            </a:extLst>
          </p:cNvPr>
          <p:cNvSpPr>
            <a:spLocks noGrp="1"/>
          </p:cNvSpPr>
          <p:nvPr>
            <p:ph type="title"/>
          </p:nvPr>
        </p:nvSpPr>
        <p:spPr>
          <a:xfrm>
            <a:off x="628650" y="2766218"/>
            <a:ext cx="7054540" cy="1325563"/>
          </a:xfrm>
        </p:spPr>
        <p:txBody>
          <a:bodyPr>
            <a:normAutofit/>
          </a:bodyPr>
          <a:lstStyle/>
          <a:p>
            <a:pPr algn="ctr"/>
            <a:r>
              <a:rPr lang="de-DE" dirty="0" err="1"/>
              <a:t>Insights</a:t>
            </a:r>
            <a:r>
              <a:rPr lang="de-DE" dirty="0"/>
              <a:t> </a:t>
            </a:r>
            <a:r>
              <a:rPr lang="de-DE" dirty="0" err="1"/>
              <a:t>into</a:t>
            </a:r>
            <a:r>
              <a:rPr lang="de-DE" dirty="0"/>
              <a:t> </a:t>
            </a:r>
            <a:r>
              <a:rPr lang="de-DE" dirty="0" err="1"/>
              <a:t>target</a:t>
            </a:r>
            <a:r>
              <a:rPr lang="de-DE" dirty="0"/>
              <a:t> </a:t>
            </a:r>
            <a:r>
              <a:rPr lang="de-DE" dirty="0" err="1"/>
              <a:t>groups</a:t>
            </a:r>
            <a:endParaRPr lang="de-AT" dirty="0"/>
          </a:p>
        </p:txBody>
      </p:sp>
    </p:spTree>
    <p:extLst>
      <p:ext uri="{BB962C8B-B14F-4D97-AF65-F5344CB8AC3E}">
        <p14:creationId xmlns:p14="http://schemas.microsoft.com/office/powerpoint/2010/main" val="25612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a:bodyPr>
          <a:lstStyle/>
          <a:p>
            <a:r>
              <a:rPr lang="de-DE" sz="3600" dirty="0" err="1"/>
              <a:t>What</a:t>
            </a:r>
            <a:r>
              <a:rPr lang="de-DE" sz="3600" dirty="0"/>
              <a:t> </a:t>
            </a:r>
            <a:r>
              <a:rPr lang="de-DE" sz="3600" dirty="0" err="1"/>
              <a:t>is</a:t>
            </a:r>
            <a:r>
              <a:rPr lang="de-DE" sz="3600" dirty="0"/>
              <a:t> a </a:t>
            </a:r>
            <a:r>
              <a:rPr lang="de-DE" sz="3600" dirty="0" err="1"/>
              <a:t>target</a:t>
            </a:r>
            <a:r>
              <a:rPr lang="de-DE" sz="3600" dirty="0"/>
              <a:t> </a:t>
            </a:r>
            <a:r>
              <a:rPr lang="de-DE" sz="3600" dirty="0" err="1"/>
              <a:t>group</a:t>
            </a:r>
            <a:r>
              <a:rPr lang="de-DE" sz="3600" dirty="0"/>
              <a:t>?</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dirty="0"/>
              <a:t>A simple definition of </a:t>
            </a:r>
            <a:r>
              <a:rPr lang="en-US" sz="1800" dirty="0" err="1"/>
              <a:t>Investopia</a:t>
            </a:r>
            <a:r>
              <a:rPr lang="en-US" sz="1800" dirty="0"/>
              <a:t> is, </a:t>
            </a:r>
            <a:r>
              <a:rPr lang="en-US" sz="1800" dirty="0">
                <a:hlinkClick r:id="rId3">
                  <a:extLst>
                    <a:ext uri="{A12FA001-AC4F-418D-AE19-62706E023703}">
                      <ahyp:hlinkClr xmlns:ahyp="http://schemas.microsoft.com/office/drawing/2018/hyperlinkcolor" val="tx"/>
                    </a:ext>
                  </a:extLst>
                </a:hlinkClick>
              </a:rPr>
              <a:t>"A target market refers to a group of customers to whom a company wants to sell its products and services, and to whom it directs its marketing efforts."</a:t>
            </a:r>
            <a:r>
              <a:rPr lang="en-US" sz="1800" dirty="0"/>
              <a:t> </a:t>
            </a:r>
          </a:p>
          <a:p>
            <a:pPr marL="0" indent="0" algn="ctr">
              <a:buNone/>
            </a:pPr>
            <a:r>
              <a:rPr lang="en-US" sz="1800" b="1" dirty="0"/>
              <a:t>But there is more to be said about this.</a:t>
            </a:r>
          </a:p>
          <a:p>
            <a:pPr marL="0" indent="0" algn="ctr">
              <a:buNone/>
            </a:pPr>
            <a:endParaRPr lang="en-US" sz="1800" dirty="0"/>
          </a:p>
          <a:p>
            <a:pPr marL="0" indent="0" algn="ctr">
              <a:buNone/>
            </a:pPr>
            <a:r>
              <a:rPr lang="en-US" sz="1800" dirty="0"/>
              <a:t>A target group is made up of different people on the basis of their same or similar characteristics.</a:t>
            </a:r>
          </a:p>
          <a:p>
            <a:pPr marL="0" indent="0" algn="ctr">
              <a:buNone/>
            </a:pPr>
            <a:endParaRPr lang="en-US" sz="1800" dirty="0"/>
          </a:p>
          <a:p>
            <a:pPr marL="0" indent="0" algn="ctr">
              <a:buNone/>
            </a:pPr>
            <a:r>
              <a:rPr lang="en-US" sz="1800" dirty="0"/>
              <a:t>As an entrepreneur try to understand the nature of your target groups on different levels.</a:t>
            </a:r>
          </a:p>
        </p:txBody>
      </p:sp>
    </p:spTree>
    <p:extLst>
      <p:ext uri="{BB962C8B-B14F-4D97-AF65-F5344CB8AC3E}">
        <p14:creationId xmlns:p14="http://schemas.microsoft.com/office/powerpoint/2010/main" val="119853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e-DE" sz="3600" dirty="0" err="1"/>
              <a:t>Three</a:t>
            </a:r>
            <a:r>
              <a:rPr lang="de-DE" sz="3600" dirty="0"/>
              <a:t> </a:t>
            </a:r>
            <a:r>
              <a:rPr lang="de-DE" sz="3600" dirty="0" err="1"/>
              <a:t>levels</a:t>
            </a:r>
            <a:r>
              <a:rPr lang="de-DE" sz="3600" dirty="0"/>
              <a:t> </a:t>
            </a:r>
            <a:r>
              <a:rPr lang="de-DE" sz="3600" dirty="0" err="1"/>
              <a:t>of</a:t>
            </a:r>
            <a:r>
              <a:rPr lang="de-DE" sz="3600" dirty="0"/>
              <a:t> </a:t>
            </a:r>
            <a:r>
              <a:rPr lang="de-DE" sz="3600" dirty="0" err="1"/>
              <a:t>better</a:t>
            </a:r>
            <a:r>
              <a:rPr lang="de-DE" sz="3600" dirty="0"/>
              <a:t> </a:t>
            </a:r>
            <a:r>
              <a:rPr lang="de-DE" sz="3600" dirty="0" err="1"/>
              <a:t>understanding</a:t>
            </a:r>
            <a:r>
              <a:rPr lang="de-DE" sz="3600" dirty="0"/>
              <a:t> </a:t>
            </a:r>
            <a:r>
              <a:rPr lang="de-DE" sz="3600" dirty="0" err="1"/>
              <a:t>your</a:t>
            </a:r>
            <a:r>
              <a:rPr lang="de-DE" sz="3600" dirty="0"/>
              <a:t> </a:t>
            </a:r>
            <a:r>
              <a:rPr lang="de-DE" sz="3600" dirty="0" err="1"/>
              <a:t>target</a:t>
            </a:r>
            <a:r>
              <a:rPr lang="de-DE" sz="3600" dirty="0"/>
              <a:t> </a:t>
            </a:r>
            <a:r>
              <a:rPr lang="de-DE" sz="3600" dirty="0" err="1"/>
              <a:t>group</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t>1</a:t>
            </a:r>
          </a:p>
          <a:p>
            <a:pPr marL="0" indent="0" algn="ctr">
              <a:buNone/>
            </a:pPr>
            <a:r>
              <a:rPr lang="en-US" sz="1800" b="1" dirty="0"/>
              <a:t>Cohorts</a:t>
            </a:r>
          </a:p>
          <a:p>
            <a:pPr marL="0" indent="0" algn="ctr">
              <a:buNone/>
            </a:pPr>
            <a:endParaRPr lang="en-US" sz="1800" dirty="0"/>
          </a:p>
          <a:p>
            <a:pPr marL="0" indent="0">
              <a:buNone/>
            </a:pPr>
            <a:r>
              <a:rPr lang="en-US" sz="1800" dirty="0"/>
              <a:t>Individual cohorts share a world view because they have grown up in the same time and have had similar experiences. As a rule, this applies to generations, e.g. millennials or baby boomers. </a:t>
            </a:r>
          </a:p>
          <a:p>
            <a:pPr marL="0" indent="0">
              <a:buNone/>
            </a:pPr>
            <a:endParaRPr lang="en-US" sz="1800" dirty="0"/>
          </a:p>
          <a:p>
            <a:pPr marL="0" indent="0">
              <a:buNone/>
            </a:pPr>
            <a:r>
              <a:rPr lang="en-US" sz="1800" dirty="0"/>
              <a:t>By taking a closer look, one can recognize patterns in the attitudes, but this distinction alone is not enough.</a:t>
            </a:r>
          </a:p>
        </p:txBody>
      </p:sp>
    </p:spTree>
    <p:extLst>
      <p:ext uri="{BB962C8B-B14F-4D97-AF65-F5344CB8AC3E}">
        <p14:creationId xmlns:p14="http://schemas.microsoft.com/office/powerpoint/2010/main" val="344526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e-DE" sz="3600" dirty="0" err="1"/>
              <a:t>Three</a:t>
            </a:r>
            <a:r>
              <a:rPr lang="de-DE" sz="3600" dirty="0"/>
              <a:t> </a:t>
            </a:r>
            <a:r>
              <a:rPr lang="de-DE" sz="3600" dirty="0" err="1"/>
              <a:t>levels</a:t>
            </a:r>
            <a:r>
              <a:rPr lang="de-DE" sz="3600" dirty="0"/>
              <a:t> </a:t>
            </a:r>
            <a:r>
              <a:rPr lang="de-DE" sz="3600" dirty="0" err="1"/>
              <a:t>of</a:t>
            </a:r>
            <a:r>
              <a:rPr lang="de-DE" sz="3600" dirty="0"/>
              <a:t> </a:t>
            </a:r>
            <a:r>
              <a:rPr lang="de-DE" sz="3600" dirty="0" err="1"/>
              <a:t>better</a:t>
            </a:r>
            <a:r>
              <a:rPr lang="de-DE" sz="3600" dirty="0"/>
              <a:t> </a:t>
            </a:r>
            <a:r>
              <a:rPr lang="de-DE" sz="3600" dirty="0" err="1"/>
              <a:t>understanding</a:t>
            </a:r>
            <a:r>
              <a:rPr lang="de-DE" sz="3600" dirty="0"/>
              <a:t> </a:t>
            </a:r>
            <a:r>
              <a:rPr lang="de-DE" sz="3600" dirty="0" err="1"/>
              <a:t>your</a:t>
            </a:r>
            <a:r>
              <a:rPr lang="de-DE" sz="3600" dirty="0"/>
              <a:t> </a:t>
            </a:r>
            <a:r>
              <a:rPr lang="de-DE" sz="3600" dirty="0" err="1"/>
              <a:t>target</a:t>
            </a:r>
            <a:r>
              <a:rPr lang="de-DE" sz="3600" dirty="0"/>
              <a:t> </a:t>
            </a:r>
            <a:r>
              <a:rPr lang="de-DE" sz="3600" dirty="0" err="1"/>
              <a:t>group</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t>2</a:t>
            </a:r>
          </a:p>
          <a:p>
            <a:pPr marL="0" indent="0" algn="ctr">
              <a:buNone/>
            </a:pPr>
            <a:r>
              <a:rPr lang="en-US" sz="1800" b="1" dirty="0"/>
              <a:t>Segments (1)</a:t>
            </a:r>
          </a:p>
          <a:p>
            <a:pPr marL="0" indent="0" algn="ctr">
              <a:buNone/>
            </a:pPr>
            <a:endParaRPr lang="en-US" sz="1800" dirty="0"/>
          </a:p>
          <a:p>
            <a:pPr marL="0" indent="0">
              <a:buNone/>
            </a:pPr>
            <a:r>
              <a:rPr lang="en-US" sz="1800" dirty="0"/>
              <a:t>Customer segmentation is a way to </a:t>
            </a:r>
            <a:r>
              <a:rPr lang="en-US" sz="1800" b="1" dirty="0"/>
              <a:t>split customers into groups </a:t>
            </a:r>
            <a:r>
              <a:rPr lang="en-US" sz="1800" dirty="0"/>
              <a:t>based on certain </a:t>
            </a:r>
            <a:r>
              <a:rPr lang="en-US" sz="1800" b="1" dirty="0"/>
              <a:t>shared characteristics</a:t>
            </a:r>
            <a:r>
              <a:rPr lang="en-US" sz="1800" dirty="0"/>
              <a:t>. All customers share the </a:t>
            </a:r>
            <a:r>
              <a:rPr lang="en-US" sz="1800" b="1" dirty="0">
                <a:solidFill>
                  <a:srgbClr val="00B050"/>
                </a:solidFill>
              </a:rPr>
              <a:t>common need of a product or service</a:t>
            </a:r>
            <a:r>
              <a:rPr lang="en-US" sz="1800" dirty="0"/>
              <a:t>; beyond that, they possess </a:t>
            </a:r>
            <a:r>
              <a:rPr lang="en-US" sz="1800" b="1" dirty="0">
                <a:solidFill>
                  <a:srgbClr val="00B050"/>
                </a:solidFill>
              </a:rPr>
              <a:t>distinct demographic differences </a:t>
            </a:r>
            <a:r>
              <a:rPr lang="en-US" sz="1800" dirty="0"/>
              <a:t>(i.e., age, gender) and tend to have additional socio-economic, </a:t>
            </a:r>
            <a:r>
              <a:rPr lang="en-US" sz="1800" b="1" dirty="0">
                <a:solidFill>
                  <a:srgbClr val="00B050"/>
                </a:solidFill>
              </a:rPr>
              <a:t>lifestyle</a:t>
            </a:r>
            <a:r>
              <a:rPr lang="en-US" sz="1800" dirty="0"/>
              <a:t> or other behavioral differences that offer companies useful marketing insights. </a:t>
            </a:r>
          </a:p>
          <a:p>
            <a:pPr marL="0" indent="0">
              <a:buNone/>
            </a:pPr>
            <a:endParaRPr lang="en-US" sz="1800" dirty="0"/>
          </a:p>
          <a:p>
            <a:pPr marL="0" indent="0">
              <a:buNone/>
            </a:pPr>
            <a:r>
              <a:rPr lang="en-US" sz="1800" dirty="0"/>
              <a:t>Data used for segmentation – location, products/services purchased, how the customer got in touch with a business, demographic information, buying </a:t>
            </a:r>
            <a:r>
              <a:rPr lang="en-US" sz="1800" dirty="0" err="1"/>
              <a:t>behaviour</a:t>
            </a:r>
            <a:r>
              <a:rPr lang="en-US" sz="1800" dirty="0"/>
              <a:t>, …</a:t>
            </a:r>
          </a:p>
        </p:txBody>
      </p:sp>
    </p:spTree>
    <p:extLst>
      <p:ext uri="{BB962C8B-B14F-4D97-AF65-F5344CB8AC3E}">
        <p14:creationId xmlns:p14="http://schemas.microsoft.com/office/powerpoint/2010/main" val="288516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e-DE" sz="3600" dirty="0" err="1"/>
              <a:t>Three</a:t>
            </a:r>
            <a:r>
              <a:rPr lang="de-DE" sz="3600" dirty="0"/>
              <a:t> </a:t>
            </a:r>
            <a:r>
              <a:rPr lang="de-DE" sz="3600" dirty="0" err="1"/>
              <a:t>levels</a:t>
            </a:r>
            <a:r>
              <a:rPr lang="de-DE" sz="3600" dirty="0"/>
              <a:t> </a:t>
            </a:r>
            <a:r>
              <a:rPr lang="de-DE" sz="3600" dirty="0" err="1"/>
              <a:t>of</a:t>
            </a:r>
            <a:r>
              <a:rPr lang="de-DE" sz="3600" dirty="0"/>
              <a:t> </a:t>
            </a:r>
            <a:r>
              <a:rPr lang="de-DE" sz="3600" dirty="0" err="1"/>
              <a:t>better</a:t>
            </a:r>
            <a:r>
              <a:rPr lang="de-DE" sz="3600" dirty="0"/>
              <a:t> </a:t>
            </a:r>
            <a:r>
              <a:rPr lang="de-DE" sz="3600" dirty="0" err="1"/>
              <a:t>understanding</a:t>
            </a:r>
            <a:r>
              <a:rPr lang="de-DE" sz="3600" dirty="0"/>
              <a:t> </a:t>
            </a:r>
            <a:r>
              <a:rPr lang="de-DE" sz="3600" dirty="0" err="1"/>
              <a:t>your</a:t>
            </a:r>
            <a:r>
              <a:rPr lang="de-DE" sz="3600" dirty="0"/>
              <a:t> </a:t>
            </a:r>
            <a:r>
              <a:rPr lang="de-DE" sz="3600" dirty="0" err="1"/>
              <a:t>target</a:t>
            </a:r>
            <a:r>
              <a:rPr lang="de-DE" sz="3600" dirty="0"/>
              <a:t> </a:t>
            </a:r>
            <a:r>
              <a:rPr lang="de-DE" sz="3600" dirty="0" err="1"/>
              <a:t>group</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t>2</a:t>
            </a:r>
          </a:p>
          <a:p>
            <a:pPr marL="0" indent="0" algn="ctr">
              <a:buNone/>
            </a:pPr>
            <a:r>
              <a:rPr lang="en-US" sz="1800" b="1" dirty="0"/>
              <a:t>Segments (2)</a:t>
            </a:r>
          </a:p>
          <a:p>
            <a:pPr marL="0" indent="0" algn="ctr">
              <a:buNone/>
            </a:pPr>
            <a:endParaRPr lang="en-US" sz="1800" dirty="0"/>
          </a:p>
          <a:p>
            <a:pPr marL="0" indent="0">
              <a:buNone/>
            </a:pPr>
            <a:r>
              <a:rPr lang="en-US" sz="1800" dirty="0"/>
              <a:t>Segmentation of customers can be done according to the following models:</a:t>
            </a:r>
          </a:p>
          <a:p>
            <a:pPr marL="0" indent="0">
              <a:buNone/>
            </a:pPr>
            <a:endParaRPr lang="en-US" sz="1800" dirty="0"/>
          </a:p>
          <a:p>
            <a:r>
              <a:rPr lang="en-US" sz="1800" b="1" dirty="0"/>
              <a:t>Demographic segmentation </a:t>
            </a:r>
            <a:r>
              <a:rPr lang="en-US" sz="1800" dirty="0"/>
              <a:t>– age, gender, income, occupation, … - straight forward but limited in relevance and scope</a:t>
            </a:r>
          </a:p>
          <a:p>
            <a:r>
              <a:rPr lang="en-US" sz="1800" b="1" dirty="0"/>
              <a:t>Behavioral segmentation </a:t>
            </a:r>
            <a:r>
              <a:rPr lang="en-US" sz="1800" dirty="0"/>
              <a:t>– purchasing behavior, benefits sought, buyer journey stage, usage behavior, timing of usage/purchase, … - can be tracked if systems are in place – investments needed and often based on complex data analysis – worth it for a start-up?</a:t>
            </a:r>
          </a:p>
        </p:txBody>
      </p:sp>
    </p:spTree>
    <p:extLst>
      <p:ext uri="{BB962C8B-B14F-4D97-AF65-F5344CB8AC3E}">
        <p14:creationId xmlns:p14="http://schemas.microsoft.com/office/powerpoint/2010/main" val="6165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79FA8-E82A-4CD3-9F41-68C0BC033AFA}"/>
              </a:ext>
            </a:extLst>
          </p:cNvPr>
          <p:cNvSpPr>
            <a:spLocks noGrp="1"/>
          </p:cNvSpPr>
          <p:nvPr>
            <p:ph type="title"/>
          </p:nvPr>
        </p:nvSpPr>
        <p:spPr/>
        <p:txBody>
          <a:bodyPr>
            <a:normAutofit fontScale="90000"/>
          </a:bodyPr>
          <a:lstStyle/>
          <a:p>
            <a:r>
              <a:rPr lang="de-DE" sz="3600" dirty="0" err="1"/>
              <a:t>Three</a:t>
            </a:r>
            <a:r>
              <a:rPr lang="de-DE" sz="3600" dirty="0"/>
              <a:t> </a:t>
            </a:r>
            <a:r>
              <a:rPr lang="de-DE" sz="3600" dirty="0" err="1"/>
              <a:t>levels</a:t>
            </a:r>
            <a:r>
              <a:rPr lang="de-DE" sz="3600" dirty="0"/>
              <a:t> </a:t>
            </a:r>
            <a:r>
              <a:rPr lang="de-DE" sz="3600" dirty="0" err="1"/>
              <a:t>of</a:t>
            </a:r>
            <a:r>
              <a:rPr lang="de-DE" sz="3600" dirty="0"/>
              <a:t> </a:t>
            </a:r>
            <a:r>
              <a:rPr lang="de-DE" sz="3600" dirty="0" err="1"/>
              <a:t>better</a:t>
            </a:r>
            <a:r>
              <a:rPr lang="de-DE" sz="3600" dirty="0"/>
              <a:t> </a:t>
            </a:r>
            <a:r>
              <a:rPr lang="de-DE" sz="3600" dirty="0" err="1"/>
              <a:t>understanding</a:t>
            </a:r>
            <a:r>
              <a:rPr lang="de-DE" sz="3600" dirty="0"/>
              <a:t> </a:t>
            </a:r>
            <a:r>
              <a:rPr lang="de-DE" sz="3600" dirty="0" err="1"/>
              <a:t>your</a:t>
            </a:r>
            <a:r>
              <a:rPr lang="de-DE" sz="3600" dirty="0"/>
              <a:t> </a:t>
            </a:r>
            <a:r>
              <a:rPr lang="de-DE" sz="3600" dirty="0" err="1"/>
              <a:t>target</a:t>
            </a:r>
            <a:r>
              <a:rPr lang="de-DE" sz="3600" dirty="0"/>
              <a:t> </a:t>
            </a:r>
            <a:r>
              <a:rPr lang="de-DE" sz="3600" dirty="0" err="1"/>
              <a:t>group</a:t>
            </a:r>
            <a:endParaRPr lang="de-AT" sz="3600" dirty="0"/>
          </a:p>
        </p:txBody>
      </p:sp>
      <p:sp>
        <p:nvSpPr>
          <p:cNvPr id="3" name="Inhaltsplatzhalter 2">
            <a:extLst>
              <a:ext uri="{FF2B5EF4-FFF2-40B4-BE49-F238E27FC236}">
                <a16:creationId xmlns:a16="http://schemas.microsoft.com/office/drawing/2014/main" id="{357EE8A4-69AB-4B6D-80AB-38B692C3A5BD}"/>
              </a:ext>
            </a:extLst>
          </p:cNvPr>
          <p:cNvSpPr>
            <a:spLocks noGrp="1"/>
          </p:cNvSpPr>
          <p:nvPr>
            <p:ph sz="half" idx="1"/>
          </p:nvPr>
        </p:nvSpPr>
        <p:spPr>
          <a:xfrm>
            <a:off x="108054" y="2665142"/>
            <a:ext cx="8601048" cy="3806648"/>
          </a:xfrm>
        </p:spPr>
        <p:txBody>
          <a:bodyPr>
            <a:normAutofit/>
          </a:bodyPr>
          <a:lstStyle/>
          <a:p>
            <a:pPr marL="0" indent="0" algn="ctr">
              <a:buNone/>
            </a:pPr>
            <a:r>
              <a:rPr lang="en-US" sz="1800" b="1" dirty="0"/>
              <a:t>2</a:t>
            </a:r>
          </a:p>
          <a:p>
            <a:pPr marL="0" indent="0" algn="ctr">
              <a:buNone/>
            </a:pPr>
            <a:r>
              <a:rPr lang="en-US" sz="1800" b="1" dirty="0"/>
              <a:t>Segments (3)</a:t>
            </a:r>
          </a:p>
          <a:p>
            <a:pPr marL="0" indent="0" algn="ctr">
              <a:buNone/>
            </a:pPr>
            <a:endParaRPr lang="en-US" sz="1800" dirty="0"/>
          </a:p>
          <a:p>
            <a:pPr marL="0" indent="0">
              <a:buNone/>
            </a:pPr>
            <a:r>
              <a:rPr lang="en-US" sz="1800" dirty="0"/>
              <a:t>Segmentation of customers can be done according to the following models:</a:t>
            </a:r>
          </a:p>
          <a:p>
            <a:pPr marL="0" indent="0">
              <a:buNone/>
            </a:pPr>
            <a:endParaRPr lang="en-US" sz="1800" dirty="0"/>
          </a:p>
          <a:p>
            <a:r>
              <a:rPr lang="en-US" sz="1800" b="1" dirty="0"/>
              <a:t>Geographic segmentation </a:t>
            </a:r>
            <a:r>
              <a:rPr lang="en-US" sz="1800" dirty="0"/>
              <a:t>– cultural preferences, population type and density – putting people in the same location into one box – often combined with other segmentation types such as behavioral to improve the meaningfulness</a:t>
            </a:r>
          </a:p>
          <a:p>
            <a:r>
              <a:rPr lang="en-US" sz="1800" b="1" dirty="0"/>
              <a:t>Psychographic segmentation </a:t>
            </a:r>
            <a:r>
              <a:rPr lang="en-US" sz="1800" dirty="0"/>
              <a:t>– personality, attitudes, beliefs or personal traits – often implemented in form of a survey – more difficult to obtain data and data collected is self-reported by “potential customers”</a:t>
            </a:r>
          </a:p>
        </p:txBody>
      </p:sp>
    </p:spTree>
    <p:extLst>
      <p:ext uri="{BB962C8B-B14F-4D97-AF65-F5344CB8AC3E}">
        <p14:creationId xmlns:p14="http://schemas.microsoft.com/office/powerpoint/2010/main" val="10373189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5E0CC700C34E64283355474F2ABBAFB" ma:contentTypeVersion="16" ma:contentTypeDescription="Ein neues Dokument erstellen." ma:contentTypeScope="" ma:versionID="2030ecb3b15916fc3ec41b8de68c7970">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79f75de864923f3cb2c863dcd21c96c8"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E3BB0-8E0D-4834-A0A1-255EC6757BC7}">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4cca9a1c-ea03-4f56-8ded-6c285728d794"/>
    <ds:schemaRef ds:uri="http://purl.org/dc/terms/"/>
    <ds:schemaRef ds:uri="http://schemas.microsoft.com/office/infopath/2007/PartnerControls"/>
    <ds:schemaRef ds:uri="9e7cb493-a9cd-49cd-846c-930d19753eb9"/>
  </ds:schemaRefs>
</ds:datastoreItem>
</file>

<file path=customXml/itemProps2.xml><?xml version="1.0" encoding="utf-8"?>
<ds:datastoreItem xmlns:ds="http://schemas.openxmlformats.org/officeDocument/2006/customXml" ds:itemID="{448F9E87-5499-4A35-A4E8-51A59A3C4CA1}"/>
</file>

<file path=customXml/itemProps3.xml><?xml version="1.0" encoding="utf-8"?>
<ds:datastoreItem xmlns:ds="http://schemas.openxmlformats.org/officeDocument/2006/customXml" ds:itemID="{ECC8AD15-3950-475C-A6ED-C98B4702B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1590</Words>
  <Application>Microsoft Office PowerPoint</Application>
  <PresentationFormat>Bildschirmpräsentation (4:3)</PresentationFormat>
  <Paragraphs>164</Paragraphs>
  <Slides>26</Slides>
  <Notes>18</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charter</vt:lpstr>
      <vt:lpstr>Expressway Rg</vt:lpstr>
      <vt:lpstr>GT America</vt:lpstr>
      <vt:lpstr>Office Theme</vt:lpstr>
      <vt:lpstr>ENCORE Entrepreneurship Knowledge Centers to Foster Innovative Entrepreneurship Practices in Education and Research </vt:lpstr>
      <vt:lpstr>Identifying and understanding target groups</vt:lpstr>
      <vt:lpstr>Learning Objectives</vt:lpstr>
      <vt:lpstr>Insights into target groups</vt:lpstr>
      <vt:lpstr>What is a target group?</vt:lpstr>
      <vt:lpstr>Three levels of better understanding your target group</vt:lpstr>
      <vt:lpstr>Three levels of better understanding your target group</vt:lpstr>
      <vt:lpstr>Three levels of better understanding your target group</vt:lpstr>
      <vt:lpstr>Three levels of better understanding your target group</vt:lpstr>
      <vt:lpstr>Three levels of better understanding your target group</vt:lpstr>
      <vt:lpstr>Strategies for target group identification &amp; the importance of personas</vt:lpstr>
      <vt:lpstr>Strategies for target group identification</vt:lpstr>
      <vt:lpstr>Process of target group analysis</vt:lpstr>
      <vt:lpstr>Process of target group analysis - Persona</vt:lpstr>
      <vt:lpstr>Process of target group analysis - Persona</vt:lpstr>
      <vt:lpstr>How to develop a persona with students</vt:lpstr>
      <vt:lpstr>How to develop a persona with students</vt:lpstr>
      <vt:lpstr>Exercise (20 min.)</vt:lpstr>
      <vt:lpstr>Customer Journey Map</vt:lpstr>
      <vt:lpstr>Data collection par excellence …</vt:lpstr>
      <vt:lpstr>The online offer will grow over the next few years …</vt:lpstr>
      <vt:lpstr>Customer Journey Map </vt:lpstr>
      <vt:lpstr>Customer Journey Map (2)</vt:lpstr>
      <vt:lpstr>Customer Journey Map (3)</vt:lpstr>
      <vt:lpstr>PowerPoint-Präsentation</vt:lpstr>
      <vt:lpstr>ENCORE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vannasine thammalath</dc:creator>
  <cp:lastModifiedBy>Mahajan Lisa</cp:lastModifiedBy>
  <cp:revision>206</cp:revision>
  <cp:lastPrinted>2021-11-24T16:26:13Z</cp:lastPrinted>
  <dcterms:created xsi:type="dcterms:W3CDTF">2021-06-04T16:06:26Z</dcterms:created>
  <dcterms:modified xsi:type="dcterms:W3CDTF">2022-05-11T09:03:39Z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