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9"/>
  </p:notesMasterIdLst>
  <p:handoutMasterIdLst>
    <p:handoutMasterId r:id="rId60"/>
  </p:handoutMasterIdLst>
  <p:sldIdLst>
    <p:sldId id="257" r:id="rId5"/>
    <p:sldId id="309" r:id="rId6"/>
    <p:sldId id="327" r:id="rId7"/>
    <p:sldId id="326" r:id="rId8"/>
    <p:sldId id="352" r:id="rId9"/>
    <p:sldId id="345" r:id="rId10"/>
    <p:sldId id="340" r:id="rId11"/>
    <p:sldId id="354" r:id="rId12"/>
    <p:sldId id="344" r:id="rId13"/>
    <p:sldId id="347" r:id="rId14"/>
    <p:sldId id="348" r:id="rId15"/>
    <p:sldId id="424" r:id="rId16"/>
    <p:sldId id="425" r:id="rId17"/>
    <p:sldId id="346" r:id="rId18"/>
    <p:sldId id="351" r:id="rId19"/>
    <p:sldId id="355" r:id="rId20"/>
    <p:sldId id="356" r:id="rId21"/>
    <p:sldId id="357" r:id="rId22"/>
    <p:sldId id="350" r:id="rId23"/>
    <p:sldId id="353" r:id="rId24"/>
    <p:sldId id="458" r:id="rId25"/>
    <p:sldId id="360" r:id="rId26"/>
    <p:sldId id="361" r:id="rId27"/>
    <p:sldId id="362" r:id="rId28"/>
    <p:sldId id="461" r:id="rId29"/>
    <p:sldId id="402" r:id="rId30"/>
    <p:sldId id="426" r:id="rId31"/>
    <p:sldId id="427" r:id="rId32"/>
    <p:sldId id="428" r:id="rId33"/>
    <p:sldId id="358" r:id="rId34"/>
    <p:sldId id="437" r:id="rId35"/>
    <p:sldId id="318" r:id="rId36"/>
    <p:sldId id="429" r:id="rId37"/>
    <p:sldId id="430" r:id="rId38"/>
    <p:sldId id="439" r:id="rId39"/>
    <p:sldId id="440" r:id="rId40"/>
    <p:sldId id="441" r:id="rId41"/>
    <p:sldId id="438" r:id="rId42"/>
    <p:sldId id="316" r:id="rId43"/>
    <p:sldId id="447" r:id="rId44"/>
    <p:sldId id="450" r:id="rId45"/>
    <p:sldId id="449" r:id="rId46"/>
    <p:sldId id="451" r:id="rId47"/>
    <p:sldId id="452" r:id="rId48"/>
    <p:sldId id="453" r:id="rId49"/>
    <p:sldId id="315" r:id="rId50"/>
    <p:sldId id="455" r:id="rId51"/>
    <p:sldId id="456" r:id="rId52"/>
    <p:sldId id="457" r:id="rId53"/>
    <p:sldId id="459" r:id="rId54"/>
    <p:sldId id="460" r:id="rId55"/>
    <p:sldId id="349" r:id="rId56"/>
    <p:sldId id="303" r:id="rId57"/>
    <p:sldId id="302" r:id="rId58"/>
  </p:sldIdLst>
  <p:sldSz cx="9144000" cy="6858000" type="screen4x3"/>
  <p:notesSz cx="666908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BB5"/>
    <a:srgbClr val="74D00E"/>
    <a:srgbClr val="04B3EA"/>
    <a:srgbClr val="12BA92"/>
    <a:srgbClr val="32B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9" autoAdjust="0"/>
    <p:restoredTop sz="75503" autoAdjust="0"/>
  </p:normalViewPr>
  <p:slideViewPr>
    <p:cSldViewPr snapToGrid="0">
      <p:cViewPr varScale="1">
        <p:scale>
          <a:sx n="86" d="100"/>
          <a:sy n="86" d="100"/>
        </p:scale>
        <p:origin x="2166" y="84"/>
      </p:cViewPr>
      <p:guideLst/>
    </p:cSldViewPr>
  </p:slideViewPr>
  <p:notesTextViewPr>
    <p:cViewPr>
      <p:scale>
        <a:sx n="3" d="2"/>
        <a:sy n="3" d="2"/>
      </p:scale>
      <p:origin x="0" y="0"/>
    </p:cViewPr>
  </p:notesTextViewPr>
  <p:notesViewPr>
    <p:cSldViewPr snapToGrid="0" showGuides="1">
      <p:cViewPr varScale="1">
        <p:scale>
          <a:sx n="86" d="100"/>
          <a:sy n="86" d="100"/>
        </p:scale>
        <p:origin x="3782"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E46F43-5990-44A4-A089-BE6D0A49246A}"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de-AT"/>
        </a:p>
      </dgm:t>
    </dgm:pt>
    <dgm:pt modelId="{D506A892-198F-483B-9C49-565B7ED9B235}">
      <dgm:prSet phldrT="[Text]"/>
      <dgm:spPr/>
      <dgm:t>
        <a:bodyPr/>
        <a:lstStyle/>
        <a:p>
          <a:r>
            <a:rPr lang="de-DE" dirty="0" err="1"/>
            <a:t>Types</a:t>
          </a:r>
          <a:r>
            <a:rPr lang="de-DE" dirty="0"/>
            <a:t> </a:t>
          </a:r>
          <a:r>
            <a:rPr lang="de-DE" dirty="0" err="1"/>
            <a:t>of</a:t>
          </a:r>
          <a:r>
            <a:rPr lang="de-DE" dirty="0"/>
            <a:t> </a:t>
          </a:r>
          <a:r>
            <a:rPr lang="de-DE" dirty="0" err="1"/>
            <a:t>relationships</a:t>
          </a:r>
          <a:r>
            <a:rPr lang="de-DE" dirty="0"/>
            <a:t> &amp; </a:t>
          </a:r>
          <a:r>
            <a:rPr lang="de-DE" dirty="0" err="1"/>
            <a:t>importance</a:t>
          </a:r>
          <a:r>
            <a:rPr lang="de-DE" dirty="0"/>
            <a:t> </a:t>
          </a:r>
          <a:r>
            <a:rPr lang="de-DE" dirty="0" err="1"/>
            <a:t>of</a:t>
          </a:r>
          <a:r>
            <a:rPr lang="de-DE" dirty="0"/>
            <a:t> </a:t>
          </a:r>
          <a:r>
            <a:rPr lang="de-DE" dirty="0" err="1"/>
            <a:t>customer</a:t>
          </a:r>
          <a:r>
            <a:rPr lang="de-DE" dirty="0"/>
            <a:t> </a:t>
          </a:r>
          <a:r>
            <a:rPr lang="de-DE" dirty="0" err="1"/>
            <a:t>segmentation</a:t>
          </a:r>
          <a:r>
            <a:rPr lang="de-DE" dirty="0"/>
            <a:t>/personas  </a:t>
          </a:r>
          <a:endParaRPr lang="de-AT" dirty="0"/>
        </a:p>
      </dgm:t>
    </dgm:pt>
    <dgm:pt modelId="{52EBF9D6-B855-48B6-9427-C6FF37310005}" type="parTrans" cxnId="{EEEFB6ED-BF83-49AD-8400-C9FEE03DBAF5}">
      <dgm:prSet/>
      <dgm:spPr/>
      <dgm:t>
        <a:bodyPr/>
        <a:lstStyle/>
        <a:p>
          <a:endParaRPr lang="de-AT"/>
        </a:p>
      </dgm:t>
    </dgm:pt>
    <dgm:pt modelId="{583938B0-251C-426B-A3A8-FF1A83BABC49}" type="sibTrans" cxnId="{EEEFB6ED-BF83-49AD-8400-C9FEE03DBAF5}">
      <dgm:prSet/>
      <dgm:spPr/>
      <dgm:t>
        <a:bodyPr/>
        <a:lstStyle/>
        <a:p>
          <a:endParaRPr lang="de-AT"/>
        </a:p>
      </dgm:t>
    </dgm:pt>
    <dgm:pt modelId="{25BC7973-3068-40B0-9F01-301FD1C0AEE4}">
      <dgm:prSet phldrT="[Text]"/>
      <dgm:spPr/>
      <dgm:t>
        <a:bodyPr/>
        <a:lstStyle/>
        <a:p>
          <a:r>
            <a:rPr lang="de-DE" dirty="0"/>
            <a:t>Marketing </a:t>
          </a:r>
          <a:r>
            <a:rPr lang="de-DE" dirty="0" err="1"/>
            <a:t>channels</a:t>
          </a:r>
          <a:r>
            <a:rPr lang="de-DE" dirty="0"/>
            <a:t> to </a:t>
          </a:r>
          <a:r>
            <a:rPr lang="de-DE" dirty="0" err="1"/>
            <a:t>be</a:t>
          </a:r>
          <a:r>
            <a:rPr lang="de-DE" dirty="0"/>
            <a:t> </a:t>
          </a:r>
          <a:r>
            <a:rPr lang="de-DE" dirty="0" err="1"/>
            <a:t>used</a:t>
          </a:r>
          <a:r>
            <a:rPr lang="de-DE" dirty="0"/>
            <a:t> </a:t>
          </a:r>
          <a:r>
            <a:rPr lang="de-DE" dirty="0" err="1"/>
            <a:t>for</a:t>
          </a:r>
          <a:r>
            <a:rPr lang="de-DE" dirty="0"/>
            <a:t> </a:t>
          </a:r>
          <a:r>
            <a:rPr lang="de-DE" dirty="0" err="1"/>
            <a:t>the</a:t>
          </a:r>
          <a:r>
            <a:rPr lang="de-DE" dirty="0"/>
            <a:t> </a:t>
          </a:r>
          <a:r>
            <a:rPr lang="de-DE" dirty="0" err="1"/>
            <a:t>customer</a:t>
          </a:r>
          <a:r>
            <a:rPr lang="de-DE" dirty="0"/>
            <a:t> </a:t>
          </a:r>
          <a:r>
            <a:rPr lang="de-DE" dirty="0" err="1"/>
            <a:t>segments</a:t>
          </a:r>
          <a:r>
            <a:rPr lang="de-DE" dirty="0"/>
            <a:t> </a:t>
          </a:r>
          <a:r>
            <a:rPr lang="de-DE" dirty="0" err="1"/>
            <a:t>of</a:t>
          </a:r>
          <a:r>
            <a:rPr lang="de-DE" dirty="0"/>
            <a:t> </a:t>
          </a:r>
          <a:r>
            <a:rPr lang="de-DE" dirty="0" err="1"/>
            <a:t>the</a:t>
          </a:r>
          <a:r>
            <a:rPr lang="de-DE" dirty="0"/>
            <a:t> EKCs</a:t>
          </a:r>
          <a:endParaRPr lang="de-AT" dirty="0"/>
        </a:p>
      </dgm:t>
    </dgm:pt>
    <dgm:pt modelId="{4A52E6CD-A458-4E32-9D0E-B51CE596B7B2}" type="parTrans" cxnId="{F905D4C0-FD2A-423D-A077-D2E80481C2E7}">
      <dgm:prSet/>
      <dgm:spPr/>
      <dgm:t>
        <a:bodyPr/>
        <a:lstStyle/>
        <a:p>
          <a:endParaRPr lang="de-AT"/>
        </a:p>
      </dgm:t>
    </dgm:pt>
    <dgm:pt modelId="{D99B36A9-9A3B-46DE-916E-A01B3FD023EA}" type="sibTrans" cxnId="{F905D4C0-FD2A-423D-A077-D2E80481C2E7}">
      <dgm:prSet/>
      <dgm:spPr/>
      <dgm:t>
        <a:bodyPr/>
        <a:lstStyle/>
        <a:p>
          <a:endParaRPr lang="de-AT"/>
        </a:p>
      </dgm:t>
    </dgm:pt>
    <dgm:pt modelId="{8D3856B2-25F5-4CB3-B918-93552BE1E8CE}">
      <dgm:prSet phldrT="[Text]"/>
      <dgm:spPr/>
      <dgm:t>
        <a:bodyPr/>
        <a:lstStyle/>
        <a:p>
          <a:r>
            <a:rPr lang="de-DE" dirty="0"/>
            <a:t>Tipps and tricks to </a:t>
          </a:r>
          <a:r>
            <a:rPr lang="de-DE" dirty="0" err="1"/>
            <a:t>consider</a:t>
          </a:r>
          <a:r>
            <a:rPr lang="de-DE" dirty="0"/>
            <a:t> in </a:t>
          </a:r>
          <a:r>
            <a:rPr lang="de-DE" dirty="0" err="1"/>
            <a:t>marketing</a:t>
          </a:r>
          <a:r>
            <a:rPr lang="de-DE" dirty="0"/>
            <a:t> </a:t>
          </a:r>
          <a:r>
            <a:rPr lang="de-DE" dirty="0" err="1"/>
            <a:t>activities</a:t>
          </a:r>
          <a:endParaRPr lang="de-AT" dirty="0"/>
        </a:p>
      </dgm:t>
    </dgm:pt>
    <dgm:pt modelId="{50AC8650-768F-4341-9DA9-E8D28496331B}" type="parTrans" cxnId="{EF46689E-EE7F-432B-A817-21CFC6E69095}">
      <dgm:prSet/>
      <dgm:spPr/>
      <dgm:t>
        <a:bodyPr/>
        <a:lstStyle/>
        <a:p>
          <a:endParaRPr lang="de-AT"/>
        </a:p>
      </dgm:t>
    </dgm:pt>
    <dgm:pt modelId="{C18A8F8A-849D-4EA5-936B-02CF848A6509}" type="sibTrans" cxnId="{EF46689E-EE7F-432B-A817-21CFC6E69095}">
      <dgm:prSet/>
      <dgm:spPr/>
      <dgm:t>
        <a:bodyPr/>
        <a:lstStyle/>
        <a:p>
          <a:endParaRPr lang="de-AT"/>
        </a:p>
      </dgm:t>
    </dgm:pt>
    <dgm:pt modelId="{49BBFF17-E5D9-49C7-8DD7-CEB003DE43F0}" type="pres">
      <dgm:prSet presAssocID="{A1E46F43-5990-44A4-A089-BE6D0A49246A}" presName="linear" presStyleCnt="0">
        <dgm:presLayoutVars>
          <dgm:dir/>
          <dgm:animLvl val="lvl"/>
          <dgm:resizeHandles val="exact"/>
        </dgm:presLayoutVars>
      </dgm:prSet>
      <dgm:spPr/>
    </dgm:pt>
    <dgm:pt modelId="{1FADCC1C-9C43-420D-BD80-82288C799292}" type="pres">
      <dgm:prSet presAssocID="{D506A892-198F-483B-9C49-565B7ED9B235}" presName="parentLin" presStyleCnt="0"/>
      <dgm:spPr/>
    </dgm:pt>
    <dgm:pt modelId="{4DD89908-EDA5-4DA4-9685-53A79EEF07E8}" type="pres">
      <dgm:prSet presAssocID="{D506A892-198F-483B-9C49-565B7ED9B235}" presName="parentLeftMargin" presStyleLbl="node1" presStyleIdx="0" presStyleCnt="3"/>
      <dgm:spPr/>
    </dgm:pt>
    <dgm:pt modelId="{82A0432E-C071-46EB-9201-F9E6623D57B2}" type="pres">
      <dgm:prSet presAssocID="{D506A892-198F-483B-9C49-565B7ED9B235}" presName="parentText" presStyleLbl="node1" presStyleIdx="0" presStyleCnt="3">
        <dgm:presLayoutVars>
          <dgm:chMax val="0"/>
          <dgm:bulletEnabled val="1"/>
        </dgm:presLayoutVars>
      </dgm:prSet>
      <dgm:spPr/>
    </dgm:pt>
    <dgm:pt modelId="{CB427383-560E-4CAB-9F49-1E79BA0AD3E2}" type="pres">
      <dgm:prSet presAssocID="{D506A892-198F-483B-9C49-565B7ED9B235}" presName="negativeSpace" presStyleCnt="0"/>
      <dgm:spPr/>
    </dgm:pt>
    <dgm:pt modelId="{25E03593-1E69-44F4-B31B-CF21FE3E449F}" type="pres">
      <dgm:prSet presAssocID="{D506A892-198F-483B-9C49-565B7ED9B235}" presName="childText" presStyleLbl="conFgAcc1" presStyleIdx="0" presStyleCnt="3">
        <dgm:presLayoutVars>
          <dgm:bulletEnabled val="1"/>
        </dgm:presLayoutVars>
      </dgm:prSet>
      <dgm:spPr/>
    </dgm:pt>
    <dgm:pt modelId="{40305DFB-8A54-4445-9A63-D1CB61E73116}" type="pres">
      <dgm:prSet presAssocID="{583938B0-251C-426B-A3A8-FF1A83BABC49}" presName="spaceBetweenRectangles" presStyleCnt="0"/>
      <dgm:spPr/>
    </dgm:pt>
    <dgm:pt modelId="{E3DA1EB4-5AAD-4AAC-8D13-F9EF945FE3AA}" type="pres">
      <dgm:prSet presAssocID="{25BC7973-3068-40B0-9F01-301FD1C0AEE4}" presName="parentLin" presStyleCnt="0"/>
      <dgm:spPr/>
    </dgm:pt>
    <dgm:pt modelId="{B235CEC6-4F16-402B-9A92-390988B4673B}" type="pres">
      <dgm:prSet presAssocID="{25BC7973-3068-40B0-9F01-301FD1C0AEE4}" presName="parentLeftMargin" presStyleLbl="node1" presStyleIdx="0" presStyleCnt="3"/>
      <dgm:spPr/>
    </dgm:pt>
    <dgm:pt modelId="{DBB13579-0117-47F5-B8B2-064ABC67EC05}" type="pres">
      <dgm:prSet presAssocID="{25BC7973-3068-40B0-9F01-301FD1C0AEE4}" presName="parentText" presStyleLbl="node1" presStyleIdx="1" presStyleCnt="3">
        <dgm:presLayoutVars>
          <dgm:chMax val="0"/>
          <dgm:bulletEnabled val="1"/>
        </dgm:presLayoutVars>
      </dgm:prSet>
      <dgm:spPr/>
    </dgm:pt>
    <dgm:pt modelId="{E075D32E-334E-4550-B9DF-521162E9E2EB}" type="pres">
      <dgm:prSet presAssocID="{25BC7973-3068-40B0-9F01-301FD1C0AEE4}" presName="negativeSpace" presStyleCnt="0"/>
      <dgm:spPr/>
    </dgm:pt>
    <dgm:pt modelId="{C82D66DF-697E-45A5-BF88-24180CEC9D69}" type="pres">
      <dgm:prSet presAssocID="{25BC7973-3068-40B0-9F01-301FD1C0AEE4}" presName="childText" presStyleLbl="conFgAcc1" presStyleIdx="1" presStyleCnt="3">
        <dgm:presLayoutVars>
          <dgm:bulletEnabled val="1"/>
        </dgm:presLayoutVars>
      </dgm:prSet>
      <dgm:spPr/>
    </dgm:pt>
    <dgm:pt modelId="{88998195-4078-4E62-82A9-7AF86488492D}" type="pres">
      <dgm:prSet presAssocID="{D99B36A9-9A3B-46DE-916E-A01B3FD023EA}" presName="spaceBetweenRectangles" presStyleCnt="0"/>
      <dgm:spPr/>
    </dgm:pt>
    <dgm:pt modelId="{2AEC43B3-8869-45EF-A638-0D6078304AAD}" type="pres">
      <dgm:prSet presAssocID="{8D3856B2-25F5-4CB3-B918-93552BE1E8CE}" presName="parentLin" presStyleCnt="0"/>
      <dgm:spPr/>
    </dgm:pt>
    <dgm:pt modelId="{F20F38D6-08E3-4057-8CAA-8F36C68ACF1F}" type="pres">
      <dgm:prSet presAssocID="{8D3856B2-25F5-4CB3-B918-93552BE1E8CE}" presName="parentLeftMargin" presStyleLbl="node1" presStyleIdx="1" presStyleCnt="3"/>
      <dgm:spPr/>
    </dgm:pt>
    <dgm:pt modelId="{E1AA14BA-1C82-40BE-97A8-FF9C62B216B6}" type="pres">
      <dgm:prSet presAssocID="{8D3856B2-25F5-4CB3-B918-93552BE1E8CE}" presName="parentText" presStyleLbl="node1" presStyleIdx="2" presStyleCnt="3">
        <dgm:presLayoutVars>
          <dgm:chMax val="0"/>
          <dgm:bulletEnabled val="1"/>
        </dgm:presLayoutVars>
      </dgm:prSet>
      <dgm:spPr/>
    </dgm:pt>
    <dgm:pt modelId="{E20D2AA2-2C8B-42FA-A139-3A45D26C7C4A}" type="pres">
      <dgm:prSet presAssocID="{8D3856B2-25F5-4CB3-B918-93552BE1E8CE}" presName="negativeSpace" presStyleCnt="0"/>
      <dgm:spPr/>
    </dgm:pt>
    <dgm:pt modelId="{F469100C-0DDA-4E9E-8E20-DF804098B864}" type="pres">
      <dgm:prSet presAssocID="{8D3856B2-25F5-4CB3-B918-93552BE1E8CE}" presName="childText" presStyleLbl="conFgAcc1" presStyleIdx="2" presStyleCnt="3">
        <dgm:presLayoutVars>
          <dgm:bulletEnabled val="1"/>
        </dgm:presLayoutVars>
      </dgm:prSet>
      <dgm:spPr/>
    </dgm:pt>
  </dgm:ptLst>
  <dgm:cxnLst>
    <dgm:cxn modelId="{8844E05E-6088-4C2C-87BC-8261771CFEB8}" type="presOf" srcId="{25BC7973-3068-40B0-9F01-301FD1C0AEE4}" destId="{B235CEC6-4F16-402B-9A92-390988B4673B}" srcOrd="0" destOrd="0" presId="urn:microsoft.com/office/officeart/2005/8/layout/list1"/>
    <dgm:cxn modelId="{F0CCE566-6F2C-45B2-A373-4082A17D5EF8}" type="presOf" srcId="{D506A892-198F-483B-9C49-565B7ED9B235}" destId="{4DD89908-EDA5-4DA4-9685-53A79EEF07E8}" srcOrd="0" destOrd="0" presId="urn:microsoft.com/office/officeart/2005/8/layout/list1"/>
    <dgm:cxn modelId="{E0AF484A-DD87-4965-A83E-4FF9221EAB44}" type="presOf" srcId="{D506A892-198F-483B-9C49-565B7ED9B235}" destId="{82A0432E-C071-46EB-9201-F9E6623D57B2}" srcOrd="1" destOrd="0" presId="urn:microsoft.com/office/officeart/2005/8/layout/list1"/>
    <dgm:cxn modelId="{F1879A87-52B8-4244-B219-6C636804FD23}" type="presOf" srcId="{8D3856B2-25F5-4CB3-B918-93552BE1E8CE}" destId="{E1AA14BA-1C82-40BE-97A8-FF9C62B216B6}" srcOrd="1" destOrd="0" presId="urn:microsoft.com/office/officeart/2005/8/layout/list1"/>
    <dgm:cxn modelId="{665E4C8B-9682-447F-8D04-0D21586711E1}" type="presOf" srcId="{8D3856B2-25F5-4CB3-B918-93552BE1E8CE}" destId="{F20F38D6-08E3-4057-8CAA-8F36C68ACF1F}" srcOrd="0" destOrd="0" presId="urn:microsoft.com/office/officeart/2005/8/layout/list1"/>
    <dgm:cxn modelId="{864E6799-161D-4D0C-B6EE-34D63C5F6B9B}" type="presOf" srcId="{25BC7973-3068-40B0-9F01-301FD1C0AEE4}" destId="{DBB13579-0117-47F5-B8B2-064ABC67EC05}" srcOrd="1" destOrd="0" presId="urn:microsoft.com/office/officeart/2005/8/layout/list1"/>
    <dgm:cxn modelId="{EF46689E-EE7F-432B-A817-21CFC6E69095}" srcId="{A1E46F43-5990-44A4-A089-BE6D0A49246A}" destId="{8D3856B2-25F5-4CB3-B918-93552BE1E8CE}" srcOrd="2" destOrd="0" parTransId="{50AC8650-768F-4341-9DA9-E8D28496331B}" sibTransId="{C18A8F8A-849D-4EA5-936B-02CF848A6509}"/>
    <dgm:cxn modelId="{F905D4C0-FD2A-423D-A077-D2E80481C2E7}" srcId="{A1E46F43-5990-44A4-A089-BE6D0A49246A}" destId="{25BC7973-3068-40B0-9F01-301FD1C0AEE4}" srcOrd="1" destOrd="0" parTransId="{4A52E6CD-A458-4E32-9D0E-B51CE596B7B2}" sibTransId="{D99B36A9-9A3B-46DE-916E-A01B3FD023EA}"/>
    <dgm:cxn modelId="{41022AEB-66C4-4F2D-BEAF-B824498B1FC1}" type="presOf" srcId="{A1E46F43-5990-44A4-A089-BE6D0A49246A}" destId="{49BBFF17-E5D9-49C7-8DD7-CEB003DE43F0}" srcOrd="0" destOrd="0" presId="urn:microsoft.com/office/officeart/2005/8/layout/list1"/>
    <dgm:cxn modelId="{EEEFB6ED-BF83-49AD-8400-C9FEE03DBAF5}" srcId="{A1E46F43-5990-44A4-A089-BE6D0A49246A}" destId="{D506A892-198F-483B-9C49-565B7ED9B235}" srcOrd="0" destOrd="0" parTransId="{52EBF9D6-B855-48B6-9427-C6FF37310005}" sibTransId="{583938B0-251C-426B-A3A8-FF1A83BABC49}"/>
    <dgm:cxn modelId="{36657800-DFEA-4767-8DE4-F1B7A90470CC}" type="presParOf" srcId="{49BBFF17-E5D9-49C7-8DD7-CEB003DE43F0}" destId="{1FADCC1C-9C43-420D-BD80-82288C799292}" srcOrd="0" destOrd="0" presId="urn:microsoft.com/office/officeart/2005/8/layout/list1"/>
    <dgm:cxn modelId="{08DF1973-E547-42CD-B23B-3B727F99A360}" type="presParOf" srcId="{1FADCC1C-9C43-420D-BD80-82288C799292}" destId="{4DD89908-EDA5-4DA4-9685-53A79EEF07E8}" srcOrd="0" destOrd="0" presId="urn:microsoft.com/office/officeart/2005/8/layout/list1"/>
    <dgm:cxn modelId="{36EF5540-56CE-4D16-AAF6-CA6D3504EE11}" type="presParOf" srcId="{1FADCC1C-9C43-420D-BD80-82288C799292}" destId="{82A0432E-C071-46EB-9201-F9E6623D57B2}" srcOrd="1" destOrd="0" presId="urn:microsoft.com/office/officeart/2005/8/layout/list1"/>
    <dgm:cxn modelId="{0B18104A-2262-46B8-97C9-8ACE1174DF51}" type="presParOf" srcId="{49BBFF17-E5D9-49C7-8DD7-CEB003DE43F0}" destId="{CB427383-560E-4CAB-9F49-1E79BA0AD3E2}" srcOrd="1" destOrd="0" presId="urn:microsoft.com/office/officeart/2005/8/layout/list1"/>
    <dgm:cxn modelId="{421B1984-BA82-4294-8A19-A6C57459B058}" type="presParOf" srcId="{49BBFF17-E5D9-49C7-8DD7-CEB003DE43F0}" destId="{25E03593-1E69-44F4-B31B-CF21FE3E449F}" srcOrd="2" destOrd="0" presId="urn:microsoft.com/office/officeart/2005/8/layout/list1"/>
    <dgm:cxn modelId="{C29349D3-F7D6-4063-8DB3-5F0A08C84F50}" type="presParOf" srcId="{49BBFF17-E5D9-49C7-8DD7-CEB003DE43F0}" destId="{40305DFB-8A54-4445-9A63-D1CB61E73116}" srcOrd="3" destOrd="0" presId="urn:microsoft.com/office/officeart/2005/8/layout/list1"/>
    <dgm:cxn modelId="{9C0F9640-DD4A-4463-8034-6B5D108F2FDB}" type="presParOf" srcId="{49BBFF17-E5D9-49C7-8DD7-CEB003DE43F0}" destId="{E3DA1EB4-5AAD-4AAC-8D13-F9EF945FE3AA}" srcOrd="4" destOrd="0" presId="urn:microsoft.com/office/officeart/2005/8/layout/list1"/>
    <dgm:cxn modelId="{3EC8869F-CB5D-488E-93EB-F6CD151B962B}" type="presParOf" srcId="{E3DA1EB4-5AAD-4AAC-8D13-F9EF945FE3AA}" destId="{B235CEC6-4F16-402B-9A92-390988B4673B}" srcOrd="0" destOrd="0" presId="urn:microsoft.com/office/officeart/2005/8/layout/list1"/>
    <dgm:cxn modelId="{5978340A-F9E7-47D2-A81D-83EAA638CAC0}" type="presParOf" srcId="{E3DA1EB4-5AAD-4AAC-8D13-F9EF945FE3AA}" destId="{DBB13579-0117-47F5-B8B2-064ABC67EC05}" srcOrd="1" destOrd="0" presId="urn:microsoft.com/office/officeart/2005/8/layout/list1"/>
    <dgm:cxn modelId="{ABCBB7B9-9059-4A7A-8327-E5D479261617}" type="presParOf" srcId="{49BBFF17-E5D9-49C7-8DD7-CEB003DE43F0}" destId="{E075D32E-334E-4550-B9DF-521162E9E2EB}" srcOrd="5" destOrd="0" presId="urn:microsoft.com/office/officeart/2005/8/layout/list1"/>
    <dgm:cxn modelId="{8E37C48F-0541-4263-9AE2-7D30C9E72C0B}" type="presParOf" srcId="{49BBFF17-E5D9-49C7-8DD7-CEB003DE43F0}" destId="{C82D66DF-697E-45A5-BF88-24180CEC9D69}" srcOrd="6" destOrd="0" presId="urn:microsoft.com/office/officeart/2005/8/layout/list1"/>
    <dgm:cxn modelId="{0824B07E-5BBC-450A-BF8A-2816BF96DB50}" type="presParOf" srcId="{49BBFF17-E5D9-49C7-8DD7-CEB003DE43F0}" destId="{88998195-4078-4E62-82A9-7AF86488492D}" srcOrd="7" destOrd="0" presId="urn:microsoft.com/office/officeart/2005/8/layout/list1"/>
    <dgm:cxn modelId="{89915CA4-241E-4245-A959-CDF83CDA95DA}" type="presParOf" srcId="{49BBFF17-E5D9-49C7-8DD7-CEB003DE43F0}" destId="{2AEC43B3-8869-45EF-A638-0D6078304AAD}" srcOrd="8" destOrd="0" presId="urn:microsoft.com/office/officeart/2005/8/layout/list1"/>
    <dgm:cxn modelId="{74745320-3798-417A-986A-CEE2E50D9FD6}" type="presParOf" srcId="{2AEC43B3-8869-45EF-A638-0D6078304AAD}" destId="{F20F38D6-08E3-4057-8CAA-8F36C68ACF1F}" srcOrd="0" destOrd="0" presId="urn:microsoft.com/office/officeart/2005/8/layout/list1"/>
    <dgm:cxn modelId="{F0A77E3C-8D72-4D49-A301-55A7F13285C4}" type="presParOf" srcId="{2AEC43B3-8869-45EF-A638-0D6078304AAD}" destId="{E1AA14BA-1C82-40BE-97A8-FF9C62B216B6}" srcOrd="1" destOrd="0" presId="urn:microsoft.com/office/officeart/2005/8/layout/list1"/>
    <dgm:cxn modelId="{3457BBF4-79B2-4A23-9A56-9C12A0364B5A}" type="presParOf" srcId="{49BBFF17-E5D9-49C7-8DD7-CEB003DE43F0}" destId="{E20D2AA2-2C8B-42FA-A139-3A45D26C7C4A}" srcOrd="9" destOrd="0" presId="urn:microsoft.com/office/officeart/2005/8/layout/list1"/>
    <dgm:cxn modelId="{44B4AA8B-27DB-4A28-9402-E342BCD8FD76}" type="presParOf" srcId="{49BBFF17-E5D9-49C7-8DD7-CEB003DE43F0}" destId="{F469100C-0DDA-4E9E-8E20-DF804098B86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656B09-234B-400C-9B5B-3AB0A0B283E9}" type="doc">
      <dgm:prSet loTypeId="urn:microsoft.com/office/officeart/2009/3/layout/StepUpProcess" loCatId="process" qsTypeId="urn:microsoft.com/office/officeart/2005/8/quickstyle/simple1" qsCatId="simple" csTypeId="urn:microsoft.com/office/officeart/2005/8/colors/accent3_4" csCatId="accent3" phldr="1"/>
      <dgm:spPr/>
      <dgm:t>
        <a:bodyPr/>
        <a:lstStyle/>
        <a:p>
          <a:endParaRPr lang="de-AT"/>
        </a:p>
      </dgm:t>
    </dgm:pt>
    <dgm:pt modelId="{9F9CCD35-F9E1-4337-B4D6-3BC118DDE06F}">
      <dgm:prSet phldrT="[Text]"/>
      <dgm:spPr/>
      <dgm:t>
        <a:bodyPr/>
        <a:lstStyle/>
        <a:p>
          <a:r>
            <a:rPr lang="de-DE" dirty="0"/>
            <a:t>Customer </a:t>
          </a:r>
          <a:r>
            <a:rPr lang="de-DE" dirty="0" err="1"/>
            <a:t>acquisition</a:t>
          </a:r>
          <a:endParaRPr lang="de-AT" dirty="0"/>
        </a:p>
      </dgm:t>
    </dgm:pt>
    <dgm:pt modelId="{BD5A035C-22BA-4353-8F85-CA8D4A20E4CB}" type="parTrans" cxnId="{53CE43E7-2C7C-4EF7-A441-9999C76FA06F}">
      <dgm:prSet/>
      <dgm:spPr/>
      <dgm:t>
        <a:bodyPr/>
        <a:lstStyle/>
        <a:p>
          <a:endParaRPr lang="de-AT"/>
        </a:p>
      </dgm:t>
    </dgm:pt>
    <dgm:pt modelId="{4008863B-60D8-4A6D-9038-38DA908650F4}" type="sibTrans" cxnId="{53CE43E7-2C7C-4EF7-A441-9999C76FA06F}">
      <dgm:prSet/>
      <dgm:spPr/>
      <dgm:t>
        <a:bodyPr/>
        <a:lstStyle/>
        <a:p>
          <a:endParaRPr lang="de-AT"/>
        </a:p>
      </dgm:t>
    </dgm:pt>
    <dgm:pt modelId="{A27FC5DC-5893-4654-B29D-4AF33111D492}">
      <dgm:prSet phldrT="[Text]"/>
      <dgm:spPr/>
      <dgm:t>
        <a:bodyPr/>
        <a:lstStyle/>
        <a:p>
          <a:r>
            <a:rPr lang="de-DE" dirty="0"/>
            <a:t>Customer </a:t>
          </a:r>
          <a:r>
            <a:rPr lang="de-DE" dirty="0" err="1"/>
            <a:t>retention</a:t>
          </a:r>
          <a:r>
            <a:rPr lang="de-DE" dirty="0"/>
            <a:t> (</a:t>
          </a:r>
          <a:r>
            <a:rPr lang="de-DE" dirty="0" err="1"/>
            <a:t>loyalty</a:t>
          </a:r>
          <a:r>
            <a:rPr lang="de-DE" dirty="0"/>
            <a:t>)</a:t>
          </a:r>
          <a:endParaRPr lang="de-AT" dirty="0"/>
        </a:p>
      </dgm:t>
    </dgm:pt>
    <dgm:pt modelId="{BAD7437B-B7B4-4301-B7A5-6E0784056E19}" type="parTrans" cxnId="{F379B540-A856-4072-9EE1-87EDD8B00E2D}">
      <dgm:prSet/>
      <dgm:spPr/>
      <dgm:t>
        <a:bodyPr/>
        <a:lstStyle/>
        <a:p>
          <a:endParaRPr lang="de-AT"/>
        </a:p>
      </dgm:t>
    </dgm:pt>
    <dgm:pt modelId="{DAE98AA9-C0EE-415F-9C76-027936598C00}" type="sibTrans" cxnId="{F379B540-A856-4072-9EE1-87EDD8B00E2D}">
      <dgm:prSet/>
      <dgm:spPr/>
      <dgm:t>
        <a:bodyPr/>
        <a:lstStyle/>
        <a:p>
          <a:endParaRPr lang="de-AT"/>
        </a:p>
      </dgm:t>
    </dgm:pt>
    <dgm:pt modelId="{448ADF76-EB2E-4271-9C6C-E60622093A2A}">
      <dgm:prSet phldrT="[Text]"/>
      <dgm:spPr/>
      <dgm:t>
        <a:bodyPr/>
        <a:lstStyle/>
        <a:p>
          <a:r>
            <a:rPr lang="de-DE" dirty="0"/>
            <a:t>Sales </a:t>
          </a:r>
          <a:r>
            <a:rPr lang="de-DE" dirty="0" err="1"/>
            <a:t>expansion</a:t>
          </a:r>
          <a:endParaRPr lang="de-AT" dirty="0"/>
        </a:p>
      </dgm:t>
    </dgm:pt>
    <dgm:pt modelId="{CC3A7D2B-C304-4A74-B5A8-C017F3571A82}" type="parTrans" cxnId="{421FC41B-1983-48A3-B4A8-51F309A3DCCE}">
      <dgm:prSet/>
      <dgm:spPr/>
      <dgm:t>
        <a:bodyPr/>
        <a:lstStyle/>
        <a:p>
          <a:endParaRPr lang="de-AT"/>
        </a:p>
      </dgm:t>
    </dgm:pt>
    <dgm:pt modelId="{7D7C6A0D-0FEB-4A1A-953A-C6F04CB117EE}" type="sibTrans" cxnId="{421FC41B-1983-48A3-B4A8-51F309A3DCCE}">
      <dgm:prSet/>
      <dgm:spPr/>
      <dgm:t>
        <a:bodyPr/>
        <a:lstStyle/>
        <a:p>
          <a:endParaRPr lang="de-AT"/>
        </a:p>
      </dgm:t>
    </dgm:pt>
    <dgm:pt modelId="{D7003BF0-39C3-4F01-A41E-2ED68740BB1C}" type="pres">
      <dgm:prSet presAssocID="{FE656B09-234B-400C-9B5B-3AB0A0B283E9}" presName="rootnode" presStyleCnt="0">
        <dgm:presLayoutVars>
          <dgm:chMax/>
          <dgm:chPref/>
          <dgm:dir/>
          <dgm:animLvl val="lvl"/>
        </dgm:presLayoutVars>
      </dgm:prSet>
      <dgm:spPr/>
    </dgm:pt>
    <dgm:pt modelId="{B7926772-1574-4745-960B-00D78345D26E}" type="pres">
      <dgm:prSet presAssocID="{9F9CCD35-F9E1-4337-B4D6-3BC118DDE06F}" presName="composite" presStyleCnt="0"/>
      <dgm:spPr/>
    </dgm:pt>
    <dgm:pt modelId="{09E467D8-A709-4968-A62D-214207FCB082}" type="pres">
      <dgm:prSet presAssocID="{9F9CCD35-F9E1-4337-B4D6-3BC118DDE06F}" presName="LShape" presStyleLbl="alignNode1" presStyleIdx="0" presStyleCnt="5"/>
      <dgm:spPr/>
    </dgm:pt>
    <dgm:pt modelId="{49B6F742-95AD-419F-A3FD-4A6A02D21FBB}" type="pres">
      <dgm:prSet presAssocID="{9F9CCD35-F9E1-4337-B4D6-3BC118DDE06F}" presName="ParentText" presStyleLbl="revTx" presStyleIdx="0" presStyleCnt="3">
        <dgm:presLayoutVars>
          <dgm:chMax val="0"/>
          <dgm:chPref val="0"/>
          <dgm:bulletEnabled val="1"/>
        </dgm:presLayoutVars>
      </dgm:prSet>
      <dgm:spPr/>
    </dgm:pt>
    <dgm:pt modelId="{03273AF2-78B4-4F68-8B0A-B3481A47BFD2}" type="pres">
      <dgm:prSet presAssocID="{9F9CCD35-F9E1-4337-B4D6-3BC118DDE06F}" presName="Triangle" presStyleLbl="alignNode1" presStyleIdx="1" presStyleCnt="5"/>
      <dgm:spPr/>
    </dgm:pt>
    <dgm:pt modelId="{5D6BAB3A-3C49-4CDB-9291-E728AD0E80C9}" type="pres">
      <dgm:prSet presAssocID="{4008863B-60D8-4A6D-9038-38DA908650F4}" presName="sibTrans" presStyleCnt="0"/>
      <dgm:spPr/>
    </dgm:pt>
    <dgm:pt modelId="{3F4E8B05-7A46-49CD-9ACC-C18D743901B2}" type="pres">
      <dgm:prSet presAssocID="{4008863B-60D8-4A6D-9038-38DA908650F4}" presName="space" presStyleCnt="0"/>
      <dgm:spPr/>
    </dgm:pt>
    <dgm:pt modelId="{5530422F-D049-46E9-A09D-40EDD29DCFF2}" type="pres">
      <dgm:prSet presAssocID="{A27FC5DC-5893-4654-B29D-4AF33111D492}" presName="composite" presStyleCnt="0"/>
      <dgm:spPr/>
    </dgm:pt>
    <dgm:pt modelId="{62EDD9C0-3CF1-4B43-B83D-31A526D3D07A}" type="pres">
      <dgm:prSet presAssocID="{A27FC5DC-5893-4654-B29D-4AF33111D492}" presName="LShape" presStyleLbl="alignNode1" presStyleIdx="2" presStyleCnt="5"/>
      <dgm:spPr/>
    </dgm:pt>
    <dgm:pt modelId="{0A76F560-2328-4CF1-B213-6C187BA85D82}" type="pres">
      <dgm:prSet presAssocID="{A27FC5DC-5893-4654-B29D-4AF33111D492}" presName="ParentText" presStyleLbl="revTx" presStyleIdx="1" presStyleCnt="3">
        <dgm:presLayoutVars>
          <dgm:chMax val="0"/>
          <dgm:chPref val="0"/>
          <dgm:bulletEnabled val="1"/>
        </dgm:presLayoutVars>
      </dgm:prSet>
      <dgm:spPr/>
    </dgm:pt>
    <dgm:pt modelId="{C0556C45-0E6F-4583-B08D-A678EC7EB3EB}" type="pres">
      <dgm:prSet presAssocID="{A27FC5DC-5893-4654-B29D-4AF33111D492}" presName="Triangle" presStyleLbl="alignNode1" presStyleIdx="3" presStyleCnt="5"/>
      <dgm:spPr/>
    </dgm:pt>
    <dgm:pt modelId="{779ED696-70CD-46F0-BFC1-5AAA7B966D39}" type="pres">
      <dgm:prSet presAssocID="{DAE98AA9-C0EE-415F-9C76-027936598C00}" presName="sibTrans" presStyleCnt="0"/>
      <dgm:spPr/>
    </dgm:pt>
    <dgm:pt modelId="{2E95790D-0613-4E08-BE4D-F8A293D76B40}" type="pres">
      <dgm:prSet presAssocID="{DAE98AA9-C0EE-415F-9C76-027936598C00}" presName="space" presStyleCnt="0"/>
      <dgm:spPr/>
    </dgm:pt>
    <dgm:pt modelId="{C4E40051-2A3A-49FE-81F1-9CCE963583B2}" type="pres">
      <dgm:prSet presAssocID="{448ADF76-EB2E-4271-9C6C-E60622093A2A}" presName="composite" presStyleCnt="0"/>
      <dgm:spPr/>
    </dgm:pt>
    <dgm:pt modelId="{2C2298BC-DF77-47C7-9ECB-E817F9993E81}" type="pres">
      <dgm:prSet presAssocID="{448ADF76-EB2E-4271-9C6C-E60622093A2A}" presName="LShape" presStyleLbl="alignNode1" presStyleIdx="4" presStyleCnt="5"/>
      <dgm:spPr/>
    </dgm:pt>
    <dgm:pt modelId="{2F53289C-7795-4FD9-8EDE-7718F56AE5F7}" type="pres">
      <dgm:prSet presAssocID="{448ADF76-EB2E-4271-9C6C-E60622093A2A}" presName="ParentText" presStyleLbl="revTx" presStyleIdx="2" presStyleCnt="3">
        <dgm:presLayoutVars>
          <dgm:chMax val="0"/>
          <dgm:chPref val="0"/>
          <dgm:bulletEnabled val="1"/>
        </dgm:presLayoutVars>
      </dgm:prSet>
      <dgm:spPr/>
    </dgm:pt>
  </dgm:ptLst>
  <dgm:cxnLst>
    <dgm:cxn modelId="{421FC41B-1983-48A3-B4A8-51F309A3DCCE}" srcId="{FE656B09-234B-400C-9B5B-3AB0A0B283E9}" destId="{448ADF76-EB2E-4271-9C6C-E60622093A2A}" srcOrd="2" destOrd="0" parTransId="{CC3A7D2B-C304-4A74-B5A8-C017F3571A82}" sibTransId="{7D7C6A0D-0FEB-4A1A-953A-C6F04CB117EE}"/>
    <dgm:cxn modelId="{F379B540-A856-4072-9EE1-87EDD8B00E2D}" srcId="{FE656B09-234B-400C-9B5B-3AB0A0B283E9}" destId="{A27FC5DC-5893-4654-B29D-4AF33111D492}" srcOrd="1" destOrd="0" parTransId="{BAD7437B-B7B4-4301-B7A5-6E0784056E19}" sibTransId="{DAE98AA9-C0EE-415F-9C76-027936598C00}"/>
    <dgm:cxn modelId="{947FD87E-16FC-4048-AA3B-FC4293E4C48F}" type="presOf" srcId="{A27FC5DC-5893-4654-B29D-4AF33111D492}" destId="{0A76F560-2328-4CF1-B213-6C187BA85D82}" srcOrd="0" destOrd="0" presId="urn:microsoft.com/office/officeart/2009/3/layout/StepUpProcess"/>
    <dgm:cxn modelId="{D2FEFCB1-32ED-4F92-B722-B9B9B4A60537}" type="presOf" srcId="{9F9CCD35-F9E1-4337-B4D6-3BC118DDE06F}" destId="{49B6F742-95AD-419F-A3FD-4A6A02D21FBB}" srcOrd="0" destOrd="0" presId="urn:microsoft.com/office/officeart/2009/3/layout/StepUpProcess"/>
    <dgm:cxn modelId="{C3B98CE1-B33B-424B-9584-88529A238C2F}" type="presOf" srcId="{FE656B09-234B-400C-9B5B-3AB0A0B283E9}" destId="{D7003BF0-39C3-4F01-A41E-2ED68740BB1C}" srcOrd="0" destOrd="0" presId="urn:microsoft.com/office/officeart/2009/3/layout/StepUpProcess"/>
    <dgm:cxn modelId="{2E1C73E4-0F9E-498F-86E1-47F4C5808DD3}" type="presOf" srcId="{448ADF76-EB2E-4271-9C6C-E60622093A2A}" destId="{2F53289C-7795-4FD9-8EDE-7718F56AE5F7}" srcOrd="0" destOrd="0" presId="urn:microsoft.com/office/officeart/2009/3/layout/StepUpProcess"/>
    <dgm:cxn modelId="{53CE43E7-2C7C-4EF7-A441-9999C76FA06F}" srcId="{FE656B09-234B-400C-9B5B-3AB0A0B283E9}" destId="{9F9CCD35-F9E1-4337-B4D6-3BC118DDE06F}" srcOrd="0" destOrd="0" parTransId="{BD5A035C-22BA-4353-8F85-CA8D4A20E4CB}" sibTransId="{4008863B-60D8-4A6D-9038-38DA908650F4}"/>
    <dgm:cxn modelId="{843616BB-ED3C-4716-B0FC-627148501B1B}" type="presParOf" srcId="{D7003BF0-39C3-4F01-A41E-2ED68740BB1C}" destId="{B7926772-1574-4745-960B-00D78345D26E}" srcOrd="0" destOrd="0" presId="urn:microsoft.com/office/officeart/2009/3/layout/StepUpProcess"/>
    <dgm:cxn modelId="{D6EE37D6-E5D1-4934-89BA-6CBD1F666565}" type="presParOf" srcId="{B7926772-1574-4745-960B-00D78345D26E}" destId="{09E467D8-A709-4968-A62D-214207FCB082}" srcOrd="0" destOrd="0" presId="urn:microsoft.com/office/officeart/2009/3/layout/StepUpProcess"/>
    <dgm:cxn modelId="{5B26CE7E-846B-44A7-BEFE-46F971EAED2B}" type="presParOf" srcId="{B7926772-1574-4745-960B-00D78345D26E}" destId="{49B6F742-95AD-419F-A3FD-4A6A02D21FBB}" srcOrd="1" destOrd="0" presId="urn:microsoft.com/office/officeart/2009/3/layout/StepUpProcess"/>
    <dgm:cxn modelId="{8CB859CB-2138-4FD2-8DB0-8469DCA70F52}" type="presParOf" srcId="{B7926772-1574-4745-960B-00D78345D26E}" destId="{03273AF2-78B4-4F68-8B0A-B3481A47BFD2}" srcOrd="2" destOrd="0" presId="urn:microsoft.com/office/officeart/2009/3/layout/StepUpProcess"/>
    <dgm:cxn modelId="{F0ECFF7A-0751-4FE3-8A66-BD4B9F9566CC}" type="presParOf" srcId="{D7003BF0-39C3-4F01-A41E-2ED68740BB1C}" destId="{5D6BAB3A-3C49-4CDB-9291-E728AD0E80C9}" srcOrd="1" destOrd="0" presId="urn:microsoft.com/office/officeart/2009/3/layout/StepUpProcess"/>
    <dgm:cxn modelId="{52674EF4-2E26-404D-8BB4-E3C350475B94}" type="presParOf" srcId="{5D6BAB3A-3C49-4CDB-9291-E728AD0E80C9}" destId="{3F4E8B05-7A46-49CD-9ACC-C18D743901B2}" srcOrd="0" destOrd="0" presId="urn:microsoft.com/office/officeart/2009/3/layout/StepUpProcess"/>
    <dgm:cxn modelId="{010BB821-4332-45E3-B274-6216C6595A76}" type="presParOf" srcId="{D7003BF0-39C3-4F01-A41E-2ED68740BB1C}" destId="{5530422F-D049-46E9-A09D-40EDD29DCFF2}" srcOrd="2" destOrd="0" presId="urn:microsoft.com/office/officeart/2009/3/layout/StepUpProcess"/>
    <dgm:cxn modelId="{2DFE080B-A38C-4B4A-AB90-57414D5889AF}" type="presParOf" srcId="{5530422F-D049-46E9-A09D-40EDD29DCFF2}" destId="{62EDD9C0-3CF1-4B43-B83D-31A526D3D07A}" srcOrd="0" destOrd="0" presId="urn:microsoft.com/office/officeart/2009/3/layout/StepUpProcess"/>
    <dgm:cxn modelId="{CB48C593-CB6B-499B-B471-4D9D27BD21EE}" type="presParOf" srcId="{5530422F-D049-46E9-A09D-40EDD29DCFF2}" destId="{0A76F560-2328-4CF1-B213-6C187BA85D82}" srcOrd="1" destOrd="0" presId="urn:microsoft.com/office/officeart/2009/3/layout/StepUpProcess"/>
    <dgm:cxn modelId="{18908A18-C60C-41A1-88E2-E5743C7821D0}" type="presParOf" srcId="{5530422F-D049-46E9-A09D-40EDD29DCFF2}" destId="{C0556C45-0E6F-4583-B08D-A678EC7EB3EB}" srcOrd="2" destOrd="0" presId="urn:microsoft.com/office/officeart/2009/3/layout/StepUpProcess"/>
    <dgm:cxn modelId="{5E021A2E-1F84-46CA-BC20-5E907B948A30}" type="presParOf" srcId="{D7003BF0-39C3-4F01-A41E-2ED68740BB1C}" destId="{779ED696-70CD-46F0-BFC1-5AAA7B966D39}" srcOrd="3" destOrd="0" presId="urn:microsoft.com/office/officeart/2009/3/layout/StepUpProcess"/>
    <dgm:cxn modelId="{36275A4C-A677-4371-9C24-491645FE0145}" type="presParOf" srcId="{779ED696-70CD-46F0-BFC1-5AAA7B966D39}" destId="{2E95790D-0613-4E08-BE4D-F8A293D76B40}" srcOrd="0" destOrd="0" presId="urn:microsoft.com/office/officeart/2009/3/layout/StepUpProcess"/>
    <dgm:cxn modelId="{F1FE50B3-236B-4700-9FFC-818B973FC7A0}" type="presParOf" srcId="{D7003BF0-39C3-4F01-A41E-2ED68740BB1C}" destId="{C4E40051-2A3A-49FE-81F1-9CCE963583B2}" srcOrd="4" destOrd="0" presId="urn:microsoft.com/office/officeart/2009/3/layout/StepUpProcess"/>
    <dgm:cxn modelId="{7427CB94-D2B7-45E3-939F-A4697C8BD3A3}" type="presParOf" srcId="{C4E40051-2A3A-49FE-81F1-9CCE963583B2}" destId="{2C2298BC-DF77-47C7-9ECB-E817F9993E81}" srcOrd="0" destOrd="0" presId="urn:microsoft.com/office/officeart/2009/3/layout/StepUpProcess"/>
    <dgm:cxn modelId="{4D180F4A-2398-4A61-921A-0F02E77FC0EF}" type="presParOf" srcId="{C4E40051-2A3A-49FE-81F1-9CCE963583B2}" destId="{2F53289C-7795-4FD9-8EDE-7718F56AE5F7}"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03593-1E69-44F4-B31B-CF21FE3E449F}">
      <dsp:nvSpPr>
        <dsp:cNvPr id="0" name=""/>
        <dsp:cNvSpPr/>
      </dsp:nvSpPr>
      <dsp:spPr>
        <a:xfrm>
          <a:off x="0" y="989116"/>
          <a:ext cx="7439025" cy="3024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A0432E-C071-46EB-9201-F9E6623D57B2}">
      <dsp:nvSpPr>
        <dsp:cNvPr id="0" name=""/>
        <dsp:cNvSpPr/>
      </dsp:nvSpPr>
      <dsp:spPr>
        <a:xfrm>
          <a:off x="371951" y="811996"/>
          <a:ext cx="5207317" cy="3542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24" tIns="0" rIns="196824" bIns="0" numCol="1" spcCol="1270" anchor="ctr" anchorCtr="0">
          <a:noAutofit/>
        </a:bodyPr>
        <a:lstStyle/>
        <a:p>
          <a:pPr marL="0" lvl="0" indent="0" algn="l" defTabSz="533400">
            <a:lnSpc>
              <a:spcPct val="90000"/>
            </a:lnSpc>
            <a:spcBef>
              <a:spcPct val="0"/>
            </a:spcBef>
            <a:spcAft>
              <a:spcPct val="35000"/>
            </a:spcAft>
            <a:buNone/>
          </a:pPr>
          <a:r>
            <a:rPr lang="de-DE" sz="1200" kern="1200" dirty="0" err="1"/>
            <a:t>Types</a:t>
          </a:r>
          <a:r>
            <a:rPr lang="de-DE" sz="1200" kern="1200" dirty="0"/>
            <a:t> </a:t>
          </a:r>
          <a:r>
            <a:rPr lang="de-DE" sz="1200" kern="1200" dirty="0" err="1"/>
            <a:t>of</a:t>
          </a:r>
          <a:r>
            <a:rPr lang="de-DE" sz="1200" kern="1200" dirty="0"/>
            <a:t> </a:t>
          </a:r>
          <a:r>
            <a:rPr lang="de-DE" sz="1200" kern="1200" dirty="0" err="1"/>
            <a:t>relationships</a:t>
          </a:r>
          <a:r>
            <a:rPr lang="de-DE" sz="1200" kern="1200" dirty="0"/>
            <a:t> &amp; </a:t>
          </a:r>
          <a:r>
            <a:rPr lang="de-DE" sz="1200" kern="1200" dirty="0" err="1"/>
            <a:t>importance</a:t>
          </a:r>
          <a:r>
            <a:rPr lang="de-DE" sz="1200" kern="1200" dirty="0"/>
            <a:t> </a:t>
          </a:r>
          <a:r>
            <a:rPr lang="de-DE" sz="1200" kern="1200" dirty="0" err="1"/>
            <a:t>of</a:t>
          </a:r>
          <a:r>
            <a:rPr lang="de-DE" sz="1200" kern="1200" dirty="0"/>
            <a:t> </a:t>
          </a:r>
          <a:r>
            <a:rPr lang="de-DE" sz="1200" kern="1200" dirty="0" err="1"/>
            <a:t>customer</a:t>
          </a:r>
          <a:r>
            <a:rPr lang="de-DE" sz="1200" kern="1200" dirty="0"/>
            <a:t> </a:t>
          </a:r>
          <a:r>
            <a:rPr lang="de-DE" sz="1200" kern="1200" dirty="0" err="1"/>
            <a:t>segmentation</a:t>
          </a:r>
          <a:r>
            <a:rPr lang="de-DE" sz="1200" kern="1200" dirty="0"/>
            <a:t>/personas  </a:t>
          </a:r>
          <a:endParaRPr lang="de-AT" sz="1200" kern="1200" dirty="0"/>
        </a:p>
      </dsp:txBody>
      <dsp:txXfrm>
        <a:off x="389244" y="829289"/>
        <a:ext cx="5172731" cy="319654"/>
      </dsp:txXfrm>
    </dsp:sp>
    <dsp:sp modelId="{C82D66DF-697E-45A5-BF88-24180CEC9D69}">
      <dsp:nvSpPr>
        <dsp:cNvPr id="0" name=""/>
        <dsp:cNvSpPr/>
      </dsp:nvSpPr>
      <dsp:spPr>
        <a:xfrm>
          <a:off x="0" y="1533435"/>
          <a:ext cx="7439025" cy="3024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B13579-0117-47F5-B8B2-064ABC67EC05}">
      <dsp:nvSpPr>
        <dsp:cNvPr id="0" name=""/>
        <dsp:cNvSpPr/>
      </dsp:nvSpPr>
      <dsp:spPr>
        <a:xfrm>
          <a:off x="371951" y="1356316"/>
          <a:ext cx="5207317" cy="3542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24" tIns="0" rIns="196824" bIns="0" numCol="1" spcCol="1270" anchor="ctr" anchorCtr="0">
          <a:noAutofit/>
        </a:bodyPr>
        <a:lstStyle/>
        <a:p>
          <a:pPr marL="0" lvl="0" indent="0" algn="l" defTabSz="533400">
            <a:lnSpc>
              <a:spcPct val="90000"/>
            </a:lnSpc>
            <a:spcBef>
              <a:spcPct val="0"/>
            </a:spcBef>
            <a:spcAft>
              <a:spcPct val="35000"/>
            </a:spcAft>
            <a:buNone/>
          </a:pPr>
          <a:r>
            <a:rPr lang="de-DE" sz="1200" kern="1200" dirty="0"/>
            <a:t>Marketing </a:t>
          </a:r>
          <a:r>
            <a:rPr lang="de-DE" sz="1200" kern="1200" dirty="0" err="1"/>
            <a:t>channels</a:t>
          </a:r>
          <a:r>
            <a:rPr lang="de-DE" sz="1200" kern="1200" dirty="0"/>
            <a:t> to </a:t>
          </a:r>
          <a:r>
            <a:rPr lang="de-DE" sz="1200" kern="1200" dirty="0" err="1"/>
            <a:t>be</a:t>
          </a:r>
          <a:r>
            <a:rPr lang="de-DE" sz="1200" kern="1200" dirty="0"/>
            <a:t> </a:t>
          </a:r>
          <a:r>
            <a:rPr lang="de-DE" sz="1200" kern="1200" dirty="0" err="1"/>
            <a:t>used</a:t>
          </a:r>
          <a:r>
            <a:rPr lang="de-DE" sz="1200" kern="1200" dirty="0"/>
            <a:t> </a:t>
          </a:r>
          <a:r>
            <a:rPr lang="de-DE" sz="1200" kern="1200" dirty="0" err="1"/>
            <a:t>for</a:t>
          </a:r>
          <a:r>
            <a:rPr lang="de-DE" sz="1200" kern="1200" dirty="0"/>
            <a:t> </a:t>
          </a:r>
          <a:r>
            <a:rPr lang="de-DE" sz="1200" kern="1200" dirty="0" err="1"/>
            <a:t>the</a:t>
          </a:r>
          <a:r>
            <a:rPr lang="de-DE" sz="1200" kern="1200" dirty="0"/>
            <a:t> </a:t>
          </a:r>
          <a:r>
            <a:rPr lang="de-DE" sz="1200" kern="1200" dirty="0" err="1"/>
            <a:t>customer</a:t>
          </a:r>
          <a:r>
            <a:rPr lang="de-DE" sz="1200" kern="1200" dirty="0"/>
            <a:t> </a:t>
          </a:r>
          <a:r>
            <a:rPr lang="de-DE" sz="1200" kern="1200" dirty="0" err="1"/>
            <a:t>segments</a:t>
          </a:r>
          <a:r>
            <a:rPr lang="de-DE" sz="1200" kern="1200" dirty="0"/>
            <a:t> </a:t>
          </a:r>
          <a:r>
            <a:rPr lang="de-DE" sz="1200" kern="1200" dirty="0" err="1"/>
            <a:t>of</a:t>
          </a:r>
          <a:r>
            <a:rPr lang="de-DE" sz="1200" kern="1200" dirty="0"/>
            <a:t> </a:t>
          </a:r>
          <a:r>
            <a:rPr lang="de-DE" sz="1200" kern="1200" dirty="0" err="1"/>
            <a:t>the</a:t>
          </a:r>
          <a:r>
            <a:rPr lang="de-DE" sz="1200" kern="1200" dirty="0"/>
            <a:t> EKCs</a:t>
          </a:r>
          <a:endParaRPr lang="de-AT" sz="1200" kern="1200" dirty="0"/>
        </a:p>
      </dsp:txBody>
      <dsp:txXfrm>
        <a:off x="389244" y="1373609"/>
        <a:ext cx="5172731" cy="319654"/>
      </dsp:txXfrm>
    </dsp:sp>
    <dsp:sp modelId="{F469100C-0DDA-4E9E-8E20-DF804098B864}">
      <dsp:nvSpPr>
        <dsp:cNvPr id="0" name=""/>
        <dsp:cNvSpPr/>
      </dsp:nvSpPr>
      <dsp:spPr>
        <a:xfrm>
          <a:off x="0" y="2077756"/>
          <a:ext cx="7439025" cy="3024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AA14BA-1C82-40BE-97A8-FF9C62B216B6}">
      <dsp:nvSpPr>
        <dsp:cNvPr id="0" name=""/>
        <dsp:cNvSpPr/>
      </dsp:nvSpPr>
      <dsp:spPr>
        <a:xfrm>
          <a:off x="371951" y="1900636"/>
          <a:ext cx="5207317" cy="3542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24" tIns="0" rIns="196824" bIns="0" numCol="1" spcCol="1270" anchor="ctr" anchorCtr="0">
          <a:noAutofit/>
        </a:bodyPr>
        <a:lstStyle/>
        <a:p>
          <a:pPr marL="0" lvl="0" indent="0" algn="l" defTabSz="533400">
            <a:lnSpc>
              <a:spcPct val="90000"/>
            </a:lnSpc>
            <a:spcBef>
              <a:spcPct val="0"/>
            </a:spcBef>
            <a:spcAft>
              <a:spcPct val="35000"/>
            </a:spcAft>
            <a:buNone/>
          </a:pPr>
          <a:r>
            <a:rPr lang="de-DE" sz="1200" kern="1200" dirty="0"/>
            <a:t>Tipps and tricks to </a:t>
          </a:r>
          <a:r>
            <a:rPr lang="de-DE" sz="1200" kern="1200" dirty="0" err="1"/>
            <a:t>consider</a:t>
          </a:r>
          <a:r>
            <a:rPr lang="de-DE" sz="1200" kern="1200" dirty="0"/>
            <a:t> in </a:t>
          </a:r>
          <a:r>
            <a:rPr lang="de-DE" sz="1200" kern="1200" dirty="0" err="1"/>
            <a:t>marketing</a:t>
          </a:r>
          <a:r>
            <a:rPr lang="de-DE" sz="1200" kern="1200" dirty="0"/>
            <a:t> </a:t>
          </a:r>
          <a:r>
            <a:rPr lang="de-DE" sz="1200" kern="1200" dirty="0" err="1"/>
            <a:t>activities</a:t>
          </a:r>
          <a:endParaRPr lang="de-AT" sz="1200" kern="1200" dirty="0"/>
        </a:p>
      </dsp:txBody>
      <dsp:txXfrm>
        <a:off x="389244" y="1917929"/>
        <a:ext cx="5172731"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467D8-A709-4968-A62D-214207FCB082}">
      <dsp:nvSpPr>
        <dsp:cNvPr id="0" name=""/>
        <dsp:cNvSpPr/>
      </dsp:nvSpPr>
      <dsp:spPr>
        <a:xfrm rot="5400000">
          <a:off x="380755" y="1327890"/>
          <a:ext cx="1139501" cy="1896104"/>
        </a:xfrm>
        <a:prstGeom prst="corner">
          <a:avLst>
            <a:gd name="adj1" fmla="val 16120"/>
            <a:gd name="adj2" fmla="val 16110"/>
          </a:avLst>
        </a:prstGeom>
        <a:solidFill>
          <a:schemeClr val="accent3">
            <a:shade val="50000"/>
            <a:hueOff val="0"/>
            <a:satOff val="0"/>
            <a:lumOff val="0"/>
            <a:alphaOff val="0"/>
          </a:schemeClr>
        </a:solidFill>
        <a:ln w="1270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B6F742-95AD-419F-A3FD-4A6A02D21FBB}">
      <dsp:nvSpPr>
        <dsp:cNvPr id="0" name=""/>
        <dsp:cNvSpPr/>
      </dsp:nvSpPr>
      <dsp:spPr>
        <a:xfrm>
          <a:off x="190544" y="1894416"/>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de-DE" sz="2600" kern="1200" dirty="0"/>
            <a:t>Customer </a:t>
          </a:r>
          <a:r>
            <a:rPr lang="de-DE" sz="2600" kern="1200" dirty="0" err="1"/>
            <a:t>acquisition</a:t>
          </a:r>
          <a:endParaRPr lang="de-AT" sz="2600" kern="1200" dirty="0"/>
        </a:p>
      </dsp:txBody>
      <dsp:txXfrm>
        <a:off x="190544" y="1894416"/>
        <a:ext cx="1711813" cy="1500505"/>
      </dsp:txXfrm>
    </dsp:sp>
    <dsp:sp modelId="{03273AF2-78B4-4F68-8B0A-B3481A47BFD2}">
      <dsp:nvSpPr>
        <dsp:cNvPr id="0" name=""/>
        <dsp:cNvSpPr/>
      </dsp:nvSpPr>
      <dsp:spPr>
        <a:xfrm>
          <a:off x="1579374" y="1188296"/>
          <a:ext cx="322983" cy="322983"/>
        </a:xfrm>
        <a:prstGeom prst="triangle">
          <a:avLst>
            <a:gd name="adj" fmla="val 100000"/>
          </a:avLst>
        </a:prstGeom>
        <a:solidFill>
          <a:schemeClr val="accent3">
            <a:shade val="50000"/>
            <a:hueOff val="0"/>
            <a:satOff val="0"/>
            <a:lumOff val="14385"/>
            <a:alphaOff val="0"/>
          </a:schemeClr>
        </a:solidFill>
        <a:ln w="12700" cap="flat" cmpd="sng" algn="ctr">
          <a:solidFill>
            <a:schemeClr val="accent3">
              <a:shade val="50000"/>
              <a:hueOff val="0"/>
              <a:satOff val="0"/>
              <a:lumOff val="1438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EDD9C0-3CF1-4B43-B83D-31A526D3D07A}">
      <dsp:nvSpPr>
        <dsp:cNvPr id="0" name=""/>
        <dsp:cNvSpPr/>
      </dsp:nvSpPr>
      <dsp:spPr>
        <a:xfrm rot="5400000">
          <a:off x="2476349" y="809333"/>
          <a:ext cx="1139501" cy="1896104"/>
        </a:xfrm>
        <a:prstGeom prst="corner">
          <a:avLst>
            <a:gd name="adj1" fmla="val 16120"/>
            <a:gd name="adj2" fmla="val 16110"/>
          </a:avLst>
        </a:prstGeom>
        <a:solidFill>
          <a:schemeClr val="accent3">
            <a:shade val="50000"/>
            <a:hueOff val="0"/>
            <a:satOff val="0"/>
            <a:lumOff val="28770"/>
            <a:alphaOff val="0"/>
          </a:schemeClr>
        </a:solidFill>
        <a:ln w="12700" cap="flat" cmpd="sng" algn="ctr">
          <a:solidFill>
            <a:schemeClr val="accent3">
              <a:shade val="50000"/>
              <a:hueOff val="0"/>
              <a:satOff val="0"/>
              <a:lumOff val="287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76F560-2328-4CF1-B213-6C187BA85D82}">
      <dsp:nvSpPr>
        <dsp:cNvPr id="0" name=""/>
        <dsp:cNvSpPr/>
      </dsp:nvSpPr>
      <dsp:spPr>
        <a:xfrm>
          <a:off x="2286138" y="1375860"/>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de-DE" sz="2600" kern="1200" dirty="0"/>
            <a:t>Customer </a:t>
          </a:r>
          <a:r>
            <a:rPr lang="de-DE" sz="2600" kern="1200" dirty="0" err="1"/>
            <a:t>retention</a:t>
          </a:r>
          <a:r>
            <a:rPr lang="de-DE" sz="2600" kern="1200" dirty="0"/>
            <a:t> (</a:t>
          </a:r>
          <a:r>
            <a:rPr lang="de-DE" sz="2600" kern="1200" dirty="0" err="1"/>
            <a:t>loyalty</a:t>
          </a:r>
          <a:r>
            <a:rPr lang="de-DE" sz="2600" kern="1200" dirty="0"/>
            <a:t>)</a:t>
          </a:r>
          <a:endParaRPr lang="de-AT" sz="2600" kern="1200" dirty="0"/>
        </a:p>
      </dsp:txBody>
      <dsp:txXfrm>
        <a:off x="2286138" y="1375860"/>
        <a:ext cx="1711813" cy="1500505"/>
      </dsp:txXfrm>
    </dsp:sp>
    <dsp:sp modelId="{C0556C45-0E6F-4583-B08D-A678EC7EB3EB}">
      <dsp:nvSpPr>
        <dsp:cNvPr id="0" name=""/>
        <dsp:cNvSpPr/>
      </dsp:nvSpPr>
      <dsp:spPr>
        <a:xfrm>
          <a:off x="3674968" y="669740"/>
          <a:ext cx="322983" cy="322983"/>
        </a:xfrm>
        <a:prstGeom prst="triangle">
          <a:avLst>
            <a:gd name="adj" fmla="val 100000"/>
          </a:avLst>
        </a:prstGeom>
        <a:solidFill>
          <a:schemeClr val="accent3">
            <a:shade val="50000"/>
            <a:hueOff val="0"/>
            <a:satOff val="0"/>
            <a:lumOff val="28770"/>
            <a:alphaOff val="0"/>
          </a:schemeClr>
        </a:solidFill>
        <a:ln w="12700" cap="flat" cmpd="sng" algn="ctr">
          <a:solidFill>
            <a:schemeClr val="accent3">
              <a:shade val="50000"/>
              <a:hueOff val="0"/>
              <a:satOff val="0"/>
              <a:lumOff val="287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2298BC-DF77-47C7-9ECB-E817F9993E81}">
      <dsp:nvSpPr>
        <dsp:cNvPr id="0" name=""/>
        <dsp:cNvSpPr/>
      </dsp:nvSpPr>
      <dsp:spPr>
        <a:xfrm rot="5400000">
          <a:off x="4571943" y="290776"/>
          <a:ext cx="1139501" cy="1896104"/>
        </a:xfrm>
        <a:prstGeom prst="corner">
          <a:avLst>
            <a:gd name="adj1" fmla="val 16120"/>
            <a:gd name="adj2" fmla="val 16110"/>
          </a:avLst>
        </a:prstGeom>
        <a:solidFill>
          <a:schemeClr val="accent3">
            <a:shade val="50000"/>
            <a:hueOff val="0"/>
            <a:satOff val="0"/>
            <a:lumOff val="14385"/>
            <a:alphaOff val="0"/>
          </a:schemeClr>
        </a:solidFill>
        <a:ln w="12700" cap="flat" cmpd="sng" algn="ctr">
          <a:solidFill>
            <a:schemeClr val="accent3">
              <a:shade val="50000"/>
              <a:hueOff val="0"/>
              <a:satOff val="0"/>
              <a:lumOff val="1438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53289C-7795-4FD9-8EDE-7718F56AE5F7}">
      <dsp:nvSpPr>
        <dsp:cNvPr id="0" name=""/>
        <dsp:cNvSpPr/>
      </dsp:nvSpPr>
      <dsp:spPr>
        <a:xfrm>
          <a:off x="4381732" y="857303"/>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de-DE" sz="2600" kern="1200" dirty="0"/>
            <a:t>Sales </a:t>
          </a:r>
          <a:r>
            <a:rPr lang="de-DE" sz="2600" kern="1200" dirty="0" err="1"/>
            <a:t>expansion</a:t>
          </a:r>
          <a:endParaRPr lang="de-AT" sz="2600" kern="1200" dirty="0"/>
        </a:p>
      </dsp:txBody>
      <dsp:txXfrm>
        <a:off x="4381732" y="857303"/>
        <a:ext cx="1711813" cy="150050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3670B054-A7E3-4C46-A3DC-95C0A9E1C735}" type="datetimeFigureOut">
              <a:rPr lang="en-US" smtClean="0"/>
              <a:t>11/25/2021</a:t>
            </a:fld>
            <a:endParaRPr lang="en-US"/>
          </a:p>
        </p:txBody>
      </p:sp>
      <p:sp>
        <p:nvSpPr>
          <p:cNvPr id="4" name="Footer Placeholder 3"/>
          <p:cNvSpPr>
            <a:spLocks noGrp="1"/>
          </p:cNvSpPr>
          <p:nvPr>
            <p:ph type="ftr" sz="quarter" idx="2"/>
          </p:nvPr>
        </p:nvSpPr>
        <p:spPr>
          <a:xfrm>
            <a:off x="0" y="9377317"/>
            <a:ext cx="2889938" cy="49534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607" y="9377317"/>
            <a:ext cx="2889938" cy="495347"/>
          </a:xfrm>
          <a:prstGeom prst="rect">
            <a:avLst/>
          </a:prstGeom>
        </p:spPr>
        <p:txBody>
          <a:bodyPr vert="horz" lIns="91440" tIns="45720" rIns="91440" bIns="45720" rtlCol="0" anchor="b"/>
          <a:lstStyle>
            <a:lvl1pPr algn="r">
              <a:defRPr sz="1200"/>
            </a:lvl1pPr>
          </a:lstStyle>
          <a:p>
            <a:fld id="{19C70139-1794-494E-AE18-8355041D2970}" type="slidenum">
              <a:rPr lang="en-US" smtClean="0"/>
              <a:t>‹Nr.›</a:t>
            </a:fld>
            <a:endParaRPr lang="en-US"/>
          </a:p>
        </p:txBody>
      </p:sp>
    </p:spTree>
    <p:extLst>
      <p:ext uri="{BB962C8B-B14F-4D97-AF65-F5344CB8AC3E}">
        <p14:creationId xmlns:p14="http://schemas.microsoft.com/office/powerpoint/2010/main" val="744215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4DBB7F31-E679-48CC-9423-9B6BFCA4E2AC}" type="datetimeFigureOut">
              <a:rPr lang="en-US" smtClean="0"/>
              <a:t>11/25/2021</a:t>
            </a:fld>
            <a:endParaRPr lang="en-US"/>
          </a:p>
        </p:txBody>
      </p:sp>
      <p:sp>
        <p:nvSpPr>
          <p:cNvPr id="4" name="Slide Image Placeholder 3"/>
          <p:cNvSpPr>
            <a:spLocks noGrp="1" noRot="1" noChangeAspect="1"/>
          </p:cNvSpPr>
          <p:nvPr>
            <p:ph type="sldImg" idx="2"/>
          </p:nvPr>
        </p:nvSpPr>
        <p:spPr>
          <a:xfrm>
            <a:off x="1114425" y="1233488"/>
            <a:ext cx="4440238"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C59C4FCC-A7BB-4998-9C5C-F010D2AC4004}" type="slidenum">
              <a:rPr lang="en-US" smtClean="0"/>
              <a:t>‹Nr.›</a:t>
            </a:fld>
            <a:endParaRPr lang="en-US"/>
          </a:p>
        </p:txBody>
      </p:sp>
    </p:spTree>
    <p:extLst>
      <p:ext uri="{BB962C8B-B14F-4D97-AF65-F5344CB8AC3E}">
        <p14:creationId xmlns:p14="http://schemas.microsoft.com/office/powerpoint/2010/main" val="2499355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5"/>
          </p:nvPr>
        </p:nvSpPr>
        <p:spPr/>
        <p:txBody>
          <a:bodyPr/>
          <a:lstStyle/>
          <a:p>
            <a:fld id="{C59C4FCC-A7BB-4998-9C5C-F010D2AC4004}" type="slidenum">
              <a:rPr lang="en-US" smtClean="0"/>
              <a:t>8</a:t>
            </a:fld>
            <a:endParaRPr lang="en-US"/>
          </a:p>
        </p:txBody>
      </p:sp>
    </p:spTree>
    <p:extLst>
      <p:ext uri="{BB962C8B-B14F-4D97-AF65-F5344CB8AC3E}">
        <p14:creationId xmlns:p14="http://schemas.microsoft.com/office/powerpoint/2010/main" val="2406161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noProof="0" dirty="0"/>
          </a:p>
        </p:txBody>
      </p:sp>
      <p:sp>
        <p:nvSpPr>
          <p:cNvPr id="4" name="Foliennummernplatzhalter 3"/>
          <p:cNvSpPr>
            <a:spLocks noGrp="1"/>
          </p:cNvSpPr>
          <p:nvPr>
            <p:ph type="sldNum" sz="quarter" idx="5"/>
          </p:nvPr>
        </p:nvSpPr>
        <p:spPr/>
        <p:txBody>
          <a:bodyPr/>
          <a:lstStyle/>
          <a:p>
            <a:fld id="{C59C4FCC-A7BB-4998-9C5C-F010D2AC4004}" type="slidenum">
              <a:rPr lang="en-US" smtClean="0"/>
              <a:t>9</a:t>
            </a:fld>
            <a:endParaRPr lang="en-US"/>
          </a:p>
        </p:txBody>
      </p:sp>
    </p:spTree>
    <p:extLst>
      <p:ext uri="{BB962C8B-B14F-4D97-AF65-F5344CB8AC3E}">
        <p14:creationId xmlns:p14="http://schemas.microsoft.com/office/powerpoint/2010/main" val="718543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fontAlgn="base"/>
            <a:r>
              <a:rPr lang="en-US" sz="1050" b="1" i="0" dirty="0">
                <a:solidFill>
                  <a:srgbClr val="292C33"/>
                </a:solidFill>
                <a:effectLst/>
                <a:latin typeface="+mn-lt"/>
              </a:rPr>
              <a:t>Transactional</a:t>
            </a:r>
          </a:p>
          <a:p>
            <a:pPr algn="l" fontAlgn="base"/>
            <a:r>
              <a:rPr lang="en-US" sz="1050" b="0" i="0" dirty="0">
                <a:solidFill>
                  <a:srgbClr val="292C33"/>
                </a:solidFill>
                <a:effectLst/>
                <a:latin typeface="+mn-lt"/>
              </a:rPr>
              <a:t>This means there is no real relationship between the company and the customer. The company interacts with the customer on a transactional basis. A kiosk at an airport, for example, usually doesn’t really establish a relationship with its customers.</a:t>
            </a:r>
          </a:p>
          <a:p>
            <a:pPr algn="l" fontAlgn="base"/>
            <a:r>
              <a:rPr lang="en-US" sz="1050" b="1" i="0" dirty="0">
                <a:solidFill>
                  <a:srgbClr val="292C33"/>
                </a:solidFill>
                <a:effectLst/>
                <a:latin typeface="+mn-lt"/>
              </a:rPr>
              <a:t>Long-term</a:t>
            </a:r>
          </a:p>
          <a:p>
            <a:pPr algn="l" fontAlgn="base"/>
            <a:r>
              <a:rPr lang="en-US" sz="1050" b="0" i="0" dirty="0">
                <a:solidFill>
                  <a:srgbClr val="292C33"/>
                </a:solidFill>
                <a:effectLst/>
                <a:latin typeface="+mn-lt"/>
              </a:rPr>
              <a:t>This means a long-term and maybe even deep relationship is established between the company and the customer. The company interacts with the customer on a recurring basis.</a:t>
            </a:r>
          </a:p>
          <a:p>
            <a:pPr algn="l" fontAlgn="base"/>
            <a:r>
              <a:rPr lang="en-US" sz="1050" b="1" i="0" dirty="0">
                <a:solidFill>
                  <a:srgbClr val="292C33"/>
                </a:solidFill>
                <a:effectLst/>
                <a:latin typeface="+mn-lt"/>
              </a:rPr>
              <a:t>Personal assistance</a:t>
            </a:r>
          </a:p>
          <a:p>
            <a:pPr algn="l" fontAlgn="base"/>
            <a:r>
              <a:rPr lang="en-US" sz="1050" b="0" i="0" dirty="0">
                <a:solidFill>
                  <a:srgbClr val="292C33"/>
                </a:solidFill>
                <a:effectLst/>
                <a:latin typeface="+mn-lt"/>
              </a:rPr>
              <a:t>This relationship is based on human interaction. The customer can communicate with a real customer representative to get help during the sales process or after the purchase is complete. This may happen onsite at the point of sale, through call centers, by e-mail, or through other means.</a:t>
            </a:r>
          </a:p>
          <a:p>
            <a:pPr algn="l" fontAlgn="base"/>
            <a:r>
              <a:rPr lang="en-US" sz="1050" b="1" i="0" dirty="0">
                <a:solidFill>
                  <a:srgbClr val="292C33"/>
                </a:solidFill>
                <a:effectLst/>
                <a:latin typeface="+mn-lt"/>
              </a:rPr>
              <a:t>Dedicated personal assistance</a:t>
            </a:r>
          </a:p>
          <a:p>
            <a:pPr algn="l" fontAlgn="base"/>
            <a:r>
              <a:rPr lang="en-US" sz="1050" b="0" i="0" dirty="0">
                <a:solidFill>
                  <a:srgbClr val="292C33"/>
                </a:solidFill>
                <a:effectLst/>
                <a:latin typeface="+mn-lt"/>
              </a:rPr>
              <a:t>This relationship involves dedicating a customer representative specifically to an individual client. It represents the deepest and most intimate type of relationship and normally develops over a long period of time. In private banking services, for example, dedicated bankers serve high net worth individuals. Similar relationships can be found in other businesses in the form of key account managers who maintain personal relationships with important customers.</a:t>
            </a:r>
          </a:p>
          <a:p>
            <a:pPr algn="l" fontAlgn="base"/>
            <a:r>
              <a:rPr lang="en-US" sz="1050" b="1" i="0" dirty="0">
                <a:solidFill>
                  <a:srgbClr val="292C33"/>
                </a:solidFill>
                <a:effectLst/>
                <a:latin typeface="+mn-lt"/>
              </a:rPr>
              <a:t>Self-service</a:t>
            </a:r>
          </a:p>
          <a:p>
            <a:pPr algn="l" fontAlgn="base"/>
            <a:r>
              <a:rPr lang="en-US" sz="1050" b="0" i="0" dirty="0">
                <a:solidFill>
                  <a:srgbClr val="292C33"/>
                </a:solidFill>
                <a:effectLst/>
                <a:latin typeface="+mn-lt"/>
              </a:rPr>
              <a:t>In this type of relationship, a company maintains no direct relationship with customers. It provides all the necessary means for customers to help themselves.</a:t>
            </a:r>
          </a:p>
          <a:p>
            <a:pPr marL="0" marR="0" lvl="0" indent="0" algn="l" defTabSz="914400" rtl="0" eaLnBrk="1" fontAlgn="base" latinLnBrk="0" hangingPunct="1">
              <a:lnSpc>
                <a:spcPct val="100000"/>
              </a:lnSpc>
              <a:spcBef>
                <a:spcPts val="0"/>
              </a:spcBef>
              <a:spcAft>
                <a:spcPts val="0"/>
              </a:spcAft>
              <a:buClrTx/>
              <a:buSzTx/>
              <a:buFontTx/>
              <a:buNone/>
              <a:tabLst/>
              <a:defRPr/>
            </a:pPr>
            <a:r>
              <a:rPr lang="de-DE" sz="1050" b="0" kern="1200" dirty="0">
                <a:solidFill>
                  <a:schemeClr val="dk1"/>
                </a:solidFill>
                <a:latin typeface="+mn-lt"/>
                <a:ea typeface="+mn-ea"/>
                <a:cs typeface="+mn-cs"/>
              </a:rPr>
              <a:t>Communities</a:t>
            </a:r>
          </a:p>
          <a:p>
            <a:pPr algn="l" fontAlgn="base"/>
            <a:r>
              <a:rPr lang="en-US" sz="1400" b="1" i="0" dirty="0">
                <a:solidFill>
                  <a:srgbClr val="292C33"/>
                </a:solidFill>
                <a:effectLst/>
                <a:latin typeface="Arial" panose="020B0604020202020204" pitchFamily="34" charset="0"/>
              </a:rPr>
              <a:t>Automated services</a:t>
            </a:r>
          </a:p>
          <a:p>
            <a:pPr algn="l" fontAlgn="base"/>
            <a:r>
              <a:rPr lang="en-US" sz="1400" b="0" i="0" dirty="0">
                <a:solidFill>
                  <a:srgbClr val="292C33"/>
                </a:solidFill>
                <a:effectLst/>
                <a:latin typeface="Arial" panose="020B0604020202020204" pitchFamily="34" charset="0"/>
              </a:rPr>
              <a:t>This type of relationship mixes a more sophisticated form of customer self-service with automated processes. For example, personal online profiles give customers access to customized services. Automated services can recognize individual customers and their characteristics, and offer information related to orders or transactions. At their best, automated services can stimulate a personal relationship (e.g. offering book or movie recommendations).</a:t>
            </a:r>
          </a:p>
          <a:p>
            <a:pPr algn="l" fontAlgn="base"/>
            <a:r>
              <a:rPr lang="en-US" sz="1400" b="1" i="0" dirty="0">
                <a:solidFill>
                  <a:srgbClr val="292C33"/>
                </a:solidFill>
                <a:effectLst/>
                <a:latin typeface="Arial" panose="020B0604020202020204" pitchFamily="34" charset="0"/>
              </a:rPr>
              <a:t>Communities</a:t>
            </a:r>
          </a:p>
          <a:p>
            <a:pPr algn="l" fontAlgn="base"/>
            <a:r>
              <a:rPr lang="en-US" sz="1400" b="0" i="0" dirty="0">
                <a:solidFill>
                  <a:srgbClr val="292C33"/>
                </a:solidFill>
                <a:effectLst/>
                <a:latin typeface="Arial" panose="020B0604020202020204" pitchFamily="34" charset="0"/>
              </a:rPr>
              <a:t>Increasingly, companies are utilizing user communities to become more involved with customers/prospects and to facilitate connections between community members. Many companies maintain online communities that allow users to exchange knowledge and solve each other’s problems. Communities can also help companies better understand their customers. Pharmaceutical giant GlaxoSmithKline launched a private online community when it introduced </a:t>
            </a:r>
            <a:r>
              <a:rPr lang="en-US" sz="1400" b="0" i="0" dirty="0" err="1">
                <a:solidFill>
                  <a:srgbClr val="292C33"/>
                </a:solidFill>
                <a:effectLst/>
                <a:latin typeface="Arial" panose="020B0604020202020204" pitchFamily="34" charset="0"/>
              </a:rPr>
              <a:t>alli</a:t>
            </a:r>
            <a:r>
              <a:rPr lang="en-US" sz="1400" b="0" i="0" dirty="0">
                <a:solidFill>
                  <a:srgbClr val="292C33"/>
                </a:solidFill>
                <a:effectLst/>
                <a:latin typeface="Arial" panose="020B0604020202020204" pitchFamily="34" charset="0"/>
              </a:rPr>
              <a:t>, a new prescription-free weight-loss product. GlaxoSmithKline wanted to increase its understanding of the challenges faced by overweight adults, and thereby learn to better manage customer expectations.</a:t>
            </a:r>
          </a:p>
          <a:p>
            <a:pPr algn="l" fontAlgn="base"/>
            <a:r>
              <a:rPr lang="en-US" sz="1400" b="1" i="0" dirty="0">
                <a:solidFill>
                  <a:srgbClr val="292C33"/>
                </a:solidFill>
                <a:effectLst/>
                <a:latin typeface="Arial" panose="020B0604020202020204" pitchFamily="34" charset="0"/>
              </a:rPr>
              <a:t>Co-creation</a:t>
            </a:r>
          </a:p>
          <a:p>
            <a:pPr algn="l" fontAlgn="base"/>
            <a:r>
              <a:rPr lang="en-US" sz="1400" b="0" i="0" dirty="0">
                <a:solidFill>
                  <a:srgbClr val="292C33"/>
                </a:solidFill>
                <a:effectLst/>
                <a:latin typeface="Arial" panose="020B0604020202020204" pitchFamily="34" charset="0"/>
              </a:rPr>
              <a:t>More companies are going beyond the traditional customer-vendor relationship to co-create value with customers. Amazon.com invites customers to write reviews and thus create value for other book lovers. Some companies engage customers to assist with the design of new and innovative products. Others, such as YouTube.com, solicit customers to create content for public consumption.</a:t>
            </a:r>
          </a:p>
          <a:p>
            <a:pPr algn="l" fontAlgn="base"/>
            <a:r>
              <a:rPr lang="en-US" sz="1400" b="1" i="0" dirty="0">
                <a:solidFill>
                  <a:srgbClr val="292C33"/>
                </a:solidFill>
                <a:effectLst/>
                <a:latin typeface="Arial" panose="020B0604020202020204" pitchFamily="34" charset="0"/>
              </a:rPr>
              <a:t>Switching costs</a:t>
            </a:r>
          </a:p>
          <a:p>
            <a:pPr algn="l" fontAlgn="base"/>
            <a:r>
              <a:rPr lang="en-US" sz="1400" b="0" i="0" dirty="0">
                <a:solidFill>
                  <a:srgbClr val="292C33"/>
                </a:solidFill>
                <a:effectLst/>
                <a:latin typeface="Arial" panose="020B0604020202020204" pitchFamily="34" charset="0"/>
              </a:rPr>
              <a:t>Switching costs indicate how easy or how difficult it is for a customer to switch to a different alternative. For example, when a customer of a data storage provider stores all his data in a proprietary format it might be difficult for him to switch to an alternative provider.</a:t>
            </a:r>
          </a:p>
          <a:p>
            <a:pPr algn="l" fontAlgn="base"/>
            <a:endParaRPr lang="en-US" sz="1050" b="0" i="0" dirty="0">
              <a:solidFill>
                <a:srgbClr val="292C33"/>
              </a:solidFill>
              <a:effectLst/>
              <a:latin typeface="+mn-lt"/>
            </a:endParaRPr>
          </a:p>
          <a:p>
            <a:endParaRPr lang="de-AT" dirty="0"/>
          </a:p>
        </p:txBody>
      </p:sp>
      <p:sp>
        <p:nvSpPr>
          <p:cNvPr id="4" name="Foliennummernplatzhalter 3"/>
          <p:cNvSpPr>
            <a:spLocks noGrp="1"/>
          </p:cNvSpPr>
          <p:nvPr>
            <p:ph type="sldNum" sz="quarter" idx="5"/>
          </p:nvPr>
        </p:nvSpPr>
        <p:spPr/>
        <p:txBody>
          <a:bodyPr/>
          <a:lstStyle/>
          <a:p>
            <a:fld id="{C59C4FCC-A7BB-4998-9C5C-F010D2AC4004}" type="slidenum">
              <a:rPr lang="en-US" smtClean="0"/>
              <a:t>10</a:t>
            </a:fld>
            <a:endParaRPr lang="en-US"/>
          </a:p>
        </p:txBody>
      </p:sp>
    </p:spTree>
    <p:extLst>
      <p:ext uri="{BB962C8B-B14F-4D97-AF65-F5344CB8AC3E}">
        <p14:creationId xmlns:p14="http://schemas.microsoft.com/office/powerpoint/2010/main" val="838386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C59C4FCC-A7BB-4998-9C5C-F010D2AC4004}" type="slidenum">
              <a:rPr lang="en-US" smtClean="0"/>
              <a:t>11</a:t>
            </a:fld>
            <a:endParaRPr lang="en-US"/>
          </a:p>
        </p:txBody>
      </p:sp>
    </p:spTree>
    <p:extLst>
      <p:ext uri="{BB962C8B-B14F-4D97-AF65-F5344CB8AC3E}">
        <p14:creationId xmlns:p14="http://schemas.microsoft.com/office/powerpoint/2010/main" val="1486075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i="0" dirty="0">
                <a:solidFill>
                  <a:srgbClr val="30353D"/>
                </a:solidFill>
                <a:effectLst/>
                <a:latin typeface="HelveticaNeue"/>
              </a:rPr>
              <a:t>Stand for Something</a:t>
            </a:r>
            <a:r>
              <a:rPr lang="en-US" b="0" i="0" dirty="0">
                <a:solidFill>
                  <a:srgbClr val="30353D"/>
                </a:solidFill>
                <a:effectLst/>
                <a:latin typeface="HelveticaNeue"/>
              </a:rPr>
              <a:t>: customers are more loyal to brands that they identify with or which they feel represent traits and characteristics that they would like to emulate. So it is imperative for a company to select what its brand stands for and communicate that to its customers.</a:t>
            </a:r>
          </a:p>
          <a:p>
            <a:r>
              <a:rPr lang="en-US" b="1" i="0" dirty="0">
                <a:solidFill>
                  <a:srgbClr val="30353D"/>
                </a:solidFill>
                <a:effectLst/>
                <a:latin typeface="HelveticaNeue"/>
              </a:rPr>
              <a:t>Utilize positive social proof</a:t>
            </a:r>
            <a:r>
              <a:rPr lang="en-US" b="0" i="0" dirty="0">
                <a:solidFill>
                  <a:srgbClr val="30353D"/>
                </a:solidFill>
                <a:effectLst/>
                <a:latin typeface="HelveticaNeue"/>
              </a:rPr>
              <a:t>: websites that provide customers with facts that show how the use of their product will improve their social standing are more likely to help the company retain customers in the long term.</a:t>
            </a:r>
          </a:p>
          <a:p>
            <a:r>
              <a:rPr lang="en-US" b="1" i="0" dirty="0">
                <a:solidFill>
                  <a:srgbClr val="30353D"/>
                </a:solidFill>
                <a:effectLst/>
                <a:latin typeface="HelveticaNeue"/>
              </a:rPr>
              <a:t>Use the words they love to hear</a:t>
            </a:r>
            <a:r>
              <a:rPr lang="en-US" b="0" i="0" dirty="0">
                <a:solidFill>
                  <a:srgbClr val="30353D"/>
                </a:solidFill>
                <a:effectLst/>
                <a:latin typeface="HelveticaNeue"/>
              </a:rPr>
              <a:t>: certain words have a deep impact on the buying behavior of customers, and if the product fulfills the promise of these words, customer retention becomes easier.</a:t>
            </a:r>
          </a:p>
          <a:p>
            <a:r>
              <a:rPr lang="en-US" b="1" i="0" dirty="0">
                <a:solidFill>
                  <a:srgbClr val="30353D"/>
                </a:solidFill>
                <a:effectLst/>
                <a:latin typeface="HelveticaNeue"/>
              </a:rPr>
              <a:t>Reduce pain points and frictions</a:t>
            </a:r>
            <a:r>
              <a:rPr lang="en-US" b="0" i="0" dirty="0">
                <a:solidFill>
                  <a:srgbClr val="30353D"/>
                </a:solidFill>
                <a:effectLst/>
                <a:latin typeface="HelveticaNeue"/>
              </a:rPr>
              <a:t>: if you address a pain point for your customer or resolve a problem for him, you will be retaining him for much longer.</a:t>
            </a:r>
          </a:p>
          <a:p>
            <a:r>
              <a:rPr lang="en-US" b="1" i="0" dirty="0">
                <a:solidFill>
                  <a:srgbClr val="30353D"/>
                </a:solidFill>
                <a:effectLst/>
                <a:latin typeface="HelveticaNeue"/>
              </a:rPr>
              <a:t>Make it personal</a:t>
            </a:r>
            <a:r>
              <a:rPr lang="en-US" b="0" i="0" dirty="0">
                <a:solidFill>
                  <a:srgbClr val="30353D"/>
                </a:solidFill>
                <a:effectLst/>
                <a:latin typeface="HelveticaNeue"/>
              </a:rPr>
              <a:t>: by providing a personal service to the customers, you increase your chances of creating a repeat customer.</a:t>
            </a:r>
          </a:p>
          <a:p>
            <a:endParaRPr lang="de-AT" dirty="0"/>
          </a:p>
        </p:txBody>
      </p:sp>
      <p:sp>
        <p:nvSpPr>
          <p:cNvPr id="4" name="Foliennummernplatzhalter 3"/>
          <p:cNvSpPr>
            <a:spLocks noGrp="1"/>
          </p:cNvSpPr>
          <p:nvPr>
            <p:ph type="sldNum" sz="quarter" idx="5"/>
          </p:nvPr>
        </p:nvSpPr>
        <p:spPr/>
        <p:txBody>
          <a:bodyPr/>
          <a:lstStyle/>
          <a:p>
            <a:fld id="{C59C4FCC-A7BB-4998-9C5C-F010D2AC4004}" type="slidenum">
              <a:rPr lang="en-US" smtClean="0"/>
              <a:t>17</a:t>
            </a:fld>
            <a:endParaRPr lang="en-US"/>
          </a:p>
        </p:txBody>
      </p:sp>
    </p:spTree>
    <p:extLst>
      <p:ext uri="{BB962C8B-B14F-4D97-AF65-F5344CB8AC3E}">
        <p14:creationId xmlns:p14="http://schemas.microsoft.com/office/powerpoint/2010/main" val="3247139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C59C4FCC-A7BB-4998-9C5C-F010D2AC4004}" type="slidenum">
              <a:rPr lang="en-US" smtClean="0"/>
              <a:t>32</a:t>
            </a:fld>
            <a:endParaRPr lang="en-US"/>
          </a:p>
        </p:txBody>
      </p:sp>
    </p:spTree>
    <p:extLst>
      <p:ext uri="{BB962C8B-B14F-4D97-AF65-F5344CB8AC3E}">
        <p14:creationId xmlns:p14="http://schemas.microsoft.com/office/powerpoint/2010/main" val="3173236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C59C4FCC-A7BB-4998-9C5C-F010D2AC4004}" type="slidenum">
              <a:rPr lang="en-US" smtClean="0"/>
              <a:t>40</a:t>
            </a:fld>
            <a:endParaRPr lang="en-US"/>
          </a:p>
        </p:txBody>
      </p:sp>
    </p:spTree>
    <p:extLst>
      <p:ext uri="{BB962C8B-B14F-4D97-AF65-F5344CB8AC3E}">
        <p14:creationId xmlns:p14="http://schemas.microsoft.com/office/powerpoint/2010/main" val="1331314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C59C4FCC-A7BB-4998-9C5C-F010D2AC4004}" type="slidenum">
              <a:rPr lang="en-US" smtClean="0"/>
              <a:t>41</a:t>
            </a:fld>
            <a:endParaRPr lang="en-US"/>
          </a:p>
        </p:txBody>
      </p:sp>
    </p:spTree>
    <p:extLst>
      <p:ext uri="{BB962C8B-B14F-4D97-AF65-F5344CB8AC3E}">
        <p14:creationId xmlns:p14="http://schemas.microsoft.com/office/powerpoint/2010/main" val="2219461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C59C4FCC-A7BB-4998-9C5C-F010D2AC4004}" type="slidenum">
              <a:rPr lang="en-US" smtClean="0"/>
              <a:t>42</a:t>
            </a:fld>
            <a:endParaRPr lang="en-US"/>
          </a:p>
        </p:txBody>
      </p:sp>
    </p:spTree>
    <p:extLst>
      <p:ext uri="{BB962C8B-B14F-4D97-AF65-F5344CB8AC3E}">
        <p14:creationId xmlns:p14="http://schemas.microsoft.com/office/powerpoint/2010/main" val="39879094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1">
                <a:latin typeface="Expressway Rg" panose="020B0604020200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b="1">
                <a:latin typeface="Expressway Rg" panose="020B0604020200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pic>
        <p:nvPicPr>
          <p:cNvPr id="8"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23870549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11/25/2021</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pic>
        <p:nvPicPr>
          <p:cNvPr id="8" name="Grafik 27">
            <a:extLst>
              <a:ext uri="{FF2B5EF4-FFF2-40B4-BE49-F238E27FC236}">
                <a16:creationId xmlns:a16="http://schemas.microsoft.com/office/drawing/2014/main" id="{2A9C8B11-6DF5-407C-A3F0-6FBE553F4739}"/>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38477" y="-40407"/>
            <a:ext cx="491867" cy="462933"/>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1F5018B2-BEF1-4DA8-82B4-376877853B6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69052" y="-12036"/>
            <a:ext cx="1345223" cy="313885"/>
          </a:xfrm>
          <a:prstGeom prst="rect">
            <a:avLst/>
          </a:prstGeom>
        </p:spPr>
      </p:pic>
    </p:spTree>
    <p:extLst>
      <p:ext uri="{BB962C8B-B14F-4D97-AF65-F5344CB8AC3E}">
        <p14:creationId xmlns:p14="http://schemas.microsoft.com/office/powerpoint/2010/main" val="101061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11/25/2021</a:t>
            </a:fld>
            <a:endParaRPr lang="en-US"/>
          </a:p>
        </p:txBody>
      </p:sp>
      <p:sp>
        <p:nvSpPr>
          <p:cNvPr id="4" name="Footer Placeholder 3"/>
          <p:cNvSpPr>
            <a:spLocks noGrp="1"/>
          </p:cNvSpPr>
          <p:nvPr>
            <p:ph type="ftr" sz="quarter" idx="11"/>
          </p:nvPr>
        </p:nvSpPr>
        <p:spPr/>
        <p:txBody>
          <a:bodyPr/>
          <a:lstStyle>
            <a:lvl1pPr>
              <a:defRPr>
                <a:latin typeface="Expressway Rg" panose="020B060402020002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sp>
        <p:nvSpPr>
          <p:cNvPr id="8"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9"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Grafik 27">
            <a:extLst>
              <a:ext uri="{FF2B5EF4-FFF2-40B4-BE49-F238E27FC236}">
                <a16:creationId xmlns:a16="http://schemas.microsoft.com/office/drawing/2014/main" id="{089504DB-15B4-4E93-AF93-69D78E85E515}"/>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E0603AB7-ECDC-4FAD-8070-E48256800E7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2448557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11/25/2021</a:t>
            </a:fld>
            <a:endParaRPr lang="en-US"/>
          </a:p>
        </p:txBody>
      </p:sp>
      <p:sp>
        <p:nvSpPr>
          <p:cNvPr id="3" name="Footer Placeholder 2"/>
          <p:cNvSpPr>
            <a:spLocks noGrp="1"/>
          </p:cNvSpPr>
          <p:nvPr>
            <p:ph type="ftr" sz="quarter" idx="11"/>
          </p:nvPr>
        </p:nvSpPr>
        <p:spPr/>
        <p:txBody>
          <a:bodyPr/>
          <a:lstStyle>
            <a:lvl1pPr>
              <a:defRPr>
                <a:latin typeface="Expressway Rg" panose="020B0604020200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spTree>
    <p:extLst>
      <p:ext uri="{BB962C8B-B14F-4D97-AF65-F5344CB8AC3E}">
        <p14:creationId xmlns:p14="http://schemas.microsoft.com/office/powerpoint/2010/main" val="1013290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1">
                <a:latin typeface="Expressway Rg" panose="020B0604020200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b="1">
                <a:latin typeface="Expressway Rg" panose="020B0604020200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pic>
        <p:nvPicPr>
          <p:cNvPr id="9"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79187784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349864"/>
            <a:ext cx="7886700" cy="1325563"/>
          </a:xfrm>
        </p:spPr>
        <p:txBody>
          <a:bodyPr/>
          <a:lstStyle>
            <a:lvl1pPr>
              <a:defRPr>
                <a:latin typeface="Expressway Rg" panose="020B0604020200020204" pitchFamily="34" charset="0"/>
              </a:defRPr>
            </a:lvl1pPr>
          </a:lstStyle>
          <a:p>
            <a:r>
              <a:rPr lang="en-US" dirty="0"/>
              <a:t>Click to edit Master title style</a:t>
            </a:r>
          </a:p>
        </p:txBody>
      </p:sp>
      <p:sp>
        <p:nvSpPr>
          <p:cNvPr id="3" name="Content Placeholder 2"/>
          <p:cNvSpPr>
            <a:spLocks noGrp="1"/>
          </p:cNvSpPr>
          <p:nvPr>
            <p:ph idx="1"/>
          </p:nvPr>
        </p:nvSpPr>
        <p:spPr>
          <a:xfrm>
            <a:off x="628650" y="3103685"/>
            <a:ext cx="7886700" cy="2584939"/>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11/25/2021</a:t>
            </a:fld>
            <a:endParaRPr lang="en-US" dirty="0"/>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00BA99B1-276B-4266-AB25-01307CAE10A9}" type="slidenum">
              <a:rPr lang="en-US" smtClean="0"/>
              <a:pPr/>
              <a:t>‹Nr.›</a:t>
            </a:fld>
            <a:endParaRPr lang="en-US" dirty="0"/>
          </a:p>
        </p:txBody>
      </p:sp>
      <p:pic>
        <p:nvPicPr>
          <p:cNvPr id="9"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251911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349864"/>
            <a:ext cx="7886700" cy="1325563"/>
          </a:xfrm>
        </p:spPr>
        <p:txBody>
          <a:bodyPr/>
          <a:lstStyle>
            <a:lvl1pPr>
              <a:defRPr>
                <a:latin typeface="Expressway Rg" panose="020B0604020200020204" pitchFamily="34" charset="0"/>
              </a:defRPr>
            </a:lvl1pPr>
          </a:lstStyle>
          <a:p>
            <a:r>
              <a:rPr lang="en-US" dirty="0"/>
              <a:t>Click to edit Master title style</a:t>
            </a:r>
          </a:p>
        </p:txBody>
      </p:sp>
      <p:sp>
        <p:nvSpPr>
          <p:cNvPr id="3" name="Content Placeholder 2"/>
          <p:cNvSpPr>
            <a:spLocks noGrp="1"/>
          </p:cNvSpPr>
          <p:nvPr>
            <p:ph idx="1"/>
          </p:nvPr>
        </p:nvSpPr>
        <p:spPr>
          <a:xfrm>
            <a:off x="628650" y="3103685"/>
            <a:ext cx="7886700" cy="2584939"/>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11/25/2021</a:t>
            </a:fld>
            <a:endParaRPr lang="en-US" dirty="0"/>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00BA99B1-276B-4266-AB25-01307CAE10A9}" type="slidenum">
              <a:rPr lang="en-US" smtClean="0"/>
              <a:pPr/>
              <a:t>‹Nr.›</a:t>
            </a:fld>
            <a:endParaRPr lang="en-US" dirty="0"/>
          </a:p>
        </p:txBody>
      </p:sp>
      <p:pic>
        <p:nvPicPr>
          <p:cNvPr id="7"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223483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349864"/>
            <a:ext cx="7886700" cy="1325563"/>
          </a:xfrm>
        </p:spPr>
        <p:txBody>
          <a:bodyPr/>
          <a:lstStyle>
            <a:lvl1pPr>
              <a:defRPr>
                <a:latin typeface="Expressway Rg" panose="020B0604020200020204" pitchFamily="34" charset="0"/>
              </a:defRPr>
            </a:lvl1pPr>
          </a:lstStyle>
          <a:p>
            <a:r>
              <a:rPr lang="en-US" dirty="0"/>
              <a:t>Click to edit Master title style</a:t>
            </a:r>
          </a:p>
        </p:txBody>
      </p:sp>
      <p:sp>
        <p:nvSpPr>
          <p:cNvPr id="3" name="Content Placeholder 2"/>
          <p:cNvSpPr>
            <a:spLocks noGrp="1"/>
          </p:cNvSpPr>
          <p:nvPr>
            <p:ph idx="1"/>
          </p:nvPr>
        </p:nvSpPr>
        <p:spPr>
          <a:xfrm>
            <a:off x="628650" y="3103685"/>
            <a:ext cx="7886700" cy="2584939"/>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11/25/2021</a:t>
            </a:fld>
            <a:endParaRPr lang="en-US" dirty="0"/>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00BA99B1-276B-4266-AB25-01307CAE10A9}" type="slidenum">
              <a:rPr lang="en-US" smtClean="0"/>
              <a:pPr/>
              <a:t>‹Nr.›</a:t>
            </a:fld>
            <a:endParaRPr lang="en-US" dirty="0"/>
          </a:p>
        </p:txBody>
      </p:sp>
      <p:pic>
        <p:nvPicPr>
          <p:cNvPr id="9"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2400587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11/25/2021</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pic>
        <p:nvPicPr>
          <p:cNvPr id="10"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3705863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11/25/2021</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sp>
        <p:nvSpPr>
          <p:cNvPr id="10"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11"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4290051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11/25/2021</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sp>
        <p:nvSpPr>
          <p:cNvPr id="10"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11"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440707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11/25/2021</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‹Nr.›</a:t>
            </a:fld>
            <a:endParaRPr lang="en-US"/>
          </a:p>
        </p:txBody>
      </p:sp>
      <p:sp>
        <p:nvSpPr>
          <p:cNvPr id="10"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11"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rafik 27">
            <a:extLst>
              <a:ext uri="{FF2B5EF4-FFF2-40B4-BE49-F238E27FC236}">
                <a16:creationId xmlns:a16="http://schemas.microsoft.com/office/drawing/2014/main" id="{089504DB-15B4-4E93-AF93-69D78E85E515}"/>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E0603AB7-ECDC-4FAD-8070-E48256800E7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2400971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BBFD9-E13D-410C-BF4D-FF5EB14A7A38}" type="datetimeFigureOut">
              <a:rPr lang="en-US" smtClean="0"/>
              <a:t>11/25/2021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A6AB6-A428-4229-9434-94E028D66DA4}" type="slidenum">
              <a:rPr lang="en-US" smtClean="0"/>
              <a:t>‹Nr.›</a:t>
            </a:fld>
            <a:endParaRPr lang="en-US"/>
          </a:p>
        </p:txBody>
      </p:sp>
    </p:spTree>
    <p:extLst>
      <p:ext uri="{BB962C8B-B14F-4D97-AF65-F5344CB8AC3E}">
        <p14:creationId xmlns:p14="http://schemas.microsoft.com/office/powerpoint/2010/main" val="2963511406"/>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2" r:id="rId3"/>
    <p:sldLayoutId id="2147483669" r:id="rId4"/>
    <p:sldLayoutId id="2147483671" r:id="rId5"/>
    <p:sldLayoutId id="2147483664" r:id="rId6"/>
    <p:sldLayoutId id="2147483668" r:id="rId7"/>
    <p:sldLayoutId id="2147483672" r:id="rId8"/>
    <p:sldLayoutId id="2147483673" r:id="rId9"/>
    <p:sldLayoutId id="2147483674" r:id="rId10"/>
    <p:sldLayoutId id="2147483666" r:id="rId11"/>
    <p:sldLayoutId id="21474836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72.emf"/><Relationship Id="rId2" Type="http://schemas.openxmlformats.org/officeDocument/2006/relationships/slideLayout" Target="../slideLayouts/slideLayout6.xml"/><Relationship Id="rId1" Type="http://schemas.openxmlformats.org/officeDocument/2006/relationships/video" Target="https://www.youtube.com/embed/nlVIsVfWwS4?feature=oembed" TargetMode="External"/><Relationship Id="rId6" Type="http://schemas.openxmlformats.org/officeDocument/2006/relationships/hyperlink" Target="https://youtu.be/nlVIsVfWwS4" TargetMode="External"/><Relationship Id="rId5" Type="http://schemas.openxmlformats.org/officeDocument/2006/relationships/hyperlink" Target="https://worldbicyclerelief.org/en/impact/education/#ethel%20video" TargetMode="External"/><Relationship Id="rId4" Type="http://schemas.openxmlformats.org/officeDocument/2006/relationships/image" Target="../media/image71.jpeg"/></Relationships>
</file>

<file path=ppt/slides/_rels/slide4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strategyzer.com/expertise/business-models"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de-DE" sz="9600" i="1" dirty="0">
                <a:solidFill>
                  <a:schemeClr val="accent1">
                    <a:lumMod val="50000"/>
                  </a:schemeClr>
                </a:solidFill>
                <a:latin typeface="+mn-lt"/>
                <a:cs typeface="Georgia"/>
              </a:rPr>
              <a:t>ENCORE</a:t>
            </a:r>
            <a:br>
              <a:rPr lang="de-DE" sz="9600" i="1" dirty="0">
                <a:solidFill>
                  <a:schemeClr val="accent1">
                    <a:lumMod val="50000"/>
                  </a:schemeClr>
                </a:solidFill>
                <a:latin typeface="+mn-lt"/>
                <a:cs typeface="Georgia"/>
              </a:rPr>
            </a:br>
            <a:r>
              <a:rPr lang="de-AT" sz="2700" dirty="0">
                <a:solidFill>
                  <a:schemeClr val="accent1">
                    <a:lumMod val="50000"/>
                  </a:schemeClr>
                </a:solidFill>
                <a:latin typeface="+mn-lt"/>
              </a:rPr>
              <a:t>Entrepreneurship Knowledge Centers to Foster Innovative Entrepreneurship Practices in Education and Research</a:t>
            </a:r>
            <a:br>
              <a:rPr lang="de-AT" sz="2700" dirty="0">
                <a:solidFill>
                  <a:schemeClr val="accent1">
                    <a:lumMod val="50000"/>
                  </a:schemeClr>
                </a:solidFill>
                <a:latin typeface="+mn-lt"/>
              </a:rPr>
            </a:br>
            <a:endParaRPr lang="en-US" sz="2700" dirty="0">
              <a:solidFill>
                <a:schemeClr val="accent1">
                  <a:lumMod val="50000"/>
                </a:schemeClr>
              </a:solidFill>
              <a:latin typeface="+mn-lt"/>
            </a:endParaRPr>
          </a:p>
        </p:txBody>
      </p:sp>
      <p:sp>
        <p:nvSpPr>
          <p:cNvPr id="3" name="Subtitle 2"/>
          <p:cNvSpPr>
            <a:spLocks noGrp="1"/>
          </p:cNvSpPr>
          <p:nvPr>
            <p:ph type="subTitle" idx="1"/>
          </p:nvPr>
        </p:nvSpPr>
        <p:spPr>
          <a:xfrm>
            <a:off x="1143000" y="3813243"/>
            <a:ext cx="6858000" cy="2616740"/>
          </a:xfrm>
        </p:spPr>
        <p:txBody>
          <a:bodyPr>
            <a:normAutofit/>
          </a:bodyPr>
          <a:lstStyle/>
          <a:p>
            <a:r>
              <a:rPr lang="de-AT" dirty="0">
                <a:solidFill>
                  <a:schemeClr val="accent1">
                    <a:lumMod val="50000"/>
                  </a:schemeClr>
                </a:solidFill>
                <a:latin typeface="+mn-lt"/>
              </a:rPr>
              <a:t>Training </a:t>
            </a:r>
            <a:r>
              <a:rPr lang="de-AT" dirty="0" err="1">
                <a:solidFill>
                  <a:schemeClr val="accent1">
                    <a:lumMod val="50000"/>
                  </a:schemeClr>
                </a:solidFill>
                <a:latin typeface="+mn-lt"/>
              </a:rPr>
              <a:t>of</a:t>
            </a:r>
            <a:r>
              <a:rPr lang="de-AT" dirty="0">
                <a:solidFill>
                  <a:schemeClr val="accent1">
                    <a:lumMod val="50000"/>
                  </a:schemeClr>
                </a:solidFill>
                <a:latin typeface="+mn-lt"/>
              </a:rPr>
              <a:t> </a:t>
            </a:r>
            <a:r>
              <a:rPr lang="de-AT" dirty="0" err="1">
                <a:solidFill>
                  <a:schemeClr val="accent1">
                    <a:lumMod val="50000"/>
                  </a:schemeClr>
                </a:solidFill>
                <a:latin typeface="+mn-lt"/>
              </a:rPr>
              <a:t>the</a:t>
            </a:r>
            <a:r>
              <a:rPr lang="de-AT" dirty="0">
                <a:solidFill>
                  <a:schemeClr val="accent1">
                    <a:lumMod val="50000"/>
                  </a:schemeClr>
                </a:solidFill>
                <a:latin typeface="+mn-lt"/>
              </a:rPr>
              <a:t> Trainers 1</a:t>
            </a:r>
          </a:p>
          <a:p>
            <a:r>
              <a:rPr lang="en-US" dirty="0">
                <a:solidFill>
                  <a:schemeClr val="accent1">
                    <a:lumMod val="50000"/>
                  </a:schemeClr>
                </a:solidFill>
                <a:latin typeface="+mn-lt"/>
              </a:rPr>
              <a:t>Setting up and managing a center of excellence</a:t>
            </a:r>
          </a:p>
          <a:p>
            <a:endParaRPr lang="de-AT" sz="1800" dirty="0">
              <a:solidFill>
                <a:schemeClr val="accent1">
                  <a:lumMod val="50000"/>
                </a:schemeClr>
              </a:solidFill>
              <a:latin typeface="+mn-lt"/>
            </a:endParaRPr>
          </a:p>
          <a:p>
            <a:r>
              <a:rPr lang="de-AT" sz="1800" dirty="0">
                <a:solidFill>
                  <a:schemeClr val="accent1">
                    <a:lumMod val="50000"/>
                  </a:schemeClr>
                </a:solidFill>
                <a:latin typeface="+mn-lt"/>
              </a:rPr>
              <a:t>23rd </a:t>
            </a:r>
            <a:r>
              <a:rPr lang="de-AT" sz="1800" dirty="0" err="1">
                <a:solidFill>
                  <a:schemeClr val="accent1">
                    <a:lumMod val="50000"/>
                  </a:schemeClr>
                </a:solidFill>
                <a:latin typeface="+mn-lt"/>
              </a:rPr>
              <a:t>until</a:t>
            </a:r>
            <a:r>
              <a:rPr lang="de-AT" sz="1800" dirty="0">
                <a:solidFill>
                  <a:schemeClr val="accent1">
                    <a:lumMod val="50000"/>
                  </a:schemeClr>
                </a:solidFill>
                <a:latin typeface="+mn-lt"/>
              </a:rPr>
              <a:t> 26th </a:t>
            </a:r>
            <a:r>
              <a:rPr lang="de-AT" sz="1800" dirty="0" err="1">
                <a:solidFill>
                  <a:schemeClr val="accent1">
                    <a:lumMod val="50000"/>
                  </a:schemeClr>
                </a:solidFill>
                <a:latin typeface="+mn-lt"/>
              </a:rPr>
              <a:t>of</a:t>
            </a:r>
            <a:r>
              <a:rPr lang="de-AT" sz="1800" dirty="0">
                <a:solidFill>
                  <a:schemeClr val="accent1">
                    <a:lumMod val="50000"/>
                  </a:schemeClr>
                </a:solidFill>
                <a:latin typeface="+mn-lt"/>
              </a:rPr>
              <a:t> November 2021</a:t>
            </a:r>
          </a:p>
          <a:p>
            <a:endParaRPr lang="de-AT" sz="1000" dirty="0">
              <a:solidFill>
                <a:schemeClr val="accent1">
                  <a:lumMod val="50000"/>
                </a:schemeClr>
              </a:solidFill>
              <a:latin typeface="+mn-lt"/>
            </a:endParaRPr>
          </a:p>
          <a:p>
            <a:r>
              <a:rPr lang="en-US" sz="1800" dirty="0">
                <a:solidFill>
                  <a:schemeClr val="accent1">
                    <a:lumMod val="50000"/>
                  </a:schemeClr>
                </a:solidFill>
                <a:latin typeface="+mn-lt"/>
              </a:rPr>
              <a:t>Project ref.: </a:t>
            </a:r>
            <a:r>
              <a:rPr lang="de-AT" sz="1800" dirty="0">
                <a:solidFill>
                  <a:schemeClr val="accent1">
                    <a:lumMod val="50000"/>
                  </a:schemeClr>
                </a:solidFill>
                <a:latin typeface="+mn-lt"/>
              </a:rPr>
              <a:t>617589-EPP-1-2020-1-AT-EPPKA2-CBHE-JP</a:t>
            </a:r>
          </a:p>
          <a:p>
            <a:endParaRPr lang="en-US" dirty="0"/>
          </a:p>
        </p:txBody>
      </p:sp>
    </p:spTree>
    <p:extLst>
      <p:ext uri="{BB962C8B-B14F-4D97-AF65-F5344CB8AC3E}">
        <p14:creationId xmlns:p14="http://schemas.microsoft.com/office/powerpoint/2010/main" val="1278651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fontScale="90000"/>
          </a:bodyPr>
          <a:lstStyle/>
          <a:p>
            <a:r>
              <a:rPr lang="de-DE" dirty="0" err="1"/>
              <a:t>Types</a:t>
            </a:r>
            <a:r>
              <a:rPr lang="de-DE" dirty="0"/>
              <a:t> </a:t>
            </a:r>
            <a:r>
              <a:rPr lang="de-DE" dirty="0" err="1"/>
              <a:t>of</a:t>
            </a:r>
            <a:r>
              <a:rPr lang="de-DE" dirty="0"/>
              <a:t> </a:t>
            </a:r>
            <a:r>
              <a:rPr lang="de-DE" dirty="0" err="1"/>
              <a:t>customer</a:t>
            </a:r>
            <a:r>
              <a:rPr lang="de-DE" dirty="0"/>
              <a:t> </a:t>
            </a:r>
            <a:r>
              <a:rPr lang="de-DE" dirty="0" err="1"/>
              <a:t>relationships</a:t>
            </a:r>
            <a:r>
              <a:rPr lang="de-DE" dirty="0"/>
              <a:t> (1)</a:t>
            </a:r>
            <a:endParaRPr lang="de-AT" dirty="0"/>
          </a:p>
        </p:txBody>
      </p:sp>
      <p:sp>
        <p:nvSpPr>
          <p:cNvPr id="3" name="Textfeld 2">
            <a:extLst>
              <a:ext uri="{FF2B5EF4-FFF2-40B4-BE49-F238E27FC236}">
                <a16:creationId xmlns:a16="http://schemas.microsoft.com/office/drawing/2014/main" id="{DB1E441D-AC09-45C7-93F5-B84D7A52ABE2}"/>
              </a:ext>
            </a:extLst>
          </p:cNvPr>
          <p:cNvSpPr txBox="1"/>
          <p:nvPr/>
        </p:nvSpPr>
        <p:spPr>
          <a:xfrm>
            <a:off x="628649" y="2852530"/>
            <a:ext cx="7886700" cy="1277273"/>
          </a:xfrm>
          <a:prstGeom prst="rect">
            <a:avLst/>
          </a:prstGeom>
          <a:noFill/>
        </p:spPr>
        <p:txBody>
          <a:bodyPr wrap="square" rtlCol="0">
            <a:spAutoFit/>
          </a:bodyPr>
          <a:lstStyle/>
          <a:p>
            <a:pPr algn="ctr">
              <a:spcAft>
                <a:spcPts val="600"/>
              </a:spcAft>
            </a:pPr>
            <a:r>
              <a:rPr lang="de-DE" sz="2400" dirty="0" err="1">
                <a:solidFill>
                  <a:srgbClr val="189BB5"/>
                </a:solidFill>
              </a:rPr>
              <a:t>We</a:t>
            </a:r>
            <a:r>
              <a:rPr lang="de-DE" sz="2400" dirty="0">
                <a:solidFill>
                  <a:srgbClr val="189BB5"/>
                </a:solidFill>
              </a:rPr>
              <a:t> </a:t>
            </a:r>
            <a:r>
              <a:rPr lang="de-DE" sz="2400" dirty="0" err="1">
                <a:solidFill>
                  <a:srgbClr val="189BB5"/>
                </a:solidFill>
              </a:rPr>
              <a:t>need</a:t>
            </a:r>
            <a:r>
              <a:rPr lang="de-DE" sz="2400" dirty="0">
                <a:solidFill>
                  <a:srgbClr val="189BB5"/>
                </a:solidFill>
              </a:rPr>
              <a:t> to </a:t>
            </a:r>
            <a:r>
              <a:rPr lang="de-DE" sz="2400" dirty="0" err="1">
                <a:solidFill>
                  <a:srgbClr val="189BB5"/>
                </a:solidFill>
              </a:rPr>
              <a:t>distinguish</a:t>
            </a:r>
            <a:r>
              <a:rPr lang="de-DE" sz="2400" dirty="0">
                <a:solidFill>
                  <a:srgbClr val="189BB5"/>
                </a:solidFill>
              </a:rPr>
              <a:t> but different </a:t>
            </a:r>
            <a:r>
              <a:rPr lang="de-DE" sz="2400" dirty="0" err="1">
                <a:solidFill>
                  <a:srgbClr val="189BB5"/>
                </a:solidFill>
              </a:rPr>
              <a:t>types</a:t>
            </a:r>
            <a:r>
              <a:rPr lang="de-DE" sz="2400" dirty="0">
                <a:solidFill>
                  <a:srgbClr val="189BB5"/>
                </a:solidFill>
              </a:rPr>
              <a:t> </a:t>
            </a:r>
            <a:r>
              <a:rPr lang="de-DE" sz="2400" dirty="0" err="1">
                <a:solidFill>
                  <a:srgbClr val="189BB5"/>
                </a:solidFill>
              </a:rPr>
              <a:t>can</a:t>
            </a:r>
            <a:r>
              <a:rPr lang="de-DE" sz="2400" dirty="0">
                <a:solidFill>
                  <a:srgbClr val="189BB5"/>
                </a:solidFill>
              </a:rPr>
              <a:t> </a:t>
            </a:r>
            <a:r>
              <a:rPr lang="de-DE" sz="2400" dirty="0" err="1">
                <a:solidFill>
                  <a:srgbClr val="189BB5"/>
                </a:solidFill>
              </a:rPr>
              <a:t>co-exist</a:t>
            </a:r>
            <a:r>
              <a:rPr lang="de-DE" sz="2400" dirty="0">
                <a:solidFill>
                  <a:srgbClr val="189BB5"/>
                </a:solidFill>
              </a:rPr>
              <a:t> in </a:t>
            </a:r>
            <a:r>
              <a:rPr lang="de-DE" sz="2400" dirty="0" err="1">
                <a:solidFill>
                  <a:srgbClr val="189BB5"/>
                </a:solidFill>
              </a:rPr>
              <a:t>your</a:t>
            </a:r>
            <a:r>
              <a:rPr lang="de-DE" sz="2400" dirty="0">
                <a:solidFill>
                  <a:srgbClr val="189BB5"/>
                </a:solidFill>
              </a:rPr>
              <a:t> </a:t>
            </a:r>
            <a:r>
              <a:rPr lang="de-DE" sz="2400" dirty="0" err="1">
                <a:solidFill>
                  <a:srgbClr val="189BB5"/>
                </a:solidFill>
              </a:rPr>
              <a:t>center</a:t>
            </a:r>
            <a:endParaRPr lang="de-DE" sz="2400" dirty="0">
              <a:solidFill>
                <a:srgbClr val="189BB5"/>
              </a:solidFill>
            </a:endParaRPr>
          </a:p>
          <a:p>
            <a:pPr>
              <a:spcAft>
                <a:spcPts val="600"/>
              </a:spcAft>
            </a:pPr>
            <a:endParaRPr lang="de-DE" sz="2400" dirty="0"/>
          </a:p>
        </p:txBody>
      </p:sp>
      <p:graphicFrame>
        <p:nvGraphicFramePr>
          <p:cNvPr id="4" name="Tabelle 4">
            <a:extLst>
              <a:ext uri="{FF2B5EF4-FFF2-40B4-BE49-F238E27FC236}">
                <a16:creationId xmlns:a16="http://schemas.microsoft.com/office/drawing/2014/main" id="{6B8B6B1E-A340-46CA-A775-BB35E25353A2}"/>
              </a:ext>
            </a:extLst>
          </p:cNvPr>
          <p:cNvGraphicFramePr>
            <a:graphicFrameLocks noGrp="1"/>
          </p:cNvGraphicFramePr>
          <p:nvPr>
            <p:extLst>
              <p:ext uri="{D42A27DB-BD31-4B8C-83A1-F6EECF244321}">
                <p14:modId xmlns:p14="http://schemas.microsoft.com/office/powerpoint/2010/main" val="3648512068"/>
              </p:ext>
            </p:extLst>
          </p:nvPr>
        </p:nvGraphicFramePr>
        <p:xfrm>
          <a:off x="1664677" y="3787253"/>
          <a:ext cx="6096000" cy="1752600"/>
        </p:xfrm>
        <a:graphic>
          <a:graphicData uri="http://schemas.openxmlformats.org/drawingml/2006/table">
            <a:tbl>
              <a:tblPr firstRow="1" bandRow="1">
                <a:tableStyleId>{0505E3EF-67EA-436B-97B2-0124C06EBD24}</a:tableStyleId>
              </a:tblPr>
              <a:tblGrid>
                <a:gridCol w="3048000">
                  <a:extLst>
                    <a:ext uri="{9D8B030D-6E8A-4147-A177-3AD203B41FA5}">
                      <a16:colId xmlns:a16="http://schemas.microsoft.com/office/drawing/2014/main" val="1120381510"/>
                    </a:ext>
                  </a:extLst>
                </a:gridCol>
                <a:gridCol w="3048000">
                  <a:extLst>
                    <a:ext uri="{9D8B030D-6E8A-4147-A177-3AD203B41FA5}">
                      <a16:colId xmlns:a16="http://schemas.microsoft.com/office/drawing/2014/main" val="244262301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kern="1200" dirty="0" err="1">
                          <a:solidFill>
                            <a:schemeClr val="dk1"/>
                          </a:solidFill>
                          <a:latin typeface="+mn-lt"/>
                          <a:ea typeface="+mn-ea"/>
                          <a:cs typeface="+mn-cs"/>
                        </a:rPr>
                        <a:t>Transactional</a:t>
                      </a:r>
                      <a:r>
                        <a:rPr lang="de-DE" sz="1800" b="0" kern="1200" dirty="0">
                          <a:solidFill>
                            <a:schemeClr val="dk1"/>
                          </a:solidFill>
                          <a:latin typeface="+mn-lt"/>
                          <a:ea typeface="+mn-ea"/>
                          <a:cs typeface="+mn-cs"/>
                        </a:rPr>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kern="1200" dirty="0" err="1">
                          <a:solidFill>
                            <a:schemeClr val="dk1"/>
                          </a:solidFill>
                          <a:latin typeface="+mn-lt"/>
                          <a:ea typeface="+mn-ea"/>
                          <a:cs typeface="+mn-cs"/>
                        </a:rPr>
                        <a:t>Automated</a:t>
                      </a:r>
                      <a:r>
                        <a:rPr lang="de-DE" sz="1800" b="0" kern="1200" dirty="0">
                          <a:solidFill>
                            <a:schemeClr val="dk1"/>
                          </a:solidFill>
                          <a:latin typeface="+mn-lt"/>
                          <a:ea typeface="+mn-ea"/>
                          <a:cs typeface="+mn-cs"/>
                        </a:rPr>
                        <a:t> </a:t>
                      </a:r>
                      <a:r>
                        <a:rPr lang="de-DE" sz="1800" b="0" kern="1200" dirty="0" err="1">
                          <a:solidFill>
                            <a:schemeClr val="dk1"/>
                          </a:solidFill>
                          <a:latin typeface="+mn-lt"/>
                          <a:ea typeface="+mn-ea"/>
                          <a:cs typeface="+mn-cs"/>
                        </a:rPr>
                        <a:t>services</a:t>
                      </a:r>
                      <a:r>
                        <a:rPr lang="de-DE" sz="1800" b="0" kern="1200" dirty="0">
                          <a:solidFill>
                            <a:schemeClr val="dk1"/>
                          </a:solidFill>
                          <a:latin typeface="+mn-lt"/>
                          <a:ea typeface="+mn-ea"/>
                          <a:cs typeface="+mn-cs"/>
                        </a:rPr>
                        <a:t> </a:t>
                      </a:r>
                    </a:p>
                  </a:txBody>
                  <a:tcPr/>
                </a:tc>
                <a:extLst>
                  <a:ext uri="{0D108BD9-81ED-4DB2-BD59-A6C34878D82A}">
                    <a16:rowId xmlns:a16="http://schemas.microsoft.com/office/drawing/2014/main" val="26378793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Long-term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kern="1200" dirty="0">
                          <a:solidFill>
                            <a:schemeClr val="dk1"/>
                          </a:solidFill>
                          <a:latin typeface="+mn-lt"/>
                          <a:ea typeface="+mn-ea"/>
                          <a:cs typeface="+mn-cs"/>
                        </a:rPr>
                        <a:t>Communities</a:t>
                      </a:r>
                    </a:p>
                  </a:txBody>
                  <a:tcPr/>
                </a:tc>
                <a:extLst>
                  <a:ext uri="{0D108BD9-81ED-4DB2-BD59-A6C34878D82A}">
                    <a16:rowId xmlns:a16="http://schemas.microsoft.com/office/drawing/2014/main" val="26062734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(Dedicated) personal </a:t>
                      </a:r>
                      <a:r>
                        <a:rPr lang="de-DE" sz="1800" dirty="0" err="1"/>
                        <a:t>assistance</a:t>
                      </a:r>
                      <a:endParaRPr lang="de-DE"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kern="1200" dirty="0">
                          <a:solidFill>
                            <a:schemeClr val="dk1"/>
                          </a:solidFill>
                          <a:latin typeface="+mn-lt"/>
                          <a:ea typeface="+mn-ea"/>
                          <a:cs typeface="+mn-cs"/>
                        </a:rPr>
                        <a:t>Co-</a:t>
                      </a:r>
                      <a:r>
                        <a:rPr lang="de-DE" sz="1800" b="0" kern="1200" dirty="0" err="1">
                          <a:solidFill>
                            <a:schemeClr val="dk1"/>
                          </a:solidFill>
                          <a:latin typeface="+mn-lt"/>
                          <a:ea typeface="+mn-ea"/>
                          <a:cs typeface="+mn-cs"/>
                        </a:rPr>
                        <a:t>creation</a:t>
                      </a:r>
                      <a:endParaRPr lang="de-DE" sz="1800" b="0" kern="1200" dirty="0">
                        <a:solidFill>
                          <a:schemeClr val="dk1"/>
                        </a:solidFill>
                        <a:latin typeface="+mn-lt"/>
                        <a:ea typeface="+mn-ea"/>
                        <a:cs typeface="+mn-cs"/>
                      </a:endParaRPr>
                    </a:p>
                    <a:p>
                      <a:endParaRPr lang="de-AT" dirty="0"/>
                    </a:p>
                  </a:txBody>
                  <a:tcPr/>
                </a:tc>
                <a:extLst>
                  <a:ext uri="{0D108BD9-81ED-4DB2-BD59-A6C34878D82A}">
                    <a16:rowId xmlns:a16="http://schemas.microsoft.com/office/drawing/2014/main" val="41787668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Self- </a:t>
                      </a:r>
                      <a:r>
                        <a:rPr lang="de-DE" sz="1800" dirty="0" err="1"/>
                        <a:t>service</a:t>
                      </a:r>
                      <a:endParaRPr lang="de-DE"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kern="1200" dirty="0">
                        <a:solidFill>
                          <a:schemeClr val="dk1"/>
                        </a:solidFill>
                        <a:latin typeface="+mn-lt"/>
                        <a:ea typeface="+mn-ea"/>
                        <a:cs typeface="+mn-cs"/>
                      </a:endParaRPr>
                    </a:p>
                  </a:txBody>
                  <a:tcPr/>
                </a:tc>
                <a:extLst>
                  <a:ext uri="{0D108BD9-81ED-4DB2-BD59-A6C34878D82A}">
                    <a16:rowId xmlns:a16="http://schemas.microsoft.com/office/drawing/2014/main" val="68101962"/>
                  </a:ext>
                </a:extLst>
              </a:tr>
            </a:tbl>
          </a:graphicData>
        </a:graphic>
      </p:graphicFrame>
      <p:sp>
        <p:nvSpPr>
          <p:cNvPr id="5" name="Textfeld 4">
            <a:extLst>
              <a:ext uri="{FF2B5EF4-FFF2-40B4-BE49-F238E27FC236}">
                <a16:creationId xmlns:a16="http://schemas.microsoft.com/office/drawing/2014/main" id="{84D95C82-E632-40FC-BCBA-371CA012B68F}"/>
              </a:ext>
            </a:extLst>
          </p:cNvPr>
          <p:cNvSpPr txBox="1"/>
          <p:nvPr/>
        </p:nvSpPr>
        <p:spPr>
          <a:xfrm>
            <a:off x="1101969" y="5828245"/>
            <a:ext cx="7221416" cy="646331"/>
          </a:xfrm>
          <a:prstGeom prst="rect">
            <a:avLst/>
          </a:prstGeom>
          <a:noFill/>
        </p:spPr>
        <p:txBody>
          <a:bodyPr wrap="square" rtlCol="0">
            <a:spAutoFit/>
          </a:bodyPr>
          <a:lstStyle/>
          <a:p>
            <a:pPr algn="ctr"/>
            <a:r>
              <a:rPr lang="de-DE" sz="1800" b="1" kern="1200" dirty="0" err="1">
                <a:solidFill>
                  <a:schemeClr val="dk1"/>
                </a:solidFill>
                <a:latin typeface="+mn-lt"/>
                <a:ea typeface="+mn-ea"/>
                <a:cs typeface="+mn-cs"/>
              </a:rPr>
              <a:t>Switching</a:t>
            </a:r>
            <a:r>
              <a:rPr lang="de-DE" sz="1800" b="1" kern="1200" dirty="0">
                <a:solidFill>
                  <a:schemeClr val="dk1"/>
                </a:solidFill>
                <a:latin typeface="+mn-lt"/>
                <a:ea typeface="+mn-ea"/>
                <a:cs typeface="+mn-cs"/>
              </a:rPr>
              <a:t> </a:t>
            </a:r>
            <a:r>
              <a:rPr lang="de-DE" sz="1800" b="1" kern="1200" dirty="0" err="1">
                <a:solidFill>
                  <a:schemeClr val="dk1"/>
                </a:solidFill>
                <a:latin typeface="+mn-lt"/>
                <a:ea typeface="+mn-ea"/>
                <a:cs typeface="+mn-cs"/>
              </a:rPr>
              <a:t>costs</a:t>
            </a:r>
            <a:r>
              <a:rPr lang="de-AT" sz="1800" b="1" kern="1200" dirty="0">
                <a:solidFill>
                  <a:schemeClr val="dk1"/>
                </a:solidFill>
                <a:latin typeface="+mn-lt"/>
                <a:ea typeface="+mn-ea"/>
                <a:cs typeface="+mn-cs"/>
              </a:rPr>
              <a:t> </a:t>
            </a:r>
            <a:r>
              <a:rPr lang="de-AT" sz="1800" b="0" kern="1200" dirty="0">
                <a:solidFill>
                  <a:schemeClr val="dk1"/>
                </a:solidFill>
                <a:latin typeface="+mn-lt"/>
                <a:ea typeface="+mn-ea"/>
                <a:cs typeface="+mn-cs"/>
              </a:rPr>
              <a:t>– also relevant </a:t>
            </a:r>
            <a:r>
              <a:rPr lang="de-AT" sz="1800" b="0" kern="1200" dirty="0" err="1">
                <a:solidFill>
                  <a:schemeClr val="dk1"/>
                </a:solidFill>
                <a:latin typeface="+mn-lt"/>
                <a:ea typeface="+mn-ea"/>
                <a:cs typeface="+mn-cs"/>
              </a:rPr>
              <a:t>for</a:t>
            </a:r>
            <a:r>
              <a:rPr lang="de-AT" sz="1800" b="0" kern="1200" dirty="0">
                <a:solidFill>
                  <a:schemeClr val="dk1"/>
                </a:solidFill>
                <a:latin typeface="+mn-lt"/>
                <a:ea typeface="+mn-ea"/>
                <a:cs typeface="+mn-cs"/>
              </a:rPr>
              <a:t> EKCs </a:t>
            </a:r>
            <a:r>
              <a:rPr lang="de-AT" sz="1800" b="0" kern="1200" dirty="0" err="1">
                <a:solidFill>
                  <a:schemeClr val="dk1"/>
                </a:solidFill>
                <a:latin typeface="+mn-lt"/>
                <a:ea typeface="+mn-ea"/>
                <a:cs typeface="+mn-cs"/>
              </a:rPr>
              <a:t>if</a:t>
            </a:r>
            <a:r>
              <a:rPr lang="de-AT" sz="1800" b="0" kern="1200" dirty="0">
                <a:solidFill>
                  <a:schemeClr val="dk1"/>
                </a:solidFill>
                <a:latin typeface="+mn-lt"/>
                <a:ea typeface="+mn-ea"/>
                <a:cs typeface="+mn-cs"/>
              </a:rPr>
              <a:t> </a:t>
            </a:r>
            <a:r>
              <a:rPr lang="de-AT" sz="1800" b="0" kern="1200" dirty="0" err="1">
                <a:solidFill>
                  <a:schemeClr val="dk1"/>
                </a:solidFill>
                <a:latin typeface="+mn-lt"/>
                <a:ea typeface="+mn-ea"/>
                <a:cs typeface="+mn-cs"/>
              </a:rPr>
              <a:t>you</a:t>
            </a:r>
            <a:r>
              <a:rPr lang="de-AT" sz="1800" b="0" kern="1200" dirty="0">
                <a:solidFill>
                  <a:schemeClr val="dk1"/>
                </a:solidFill>
                <a:latin typeface="+mn-lt"/>
                <a:ea typeface="+mn-ea"/>
                <a:cs typeface="+mn-cs"/>
              </a:rPr>
              <a:t> </a:t>
            </a:r>
            <a:r>
              <a:rPr lang="de-AT" sz="1800" b="0" kern="1200" dirty="0" err="1">
                <a:solidFill>
                  <a:schemeClr val="dk1"/>
                </a:solidFill>
                <a:latin typeface="+mn-lt"/>
                <a:ea typeface="+mn-ea"/>
                <a:cs typeface="+mn-cs"/>
              </a:rPr>
              <a:t>want</a:t>
            </a:r>
            <a:r>
              <a:rPr lang="de-AT" sz="1800" b="0" kern="1200" dirty="0">
                <a:solidFill>
                  <a:schemeClr val="dk1"/>
                </a:solidFill>
                <a:latin typeface="+mn-lt"/>
                <a:ea typeface="+mn-ea"/>
                <a:cs typeface="+mn-cs"/>
              </a:rPr>
              <a:t> to </a:t>
            </a:r>
            <a:r>
              <a:rPr lang="de-AT" sz="1800" b="0" kern="1200" dirty="0" err="1">
                <a:solidFill>
                  <a:schemeClr val="dk1"/>
                </a:solidFill>
                <a:latin typeface="+mn-lt"/>
                <a:ea typeface="+mn-ea"/>
                <a:cs typeface="+mn-cs"/>
              </a:rPr>
              <a:t>sell</a:t>
            </a:r>
            <a:r>
              <a:rPr lang="de-AT" sz="1800" b="0" kern="1200" dirty="0">
                <a:solidFill>
                  <a:schemeClr val="dk1"/>
                </a:solidFill>
                <a:latin typeface="+mn-lt"/>
                <a:ea typeface="+mn-ea"/>
                <a:cs typeface="+mn-cs"/>
              </a:rPr>
              <a:t> </a:t>
            </a:r>
            <a:r>
              <a:rPr lang="de-AT" sz="1800" b="0" kern="1200" dirty="0" err="1">
                <a:solidFill>
                  <a:schemeClr val="dk1"/>
                </a:solidFill>
                <a:latin typeface="+mn-lt"/>
                <a:ea typeface="+mn-ea"/>
                <a:cs typeface="+mn-cs"/>
              </a:rPr>
              <a:t>services</a:t>
            </a:r>
            <a:r>
              <a:rPr lang="de-AT" sz="1800" b="0" kern="1200" dirty="0">
                <a:solidFill>
                  <a:schemeClr val="dk1"/>
                </a:solidFill>
                <a:latin typeface="+mn-lt"/>
                <a:ea typeface="+mn-ea"/>
                <a:cs typeface="+mn-cs"/>
              </a:rPr>
              <a:t> after </a:t>
            </a:r>
            <a:r>
              <a:rPr lang="de-AT" sz="1800" b="0" kern="1200" dirty="0" err="1">
                <a:solidFill>
                  <a:schemeClr val="dk1"/>
                </a:solidFill>
                <a:latin typeface="+mn-lt"/>
                <a:ea typeface="+mn-ea"/>
                <a:cs typeface="+mn-cs"/>
              </a:rPr>
              <a:t>the</a:t>
            </a:r>
            <a:r>
              <a:rPr lang="de-AT" sz="1800" b="0" kern="1200" dirty="0">
                <a:solidFill>
                  <a:schemeClr val="dk1"/>
                </a:solidFill>
                <a:latin typeface="+mn-lt"/>
                <a:ea typeface="+mn-ea"/>
                <a:cs typeface="+mn-cs"/>
              </a:rPr>
              <a:t> end </a:t>
            </a:r>
            <a:r>
              <a:rPr lang="de-AT" sz="1800" b="0" kern="1200" dirty="0" err="1">
                <a:solidFill>
                  <a:schemeClr val="dk1"/>
                </a:solidFill>
                <a:latin typeface="+mn-lt"/>
                <a:ea typeface="+mn-ea"/>
                <a:cs typeface="+mn-cs"/>
              </a:rPr>
              <a:t>of</a:t>
            </a:r>
            <a:r>
              <a:rPr lang="de-AT" sz="1800" b="0" kern="1200" dirty="0">
                <a:solidFill>
                  <a:schemeClr val="dk1"/>
                </a:solidFill>
                <a:latin typeface="+mn-lt"/>
                <a:ea typeface="+mn-ea"/>
                <a:cs typeface="+mn-cs"/>
              </a:rPr>
              <a:t> </a:t>
            </a:r>
            <a:r>
              <a:rPr lang="de-AT" sz="1800" b="0" kern="1200" dirty="0" err="1">
                <a:solidFill>
                  <a:schemeClr val="dk1"/>
                </a:solidFill>
                <a:latin typeface="+mn-lt"/>
                <a:ea typeface="+mn-ea"/>
                <a:cs typeface="+mn-cs"/>
              </a:rPr>
              <a:t>the</a:t>
            </a:r>
            <a:r>
              <a:rPr lang="de-AT" sz="1800" b="0" kern="1200" dirty="0">
                <a:solidFill>
                  <a:schemeClr val="dk1"/>
                </a:solidFill>
                <a:latin typeface="+mn-lt"/>
                <a:ea typeface="+mn-ea"/>
                <a:cs typeface="+mn-cs"/>
              </a:rPr>
              <a:t> </a:t>
            </a:r>
            <a:r>
              <a:rPr lang="de-AT" sz="1800" b="0" kern="1200" dirty="0" err="1">
                <a:solidFill>
                  <a:schemeClr val="dk1"/>
                </a:solidFill>
                <a:latin typeface="+mn-lt"/>
                <a:ea typeface="+mn-ea"/>
                <a:cs typeface="+mn-cs"/>
              </a:rPr>
              <a:t>project</a:t>
            </a:r>
            <a:endParaRPr lang="de-DE" sz="1800" b="0" kern="1200" dirty="0">
              <a:solidFill>
                <a:schemeClr val="dk1"/>
              </a:solidFill>
              <a:latin typeface="+mn-lt"/>
              <a:ea typeface="+mn-ea"/>
              <a:cs typeface="+mn-cs"/>
            </a:endParaRPr>
          </a:p>
        </p:txBody>
      </p:sp>
    </p:spTree>
    <p:extLst>
      <p:ext uri="{BB962C8B-B14F-4D97-AF65-F5344CB8AC3E}">
        <p14:creationId xmlns:p14="http://schemas.microsoft.com/office/powerpoint/2010/main" val="1295999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fontScale="90000"/>
          </a:bodyPr>
          <a:lstStyle/>
          <a:p>
            <a:r>
              <a:rPr lang="de-DE" dirty="0" err="1"/>
              <a:t>Types</a:t>
            </a:r>
            <a:r>
              <a:rPr lang="de-DE" dirty="0"/>
              <a:t> </a:t>
            </a:r>
            <a:r>
              <a:rPr lang="de-DE" dirty="0" err="1"/>
              <a:t>of</a:t>
            </a:r>
            <a:r>
              <a:rPr lang="de-DE" dirty="0"/>
              <a:t> </a:t>
            </a:r>
            <a:r>
              <a:rPr lang="de-DE" dirty="0" err="1"/>
              <a:t>customer</a:t>
            </a:r>
            <a:r>
              <a:rPr lang="de-DE" dirty="0"/>
              <a:t> </a:t>
            </a:r>
            <a:r>
              <a:rPr lang="de-DE" dirty="0" err="1"/>
              <a:t>relationships</a:t>
            </a:r>
            <a:r>
              <a:rPr lang="de-DE" dirty="0"/>
              <a:t> (2)</a:t>
            </a:r>
            <a:endParaRPr lang="de-AT" dirty="0"/>
          </a:p>
        </p:txBody>
      </p:sp>
      <p:sp>
        <p:nvSpPr>
          <p:cNvPr id="3" name="Textfeld 2">
            <a:extLst>
              <a:ext uri="{FF2B5EF4-FFF2-40B4-BE49-F238E27FC236}">
                <a16:creationId xmlns:a16="http://schemas.microsoft.com/office/drawing/2014/main" id="{DB1E441D-AC09-45C7-93F5-B84D7A52ABE2}"/>
              </a:ext>
            </a:extLst>
          </p:cNvPr>
          <p:cNvSpPr txBox="1"/>
          <p:nvPr/>
        </p:nvSpPr>
        <p:spPr>
          <a:xfrm>
            <a:off x="628649" y="2852530"/>
            <a:ext cx="7886700" cy="1723549"/>
          </a:xfrm>
          <a:prstGeom prst="rect">
            <a:avLst/>
          </a:prstGeom>
          <a:noFill/>
        </p:spPr>
        <p:txBody>
          <a:bodyPr wrap="square" rtlCol="0">
            <a:spAutoFit/>
          </a:bodyPr>
          <a:lstStyle/>
          <a:p>
            <a:pPr algn="ctr">
              <a:spcAft>
                <a:spcPts val="600"/>
              </a:spcAft>
            </a:pPr>
            <a:r>
              <a:rPr lang="en-US" sz="2400" b="1" dirty="0">
                <a:solidFill>
                  <a:srgbClr val="189BB5"/>
                </a:solidFill>
                <a:latin typeface="Expressway Rg" panose="020B0604020200020204"/>
              </a:rPr>
              <a:t>Which type of customer relations is a good approach for your EKC?</a:t>
            </a:r>
          </a:p>
          <a:p>
            <a:pPr algn="ctr">
              <a:spcAft>
                <a:spcPts val="600"/>
              </a:spcAft>
            </a:pPr>
            <a:endParaRPr lang="en-US" sz="2400" b="1" dirty="0">
              <a:solidFill>
                <a:srgbClr val="189BB5"/>
              </a:solidFill>
              <a:latin typeface="Expressway Rg" panose="020B0604020200020204"/>
            </a:endParaRPr>
          </a:p>
          <a:p>
            <a:pPr algn="ctr">
              <a:spcAft>
                <a:spcPts val="600"/>
              </a:spcAft>
            </a:pPr>
            <a:r>
              <a:rPr lang="en-US" sz="2400" dirty="0">
                <a:latin typeface="Expressway Rg" panose="020B0604020200020204"/>
              </a:rPr>
              <a:t>Let us know your opinion!</a:t>
            </a:r>
            <a:endParaRPr lang="de-DE" sz="2400" dirty="0">
              <a:latin typeface="Expressway Rg" panose="020B0604020200020204"/>
            </a:endParaRPr>
          </a:p>
        </p:txBody>
      </p:sp>
      <p:sp>
        <p:nvSpPr>
          <p:cNvPr id="4" name="Textfeld 3">
            <a:extLst>
              <a:ext uri="{FF2B5EF4-FFF2-40B4-BE49-F238E27FC236}">
                <a16:creationId xmlns:a16="http://schemas.microsoft.com/office/drawing/2014/main" id="{635BB37D-EEF1-4119-889B-8F217F1D908F}"/>
              </a:ext>
            </a:extLst>
          </p:cNvPr>
          <p:cNvSpPr txBox="1"/>
          <p:nvPr/>
        </p:nvSpPr>
        <p:spPr>
          <a:xfrm>
            <a:off x="1207477" y="5392615"/>
            <a:ext cx="4466492" cy="646331"/>
          </a:xfrm>
          <a:prstGeom prst="rect">
            <a:avLst/>
          </a:prstGeom>
          <a:noFill/>
        </p:spPr>
        <p:txBody>
          <a:bodyPr wrap="square" rtlCol="0">
            <a:spAutoFit/>
          </a:bodyPr>
          <a:lstStyle/>
          <a:p>
            <a:r>
              <a:rPr lang="de-DE" dirty="0" err="1"/>
              <a:t>Please</a:t>
            </a:r>
            <a:r>
              <a:rPr lang="de-DE" dirty="0"/>
              <a:t> </a:t>
            </a:r>
            <a:r>
              <a:rPr lang="de-DE" dirty="0" err="1"/>
              <a:t>go</a:t>
            </a:r>
            <a:r>
              <a:rPr lang="de-DE" dirty="0"/>
              <a:t> to menti.com and </a:t>
            </a:r>
            <a:r>
              <a:rPr lang="de-DE" dirty="0" err="1"/>
              <a:t>use</a:t>
            </a:r>
            <a:r>
              <a:rPr lang="de-DE" dirty="0"/>
              <a:t> </a:t>
            </a:r>
            <a:r>
              <a:rPr lang="de-DE" dirty="0" err="1"/>
              <a:t>the</a:t>
            </a:r>
            <a:r>
              <a:rPr lang="de-DE" dirty="0"/>
              <a:t> </a:t>
            </a:r>
            <a:r>
              <a:rPr lang="de-DE" dirty="0" err="1"/>
              <a:t>following</a:t>
            </a:r>
            <a:r>
              <a:rPr lang="de-DE" dirty="0"/>
              <a:t> code </a:t>
            </a:r>
            <a:r>
              <a:rPr lang="de-AT" b="1" i="0" dirty="0">
                <a:effectLst/>
                <a:latin typeface="MentiText"/>
              </a:rPr>
              <a:t>1372 9941 </a:t>
            </a:r>
            <a:r>
              <a:rPr lang="de-AT" i="0" dirty="0">
                <a:effectLst/>
                <a:latin typeface="MentiText"/>
              </a:rPr>
              <a:t>OR </a:t>
            </a:r>
            <a:r>
              <a:rPr lang="de-AT" i="0" dirty="0" err="1">
                <a:effectLst/>
                <a:latin typeface="MentiText"/>
              </a:rPr>
              <a:t>use</a:t>
            </a:r>
            <a:r>
              <a:rPr lang="de-AT" i="0" dirty="0">
                <a:effectLst/>
                <a:latin typeface="MentiText"/>
              </a:rPr>
              <a:t> </a:t>
            </a:r>
            <a:r>
              <a:rPr lang="de-AT" i="0" dirty="0" err="1">
                <a:effectLst/>
                <a:latin typeface="MentiText"/>
              </a:rPr>
              <a:t>the</a:t>
            </a:r>
            <a:r>
              <a:rPr lang="de-AT" i="0" dirty="0">
                <a:effectLst/>
                <a:latin typeface="MentiText"/>
              </a:rPr>
              <a:t> QR code</a:t>
            </a:r>
            <a:endParaRPr lang="de-AT" dirty="0"/>
          </a:p>
        </p:txBody>
      </p:sp>
      <p:pic>
        <p:nvPicPr>
          <p:cNvPr id="5" name="Grafik 4">
            <a:extLst>
              <a:ext uri="{FF2B5EF4-FFF2-40B4-BE49-F238E27FC236}">
                <a16:creationId xmlns:a16="http://schemas.microsoft.com/office/drawing/2014/main" id="{9F1A3743-A2CA-4159-BD38-9809A569FF10}"/>
              </a:ext>
            </a:extLst>
          </p:cNvPr>
          <p:cNvPicPr>
            <a:picLocks noChangeAspect="1"/>
          </p:cNvPicPr>
          <p:nvPr/>
        </p:nvPicPr>
        <p:blipFill rotWithShape="1">
          <a:blip r:embed="rId3"/>
          <a:srcRect l="10418" t="9139" r="10418" b="9729"/>
          <a:stretch/>
        </p:blipFill>
        <p:spPr>
          <a:xfrm>
            <a:off x="6471138" y="4050323"/>
            <a:ext cx="2356338" cy="2414954"/>
          </a:xfrm>
          <a:prstGeom prst="rect">
            <a:avLst/>
          </a:prstGeom>
        </p:spPr>
      </p:pic>
    </p:spTree>
    <p:extLst>
      <p:ext uri="{BB962C8B-B14F-4D97-AF65-F5344CB8AC3E}">
        <p14:creationId xmlns:p14="http://schemas.microsoft.com/office/powerpoint/2010/main" val="3575071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C2239D-CA9C-4E56-8EFD-174BAF978342}"/>
              </a:ext>
            </a:extLst>
          </p:cNvPr>
          <p:cNvSpPr>
            <a:spLocks noGrp="1"/>
          </p:cNvSpPr>
          <p:nvPr>
            <p:ph type="title"/>
          </p:nvPr>
        </p:nvSpPr>
        <p:spPr/>
        <p:txBody>
          <a:bodyPr>
            <a:normAutofit fontScale="90000"/>
          </a:bodyPr>
          <a:lstStyle/>
          <a:p>
            <a:r>
              <a:rPr lang="de-DE" dirty="0"/>
              <a:t>Building </a:t>
            </a:r>
            <a:r>
              <a:rPr lang="de-DE" dirty="0" err="1"/>
              <a:t>relationships</a:t>
            </a:r>
            <a:r>
              <a:rPr lang="de-DE" dirty="0"/>
              <a:t> </a:t>
            </a:r>
            <a:r>
              <a:rPr lang="de-DE" dirty="0" err="1"/>
              <a:t>through</a:t>
            </a:r>
            <a:r>
              <a:rPr lang="de-DE" dirty="0"/>
              <a:t> </a:t>
            </a:r>
            <a:r>
              <a:rPr lang="de-DE" dirty="0" err="1"/>
              <a:t>engagement</a:t>
            </a:r>
            <a:endParaRPr lang="de-AT" dirty="0"/>
          </a:p>
        </p:txBody>
      </p:sp>
      <p:grpSp>
        <p:nvGrpSpPr>
          <p:cNvPr id="6" name="Group 7">
            <a:extLst>
              <a:ext uri="{FF2B5EF4-FFF2-40B4-BE49-F238E27FC236}">
                <a16:creationId xmlns:a16="http://schemas.microsoft.com/office/drawing/2014/main" id="{8E0CAB19-BE47-4543-AB4D-3179B3E418D1}"/>
              </a:ext>
            </a:extLst>
          </p:cNvPr>
          <p:cNvGrpSpPr/>
          <p:nvPr/>
        </p:nvGrpSpPr>
        <p:grpSpPr>
          <a:xfrm>
            <a:off x="0" y="2609159"/>
            <a:ext cx="5075513" cy="355934"/>
            <a:chOff x="0" y="923391"/>
            <a:chExt cx="6767351" cy="474578"/>
          </a:xfrm>
          <a:solidFill>
            <a:srgbClr val="189BB5"/>
          </a:solidFill>
        </p:grpSpPr>
        <p:sp>
          <p:nvSpPr>
            <p:cNvPr id="7" name="Rectangle 8">
              <a:extLst>
                <a:ext uri="{FF2B5EF4-FFF2-40B4-BE49-F238E27FC236}">
                  <a16:creationId xmlns:a16="http://schemas.microsoft.com/office/drawing/2014/main" id="{D4B6D7EF-2366-4180-B44C-B1498275A0C9}"/>
                </a:ext>
              </a:extLst>
            </p:cNvPr>
            <p:cNvSpPr/>
            <p:nvPr/>
          </p:nvSpPr>
          <p:spPr bwMode="auto">
            <a:xfrm>
              <a:off x="0" y="923391"/>
              <a:ext cx="6767351" cy="474578"/>
            </a:xfrm>
            <a:prstGeom prst="rect">
              <a:avLst/>
            </a:prstGeom>
            <a:grp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8" name="TextBox 9">
              <a:extLst>
                <a:ext uri="{FF2B5EF4-FFF2-40B4-BE49-F238E27FC236}">
                  <a16:creationId xmlns:a16="http://schemas.microsoft.com/office/drawing/2014/main" id="{8AEEBC0A-2461-4361-BC45-D44B2A0D5D79}"/>
                </a:ext>
              </a:extLst>
            </p:cNvPr>
            <p:cNvSpPr txBox="1"/>
            <p:nvPr/>
          </p:nvSpPr>
          <p:spPr>
            <a:xfrm>
              <a:off x="332295" y="988466"/>
              <a:ext cx="6232892" cy="369331"/>
            </a:xfrm>
            <a:prstGeom prst="rect">
              <a:avLst/>
            </a:prstGeom>
            <a:grpFill/>
            <a:ln>
              <a:solidFill>
                <a:srgbClr val="189BB5"/>
              </a:solidFill>
            </a:ln>
          </p:spPr>
          <p:txBody>
            <a:bodyPr wrap="square" rtlCol="0">
              <a:spAutoFit/>
            </a:bodyPr>
            <a:lstStyle/>
            <a:p>
              <a:pPr defTabSz="685800">
                <a:defRPr/>
              </a:pPr>
              <a:r>
                <a:rPr lang="en-US" sz="1200" dirty="0">
                  <a:solidFill>
                    <a:prstClr val="white"/>
                  </a:solidFill>
                  <a:latin typeface="Arial" panose="020B0604020202020204" pitchFamily="34" charset="0"/>
                  <a:cs typeface="Arial" panose="020B0604020202020204" pitchFamily="34" charset="0"/>
                </a:rPr>
                <a:t>Attract, inform, inspire, and engage your audience</a:t>
              </a:r>
              <a:endParaRPr lang="en-GB" altLang="en-US" sz="1200" kern="0" dirty="0">
                <a:solidFill>
                  <a:prstClr val="white"/>
                </a:solidFill>
                <a:latin typeface="Arial" panose="020B0604020202020204" pitchFamily="34" charset="0"/>
                <a:ea typeface="Helvetica Neue Medium"/>
                <a:cs typeface="Arial" panose="020B0604020202020204" pitchFamily="34" charset="0"/>
              </a:endParaRPr>
            </a:p>
          </p:txBody>
        </p:sp>
      </p:grpSp>
      <p:grpSp>
        <p:nvGrpSpPr>
          <p:cNvPr id="9" name="Group 10">
            <a:extLst>
              <a:ext uri="{FF2B5EF4-FFF2-40B4-BE49-F238E27FC236}">
                <a16:creationId xmlns:a16="http://schemas.microsoft.com/office/drawing/2014/main" id="{F6BEA3DF-CE64-4DA6-9A66-22493BF34E10}"/>
              </a:ext>
            </a:extLst>
          </p:cNvPr>
          <p:cNvGrpSpPr/>
          <p:nvPr/>
        </p:nvGrpSpPr>
        <p:grpSpPr>
          <a:xfrm>
            <a:off x="0" y="4451728"/>
            <a:ext cx="5075513" cy="355934"/>
            <a:chOff x="0" y="923391"/>
            <a:chExt cx="6767351" cy="474578"/>
          </a:xfrm>
          <a:solidFill>
            <a:srgbClr val="189BB5"/>
          </a:solidFill>
        </p:grpSpPr>
        <p:sp>
          <p:nvSpPr>
            <p:cNvPr id="10" name="Rectangle 11">
              <a:extLst>
                <a:ext uri="{FF2B5EF4-FFF2-40B4-BE49-F238E27FC236}">
                  <a16:creationId xmlns:a16="http://schemas.microsoft.com/office/drawing/2014/main" id="{C2A1B682-A9FC-4AB5-95D8-69A0EAD1E90F}"/>
                </a:ext>
              </a:extLst>
            </p:cNvPr>
            <p:cNvSpPr/>
            <p:nvPr/>
          </p:nvSpPr>
          <p:spPr bwMode="auto">
            <a:xfrm>
              <a:off x="0" y="923391"/>
              <a:ext cx="6767351" cy="474578"/>
            </a:xfrm>
            <a:prstGeom prst="rect">
              <a:avLst/>
            </a:prstGeom>
            <a:grp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11" name="TextBox 12">
              <a:extLst>
                <a:ext uri="{FF2B5EF4-FFF2-40B4-BE49-F238E27FC236}">
                  <a16:creationId xmlns:a16="http://schemas.microsoft.com/office/drawing/2014/main" id="{3CC71357-93A8-4F34-833C-2F7D849B1B46}"/>
                </a:ext>
              </a:extLst>
            </p:cNvPr>
            <p:cNvSpPr txBox="1"/>
            <p:nvPr/>
          </p:nvSpPr>
          <p:spPr>
            <a:xfrm>
              <a:off x="332295" y="988466"/>
              <a:ext cx="6232892" cy="369331"/>
            </a:xfrm>
            <a:prstGeom prst="rect">
              <a:avLst/>
            </a:prstGeom>
            <a:grpFill/>
            <a:ln>
              <a:solidFill>
                <a:srgbClr val="189BB5"/>
              </a:solidFill>
            </a:ln>
          </p:spPr>
          <p:txBody>
            <a:bodyPr wrap="square" rtlCol="0">
              <a:spAutoFit/>
            </a:bodyPr>
            <a:lstStyle/>
            <a:p>
              <a:pPr defTabSz="685800">
                <a:defRPr/>
              </a:pPr>
              <a:r>
                <a:rPr lang="en-US" sz="1200" dirty="0">
                  <a:solidFill>
                    <a:prstClr val="white"/>
                  </a:solidFill>
                  <a:latin typeface="Arial" panose="020B0604020202020204" pitchFamily="34" charset="0"/>
                  <a:cs typeface="Arial" panose="020B0604020202020204" pitchFamily="34" charset="0"/>
                </a:rPr>
                <a:t>What is an Engagement Continuum?</a:t>
              </a:r>
              <a:endParaRPr lang="en-GB" altLang="en-US" sz="1200" kern="0" dirty="0">
                <a:solidFill>
                  <a:prstClr val="white"/>
                </a:solidFill>
                <a:latin typeface="Arial" panose="020B0604020202020204" pitchFamily="34" charset="0"/>
                <a:ea typeface="Helvetica Neue Medium"/>
                <a:cs typeface="Arial" panose="020B0604020202020204" pitchFamily="34" charset="0"/>
              </a:endParaRPr>
            </a:p>
          </p:txBody>
        </p:sp>
      </p:grpSp>
      <p:sp>
        <p:nvSpPr>
          <p:cNvPr id="12" name="TextBox 13">
            <a:extLst>
              <a:ext uri="{FF2B5EF4-FFF2-40B4-BE49-F238E27FC236}">
                <a16:creationId xmlns:a16="http://schemas.microsoft.com/office/drawing/2014/main" id="{ADDD1913-F32B-48B2-B96C-9A7F8708E2C9}"/>
              </a:ext>
            </a:extLst>
          </p:cNvPr>
          <p:cNvSpPr txBox="1"/>
          <p:nvPr/>
        </p:nvSpPr>
        <p:spPr>
          <a:xfrm>
            <a:off x="660844" y="3100198"/>
            <a:ext cx="7287768" cy="1107996"/>
          </a:xfrm>
          <a:prstGeom prst="rect">
            <a:avLst/>
          </a:prstGeom>
          <a:noFill/>
        </p:spPr>
        <p:txBody>
          <a:bodyPr wrap="square" rtlCol="0">
            <a:spAutoFit/>
          </a:bodyPr>
          <a:lstStyle/>
          <a:p>
            <a:pPr marL="214313" indent="-214313" defTabSz="685800">
              <a:buFont typeface="Arial" panose="020B0604020202020204" pitchFamily="34" charset="0"/>
              <a:buChar char="•"/>
              <a:defRPr/>
            </a:pPr>
            <a:r>
              <a:rPr lang="en-US" sz="1200" dirty="0">
                <a:latin typeface="Arial" panose="020B0604020202020204" pitchFamily="34" charset="0"/>
                <a:cs typeface="Arial" panose="020B0604020202020204" pitchFamily="34" charset="0"/>
              </a:rPr>
              <a:t>Imagine that our goal is more than marketing but to build relationships through engagement. In this case, marketing becomes a means to that end.</a:t>
            </a:r>
          </a:p>
          <a:p>
            <a:pPr defTabSz="685800">
              <a:defRPr/>
            </a:pPr>
            <a:endParaRPr lang="en-US" sz="600" dirty="0">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defRPr/>
            </a:pPr>
            <a:r>
              <a:rPr lang="en-US" sz="1200" dirty="0">
                <a:latin typeface="Arial" panose="020B0604020202020204" pitchFamily="34" charset="0"/>
                <a:cs typeface="Arial" panose="020B0604020202020204" pitchFamily="34" charset="0"/>
              </a:rPr>
              <a:t>Marketing is just one component of your comprehensive communications strategy. The most successful organizations focus on </a:t>
            </a:r>
            <a:r>
              <a:rPr lang="en-US" sz="1200" b="1" dirty="0">
                <a:latin typeface="Arial" panose="020B0604020202020204" pitchFamily="34" charset="0"/>
                <a:cs typeface="Arial" panose="020B0604020202020204" pitchFamily="34" charset="0"/>
              </a:rPr>
              <a:t>nurturing relationships</a:t>
            </a:r>
            <a:r>
              <a:rPr lang="en-US" sz="1200" dirty="0">
                <a:latin typeface="Arial" panose="020B0604020202020204" pitchFamily="34" charset="0"/>
                <a:cs typeface="Arial" panose="020B0604020202020204" pitchFamily="34" charset="0"/>
              </a:rPr>
              <a:t>; employing a marketing plan and applying it to specific campaigns is part of an engagement continuum.</a:t>
            </a:r>
          </a:p>
        </p:txBody>
      </p:sp>
      <p:sp>
        <p:nvSpPr>
          <p:cNvPr id="13" name="Rectangle 1">
            <a:extLst>
              <a:ext uri="{FF2B5EF4-FFF2-40B4-BE49-F238E27FC236}">
                <a16:creationId xmlns:a16="http://schemas.microsoft.com/office/drawing/2014/main" id="{76AC5841-AB7E-46D8-B511-B2D4B2EA2073}"/>
              </a:ext>
            </a:extLst>
          </p:cNvPr>
          <p:cNvSpPr/>
          <p:nvPr/>
        </p:nvSpPr>
        <p:spPr>
          <a:xfrm>
            <a:off x="660845" y="4949337"/>
            <a:ext cx="7215596" cy="1569660"/>
          </a:xfrm>
          <a:prstGeom prst="rect">
            <a:avLst/>
          </a:prstGeom>
        </p:spPr>
        <p:txBody>
          <a:bodyPr wrap="square">
            <a:spAutoFit/>
          </a:bodyPr>
          <a:lstStyle/>
          <a:p>
            <a:pPr marL="214313" indent="-214313" defTabSz="685800">
              <a:buFont typeface="Arial" panose="020B0604020202020204" pitchFamily="34" charset="0"/>
              <a:buChar char="•"/>
              <a:defRPr/>
            </a:pPr>
            <a:r>
              <a:rPr lang="en-US" sz="1200" dirty="0">
                <a:latin typeface="Arial" panose="020B0604020202020204" pitchFamily="34" charset="0"/>
                <a:cs typeface="Arial" panose="020B0604020202020204" pitchFamily="34" charset="0"/>
              </a:rPr>
              <a:t>An engagement continuum is a series of touch points between the organization and the intended audience whom you are trying to reach. </a:t>
            </a:r>
          </a:p>
          <a:p>
            <a:pPr defTabSz="685800">
              <a:defRPr/>
            </a:pPr>
            <a:endParaRPr lang="en-US" sz="600" dirty="0">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defRPr/>
            </a:pPr>
            <a:r>
              <a:rPr lang="en-US" sz="1200" dirty="0">
                <a:latin typeface="Arial" panose="020B0604020202020204" pitchFamily="34" charset="0"/>
                <a:cs typeface="Arial" panose="020B0604020202020204" pitchFamily="34" charset="0"/>
              </a:rPr>
              <a:t>Your marketing activities must attract, inform, inspire, and engage donors and stakeholders. Along this continuum, you will find what you consider to be “marketing” will decrease, while relationship-building will increase.  </a:t>
            </a:r>
          </a:p>
          <a:p>
            <a:pPr defTabSz="685800">
              <a:defRPr/>
            </a:pPr>
            <a:endParaRPr lang="en-US" sz="600" dirty="0">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defRPr/>
            </a:pPr>
            <a:r>
              <a:rPr lang="en-US" sz="1200" dirty="0">
                <a:latin typeface="Arial" panose="020B0604020202020204" pitchFamily="34" charset="0"/>
                <a:cs typeface="Arial" panose="020B0604020202020204" pitchFamily="34" charset="0"/>
              </a:rPr>
              <a:t>A marketing plan is the path you and your audience follow to arrive where you nurture and steward the relationships formed along the way.</a:t>
            </a:r>
          </a:p>
        </p:txBody>
      </p:sp>
    </p:spTree>
    <p:extLst>
      <p:ext uri="{BB962C8B-B14F-4D97-AF65-F5344CB8AC3E}">
        <p14:creationId xmlns:p14="http://schemas.microsoft.com/office/powerpoint/2010/main" val="1424785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C2239D-CA9C-4E56-8EFD-174BAF978342}"/>
              </a:ext>
            </a:extLst>
          </p:cNvPr>
          <p:cNvSpPr>
            <a:spLocks noGrp="1"/>
          </p:cNvSpPr>
          <p:nvPr>
            <p:ph type="title"/>
          </p:nvPr>
        </p:nvSpPr>
        <p:spPr/>
        <p:txBody>
          <a:bodyPr>
            <a:normAutofit/>
          </a:bodyPr>
          <a:lstStyle/>
          <a:p>
            <a:r>
              <a:rPr lang="de-DE" dirty="0" err="1"/>
              <a:t>From</a:t>
            </a:r>
            <a:r>
              <a:rPr lang="de-DE" dirty="0"/>
              <a:t> </a:t>
            </a:r>
            <a:r>
              <a:rPr lang="de-DE" dirty="0" err="1"/>
              <a:t>strangers</a:t>
            </a:r>
            <a:r>
              <a:rPr lang="de-DE" dirty="0"/>
              <a:t> to </a:t>
            </a:r>
            <a:r>
              <a:rPr lang="de-DE" dirty="0" err="1"/>
              <a:t>relationships</a:t>
            </a:r>
            <a:endParaRPr lang="de-AT" dirty="0"/>
          </a:p>
        </p:txBody>
      </p:sp>
      <p:grpSp>
        <p:nvGrpSpPr>
          <p:cNvPr id="14" name="Group 58375">
            <a:extLst>
              <a:ext uri="{FF2B5EF4-FFF2-40B4-BE49-F238E27FC236}">
                <a16:creationId xmlns:a16="http://schemas.microsoft.com/office/drawing/2014/main" id="{FA652691-9069-4ECC-AE4A-398BC1ABE51B}"/>
              </a:ext>
            </a:extLst>
          </p:cNvPr>
          <p:cNvGrpSpPr/>
          <p:nvPr/>
        </p:nvGrpSpPr>
        <p:grpSpPr>
          <a:xfrm>
            <a:off x="0" y="2710697"/>
            <a:ext cx="8888930" cy="3295584"/>
            <a:chOff x="124178" y="1504824"/>
            <a:chExt cx="11851907" cy="4394111"/>
          </a:xfrm>
        </p:grpSpPr>
        <p:grpSp>
          <p:nvGrpSpPr>
            <p:cNvPr id="15" name="Group 18">
              <a:extLst>
                <a:ext uri="{FF2B5EF4-FFF2-40B4-BE49-F238E27FC236}">
                  <a16:creationId xmlns:a16="http://schemas.microsoft.com/office/drawing/2014/main" id="{E000B689-ABC8-422D-A779-54BA82695D86}"/>
                </a:ext>
              </a:extLst>
            </p:cNvPr>
            <p:cNvGrpSpPr/>
            <p:nvPr/>
          </p:nvGrpSpPr>
          <p:grpSpPr>
            <a:xfrm>
              <a:off x="1590179" y="2336798"/>
              <a:ext cx="2136973" cy="2173517"/>
              <a:chOff x="1590179" y="2336798"/>
              <a:chExt cx="2136973" cy="2173517"/>
            </a:xfrm>
          </p:grpSpPr>
          <p:sp>
            <p:nvSpPr>
              <p:cNvPr id="231" name="Oval 3">
                <a:extLst>
                  <a:ext uri="{FF2B5EF4-FFF2-40B4-BE49-F238E27FC236}">
                    <a16:creationId xmlns:a16="http://schemas.microsoft.com/office/drawing/2014/main" id="{D19BA8ED-1913-4B8F-BF0A-F06EF2F3D4C6}"/>
                  </a:ext>
                </a:extLst>
              </p:cNvPr>
              <p:cNvSpPr/>
              <p:nvPr/>
            </p:nvSpPr>
            <p:spPr>
              <a:xfrm>
                <a:off x="1882965"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2" name="Oval 10">
                <a:extLst>
                  <a:ext uri="{FF2B5EF4-FFF2-40B4-BE49-F238E27FC236}">
                    <a16:creationId xmlns:a16="http://schemas.microsoft.com/office/drawing/2014/main" id="{C0F9071A-CF55-45BA-8254-E1925040FC63}"/>
                  </a:ext>
                </a:extLst>
              </p:cNvPr>
              <p:cNvSpPr/>
              <p:nvPr/>
            </p:nvSpPr>
            <p:spPr>
              <a:xfrm>
                <a:off x="2145778"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3" name="Oval 11">
                <a:extLst>
                  <a:ext uri="{FF2B5EF4-FFF2-40B4-BE49-F238E27FC236}">
                    <a16:creationId xmlns:a16="http://schemas.microsoft.com/office/drawing/2014/main" id="{36E301FA-7D86-471C-8141-0145F6446A22}"/>
                  </a:ext>
                </a:extLst>
              </p:cNvPr>
              <p:cNvSpPr/>
              <p:nvPr/>
            </p:nvSpPr>
            <p:spPr>
              <a:xfrm>
                <a:off x="2408591"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4" name="Oval 12">
                <a:extLst>
                  <a:ext uri="{FF2B5EF4-FFF2-40B4-BE49-F238E27FC236}">
                    <a16:creationId xmlns:a16="http://schemas.microsoft.com/office/drawing/2014/main" id="{6E3226C6-7866-49D7-AE65-1026A989CF7C}"/>
                  </a:ext>
                </a:extLst>
              </p:cNvPr>
              <p:cNvSpPr/>
              <p:nvPr/>
            </p:nvSpPr>
            <p:spPr>
              <a:xfrm>
                <a:off x="2671404"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5" name="Oval 13">
                <a:extLst>
                  <a:ext uri="{FF2B5EF4-FFF2-40B4-BE49-F238E27FC236}">
                    <a16:creationId xmlns:a16="http://schemas.microsoft.com/office/drawing/2014/main" id="{E22DCB12-E6A3-4B1E-9140-4F99D15BCCEF}"/>
                  </a:ext>
                </a:extLst>
              </p:cNvPr>
              <p:cNvSpPr/>
              <p:nvPr/>
            </p:nvSpPr>
            <p:spPr>
              <a:xfrm>
                <a:off x="2934217"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6" name="Oval 14">
                <a:extLst>
                  <a:ext uri="{FF2B5EF4-FFF2-40B4-BE49-F238E27FC236}">
                    <a16:creationId xmlns:a16="http://schemas.microsoft.com/office/drawing/2014/main" id="{7DF35EB1-0DAA-4044-BD55-28156393D250}"/>
                  </a:ext>
                </a:extLst>
              </p:cNvPr>
              <p:cNvSpPr/>
              <p:nvPr/>
            </p:nvSpPr>
            <p:spPr>
              <a:xfrm>
                <a:off x="3197030"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7" name="Oval 15">
                <a:extLst>
                  <a:ext uri="{FF2B5EF4-FFF2-40B4-BE49-F238E27FC236}">
                    <a16:creationId xmlns:a16="http://schemas.microsoft.com/office/drawing/2014/main" id="{8E57336A-2F03-44BE-85A8-01312489815D}"/>
                  </a:ext>
                </a:extLst>
              </p:cNvPr>
              <p:cNvSpPr/>
              <p:nvPr/>
            </p:nvSpPr>
            <p:spPr>
              <a:xfrm>
                <a:off x="3459841"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8" name="Oval 16">
                <a:extLst>
                  <a:ext uri="{FF2B5EF4-FFF2-40B4-BE49-F238E27FC236}">
                    <a16:creationId xmlns:a16="http://schemas.microsoft.com/office/drawing/2014/main" id="{10D07492-52D4-45F0-827A-51BB19062217}"/>
                  </a:ext>
                </a:extLst>
              </p:cNvPr>
              <p:cNvSpPr/>
              <p:nvPr/>
            </p:nvSpPr>
            <p:spPr>
              <a:xfrm>
                <a:off x="1620152"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9" name="Rectangle 4">
                <a:extLst>
                  <a:ext uri="{FF2B5EF4-FFF2-40B4-BE49-F238E27FC236}">
                    <a16:creationId xmlns:a16="http://schemas.microsoft.com/office/drawing/2014/main" id="{676C10E3-7F0A-43F4-834D-54C32A1A77B8}"/>
                  </a:ext>
                </a:extLst>
              </p:cNvPr>
              <p:cNvSpPr/>
              <p:nvPr/>
            </p:nvSpPr>
            <p:spPr>
              <a:xfrm>
                <a:off x="1605638" y="2336798"/>
                <a:ext cx="2097318" cy="2173517"/>
              </a:xfrm>
              <a:prstGeom prst="rect">
                <a:avLst/>
              </a:prstGeom>
              <a:no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0" name="Oval 19">
                <a:extLst>
                  <a:ext uri="{FF2B5EF4-FFF2-40B4-BE49-F238E27FC236}">
                    <a16:creationId xmlns:a16="http://schemas.microsoft.com/office/drawing/2014/main" id="{873A4706-8866-471F-A12E-A47566EC49A9}"/>
                  </a:ext>
                </a:extLst>
              </p:cNvPr>
              <p:cNvSpPr/>
              <p:nvPr/>
            </p:nvSpPr>
            <p:spPr>
              <a:xfrm>
                <a:off x="1892647"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1" name="Oval 20">
                <a:extLst>
                  <a:ext uri="{FF2B5EF4-FFF2-40B4-BE49-F238E27FC236}">
                    <a16:creationId xmlns:a16="http://schemas.microsoft.com/office/drawing/2014/main" id="{B22FE3FF-8921-4BB7-8960-4F3D73B39753}"/>
                  </a:ext>
                </a:extLst>
              </p:cNvPr>
              <p:cNvSpPr/>
              <p:nvPr/>
            </p:nvSpPr>
            <p:spPr>
              <a:xfrm>
                <a:off x="2155460"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2" name="Oval 21">
                <a:extLst>
                  <a:ext uri="{FF2B5EF4-FFF2-40B4-BE49-F238E27FC236}">
                    <a16:creationId xmlns:a16="http://schemas.microsoft.com/office/drawing/2014/main" id="{E50C2062-6546-4FE6-8BF1-7F0F83C7233D}"/>
                  </a:ext>
                </a:extLst>
              </p:cNvPr>
              <p:cNvSpPr/>
              <p:nvPr/>
            </p:nvSpPr>
            <p:spPr>
              <a:xfrm>
                <a:off x="2418273"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3" name="Oval 22">
                <a:extLst>
                  <a:ext uri="{FF2B5EF4-FFF2-40B4-BE49-F238E27FC236}">
                    <a16:creationId xmlns:a16="http://schemas.microsoft.com/office/drawing/2014/main" id="{47100478-2727-47B5-ADC1-B41109A1662B}"/>
                  </a:ext>
                </a:extLst>
              </p:cNvPr>
              <p:cNvSpPr/>
              <p:nvPr/>
            </p:nvSpPr>
            <p:spPr>
              <a:xfrm>
                <a:off x="2681086"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4" name="Oval 23">
                <a:extLst>
                  <a:ext uri="{FF2B5EF4-FFF2-40B4-BE49-F238E27FC236}">
                    <a16:creationId xmlns:a16="http://schemas.microsoft.com/office/drawing/2014/main" id="{DC71AF07-7736-4D6F-8258-2A45619319AA}"/>
                  </a:ext>
                </a:extLst>
              </p:cNvPr>
              <p:cNvSpPr/>
              <p:nvPr/>
            </p:nvSpPr>
            <p:spPr>
              <a:xfrm>
                <a:off x="2943899"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5" name="Oval 24">
                <a:extLst>
                  <a:ext uri="{FF2B5EF4-FFF2-40B4-BE49-F238E27FC236}">
                    <a16:creationId xmlns:a16="http://schemas.microsoft.com/office/drawing/2014/main" id="{8B605B91-7046-4B96-9E3F-848215657419}"/>
                  </a:ext>
                </a:extLst>
              </p:cNvPr>
              <p:cNvSpPr/>
              <p:nvPr/>
            </p:nvSpPr>
            <p:spPr>
              <a:xfrm>
                <a:off x="3206712"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6" name="Oval 25">
                <a:extLst>
                  <a:ext uri="{FF2B5EF4-FFF2-40B4-BE49-F238E27FC236}">
                    <a16:creationId xmlns:a16="http://schemas.microsoft.com/office/drawing/2014/main" id="{7C349C7E-55E4-4A79-817A-11A8D2213B4C}"/>
                  </a:ext>
                </a:extLst>
              </p:cNvPr>
              <p:cNvSpPr/>
              <p:nvPr/>
            </p:nvSpPr>
            <p:spPr>
              <a:xfrm>
                <a:off x="3469523"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7" name="Oval 26">
                <a:extLst>
                  <a:ext uri="{FF2B5EF4-FFF2-40B4-BE49-F238E27FC236}">
                    <a16:creationId xmlns:a16="http://schemas.microsoft.com/office/drawing/2014/main" id="{7E0AF305-E8B9-4446-BC11-E194FD76BAD8}"/>
                  </a:ext>
                </a:extLst>
              </p:cNvPr>
              <p:cNvSpPr/>
              <p:nvPr/>
            </p:nvSpPr>
            <p:spPr>
              <a:xfrm>
                <a:off x="1629834"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8" name="Oval 59">
                <a:extLst>
                  <a:ext uri="{FF2B5EF4-FFF2-40B4-BE49-F238E27FC236}">
                    <a16:creationId xmlns:a16="http://schemas.microsoft.com/office/drawing/2014/main" id="{F909152A-B86F-436C-8A51-9826CA13305C}"/>
                  </a:ext>
                </a:extLst>
              </p:cNvPr>
              <p:cNvSpPr/>
              <p:nvPr/>
            </p:nvSpPr>
            <p:spPr>
              <a:xfrm>
                <a:off x="1873115"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9" name="Oval 60">
                <a:extLst>
                  <a:ext uri="{FF2B5EF4-FFF2-40B4-BE49-F238E27FC236}">
                    <a16:creationId xmlns:a16="http://schemas.microsoft.com/office/drawing/2014/main" id="{8B1F1B36-BBDA-49F0-A529-C1A319967A53}"/>
                  </a:ext>
                </a:extLst>
              </p:cNvPr>
              <p:cNvSpPr/>
              <p:nvPr/>
            </p:nvSpPr>
            <p:spPr>
              <a:xfrm>
                <a:off x="2135928"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0" name="Oval 61">
                <a:extLst>
                  <a:ext uri="{FF2B5EF4-FFF2-40B4-BE49-F238E27FC236}">
                    <a16:creationId xmlns:a16="http://schemas.microsoft.com/office/drawing/2014/main" id="{243B35F0-BE55-4DB6-9A86-ACF7C16DA41E}"/>
                  </a:ext>
                </a:extLst>
              </p:cNvPr>
              <p:cNvSpPr/>
              <p:nvPr/>
            </p:nvSpPr>
            <p:spPr>
              <a:xfrm>
                <a:off x="2398741"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1" name="Oval 62">
                <a:extLst>
                  <a:ext uri="{FF2B5EF4-FFF2-40B4-BE49-F238E27FC236}">
                    <a16:creationId xmlns:a16="http://schemas.microsoft.com/office/drawing/2014/main" id="{8D376662-57C3-4059-BA35-D3F920CA5B39}"/>
                  </a:ext>
                </a:extLst>
              </p:cNvPr>
              <p:cNvSpPr/>
              <p:nvPr/>
            </p:nvSpPr>
            <p:spPr>
              <a:xfrm>
                <a:off x="2661554"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2" name="Oval 63">
                <a:extLst>
                  <a:ext uri="{FF2B5EF4-FFF2-40B4-BE49-F238E27FC236}">
                    <a16:creationId xmlns:a16="http://schemas.microsoft.com/office/drawing/2014/main" id="{71C73F23-8035-40D8-9AC5-9741FFF9752D}"/>
                  </a:ext>
                </a:extLst>
              </p:cNvPr>
              <p:cNvSpPr/>
              <p:nvPr/>
            </p:nvSpPr>
            <p:spPr>
              <a:xfrm>
                <a:off x="2924367"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3" name="Oval 64">
                <a:extLst>
                  <a:ext uri="{FF2B5EF4-FFF2-40B4-BE49-F238E27FC236}">
                    <a16:creationId xmlns:a16="http://schemas.microsoft.com/office/drawing/2014/main" id="{95E93564-14BE-4D69-96E7-75C3E991402B}"/>
                  </a:ext>
                </a:extLst>
              </p:cNvPr>
              <p:cNvSpPr/>
              <p:nvPr/>
            </p:nvSpPr>
            <p:spPr>
              <a:xfrm>
                <a:off x="3187180"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4" name="Oval 65">
                <a:extLst>
                  <a:ext uri="{FF2B5EF4-FFF2-40B4-BE49-F238E27FC236}">
                    <a16:creationId xmlns:a16="http://schemas.microsoft.com/office/drawing/2014/main" id="{387C0EA8-EE91-45BD-BEBB-822E08BAB1C6}"/>
                  </a:ext>
                </a:extLst>
              </p:cNvPr>
              <p:cNvSpPr/>
              <p:nvPr/>
            </p:nvSpPr>
            <p:spPr>
              <a:xfrm>
                <a:off x="3449991"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5" name="Oval 66">
                <a:extLst>
                  <a:ext uri="{FF2B5EF4-FFF2-40B4-BE49-F238E27FC236}">
                    <a16:creationId xmlns:a16="http://schemas.microsoft.com/office/drawing/2014/main" id="{D53DB62E-1D65-4075-9B7D-BD0DEE5F6677}"/>
                  </a:ext>
                </a:extLst>
              </p:cNvPr>
              <p:cNvSpPr/>
              <p:nvPr/>
            </p:nvSpPr>
            <p:spPr>
              <a:xfrm>
                <a:off x="1610302"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6" name="Oval 67">
                <a:extLst>
                  <a:ext uri="{FF2B5EF4-FFF2-40B4-BE49-F238E27FC236}">
                    <a16:creationId xmlns:a16="http://schemas.microsoft.com/office/drawing/2014/main" id="{3A52CCEA-F34D-40BC-83C3-CCA5A586E3B1}"/>
                  </a:ext>
                </a:extLst>
              </p:cNvPr>
              <p:cNvSpPr/>
              <p:nvPr/>
            </p:nvSpPr>
            <p:spPr>
              <a:xfrm>
                <a:off x="1870263"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7" name="Oval 68">
                <a:extLst>
                  <a:ext uri="{FF2B5EF4-FFF2-40B4-BE49-F238E27FC236}">
                    <a16:creationId xmlns:a16="http://schemas.microsoft.com/office/drawing/2014/main" id="{5F534890-BE24-49B5-AC4E-01D9F8F4D5F6}"/>
                  </a:ext>
                </a:extLst>
              </p:cNvPr>
              <p:cNvSpPr/>
              <p:nvPr/>
            </p:nvSpPr>
            <p:spPr>
              <a:xfrm>
                <a:off x="2133076"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8" name="Oval 69">
                <a:extLst>
                  <a:ext uri="{FF2B5EF4-FFF2-40B4-BE49-F238E27FC236}">
                    <a16:creationId xmlns:a16="http://schemas.microsoft.com/office/drawing/2014/main" id="{10CCA0F2-F627-435C-9FA6-C19C01AEBB30}"/>
                  </a:ext>
                </a:extLst>
              </p:cNvPr>
              <p:cNvSpPr/>
              <p:nvPr/>
            </p:nvSpPr>
            <p:spPr>
              <a:xfrm>
                <a:off x="2395889"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9" name="Oval 70">
                <a:extLst>
                  <a:ext uri="{FF2B5EF4-FFF2-40B4-BE49-F238E27FC236}">
                    <a16:creationId xmlns:a16="http://schemas.microsoft.com/office/drawing/2014/main" id="{2F0B2F2D-F235-4196-8EDB-0AC96169C675}"/>
                  </a:ext>
                </a:extLst>
              </p:cNvPr>
              <p:cNvSpPr/>
              <p:nvPr/>
            </p:nvSpPr>
            <p:spPr>
              <a:xfrm>
                <a:off x="2658702"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0" name="Oval 71">
                <a:extLst>
                  <a:ext uri="{FF2B5EF4-FFF2-40B4-BE49-F238E27FC236}">
                    <a16:creationId xmlns:a16="http://schemas.microsoft.com/office/drawing/2014/main" id="{9046EBC2-02AC-4D38-BBBE-56D4B61D65A2}"/>
                  </a:ext>
                </a:extLst>
              </p:cNvPr>
              <p:cNvSpPr/>
              <p:nvPr/>
            </p:nvSpPr>
            <p:spPr>
              <a:xfrm>
                <a:off x="2921515"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1" name="Oval 72">
                <a:extLst>
                  <a:ext uri="{FF2B5EF4-FFF2-40B4-BE49-F238E27FC236}">
                    <a16:creationId xmlns:a16="http://schemas.microsoft.com/office/drawing/2014/main" id="{C7512B9B-91DB-4C32-B508-B862E91843D0}"/>
                  </a:ext>
                </a:extLst>
              </p:cNvPr>
              <p:cNvSpPr/>
              <p:nvPr/>
            </p:nvSpPr>
            <p:spPr>
              <a:xfrm>
                <a:off x="3184328"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2" name="Oval 73">
                <a:extLst>
                  <a:ext uri="{FF2B5EF4-FFF2-40B4-BE49-F238E27FC236}">
                    <a16:creationId xmlns:a16="http://schemas.microsoft.com/office/drawing/2014/main" id="{62BE1869-6122-4DFE-96D3-916DBF6C7FED}"/>
                  </a:ext>
                </a:extLst>
              </p:cNvPr>
              <p:cNvSpPr/>
              <p:nvPr/>
            </p:nvSpPr>
            <p:spPr>
              <a:xfrm>
                <a:off x="3447139"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3" name="Oval 74">
                <a:extLst>
                  <a:ext uri="{FF2B5EF4-FFF2-40B4-BE49-F238E27FC236}">
                    <a16:creationId xmlns:a16="http://schemas.microsoft.com/office/drawing/2014/main" id="{4D5A4861-6EF4-4EE6-8663-385C157AA1FF}"/>
                  </a:ext>
                </a:extLst>
              </p:cNvPr>
              <p:cNvSpPr/>
              <p:nvPr/>
            </p:nvSpPr>
            <p:spPr>
              <a:xfrm>
                <a:off x="1607450"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4" name="Oval 75">
                <a:extLst>
                  <a:ext uri="{FF2B5EF4-FFF2-40B4-BE49-F238E27FC236}">
                    <a16:creationId xmlns:a16="http://schemas.microsoft.com/office/drawing/2014/main" id="{30CAB7B4-A251-45BE-AC71-0D934CF01EA7}"/>
                  </a:ext>
                </a:extLst>
              </p:cNvPr>
              <p:cNvSpPr/>
              <p:nvPr/>
            </p:nvSpPr>
            <p:spPr>
              <a:xfrm>
                <a:off x="1865079"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5" name="Oval 76">
                <a:extLst>
                  <a:ext uri="{FF2B5EF4-FFF2-40B4-BE49-F238E27FC236}">
                    <a16:creationId xmlns:a16="http://schemas.microsoft.com/office/drawing/2014/main" id="{96322EB0-5B23-4FB3-AA34-1194EBAD53F6}"/>
                  </a:ext>
                </a:extLst>
              </p:cNvPr>
              <p:cNvSpPr/>
              <p:nvPr/>
            </p:nvSpPr>
            <p:spPr>
              <a:xfrm>
                <a:off x="2127892"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6" name="Oval 77">
                <a:extLst>
                  <a:ext uri="{FF2B5EF4-FFF2-40B4-BE49-F238E27FC236}">
                    <a16:creationId xmlns:a16="http://schemas.microsoft.com/office/drawing/2014/main" id="{DB0BB6EC-1F60-4791-AA83-B3ADDA80F6D2}"/>
                  </a:ext>
                </a:extLst>
              </p:cNvPr>
              <p:cNvSpPr/>
              <p:nvPr/>
            </p:nvSpPr>
            <p:spPr>
              <a:xfrm>
                <a:off x="2390705"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7" name="Oval 78">
                <a:extLst>
                  <a:ext uri="{FF2B5EF4-FFF2-40B4-BE49-F238E27FC236}">
                    <a16:creationId xmlns:a16="http://schemas.microsoft.com/office/drawing/2014/main" id="{56A9A252-3091-4E06-B832-700219EF59D6}"/>
                  </a:ext>
                </a:extLst>
              </p:cNvPr>
              <p:cNvSpPr/>
              <p:nvPr/>
            </p:nvSpPr>
            <p:spPr>
              <a:xfrm>
                <a:off x="2653518"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8" name="Oval 79">
                <a:extLst>
                  <a:ext uri="{FF2B5EF4-FFF2-40B4-BE49-F238E27FC236}">
                    <a16:creationId xmlns:a16="http://schemas.microsoft.com/office/drawing/2014/main" id="{858B1974-DE6C-46AD-A0D8-D13E31BFBFFD}"/>
                  </a:ext>
                </a:extLst>
              </p:cNvPr>
              <p:cNvSpPr/>
              <p:nvPr/>
            </p:nvSpPr>
            <p:spPr>
              <a:xfrm>
                <a:off x="2916331"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9" name="Oval 80">
                <a:extLst>
                  <a:ext uri="{FF2B5EF4-FFF2-40B4-BE49-F238E27FC236}">
                    <a16:creationId xmlns:a16="http://schemas.microsoft.com/office/drawing/2014/main" id="{B4F3BF55-7C01-4EC5-A557-ABFEDE14D6E2}"/>
                  </a:ext>
                </a:extLst>
              </p:cNvPr>
              <p:cNvSpPr/>
              <p:nvPr/>
            </p:nvSpPr>
            <p:spPr>
              <a:xfrm>
                <a:off x="3179144"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0" name="Oval 81">
                <a:extLst>
                  <a:ext uri="{FF2B5EF4-FFF2-40B4-BE49-F238E27FC236}">
                    <a16:creationId xmlns:a16="http://schemas.microsoft.com/office/drawing/2014/main" id="{04D829D7-FDDB-44C5-A18C-E9DC1AA4C9F6}"/>
                  </a:ext>
                </a:extLst>
              </p:cNvPr>
              <p:cNvSpPr/>
              <p:nvPr/>
            </p:nvSpPr>
            <p:spPr>
              <a:xfrm>
                <a:off x="3441955"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1" name="Oval 82">
                <a:extLst>
                  <a:ext uri="{FF2B5EF4-FFF2-40B4-BE49-F238E27FC236}">
                    <a16:creationId xmlns:a16="http://schemas.microsoft.com/office/drawing/2014/main" id="{CE6DBBCE-0A5D-486D-950D-B22EE5CFD11D}"/>
                  </a:ext>
                </a:extLst>
              </p:cNvPr>
              <p:cNvSpPr/>
              <p:nvPr/>
            </p:nvSpPr>
            <p:spPr>
              <a:xfrm>
                <a:off x="1602266"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2" name="Oval 83">
                <a:extLst>
                  <a:ext uri="{FF2B5EF4-FFF2-40B4-BE49-F238E27FC236}">
                    <a16:creationId xmlns:a16="http://schemas.microsoft.com/office/drawing/2014/main" id="{1B6ACA6A-E03B-4C7A-9680-424D80B4F40D}"/>
                  </a:ext>
                </a:extLst>
              </p:cNvPr>
              <p:cNvSpPr/>
              <p:nvPr/>
            </p:nvSpPr>
            <p:spPr>
              <a:xfrm>
                <a:off x="1871744"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3" name="Oval 84">
                <a:extLst>
                  <a:ext uri="{FF2B5EF4-FFF2-40B4-BE49-F238E27FC236}">
                    <a16:creationId xmlns:a16="http://schemas.microsoft.com/office/drawing/2014/main" id="{B8CFB7AE-28E9-4B1C-B043-192379605782}"/>
                  </a:ext>
                </a:extLst>
              </p:cNvPr>
              <p:cNvSpPr/>
              <p:nvPr/>
            </p:nvSpPr>
            <p:spPr>
              <a:xfrm>
                <a:off x="2134557"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4" name="Oval 85">
                <a:extLst>
                  <a:ext uri="{FF2B5EF4-FFF2-40B4-BE49-F238E27FC236}">
                    <a16:creationId xmlns:a16="http://schemas.microsoft.com/office/drawing/2014/main" id="{8A5486D1-D868-4C2F-847F-B569B5C4238C}"/>
                  </a:ext>
                </a:extLst>
              </p:cNvPr>
              <p:cNvSpPr/>
              <p:nvPr/>
            </p:nvSpPr>
            <p:spPr>
              <a:xfrm>
                <a:off x="2397370"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5" name="Oval 86">
                <a:extLst>
                  <a:ext uri="{FF2B5EF4-FFF2-40B4-BE49-F238E27FC236}">
                    <a16:creationId xmlns:a16="http://schemas.microsoft.com/office/drawing/2014/main" id="{D0A890D9-F80F-439A-A99C-39C930588F90}"/>
                  </a:ext>
                </a:extLst>
              </p:cNvPr>
              <p:cNvSpPr/>
              <p:nvPr/>
            </p:nvSpPr>
            <p:spPr>
              <a:xfrm>
                <a:off x="2660183"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6" name="Oval 87">
                <a:extLst>
                  <a:ext uri="{FF2B5EF4-FFF2-40B4-BE49-F238E27FC236}">
                    <a16:creationId xmlns:a16="http://schemas.microsoft.com/office/drawing/2014/main" id="{B072AD76-5A4F-4E6D-99D1-2FE17E2E9B32}"/>
                  </a:ext>
                </a:extLst>
              </p:cNvPr>
              <p:cNvSpPr/>
              <p:nvPr/>
            </p:nvSpPr>
            <p:spPr>
              <a:xfrm>
                <a:off x="2922996"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7" name="Oval 88">
                <a:extLst>
                  <a:ext uri="{FF2B5EF4-FFF2-40B4-BE49-F238E27FC236}">
                    <a16:creationId xmlns:a16="http://schemas.microsoft.com/office/drawing/2014/main" id="{2DC7F45E-F65A-4AB5-AF7D-85C1EF054F3E}"/>
                  </a:ext>
                </a:extLst>
              </p:cNvPr>
              <p:cNvSpPr/>
              <p:nvPr/>
            </p:nvSpPr>
            <p:spPr>
              <a:xfrm>
                <a:off x="3185809"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8" name="Oval 89">
                <a:extLst>
                  <a:ext uri="{FF2B5EF4-FFF2-40B4-BE49-F238E27FC236}">
                    <a16:creationId xmlns:a16="http://schemas.microsoft.com/office/drawing/2014/main" id="{7A00BD7A-E42E-4F7E-BD63-D15C1A6C52E9}"/>
                  </a:ext>
                </a:extLst>
              </p:cNvPr>
              <p:cNvSpPr/>
              <p:nvPr/>
            </p:nvSpPr>
            <p:spPr>
              <a:xfrm>
                <a:off x="3448620"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9" name="Oval 90">
                <a:extLst>
                  <a:ext uri="{FF2B5EF4-FFF2-40B4-BE49-F238E27FC236}">
                    <a16:creationId xmlns:a16="http://schemas.microsoft.com/office/drawing/2014/main" id="{7C843EB6-A301-4B2B-A5D5-CAB5C5E6D817}"/>
                  </a:ext>
                </a:extLst>
              </p:cNvPr>
              <p:cNvSpPr/>
              <p:nvPr/>
            </p:nvSpPr>
            <p:spPr>
              <a:xfrm>
                <a:off x="1608931"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0" name="Oval 91">
                <a:extLst>
                  <a:ext uri="{FF2B5EF4-FFF2-40B4-BE49-F238E27FC236}">
                    <a16:creationId xmlns:a16="http://schemas.microsoft.com/office/drawing/2014/main" id="{3297278E-75E0-49E9-9660-99EEE1DF2734}"/>
                  </a:ext>
                </a:extLst>
              </p:cNvPr>
              <p:cNvSpPr/>
              <p:nvPr/>
            </p:nvSpPr>
            <p:spPr>
              <a:xfrm>
                <a:off x="1852992"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1" name="Oval 92">
                <a:extLst>
                  <a:ext uri="{FF2B5EF4-FFF2-40B4-BE49-F238E27FC236}">
                    <a16:creationId xmlns:a16="http://schemas.microsoft.com/office/drawing/2014/main" id="{197B2A89-D34E-4C1F-A86D-A238A087E579}"/>
                  </a:ext>
                </a:extLst>
              </p:cNvPr>
              <p:cNvSpPr/>
              <p:nvPr/>
            </p:nvSpPr>
            <p:spPr>
              <a:xfrm>
                <a:off x="2115805"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2" name="Oval 93">
                <a:extLst>
                  <a:ext uri="{FF2B5EF4-FFF2-40B4-BE49-F238E27FC236}">
                    <a16:creationId xmlns:a16="http://schemas.microsoft.com/office/drawing/2014/main" id="{32D810BE-140A-463B-8988-1C05690D81CA}"/>
                  </a:ext>
                </a:extLst>
              </p:cNvPr>
              <p:cNvSpPr/>
              <p:nvPr/>
            </p:nvSpPr>
            <p:spPr>
              <a:xfrm>
                <a:off x="2378618"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3" name="Oval 94">
                <a:extLst>
                  <a:ext uri="{FF2B5EF4-FFF2-40B4-BE49-F238E27FC236}">
                    <a16:creationId xmlns:a16="http://schemas.microsoft.com/office/drawing/2014/main" id="{34FEE6E1-78E8-4030-AF94-A1153C6F34EB}"/>
                  </a:ext>
                </a:extLst>
              </p:cNvPr>
              <p:cNvSpPr/>
              <p:nvPr/>
            </p:nvSpPr>
            <p:spPr>
              <a:xfrm>
                <a:off x="2641431"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4" name="Oval 95">
                <a:extLst>
                  <a:ext uri="{FF2B5EF4-FFF2-40B4-BE49-F238E27FC236}">
                    <a16:creationId xmlns:a16="http://schemas.microsoft.com/office/drawing/2014/main" id="{26E95CA4-730C-41E2-94DF-DDDCE1284870}"/>
                  </a:ext>
                </a:extLst>
              </p:cNvPr>
              <p:cNvSpPr/>
              <p:nvPr/>
            </p:nvSpPr>
            <p:spPr>
              <a:xfrm>
                <a:off x="2904244"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5" name="Oval 96">
                <a:extLst>
                  <a:ext uri="{FF2B5EF4-FFF2-40B4-BE49-F238E27FC236}">
                    <a16:creationId xmlns:a16="http://schemas.microsoft.com/office/drawing/2014/main" id="{A02AE8E1-38D7-4F6F-99D8-F491D9882118}"/>
                  </a:ext>
                </a:extLst>
              </p:cNvPr>
              <p:cNvSpPr/>
              <p:nvPr/>
            </p:nvSpPr>
            <p:spPr>
              <a:xfrm>
                <a:off x="3167057"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6" name="Oval 97">
                <a:extLst>
                  <a:ext uri="{FF2B5EF4-FFF2-40B4-BE49-F238E27FC236}">
                    <a16:creationId xmlns:a16="http://schemas.microsoft.com/office/drawing/2014/main" id="{C74AFFC3-F79C-49F0-B782-DB4E430F3C92}"/>
                  </a:ext>
                </a:extLst>
              </p:cNvPr>
              <p:cNvSpPr/>
              <p:nvPr/>
            </p:nvSpPr>
            <p:spPr>
              <a:xfrm>
                <a:off x="3429868"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7" name="Oval 98">
                <a:extLst>
                  <a:ext uri="{FF2B5EF4-FFF2-40B4-BE49-F238E27FC236}">
                    <a16:creationId xmlns:a16="http://schemas.microsoft.com/office/drawing/2014/main" id="{53D6569B-54D2-4541-BE5C-D5408F0FC09C}"/>
                  </a:ext>
                </a:extLst>
              </p:cNvPr>
              <p:cNvSpPr/>
              <p:nvPr/>
            </p:nvSpPr>
            <p:spPr>
              <a:xfrm>
                <a:off x="1590179"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8" name="Oval 99">
                <a:extLst>
                  <a:ext uri="{FF2B5EF4-FFF2-40B4-BE49-F238E27FC236}">
                    <a16:creationId xmlns:a16="http://schemas.microsoft.com/office/drawing/2014/main" id="{962B1AE8-F1F1-4D06-AB6B-BB6A1060480B}"/>
                  </a:ext>
                </a:extLst>
              </p:cNvPr>
              <p:cNvSpPr/>
              <p:nvPr/>
            </p:nvSpPr>
            <p:spPr>
              <a:xfrm>
                <a:off x="1871744"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9" name="Oval 100">
                <a:extLst>
                  <a:ext uri="{FF2B5EF4-FFF2-40B4-BE49-F238E27FC236}">
                    <a16:creationId xmlns:a16="http://schemas.microsoft.com/office/drawing/2014/main" id="{7B8E30FC-D839-4ADC-888C-2DC88212CD62}"/>
                  </a:ext>
                </a:extLst>
              </p:cNvPr>
              <p:cNvSpPr/>
              <p:nvPr/>
            </p:nvSpPr>
            <p:spPr>
              <a:xfrm>
                <a:off x="2134557"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0" name="Oval 101">
                <a:extLst>
                  <a:ext uri="{FF2B5EF4-FFF2-40B4-BE49-F238E27FC236}">
                    <a16:creationId xmlns:a16="http://schemas.microsoft.com/office/drawing/2014/main" id="{7B4827EC-6DBA-4F1A-9ACB-3F1F41BEFEFE}"/>
                  </a:ext>
                </a:extLst>
              </p:cNvPr>
              <p:cNvSpPr/>
              <p:nvPr/>
            </p:nvSpPr>
            <p:spPr>
              <a:xfrm>
                <a:off x="2397370"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1" name="Oval 102">
                <a:extLst>
                  <a:ext uri="{FF2B5EF4-FFF2-40B4-BE49-F238E27FC236}">
                    <a16:creationId xmlns:a16="http://schemas.microsoft.com/office/drawing/2014/main" id="{8365B991-FB12-4703-AAFD-4217CCA8107E}"/>
                  </a:ext>
                </a:extLst>
              </p:cNvPr>
              <p:cNvSpPr/>
              <p:nvPr/>
            </p:nvSpPr>
            <p:spPr>
              <a:xfrm>
                <a:off x="2660183"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2" name="Oval 103">
                <a:extLst>
                  <a:ext uri="{FF2B5EF4-FFF2-40B4-BE49-F238E27FC236}">
                    <a16:creationId xmlns:a16="http://schemas.microsoft.com/office/drawing/2014/main" id="{EFD46163-B371-41E9-B601-5D6C32891933}"/>
                  </a:ext>
                </a:extLst>
              </p:cNvPr>
              <p:cNvSpPr/>
              <p:nvPr/>
            </p:nvSpPr>
            <p:spPr>
              <a:xfrm>
                <a:off x="2922996"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3" name="Oval 104">
                <a:extLst>
                  <a:ext uri="{FF2B5EF4-FFF2-40B4-BE49-F238E27FC236}">
                    <a16:creationId xmlns:a16="http://schemas.microsoft.com/office/drawing/2014/main" id="{2FCE2203-F319-4FC2-BA9A-F89FF61D24CD}"/>
                  </a:ext>
                </a:extLst>
              </p:cNvPr>
              <p:cNvSpPr/>
              <p:nvPr/>
            </p:nvSpPr>
            <p:spPr>
              <a:xfrm>
                <a:off x="3185809"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4" name="Oval 105">
                <a:extLst>
                  <a:ext uri="{FF2B5EF4-FFF2-40B4-BE49-F238E27FC236}">
                    <a16:creationId xmlns:a16="http://schemas.microsoft.com/office/drawing/2014/main" id="{34185184-81F9-4883-8757-D67B6C04BBA1}"/>
                  </a:ext>
                </a:extLst>
              </p:cNvPr>
              <p:cNvSpPr/>
              <p:nvPr/>
            </p:nvSpPr>
            <p:spPr>
              <a:xfrm>
                <a:off x="3448620"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5" name="Oval 106">
                <a:extLst>
                  <a:ext uri="{FF2B5EF4-FFF2-40B4-BE49-F238E27FC236}">
                    <a16:creationId xmlns:a16="http://schemas.microsoft.com/office/drawing/2014/main" id="{8D061C7A-C2BE-4E84-9312-CF8D49E389D5}"/>
                  </a:ext>
                </a:extLst>
              </p:cNvPr>
              <p:cNvSpPr/>
              <p:nvPr/>
            </p:nvSpPr>
            <p:spPr>
              <a:xfrm>
                <a:off x="1608931"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6" name="Group 108">
              <a:extLst>
                <a:ext uri="{FF2B5EF4-FFF2-40B4-BE49-F238E27FC236}">
                  <a16:creationId xmlns:a16="http://schemas.microsoft.com/office/drawing/2014/main" id="{B91C198A-A0A2-45E3-92AF-4769247BDC16}"/>
                </a:ext>
              </a:extLst>
            </p:cNvPr>
            <p:cNvGrpSpPr/>
            <p:nvPr/>
          </p:nvGrpSpPr>
          <p:grpSpPr>
            <a:xfrm>
              <a:off x="6015421" y="2336798"/>
              <a:ext cx="2136973" cy="2173517"/>
              <a:chOff x="1590179" y="2336798"/>
              <a:chExt cx="2136973" cy="2173517"/>
            </a:xfrm>
          </p:grpSpPr>
          <p:sp>
            <p:nvSpPr>
              <p:cNvPr id="166" name="Oval 109">
                <a:extLst>
                  <a:ext uri="{FF2B5EF4-FFF2-40B4-BE49-F238E27FC236}">
                    <a16:creationId xmlns:a16="http://schemas.microsoft.com/office/drawing/2014/main" id="{C391A307-3D04-478D-80C7-AE185146548C}"/>
                  </a:ext>
                </a:extLst>
              </p:cNvPr>
              <p:cNvSpPr/>
              <p:nvPr/>
            </p:nvSpPr>
            <p:spPr>
              <a:xfrm>
                <a:off x="1882965"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7" name="Oval 110">
                <a:extLst>
                  <a:ext uri="{FF2B5EF4-FFF2-40B4-BE49-F238E27FC236}">
                    <a16:creationId xmlns:a16="http://schemas.microsoft.com/office/drawing/2014/main" id="{60C2312B-838F-4744-9437-31CAD760525F}"/>
                  </a:ext>
                </a:extLst>
              </p:cNvPr>
              <p:cNvSpPr/>
              <p:nvPr/>
            </p:nvSpPr>
            <p:spPr>
              <a:xfrm>
                <a:off x="2145778"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8" name="Oval 111">
                <a:extLst>
                  <a:ext uri="{FF2B5EF4-FFF2-40B4-BE49-F238E27FC236}">
                    <a16:creationId xmlns:a16="http://schemas.microsoft.com/office/drawing/2014/main" id="{43FE1DCA-957A-46C4-AE49-681AEB6A237B}"/>
                  </a:ext>
                </a:extLst>
              </p:cNvPr>
              <p:cNvSpPr/>
              <p:nvPr/>
            </p:nvSpPr>
            <p:spPr>
              <a:xfrm>
                <a:off x="2408591"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9" name="Oval 112">
                <a:extLst>
                  <a:ext uri="{FF2B5EF4-FFF2-40B4-BE49-F238E27FC236}">
                    <a16:creationId xmlns:a16="http://schemas.microsoft.com/office/drawing/2014/main" id="{9656299A-22FB-4C83-B861-E6E1EE9B0A20}"/>
                  </a:ext>
                </a:extLst>
              </p:cNvPr>
              <p:cNvSpPr/>
              <p:nvPr/>
            </p:nvSpPr>
            <p:spPr>
              <a:xfrm>
                <a:off x="2671404"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0" name="Oval 113">
                <a:extLst>
                  <a:ext uri="{FF2B5EF4-FFF2-40B4-BE49-F238E27FC236}">
                    <a16:creationId xmlns:a16="http://schemas.microsoft.com/office/drawing/2014/main" id="{07457E95-3D13-4D4C-A52E-1AD286FCCAD5}"/>
                  </a:ext>
                </a:extLst>
              </p:cNvPr>
              <p:cNvSpPr/>
              <p:nvPr/>
            </p:nvSpPr>
            <p:spPr>
              <a:xfrm>
                <a:off x="2934217"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1" name="Oval 114">
                <a:extLst>
                  <a:ext uri="{FF2B5EF4-FFF2-40B4-BE49-F238E27FC236}">
                    <a16:creationId xmlns:a16="http://schemas.microsoft.com/office/drawing/2014/main" id="{740A0D19-43CD-40E8-B8B6-A917B7BE5A43}"/>
                  </a:ext>
                </a:extLst>
              </p:cNvPr>
              <p:cNvSpPr/>
              <p:nvPr/>
            </p:nvSpPr>
            <p:spPr>
              <a:xfrm>
                <a:off x="3197030"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2" name="Oval 115">
                <a:extLst>
                  <a:ext uri="{FF2B5EF4-FFF2-40B4-BE49-F238E27FC236}">
                    <a16:creationId xmlns:a16="http://schemas.microsoft.com/office/drawing/2014/main" id="{880F9572-B59D-4712-AA65-744367F83513}"/>
                  </a:ext>
                </a:extLst>
              </p:cNvPr>
              <p:cNvSpPr/>
              <p:nvPr/>
            </p:nvSpPr>
            <p:spPr>
              <a:xfrm>
                <a:off x="3459841"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3" name="Oval 116">
                <a:extLst>
                  <a:ext uri="{FF2B5EF4-FFF2-40B4-BE49-F238E27FC236}">
                    <a16:creationId xmlns:a16="http://schemas.microsoft.com/office/drawing/2014/main" id="{895A1AD3-1137-46D0-8A4E-10E4AD775BBC}"/>
                  </a:ext>
                </a:extLst>
              </p:cNvPr>
              <p:cNvSpPr/>
              <p:nvPr/>
            </p:nvSpPr>
            <p:spPr>
              <a:xfrm>
                <a:off x="1620152"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4" name="Rectangle 117">
                <a:extLst>
                  <a:ext uri="{FF2B5EF4-FFF2-40B4-BE49-F238E27FC236}">
                    <a16:creationId xmlns:a16="http://schemas.microsoft.com/office/drawing/2014/main" id="{C54FF6E8-0E81-47CA-86ED-14C98F204005}"/>
                  </a:ext>
                </a:extLst>
              </p:cNvPr>
              <p:cNvSpPr/>
              <p:nvPr/>
            </p:nvSpPr>
            <p:spPr>
              <a:xfrm>
                <a:off x="1605638" y="2336798"/>
                <a:ext cx="2097318" cy="2173517"/>
              </a:xfrm>
              <a:prstGeom prst="rect">
                <a:avLst/>
              </a:prstGeom>
              <a:no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5" name="Oval 118">
                <a:extLst>
                  <a:ext uri="{FF2B5EF4-FFF2-40B4-BE49-F238E27FC236}">
                    <a16:creationId xmlns:a16="http://schemas.microsoft.com/office/drawing/2014/main" id="{D8847E83-E9DC-43FC-8721-37F31A3CCE3F}"/>
                  </a:ext>
                </a:extLst>
              </p:cNvPr>
              <p:cNvSpPr/>
              <p:nvPr/>
            </p:nvSpPr>
            <p:spPr>
              <a:xfrm>
                <a:off x="1892647"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6" name="Oval 119">
                <a:extLst>
                  <a:ext uri="{FF2B5EF4-FFF2-40B4-BE49-F238E27FC236}">
                    <a16:creationId xmlns:a16="http://schemas.microsoft.com/office/drawing/2014/main" id="{CB0B9BCD-3897-4B76-928B-FA9473F4CA42}"/>
                  </a:ext>
                </a:extLst>
              </p:cNvPr>
              <p:cNvSpPr/>
              <p:nvPr/>
            </p:nvSpPr>
            <p:spPr>
              <a:xfrm>
                <a:off x="2155460"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7" name="Oval 120">
                <a:extLst>
                  <a:ext uri="{FF2B5EF4-FFF2-40B4-BE49-F238E27FC236}">
                    <a16:creationId xmlns:a16="http://schemas.microsoft.com/office/drawing/2014/main" id="{3861AC0B-06B1-45D3-8BAA-7FA633CBE955}"/>
                  </a:ext>
                </a:extLst>
              </p:cNvPr>
              <p:cNvSpPr/>
              <p:nvPr/>
            </p:nvSpPr>
            <p:spPr>
              <a:xfrm>
                <a:off x="2418273"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 name="Oval 121">
                <a:extLst>
                  <a:ext uri="{FF2B5EF4-FFF2-40B4-BE49-F238E27FC236}">
                    <a16:creationId xmlns:a16="http://schemas.microsoft.com/office/drawing/2014/main" id="{49641A27-A488-4EC8-87B2-BDA35C17913D}"/>
                  </a:ext>
                </a:extLst>
              </p:cNvPr>
              <p:cNvSpPr/>
              <p:nvPr/>
            </p:nvSpPr>
            <p:spPr>
              <a:xfrm>
                <a:off x="2681086"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9" name="Oval 122">
                <a:extLst>
                  <a:ext uri="{FF2B5EF4-FFF2-40B4-BE49-F238E27FC236}">
                    <a16:creationId xmlns:a16="http://schemas.microsoft.com/office/drawing/2014/main" id="{26BB4CFA-2C5B-4BB4-A2EA-0E045782922F}"/>
                  </a:ext>
                </a:extLst>
              </p:cNvPr>
              <p:cNvSpPr/>
              <p:nvPr/>
            </p:nvSpPr>
            <p:spPr>
              <a:xfrm>
                <a:off x="2943899"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0" name="Oval 123">
                <a:extLst>
                  <a:ext uri="{FF2B5EF4-FFF2-40B4-BE49-F238E27FC236}">
                    <a16:creationId xmlns:a16="http://schemas.microsoft.com/office/drawing/2014/main" id="{0EE237B3-9DCA-43D7-B224-20A148BE4B65}"/>
                  </a:ext>
                </a:extLst>
              </p:cNvPr>
              <p:cNvSpPr/>
              <p:nvPr/>
            </p:nvSpPr>
            <p:spPr>
              <a:xfrm>
                <a:off x="3206712"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1" name="Oval 124">
                <a:extLst>
                  <a:ext uri="{FF2B5EF4-FFF2-40B4-BE49-F238E27FC236}">
                    <a16:creationId xmlns:a16="http://schemas.microsoft.com/office/drawing/2014/main" id="{F1C3670A-B447-46EC-9F8C-378BC67EACD3}"/>
                  </a:ext>
                </a:extLst>
              </p:cNvPr>
              <p:cNvSpPr/>
              <p:nvPr/>
            </p:nvSpPr>
            <p:spPr>
              <a:xfrm>
                <a:off x="3469523"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2" name="Oval 125">
                <a:extLst>
                  <a:ext uri="{FF2B5EF4-FFF2-40B4-BE49-F238E27FC236}">
                    <a16:creationId xmlns:a16="http://schemas.microsoft.com/office/drawing/2014/main" id="{D99FA474-9B8E-4410-BE05-810648BC0033}"/>
                  </a:ext>
                </a:extLst>
              </p:cNvPr>
              <p:cNvSpPr/>
              <p:nvPr/>
            </p:nvSpPr>
            <p:spPr>
              <a:xfrm>
                <a:off x="1629834"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3" name="Oval 126">
                <a:extLst>
                  <a:ext uri="{FF2B5EF4-FFF2-40B4-BE49-F238E27FC236}">
                    <a16:creationId xmlns:a16="http://schemas.microsoft.com/office/drawing/2014/main" id="{4609266A-1F0E-4932-ACF4-FA1302A9945D}"/>
                  </a:ext>
                </a:extLst>
              </p:cNvPr>
              <p:cNvSpPr/>
              <p:nvPr/>
            </p:nvSpPr>
            <p:spPr>
              <a:xfrm>
                <a:off x="1873115"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4" name="Oval 127">
                <a:extLst>
                  <a:ext uri="{FF2B5EF4-FFF2-40B4-BE49-F238E27FC236}">
                    <a16:creationId xmlns:a16="http://schemas.microsoft.com/office/drawing/2014/main" id="{DBC096EA-4DC7-45E5-8D7E-140B48936832}"/>
                  </a:ext>
                </a:extLst>
              </p:cNvPr>
              <p:cNvSpPr/>
              <p:nvPr/>
            </p:nvSpPr>
            <p:spPr>
              <a:xfrm>
                <a:off x="2135928"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5" name="Oval 128">
                <a:extLst>
                  <a:ext uri="{FF2B5EF4-FFF2-40B4-BE49-F238E27FC236}">
                    <a16:creationId xmlns:a16="http://schemas.microsoft.com/office/drawing/2014/main" id="{EFD28998-3C68-45D3-81BF-3349613D5098}"/>
                  </a:ext>
                </a:extLst>
              </p:cNvPr>
              <p:cNvSpPr/>
              <p:nvPr/>
            </p:nvSpPr>
            <p:spPr>
              <a:xfrm>
                <a:off x="2398741"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6" name="Oval 129">
                <a:extLst>
                  <a:ext uri="{FF2B5EF4-FFF2-40B4-BE49-F238E27FC236}">
                    <a16:creationId xmlns:a16="http://schemas.microsoft.com/office/drawing/2014/main" id="{9282A02C-F80A-4170-9DF2-04B20DB4150E}"/>
                  </a:ext>
                </a:extLst>
              </p:cNvPr>
              <p:cNvSpPr/>
              <p:nvPr/>
            </p:nvSpPr>
            <p:spPr>
              <a:xfrm>
                <a:off x="2661554"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7" name="Oval 130">
                <a:extLst>
                  <a:ext uri="{FF2B5EF4-FFF2-40B4-BE49-F238E27FC236}">
                    <a16:creationId xmlns:a16="http://schemas.microsoft.com/office/drawing/2014/main" id="{C0160C88-1A4D-43C5-B837-F5D69EBBF25B}"/>
                  </a:ext>
                </a:extLst>
              </p:cNvPr>
              <p:cNvSpPr/>
              <p:nvPr/>
            </p:nvSpPr>
            <p:spPr>
              <a:xfrm>
                <a:off x="2924367"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8" name="Oval 131">
                <a:extLst>
                  <a:ext uri="{FF2B5EF4-FFF2-40B4-BE49-F238E27FC236}">
                    <a16:creationId xmlns:a16="http://schemas.microsoft.com/office/drawing/2014/main" id="{7F1CA6D7-A255-4D89-BA30-BF50024D0140}"/>
                  </a:ext>
                </a:extLst>
              </p:cNvPr>
              <p:cNvSpPr/>
              <p:nvPr/>
            </p:nvSpPr>
            <p:spPr>
              <a:xfrm>
                <a:off x="3187180"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9" name="Oval 132">
                <a:extLst>
                  <a:ext uri="{FF2B5EF4-FFF2-40B4-BE49-F238E27FC236}">
                    <a16:creationId xmlns:a16="http://schemas.microsoft.com/office/drawing/2014/main" id="{9AD9A36E-F5F4-4D3B-97AD-50F03018AA62}"/>
                  </a:ext>
                </a:extLst>
              </p:cNvPr>
              <p:cNvSpPr/>
              <p:nvPr/>
            </p:nvSpPr>
            <p:spPr>
              <a:xfrm>
                <a:off x="3449991"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0" name="Oval 133">
                <a:extLst>
                  <a:ext uri="{FF2B5EF4-FFF2-40B4-BE49-F238E27FC236}">
                    <a16:creationId xmlns:a16="http://schemas.microsoft.com/office/drawing/2014/main" id="{0A9AB9C8-552F-4908-924E-EB3DB538B633}"/>
                  </a:ext>
                </a:extLst>
              </p:cNvPr>
              <p:cNvSpPr/>
              <p:nvPr/>
            </p:nvSpPr>
            <p:spPr>
              <a:xfrm>
                <a:off x="1610302"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1" name="Oval 134">
                <a:extLst>
                  <a:ext uri="{FF2B5EF4-FFF2-40B4-BE49-F238E27FC236}">
                    <a16:creationId xmlns:a16="http://schemas.microsoft.com/office/drawing/2014/main" id="{4D17F219-A0CD-41DE-86C2-7C4B52A140B3}"/>
                  </a:ext>
                </a:extLst>
              </p:cNvPr>
              <p:cNvSpPr/>
              <p:nvPr/>
            </p:nvSpPr>
            <p:spPr>
              <a:xfrm>
                <a:off x="1870263"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2" name="Oval 135">
                <a:extLst>
                  <a:ext uri="{FF2B5EF4-FFF2-40B4-BE49-F238E27FC236}">
                    <a16:creationId xmlns:a16="http://schemas.microsoft.com/office/drawing/2014/main" id="{146900A5-240F-46F5-87D3-FF743BC036BD}"/>
                  </a:ext>
                </a:extLst>
              </p:cNvPr>
              <p:cNvSpPr/>
              <p:nvPr/>
            </p:nvSpPr>
            <p:spPr>
              <a:xfrm>
                <a:off x="2133076"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3" name="Oval 136">
                <a:extLst>
                  <a:ext uri="{FF2B5EF4-FFF2-40B4-BE49-F238E27FC236}">
                    <a16:creationId xmlns:a16="http://schemas.microsoft.com/office/drawing/2014/main" id="{659C2643-4238-431B-912B-FCDC76496AA1}"/>
                  </a:ext>
                </a:extLst>
              </p:cNvPr>
              <p:cNvSpPr/>
              <p:nvPr/>
            </p:nvSpPr>
            <p:spPr>
              <a:xfrm>
                <a:off x="2395889"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4" name="Oval 137">
                <a:extLst>
                  <a:ext uri="{FF2B5EF4-FFF2-40B4-BE49-F238E27FC236}">
                    <a16:creationId xmlns:a16="http://schemas.microsoft.com/office/drawing/2014/main" id="{F3CFE7F2-5EE6-4B68-9E45-4967CED59C6E}"/>
                  </a:ext>
                </a:extLst>
              </p:cNvPr>
              <p:cNvSpPr/>
              <p:nvPr/>
            </p:nvSpPr>
            <p:spPr>
              <a:xfrm>
                <a:off x="2658702"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5" name="Oval 138">
                <a:extLst>
                  <a:ext uri="{FF2B5EF4-FFF2-40B4-BE49-F238E27FC236}">
                    <a16:creationId xmlns:a16="http://schemas.microsoft.com/office/drawing/2014/main" id="{3DDDE800-8FBE-48AC-9B12-6C0DB7F465A8}"/>
                  </a:ext>
                </a:extLst>
              </p:cNvPr>
              <p:cNvSpPr/>
              <p:nvPr/>
            </p:nvSpPr>
            <p:spPr>
              <a:xfrm>
                <a:off x="2921515"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6" name="Oval 139">
                <a:extLst>
                  <a:ext uri="{FF2B5EF4-FFF2-40B4-BE49-F238E27FC236}">
                    <a16:creationId xmlns:a16="http://schemas.microsoft.com/office/drawing/2014/main" id="{E42C0296-B082-4DA1-A49C-62C7A50BA935}"/>
                  </a:ext>
                </a:extLst>
              </p:cNvPr>
              <p:cNvSpPr/>
              <p:nvPr/>
            </p:nvSpPr>
            <p:spPr>
              <a:xfrm>
                <a:off x="3184328"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7" name="Oval 140">
                <a:extLst>
                  <a:ext uri="{FF2B5EF4-FFF2-40B4-BE49-F238E27FC236}">
                    <a16:creationId xmlns:a16="http://schemas.microsoft.com/office/drawing/2014/main" id="{915FEAF0-9314-434D-A2D1-7613E12D45DE}"/>
                  </a:ext>
                </a:extLst>
              </p:cNvPr>
              <p:cNvSpPr/>
              <p:nvPr/>
            </p:nvSpPr>
            <p:spPr>
              <a:xfrm>
                <a:off x="3447139"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8" name="Oval 141">
                <a:extLst>
                  <a:ext uri="{FF2B5EF4-FFF2-40B4-BE49-F238E27FC236}">
                    <a16:creationId xmlns:a16="http://schemas.microsoft.com/office/drawing/2014/main" id="{C7BBAADF-5A2A-4A9B-B5F1-E19EAF01D57A}"/>
                  </a:ext>
                </a:extLst>
              </p:cNvPr>
              <p:cNvSpPr/>
              <p:nvPr/>
            </p:nvSpPr>
            <p:spPr>
              <a:xfrm>
                <a:off x="1607450"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9" name="Oval 142">
                <a:extLst>
                  <a:ext uri="{FF2B5EF4-FFF2-40B4-BE49-F238E27FC236}">
                    <a16:creationId xmlns:a16="http://schemas.microsoft.com/office/drawing/2014/main" id="{02A00B01-1A9C-40AF-84ED-074ABA9CC35E}"/>
                  </a:ext>
                </a:extLst>
              </p:cNvPr>
              <p:cNvSpPr/>
              <p:nvPr/>
            </p:nvSpPr>
            <p:spPr>
              <a:xfrm>
                <a:off x="1865079"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0" name="Oval 143">
                <a:extLst>
                  <a:ext uri="{FF2B5EF4-FFF2-40B4-BE49-F238E27FC236}">
                    <a16:creationId xmlns:a16="http://schemas.microsoft.com/office/drawing/2014/main" id="{27E78A3B-6F6C-4CF0-9AD7-C50E750AFDB1}"/>
                  </a:ext>
                </a:extLst>
              </p:cNvPr>
              <p:cNvSpPr/>
              <p:nvPr/>
            </p:nvSpPr>
            <p:spPr>
              <a:xfrm>
                <a:off x="2127892"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1" name="Oval 144">
                <a:extLst>
                  <a:ext uri="{FF2B5EF4-FFF2-40B4-BE49-F238E27FC236}">
                    <a16:creationId xmlns:a16="http://schemas.microsoft.com/office/drawing/2014/main" id="{8CE177AE-A2D3-474E-997E-7068A0E7DAD9}"/>
                  </a:ext>
                </a:extLst>
              </p:cNvPr>
              <p:cNvSpPr/>
              <p:nvPr/>
            </p:nvSpPr>
            <p:spPr>
              <a:xfrm>
                <a:off x="2390705"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2" name="Oval 145">
                <a:extLst>
                  <a:ext uri="{FF2B5EF4-FFF2-40B4-BE49-F238E27FC236}">
                    <a16:creationId xmlns:a16="http://schemas.microsoft.com/office/drawing/2014/main" id="{4D1B7144-5661-4F23-B051-B8098AF0D875}"/>
                  </a:ext>
                </a:extLst>
              </p:cNvPr>
              <p:cNvSpPr/>
              <p:nvPr/>
            </p:nvSpPr>
            <p:spPr>
              <a:xfrm>
                <a:off x="2653518"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3" name="Oval 146">
                <a:extLst>
                  <a:ext uri="{FF2B5EF4-FFF2-40B4-BE49-F238E27FC236}">
                    <a16:creationId xmlns:a16="http://schemas.microsoft.com/office/drawing/2014/main" id="{90F15FCC-3086-4E0E-9445-5CDD113A8608}"/>
                  </a:ext>
                </a:extLst>
              </p:cNvPr>
              <p:cNvSpPr/>
              <p:nvPr/>
            </p:nvSpPr>
            <p:spPr>
              <a:xfrm>
                <a:off x="2916331"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4" name="Oval 147">
                <a:extLst>
                  <a:ext uri="{FF2B5EF4-FFF2-40B4-BE49-F238E27FC236}">
                    <a16:creationId xmlns:a16="http://schemas.microsoft.com/office/drawing/2014/main" id="{51E70706-852E-4D3D-8240-51C14F79A5A3}"/>
                  </a:ext>
                </a:extLst>
              </p:cNvPr>
              <p:cNvSpPr/>
              <p:nvPr/>
            </p:nvSpPr>
            <p:spPr>
              <a:xfrm>
                <a:off x="3179144"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5" name="Oval 148">
                <a:extLst>
                  <a:ext uri="{FF2B5EF4-FFF2-40B4-BE49-F238E27FC236}">
                    <a16:creationId xmlns:a16="http://schemas.microsoft.com/office/drawing/2014/main" id="{5D1410EE-3983-421B-A57E-EE4B6ACA895E}"/>
                  </a:ext>
                </a:extLst>
              </p:cNvPr>
              <p:cNvSpPr/>
              <p:nvPr/>
            </p:nvSpPr>
            <p:spPr>
              <a:xfrm>
                <a:off x="3441955"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6" name="Oval 149">
                <a:extLst>
                  <a:ext uri="{FF2B5EF4-FFF2-40B4-BE49-F238E27FC236}">
                    <a16:creationId xmlns:a16="http://schemas.microsoft.com/office/drawing/2014/main" id="{3C6BD643-E02D-4EEA-81CA-0949C37E0B54}"/>
                  </a:ext>
                </a:extLst>
              </p:cNvPr>
              <p:cNvSpPr/>
              <p:nvPr/>
            </p:nvSpPr>
            <p:spPr>
              <a:xfrm>
                <a:off x="1602266"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7" name="Oval 150">
                <a:extLst>
                  <a:ext uri="{FF2B5EF4-FFF2-40B4-BE49-F238E27FC236}">
                    <a16:creationId xmlns:a16="http://schemas.microsoft.com/office/drawing/2014/main" id="{D43209A4-E75B-45C7-A434-84A9926502A1}"/>
                  </a:ext>
                </a:extLst>
              </p:cNvPr>
              <p:cNvSpPr/>
              <p:nvPr/>
            </p:nvSpPr>
            <p:spPr>
              <a:xfrm>
                <a:off x="1871744"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8" name="Oval 151">
                <a:extLst>
                  <a:ext uri="{FF2B5EF4-FFF2-40B4-BE49-F238E27FC236}">
                    <a16:creationId xmlns:a16="http://schemas.microsoft.com/office/drawing/2014/main" id="{7ACEEDC4-1978-44B3-8EF7-2E3A40C26AD5}"/>
                  </a:ext>
                </a:extLst>
              </p:cNvPr>
              <p:cNvSpPr/>
              <p:nvPr/>
            </p:nvSpPr>
            <p:spPr>
              <a:xfrm>
                <a:off x="2134557"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9" name="Oval 152">
                <a:extLst>
                  <a:ext uri="{FF2B5EF4-FFF2-40B4-BE49-F238E27FC236}">
                    <a16:creationId xmlns:a16="http://schemas.microsoft.com/office/drawing/2014/main" id="{E21DFE87-DA0D-4606-A32A-01E31B64312B}"/>
                  </a:ext>
                </a:extLst>
              </p:cNvPr>
              <p:cNvSpPr/>
              <p:nvPr/>
            </p:nvSpPr>
            <p:spPr>
              <a:xfrm>
                <a:off x="2397370"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0" name="Oval 153">
                <a:extLst>
                  <a:ext uri="{FF2B5EF4-FFF2-40B4-BE49-F238E27FC236}">
                    <a16:creationId xmlns:a16="http://schemas.microsoft.com/office/drawing/2014/main" id="{C5722FB6-4B33-44DC-A9EE-2655E68E8AFD}"/>
                  </a:ext>
                </a:extLst>
              </p:cNvPr>
              <p:cNvSpPr/>
              <p:nvPr/>
            </p:nvSpPr>
            <p:spPr>
              <a:xfrm>
                <a:off x="2660183"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1" name="Oval 154">
                <a:extLst>
                  <a:ext uri="{FF2B5EF4-FFF2-40B4-BE49-F238E27FC236}">
                    <a16:creationId xmlns:a16="http://schemas.microsoft.com/office/drawing/2014/main" id="{BDBC2025-EA70-4143-92D3-06B18FD41EBA}"/>
                  </a:ext>
                </a:extLst>
              </p:cNvPr>
              <p:cNvSpPr/>
              <p:nvPr/>
            </p:nvSpPr>
            <p:spPr>
              <a:xfrm>
                <a:off x="2922996"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2" name="Oval 155">
                <a:extLst>
                  <a:ext uri="{FF2B5EF4-FFF2-40B4-BE49-F238E27FC236}">
                    <a16:creationId xmlns:a16="http://schemas.microsoft.com/office/drawing/2014/main" id="{67648EB4-70E1-47D4-B1A1-99FF2661790D}"/>
                  </a:ext>
                </a:extLst>
              </p:cNvPr>
              <p:cNvSpPr/>
              <p:nvPr/>
            </p:nvSpPr>
            <p:spPr>
              <a:xfrm>
                <a:off x="3185809"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3" name="Oval 156">
                <a:extLst>
                  <a:ext uri="{FF2B5EF4-FFF2-40B4-BE49-F238E27FC236}">
                    <a16:creationId xmlns:a16="http://schemas.microsoft.com/office/drawing/2014/main" id="{2E40AFF8-36AC-44CF-9A81-BAF8E104E729}"/>
                  </a:ext>
                </a:extLst>
              </p:cNvPr>
              <p:cNvSpPr/>
              <p:nvPr/>
            </p:nvSpPr>
            <p:spPr>
              <a:xfrm>
                <a:off x="3448620"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4" name="Oval 157">
                <a:extLst>
                  <a:ext uri="{FF2B5EF4-FFF2-40B4-BE49-F238E27FC236}">
                    <a16:creationId xmlns:a16="http://schemas.microsoft.com/office/drawing/2014/main" id="{9C0BA330-42C0-4FB7-8362-3964B327B85C}"/>
                  </a:ext>
                </a:extLst>
              </p:cNvPr>
              <p:cNvSpPr/>
              <p:nvPr/>
            </p:nvSpPr>
            <p:spPr>
              <a:xfrm>
                <a:off x="1608931"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5" name="Oval 158">
                <a:extLst>
                  <a:ext uri="{FF2B5EF4-FFF2-40B4-BE49-F238E27FC236}">
                    <a16:creationId xmlns:a16="http://schemas.microsoft.com/office/drawing/2014/main" id="{1C20BD90-58B7-43A4-B8B7-1767A54DF40E}"/>
                  </a:ext>
                </a:extLst>
              </p:cNvPr>
              <p:cNvSpPr/>
              <p:nvPr/>
            </p:nvSpPr>
            <p:spPr>
              <a:xfrm>
                <a:off x="1852992"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6" name="Oval 159">
                <a:extLst>
                  <a:ext uri="{FF2B5EF4-FFF2-40B4-BE49-F238E27FC236}">
                    <a16:creationId xmlns:a16="http://schemas.microsoft.com/office/drawing/2014/main" id="{2C7307AE-C2A7-4780-8085-563C50C1D605}"/>
                  </a:ext>
                </a:extLst>
              </p:cNvPr>
              <p:cNvSpPr/>
              <p:nvPr/>
            </p:nvSpPr>
            <p:spPr>
              <a:xfrm>
                <a:off x="2115805"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7" name="Oval 160">
                <a:extLst>
                  <a:ext uri="{FF2B5EF4-FFF2-40B4-BE49-F238E27FC236}">
                    <a16:creationId xmlns:a16="http://schemas.microsoft.com/office/drawing/2014/main" id="{83FA396D-FEE6-4BF9-9B3D-1DD383025BA5}"/>
                  </a:ext>
                </a:extLst>
              </p:cNvPr>
              <p:cNvSpPr/>
              <p:nvPr/>
            </p:nvSpPr>
            <p:spPr>
              <a:xfrm>
                <a:off x="2378618"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8" name="Oval 161">
                <a:extLst>
                  <a:ext uri="{FF2B5EF4-FFF2-40B4-BE49-F238E27FC236}">
                    <a16:creationId xmlns:a16="http://schemas.microsoft.com/office/drawing/2014/main" id="{36D95EE8-3570-4CA4-B604-EC560F83EDC3}"/>
                  </a:ext>
                </a:extLst>
              </p:cNvPr>
              <p:cNvSpPr/>
              <p:nvPr/>
            </p:nvSpPr>
            <p:spPr>
              <a:xfrm>
                <a:off x="2641431"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9" name="Oval 162">
                <a:extLst>
                  <a:ext uri="{FF2B5EF4-FFF2-40B4-BE49-F238E27FC236}">
                    <a16:creationId xmlns:a16="http://schemas.microsoft.com/office/drawing/2014/main" id="{1F6E50E5-637A-4966-8379-BD9E98C25A06}"/>
                  </a:ext>
                </a:extLst>
              </p:cNvPr>
              <p:cNvSpPr/>
              <p:nvPr/>
            </p:nvSpPr>
            <p:spPr>
              <a:xfrm>
                <a:off x="2904244"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0" name="Oval 163">
                <a:extLst>
                  <a:ext uri="{FF2B5EF4-FFF2-40B4-BE49-F238E27FC236}">
                    <a16:creationId xmlns:a16="http://schemas.microsoft.com/office/drawing/2014/main" id="{14A54684-6DFF-473C-9616-2387896E6E61}"/>
                  </a:ext>
                </a:extLst>
              </p:cNvPr>
              <p:cNvSpPr/>
              <p:nvPr/>
            </p:nvSpPr>
            <p:spPr>
              <a:xfrm>
                <a:off x="3167057"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1" name="Oval 164">
                <a:extLst>
                  <a:ext uri="{FF2B5EF4-FFF2-40B4-BE49-F238E27FC236}">
                    <a16:creationId xmlns:a16="http://schemas.microsoft.com/office/drawing/2014/main" id="{05C6A05C-5883-4DB7-ABBE-DF987B682787}"/>
                  </a:ext>
                </a:extLst>
              </p:cNvPr>
              <p:cNvSpPr/>
              <p:nvPr/>
            </p:nvSpPr>
            <p:spPr>
              <a:xfrm>
                <a:off x="3429868"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2" name="Oval 165">
                <a:extLst>
                  <a:ext uri="{FF2B5EF4-FFF2-40B4-BE49-F238E27FC236}">
                    <a16:creationId xmlns:a16="http://schemas.microsoft.com/office/drawing/2014/main" id="{0BF600DC-5E95-4D2C-B5DF-58340DD79E68}"/>
                  </a:ext>
                </a:extLst>
              </p:cNvPr>
              <p:cNvSpPr/>
              <p:nvPr/>
            </p:nvSpPr>
            <p:spPr>
              <a:xfrm>
                <a:off x="1590179"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3" name="Oval 166">
                <a:extLst>
                  <a:ext uri="{FF2B5EF4-FFF2-40B4-BE49-F238E27FC236}">
                    <a16:creationId xmlns:a16="http://schemas.microsoft.com/office/drawing/2014/main" id="{A5CBA014-E06C-4CA5-8BC9-602F031E595E}"/>
                  </a:ext>
                </a:extLst>
              </p:cNvPr>
              <p:cNvSpPr/>
              <p:nvPr/>
            </p:nvSpPr>
            <p:spPr>
              <a:xfrm>
                <a:off x="1871744"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4" name="Oval 167">
                <a:extLst>
                  <a:ext uri="{FF2B5EF4-FFF2-40B4-BE49-F238E27FC236}">
                    <a16:creationId xmlns:a16="http://schemas.microsoft.com/office/drawing/2014/main" id="{F8AEF380-1808-4AAD-9C89-4F950C75DF23}"/>
                  </a:ext>
                </a:extLst>
              </p:cNvPr>
              <p:cNvSpPr/>
              <p:nvPr/>
            </p:nvSpPr>
            <p:spPr>
              <a:xfrm>
                <a:off x="2134557"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5" name="Oval 168">
                <a:extLst>
                  <a:ext uri="{FF2B5EF4-FFF2-40B4-BE49-F238E27FC236}">
                    <a16:creationId xmlns:a16="http://schemas.microsoft.com/office/drawing/2014/main" id="{AF376D16-5500-48CE-BC77-0AD77D55F374}"/>
                  </a:ext>
                </a:extLst>
              </p:cNvPr>
              <p:cNvSpPr/>
              <p:nvPr/>
            </p:nvSpPr>
            <p:spPr>
              <a:xfrm>
                <a:off x="2397370"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6" name="Oval 169">
                <a:extLst>
                  <a:ext uri="{FF2B5EF4-FFF2-40B4-BE49-F238E27FC236}">
                    <a16:creationId xmlns:a16="http://schemas.microsoft.com/office/drawing/2014/main" id="{CD361ECC-0D7A-46FA-987F-DFC385EE5945}"/>
                  </a:ext>
                </a:extLst>
              </p:cNvPr>
              <p:cNvSpPr/>
              <p:nvPr/>
            </p:nvSpPr>
            <p:spPr>
              <a:xfrm>
                <a:off x="2660183"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7" name="Oval 170">
                <a:extLst>
                  <a:ext uri="{FF2B5EF4-FFF2-40B4-BE49-F238E27FC236}">
                    <a16:creationId xmlns:a16="http://schemas.microsoft.com/office/drawing/2014/main" id="{B8220FD3-E876-47B0-BB86-17D0ED565BA5}"/>
                  </a:ext>
                </a:extLst>
              </p:cNvPr>
              <p:cNvSpPr/>
              <p:nvPr/>
            </p:nvSpPr>
            <p:spPr>
              <a:xfrm>
                <a:off x="2922996"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8" name="Oval 171">
                <a:extLst>
                  <a:ext uri="{FF2B5EF4-FFF2-40B4-BE49-F238E27FC236}">
                    <a16:creationId xmlns:a16="http://schemas.microsoft.com/office/drawing/2014/main" id="{03E29155-F722-4655-B9B0-D753C2357D96}"/>
                  </a:ext>
                </a:extLst>
              </p:cNvPr>
              <p:cNvSpPr/>
              <p:nvPr/>
            </p:nvSpPr>
            <p:spPr>
              <a:xfrm>
                <a:off x="3185809"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9" name="Oval 172">
                <a:extLst>
                  <a:ext uri="{FF2B5EF4-FFF2-40B4-BE49-F238E27FC236}">
                    <a16:creationId xmlns:a16="http://schemas.microsoft.com/office/drawing/2014/main" id="{89731D72-CFE1-4483-8BDE-08F5104746CB}"/>
                  </a:ext>
                </a:extLst>
              </p:cNvPr>
              <p:cNvSpPr/>
              <p:nvPr/>
            </p:nvSpPr>
            <p:spPr>
              <a:xfrm>
                <a:off x="3448620"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0" name="Oval 173">
                <a:extLst>
                  <a:ext uri="{FF2B5EF4-FFF2-40B4-BE49-F238E27FC236}">
                    <a16:creationId xmlns:a16="http://schemas.microsoft.com/office/drawing/2014/main" id="{9E7F95AE-24C7-4DFC-B816-F47552CC36AE}"/>
                  </a:ext>
                </a:extLst>
              </p:cNvPr>
              <p:cNvSpPr/>
              <p:nvPr/>
            </p:nvSpPr>
            <p:spPr>
              <a:xfrm>
                <a:off x="1608931"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7" name="Group 174">
              <a:extLst>
                <a:ext uri="{FF2B5EF4-FFF2-40B4-BE49-F238E27FC236}">
                  <a16:creationId xmlns:a16="http://schemas.microsoft.com/office/drawing/2014/main" id="{8453DDB9-FACE-47E2-B092-72383BB17054}"/>
                </a:ext>
              </a:extLst>
            </p:cNvPr>
            <p:cNvGrpSpPr/>
            <p:nvPr/>
          </p:nvGrpSpPr>
          <p:grpSpPr>
            <a:xfrm>
              <a:off x="3802800" y="2336798"/>
              <a:ext cx="2136973" cy="2173517"/>
              <a:chOff x="1590179" y="2336798"/>
              <a:chExt cx="2136973" cy="2173517"/>
            </a:xfrm>
          </p:grpSpPr>
          <p:sp>
            <p:nvSpPr>
              <p:cNvPr id="101" name="Oval 175">
                <a:extLst>
                  <a:ext uri="{FF2B5EF4-FFF2-40B4-BE49-F238E27FC236}">
                    <a16:creationId xmlns:a16="http://schemas.microsoft.com/office/drawing/2014/main" id="{B37771A6-42C7-4681-8C3E-50F31734A287}"/>
                  </a:ext>
                </a:extLst>
              </p:cNvPr>
              <p:cNvSpPr/>
              <p:nvPr/>
            </p:nvSpPr>
            <p:spPr>
              <a:xfrm>
                <a:off x="1882965"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Oval 176">
                <a:extLst>
                  <a:ext uri="{FF2B5EF4-FFF2-40B4-BE49-F238E27FC236}">
                    <a16:creationId xmlns:a16="http://schemas.microsoft.com/office/drawing/2014/main" id="{3D8491C9-1C21-434E-9902-D6B7C099119B}"/>
                  </a:ext>
                </a:extLst>
              </p:cNvPr>
              <p:cNvSpPr/>
              <p:nvPr/>
            </p:nvSpPr>
            <p:spPr>
              <a:xfrm>
                <a:off x="2145778"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Oval 177">
                <a:extLst>
                  <a:ext uri="{FF2B5EF4-FFF2-40B4-BE49-F238E27FC236}">
                    <a16:creationId xmlns:a16="http://schemas.microsoft.com/office/drawing/2014/main" id="{33121DD5-1138-4CA4-9511-84905FD3DB9C}"/>
                  </a:ext>
                </a:extLst>
              </p:cNvPr>
              <p:cNvSpPr/>
              <p:nvPr/>
            </p:nvSpPr>
            <p:spPr>
              <a:xfrm>
                <a:off x="2408591"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Oval 178">
                <a:extLst>
                  <a:ext uri="{FF2B5EF4-FFF2-40B4-BE49-F238E27FC236}">
                    <a16:creationId xmlns:a16="http://schemas.microsoft.com/office/drawing/2014/main" id="{8D2765A8-75CF-4053-B442-820B08455607}"/>
                  </a:ext>
                </a:extLst>
              </p:cNvPr>
              <p:cNvSpPr/>
              <p:nvPr/>
            </p:nvSpPr>
            <p:spPr>
              <a:xfrm>
                <a:off x="2671404"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Oval 179">
                <a:extLst>
                  <a:ext uri="{FF2B5EF4-FFF2-40B4-BE49-F238E27FC236}">
                    <a16:creationId xmlns:a16="http://schemas.microsoft.com/office/drawing/2014/main" id="{6F97904B-BAAD-4E83-90B5-BA1D6F432F2D}"/>
                  </a:ext>
                </a:extLst>
              </p:cNvPr>
              <p:cNvSpPr/>
              <p:nvPr/>
            </p:nvSpPr>
            <p:spPr>
              <a:xfrm>
                <a:off x="2934217"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Oval 180">
                <a:extLst>
                  <a:ext uri="{FF2B5EF4-FFF2-40B4-BE49-F238E27FC236}">
                    <a16:creationId xmlns:a16="http://schemas.microsoft.com/office/drawing/2014/main" id="{142D811F-69BA-43C2-ABCA-3512B9681102}"/>
                  </a:ext>
                </a:extLst>
              </p:cNvPr>
              <p:cNvSpPr/>
              <p:nvPr/>
            </p:nvSpPr>
            <p:spPr>
              <a:xfrm>
                <a:off x="3197030"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Oval 181">
                <a:extLst>
                  <a:ext uri="{FF2B5EF4-FFF2-40B4-BE49-F238E27FC236}">
                    <a16:creationId xmlns:a16="http://schemas.microsoft.com/office/drawing/2014/main" id="{C6AAC712-6B09-4837-B500-73F3F8FD2612}"/>
                  </a:ext>
                </a:extLst>
              </p:cNvPr>
              <p:cNvSpPr/>
              <p:nvPr/>
            </p:nvSpPr>
            <p:spPr>
              <a:xfrm>
                <a:off x="3459841"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8" name="Oval 182">
                <a:extLst>
                  <a:ext uri="{FF2B5EF4-FFF2-40B4-BE49-F238E27FC236}">
                    <a16:creationId xmlns:a16="http://schemas.microsoft.com/office/drawing/2014/main" id="{39A87221-6A69-41FA-A410-DE33EE766727}"/>
                  </a:ext>
                </a:extLst>
              </p:cNvPr>
              <p:cNvSpPr/>
              <p:nvPr/>
            </p:nvSpPr>
            <p:spPr>
              <a:xfrm>
                <a:off x="1620152"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Rectangle 183">
                <a:extLst>
                  <a:ext uri="{FF2B5EF4-FFF2-40B4-BE49-F238E27FC236}">
                    <a16:creationId xmlns:a16="http://schemas.microsoft.com/office/drawing/2014/main" id="{A2DCBC78-671E-432C-BD54-66AF6BDDEF6D}"/>
                  </a:ext>
                </a:extLst>
              </p:cNvPr>
              <p:cNvSpPr/>
              <p:nvPr/>
            </p:nvSpPr>
            <p:spPr>
              <a:xfrm>
                <a:off x="1605638" y="2336798"/>
                <a:ext cx="2097318" cy="2173517"/>
              </a:xfrm>
              <a:prstGeom prst="rect">
                <a:avLst/>
              </a:prstGeom>
              <a:no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Oval 184">
                <a:extLst>
                  <a:ext uri="{FF2B5EF4-FFF2-40B4-BE49-F238E27FC236}">
                    <a16:creationId xmlns:a16="http://schemas.microsoft.com/office/drawing/2014/main" id="{140496C4-01A0-4D86-B5D1-173132B2B7B3}"/>
                  </a:ext>
                </a:extLst>
              </p:cNvPr>
              <p:cNvSpPr/>
              <p:nvPr/>
            </p:nvSpPr>
            <p:spPr>
              <a:xfrm>
                <a:off x="1892647"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Oval 185">
                <a:extLst>
                  <a:ext uri="{FF2B5EF4-FFF2-40B4-BE49-F238E27FC236}">
                    <a16:creationId xmlns:a16="http://schemas.microsoft.com/office/drawing/2014/main" id="{858A1FAC-1504-4BBD-965C-657404B2F484}"/>
                  </a:ext>
                </a:extLst>
              </p:cNvPr>
              <p:cNvSpPr/>
              <p:nvPr/>
            </p:nvSpPr>
            <p:spPr>
              <a:xfrm>
                <a:off x="2155460"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Oval 186">
                <a:extLst>
                  <a:ext uri="{FF2B5EF4-FFF2-40B4-BE49-F238E27FC236}">
                    <a16:creationId xmlns:a16="http://schemas.microsoft.com/office/drawing/2014/main" id="{2ECFA915-0505-44B4-BDF3-21C31184890A}"/>
                  </a:ext>
                </a:extLst>
              </p:cNvPr>
              <p:cNvSpPr/>
              <p:nvPr/>
            </p:nvSpPr>
            <p:spPr>
              <a:xfrm>
                <a:off x="2418273"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Oval 187">
                <a:extLst>
                  <a:ext uri="{FF2B5EF4-FFF2-40B4-BE49-F238E27FC236}">
                    <a16:creationId xmlns:a16="http://schemas.microsoft.com/office/drawing/2014/main" id="{D68CF18B-70BB-42DE-9200-887095B49137}"/>
                  </a:ext>
                </a:extLst>
              </p:cNvPr>
              <p:cNvSpPr/>
              <p:nvPr/>
            </p:nvSpPr>
            <p:spPr>
              <a:xfrm>
                <a:off x="2681086"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Oval 188">
                <a:extLst>
                  <a:ext uri="{FF2B5EF4-FFF2-40B4-BE49-F238E27FC236}">
                    <a16:creationId xmlns:a16="http://schemas.microsoft.com/office/drawing/2014/main" id="{E1A05316-F4B0-4A0D-9A54-4571D2742552}"/>
                  </a:ext>
                </a:extLst>
              </p:cNvPr>
              <p:cNvSpPr/>
              <p:nvPr/>
            </p:nvSpPr>
            <p:spPr>
              <a:xfrm>
                <a:off x="2943899"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Oval 189">
                <a:extLst>
                  <a:ext uri="{FF2B5EF4-FFF2-40B4-BE49-F238E27FC236}">
                    <a16:creationId xmlns:a16="http://schemas.microsoft.com/office/drawing/2014/main" id="{BA6B9047-9880-4ECC-A6D5-1B0FA04EDBDF}"/>
                  </a:ext>
                </a:extLst>
              </p:cNvPr>
              <p:cNvSpPr/>
              <p:nvPr/>
            </p:nvSpPr>
            <p:spPr>
              <a:xfrm>
                <a:off x="3206712"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Oval 190">
                <a:extLst>
                  <a:ext uri="{FF2B5EF4-FFF2-40B4-BE49-F238E27FC236}">
                    <a16:creationId xmlns:a16="http://schemas.microsoft.com/office/drawing/2014/main" id="{192ABE06-61E3-418F-9991-575A49BBC052}"/>
                  </a:ext>
                </a:extLst>
              </p:cNvPr>
              <p:cNvSpPr/>
              <p:nvPr/>
            </p:nvSpPr>
            <p:spPr>
              <a:xfrm>
                <a:off x="3469523"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7" name="Oval 191">
                <a:extLst>
                  <a:ext uri="{FF2B5EF4-FFF2-40B4-BE49-F238E27FC236}">
                    <a16:creationId xmlns:a16="http://schemas.microsoft.com/office/drawing/2014/main" id="{D18C58C5-5F6E-4CB6-94CC-0AA0C552B969}"/>
                  </a:ext>
                </a:extLst>
              </p:cNvPr>
              <p:cNvSpPr/>
              <p:nvPr/>
            </p:nvSpPr>
            <p:spPr>
              <a:xfrm>
                <a:off x="1629834"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8" name="Oval 192">
                <a:extLst>
                  <a:ext uri="{FF2B5EF4-FFF2-40B4-BE49-F238E27FC236}">
                    <a16:creationId xmlns:a16="http://schemas.microsoft.com/office/drawing/2014/main" id="{2A0DB97C-D48E-44E3-9DDB-E006BAC8F38B}"/>
                  </a:ext>
                </a:extLst>
              </p:cNvPr>
              <p:cNvSpPr/>
              <p:nvPr/>
            </p:nvSpPr>
            <p:spPr>
              <a:xfrm>
                <a:off x="1873115"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Oval 193">
                <a:extLst>
                  <a:ext uri="{FF2B5EF4-FFF2-40B4-BE49-F238E27FC236}">
                    <a16:creationId xmlns:a16="http://schemas.microsoft.com/office/drawing/2014/main" id="{4B45CB34-0C9A-4B55-9A98-AE1EA4B695FA}"/>
                  </a:ext>
                </a:extLst>
              </p:cNvPr>
              <p:cNvSpPr/>
              <p:nvPr/>
            </p:nvSpPr>
            <p:spPr>
              <a:xfrm>
                <a:off x="2135928"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Oval 194">
                <a:extLst>
                  <a:ext uri="{FF2B5EF4-FFF2-40B4-BE49-F238E27FC236}">
                    <a16:creationId xmlns:a16="http://schemas.microsoft.com/office/drawing/2014/main" id="{7866063B-684C-4F2D-9143-FB62A51E8887}"/>
                  </a:ext>
                </a:extLst>
              </p:cNvPr>
              <p:cNvSpPr/>
              <p:nvPr/>
            </p:nvSpPr>
            <p:spPr>
              <a:xfrm>
                <a:off x="2398741"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Oval 195">
                <a:extLst>
                  <a:ext uri="{FF2B5EF4-FFF2-40B4-BE49-F238E27FC236}">
                    <a16:creationId xmlns:a16="http://schemas.microsoft.com/office/drawing/2014/main" id="{7AB302DE-539A-4224-B730-7FAEC8892CC1}"/>
                  </a:ext>
                </a:extLst>
              </p:cNvPr>
              <p:cNvSpPr/>
              <p:nvPr/>
            </p:nvSpPr>
            <p:spPr>
              <a:xfrm>
                <a:off x="2661554"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Oval 196">
                <a:extLst>
                  <a:ext uri="{FF2B5EF4-FFF2-40B4-BE49-F238E27FC236}">
                    <a16:creationId xmlns:a16="http://schemas.microsoft.com/office/drawing/2014/main" id="{1479D726-3A00-4F40-B049-23220D940C7A}"/>
                  </a:ext>
                </a:extLst>
              </p:cNvPr>
              <p:cNvSpPr/>
              <p:nvPr/>
            </p:nvSpPr>
            <p:spPr>
              <a:xfrm>
                <a:off x="2924367"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Oval 197">
                <a:extLst>
                  <a:ext uri="{FF2B5EF4-FFF2-40B4-BE49-F238E27FC236}">
                    <a16:creationId xmlns:a16="http://schemas.microsoft.com/office/drawing/2014/main" id="{6061EDAF-5F56-4701-8D88-E698B42CF579}"/>
                  </a:ext>
                </a:extLst>
              </p:cNvPr>
              <p:cNvSpPr/>
              <p:nvPr/>
            </p:nvSpPr>
            <p:spPr>
              <a:xfrm>
                <a:off x="3187180"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4" name="Oval 198">
                <a:extLst>
                  <a:ext uri="{FF2B5EF4-FFF2-40B4-BE49-F238E27FC236}">
                    <a16:creationId xmlns:a16="http://schemas.microsoft.com/office/drawing/2014/main" id="{198FE33D-756E-4877-8E6C-F74B5BC1E10B}"/>
                  </a:ext>
                </a:extLst>
              </p:cNvPr>
              <p:cNvSpPr/>
              <p:nvPr/>
            </p:nvSpPr>
            <p:spPr>
              <a:xfrm>
                <a:off x="3449991"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5" name="Oval 199">
                <a:extLst>
                  <a:ext uri="{FF2B5EF4-FFF2-40B4-BE49-F238E27FC236}">
                    <a16:creationId xmlns:a16="http://schemas.microsoft.com/office/drawing/2014/main" id="{132E3929-5C52-4CF1-BB50-78882CC783E8}"/>
                  </a:ext>
                </a:extLst>
              </p:cNvPr>
              <p:cNvSpPr/>
              <p:nvPr/>
            </p:nvSpPr>
            <p:spPr>
              <a:xfrm>
                <a:off x="1610302"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6" name="Oval 200">
                <a:extLst>
                  <a:ext uri="{FF2B5EF4-FFF2-40B4-BE49-F238E27FC236}">
                    <a16:creationId xmlns:a16="http://schemas.microsoft.com/office/drawing/2014/main" id="{A117ABDF-6F54-439D-BE4D-5C32E933AD1F}"/>
                  </a:ext>
                </a:extLst>
              </p:cNvPr>
              <p:cNvSpPr/>
              <p:nvPr/>
            </p:nvSpPr>
            <p:spPr>
              <a:xfrm>
                <a:off x="1870263"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7" name="Oval 201">
                <a:extLst>
                  <a:ext uri="{FF2B5EF4-FFF2-40B4-BE49-F238E27FC236}">
                    <a16:creationId xmlns:a16="http://schemas.microsoft.com/office/drawing/2014/main" id="{6859623D-FF5D-425B-A6CB-64154BF62DEF}"/>
                  </a:ext>
                </a:extLst>
              </p:cNvPr>
              <p:cNvSpPr/>
              <p:nvPr/>
            </p:nvSpPr>
            <p:spPr>
              <a:xfrm>
                <a:off x="2133076"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8" name="Oval 202">
                <a:extLst>
                  <a:ext uri="{FF2B5EF4-FFF2-40B4-BE49-F238E27FC236}">
                    <a16:creationId xmlns:a16="http://schemas.microsoft.com/office/drawing/2014/main" id="{195423DA-F596-45ED-8431-47E713FD5417}"/>
                  </a:ext>
                </a:extLst>
              </p:cNvPr>
              <p:cNvSpPr/>
              <p:nvPr/>
            </p:nvSpPr>
            <p:spPr>
              <a:xfrm>
                <a:off x="2395889"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9" name="Oval 203">
                <a:extLst>
                  <a:ext uri="{FF2B5EF4-FFF2-40B4-BE49-F238E27FC236}">
                    <a16:creationId xmlns:a16="http://schemas.microsoft.com/office/drawing/2014/main" id="{95464FC7-9A09-44C7-84A7-F77D42490607}"/>
                  </a:ext>
                </a:extLst>
              </p:cNvPr>
              <p:cNvSpPr/>
              <p:nvPr/>
            </p:nvSpPr>
            <p:spPr>
              <a:xfrm>
                <a:off x="2658702"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0" name="Oval 204">
                <a:extLst>
                  <a:ext uri="{FF2B5EF4-FFF2-40B4-BE49-F238E27FC236}">
                    <a16:creationId xmlns:a16="http://schemas.microsoft.com/office/drawing/2014/main" id="{D4456402-4EBB-4004-B8DC-27F7259AC4CB}"/>
                  </a:ext>
                </a:extLst>
              </p:cNvPr>
              <p:cNvSpPr/>
              <p:nvPr/>
            </p:nvSpPr>
            <p:spPr>
              <a:xfrm>
                <a:off x="2921515"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1" name="Oval 205">
                <a:extLst>
                  <a:ext uri="{FF2B5EF4-FFF2-40B4-BE49-F238E27FC236}">
                    <a16:creationId xmlns:a16="http://schemas.microsoft.com/office/drawing/2014/main" id="{F4458CF2-CFC4-46F2-AA53-FF499F104CEB}"/>
                  </a:ext>
                </a:extLst>
              </p:cNvPr>
              <p:cNvSpPr/>
              <p:nvPr/>
            </p:nvSpPr>
            <p:spPr>
              <a:xfrm>
                <a:off x="3184328"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2" name="Oval 206">
                <a:extLst>
                  <a:ext uri="{FF2B5EF4-FFF2-40B4-BE49-F238E27FC236}">
                    <a16:creationId xmlns:a16="http://schemas.microsoft.com/office/drawing/2014/main" id="{7B63846D-5140-4F8B-958F-E6C7103C3F68}"/>
                  </a:ext>
                </a:extLst>
              </p:cNvPr>
              <p:cNvSpPr/>
              <p:nvPr/>
            </p:nvSpPr>
            <p:spPr>
              <a:xfrm>
                <a:off x="3447139"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3" name="Oval 207">
                <a:extLst>
                  <a:ext uri="{FF2B5EF4-FFF2-40B4-BE49-F238E27FC236}">
                    <a16:creationId xmlns:a16="http://schemas.microsoft.com/office/drawing/2014/main" id="{967EC09B-AE73-4F9D-9388-5B1B7F3A1AD1}"/>
                  </a:ext>
                </a:extLst>
              </p:cNvPr>
              <p:cNvSpPr/>
              <p:nvPr/>
            </p:nvSpPr>
            <p:spPr>
              <a:xfrm>
                <a:off x="1607450"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4" name="Oval 208">
                <a:extLst>
                  <a:ext uri="{FF2B5EF4-FFF2-40B4-BE49-F238E27FC236}">
                    <a16:creationId xmlns:a16="http://schemas.microsoft.com/office/drawing/2014/main" id="{A2D45AC3-801F-432E-98B3-6623D2A4FF96}"/>
                  </a:ext>
                </a:extLst>
              </p:cNvPr>
              <p:cNvSpPr/>
              <p:nvPr/>
            </p:nvSpPr>
            <p:spPr>
              <a:xfrm>
                <a:off x="1865079"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5" name="Oval 209">
                <a:extLst>
                  <a:ext uri="{FF2B5EF4-FFF2-40B4-BE49-F238E27FC236}">
                    <a16:creationId xmlns:a16="http://schemas.microsoft.com/office/drawing/2014/main" id="{A53CE615-F745-4262-BB84-5935379AB9DC}"/>
                  </a:ext>
                </a:extLst>
              </p:cNvPr>
              <p:cNvSpPr/>
              <p:nvPr/>
            </p:nvSpPr>
            <p:spPr>
              <a:xfrm>
                <a:off x="2127892"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6" name="Oval 210">
                <a:extLst>
                  <a:ext uri="{FF2B5EF4-FFF2-40B4-BE49-F238E27FC236}">
                    <a16:creationId xmlns:a16="http://schemas.microsoft.com/office/drawing/2014/main" id="{DD81AB0A-DA55-4182-AE95-C53442D78F27}"/>
                  </a:ext>
                </a:extLst>
              </p:cNvPr>
              <p:cNvSpPr/>
              <p:nvPr/>
            </p:nvSpPr>
            <p:spPr>
              <a:xfrm>
                <a:off x="2390705"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7" name="Oval 211">
                <a:extLst>
                  <a:ext uri="{FF2B5EF4-FFF2-40B4-BE49-F238E27FC236}">
                    <a16:creationId xmlns:a16="http://schemas.microsoft.com/office/drawing/2014/main" id="{4D470612-62D8-4EB9-A3D8-DCAC2D23E3B8}"/>
                  </a:ext>
                </a:extLst>
              </p:cNvPr>
              <p:cNvSpPr/>
              <p:nvPr/>
            </p:nvSpPr>
            <p:spPr>
              <a:xfrm>
                <a:off x="2653518"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8" name="Oval 212">
                <a:extLst>
                  <a:ext uri="{FF2B5EF4-FFF2-40B4-BE49-F238E27FC236}">
                    <a16:creationId xmlns:a16="http://schemas.microsoft.com/office/drawing/2014/main" id="{80EC0459-6486-46AD-BBDB-0D56C2C7EE11}"/>
                  </a:ext>
                </a:extLst>
              </p:cNvPr>
              <p:cNvSpPr/>
              <p:nvPr/>
            </p:nvSpPr>
            <p:spPr>
              <a:xfrm>
                <a:off x="2916331"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9" name="Oval 213">
                <a:extLst>
                  <a:ext uri="{FF2B5EF4-FFF2-40B4-BE49-F238E27FC236}">
                    <a16:creationId xmlns:a16="http://schemas.microsoft.com/office/drawing/2014/main" id="{913C0C03-B34D-406F-B4BB-BC424EFB44CF}"/>
                  </a:ext>
                </a:extLst>
              </p:cNvPr>
              <p:cNvSpPr/>
              <p:nvPr/>
            </p:nvSpPr>
            <p:spPr>
              <a:xfrm>
                <a:off x="3179144"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0" name="Oval 214">
                <a:extLst>
                  <a:ext uri="{FF2B5EF4-FFF2-40B4-BE49-F238E27FC236}">
                    <a16:creationId xmlns:a16="http://schemas.microsoft.com/office/drawing/2014/main" id="{C47DB0FB-557A-426C-8994-7CF1E636B63B}"/>
                  </a:ext>
                </a:extLst>
              </p:cNvPr>
              <p:cNvSpPr/>
              <p:nvPr/>
            </p:nvSpPr>
            <p:spPr>
              <a:xfrm>
                <a:off x="3441955"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1" name="Oval 215">
                <a:extLst>
                  <a:ext uri="{FF2B5EF4-FFF2-40B4-BE49-F238E27FC236}">
                    <a16:creationId xmlns:a16="http://schemas.microsoft.com/office/drawing/2014/main" id="{A914F169-F59A-4F43-B9CC-02D329516034}"/>
                  </a:ext>
                </a:extLst>
              </p:cNvPr>
              <p:cNvSpPr/>
              <p:nvPr/>
            </p:nvSpPr>
            <p:spPr>
              <a:xfrm>
                <a:off x="1602266"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2" name="Oval 216">
                <a:extLst>
                  <a:ext uri="{FF2B5EF4-FFF2-40B4-BE49-F238E27FC236}">
                    <a16:creationId xmlns:a16="http://schemas.microsoft.com/office/drawing/2014/main" id="{55AFCBE3-7B3D-41D7-8ED7-7C5F581025A0}"/>
                  </a:ext>
                </a:extLst>
              </p:cNvPr>
              <p:cNvSpPr/>
              <p:nvPr/>
            </p:nvSpPr>
            <p:spPr>
              <a:xfrm>
                <a:off x="1871744"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 name="Oval 217">
                <a:extLst>
                  <a:ext uri="{FF2B5EF4-FFF2-40B4-BE49-F238E27FC236}">
                    <a16:creationId xmlns:a16="http://schemas.microsoft.com/office/drawing/2014/main" id="{2508E017-DAD5-411F-9C1D-59FF6D19A1C1}"/>
                  </a:ext>
                </a:extLst>
              </p:cNvPr>
              <p:cNvSpPr/>
              <p:nvPr/>
            </p:nvSpPr>
            <p:spPr>
              <a:xfrm>
                <a:off x="2134557"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4" name="Oval 218">
                <a:extLst>
                  <a:ext uri="{FF2B5EF4-FFF2-40B4-BE49-F238E27FC236}">
                    <a16:creationId xmlns:a16="http://schemas.microsoft.com/office/drawing/2014/main" id="{A13BB051-E394-41C1-9A68-D2971EAB8CE9}"/>
                  </a:ext>
                </a:extLst>
              </p:cNvPr>
              <p:cNvSpPr/>
              <p:nvPr/>
            </p:nvSpPr>
            <p:spPr>
              <a:xfrm>
                <a:off x="2397370"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 name="Oval 219">
                <a:extLst>
                  <a:ext uri="{FF2B5EF4-FFF2-40B4-BE49-F238E27FC236}">
                    <a16:creationId xmlns:a16="http://schemas.microsoft.com/office/drawing/2014/main" id="{AD174812-CDA8-4381-8302-2AE188665826}"/>
                  </a:ext>
                </a:extLst>
              </p:cNvPr>
              <p:cNvSpPr/>
              <p:nvPr/>
            </p:nvSpPr>
            <p:spPr>
              <a:xfrm>
                <a:off x="2660183"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6" name="Oval 220">
                <a:extLst>
                  <a:ext uri="{FF2B5EF4-FFF2-40B4-BE49-F238E27FC236}">
                    <a16:creationId xmlns:a16="http://schemas.microsoft.com/office/drawing/2014/main" id="{CA816093-6A97-4AE4-A4F1-8DD77709AA88}"/>
                  </a:ext>
                </a:extLst>
              </p:cNvPr>
              <p:cNvSpPr/>
              <p:nvPr/>
            </p:nvSpPr>
            <p:spPr>
              <a:xfrm>
                <a:off x="2922996"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7" name="Oval 221">
                <a:extLst>
                  <a:ext uri="{FF2B5EF4-FFF2-40B4-BE49-F238E27FC236}">
                    <a16:creationId xmlns:a16="http://schemas.microsoft.com/office/drawing/2014/main" id="{028ECA41-300A-40C7-954A-53283E5FAF88}"/>
                  </a:ext>
                </a:extLst>
              </p:cNvPr>
              <p:cNvSpPr/>
              <p:nvPr/>
            </p:nvSpPr>
            <p:spPr>
              <a:xfrm>
                <a:off x="3185809"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8" name="Oval 222">
                <a:extLst>
                  <a:ext uri="{FF2B5EF4-FFF2-40B4-BE49-F238E27FC236}">
                    <a16:creationId xmlns:a16="http://schemas.microsoft.com/office/drawing/2014/main" id="{4EE9D4EE-955B-45C8-A4D6-ED8E42BE7805}"/>
                  </a:ext>
                </a:extLst>
              </p:cNvPr>
              <p:cNvSpPr/>
              <p:nvPr/>
            </p:nvSpPr>
            <p:spPr>
              <a:xfrm>
                <a:off x="3448620"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9" name="Oval 223">
                <a:extLst>
                  <a:ext uri="{FF2B5EF4-FFF2-40B4-BE49-F238E27FC236}">
                    <a16:creationId xmlns:a16="http://schemas.microsoft.com/office/drawing/2014/main" id="{80B5C099-D573-4353-80AC-F903B647E985}"/>
                  </a:ext>
                </a:extLst>
              </p:cNvPr>
              <p:cNvSpPr/>
              <p:nvPr/>
            </p:nvSpPr>
            <p:spPr>
              <a:xfrm>
                <a:off x="1608931"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0" name="Oval 224">
                <a:extLst>
                  <a:ext uri="{FF2B5EF4-FFF2-40B4-BE49-F238E27FC236}">
                    <a16:creationId xmlns:a16="http://schemas.microsoft.com/office/drawing/2014/main" id="{32DDC765-5E40-4F3E-AAD7-C2FF76688122}"/>
                  </a:ext>
                </a:extLst>
              </p:cNvPr>
              <p:cNvSpPr/>
              <p:nvPr/>
            </p:nvSpPr>
            <p:spPr>
              <a:xfrm>
                <a:off x="1852992"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1" name="Oval 225">
                <a:extLst>
                  <a:ext uri="{FF2B5EF4-FFF2-40B4-BE49-F238E27FC236}">
                    <a16:creationId xmlns:a16="http://schemas.microsoft.com/office/drawing/2014/main" id="{37363A93-54D9-4655-B390-234E7F012640}"/>
                  </a:ext>
                </a:extLst>
              </p:cNvPr>
              <p:cNvSpPr/>
              <p:nvPr/>
            </p:nvSpPr>
            <p:spPr>
              <a:xfrm>
                <a:off x="2115805"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2" name="Oval 226">
                <a:extLst>
                  <a:ext uri="{FF2B5EF4-FFF2-40B4-BE49-F238E27FC236}">
                    <a16:creationId xmlns:a16="http://schemas.microsoft.com/office/drawing/2014/main" id="{19F9BE56-51A6-4978-B668-BD6FC753C5E7}"/>
                  </a:ext>
                </a:extLst>
              </p:cNvPr>
              <p:cNvSpPr/>
              <p:nvPr/>
            </p:nvSpPr>
            <p:spPr>
              <a:xfrm>
                <a:off x="2378618"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3" name="Oval 227">
                <a:extLst>
                  <a:ext uri="{FF2B5EF4-FFF2-40B4-BE49-F238E27FC236}">
                    <a16:creationId xmlns:a16="http://schemas.microsoft.com/office/drawing/2014/main" id="{A017E11B-8AEE-4F21-A543-225196C90DD4}"/>
                  </a:ext>
                </a:extLst>
              </p:cNvPr>
              <p:cNvSpPr/>
              <p:nvPr/>
            </p:nvSpPr>
            <p:spPr>
              <a:xfrm>
                <a:off x="2641431"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4" name="Oval 228">
                <a:extLst>
                  <a:ext uri="{FF2B5EF4-FFF2-40B4-BE49-F238E27FC236}">
                    <a16:creationId xmlns:a16="http://schemas.microsoft.com/office/drawing/2014/main" id="{866653AD-BED6-4EE3-95F8-2672BDF723AB}"/>
                  </a:ext>
                </a:extLst>
              </p:cNvPr>
              <p:cNvSpPr/>
              <p:nvPr/>
            </p:nvSpPr>
            <p:spPr>
              <a:xfrm>
                <a:off x="2904244"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5" name="Oval 229">
                <a:extLst>
                  <a:ext uri="{FF2B5EF4-FFF2-40B4-BE49-F238E27FC236}">
                    <a16:creationId xmlns:a16="http://schemas.microsoft.com/office/drawing/2014/main" id="{65A8D2A8-32BC-4C4A-BA9D-12F726C5200B}"/>
                  </a:ext>
                </a:extLst>
              </p:cNvPr>
              <p:cNvSpPr/>
              <p:nvPr/>
            </p:nvSpPr>
            <p:spPr>
              <a:xfrm>
                <a:off x="3167057"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6" name="Oval 230">
                <a:extLst>
                  <a:ext uri="{FF2B5EF4-FFF2-40B4-BE49-F238E27FC236}">
                    <a16:creationId xmlns:a16="http://schemas.microsoft.com/office/drawing/2014/main" id="{0989E92F-4E7D-493A-A5FC-97868D363717}"/>
                  </a:ext>
                </a:extLst>
              </p:cNvPr>
              <p:cNvSpPr/>
              <p:nvPr/>
            </p:nvSpPr>
            <p:spPr>
              <a:xfrm>
                <a:off x="3429868"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7" name="Oval 231">
                <a:extLst>
                  <a:ext uri="{FF2B5EF4-FFF2-40B4-BE49-F238E27FC236}">
                    <a16:creationId xmlns:a16="http://schemas.microsoft.com/office/drawing/2014/main" id="{2D97CA72-532D-4A7C-A005-193ADB1FD819}"/>
                  </a:ext>
                </a:extLst>
              </p:cNvPr>
              <p:cNvSpPr/>
              <p:nvPr/>
            </p:nvSpPr>
            <p:spPr>
              <a:xfrm>
                <a:off x="1590179"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8" name="Oval 232">
                <a:extLst>
                  <a:ext uri="{FF2B5EF4-FFF2-40B4-BE49-F238E27FC236}">
                    <a16:creationId xmlns:a16="http://schemas.microsoft.com/office/drawing/2014/main" id="{E973965C-6327-4DC0-A1C9-0B69122F544C}"/>
                  </a:ext>
                </a:extLst>
              </p:cNvPr>
              <p:cNvSpPr/>
              <p:nvPr/>
            </p:nvSpPr>
            <p:spPr>
              <a:xfrm>
                <a:off x="1871744"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9" name="Oval 233">
                <a:extLst>
                  <a:ext uri="{FF2B5EF4-FFF2-40B4-BE49-F238E27FC236}">
                    <a16:creationId xmlns:a16="http://schemas.microsoft.com/office/drawing/2014/main" id="{15A75057-1638-4034-A5B0-062028A2F5AD}"/>
                  </a:ext>
                </a:extLst>
              </p:cNvPr>
              <p:cNvSpPr/>
              <p:nvPr/>
            </p:nvSpPr>
            <p:spPr>
              <a:xfrm>
                <a:off x="2134557"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0" name="Oval 234">
                <a:extLst>
                  <a:ext uri="{FF2B5EF4-FFF2-40B4-BE49-F238E27FC236}">
                    <a16:creationId xmlns:a16="http://schemas.microsoft.com/office/drawing/2014/main" id="{D44CFC83-87B7-47DD-B15F-94CD52DF2714}"/>
                  </a:ext>
                </a:extLst>
              </p:cNvPr>
              <p:cNvSpPr/>
              <p:nvPr/>
            </p:nvSpPr>
            <p:spPr>
              <a:xfrm>
                <a:off x="2397370"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1" name="Oval 235">
                <a:extLst>
                  <a:ext uri="{FF2B5EF4-FFF2-40B4-BE49-F238E27FC236}">
                    <a16:creationId xmlns:a16="http://schemas.microsoft.com/office/drawing/2014/main" id="{DCBCA6CE-BDAB-492E-846A-014588163E22}"/>
                  </a:ext>
                </a:extLst>
              </p:cNvPr>
              <p:cNvSpPr/>
              <p:nvPr/>
            </p:nvSpPr>
            <p:spPr>
              <a:xfrm>
                <a:off x="2660183"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2" name="Oval 236">
                <a:extLst>
                  <a:ext uri="{FF2B5EF4-FFF2-40B4-BE49-F238E27FC236}">
                    <a16:creationId xmlns:a16="http://schemas.microsoft.com/office/drawing/2014/main" id="{F3D3D7A9-6630-432D-A186-7C024303C543}"/>
                  </a:ext>
                </a:extLst>
              </p:cNvPr>
              <p:cNvSpPr/>
              <p:nvPr/>
            </p:nvSpPr>
            <p:spPr>
              <a:xfrm>
                <a:off x="2922996"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3" name="Oval 237">
                <a:extLst>
                  <a:ext uri="{FF2B5EF4-FFF2-40B4-BE49-F238E27FC236}">
                    <a16:creationId xmlns:a16="http://schemas.microsoft.com/office/drawing/2014/main" id="{2748ED70-D357-46DD-8540-57E65570BAC1}"/>
                  </a:ext>
                </a:extLst>
              </p:cNvPr>
              <p:cNvSpPr/>
              <p:nvPr/>
            </p:nvSpPr>
            <p:spPr>
              <a:xfrm>
                <a:off x="3185809"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4" name="Oval 238">
                <a:extLst>
                  <a:ext uri="{FF2B5EF4-FFF2-40B4-BE49-F238E27FC236}">
                    <a16:creationId xmlns:a16="http://schemas.microsoft.com/office/drawing/2014/main" id="{F4771B74-C354-4C4A-86D9-5C88A440A9C6}"/>
                  </a:ext>
                </a:extLst>
              </p:cNvPr>
              <p:cNvSpPr/>
              <p:nvPr/>
            </p:nvSpPr>
            <p:spPr>
              <a:xfrm>
                <a:off x="3448620"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5" name="Oval 239">
                <a:extLst>
                  <a:ext uri="{FF2B5EF4-FFF2-40B4-BE49-F238E27FC236}">
                    <a16:creationId xmlns:a16="http://schemas.microsoft.com/office/drawing/2014/main" id="{466B4E43-52B2-467C-A3BB-E254E59A3989}"/>
                  </a:ext>
                </a:extLst>
              </p:cNvPr>
              <p:cNvSpPr/>
              <p:nvPr/>
            </p:nvSpPr>
            <p:spPr>
              <a:xfrm>
                <a:off x="1608931"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8" name="Group 240">
              <a:extLst>
                <a:ext uri="{FF2B5EF4-FFF2-40B4-BE49-F238E27FC236}">
                  <a16:creationId xmlns:a16="http://schemas.microsoft.com/office/drawing/2014/main" id="{05D175B5-53ED-43DC-95C0-82E5A6A14C63}"/>
                </a:ext>
              </a:extLst>
            </p:cNvPr>
            <p:cNvGrpSpPr/>
            <p:nvPr/>
          </p:nvGrpSpPr>
          <p:grpSpPr>
            <a:xfrm>
              <a:off x="8228041" y="2336798"/>
              <a:ext cx="2127291" cy="2173517"/>
              <a:chOff x="1590179" y="2336798"/>
              <a:chExt cx="2127291" cy="2173517"/>
            </a:xfrm>
          </p:grpSpPr>
          <p:sp>
            <p:nvSpPr>
              <p:cNvPr id="36" name="Oval 241">
                <a:extLst>
                  <a:ext uri="{FF2B5EF4-FFF2-40B4-BE49-F238E27FC236}">
                    <a16:creationId xmlns:a16="http://schemas.microsoft.com/office/drawing/2014/main" id="{82A69472-25D5-4E8A-BD0F-94B464DF0390}"/>
                  </a:ext>
                </a:extLst>
              </p:cNvPr>
              <p:cNvSpPr/>
              <p:nvPr/>
            </p:nvSpPr>
            <p:spPr>
              <a:xfrm>
                <a:off x="1882965"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Oval 242">
                <a:extLst>
                  <a:ext uri="{FF2B5EF4-FFF2-40B4-BE49-F238E27FC236}">
                    <a16:creationId xmlns:a16="http://schemas.microsoft.com/office/drawing/2014/main" id="{CF239F93-3F63-4877-B3F6-9CDA9AD1A773}"/>
                  </a:ext>
                </a:extLst>
              </p:cNvPr>
              <p:cNvSpPr/>
              <p:nvPr/>
            </p:nvSpPr>
            <p:spPr>
              <a:xfrm>
                <a:off x="2145778"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Oval 243">
                <a:extLst>
                  <a:ext uri="{FF2B5EF4-FFF2-40B4-BE49-F238E27FC236}">
                    <a16:creationId xmlns:a16="http://schemas.microsoft.com/office/drawing/2014/main" id="{E850D022-745A-4A6E-A5F4-1F65362DB20B}"/>
                  </a:ext>
                </a:extLst>
              </p:cNvPr>
              <p:cNvSpPr/>
              <p:nvPr/>
            </p:nvSpPr>
            <p:spPr>
              <a:xfrm>
                <a:off x="2408591"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Oval 244">
                <a:extLst>
                  <a:ext uri="{FF2B5EF4-FFF2-40B4-BE49-F238E27FC236}">
                    <a16:creationId xmlns:a16="http://schemas.microsoft.com/office/drawing/2014/main" id="{B17FF451-61F6-4E5E-A18F-951FD2D35EAB}"/>
                  </a:ext>
                </a:extLst>
              </p:cNvPr>
              <p:cNvSpPr/>
              <p:nvPr/>
            </p:nvSpPr>
            <p:spPr>
              <a:xfrm>
                <a:off x="2671404"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Oval 245">
                <a:extLst>
                  <a:ext uri="{FF2B5EF4-FFF2-40B4-BE49-F238E27FC236}">
                    <a16:creationId xmlns:a16="http://schemas.microsoft.com/office/drawing/2014/main" id="{F2CA656A-3895-45A2-B282-8A673E1F4E1B}"/>
                  </a:ext>
                </a:extLst>
              </p:cNvPr>
              <p:cNvSpPr/>
              <p:nvPr/>
            </p:nvSpPr>
            <p:spPr>
              <a:xfrm>
                <a:off x="2934217"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Oval 246">
                <a:extLst>
                  <a:ext uri="{FF2B5EF4-FFF2-40B4-BE49-F238E27FC236}">
                    <a16:creationId xmlns:a16="http://schemas.microsoft.com/office/drawing/2014/main" id="{22E7B3D9-384A-4184-8D32-F5D4C83D560A}"/>
                  </a:ext>
                </a:extLst>
              </p:cNvPr>
              <p:cNvSpPr/>
              <p:nvPr/>
            </p:nvSpPr>
            <p:spPr>
              <a:xfrm>
                <a:off x="3197030"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Oval 247">
                <a:extLst>
                  <a:ext uri="{FF2B5EF4-FFF2-40B4-BE49-F238E27FC236}">
                    <a16:creationId xmlns:a16="http://schemas.microsoft.com/office/drawing/2014/main" id="{4C3A5C42-CBDB-437E-97D5-5EC02BCB5B61}"/>
                  </a:ext>
                </a:extLst>
              </p:cNvPr>
              <p:cNvSpPr/>
              <p:nvPr/>
            </p:nvSpPr>
            <p:spPr>
              <a:xfrm>
                <a:off x="3459841"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Oval 248">
                <a:extLst>
                  <a:ext uri="{FF2B5EF4-FFF2-40B4-BE49-F238E27FC236}">
                    <a16:creationId xmlns:a16="http://schemas.microsoft.com/office/drawing/2014/main" id="{24902C3B-FBD5-443F-BC00-2240F134B02E}"/>
                  </a:ext>
                </a:extLst>
              </p:cNvPr>
              <p:cNvSpPr/>
              <p:nvPr/>
            </p:nvSpPr>
            <p:spPr>
              <a:xfrm>
                <a:off x="1620152" y="23367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ectangle 249">
                <a:extLst>
                  <a:ext uri="{FF2B5EF4-FFF2-40B4-BE49-F238E27FC236}">
                    <a16:creationId xmlns:a16="http://schemas.microsoft.com/office/drawing/2014/main" id="{E58E1E43-8A82-4E20-A3B3-7C1B1DC4ED9D}"/>
                  </a:ext>
                </a:extLst>
              </p:cNvPr>
              <p:cNvSpPr/>
              <p:nvPr/>
            </p:nvSpPr>
            <p:spPr>
              <a:xfrm>
                <a:off x="1605638" y="2336798"/>
                <a:ext cx="2097318" cy="2173517"/>
              </a:xfrm>
              <a:prstGeom prst="rect">
                <a:avLst/>
              </a:prstGeom>
              <a:no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Oval 250">
                <a:extLst>
                  <a:ext uri="{FF2B5EF4-FFF2-40B4-BE49-F238E27FC236}">
                    <a16:creationId xmlns:a16="http://schemas.microsoft.com/office/drawing/2014/main" id="{C3BC4A96-3773-4D15-8E50-7000514BA946}"/>
                  </a:ext>
                </a:extLst>
              </p:cNvPr>
              <p:cNvSpPr/>
              <p:nvPr/>
            </p:nvSpPr>
            <p:spPr>
              <a:xfrm>
                <a:off x="1892647"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Oval 251">
                <a:extLst>
                  <a:ext uri="{FF2B5EF4-FFF2-40B4-BE49-F238E27FC236}">
                    <a16:creationId xmlns:a16="http://schemas.microsoft.com/office/drawing/2014/main" id="{9B1E1BA5-6516-4535-B048-8B79E188C0EA}"/>
                  </a:ext>
                </a:extLst>
              </p:cNvPr>
              <p:cNvSpPr/>
              <p:nvPr/>
            </p:nvSpPr>
            <p:spPr>
              <a:xfrm>
                <a:off x="2155460"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Oval 252">
                <a:extLst>
                  <a:ext uri="{FF2B5EF4-FFF2-40B4-BE49-F238E27FC236}">
                    <a16:creationId xmlns:a16="http://schemas.microsoft.com/office/drawing/2014/main" id="{54F917D9-E659-4C40-8EBD-3015837C07A9}"/>
                  </a:ext>
                </a:extLst>
              </p:cNvPr>
              <p:cNvSpPr/>
              <p:nvPr/>
            </p:nvSpPr>
            <p:spPr>
              <a:xfrm>
                <a:off x="2418273"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Oval 253">
                <a:extLst>
                  <a:ext uri="{FF2B5EF4-FFF2-40B4-BE49-F238E27FC236}">
                    <a16:creationId xmlns:a16="http://schemas.microsoft.com/office/drawing/2014/main" id="{D096A57E-31B1-4358-9AD8-3A752002738B}"/>
                  </a:ext>
                </a:extLst>
              </p:cNvPr>
              <p:cNvSpPr/>
              <p:nvPr/>
            </p:nvSpPr>
            <p:spPr>
              <a:xfrm>
                <a:off x="2681086"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Oval 254">
                <a:extLst>
                  <a:ext uri="{FF2B5EF4-FFF2-40B4-BE49-F238E27FC236}">
                    <a16:creationId xmlns:a16="http://schemas.microsoft.com/office/drawing/2014/main" id="{5C471770-DBA2-404E-BCF6-911BCBB46B85}"/>
                  </a:ext>
                </a:extLst>
              </p:cNvPr>
              <p:cNvSpPr/>
              <p:nvPr/>
            </p:nvSpPr>
            <p:spPr>
              <a:xfrm>
                <a:off x="2943899"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Oval 255">
                <a:extLst>
                  <a:ext uri="{FF2B5EF4-FFF2-40B4-BE49-F238E27FC236}">
                    <a16:creationId xmlns:a16="http://schemas.microsoft.com/office/drawing/2014/main" id="{8F437E8D-CF7E-4BBF-BE3B-075011F9CA01}"/>
                  </a:ext>
                </a:extLst>
              </p:cNvPr>
              <p:cNvSpPr/>
              <p:nvPr/>
            </p:nvSpPr>
            <p:spPr>
              <a:xfrm>
                <a:off x="3206712"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256">
                <a:extLst>
                  <a:ext uri="{FF2B5EF4-FFF2-40B4-BE49-F238E27FC236}">
                    <a16:creationId xmlns:a16="http://schemas.microsoft.com/office/drawing/2014/main" id="{59F0DC4B-FA3B-49A1-A816-86482180BCB7}"/>
                  </a:ext>
                </a:extLst>
              </p:cNvPr>
              <p:cNvSpPr/>
              <p:nvPr/>
            </p:nvSpPr>
            <p:spPr>
              <a:xfrm>
                <a:off x="3451594"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Oval 257">
                <a:extLst>
                  <a:ext uri="{FF2B5EF4-FFF2-40B4-BE49-F238E27FC236}">
                    <a16:creationId xmlns:a16="http://schemas.microsoft.com/office/drawing/2014/main" id="{233CBF88-F46D-488A-A476-F25EF23DEF4E}"/>
                  </a:ext>
                </a:extLst>
              </p:cNvPr>
              <p:cNvSpPr/>
              <p:nvPr/>
            </p:nvSpPr>
            <p:spPr>
              <a:xfrm>
                <a:off x="1629834" y="2612567"/>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Oval 258">
                <a:extLst>
                  <a:ext uri="{FF2B5EF4-FFF2-40B4-BE49-F238E27FC236}">
                    <a16:creationId xmlns:a16="http://schemas.microsoft.com/office/drawing/2014/main" id="{3BCBB44A-8C2C-4DDF-BEE7-0E35CC99A343}"/>
                  </a:ext>
                </a:extLst>
              </p:cNvPr>
              <p:cNvSpPr/>
              <p:nvPr/>
            </p:nvSpPr>
            <p:spPr>
              <a:xfrm>
                <a:off x="1873115"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259">
                <a:extLst>
                  <a:ext uri="{FF2B5EF4-FFF2-40B4-BE49-F238E27FC236}">
                    <a16:creationId xmlns:a16="http://schemas.microsoft.com/office/drawing/2014/main" id="{0107BBCE-991E-4FB3-A7F3-31E2B38C7EF9}"/>
                  </a:ext>
                </a:extLst>
              </p:cNvPr>
              <p:cNvSpPr/>
              <p:nvPr/>
            </p:nvSpPr>
            <p:spPr>
              <a:xfrm>
                <a:off x="2135928"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Oval 260">
                <a:extLst>
                  <a:ext uri="{FF2B5EF4-FFF2-40B4-BE49-F238E27FC236}">
                    <a16:creationId xmlns:a16="http://schemas.microsoft.com/office/drawing/2014/main" id="{0E5A957E-AF0C-4EC0-8B9E-37E01F87153E}"/>
                  </a:ext>
                </a:extLst>
              </p:cNvPr>
              <p:cNvSpPr/>
              <p:nvPr/>
            </p:nvSpPr>
            <p:spPr>
              <a:xfrm>
                <a:off x="2398741"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Oval 261">
                <a:extLst>
                  <a:ext uri="{FF2B5EF4-FFF2-40B4-BE49-F238E27FC236}">
                    <a16:creationId xmlns:a16="http://schemas.microsoft.com/office/drawing/2014/main" id="{71BF4509-AAEC-439C-9C6B-86CCE62C120A}"/>
                  </a:ext>
                </a:extLst>
              </p:cNvPr>
              <p:cNvSpPr/>
              <p:nvPr/>
            </p:nvSpPr>
            <p:spPr>
              <a:xfrm>
                <a:off x="2661554"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Oval 262">
                <a:extLst>
                  <a:ext uri="{FF2B5EF4-FFF2-40B4-BE49-F238E27FC236}">
                    <a16:creationId xmlns:a16="http://schemas.microsoft.com/office/drawing/2014/main" id="{A39D81D9-4167-4E57-996A-E1C0CE41D008}"/>
                  </a:ext>
                </a:extLst>
              </p:cNvPr>
              <p:cNvSpPr/>
              <p:nvPr/>
            </p:nvSpPr>
            <p:spPr>
              <a:xfrm>
                <a:off x="2924367"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263">
                <a:extLst>
                  <a:ext uri="{FF2B5EF4-FFF2-40B4-BE49-F238E27FC236}">
                    <a16:creationId xmlns:a16="http://schemas.microsoft.com/office/drawing/2014/main" id="{B65CD351-4D83-44AA-B345-50E3A5997F8C}"/>
                  </a:ext>
                </a:extLst>
              </p:cNvPr>
              <p:cNvSpPr/>
              <p:nvPr/>
            </p:nvSpPr>
            <p:spPr>
              <a:xfrm>
                <a:off x="3187180"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Oval 264">
                <a:extLst>
                  <a:ext uri="{FF2B5EF4-FFF2-40B4-BE49-F238E27FC236}">
                    <a16:creationId xmlns:a16="http://schemas.microsoft.com/office/drawing/2014/main" id="{DA8AF852-D6D6-401D-9065-93902A8AE0AD}"/>
                  </a:ext>
                </a:extLst>
              </p:cNvPr>
              <p:cNvSpPr/>
              <p:nvPr/>
            </p:nvSpPr>
            <p:spPr>
              <a:xfrm>
                <a:off x="3449991"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0" name="Oval 265">
                <a:extLst>
                  <a:ext uri="{FF2B5EF4-FFF2-40B4-BE49-F238E27FC236}">
                    <a16:creationId xmlns:a16="http://schemas.microsoft.com/office/drawing/2014/main" id="{CC479C6F-CCE9-4E52-AE97-CF341B7780F4}"/>
                  </a:ext>
                </a:extLst>
              </p:cNvPr>
              <p:cNvSpPr/>
              <p:nvPr/>
            </p:nvSpPr>
            <p:spPr>
              <a:xfrm>
                <a:off x="1610302" y="2888336"/>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Oval 266">
                <a:extLst>
                  <a:ext uri="{FF2B5EF4-FFF2-40B4-BE49-F238E27FC236}">
                    <a16:creationId xmlns:a16="http://schemas.microsoft.com/office/drawing/2014/main" id="{261C637F-778B-4F68-BA18-9C158355AFC0}"/>
                  </a:ext>
                </a:extLst>
              </p:cNvPr>
              <p:cNvSpPr/>
              <p:nvPr/>
            </p:nvSpPr>
            <p:spPr>
              <a:xfrm>
                <a:off x="1870263"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Oval 267">
                <a:extLst>
                  <a:ext uri="{FF2B5EF4-FFF2-40B4-BE49-F238E27FC236}">
                    <a16:creationId xmlns:a16="http://schemas.microsoft.com/office/drawing/2014/main" id="{F571605C-409D-4102-B7E0-600D6867E4F9}"/>
                  </a:ext>
                </a:extLst>
              </p:cNvPr>
              <p:cNvSpPr/>
              <p:nvPr/>
            </p:nvSpPr>
            <p:spPr>
              <a:xfrm>
                <a:off x="2133076"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Oval 268">
                <a:extLst>
                  <a:ext uri="{FF2B5EF4-FFF2-40B4-BE49-F238E27FC236}">
                    <a16:creationId xmlns:a16="http://schemas.microsoft.com/office/drawing/2014/main" id="{76DC7A26-0469-4B6F-9665-D95089148774}"/>
                  </a:ext>
                </a:extLst>
              </p:cNvPr>
              <p:cNvSpPr/>
              <p:nvPr/>
            </p:nvSpPr>
            <p:spPr>
              <a:xfrm>
                <a:off x="2395889"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Oval 269">
                <a:extLst>
                  <a:ext uri="{FF2B5EF4-FFF2-40B4-BE49-F238E27FC236}">
                    <a16:creationId xmlns:a16="http://schemas.microsoft.com/office/drawing/2014/main" id="{7C00F3A1-2AFF-4F67-A722-77BE1249CBCA}"/>
                  </a:ext>
                </a:extLst>
              </p:cNvPr>
              <p:cNvSpPr/>
              <p:nvPr/>
            </p:nvSpPr>
            <p:spPr>
              <a:xfrm>
                <a:off x="2658702"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Oval 270">
                <a:extLst>
                  <a:ext uri="{FF2B5EF4-FFF2-40B4-BE49-F238E27FC236}">
                    <a16:creationId xmlns:a16="http://schemas.microsoft.com/office/drawing/2014/main" id="{C4D616FB-9A74-46C5-95B8-6D23F43525A5}"/>
                  </a:ext>
                </a:extLst>
              </p:cNvPr>
              <p:cNvSpPr/>
              <p:nvPr/>
            </p:nvSpPr>
            <p:spPr>
              <a:xfrm>
                <a:off x="2921515"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Oval 271">
                <a:extLst>
                  <a:ext uri="{FF2B5EF4-FFF2-40B4-BE49-F238E27FC236}">
                    <a16:creationId xmlns:a16="http://schemas.microsoft.com/office/drawing/2014/main" id="{1DE65730-F3DA-41FF-B77A-A5AF25B248A7}"/>
                  </a:ext>
                </a:extLst>
              </p:cNvPr>
              <p:cNvSpPr/>
              <p:nvPr/>
            </p:nvSpPr>
            <p:spPr>
              <a:xfrm>
                <a:off x="3184328"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Oval 272">
                <a:extLst>
                  <a:ext uri="{FF2B5EF4-FFF2-40B4-BE49-F238E27FC236}">
                    <a16:creationId xmlns:a16="http://schemas.microsoft.com/office/drawing/2014/main" id="{9C48E690-829F-4B88-B4EF-BFB896AF0D73}"/>
                  </a:ext>
                </a:extLst>
              </p:cNvPr>
              <p:cNvSpPr/>
              <p:nvPr/>
            </p:nvSpPr>
            <p:spPr>
              <a:xfrm>
                <a:off x="3447139"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8" name="Oval 273">
                <a:extLst>
                  <a:ext uri="{FF2B5EF4-FFF2-40B4-BE49-F238E27FC236}">
                    <a16:creationId xmlns:a16="http://schemas.microsoft.com/office/drawing/2014/main" id="{C477AA83-E8A4-46D2-B87E-2E402611D574}"/>
                  </a:ext>
                </a:extLst>
              </p:cNvPr>
              <p:cNvSpPr/>
              <p:nvPr/>
            </p:nvSpPr>
            <p:spPr>
              <a:xfrm>
                <a:off x="1607450" y="316409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274">
                <a:extLst>
                  <a:ext uri="{FF2B5EF4-FFF2-40B4-BE49-F238E27FC236}">
                    <a16:creationId xmlns:a16="http://schemas.microsoft.com/office/drawing/2014/main" id="{CE9FF062-89FC-4BBE-9BDA-B4B483BDA788}"/>
                  </a:ext>
                </a:extLst>
              </p:cNvPr>
              <p:cNvSpPr/>
              <p:nvPr/>
            </p:nvSpPr>
            <p:spPr>
              <a:xfrm>
                <a:off x="1865079"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Oval 275">
                <a:extLst>
                  <a:ext uri="{FF2B5EF4-FFF2-40B4-BE49-F238E27FC236}">
                    <a16:creationId xmlns:a16="http://schemas.microsoft.com/office/drawing/2014/main" id="{D8BB10FE-79ED-45F4-92D6-C35775EFD26E}"/>
                  </a:ext>
                </a:extLst>
              </p:cNvPr>
              <p:cNvSpPr/>
              <p:nvPr/>
            </p:nvSpPr>
            <p:spPr>
              <a:xfrm>
                <a:off x="2127892"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Oval 276">
                <a:extLst>
                  <a:ext uri="{FF2B5EF4-FFF2-40B4-BE49-F238E27FC236}">
                    <a16:creationId xmlns:a16="http://schemas.microsoft.com/office/drawing/2014/main" id="{48F53086-F39C-4889-A95C-5B7C9878C26A}"/>
                  </a:ext>
                </a:extLst>
              </p:cNvPr>
              <p:cNvSpPr/>
              <p:nvPr/>
            </p:nvSpPr>
            <p:spPr>
              <a:xfrm>
                <a:off x="2390705"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Oval 277">
                <a:extLst>
                  <a:ext uri="{FF2B5EF4-FFF2-40B4-BE49-F238E27FC236}">
                    <a16:creationId xmlns:a16="http://schemas.microsoft.com/office/drawing/2014/main" id="{3AA9B8F2-7090-48E5-B704-C31DDC2B27B1}"/>
                  </a:ext>
                </a:extLst>
              </p:cNvPr>
              <p:cNvSpPr/>
              <p:nvPr/>
            </p:nvSpPr>
            <p:spPr>
              <a:xfrm>
                <a:off x="2653518"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278">
                <a:extLst>
                  <a:ext uri="{FF2B5EF4-FFF2-40B4-BE49-F238E27FC236}">
                    <a16:creationId xmlns:a16="http://schemas.microsoft.com/office/drawing/2014/main" id="{7B356E86-9CF6-4C43-AC8C-F6DE37DF7137}"/>
                  </a:ext>
                </a:extLst>
              </p:cNvPr>
              <p:cNvSpPr/>
              <p:nvPr/>
            </p:nvSpPr>
            <p:spPr>
              <a:xfrm>
                <a:off x="2916331"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279">
                <a:extLst>
                  <a:ext uri="{FF2B5EF4-FFF2-40B4-BE49-F238E27FC236}">
                    <a16:creationId xmlns:a16="http://schemas.microsoft.com/office/drawing/2014/main" id="{B7DF3F50-A36B-4128-9B66-4E38CAD937A7}"/>
                  </a:ext>
                </a:extLst>
              </p:cNvPr>
              <p:cNvSpPr/>
              <p:nvPr/>
            </p:nvSpPr>
            <p:spPr>
              <a:xfrm>
                <a:off x="3179144"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280">
                <a:extLst>
                  <a:ext uri="{FF2B5EF4-FFF2-40B4-BE49-F238E27FC236}">
                    <a16:creationId xmlns:a16="http://schemas.microsoft.com/office/drawing/2014/main" id="{81C8B896-985A-4356-856E-1E109D8419CC}"/>
                  </a:ext>
                </a:extLst>
              </p:cNvPr>
              <p:cNvSpPr/>
              <p:nvPr/>
            </p:nvSpPr>
            <p:spPr>
              <a:xfrm>
                <a:off x="3441955"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6" name="Oval 281">
                <a:extLst>
                  <a:ext uri="{FF2B5EF4-FFF2-40B4-BE49-F238E27FC236}">
                    <a16:creationId xmlns:a16="http://schemas.microsoft.com/office/drawing/2014/main" id="{9A8EF554-A424-4B78-98EC-32FBAF9D58A0}"/>
                  </a:ext>
                </a:extLst>
              </p:cNvPr>
              <p:cNvSpPr/>
              <p:nvPr/>
            </p:nvSpPr>
            <p:spPr>
              <a:xfrm>
                <a:off x="1602266" y="3447151"/>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Oval 282">
                <a:extLst>
                  <a:ext uri="{FF2B5EF4-FFF2-40B4-BE49-F238E27FC236}">
                    <a16:creationId xmlns:a16="http://schemas.microsoft.com/office/drawing/2014/main" id="{0B2089CF-AFE5-48A3-8FFE-EAB54FE640F8}"/>
                  </a:ext>
                </a:extLst>
              </p:cNvPr>
              <p:cNvSpPr/>
              <p:nvPr/>
            </p:nvSpPr>
            <p:spPr>
              <a:xfrm>
                <a:off x="1871744"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Oval 283">
                <a:extLst>
                  <a:ext uri="{FF2B5EF4-FFF2-40B4-BE49-F238E27FC236}">
                    <a16:creationId xmlns:a16="http://schemas.microsoft.com/office/drawing/2014/main" id="{BDECD285-2C58-4EE8-8CDD-DACB068A2708}"/>
                  </a:ext>
                </a:extLst>
              </p:cNvPr>
              <p:cNvSpPr/>
              <p:nvPr/>
            </p:nvSpPr>
            <p:spPr>
              <a:xfrm>
                <a:off x="2134557"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Oval 284">
                <a:extLst>
                  <a:ext uri="{FF2B5EF4-FFF2-40B4-BE49-F238E27FC236}">
                    <a16:creationId xmlns:a16="http://schemas.microsoft.com/office/drawing/2014/main" id="{6314B133-13C8-4FEC-89DC-DE2924A170EB}"/>
                  </a:ext>
                </a:extLst>
              </p:cNvPr>
              <p:cNvSpPr/>
              <p:nvPr/>
            </p:nvSpPr>
            <p:spPr>
              <a:xfrm>
                <a:off x="2397370"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0" name="Oval 285">
                <a:extLst>
                  <a:ext uri="{FF2B5EF4-FFF2-40B4-BE49-F238E27FC236}">
                    <a16:creationId xmlns:a16="http://schemas.microsoft.com/office/drawing/2014/main" id="{D9AA4351-E661-4CFB-9713-68772E7C6EF3}"/>
                  </a:ext>
                </a:extLst>
              </p:cNvPr>
              <p:cNvSpPr/>
              <p:nvPr/>
            </p:nvSpPr>
            <p:spPr>
              <a:xfrm>
                <a:off x="2660183"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Oval 286">
                <a:extLst>
                  <a:ext uri="{FF2B5EF4-FFF2-40B4-BE49-F238E27FC236}">
                    <a16:creationId xmlns:a16="http://schemas.microsoft.com/office/drawing/2014/main" id="{BC90CA41-BD4E-412B-B16E-7661B3164C78}"/>
                  </a:ext>
                </a:extLst>
              </p:cNvPr>
              <p:cNvSpPr/>
              <p:nvPr/>
            </p:nvSpPr>
            <p:spPr>
              <a:xfrm>
                <a:off x="2922996"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Oval 287">
                <a:extLst>
                  <a:ext uri="{FF2B5EF4-FFF2-40B4-BE49-F238E27FC236}">
                    <a16:creationId xmlns:a16="http://schemas.microsoft.com/office/drawing/2014/main" id="{46800969-39E9-48C0-B798-2F6CB2C32CCF}"/>
                  </a:ext>
                </a:extLst>
              </p:cNvPr>
              <p:cNvSpPr/>
              <p:nvPr/>
            </p:nvSpPr>
            <p:spPr>
              <a:xfrm>
                <a:off x="3185809"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Oval 288">
                <a:extLst>
                  <a:ext uri="{FF2B5EF4-FFF2-40B4-BE49-F238E27FC236}">
                    <a16:creationId xmlns:a16="http://schemas.microsoft.com/office/drawing/2014/main" id="{D048168C-D12E-4943-81B4-66C891E9BD2C}"/>
                  </a:ext>
                </a:extLst>
              </p:cNvPr>
              <p:cNvSpPr/>
              <p:nvPr/>
            </p:nvSpPr>
            <p:spPr>
              <a:xfrm>
                <a:off x="3448620"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4" name="Oval 289">
                <a:extLst>
                  <a:ext uri="{FF2B5EF4-FFF2-40B4-BE49-F238E27FC236}">
                    <a16:creationId xmlns:a16="http://schemas.microsoft.com/office/drawing/2014/main" id="{71A2B247-FE73-4E32-9CFA-14174835A1B8}"/>
                  </a:ext>
                </a:extLst>
              </p:cNvPr>
              <p:cNvSpPr/>
              <p:nvPr/>
            </p:nvSpPr>
            <p:spPr>
              <a:xfrm>
                <a:off x="1608931" y="3722920"/>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Oval 290">
                <a:extLst>
                  <a:ext uri="{FF2B5EF4-FFF2-40B4-BE49-F238E27FC236}">
                    <a16:creationId xmlns:a16="http://schemas.microsoft.com/office/drawing/2014/main" id="{5F897265-A530-4565-A331-B5DED48DE9A0}"/>
                  </a:ext>
                </a:extLst>
              </p:cNvPr>
              <p:cNvSpPr/>
              <p:nvPr/>
            </p:nvSpPr>
            <p:spPr>
              <a:xfrm>
                <a:off x="1852992"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Oval 291">
                <a:extLst>
                  <a:ext uri="{FF2B5EF4-FFF2-40B4-BE49-F238E27FC236}">
                    <a16:creationId xmlns:a16="http://schemas.microsoft.com/office/drawing/2014/main" id="{70628D04-2157-4FE1-88A5-3FE0A1214619}"/>
                  </a:ext>
                </a:extLst>
              </p:cNvPr>
              <p:cNvSpPr/>
              <p:nvPr/>
            </p:nvSpPr>
            <p:spPr>
              <a:xfrm>
                <a:off x="2115805"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Oval 292">
                <a:extLst>
                  <a:ext uri="{FF2B5EF4-FFF2-40B4-BE49-F238E27FC236}">
                    <a16:creationId xmlns:a16="http://schemas.microsoft.com/office/drawing/2014/main" id="{EB024593-38E0-4809-8C04-5920092F9B9E}"/>
                  </a:ext>
                </a:extLst>
              </p:cNvPr>
              <p:cNvSpPr/>
              <p:nvPr/>
            </p:nvSpPr>
            <p:spPr>
              <a:xfrm>
                <a:off x="2378618"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Oval 293">
                <a:extLst>
                  <a:ext uri="{FF2B5EF4-FFF2-40B4-BE49-F238E27FC236}">
                    <a16:creationId xmlns:a16="http://schemas.microsoft.com/office/drawing/2014/main" id="{7B85E6E0-3567-4179-989F-39A2CC70E275}"/>
                  </a:ext>
                </a:extLst>
              </p:cNvPr>
              <p:cNvSpPr/>
              <p:nvPr/>
            </p:nvSpPr>
            <p:spPr>
              <a:xfrm>
                <a:off x="2641431"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Oval 294">
                <a:extLst>
                  <a:ext uri="{FF2B5EF4-FFF2-40B4-BE49-F238E27FC236}">
                    <a16:creationId xmlns:a16="http://schemas.microsoft.com/office/drawing/2014/main" id="{2D9DC08F-8348-4240-8B7B-2C3392679B97}"/>
                  </a:ext>
                </a:extLst>
              </p:cNvPr>
              <p:cNvSpPr/>
              <p:nvPr/>
            </p:nvSpPr>
            <p:spPr>
              <a:xfrm>
                <a:off x="2904244"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0" name="Oval 295">
                <a:extLst>
                  <a:ext uri="{FF2B5EF4-FFF2-40B4-BE49-F238E27FC236}">
                    <a16:creationId xmlns:a16="http://schemas.microsoft.com/office/drawing/2014/main" id="{7DAEB61B-0353-4253-8CFC-8ED0ABF62549}"/>
                  </a:ext>
                </a:extLst>
              </p:cNvPr>
              <p:cNvSpPr/>
              <p:nvPr/>
            </p:nvSpPr>
            <p:spPr>
              <a:xfrm>
                <a:off x="3167057"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Oval 296">
                <a:extLst>
                  <a:ext uri="{FF2B5EF4-FFF2-40B4-BE49-F238E27FC236}">
                    <a16:creationId xmlns:a16="http://schemas.microsoft.com/office/drawing/2014/main" id="{32718DE5-6793-48DB-8503-BA27C57413EF}"/>
                  </a:ext>
                </a:extLst>
              </p:cNvPr>
              <p:cNvSpPr/>
              <p:nvPr/>
            </p:nvSpPr>
            <p:spPr>
              <a:xfrm>
                <a:off x="3429868"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2" name="Oval 297">
                <a:extLst>
                  <a:ext uri="{FF2B5EF4-FFF2-40B4-BE49-F238E27FC236}">
                    <a16:creationId xmlns:a16="http://schemas.microsoft.com/office/drawing/2014/main" id="{DC049DC3-0A5D-4954-8CA8-9C15FF9C18AA}"/>
                  </a:ext>
                </a:extLst>
              </p:cNvPr>
              <p:cNvSpPr/>
              <p:nvPr/>
            </p:nvSpPr>
            <p:spPr>
              <a:xfrm>
                <a:off x="1590179" y="3998684"/>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3" name="Oval 298">
                <a:extLst>
                  <a:ext uri="{FF2B5EF4-FFF2-40B4-BE49-F238E27FC236}">
                    <a16:creationId xmlns:a16="http://schemas.microsoft.com/office/drawing/2014/main" id="{74627DD7-8985-42EB-A3D5-33B228C9C132}"/>
                  </a:ext>
                </a:extLst>
              </p:cNvPr>
              <p:cNvSpPr/>
              <p:nvPr/>
            </p:nvSpPr>
            <p:spPr>
              <a:xfrm>
                <a:off x="1871744"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4" name="Oval 299">
                <a:extLst>
                  <a:ext uri="{FF2B5EF4-FFF2-40B4-BE49-F238E27FC236}">
                    <a16:creationId xmlns:a16="http://schemas.microsoft.com/office/drawing/2014/main" id="{8FDFC64B-29E4-48D1-8859-C9C971441719}"/>
                  </a:ext>
                </a:extLst>
              </p:cNvPr>
              <p:cNvSpPr/>
              <p:nvPr/>
            </p:nvSpPr>
            <p:spPr>
              <a:xfrm>
                <a:off x="2134557"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Oval 300">
                <a:extLst>
                  <a:ext uri="{FF2B5EF4-FFF2-40B4-BE49-F238E27FC236}">
                    <a16:creationId xmlns:a16="http://schemas.microsoft.com/office/drawing/2014/main" id="{26EE0FAC-8611-4BD3-B520-F371F98B7AC6}"/>
                  </a:ext>
                </a:extLst>
              </p:cNvPr>
              <p:cNvSpPr/>
              <p:nvPr/>
            </p:nvSpPr>
            <p:spPr>
              <a:xfrm>
                <a:off x="2397370"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Oval 301">
                <a:extLst>
                  <a:ext uri="{FF2B5EF4-FFF2-40B4-BE49-F238E27FC236}">
                    <a16:creationId xmlns:a16="http://schemas.microsoft.com/office/drawing/2014/main" id="{001752A5-69A9-46B0-A7DC-8C7CC243ABC6}"/>
                  </a:ext>
                </a:extLst>
              </p:cNvPr>
              <p:cNvSpPr/>
              <p:nvPr/>
            </p:nvSpPr>
            <p:spPr>
              <a:xfrm>
                <a:off x="2660183"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Oval 302">
                <a:extLst>
                  <a:ext uri="{FF2B5EF4-FFF2-40B4-BE49-F238E27FC236}">
                    <a16:creationId xmlns:a16="http://schemas.microsoft.com/office/drawing/2014/main" id="{52C6D316-0D25-4857-8F78-9680FE3B0253}"/>
                  </a:ext>
                </a:extLst>
              </p:cNvPr>
              <p:cNvSpPr/>
              <p:nvPr/>
            </p:nvSpPr>
            <p:spPr>
              <a:xfrm>
                <a:off x="2922996"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Oval 303">
                <a:extLst>
                  <a:ext uri="{FF2B5EF4-FFF2-40B4-BE49-F238E27FC236}">
                    <a16:creationId xmlns:a16="http://schemas.microsoft.com/office/drawing/2014/main" id="{6907B55F-C3F1-4DDD-90B1-10C053184337}"/>
                  </a:ext>
                </a:extLst>
              </p:cNvPr>
              <p:cNvSpPr/>
              <p:nvPr/>
            </p:nvSpPr>
            <p:spPr>
              <a:xfrm>
                <a:off x="3185809"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Oval 304">
                <a:extLst>
                  <a:ext uri="{FF2B5EF4-FFF2-40B4-BE49-F238E27FC236}">
                    <a16:creationId xmlns:a16="http://schemas.microsoft.com/office/drawing/2014/main" id="{C142EE08-6A99-478E-A29C-1B23FF3472D6}"/>
                  </a:ext>
                </a:extLst>
              </p:cNvPr>
              <p:cNvSpPr/>
              <p:nvPr/>
            </p:nvSpPr>
            <p:spPr>
              <a:xfrm>
                <a:off x="3448620"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0" name="Oval 305">
                <a:extLst>
                  <a:ext uri="{FF2B5EF4-FFF2-40B4-BE49-F238E27FC236}">
                    <a16:creationId xmlns:a16="http://schemas.microsoft.com/office/drawing/2014/main" id="{89DAA17E-517A-4806-8FA3-DB2A651705BD}"/>
                  </a:ext>
                </a:extLst>
              </p:cNvPr>
              <p:cNvSpPr/>
              <p:nvPr/>
            </p:nvSpPr>
            <p:spPr>
              <a:xfrm>
                <a:off x="1608931" y="4249058"/>
                <a:ext cx="257629" cy="261257"/>
              </a:xfrm>
              <a:prstGeom prst="ellipse">
                <a:avLst/>
              </a:prstGeom>
              <a:solidFill>
                <a:srgbClr val="FFD96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9" name="Rounded Rectangle 107">
              <a:extLst>
                <a:ext uri="{FF2B5EF4-FFF2-40B4-BE49-F238E27FC236}">
                  <a16:creationId xmlns:a16="http://schemas.microsoft.com/office/drawing/2014/main" id="{5A5FA521-9C71-4D7F-A5EF-30C3CD84BF29}"/>
                </a:ext>
              </a:extLst>
            </p:cNvPr>
            <p:cNvSpPr/>
            <p:nvPr/>
          </p:nvSpPr>
          <p:spPr>
            <a:xfrm>
              <a:off x="3759199" y="1901372"/>
              <a:ext cx="4426857" cy="3091543"/>
            </a:xfrm>
            <a:prstGeom prst="roundRect">
              <a:avLst/>
            </a:prstGeom>
            <a:solidFill>
              <a:srgbClr val="FFD966">
                <a:alpha val="25098"/>
              </a:srgbClr>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riangle 58367">
              <a:extLst>
                <a:ext uri="{FF2B5EF4-FFF2-40B4-BE49-F238E27FC236}">
                  <a16:creationId xmlns:a16="http://schemas.microsoft.com/office/drawing/2014/main" id="{4CEA5361-C9DF-4702-A60C-46CE730E23D6}"/>
                </a:ext>
              </a:extLst>
            </p:cNvPr>
            <p:cNvSpPr/>
            <p:nvPr/>
          </p:nvSpPr>
          <p:spPr>
            <a:xfrm rot="5400000">
              <a:off x="4367061" y="-1056373"/>
              <a:ext cx="3487270" cy="9007032"/>
            </a:xfrm>
            <a:prstGeom prst="triangle">
              <a:avLst>
                <a:gd name="adj" fmla="val 47944"/>
              </a:avLst>
            </a:prstGeom>
            <a:solidFill>
              <a:srgbClr val="FFE699">
                <a:alpha val="20000"/>
              </a:srgbClr>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58368">
              <a:extLst>
                <a:ext uri="{FF2B5EF4-FFF2-40B4-BE49-F238E27FC236}">
                  <a16:creationId xmlns:a16="http://schemas.microsoft.com/office/drawing/2014/main" id="{9D1FEFAF-F757-431A-9AE7-247E16AF109B}"/>
                </a:ext>
              </a:extLst>
            </p:cNvPr>
            <p:cNvSpPr/>
            <p:nvPr/>
          </p:nvSpPr>
          <p:spPr>
            <a:xfrm>
              <a:off x="334191" y="2356427"/>
              <a:ext cx="1272988" cy="2923877"/>
            </a:xfrm>
            <a:prstGeom prst="rect">
              <a:avLst/>
            </a:prstGeom>
          </p:spPr>
          <p:txBody>
            <a:bodyPr wrap="square">
              <a:spAutoFit/>
            </a:bodyPr>
            <a:lstStyle/>
            <a:p>
              <a:pPr lvl="0" algn="r"/>
              <a:r>
                <a:rPr lang="en-US" sz="1050" dirty="0">
                  <a:solidFill>
                    <a:srgbClr val="E7E6E6">
                      <a:lumMod val="50000"/>
                    </a:srgbClr>
                  </a:solidFill>
                  <a:latin typeface="Arial" panose="020B0604020202020204" pitchFamily="34" charset="0"/>
                  <a:cs typeface="Arial" panose="020B0604020202020204" pitchFamily="34" charset="0"/>
                </a:rPr>
                <a:t>Publications</a:t>
              </a:r>
            </a:p>
            <a:p>
              <a:pPr lvl="0" algn="r"/>
              <a:r>
                <a:rPr lang="en-US" sz="1050" dirty="0">
                  <a:solidFill>
                    <a:srgbClr val="E7E6E6">
                      <a:lumMod val="50000"/>
                    </a:srgbClr>
                  </a:solidFill>
                  <a:latin typeface="Arial" panose="020B0604020202020204" pitchFamily="34" charset="0"/>
                  <a:cs typeface="Arial" panose="020B0604020202020204" pitchFamily="34" charset="0"/>
                </a:rPr>
                <a:t>Marketing</a:t>
              </a:r>
            </a:p>
            <a:p>
              <a:pPr lvl="0" algn="r"/>
              <a:r>
                <a:rPr lang="en-US" sz="1050" dirty="0">
                  <a:solidFill>
                    <a:srgbClr val="E7E6E6">
                      <a:lumMod val="50000"/>
                    </a:srgbClr>
                  </a:solidFill>
                  <a:latin typeface="Arial" panose="020B0604020202020204" pitchFamily="34" charset="0"/>
                  <a:cs typeface="Arial" panose="020B0604020202020204" pitchFamily="34" charset="0"/>
                </a:rPr>
                <a:t>Sponsorships</a:t>
              </a:r>
            </a:p>
            <a:p>
              <a:pPr lvl="0" algn="r"/>
              <a:r>
                <a:rPr lang="en-US" sz="1050" dirty="0">
                  <a:solidFill>
                    <a:srgbClr val="E7E6E6">
                      <a:lumMod val="50000"/>
                    </a:srgbClr>
                  </a:solidFill>
                  <a:latin typeface="Arial" panose="020B0604020202020204" pitchFamily="34" charset="0"/>
                  <a:cs typeface="Arial" panose="020B0604020202020204" pitchFamily="34" charset="0"/>
                </a:rPr>
                <a:t>Video</a:t>
              </a:r>
            </a:p>
            <a:p>
              <a:pPr lvl="0" algn="r"/>
              <a:r>
                <a:rPr lang="en-US" sz="1050" dirty="0">
                  <a:solidFill>
                    <a:srgbClr val="E7E6E6">
                      <a:lumMod val="50000"/>
                    </a:srgbClr>
                  </a:solidFill>
                  <a:latin typeface="Arial" panose="020B0604020202020204" pitchFamily="34" charset="0"/>
                  <a:cs typeface="Arial" panose="020B0604020202020204" pitchFamily="34" charset="0"/>
                </a:rPr>
                <a:t>Website</a:t>
              </a:r>
            </a:p>
            <a:p>
              <a:pPr lvl="0" algn="r"/>
              <a:r>
                <a:rPr lang="en-US" sz="1050" dirty="0">
                  <a:solidFill>
                    <a:srgbClr val="E7E6E6">
                      <a:lumMod val="50000"/>
                    </a:srgbClr>
                  </a:solidFill>
                  <a:latin typeface="Arial" panose="020B0604020202020204" pitchFamily="34" charset="0"/>
                  <a:cs typeface="Arial" panose="020B0604020202020204" pitchFamily="34" charset="0"/>
                </a:rPr>
                <a:t>Mobile</a:t>
              </a:r>
            </a:p>
            <a:p>
              <a:pPr lvl="0" algn="r"/>
              <a:r>
                <a:rPr lang="en-US" sz="1050" dirty="0">
                  <a:solidFill>
                    <a:srgbClr val="E7E6E6">
                      <a:lumMod val="50000"/>
                    </a:srgbClr>
                  </a:solidFill>
                  <a:latin typeface="Arial" panose="020B0604020202020204" pitchFamily="34" charset="0"/>
                  <a:cs typeface="Arial" panose="020B0604020202020204" pitchFamily="34" charset="0"/>
                </a:rPr>
                <a:t>Social Media</a:t>
              </a:r>
            </a:p>
            <a:p>
              <a:pPr lvl="0" algn="r"/>
              <a:r>
                <a:rPr lang="en-US" sz="1050" dirty="0">
                  <a:solidFill>
                    <a:srgbClr val="E7E6E6">
                      <a:lumMod val="50000"/>
                    </a:srgbClr>
                  </a:solidFill>
                  <a:latin typeface="Arial" panose="020B0604020202020204" pitchFamily="34" charset="0"/>
                  <a:cs typeface="Arial" panose="020B0604020202020204" pitchFamily="34" charset="0"/>
                </a:rPr>
                <a:t>Programming</a:t>
              </a:r>
            </a:p>
            <a:p>
              <a:pPr lvl="0" algn="r"/>
              <a:r>
                <a:rPr lang="en-US" sz="1050" dirty="0">
                  <a:solidFill>
                    <a:srgbClr val="E7E6E6">
                      <a:lumMod val="50000"/>
                    </a:srgbClr>
                  </a:solidFill>
                  <a:latin typeface="Arial" panose="020B0604020202020204" pitchFamily="34" charset="0"/>
                  <a:cs typeface="Arial" panose="020B0604020202020204" pitchFamily="34" charset="0"/>
                </a:rPr>
                <a:t>Events</a:t>
              </a:r>
            </a:p>
            <a:p>
              <a:pPr lvl="0" algn="r"/>
              <a:r>
                <a:rPr lang="en-US" sz="1050" dirty="0">
                  <a:solidFill>
                    <a:srgbClr val="E7E6E6">
                      <a:lumMod val="50000"/>
                    </a:srgbClr>
                  </a:solidFill>
                  <a:latin typeface="Arial" panose="020B0604020202020204" pitchFamily="34" charset="0"/>
                  <a:cs typeface="Arial" panose="020B0604020202020204" pitchFamily="34" charset="0"/>
                </a:rPr>
                <a:t>Relationships</a:t>
              </a:r>
            </a:p>
          </p:txBody>
        </p:sp>
        <p:sp>
          <p:nvSpPr>
            <p:cNvPr id="22" name="TextBox 309">
              <a:extLst>
                <a:ext uri="{FF2B5EF4-FFF2-40B4-BE49-F238E27FC236}">
                  <a16:creationId xmlns:a16="http://schemas.microsoft.com/office/drawing/2014/main" id="{EEA031BB-86EC-4AD1-B741-76B4C06421AF}"/>
                </a:ext>
              </a:extLst>
            </p:cNvPr>
            <p:cNvSpPr txBox="1"/>
            <p:nvPr/>
          </p:nvSpPr>
          <p:spPr>
            <a:xfrm>
              <a:off x="124178" y="2048649"/>
              <a:ext cx="1601293" cy="338555"/>
            </a:xfrm>
            <a:prstGeom prst="rect">
              <a:avLst/>
            </a:prstGeom>
            <a:noFill/>
          </p:spPr>
          <p:txBody>
            <a:bodyPr wrap="none" rtlCol="0">
              <a:spAutoFit/>
            </a:bodyPr>
            <a:lstStyle/>
            <a:p>
              <a:r>
                <a:rPr lang="en-US" sz="1050" b="1" dirty="0">
                  <a:solidFill>
                    <a:schemeClr val="accent1">
                      <a:lumMod val="75000"/>
                    </a:schemeClr>
                  </a:solidFill>
                  <a:latin typeface="Arial" panose="020B0604020202020204" pitchFamily="34" charset="0"/>
                  <a:cs typeface="Arial" panose="020B0604020202020204" pitchFamily="34" charset="0"/>
                </a:rPr>
                <a:t>TOUCH POINTS</a:t>
              </a:r>
            </a:p>
          </p:txBody>
        </p:sp>
        <p:sp>
          <p:nvSpPr>
            <p:cNvPr id="23" name="TextBox 310">
              <a:extLst>
                <a:ext uri="{FF2B5EF4-FFF2-40B4-BE49-F238E27FC236}">
                  <a16:creationId xmlns:a16="http://schemas.microsoft.com/office/drawing/2014/main" id="{4A8B5A2D-B9F4-481F-8756-13B596DCE8C7}"/>
                </a:ext>
              </a:extLst>
            </p:cNvPr>
            <p:cNvSpPr txBox="1"/>
            <p:nvPr/>
          </p:nvSpPr>
          <p:spPr>
            <a:xfrm>
              <a:off x="4530442" y="1504824"/>
              <a:ext cx="3125215" cy="400109"/>
            </a:xfrm>
            <a:prstGeom prst="rect">
              <a:avLst/>
            </a:prstGeom>
            <a:noFill/>
          </p:spPr>
          <p:txBody>
            <a:bodyPr wrap="none" rtlCol="0">
              <a:spAutoFit/>
            </a:bodyPr>
            <a:lstStyle/>
            <a:p>
              <a:r>
                <a:rPr lang="en-US" sz="1350" b="1" dirty="0">
                  <a:solidFill>
                    <a:schemeClr val="accent1">
                      <a:lumMod val="75000"/>
                    </a:schemeClr>
                  </a:solidFill>
                  <a:latin typeface="Arial" panose="020B0604020202020204" pitchFamily="34" charset="0"/>
                  <a:cs typeface="Arial" panose="020B0604020202020204" pitchFamily="34" charset="0"/>
                </a:rPr>
                <a:t>Experience + Engagement</a:t>
              </a:r>
            </a:p>
          </p:txBody>
        </p:sp>
        <p:sp>
          <p:nvSpPr>
            <p:cNvPr id="24" name="TextBox 311">
              <a:extLst>
                <a:ext uri="{FF2B5EF4-FFF2-40B4-BE49-F238E27FC236}">
                  <a16:creationId xmlns:a16="http://schemas.microsoft.com/office/drawing/2014/main" id="{97C7D5DA-9C1E-40FE-9141-4D9230B98229}"/>
                </a:ext>
              </a:extLst>
            </p:cNvPr>
            <p:cNvSpPr txBox="1"/>
            <p:nvPr/>
          </p:nvSpPr>
          <p:spPr>
            <a:xfrm>
              <a:off x="2020351" y="1983299"/>
              <a:ext cx="1177844" cy="369332"/>
            </a:xfrm>
            <a:prstGeom prst="rect">
              <a:avLst/>
            </a:prstGeom>
            <a:noFill/>
          </p:spPr>
          <p:txBody>
            <a:bodyPr wrap="none" rtlCol="0">
              <a:spAutoFit/>
            </a:bodyPr>
            <a:lstStyle/>
            <a:p>
              <a:r>
                <a:rPr lang="en-US" sz="1200" dirty="0">
                  <a:solidFill>
                    <a:schemeClr val="bg2">
                      <a:lumMod val="50000"/>
                    </a:schemeClr>
                  </a:solidFill>
                  <a:latin typeface="Arial" panose="020B0604020202020204" pitchFamily="34" charset="0"/>
                  <a:cs typeface="Arial" panose="020B0604020202020204" pitchFamily="34" charset="0"/>
                </a:rPr>
                <a:t>ATTRACT</a:t>
              </a:r>
            </a:p>
          </p:txBody>
        </p:sp>
        <p:sp>
          <p:nvSpPr>
            <p:cNvPr id="25" name="TextBox 312">
              <a:extLst>
                <a:ext uri="{FF2B5EF4-FFF2-40B4-BE49-F238E27FC236}">
                  <a16:creationId xmlns:a16="http://schemas.microsoft.com/office/drawing/2014/main" id="{290F9D7C-34AC-4538-A5A0-68D7CDF42944}"/>
                </a:ext>
              </a:extLst>
            </p:cNvPr>
            <p:cNvSpPr txBox="1"/>
            <p:nvPr/>
          </p:nvSpPr>
          <p:spPr>
            <a:xfrm>
              <a:off x="4327067" y="1983299"/>
              <a:ext cx="1056273" cy="369332"/>
            </a:xfrm>
            <a:prstGeom prst="rect">
              <a:avLst/>
            </a:prstGeom>
            <a:noFill/>
          </p:spPr>
          <p:txBody>
            <a:bodyPr wrap="none" rtlCol="0">
              <a:spAutoFit/>
            </a:bodyPr>
            <a:lstStyle/>
            <a:p>
              <a:r>
                <a:rPr lang="en-US" sz="1200" dirty="0">
                  <a:solidFill>
                    <a:schemeClr val="bg2">
                      <a:lumMod val="50000"/>
                    </a:schemeClr>
                  </a:solidFill>
                  <a:latin typeface="Arial" panose="020B0604020202020204" pitchFamily="34" charset="0"/>
                  <a:cs typeface="Arial" panose="020B0604020202020204" pitchFamily="34" charset="0"/>
                </a:rPr>
                <a:t>INFORM</a:t>
              </a:r>
            </a:p>
          </p:txBody>
        </p:sp>
        <p:sp>
          <p:nvSpPr>
            <p:cNvPr id="26" name="TextBox 313">
              <a:extLst>
                <a:ext uri="{FF2B5EF4-FFF2-40B4-BE49-F238E27FC236}">
                  <a16:creationId xmlns:a16="http://schemas.microsoft.com/office/drawing/2014/main" id="{0E48FD21-3D66-40E5-8CFE-1BEB569D6FAB}"/>
                </a:ext>
              </a:extLst>
            </p:cNvPr>
            <p:cNvSpPr txBox="1"/>
            <p:nvPr/>
          </p:nvSpPr>
          <p:spPr>
            <a:xfrm>
              <a:off x="6569724" y="1983299"/>
              <a:ext cx="1066959" cy="369332"/>
            </a:xfrm>
            <a:prstGeom prst="rect">
              <a:avLst/>
            </a:prstGeom>
            <a:noFill/>
          </p:spPr>
          <p:txBody>
            <a:bodyPr wrap="none" rtlCol="0">
              <a:spAutoFit/>
            </a:bodyPr>
            <a:lstStyle/>
            <a:p>
              <a:r>
                <a:rPr lang="en-US" sz="1200" dirty="0">
                  <a:solidFill>
                    <a:schemeClr val="bg2">
                      <a:lumMod val="50000"/>
                    </a:schemeClr>
                  </a:solidFill>
                  <a:latin typeface="Arial" panose="020B0604020202020204" pitchFamily="34" charset="0"/>
                  <a:cs typeface="Arial" panose="020B0604020202020204" pitchFamily="34" charset="0"/>
                </a:rPr>
                <a:t>INSPIRE</a:t>
              </a:r>
            </a:p>
          </p:txBody>
        </p:sp>
        <p:sp>
          <p:nvSpPr>
            <p:cNvPr id="27" name="TextBox 314">
              <a:extLst>
                <a:ext uri="{FF2B5EF4-FFF2-40B4-BE49-F238E27FC236}">
                  <a16:creationId xmlns:a16="http://schemas.microsoft.com/office/drawing/2014/main" id="{BFC4AA35-03C1-4606-BCB2-C0A95E23BFEB}"/>
                </a:ext>
              </a:extLst>
            </p:cNvPr>
            <p:cNvSpPr txBox="1"/>
            <p:nvPr/>
          </p:nvSpPr>
          <p:spPr>
            <a:xfrm>
              <a:off x="8718066" y="1983299"/>
              <a:ext cx="1124668" cy="369332"/>
            </a:xfrm>
            <a:prstGeom prst="rect">
              <a:avLst/>
            </a:prstGeom>
            <a:noFill/>
          </p:spPr>
          <p:txBody>
            <a:bodyPr wrap="none" rtlCol="0">
              <a:spAutoFit/>
            </a:bodyPr>
            <a:lstStyle/>
            <a:p>
              <a:r>
                <a:rPr lang="en-US" sz="1200" dirty="0">
                  <a:solidFill>
                    <a:schemeClr val="bg2">
                      <a:lumMod val="50000"/>
                    </a:schemeClr>
                  </a:solidFill>
                  <a:latin typeface="Arial" panose="020B0604020202020204" pitchFamily="34" charset="0"/>
                  <a:cs typeface="Arial" panose="020B0604020202020204" pitchFamily="34" charset="0"/>
                </a:rPr>
                <a:t>ENGAGE</a:t>
              </a:r>
            </a:p>
          </p:txBody>
        </p:sp>
        <p:sp>
          <p:nvSpPr>
            <p:cNvPr id="28" name="TextBox 315">
              <a:extLst>
                <a:ext uri="{FF2B5EF4-FFF2-40B4-BE49-F238E27FC236}">
                  <a16:creationId xmlns:a16="http://schemas.microsoft.com/office/drawing/2014/main" id="{955B45C7-59E8-4A19-AFAD-B372B81C42AD}"/>
                </a:ext>
              </a:extLst>
            </p:cNvPr>
            <p:cNvSpPr txBox="1"/>
            <p:nvPr/>
          </p:nvSpPr>
          <p:spPr>
            <a:xfrm>
              <a:off x="5808041" y="2000304"/>
              <a:ext cx="380875" cy="400109"/>
            </a:xfrm>
            <a:prstGeom prst="rect">
              <a:avLst/>
            </a:prstGeom>
            <a:noFill/>
          </p:spPr>
          <p:txBody>
            <a:bodyPr wrap="none" rtlCol="0">
              <a:spAutoFit/>
            </a:bodyPr>
            <a:lstStyle/>
            <a:p>
              <a:r>
                <a:rPr lang="en-US" sz="1350" dirty="0">
                  <a:solidFill>
                    <a:schemeClr val="bg2">
                      <a:lumMod val="50000"/>
                    </a:schemeClr>
                  </a:solidFill>
                  <a:latin typeface="Arial" panose="020B0604020202020204" pitchFamily="34" charset="0"/>
                  <a:cs typeface="Arial" panose="020B0604020202020204" pitchFamily="34" charset="0"/>
                </a:rPr>
                <a:t>+</a:t>
              </a:r>
            </a:p>
          </p:txBody>
        </p:sp>
        <p:sp>
          <p:nvSpPr>
            <p:cNvPr id="29" name="TextBox 317">
              <a:extLst>
                <a:ext uri="{FF2B5EF4-FFF2-40B4-BE49-F238E27FC236}">
                  <a16:creationId xmlns:a16="http://schemas.microsoft.com/office/drawing/2014/main" id="{24B58E0C-413E-4F26-8A25-5EB51C347FA7}"/>
                </a:ext>
              </a:extLst>
            </p:cNvPr>
            <p:cNvSpPr txBox="1"/>
            <p:nvPr/>
          </p:nvSpPr>
          <p:spPr>
            <a:xfrm>
              <a:off x="1817194" y="3127277"/>
              <a:ext cx="1682512" cy="400109"/>
            </a:xfrm>
            <a:prstGeom prst="rect">
              <a:avLst/>
            </a:prstGeom>
            <a:noFill/>
          </p:spPr>
          <p:txBody>
            <a:bodyPr wrap="none" rtlCol="0">
              <a:spAutoFit/>
            </a:bodyPr>
            <a:lstStyle/>
            <a:p>
              <a:r>
                <a:rPr lang="en-US" sz="1350" dirty="0">
                  <a:solidFill>
                    <a:schemeClr val="bg2">
                      <a:lumMod val="50000"/>
                    </a:schemeClr>
                  </a:solidFill>
                  <a:latin typeface="Arial" panose="020B0604020202020204" pitchFamily="34" charset="0"/>
                  <a:cs typeface="Arial" panose="020B0604020202020204" pitchFamily="34" charset="0"/>
                </a:rPr>
                <a:t>STRANGERS</a:t>
              </a:r>
            </a:p>
          </p:txBody>
        </p:sp>
        <p:sp>
          <p:nvSpPr>
            <p:cNvPr id="30" name="TextBox 318">
              <a:extLst>
                <a:ext uri="{FF2B5EF4-FFF2-40B4-BE49-F238E27FC236}">
                  <a16:creationId xmlns:a16="http://schemas.microsoft.com/office/drawing/2014/main" id="{F43F39D4-9043-4EC2-9823-B398701CF897}"/>
                </a:ext>
              </a:extLst>
            </p:cNvPr>
            <p:cNvSpPr txBox="1"/>
            <p:nvPr/>
          </p:nvSpPr>
          <p:spPr>
            <a:xfrm>
              <a:off x="4968451" y="3127277"/>
              <a:ext cx="2216847" cy="400109"/>
            </a:xfrm>
            <a:prstGeom prst="rect">
              <a:avLst/>
            </a:prstGeom>
            <a:noFill/>
          </p:spPr>
          <p:txBody>
            <a:bodyPr wrap="none" rtlCol="0">
              <a:spAutoFit/>
            </a:bodyPr>
            <a:lstStyle/>
            <a:p>
              <a:r>
                <a:rPr lang="en-US" sz="1350" dirty="0">
                  <a:solidFill>
                    <a:schemeClr val="bg2">
                      <a:lumMod val="50000"/>
                    </a:schemeClr>
                  </a:solidFill>
                  <a:latin typeface="Arial" panose="020B0604020202020204" pitchFamily="34" charset="0"/>
                  <a:cs typeface="Arial" panose="020B0604020202020204" pitchFamily="34" charset="0"/>
                </a:rPr>
                <a:t>ACQUAINTANCES</a:t>
              </a:r>
            </a:p>
          </p:txBody>
        </p:sp>
        <p:sp>
          <p:nvSpPr>
            <p:cNvPr id="31" name="TextBox 319">
              <a:extLst>
                <a:ext uri="{FF2B5EF4-FFF2-40B4-BE49-F238E27FC236}">
                  <a16:creationId xmlns:a16="http://schemas.microsoft.com/office/drawing/2014/main" id="{1F4EC30B-A699-4960-A29E-AFE70B437389}"/>
                </a:ext>
              </a:extLst>
            </p:cNvPr>
            <p:cNvSpPr txBox="1"/>
            <p:nvPr/>
          </p:nvSpPr>
          <p:spPr>
            <a:xfrm>
              <a:off x="8379633" y="3079207"/>
              <a:ext cx="1669689" cy="677108"/>
            </a:xfrm>
            <a:prstGeom prst="rect">
              <a:avLst/>
            </a:prstGeom>
            <a:noFill/>
          </p:spPr>
          <p:txBody>
            <a:bodyPr wrap="none" rtlCol="0">
              <a:spAutoFit/>
            </a:bodyPr>
            <a:lstStyle/>
            <a:p>
              <a:pPr algn="ctr"/>
              <a:r>
                <a:rPr lang="en-US" sz="1350" dirty="0">
                  <a:solidFill>
                    <a:schemeClr val="bg2">
                      <a:lumMod val="50000"/>
                    </a:schemeClr>
                  </a:solidFill>
                  <a:latin typeface="Arial" panose="020B0604020202020204" pitchFamily="34" charset="0"/>
                  <a:cs typeface="Arial" panose="020B0604020202020204" pitchFamily="34" charset="0"/>
                </a:rPr>
                <a:t>COMMUNITY</a:t>
              </a:r>
            </a:p>
            <a:p>
              <a:pPr algn="ctr"/>
              <a:r>
                <a:rPr lang="en-US" sz="1350" dirty="0">
                  <a:solidFill>
                    <a:schemeClr val="bg2">
                      <a:lumMod val="50000"/>
                    </a:schemeClr>
                  </a:solidFill>
                  <a:latin typeface="Arial" panose="020B0604020202020204" pitchFamily="34" charset="0"/>
                  <a:cs typeface="Arial" panose="020B0604020202020204" pitchFamily="34" charset="0"/>
                </a:rPr>
                <a:t>MEMBERS</a:t>
              </a:r>
            </a:p>
          </p:txBody>
        </p:sp>
        <p:cxnSp>
          <p:nvCxnSpPr>
            <p:cNvPr id="32" name="Straight Connector 58372">
              <a:extLst>
                <a:ext uri="{FF2B5EF4-FFF2-40B4-BE49-F238E27FC236}">
                  <a16:creationId xmlns:a16="http://schemas.microsoft.com/office/drawing/2014/main" id="{F94B3975-D793-4F4B-BAAE-A0C6513CF9FB}"/>
                </a:ext>
              </a:extLst>
            </p:cNvPr>
            <p:cNvCxnSpPr/>
            <p:nvPr/>
          </p:nvCxnSpPr>
          <p:spPr>
            <a:xfrm>
              <a:off x="1661715" y="5342969"/>
              <a:ext cx="8629767"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3" name="Rectangle 58373">
              <a:extLst>
                <a:ext uri="{FF2B5EF4-FFF2-40B4-BE49-F238E27FC236}">
                  <a16:creationId xmlns:a16="http://schemas.microsoft.com/office/drawing/2014/main" id="{8E3CF673-3D8D-4A44-AF10-92D690AF79AB}"/>
                </a:ext>
              </a:extLst>
            </p:cNvPr>
            <p:cNvSpPr/>
            <p:nvPr/>
          </p:nvSpPr>
          <p:spPr>
            <a:xfrm>
              <a:off x="3861179" y="5468048"/>
              <a:ext cx="4307163" cy="430887"/>
            </a:xfrm>
            <a:prstGeom prst="rect">
              <a:avLst/>
            </a:prstGeom>
          </p:spPr>
          <p:txBody>
            <a:bodyPr wrap="none">
              <a:spAutoFit/>
            </a:bodyPr>
            <a:lstStyle/>
            <a:p>
              <a:r>
                <a:rPr lang="en-US" sz="1500" b="1" dirty="0">
                  <a:solidFill>
                    <a:schemeClr val="accent1">
                      <a:lumMod val="75000"/>
                    </a:schemeClr>
                  </a:solidFill>
                  <a:latin typeface="Arial" panose="020B0604020202020204" pitchFamily="34" charset="0"/>
                  <a:cs typeface="Arial" panose="020B0604020202020204" pitchFamily="34" charset="0"/>
                </a:rPr>
                <a:t>THE ENGAGEMENT CONTINUUM</a:t>
              </a:r>
            </a:p>
          </p:txBody>
        </p:sp>
        <p:sp>
          <p:nvSpPr>
            <p:cNvPr id="34" name="TextBox 323">
              <a:extLst>
                <a:ext uri="{FF2B5EF4-FFF2-40B4-BE49-F238E27FC236}">
                  <a16:creationId xmlns:a16="http://schemas.microsoft.com/office/drawing/2014/main" id="{01D02B2E-ECD5-408C-8029-07D39397E443}"/>
                </a:ext>
              </a:extLst>
            </p:cNvPr>
            <p:cNvSpPr txBox="1"/>
            <p:nvPr/>
          </p:nvSpPr>
          <p:spPr>
            <a:xfrm>
              <a:off x="3935379" y="4565553"/>
              <a:ext cx="4132841" cy="369332"/>
            </a:xfrm>
            <a:prstGeom prst="rect">
              <a:avLst/>
            </a:prstGeom>
            <a:noFill/>
          </p:spPr>
          <p:txBody>
            <a:bodyPr wrap="none" rtlCol="0">
              <a:spAutoFit/>
            </a:bodyPr>
            <a:lstStyle/>
            <a:p>
              <a:r>
                <a:rPr lang="en-US" sz="1200" dirty="0">
                  <a:solidFill>
                    <a:schemeClr val="bg2">
                      <a:lumMod val="50000"/>
                    </a:schemeClr>
                  </a:solidFill>
                  <a:latin typeface="Arial" panose="020B0604020202020204" pitchFamily="34" charset="0"/>
                  <a:cs typeface="Arial" panose="020B0604020202020204" pitchFamily="34" charset="0"/>
                </a:rPr>
                <a:t>VALUES ALIGNMENT TO ENGAGEMENT</a:t>
              </a:r>
            </a:p>
          </p:txBody>
        </p:sp>
        <p:sp>
          <p:nvSpPr>
            <p:cNvPr id="35" name="Rectangle 58374">
              <a:extLst>
                <a:ext uri="{FF2B5EF4-FFF2-40B4-BE49-F238E27FC236}">
                  <a16:creationId xmlns:a16="http://schemas.microsoft.com/office/drawing/2014/main" id="{90B3D247-E369-4A12-B470-BBB66CEF2B4C}"/>
                </a:ext>
              </a:extLst>
            </p:cNvPr>
            <p:cNvSpPr/>
            <p:nvPr/>
          </p:nvSpPr>
          <p:spPr>
            <a:xfrm>
              <a:off x="10571152" y="2588668"/>
              <a:ext cx="1404933" cy="1846660"/>
            </a:xfrm>
            <a:prstGeom prst="rect">
              <a:avLst/>
            </a:prstGeom>
          </p:spPr>
          <p:txBody>
            <a:bodyPr wrap="square">
              <a:spAutoFit/>
            </a:bodyPr>
            <a:lstStyle/>
            <a:p>
              <a:r>
                <a:rPr lang="en-US" sz="1050" b="1" dirty="0">
                  <a:solidFill>
                    <a:schemeClr val="accent1">
                      <a:lumMod val="75000"/>
                    </a:schemeClr>
                  </a:solidFill>
                  <a:latin typeface="Arial" panose="020B0604020202020204" pitchFamily="34" charset="0"/>
                  <a:cs typeface="Arial" panose="020B0604020202020204" pitchFamily="34" charset="0"/>
                </a:rPr>
                <a:t>Marketing decreases while relationship building increase, leading to stewardship</a:t>
              </a:r>
            </a:p>
          </p:txBody>
        </p:sp>
      </p:grpSp>
    </p:spTree>
    <p:extLst>
      <p:ext uri="{BB962C8B-B14F-4D97-AF65-F5344CB8AC3E}">
        <p14:creationId xmlns:p14="http://schemas.microsoft.com/office/powerpoint/2010/main" val="660086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fontScale="90000"/>
          </a:bodyPr>
          <a:lstStyle/>
          <a:p>
            <a:r>
              <a:rPr lang="de-DE" dirty="0"/>
              <a:t>Customer </a:t>
            </a:r>
            <a:r>
              <a:rPr lang="de-DE" dirty="0" err="1"/>
              <a:t>relationships</a:t>
            </a:r>
            <a:r>
              <a:rPr lang="de-DE" dirty="0"/>
              <a:t> – </a:t>
            </a:r>
            <a:r>
              <a:rPr lang="de-DE" dirty="0" err="1"/>
              <a:t>what</a:t>
            </a:r>
            <a:r>
              <a:rPr lang="de-DE" dirty="0"/>
              <a:t> to </a:t>
            </a:r>
            <a:r>
              <a:rPr lang="de-DE" dirty="0" err="1"/>
              <a:t>consider</a:t>
            </a:r>
            <a:endParaRPr lang="de-AT" dirty="0"/>
          </a:p>
        </p:txBody>
      </p:sp>
      <p:sp>
        <p:nvSpPr>
          <p:cNvPr id="3" name="Textfeld 2">
            <a:extLst>
              <a:ext uri="{FF2B5EF4-FFF2-40B4-BE49-F238E27FC236}">
                <a16:creationId xmlns:a16="http://schemas.microsoft.com/office/drawing/2014/main" id="{DB1E441D-AC09-45C7-93F5-B84D7A52ABE2}"/>
              </a:ext>
            </a:extLst>
          </p:cNvPr>
          <p:cNvSpPr txBox="1"/>
          <p:nvPr/>
        </p:nvSpPr>
        <p:spPr>
          <a:xfrm>
            <a:off x="628649" y="2852530"/>
            <a:ext cx="7886700" cy="327782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de-DE" sz="2400" dirty="0"/>
              <a:t>EKC </a:t>
            </a:r>
            <a:r>
              <a:rPr lang="de-DE" sz="2400" dirty="0" err="1"/>
              <a:t>needs</a:t>
            </a:r>
            <a:r>
              <a:rPr lang="de-DE" sz="2400" dirty="0"/>
              <a:t> to </a:t>
            </a:r>
            <a:r>
              <a:rPr lang="de-DE" sz="2400" dirty="0" err="1"/>
              <a:t>clarify</a:t>
            </a:r>
            <a:r>
              <a:rPr lang="de-DE" sz="2400" dirty="0"/>
              <a:t> </a:t>
            </a:r>
            <a:r>
              <a:rPr lang="de-DE" sz="2400" dirty="0" err="1"/>
              <a:t>the</a:t>
            </a:r>
            <a:r>
              <a:rPr lang="de-DE" sz="2400" dirty="0"/>
              <a:t> </a:t>
            </a:r>
            <a:r>
              <a:rPr lang="en-US" sz="2400" dirty="0"/>
              <a:t>type of relationship it wants to establish with each customer segment / persona</a:t>
            </a:r>
          </a:p>
          <a:p>
            <a:pPr marL="285750" indent="-285750">
              <a:spcAft>
                <a:spcPts val="600"/>
              </a:spcAft>
              <a:buFont typeface="Arial" panose="020B0604020202020204" pitchFamily="34" charset="0"/>
              <a:buChar char="•"/>
            </a:pPr>
            <a:r>
              <a:rPr lang="en-US" sz="2400" dirty="0"/>
              <a:t>Relationships are established through your different channels and marketing channels to support the business value</a:t>
            </a:r>
          </a:p>
          <a:p>
            <a:pPr marL="285750" indent="-285750">
              <a:spcAft>
                <a:spcPts val="600"/>
              </a:spcAft>
              <a:buFont typeface="Arial" panose="020B0604020202020204" pitchFamily="34" charset="0"/>
              <a:buChar char="•"/>
            </a:pPr>
            <a:r>
              <a:rPr lang="en-US" sz="2400" dirty="0"/>
              <a:t>The type of customer relationship you put in place deeply influences the overall customer experience in your center</a:t>
            </a:r>
          </a:p>
          <a:p>
            <a:pPr marL="285750" indent="-285750">
              <a:spcAft>
                <a:spcPts val="600"/>
              </a:spcAft>
              <a:buFont typeface="Arial" panose="020B0604020202020204" pitchFamily="34" charset="0"/>
              <a:buChar char="•"/>
            </a:pPr>
            <a:r>
              <a:rPr lang="en-US" sz="2400" dirty="0"/>
              <a:t>The type(s) depend on the overall available resources</a:t>
            </a:r>
            <a:endParaRPr lang="de-AT" sz="2400" dirty="0"/>
          </a:p>
        </p:txBody>
      </p:sp>
    </p:spTree>
    <p:extLst>
      <p:ext uri="{BB962C8B-B14F-4D97-AF65-F5344CB8AC3E}">
        <p14:creationId xmlns:p14="http://schemas.microsoft.com/office/powerpoint/2010/main" val="1881641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fontScale="90000"/>
          </a:bodyPr>
          <a:lstStyle/>
          <a:p>
            <a:r>
              <a:rPr lang="de-DE" dirty="0"/>
              <a:t>Motivation </a:t>
            </a:r>
            <a:r>
              <a:rPr lang="de-DE" dirty="0" err="1"/>
              <a:t>for</a:t>
            </a:r>
            <a:r>
              <a:rPr lang="de-DE" dirty="0"/>
              <a:t> </a:t>
            </a:r>
            <a:r>
              <a:rPr lang="de-DE" dirty="0" err="1"/>
              <a:t>customer</a:t>
            </a:r>
            <a:r>
              <a:rPr lang="de-DE" dirty="0"/>
              <a:t> </a:t>
            </a:r>
            <a:r>
              <a:rPr lang="de-DE" dirty="0" err="1"/>
              <a:t>relationships</a:t>
            </a:r>
            <a:endParaRPr lang="de-AT" dirty="0"/>
          </a:p>
        </p:txBody>
      </p:sp>
      <p:graphicFrame>
        <p:nvGraphicFramePr>
          <p:cNvPr id="4" name="Diagramm 3">
            <a:extLst>
              <a:ext uri="{FF2B5EF4-FFF2-40B4-BE49-F238E27FC236}">
                <a16:creationId xmlns:a16="http://schemas.microsoft.com/office/drawing/2014/main" id="{F4610605-8C0C-48B3-A2C0-A40C006A3E20}"/>
              </a:ext>
            </a:extLst>
          </p:cNvPr>
          <p:cNvGraphicFramePr/>
          <p:nvPr>
            <p:extLst>
              <p:ext uri="{D42A27DB-BD31-4B8C-83A1-F6EECF244321}">
                <p14:modId xmlns:p14="http://schemas.microsoft.com/office/powerpoint/2010/main" val="579724099"/>
              </p:ext>
            </p:extLst>
          </p:nvPr>
        </p:nvGraphicFramePr>
        <p:xfrm>
          <a:off x="1524000" y="262803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0287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90E8C80-A1E9-4FEE-B8F7-0EE2FFADFAC2}"/>
              </a:ext>
            </a:extLst>
          </p:cNvPr>
          <p:cNvPicPr>
            <a:picLocks noChangeAspect="1"/>
          </p:cNvPicPr>
          <p:nvPr/>
        </p:nvPicPr>
        <p:blipFill>
          <a:blip r:embed="rId2"/>
          <a:stretch>
            <a:fillRect/>
          </a:stretch>
        </p:blipFill>
        <p:spPr>
          <a:xfrm>
            <a:off x="3638550" y="902203"/>
            <a:ext cx="1866900" cy="1685925"/>
          </a:xfrm>
          <a:prstGeom prst="rect">
            <a:avLst/>
          </a:prstGeom>
        </p:spPr>
      </p:pic>
      <p:sp>
        <p:nvSpPr>
          <p:cNvPr id="8" name="Textfeld 7">
            <a:extLst>
              <a:ext uri="{FF2B5EF4-FFF2-40B4-BE49-F238E27FC236}">
                <a16:creationId xmlns:a16="http://schemas.microsoft.com/office/drawing/2014/main" id="{F7B55AE7-D483-436D-BBB2-F28A009273FA}"/>
              </a:ext>
            </a:extLst>
          </p:cNvPr>
          <p:cNvSpPr txBox="1"/>
          <p:nvPr/>
        </p:nvSpPr>
        <p:spPr>
          <a:xfrm>
            <a:off x="602166" y="2877014"/>
            <a:ext cx="7683190" cy="3416320"/>
          </a:xfrm>
          <a:prstGeom prst="rect">
            <a:avLst/>
          </a:prstGeom>
          <a:noFill/>
        </p:spPr>
        <p:txBody>
          <a:bodyPr wrap="square" rtlCol="0">
            <a:spAutoFit/>
          </a:bodyPr>
          <a:lstStyle/>
          <a:p>
            <a:pPr marL="285750" indent="-285750">
              <a:buFont typeface="Arial" panose="020B0604020202020204" pitchFamily="34" charset="0"/>
              <a:buChar char="•"/>
            </a:pPr>
            <a:r>
              <a:rPr lang="en-US" b="0" i="0" dirty="0">
                <a:effectLst/>
                <a:latin typeface="Expressway Rg" panose="020B0604020200020204"/>
              </a:rPr>
              <a:t>Customer acquisition is the process of persuading a customer to select your organization’s product over choices available in the market.</a:t>
            </a:r>
          </a:p>
          <a:p>
            <a:pPr marL="285750" indent="-285750">
              <a:buFont typeface="Arial" panose="020B0604020202020204" pitchFamily="34" charset="0"/>
              <a:buChar char="•"/>
            </a:pPr>
            <a:endParaRPr lang="en-US" dirty="0">
              <a:latin typeface="Expressway Rg" panose="020B0604020200020204"/>
            </a:endParaRPr>
          </a:p>
          <a:p>
            <a:pPr marL="285750" indent="-285750">
              <a:buFont typeface="Arial" panose="020B0604020202020204" pitchFamily="34" charset="0"/>
              <a:buChar char="•"/>
            </a:pPr>
            <a:r>
              <a:rPr lang="en-US" dirty="0">
                <a:latin typeface="Expressway Rg" panose="020B0604020200020204"/>
              </a:rPr>
              <a:t>Cost intense process – so right choice of mediums and tactics is essential</a:t>
            </a:r>
          </a:p>
          <a:p>
            <a:pPr marL="285750" indent="-285750">
              <a:buFont typeface="Arial" panose="020B0604020202020204" pitchFamily="34" charset="0"/>
              <a:buChar char="•"/>
            </a:pPr>
            <a:endParaRPr lang="en-US" dirty="0">
              <a:latin typeface="Expressway Rg" panose="020B0604020200020204"/>
            </a:endParaRPr>
          </a:p>
          <a:p>
            <a:r>
              <a:rPr lang="de-AT" b="1" dirty="0">
                <a:latin typeface="Expressway Rg" panose="020B0604020200020204"/>
              </a:rPr>
              <a:t>Options </a:t>
            </a:r>
            <a:r>
              <a:rPr lang="de-AT" b="1" dirty="0" err="1">
                <a:latin typeface="Expressway Rg" panose="020B0604020200020204"/>
              </a:rPr>
              <a:t>for</a:t>
            </a:r>
            <a:r>
              <a:rPr lang="de-AT" b="1" dirty="0">
                <a:latin typeface="Expressway Rg" panose="020B0604020200020204"/>
              </a:rPr>
              <a:t> </a:t>
            </a:r>
            <a:r>
              <a:rPr lang="de-AT" b="1" dirty="0" err="1">
                <a:latin typeface="Expressway Rg" panose="020B0604020200020204"/>
              </a:rPr>
              <a:t>successful</a:t>
            </a:r>
            <a:r>
              <a:rPr lang="de-AT" b="1" dirty="0">
                <a:latin typeface="Expressway Rg" panose="020B0604020200020204"/>
              </a:rPr>
              <a:t> </a:t>
            </a:r>
            <a:r>
              <a:rPr lang="de-AT" b="1" dirty="0" err="1">
                <a:latin typeface="Expressway Rg" panose="020B0604020200020204"/>
              </a:rPr>
              <a:t>customer</a:t>
            </a:r>
            <a:r>
              <a:rPr lang="de-AT" b="1" dirty="0">
                <a:latin typeface="Expressway Rg" panose="020B0604020200020204"/>
              </a:rPr>
              <a:t> </a:t>
            </a:r>
            <a:r>
              <a:rPr lang="de-AT" b="1" dirty="0" err="1">
                <a:latin typeface="Expressway Rg" panose="020B0604020200020204"/>
              </a:rPr>
              <a:t>acquisition</a:t>
            </a:r>
            <a:r>
              <a:rPr lang="de-AT" b="1" dirty="0">
                <a:latin typeface="Expressway Rg" panose="020B0604020200020204"/>
              </a:rPr>
              <a:t> </a:t>
            </a:r>
            <a:r>
              <a:rPr lang="de-AT" dirty="0" err="1">
                <a:latin typeface="Expressway Rg" panose="020B0604020200020204"/>
              </a:rPr>
              <a:t>for</a:t>
            </a:r>
            <a:r>
              <a:rPr lang="de-AT" dirty="0">
                <a:latin typeface="Expressway Rg" panose="020B0604020200020204"/>
              </a:rPr>
              <a:t> </a:t>
            </a:r>
            <a:r>
              <a:rPr lang="de-AT" dirty="0" err="1">
                <a:latin typeface="Expressway Rg" panose="020B0604020200020204"/>
              </a:rPr>
              <a:t>your</a:t>
            </a:r>
            <a:r>
              <a:rPr lang="de-AT" dirty="0">
                <a:latin typeface="Expressway Rg" panose="020B0604020200020204"/>
              </a:rPr>
              <a:t> EKC:</a:t>
            </a:r>
          </a:p>
          <a:p>
            <a:endParaRPr lang="de-AT" dirty="0">
              <a:latin typeface="Expressway Rg" panose="020B0604020200020204"/>
            </a:endParaRPr>
          </a:p>
          <a:p>
            <a:pPr marL="285750" indent="-285750">
              <a:buFont typeface="Arial" panose="020B0604020202020204" pitchFamily="34" charset="0"/>
              <a:buChar char="•"/>
            </a:pPr>
            <a:r>
              <a:rPr lang="de-AT" dirty="0" err="1">
                <a:latin typeface="Expressway Rg" panose="020B0604020200020204"/>
              </a:rPr>
              <a:t>Social</a:t>
            </a:r>
            <a:r>
              <a:rPr lang="de-AT" dirty="0">
                <a:latin typeface="Expressway Rg" panose="020B0604020200020204"/>
              </a:rPr>
              <a:t> </a:t>
            </a:r>
            <a:r>
              <a:rPr lang="de-AT" dirty="0" err="1">
                <a:latin typeface="Expressway Rg" panose="020B0604020200020204"/>
              </a:rPr>
              <a:t>media</a:t>
            </a:r>
            <a:r>
              <a:rPr lang="de-AT" dirty="0">
                <a:latin typeface="Expressway Rg" panose="020B0604020200020204"/>
              </a:rPr>
              <a:t> </a:t>
            </a:r>
            <a:r>
              <a:rPr lang="de-AT" dirty="0" err="1">
                <a:latin typeface="Expressway Rg" panose="020B0604020200020204"/>
              </a:rPr>
              <a:t>marketing</a:t>
            </a:r>
            <a:endParaRPr lang="de-AT" dirty="0">
              <a:latin typeface="Expressway Rg" panose="020B0604020200020204"/>
            </a:endParaRPr>
          </a:p>
          <a:p>
            <a:pPr marL="285750" indent="-285750">
              <a:buFont typeface="Arial" panose="020B0604020202020204" pitchFamily="34" charset="0"/>
              <a:buChar char="•"/>
            </a:pPr>
            <a:r>
              <a:rPr lang="de-AT" dirty="0">
                <a:latin typeface="Expressway Rg" panose="020B0604020200020204"/>
              </a:rPr>
              <a:t>Email </a:t>
            </a:r>
            <a:r>
              <a:rPr lang="de-AT" dirty="0" err="1">
                <a:latin typeface="Expressway Rg" panose="020B0604020200020204"/>
              </a:rPr>
              <a:t>marketing</a:t>
            </a:r>
            <a:r>
              <a:rPr lang="de-AT" dirty="0">
                <a:latin typeface="Expressway Rg" panose="020B0604020200020204"/>
              </a:rPr>
              <a:t> </a:t>
            </a:r>
          </a:p>
          <a:p>
            <a:pPr marL="285750" indent="-285750">
              <a:buFont typeface="Arial" panose="020B0604020202020204" pitchFamily="34" charset="0"/>
              <a:buChar char="•"/>
            </a:pPr>
            <a:r>
              <a:rPr lang="de-AT" dirty="0">
                <a:latin typeface="Expressway Rg" panose="020B0604020200020204"/>
              </a:rPr>
              <a:t>Search </a:t>
            </a:r>
            <a:r>
              <a:rPr lang="de-AT" dirty="0" err="1">
                <a:latin typeface="Expressway Rg" panose="020B0604020200020204"/>
              </a:rPr>
              <a:t>engine</a:t>
            </a:r>
            <a:r>
              <a:rPr lang="de-AT" dirty="0">
                <a:latin typeface="Expressway Rg" panose="020B0604020200020204"/>
              </a:rPr>
              <a:t> </a:t>
            </a:r>
            <a:r>
              <a:rPr lang="de-AT" dirty="0" err="1">
                <a:latin typeface="Expressway Rg" panose="020B0604020200020204"/>
              </a:rPr>
              <a:t>optimization</a:t>
            </a:r>
            <a:r>
              <a:rPr lang="de-AT" dirty="0">
                <a:latin typeface="Expressway Rg" panose="020B0604020200020204"/>
              </a:rPr>
              <a:t> </a:t>
            </a:r>
            <a:r>
              <a:rPr lang="de-AT" dirty="0" err="1">
                <a:latin typeface="Expressway Rg" panose="020B0604020200020204"/>
              </a:rPr>
              <a:t>together</a:t>
            </a:r>
            <a:r>
              <a:rPr lang="de-AT" dirty="0">
                <a:latin typeface="Expressway Rg" panose="020B0604020200020204"/>
              </a:rPr>
              <a:t> </a:t>
            </a:r>
            <a:r>
              <a:rPr lang="de-AT" dirty="0" err="1">
                <a:latin typeface="Expressway Rg" panose="020B0604020200020204"/>
              </a:rPr>
              <a:t>with</a:t>
            </a:r>
            <a:r>
              <a:rPr lang="de-AT" dirty="0">
                <a:latin typeface="Expressway Rg" panose="020B0604020200020204"/>
              </a:rPr>
              <a:t> </a:t>
            </a:r>
            <a:r>
              <a:rPr lang="de-AT" dirty="0" err="1">
                <a:latin typeface="Expressway Rg" panose="020B0604020200020204"/>
              </a:rPr>
              <a:t>your</a:t>
            </a:r>
            <a:r>
              <a:rPr lang="de-AT" dirty="0">
                <a:latin typeface="Expressway Rg" panose="020B0604020200020204"/>
              </a:rPr>
              <a:t> </a:t>
            </a:r>
            <a:r>
              <a:rPr lang="de-AT" dirty="0" err="1">
                <a:latin typeface="Expressway Rg" panose="020B0604020200020204"/>
              </a:rPr>
              <a:t>university´s</a:t>
            </a:r>
            <a:r>
              <a:rPr lang="de-AT" dirty="0">
                <a:latin typeface="Expressway Rg" panose="020B0604020200020204"/>
              </a:rPr>
              <a:t> </a:t>
            </a:r>
            <a:r>
              <a:rPr lang="de-AT" dirty="0" err="1">
                <a:latin typeface="Expressway Rg" panose="020B0604020200020204"/>
              </a:rPr>
              <a:t>website</a:t>
            </a:r>
            <a:endParaRPr lang="de-AT" dirty="0">
              <a:latin typeface="Expressway Rg" panose="020B0604020200020204"/>
            </a:endParaRPr>
          </a:p>
          <a:p>
            <a:pPr marL="285750" indent="-285750">
              <a:buFont typeface="Arial" panose="020B0604020202020204" pitchFamily="34" charset="0"/>
              <a:buChar char="•"/>
            </a:pPr>
            <a:r>
              <a:rPr lang="de-AT" dirty="0" err="1">
                <a:latin typeface="Expressway Rg" panose="020B0604020200020204"/>
              </a:rPr>
              <a:t>Conversion</a:t>
            </a:r>
            <a:r>
              <a:rPr lang="de-AT" dirty="0">
                <a:latin typeface="Expressway Rg" panose="020B0604020200020204"/>
              </a:rPr>
              <a:t> rate </a:t>
            </a:r>
            <a:r>
              <a:rPr lang="de-AT" dirty="0" err="1">
                <a:latin typeface="Expressway Rg" panose="020B0604020200020204"/>
              </a:rPr>
              <a:t>optimization</a:t>
            </a:r>
            <a:r>
              <a:rPr lang="de-AT" dirty="0">
                <a:latin typeface="Expressway Rg" panose="020B0604020200020204"/>
              </a:rPr>
              <a:t> on </a:t>
            </a:r>
            <a:r>
              <a:rPr lang="de-AT" dirty="0" err="1">
                <a:latin typeface="Expressway Rg" panose="020B0604020200020204"/>
              </a:rPr>
              <a:t>website</a:t>
            </a:r>
            <a:r>
              <a:rPr lang="de-AT" dirty="0">
                <a:latin typeface="Expressway Rg" panose="020B0604020200020204"/>
              </a:rPr>
              <a:t> </a:t>
            </a:r>
            <a:r>
              <a:rPr lang="de-AT" dirty="0" err="1">
                <a:latin typeface="Expressway Rg" panose="020B0604020200020204"/>
              </a:rPr>
              <a:t>or</a:t>
            </a:r>
            <a:r>
              <a:rPr lang="de-AT" dirty="0">
                <a:latin typeface="Expressway Rg" panose="020B0604020200020204"/>
              </a:rPr>
              <a:t> social </a:t>
            </a:r>
            <a:r>
              <a:rPr lang="de-AT" dirty="0" err="1">
                <a:latin typeface="Expressway Rg" panose="020B0604020200020204"/>
              </a:rPr>
              <a:t>media</a:t>
            </a:r>
            <a:r>
              <a:rPr lang="de-AT" dirty="0">
                <a:latin typeface="Expressway Rg" panose="020B0604020200020204"/>
              </a:rPr>
              <a:t> </a:t>
            </a:r>
            <a:r>
              <a:rPr lang="de-AT" dirty="0" err="1">
                <a:latin typeface="Expressway Rg" panose="020B0604020200020204"/>
              </a:rPr>
              <a:t>platforms</a:t>
            </a:r>
            <a:endParaRPr lang="de-AT" dirty="0">
              <a:latin typeface="Expressway Rg" panose="020B0604020200020204"/>
            </a:endParaRPr>
          </a:p>
          <a:p>
            <a:endParaRPr lang="de-AT" dirty="0">
              <a:latin typeface="Expressway Rg" panose="020B0604020200020204"/>
            </a:endParaRPr>
          </a:p>
        </p:txBody>
      </p:sp>
    </p:spTree>
    <p:extLst>
      <p:ext uri="{BB962C8B-B14F-4D97-AF65-F5344CB8AC3E}">
        <p14:creationId xmlns:p14="http://schemas.microsoft.com/office/powerpoint/2010/main" val="4109599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F7B55AE7-D483-436D-BBB2-F28A009273FA}"/>
              </a:ext>
            </a:extLst>
          </p:cNvPr>
          <p:cNvSpPr txBox="1"/>
          <p:nvPr/>
        </p:nvSpPr>
        <p:spPr>
          <a:xfrm>
            <a:off x="602166" y="2877014"/>
            <a:ext cx="7683190" cy="3970318"/>
          </a:xfrm>
          <a:prstGeom prst="rect">
            <a:avLst/>
          </a:prstGeom>
          <a:noFill/>
        </p:spPr>
        <p:txBody>
          <a:bodyPr wrap="square" rtlCol="0">
            <a:spAutoFit/>
          </a:bodyPr>
          <a:lstStyle/>
          <a:p>
            <a:r>
              <a:rPr lang="en-US" dirty="0">
                <a:latin typeface="Expressway Rg" panose="020B0604020200020204"/>
              </a:rPr>
              <a:t>= refers to the long-term relationship a company establishes with its customers. The more repeat customers, a company has, the more it is assured of champions who will market its products and help it acquire additional customers.</a:t>
            </a:r>
          </a:p>
          <a:p>
            <a:pPr marL="285750" indent="-285750">
              <a:buFont typeface="Arial" panose="020B0604020202020204" pitchFamily="34" charset="0"/>
              <a:buChar char="•"/>
            </a:pPr>
            <a:endParaRPr lang="en-US" dirty="0">
              <a:latin typeface="Expressway Rg" panose="020B0604020200020204"/>
            </a:endParaRPr>
          </a:p>
          <a:p>
            <a:r>
              <a:rPr lang="de-AT" b="1" dirty="0" err="1">
                <a:latin typeface="Expressway Rg" panose="020B0604020200020204"/>
              </a:rPr>
              <a:t>Some</a:t>
            </a:r>
            <a:r>
              <a:rPr lang="de-AT" b="1" dirty="0">
                <a:latin typeface="Expressway Rg" panose="020B0604020200020204"/>
              </a:rPr>
              <a:t> </a:t>
            </a:r>
            <a:r>
              <a:rPr lang="de-AT" b="1" dirty="0" err="1">
                <a:latin typeface="Expressway Rg" panose="020B0604020200020204"/>
              </a:rPr>
              <a:t>strategies</a:t>
            </a:r>
            <a:r>
              <a:rPr lang="de-AT" b="1" dirty="0">
                <a:latin typeface="Expressway Rg" panose="020B0604020200020204"/>
              </a:rPr>
              <a:t> </a:t>
            </a:r>
            <a:r>
              <a:rPr lang="de-AT" dirty="0" err="1">
                <a:latin typeface="Expressway Rg" panose="020B0604020200020204"/>
              </a:rPr>
              <a:t>for</a:t>
            </a:r>
            <a:r>
              <a:rPr lang="de-AT" dirty="0">
                <a:latin typeface="Expressway Rg" panose="020B0604020200020204"/>
              </a:rPr>
              <a:t> </a:t>
            </a:r>
            <a:r>
              <a:rPr lang="de-AT" dirty="0" err="1">
                <a:latin typeface="Expressway Rg" panose="020B0604020200020204"/>
              </a:rPr>
              <a:t>your</a:t>
            </a:r>
            <a:r>
              <a:rPr lang="de-AT" dirty="0">
                <a:latin typeface="Expressway Rg" panose="020B0604020200020204"/>
              </a:rPr>
              <a:t> EKC:</a:t>
            </a:r>
          </a:p>
          <a:p>
            <a:endParaRPr lang="de-AT" dirty="0">
              <a:latin typeface="Expressway Rg" panose="020B0604020200020204"/>
            </a:endParaRPr>
          </a:p>
          <a:p>
            <a:pPr marL="285750" indent="-285750">
              <a:buFont typeface="Arial" panose="020B0604020202020204" pitchFamily="34" charset="0"/>
              <a:buChar char="•"/>
            </a:pPr>
            <a:r>
              <a:rPr lang="de-AT" dirty="0">
                <a:latin typeface="Expressway Rg" panose="020B0604020200020204"/>
              </a:rPr>
              <a:t>Stand </a:t>
            </a:r>
            <a:r>
              <a:rPr lang="de-AT" dirty="0" err="1">
                <a:latin typeface="Expressway Rg" panose="020B0604020200020204"/>
              </a:rPr>
              <a:t>for</a:t>
            </a:r>
            <a:r>
              <a:rPr lang="de-AT" dirty="0">
                <a:latin typeface="Expressway Rg" panose="020B0604020200020204"/>
              </a:rPr>
              <a:t> </a:t>
            </a:r>
            <a:r>
              <a:rPr lang="de-AT" dirty="0" err="1">
                <a:latin typeface="Expressway Rg" panose="020B0604020200020204"/>
              </a:rPr>
              <a:t>something</a:t>
            </a:r>
            <a:endParaRPr lang="de-AT" dirty="0">
              <a:latin typeface="Expressway Rg" panose="020B0604020200020204"/>
            </a:endParaRPr>
          </a:p>
          <a:p>
            <a:pPr marL="285750" indent="-285750">
              <a:buFont typeface="Arial" panose="020B0604020202020204" pitchFamily="34" charset="0"/>
              <a:buChar char="•"/>
            </a:pPr>
            <a:r>
              <a:rPr lang="de-AT" dirty="0" err="1">
                <a:latin typeface="Expressway Rg" panose="020B0604020200020204"/>
              </a:rPr>
              <a:t>Utilize</a:t>
            </a:r>
            <a:r>
              <a:rPr lang="de-AT" dirty="0">
                <a:latin typeface="Expressway Rg" panose="020B0604020200020204"/>
              </a:rPr>
              <a:t> social </a:t>
            </a:r>
            <a:r>
              <a:rPr lang="de-AT" dirty="0" err="1">
                <a:latin typeface="Expressway Rg" panose="020B0604020200020204"/>
              </a:rPr>
              <a:t>proof</a:t>
            </a:r>
            <a:endParaRPr lang="de-AT" dirty="0">
              <a:latin typeface="Expressway Rg" panose="020B0604020200020204"/>
            </a:endParaRPr>
          </a:p>
          <a:p>
            <a:pPr marL="285750" indent="-285750">
              <a:buFont typeface="Arial" panose="020B0604020202020204" pitchFamily="34" charset="0"/>
              <a:buChar char="•"/>
            </a:pPr>
            <a:r>
              <a:rPr lang="de-AT" dirty="0">
                <a:latin typeface="Expressway Rg" panose="020B0604020200020204"/>
              </a:rPr>
              <a:t>Use </a:t>
            </a:r>
            <a:r>
              <a:rPr lang="de-AT" dirty="0" err="1">
                <a:latin typeface="Expressway Rg" panose="020B0604020200020204"/>
              </a:rPr>
              <a:t>the</a:t>
            </a:r>
            <a:r>
              <a:rPr lang="de-AT" dirty="0">
                <a:latin typeface="Expressway Rg" panose="020B0604020200020204"/>
              </a:rPr>
              <a:t> </a:t>
            </a:r>
            <a:r>
              <a:rPr lang="de-AT" dirty="0" err="1">
                <a:latin typeface="Expressway Rg" panose="020B0604020200020204"/>
              </a:rPr>
              <a:t>words</a:t>
            </a:r>
            <a:r>
              <a:rPr lang="de-AT" dirty="0">
                <a:latin typeface="Expressway Rg" panose="020B0604020200020204"/>
              </a:rPr>
              <a:t> </a:t>
            </a:r>
            <a:r>
              <a:rPr lang="de-AT" dirty="0" err="1">
                <a:latin typeface="Expressway Rg" panose="020B0604020200020204"/>
              </a:rPr>
              <a:t>they</a:t>
            </a:r>
            <a:r>
              <a:rPr lang="de-AT" dirty="0">
                <a:latin typeface="Expressway Rg" panose="020B0604020200020204"/>
              </a:rPr>
              <a:t> </a:t>
            </a:r>
            <a:r>
              <a:rPr lang="de-AT" dirty="0" err="1">
                <a:latin typeface="Expressway Rg" panose="020B0604020200020204"/>
              </a:rPr>
              <a:t>love</a:t>
            </a:r>
            <a:r>
              <a:rPr lang="de-AT" dirty="0">
                <a:latin typeface="Expressway Rg" panose="020B0604020200020204"/>
              </a:rPr>
              <a:t> to </a:t>
            </a:r>
            <a:r>
              <a:rPr lang="de-AT" dirty="0" err="1">
                <a:latin typeface="Expressway Rg" panose="020B0604020200020204"/>
              </a:rPr>
              <a:t>hear</a:t>
            </a:r>
            <a:endParaRPr lang="de-AT" dirty="0">
              <a:latin typeface="Expressway Rg" panose="020B0604020200020204"/>
            </a:endParaRPr>
          </a:p>
          <a:p>
            <a:pPr marL="285750" indent="-285750">
              <a:buFont typeface="Arial" panose="020B0604020202020204" pitchFamily="34" charset="0"/>
              <a:buChar char="•"/>
            </a:pPr>
            <a:r>
              <a:rPr lang="de-AT" dirty="0" err="1">
                <a:latin typeface="Expressway Rg" panose="020B0604020200020204"/>
              </a:rPr>
              <a:t>Reduce</a:t>
            </a:r>
            <a:r>
              <a:rPr lang="de-AT" dirty="0">
                <a:latin typeface="Expressway Rg" panose="020B0604020200020204"/>
              </a:rPr>
              <a:t> </a:t>
            </a:r>
            <a:r>
              <a:rPr lang="de-AT" dirty="0" err="1">
                <a:latin typeface="Expressway Rg" panose="020B0604020200020204"/>
              </a:rPr>
              <a:t>pain</a:t>
            </a:r>
            <a:r>
              <a:rPr lang="de-AT" dirty="0">
                <a:latin typeface="Expressway Rg" panose="020B0604020200020204"/>
              </a:rPr>
              <a:t> </a:t>
            </a:r>
            <a:r>
              <a:rPr lang="de-AT" dirty="0" err="1">
                <a:latin typeface="Expressway Rg" panose="020B0604020200020204"/>
              </a:rPr>
              <a:t>points</a:t>
            </a:r>
            <a:r>
              <a:rPr lang="de-AT" dirty="0">
                <a:latin typeface="Expressway Rg" panose="020B0604020200020204"/>
              </a:rPr>
              <a:t> and </a:t>
            </a:r>
            <a:r>
              <a:rPr lang="de-AT" dirty="0" err="1">
                <a:latin typeface="Expressway Rg" panose="020B0604020200020204"/>
              </a:rPr>
              <a:t>frictions</a:t>
            </a:r>
            <a:endParaRPr lang="de-AT" dirty="0">
              <a:latin typeface="Expressway Rg" panose="020B0604020200020204"/>
            </a:endParaRPr>
          </a:p>
          <a:p>
            <a:pPr marL="285750" indent="-285750">
              <a:buFont typeface="Arial" panose="020B0604020202020204" pitchFamily="34" charset="0"/>
              <a:buChar char="•"/>
            </a:pPr>
            <a:r>
              <a:rPr lang="de-AT" dirty="0" err="1">
                <a:latin typeface="Expressway Rg" panose="020B0604020200020204"/>
              </a:rPr>
              <a:t>Make</a:t>
            </a:r>
            <a:r>
              <a:rPr lang="de-AT" dirty="0">
                <a:latin typeface="Expressway Rg" panose="020B0604020200020204"/>
              </a:rPr>
              <a:t> </a:t>
            </a:r>
            <a:r>
              <a:rPr lang="de-AT" dirty="0" err="1">
                <a:latin typeface="Expressway Rg" panose="020B0604020200020204"/>
              </a:rPr>
              <a:t>it</a:t>
            </a:r>
            <a:r>
              <a:rPr lang="de-AT" dirty="0">
                <a:latin typeface="Expressway Rg" panose="020B0604020200020204"/>
              </a:rPr>
              <a:t> personal</a:t>
            </a:r>
          </a:p>
          <a:p>
            <a:pPr marL="285750" indent="-285750">
              <a:buFont typeface="Arial" panose="020B0604020202020204" pitchFamily="34" charset="0"/>
              <a:buChar char="•"/>
            </a:pPr>
            <a:r>
              <a:rPr lang="de-AT" dirty="0">
                <a:latin typeface="Expressway Rg" panose="020B0604020200020204"/>
              </a:rPr>
              <a:t>…</a:t>
            </a:r>
          </a:p>
          <a:p>
            <a:pPr marL="285750" indent="-285750">
              <a:buFont typeface="Arial" panose="020B0604020202020204" pitchFamily="34" charset="0"/>
              <a:buChar char="•"/>
            </a:pPr>
            <a:endParaRPr lang="de-AT" dirty="0">
              <a:latin typeface="Expressway Rg" panose="020B0604020200020204"/>
            </a:endParaRPr>
          </a:p>
          <a:p>
            <a:endParaRPr lang="de-AT" dirty="0">
              <a:latin typeface="Expressway Rg" panose="020B0604020200020204"/>
            </a:endParaRPr>
          </a:p>
        </p:txBody>
      </p:sp>
      <p:pic>
        <p:nvPicPr>
          <p:cNvPr id="3" name="Grafik 2">
            <a:extLst>
              <a:ext uri="{FF2B5EF4-FFF2-40B4-BE49-F238E27FC236}">
                <a16:creationId xmlns:a16="http://schemas.microsoft.com/office/drawing/2014/main" id="{91F06937-CBC4-4960-B4F5-7A9F033749B3}"/>
              </a:ext>
            </a:extLst>
          </p:cNvPr>
          <p:cNvPicPr>
            <a:picLocks noChangeAspect="1"/>
          </p:cNvPicPr>
          <p:nvPr/>
        </p:nvPicPr>
        <p:blipFill>
          <a:blip r:embed="rId3"/>
          <a:stretch>
            <a:fillRect/>
          </a:stretch>
        </p:blipFill>
        <p:spPr>
          <a:xfrm>
            <a:off x="3548411" y="749687"/>
            <a:ext cx="1790700" cy="1924050"/>
          </a:xfrm>
          <a:prstGeom prst="rect">
            <a:avLst/>
          </a:prstGeom>
        </p:spPr>
      </p:pic>
    </p:spTree>
    <p:extLst>
      <p:ext uri="{BB962C8B-B14F-4D97-AF65-F5344CB8AC3E}">
        <p14:creationId xmlns:p14="http://schemas.microsoft.com/office/powerpoint/2010/main" val="2526313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F7B55AE7-D483-436D-BBB2-F28A009273FA}"/>
              </a:ext>
            </a:extLst>
          </p:cNvPr>
          <p:cNvSpPr txBox="1"/>
          <p:nvPr/>
        </p:nvSpPr>
        <p:spPr>
          <a:xfrm>
            <a:off x="602166" y="2877014"/>
            <a:ext cx="7683190" cy="3139321"/>
          </a:xfrm>
          <a:prstGeom prst="rect">
            <a:avLst/>
          </a:prstGeom>
          <a:noFill/>
        </p:spPr>
        <p:txBody>
          <a:bodyPr wrap="square" rtlCol="0">
            <a:spAutoFit/>
          </a:bodyPr>
          <a:lstStyle/>
          <a:p>
            <a:pPr marL="285750" indent="-285750">
              <a:buFont typeface="Arial" panose="020B0604020202020204" pitchFamily="34" charset="0"/>
              <a:buChar char="•"/>
            </a:pPr>
            <a:r>
              <a:rPr lang="en-US" b="0" i="0" dirty="0">
                <a:effectLst/>
                <a:latin typeface="Expressway Rg" panose="020B0604020200020204"/>
              </a:rPr>
              <a:t>Convince customers to select (buy) more of your products/services </a:t>
            </a:r>
          </a:p>
          <a:p>
            <a:pPr marL="285750" indent="-285750">
              <a:buFont typeface="Arial" panose="020B0604020202020204" pitchFamily="34" charset="0"/>
              <a:buChar char="•"/>
            </a:pPr>
            <a:r>
              <a:rPr lang="en-US" dirty="0">
                <a:latin typeface="Expressway Rg" panose="020B0604020200020204"/>
              </a:rPr>
              <a:t>Use product/service bundles </a:t>
            </a:r>
          </a:p>
          <a:p>
            <a:pPr marL="285750" indent="-285750">
              <a:buFont typeface="Arial" panose="020B0604020202020204" pitchFamily="34" charset="0"/>
              <a:buChar char="•"/>
            </a:pPr>
            <a:r>
              <a:rPr lang="en-US" b="0" i="0" dirty="0">
                <a:effectLst/>
                <a:latin typeface="Expressway Rg" panose="020B0604020200020204"/>
              </a:rPr>
              <a:t>Think about incentive </a:t>
            </a:r>
            <a:r>
              <a:rPr lang="en-US" b="0" i="0" dirty="0" err="1">
                <a:effectLst/>
                <a:latin typeface="Expressway Rg" panose="020B0604020200020204"/>
              </a:rPr>
              <a:t>programmes</a:t>
            </a:r>
            <a:r>
              <a:rPr lang="en-US" b="0" i="0" dirty="0">
                <a:effectLst/>
                <a:latin typeface="Expressway Rg" panose="020B0604020200020204"/>
              </a:rPr>
              <a:t> for </a:t>
            </a:r>
            <a:r>
              <a:rPr lang="en-US" dirty="0">
                <a:latin typeface="Expressway Rg" panose="020B0604020200020204"/>
              </a:rPr>
              <a:t>customer segments including employees</a:t>
            </a:r>
            <a:endParaRPr lang="en-US" b="0" i="0" dirty="0">
              <a:effectLst/>
              <a:latin typeface="Expressway Rg" panose="020B0604020200020204"/>
            </a:endParaRPr>
          </a:p>
          <a:p>
            <a:pPr marL="285750" indent="-285750">
              <a:buFont typeface="Arial" panose="020B0604020202020204" pitchFamily="34" charset="0"/>
              <a:buChar char="•"/>
            </a:pPr>
            <a:endParaRPr lang="en-US" dirty="0">
              <a:latin typeface="Expressway Rg" panose="020B0604020200020204"/>
            </a:endParaRPr>
          </a:p>
          <a:p>
            <a:r>
              <a:rPr lang="en-US" b="1" dirty="0">
                <a:latin typeface="Expressway Rg" panose="020B0604020200020204"/>
              </a:rPr>
              <a:t>When thinking about your EKC – this could be:</a:t>
            </a:r>
          </a:p>
          <a:p>
            <a:endParaRPr lang="en-US" dirty="0">
              <a:latin typeface="Expressway Rg" panose="020B0604020200020204"/>
            </a:endParaRPr>
          </a:p>
          <a:p>
            <a:pPr marL="285750" indent="-285750">
              <a:buFont typeface="Arial" panose="020B0604020202020204" pitchFamily="34" charset="0"/>
              <a:buChar char="•"/>
            </a:pPr>
            <a:r>
              <a:rPr lang="en-US" dirty="0">
                <a:latin typeface="Expressway Rg" panose="020B0604020200020204"/>
              </a:rPr>
              <a:t>Networking event organization and coaching sessions </a:t>
            </a:r>
          </a:p>
          <a:p>
            <a:pPr marL="285750" indent="-285750">
              <a:buFont typeface="Arial" panose="020B0604020202020204" pitchFamily="34" charset="0"/>
              <a:buChar char="•"/>
            </a:pPr>
            <a:r>
              <a:rPr lang="en-US" dirty="0">
                <a:latin typeface="Expressway Rg" panose="020B0604020200020204"/>
              </a:rPr>
              <a:t>Incentives for students and/or employees if they recommend your EKC for training </a:t>
            </a:r>
          </a:p>
          <a:p>
            <a:endParaRPr lang="de-AT" dirty="0">
              <a:latin typeface="Expressway Rg" panose="020B0604020200020204"/>
            </a:endParaRPr>
          </a:p>
        </p:txBody>
      </p:sp>
      <p:pic>
        <p:nvPicPr>
          <p:cNvPr id="3" name="Grafik 2">
            <a:extLst>
              <a:ext uri="{FF2B5EF4-FFF2-40B4-BE49-F238E27FC236}">
                <a16:creationId xmlns:a16="http://schemas.microsoft.com/office/drawing/2014/main" id="{85606D03-735A-424A-8C6B-B3EE7ACFA3CD}"/>
              </a:ext>
            </a:extLst>
          </p:cNvPr>
          <p:cNvPicPr>
            <a:picLocks noChangeAspect="1"/>
          </p:cNvPicPr>
          <p:nvPr/>
        </p:nvPicPr>
        <p:blipFill>
          <a:blip r:embed="rId2"/>
          <a:stretch>
            <a:fillRect/>
          </a:stretch>
        </p:blipFill>
        <p:spPr>
          <a:xfrm>
            <a:off x="3614737" y="1052977"/>
            <a:ext cx="1914525" cy="1362075"/>
          </a:xfrm>
          <a:prstGeom prst="rect">
            <a:avLst/>
          </a:prstGeom>
        </p:spPr>
      </p:pic>
    </p:spTree>
    <p:extLst>
      <p:ext uri="{BB962C8B-B14F-4D97-AF65-F5344CB8AC3E}">
        <p14:creationId xmlns:p14="http://schemas.microsoft.com/office/powerpoint/2010/main" val="1547021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C2239D-CA9C-4E56-8EFD-174BAF978342}"/>
              </a:ext>
            </a:extLst>
          </p:cNvPr>
          <p:cNvSpPr>
            <a:spLocks noGrp="1"/>
          </p:cNvSpPr>
          <p:nvPr>
            <p:ph type="title"/>
          </p:nvPr>
        </p:nvSpPr>
        <p:spPr/>
        <p:txBody>
          <a:bodyPr>
            <a:normAutofit fontScale="90000"/>
          </a:bodyPr>
          <a:lstStyle/>
          <a:p>
            <a:r>
              <a:rPr lang="de-DE" dirty="0" err="1"/>
              <a:t>Matching</a:t>
            </a:r>
            <a:r>
              <a:rPr lang="de-DE" dirty="0"/>
              <a:t> </a:t>
            </a:r>
            <a:r>
              <a:rPr lang="de-DE" dirty="0" err="1"/>
              <a:t>with</a:t>
            </a:r>
            <a:r>
              <a:rPr lang="de-DE" dirty="0"/>
              <a:t> </a:t>
            </a:r>
            <a:r>
              <a:rPr lang="de-DE" dirty="0" err="1"/>
              <a:t>customer</a:t>
            </a:r>
            <a:r>
              <a:rPr lang="de-DE" dirty="0"/>
              <a:t> </a:t>
            </a:r>
            <a:r>
              <a:rPr lang="de-DE" dirty="0" err="1"/>
              <a:t>segments</a:t>
            </a:r>
            <a:r>
              <a:rPr lang="de-DE"/>
              <a:t>/personas</a:t>
            </a:r>
            <a:endParaRPr lang="de-AT"/>
          </a:p>
        </p:txBody>
      </p:sp>
      <p:sp>
        <p:nvSpPr>
          <p:cNvPr id="3" name="Inhaltsplatzhalter 2">
            <a:extLst>
              <a:ext uri="{FF2B5EF4-FFF2-40B4-BE49-F238E27FC236}">
                <a16:creationId xmlns:a16="http://schemas.microsoft.com/office/drawing/2014/main" id="{606FA2AD-06DD-43A5-99DF-B6C5B5C9BEA5}"/>
              </a:ext>
            </a:extLst>
          </p:cNvPr>
          <p:cNvSpPr>
            <a:spLocks noGrp="1"/>
          </p:cNvSpPr>
          <p:nvPr>
            <p:ph sz="half" idx="1"/>
          </p:nvPr>
        </p:nvSpPr>
        <p:spPr>
          <a:xfrm>
            <a:off x="628649" y="2883877"/>
            <a:ext cx="7612673" cy="3293086"/>
          </a:xfrm>
        </p:spPr>
        <p:txBody>
          <a:bodyPr>
            <a:normAutofit fontScale="92500" lnSpcReduction="10000"/>
          </a:bodyPr>
          <a:lstStyle/>
          <a:p>
            <a:pPr marL="0" indent="0" algn="ctr">
              <a:buNone/>
            </a:pPr>
            <a:r>
              <a:rPr lang="de-DE" dirty="0" err="1"/>
              <a:t>Ensure</a:t>
            </a:r>
            <a:r>
              <a:rPr lang="de-DE" dirty="0"/>
              <a:t> </a:t>
            </a:r>
            <a:r>
              <a:rPr lang="de-DE" dirty="0" err="1"/>
              <a:t>that</a:t>
            </a:r>
            <a:r>
              <a:rPr lang="de-DE" dirty="0"/>
              <a:t> </a:t>
            </a:r>
            <a:r>
              <a:rPr lang="de-DE" dirty="0" err="1"/>
              <a:t>the</a:t>
            </a:r>
            <a:r>
              <a:rPr lang="de-DE" dirty="0"/>
              <a:t> type </a:t>
            </a:r>
            <a:r>
              <a:rPr lang="de-DE" dirty="0" err="1"/>
              <a:t>of</a:t>
            </a:r>
            <a:r>
              <a:rPr lang="de-DE" dirty="0"/>
              <a:t> </a:t>
            </a:r>
            <a:r>
              <a:rPr lang="de-DE" dirty="0" err="1"/>
              <a:t>customer</a:t>
            </a:r>
            <a:r>
              <a:rPr lang="de-DE" dirty="0"/>
              <a:t> </a:t>
            </a:r>
            <a:r>
              <a:rPr lang="de-DE" dirty="0" err="1"/>
              <a:t>relations</a:t>
            </a:r>
            <a:r>
              <a:rPr lang="de-DE" dirty="0"/>
              <a:t> </a:t>
            </a:r>
            <a:r>
              <a:rPr lang="de-DE" dirty="0" err="1"/>
              <a:t>is</a:t>
            </a:r>
            <a:r>
              <a:rPr lang="de-DE" dirty="0"/>
              <a:t> </a:t>
            </a:r>
            <a:r>
              <a:rPr lang="de-DE" dirty="0" err="1"/>
              <a:t>matching</a:t>
            </a:r>
            <a:r>
              <a:rPr lang="de-DE" dirty="0"/>
              <a:t> </a:t>
            </a:r>
            <a:r>
              <a:rPr lang="de-DE" dirty="0" err="1"/>
              <a:t>with</a:t>
            </a:r>
            <a:r>
              <a:rPr lang="de-DE" dirty="0"/>
              <a:t> </a:t>
            </a:r>
            <a:r>
              <a:rPr lang="de-DE" dirty="0" err="1"/>
              <a:t>the</a:t>
            </a:r>
            <a:r>
              <a:rPr lang="de-DE" dirty="0"/>
              <a:t> </a:t>
            </a:r>
            <a:r>
              <a:rPr lang="de-DE" dirty="0" err="1"/>
              <a:t>characteristics</a:t>
            </a:r>
            <a:r>
              <a:rPr lang="de-DE" dirty="0"/>
              <a:t> and </a:t>
            </a:r>
            <a:r>
              <a:rPr lang="de-DE" dirty="0" err="1"/>
              <a:t>expectations</a:t>
            </a:r>
            <a:r>
              <a:rPr lang="de-DE" dirty="0"/>
              <a:t> </a:t>
            </a:r>
            <a:r>
              <a:rPr lang="de-DE" dirty="0" err="1"/>
              <a:t>of</a:t>
            </a:r>
            <a:r>
              <a:rPr lang="de-DE" dirty="0"/>
              <a:t> </a:t>
            </a:r>
            <a:r>
              <a:rPr lang="de-DE" dirty="0" err="1"/>
              <a:t>your</a:t>
            </a:r>
            <a:r>
              <a:rPr lang="de-DE" dirty="0"/>
              <a:t> </a:t>
            </a:r>
            <a:r>
              <a:rPr lang="de-DE" dirty="0" err="1"/>
              <a:t>customer</a:t>
            </a:r>
            <a:r>
              <a:rPr lang="de-DE" dirty="0"/>
              <a:t> </a:t>
            </a:r>
            <a:r>
              <a:rPr lang="de-DE" dirty="0" err="1"/>
              <a:t>segments</a:t>
            </a:r>
            <a:r>
              <a:rPr lang="de-DE" dirty="0"/>
              <a:t>/personas</a:t>
            </a:r>
          </a:p>
          <a:p>
            <a:pPr marL="0" indent="0" algn="ctr">
              <a:buNone/>
            </a:pPr>
            <a:endParaRPr lang="de-DE" dirty="0"/>
          </a:p>
          <a:p>
            <a:pPr marL="0" indent="0" algn="ctr">
              <a:buNone/>
            </a:pPr>
            <a:r>
              <a:rPr lang="de-DE" i="1" dirty="0" err="1"/>
              <a:t>How</a:t>
            </a:r>
            <a:r>
              <a:rPr lang="de-DE" i="1" dirty="0"/>
              <a:t> to find out?</a:t>
            </a:r>
          </a:p>
          <a:p>
            <a:pPr marL="0" indent="0" algn="ctr">
              <a:buNone/>
            </a:pPr>
            <a:endParaRPr lang="de-DE" i="1" dirty="0"/>
          </a:p>
          <a:p>
            <a:pPr marL="0" indent="0" algn="ctr">
              <a:buNone/>
            </a:pPr>
            <a:r>
              <a:rPr lang="de-DE" dirty="0"/>
              <a:t>Ask </a:t>
            </a:r>
            <a:r>
              <a:rPr lang="de-DE" dirty="0" err="1"/>
              <a:t>them</a:t>
            </a:r>
            <a:r>
              <a:rPr lang="de-DE" dirty="0"/>
              <a:t> ;) </a:t>
            </a:r>
          </a:p>
          <a:p>
            <a:pPr marL="0" indent="0" algn="ctr">
              <a:buNone/>
            </a:pPr>
            <a:r>
              <a:rPr lang="de-DE" dirty="0"/>
              <a:t>Surveys, </a:t>
            </a:r>
            <a:r>
              <a:rPr lang="de-DE" dirty="0" err="1"/>
              <a:t>interviews</a:t>
            </a:r>
            <a:r>
              <a:rPr lang="de-DE" dirty="0"/>
              <a:t>, personal </a:t>
            </a:r>
            <a:r>
              <a:rPr lang="de-DE" dirty="0" err="1"/>
              <a:t>talks</a:t>
            </a:r>
            <a:r>
              <a:rPr lang="de-DE" dirty="0"/>
              <a:t> </a:t>
            </a:r>
          </a:p>
        </p:txBody>
      </p:sp>
    </p:spTree>
    <p:extLst>
      <p:ext uri="{BB962C8B-B14F-4D97-AF65-F5344CB8AC3E}">
        <p14:creationId xmlns:p14="http://schemas.microsoft.com/office/powerpoint/2010/main" val="1116642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47A61F1-6017-450D-BD86-4B5CFF3B11C7}"/>
              </a:ext>
            </a:extLst>
          </p:cNvPr>
          <p:cNvSpPr>
            <a:spLocks noGrp="1"/>
          </p:cNvSpPr>
          <p:nvPr>
            <p:ph type="title"/>
          </p:nvPr>
        </p:nvSpPr>
        <p:spPr>
          <a:xfrm>
            <a:off x="628650" y="2766218"/>
            <a:ext cx="7054540" cy="1325563"/>
          </a:xfrm>
        </p:spPr>
        <p:txBody>
          <a:bodyPr>
            <a:normAutofit fontScale="90000"/>
          </a:bodyPr>
          <a:lstStyle/>
          <a:p>
            <a:pPr algn="ctr"/>
            <a:r>
              <a:rPr lang="de-DE" dirty="0"/>
              <a:t>Customer </a:t>
            </a:r>
            <a:r>
              <a:rPr lang="de-DE" dirty="0" err="1"/>
              <a:t>relationships</a:t>
            </a:r>
            <a:r>
              <a:rPr lang="de-DE" dirty="0"/>
              <a:t> &amp; </a:t>
            </a:r>
            <a:r>
              <a:rPr lang="de-DE" dirty="0" err="1"/>
              <a:t>marketing</a:t>
            </a:r>
            <a:r>
              <a:rPr lang="de-DE" dirty="0"/>
              <a:t> </a:t>
            </a:r>
            <a:r>
              <a:rPr lang="de-DE" dirty="0" err="1"/>
              <a:t>strategic</a:t>
            </a:r>
            <a:r>
              <a:rPr lang="de-DE" dirty="0"/>
              <a:t> </a:t>
            </a:r>
            <a:r>
              <a:rPr lang="de-DE" dirty="0" err="1"/>
              <a:t>planning</a:t>
            </a:r>
            <a:r>
              <a:rPr lang="de-DE" dirty="0"/>
              <a:t> &amp; </a:t>
            </a:r>
            <a:r>
              <a:rPr lang="de-DE" dirty="0" err="1"/>
              <a:t>channels</a:t>
            </a:r>
            <a:endParaRPr lang="de-AT" dirty="0"/>
          </a:p>
        </p:txBody>
      </p:sp>
    </p:spTree>
    <p:extLst>
      <p:ext uri="{BB962C8B-B14F-4D97-AF65-F5344CB8AC3E}">
        <p14:creationId xmlns:p14="http://schemas.microsoft.com/office/powerpoint/2010/main" val="3150243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47A61F1-6017-450D-BD86-4B5CFF3B11C7}"/>
              </a:ext>
            </a:extLst>
          </p:cNvPr>
          <p:cNvSpPr>
            <a:spLocks noGrp="1"/>
          </p:cNvSpPr>
          <p:nvPr>
            <p:ph type="title"/>
          </p:nvPr>
        </p:nvSpPr>
        <p:spPr>
          <a:xfrm>
            <a:off x="338718" y="2777369"/>
            <a:ext cx="7886700" cy="2028806"/>
          </a:xfrm>
        </p:spPr>
        <p:txBody>
          <a:bodyPr>
            <a:normAutofit/>
          </a:bodyPr>
          <a:lstStyle/>
          <a:p>
            <a:pPr algn="ctr"/>
            <a:r>
              <a:rPr lang="de-DE" dirty="0"/>
              <a:t>Marketing </a:t>
            </a:r>
            <a:r>
              <a:rPr lang="de-DE" dirty="0" err="1"/>
              <a:t>strategic</a:t>
            </a:r>
            <a:r>
              <a:rPr lang="de-DE" dirty="0"/>
              <a:t> </a:t>
            </a:r>
            <a:r>
              <a:rPr lang="de-DE" dirty="0" err="1"/>
              <a:t>planning</a:t>
            </a:r>
            <a:r>
              <a:rPr lang="de-DE" dirty="0"/>
              <a:t> &amp; </a:t>
            </a:r>
            <a:r>
              <a:rPr lang="de-DE" dirty="0" err="1"/>
              <a:t>channels</a:t>
            </a:r>
            <a:endParaRPr lang="de-AT" dirty="0"/>
          </a:p>
        </p:txBody>
      </p:sp>
    </p:spTree>
    <p:extLst>
      <p:ext uri="{BB962C8B-B14F-4D97-AF65-F5344CB8AC3E}">
        <p14:creationId xmlns:p14="http://schemas.microsoft.com/office/powerpoint/2010/main" val="4006540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p:txBody>
          <a:bodyPr>
            <a:normAutofit/>
          </a:bodyPr>
          <a:lstStyle/>
          <a:p>
            <a:r>
              <a:rPr lang="de-DE" dirty="0"/>
              <a:t>Marketing Strategic </a:t>
            </a:r>
            <a:r>
              <a:rPr lang="de-DE" dirty="0" err="1"/>
              <a:t>Planning</a:t>
            </a:r>
            <a:endParaRPr lang="de-AT" dirty="0"/>
          </a:p>
        </p:txBody>
      </p:sp>
      <p:sp>
        <p:nvSpPr>
          <p:cNvPr id="19" name="TextBox 12">
            <a:extLst>
              <a:ext uri="{FF2B5EF4-FFF2-40B4-BE49-F238E27FC236}">
                <a16:creationId xmlns:a16="http://schemas.microsoft.com/office/drawing/2014/main" id="{56030438-F9AE-40C4-A1F6-0A251C446AC7}"/>
              </a:ext>
            </a:extLst>
          </p:cNvPr>
          <p:cNvSpPr txBox="1"/>
          <p:nvPr/>
        </p:nvSpPr>
        <p:spPr>
          <a:xfrm>
            <a:off x="1027289" y="2775027"/>
            <a:ext cx="2931841" cy="2308324"/>
          </a:xfrm>
          <a:prstGeom prst="rect">
            <a:avLst/>
          </a:prstGeom>
          <a:noFill/>
        </p:spPr>
        <p:txBody>
          <a:bodyPr wrap="square" rtlCol="0">
            <a:spAutoFit/>
          </a:bodyPr>
          <a:lstStyle/>
          <a:p>
            <a:r>
              <a:rPr lang="en-US" sz="1600" b="0" i="0" dirty="0">
                <a:effectLst/>
                <a:latin typeface="Expressway Rg" panose="020B0604020200020204"/>
              </a:rPr>
              <a:t>Planning is deciding in advance what to do, how to do it, when to do it and who is to do it. Planning is simply a rational approach to accomplish an objective.</a:t>
            </a:r>
          </a:p>
          <a:p>
            <a:endParaRPr lang="en-US" sz="1600" b="0" i="0" dirty="0">
              <a:effectLst/>
              <a:latin typeface="Expressway Rg" panose="020B0604020200020204"/>
            </a:endParaRPr>
          </a:p>
          <a:p>
            <a:r>
              <a:rPr lang="en-US" sz="1600" b="0" i="0" dirty="0">
                <a:effectLst/>
                <a:latin typeface="Expressway Rg" panose="020B0604020200020204"/>
              </a:rPr>
              <a:t>It bridges the gap from where we are &amp; where we want to go</a:t>
            </a:r>
            <a:r>
              <a:rPr lang="en-US" sz="1400" b="0" i="0" dirty="0">
                <a:effectLst/>
                <a:latin typeface="Expressway Rg" panose="020B0604020200020204"/>
              </a:rPr>
              <a:t>. </a:t>
            </a:r>
            <a:endParaRPr lang="en-US" sz="1400" dirty="0">
              <a:latin typeface="Expressway Rg" panose="020B0604020200020204"/>
              <a:cs typeface="Arial" panose="020B0604020202020204" pitchFamily="34" charset="0"/>
            </a:endParaRPr>
          </a:p>
        </p:txBody>
      </p:sp>
      <p:pic>
        <p:nvPicPr>
          <p:cNvPr id="23" name="Grafik 22">
            <a:extLst>
              <a:ext uri="{FF2B5EF4-FFF2-40B4-BE49-F238E27FC236}">
                <a16:creationId xmlns:a16="http://schemas.microsoft.com/office/drawing/2014/main" id="{2E16E05B-0879-47BC-86A9-4EB0DE715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524" y="2805264"/>
            <a:ext cx="560765" cy="560765"/>
          </a:xfrm>
          <a:prstGeom prst="rect">
            <a:avLst/>
          </a:prstGeom>
        </p:spPr>
      </p:pic>
      <p:pic>
        <p:nvPicPr>
          <p:cNvPr id="2050" name="Picture 2" descr="Strategic Planning Process for Entrepreneurs - Start Something Awesome">
            <a:extLst>
              <a:ext uri="{FF2B5EF4-FFF2-40B4-BE49-F238E27FC236}">
                <a16:creationId xmlns:a16="http://schemas.microsoft.com/office/drawing/2014/main" id="{122F3D9A-B0CC-4EAD-A993-C4576AE29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764" y="2592426"/>
            <a:ext cx="3705921" cy="3580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847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p:txBody>
          <a:bodyPr>
            <a:normAutofit fontScale="90000"/>
          </a:bodyPr>
          <a:lstStyle/>
          <a:p>
            <a:r>
              <a:rPr lang="de-DE" dirty="0"/>
              <a:t>Marketing </a:t>
            </a:r>
            <a:r>
              <a:rPr lang="de-DE" dirty="0" err="1"/>
              <a:t>strategy</a:t>
            </a:r>
            <a:r>
              <a:rPr lang="de-DE" dirty="0"/>
              <a:t> – </a:t>
            </a:r>
            <a:r>
              <a:rPr lang="de-DE" dirty="0" err="1"/>
              <a:t>know</a:t>
            </a:r>
            <a:r>
              <a:rPr lang="de-DE" dirty="0"/>
              <a:t> </a:t>
            </a:r>
            <a:r>
              <a:rPr lang="de-DE" dirty="0" err="1"/>
              <a:t>your</a:t>
            </a:r>
            <a:r>
              <a:rPr lang="de-DE" dirty="0"/>
              <a:t> </a:t>
            </a:r>
            <a:r>
              <a:rPr lang="de-DE" dirty="0" err="1"/>
              <a:t>target</a:t>
            </a:r>
            <a:r>
              <a:rPr lang="de-DE" dirty="0"/>
              <a:t> </a:t>
            </a:r>
            <a:r>
              <a:rPr lang="de-DE" dirty="0" err="1"/>
              <a:t>audience</a:t>
            </a:r>
            <a:r>
              <a:rPr lang="de-DE" dirty="0"/>
              <a:t>/</a:t>
            </a:r>
            <a:r>
              <a:rPr lang="de-DE" dirty="0" err="1"/>
              <a:t>major</a:t>
            </a:r>
            <a:r>
              <a:rPr lang="de-DE" dirty="0"/>
              <a:t> </a:t>
            </a:r>
            <a:r>
              <a:rPr lang="de-DE" dirty="0" err="1"/>
              <a:t>stakeholders</a:t>
            </a:r>
            <a:endParaRPr lang="de-AT" dirty="0"/>
          </a:p>
        </p:txBody>
      </p:sp>
      <p:grpSp>
        <p:nvGrpSpPr>
          <p:cNvPr id="6" name="Group 2">
            <a:extLst>
              <a:ext uri="{FF2B5EF4-FFF2-40B4-BE49-F238E27FC236}">
                <a16:creationId xmlns:a16="http://schemas.microsoft.com/office/drawing/2014/main" id="{AA60E0F6-ADA0-45BD-98E2-0B6A3AA61A76}"/>
              </a:ext>
            </a:extLst>
          </p:cNvPr>
          <p:cNvGrpSpPr/>
          <p:nvPr/>
        </p:nvGrpSpPr>
        <p:grpSpPr>
          <a:xfrm>
            <a:off x="347655" y="2681247"/>
            <a:ext cx="4108419" cy="1495506"/>
            <a:chOff x="478408" y="897579"/>
            <a:chExt cx="5477892" cy="1994008"/>
          </a:xfrm>
        </p:grpSpPr>
        <p:sp>
          <p:nvSpPr>
            <p:cNvPr id="7" name="Rectangle 13">
              <a:extLst>
                <a:ext uri="{FF2B5EF4-FFF2-40B4-BE49-F238E27FC236}">
                  <a16:creationId xmlns:a16="http://schemas.microsoft.com/office/drawing/2014/main" id="{47850332-E829-4F18-B6D0-A85D16B927AA}"/>
                </a:ext>
              </a:extLst>
            </p:cNvPr>
            <p:cNvSpPr/>
            <p:nvPr/>
          </p:nvSpPr>
          <p:spPr bwMode="auto">
            <a:xfrm>
              <a:off x="479867" y="907592"/>
              <a:ext cx="5473804" cy="406566"/>
            </a:xfrm>
            <a:prstGeom prst="rect">
              <a:avLst/>
            </a:prstGeom>
            <a:solidFill>
              <a:srgbClr val="189BB5"/>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a typeface="MS PGothic" panose="020B0600070205080204" pitchFamily="34" charset="-128"/>
              </a:endParaRPr>
            </a:p>
          </p:txBody>
        </p:sp>
        <p:sp>
          <p:nvSpPr>
            <p:cNvPr id="8" name="TextBox 14">
              <a:extLst>
                <a:ext uri="{FF2B5EF4-FFF2-40B4-BE49-F238E27FC236}">
                  <a16:creationId xmlns:a16="http://schemas.microsoft.com/office/drawing/2014/main" id="{4C7372F6-B31F-4515-8C7D-281586F80720}"/>
                </a:ext>
              </a:extLst>
            </p:cNvPr>
            <p:cNvSpPr txBox="1"/>
            <p:nvPr/>
          </p:nvSpPr>
          <p:spPr>
            <a:xfrm>
              <a:off x="2109649" y="975604"/>
              <a:ext cx="2214241" cy="369332"/>
            </a:xfrm>
            <a:prstGeom prst="rect">
              <a:avLst/>
            </a:prstGeom>
            <a:noFill/>
          </p:spPr>
          <p:txBody>
            <a:bodyPr wrap="square" rtlCol="0">
              <a:spAutoFit/>
            </a:bodyPr>
            <a:lstStyle/>
            <a:p>
              <a:pPr algn="ctr" defTabSz="342900" eaLnBrk="0" fontAlgn="base" hangingPunct="0">
                <a:spcBef>
                  <a:spcPct val="0"/>
                </a:spcBef>
                <a:spcAft>
                  <a:spcPct val="0"/>
                </a:spcAft>
              </a:pPr>
              <a:r>
                <a:rPr lang="de-AT" sz="1200" dirty="0">
                  <a:solidFill>
                    <a:srgbClr val="FFFFFF"/>
                  </a:solidFill>
                  <a:latin typeface="Arial"/>
                  <a:ea typeface="MS PGothic" panose="020B0600070205080204" pitchFamily="34" charset="-128"/>
                </a:rPr>
                <a:t>Target Market</a:t>
              </a:r>
            </a:p>
          </p:txBody>
        </p:sp>
        <p:sp>
          <p:nvSpPr>
            <p:cNvPr id="9" name="Rectangle 15">
              <a:extLst>
                <a:ext uri="{FF2B5EF4-FFF2-40B4-BE49-F238E27FC236}">
                  <a16:creationId xmlns:a16="http://schemas.microsoft.com/office/drawing/2014/main" id="{DE299AF5-1F06-4D74-AC24-64B5F2C1E23B}"/>
                </a:ext>
              </a:extLst>
            </p:cNvPr>
            <p:cNvSpPr/>
            <p:nvPr/>
          </p:nvSpPr>
          <p:spPr bwMode="auto">
            <a:xfrm>
              <a:off x="478408" y="897579"/>
              <a:ext cx="5477892" cy="1980240"/>
            </a:xfrm>
            <a:prstGeom prst="rect">
              <a:avLst/>
            </a:prstGeom>
            <a:noFill/>
            <a:ln w="19050"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a typeface="MS PGothic" panose="020B0600070205080204" pitchFamily="34" charset="-128"/>
              </a:endParaRPr>
            </a:p>
          </p:txBody>
        </p:sp>
        <p:sp>
          <p:nvSpPr>
            <p:cNvPr id="10" name="TextBox 19">
              <a:extLst>
                <a:ext uri="{FF2B5EF4-FFF2-40B4-BE49-F238E27FC236}">
                  <a16:creationId xmlns:a16="http://schemas.microsoft.com/office/drawing/2014/main" id="{0BFB8790-A323-4176-B36C-120B00AFF982}"/>
                </a:ext>
              </a:extLst>
            </p:cNvPr>
            <p:cNvSpPr txBox="1"/>
            <p:nvPr/>
          </p:nvSpPr>
          <p:spPr>
            <a:xfrm>
              <a:off x="774700" y="1407770"/>
              <a:ext cx="4864100" cy="984885"/>
            </a:xfrm>
            <a:prstGeom prst="rect">
              <a:avLst/>
            </a:prstGeom>
            <a:noFill/>
          </p:spPr>
          <p:txBody>
            <a:bodyPr wrap="square" rtlCol="0">
              <a:spAutoFit/>
            </a:bodyPr>
            <a:lstStyle/>
            <a:p>
              <a:r>
                <a:rPr lang="en-US" altLang="en-US" sz="1050" dirty="0">
                  <a:solidFill>
                    <a:schemeClr val="bg2">
                      <a:lumMod val="50000"/>
                    </a:schemeClr>
                  </a:solidFill>
                  <a:latin typeface="Arial" panose="020B0604020202020204" pitchFamily="34" charset="0"/>
                  <a:cs typeface="Arial" panose="020B0604020202020204" pitchFamily="34" charset="0"/>
                </a:rPr>
                <a:t>A set of individuals sharing common needs or characteristics that the organization decides to serve. These individuals are usually the end users of a product or service.</a:t>
              </a:r>
            </a:p>
          </p:txBody>
        </p:sp>
        <p:sp>
          <p:nvSpPr>
            <p:cNvPr id="11" name="TextBox 4">
              <a:extLst>
                <a:ext uri="{FF2B5EF4-FFF2-40B4-BE49-F238E27FC236}">
                  <a16:creationId xmlns:a16="http://schemas.microsoft.com/office/drawing/2014/main" id="{6911BAC8-1F86-4E5E-8D10-A6E9267005F2}"/>
                </a:ext>
              </a:extLst>
            </p:cNvPr>
            <p:cNvSpPr txBox="1"/>
            <p:nvPr/>
          </p:nvSpPr>
          <p:spPr>
            <a:xfrm>
              <a:off x="4063755" y="2645366"/>
              <a:ext cx="1812891" cy="246221"/>
            </a:xfrm>
            <a:prstGeom prst="rect">
              <a:avLst/>
            </a:prstGeom>
            <a:noFill/>
          </p:spPr>
          <p:txBody>
            <a:bodyPr wrap="none" rtlCol="0">
              <a:spAutoFit/>
            </a:bodyPr>
            <a:lstStyle/>
            <a:p>
              <a:r>
                <a:rPr lang="en-US" sz="600" i="1" dirty="0">
                  <a:solidFill>
                    <a:schemeClr val="bg2">
                      <a:lumMod val="50000"/>
                    </a:schemeClr>
                  </a:solidFill>
                  <a:latin typeface="Arial" panose="020B0604020202020204" pitchFamily="34" charset="0"/>
                  <a:cs typeface="Arial" panose="020B0604020202020204" pitchFamily="34" charset="0"/>
                </a:rPr>
                <a:t>- Philip Kotler and Gary Armstrong</a:t>
              </a:r>
            </a:p>
          </p:txBody>
        </p:sp>
      </p:grpSp>
      <p:grpSp>
        <p:nvGrpSpPr>
          <p:cNvPr id="12" name="Group 1">
            <a:extLst>
              <a:ext uri="{FF2B5EF4-FFF2-40B4-BE49-F238E27FC236}">
                <a16:creationId xmlns:a16="http://schemas.microsoft.com/office/drawing/2014/main" id="{D42FBFCE-F634-403B-9926-867CAB5A0552}"/>
              </a:ext>
            </a:extLst>
          </p:cNvPr>
          <p:cNvGrpSpPr/>
          <p:nvPr/>
        </p:nvGrpSpPr>
        <p:grpSpPr>
          <a:xfrm>
            <a:off x="4664530" y="2681247"/>
            <a:ext cx="4116245" cy="1496235"/>
            <a:chOff x="6234241" y="897579"/>
            <a:chExt cx="5488326" cy="1994980"/>
          </a:xfrm>
        </p:grpSpPr>
        <p:sp>
          <p:nvSpPr>
            <p:cNvPr id="13" name="Rectangle 16">
              <a:extLst>
                <a:ext uri="{FF2B5EF4-FFF2-40B4-BE49-F238E27FC236}">
                  <a16:creationId xmlns:a16="http://schemas.microsoft.com/office/drawing/2014/main" id="{FE658E2E-B42A-4A4D-9490-D7D5A5B1D90C}"/>
                </a:ext>
              </a:extLst>
            </p:cNvPr>
            <p:cNvSpPr/>
            <p:nvPr/>
          </p:nvSpPr>
          <p:spPr bwMode="auto">
            <a:xfrm>
              <a:off x="6234241" y="907592"/>
              <a:ext cx="5488326" cy="406566"/>
            </a:xfrm>
            <a:prstGeom prst="rect">
              <a:avLst/>
            </a:prstGeom>
            <a:solidFill>
              <a:srgbClr val="32BAEA"/>
            </a:solidFill>
            <a:ln w="9525" cap="flat" cmpd="sng" algn="ctr">
              <a:solidFill>
                <a:srgbClr val="32BAEA"/>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a typeface="MS PGothic" panose="020B0600070205080204" pitchFamily="34" charset="-128"/>
              </a:endParaRPr>
            </a:p>
          </p:txBody>
        </p:sp>
        <p:sp>
          <p:nvSpPr>
            <p:cNvPr id="14" name="TextBox 17">
              <a:extLst>
                <a:ext uri="{FF2B5EF4-FFF2-40B4-BE49-F238E27FC236}">
                  <a16:creationId xmlns:a16="http://schemas.microsoft.com/office/drawing/2014/main" id="{F1FE3AEB-40B3-4831-BDCB-7307F477D675}"/>
                </a:ext>
              </a:extLst>
            </p:cNvPr>
            <p:cNvSpPr txBox="1"/>
            <p:nvPr/>
          </p:nvSpPr>
          <p:spPr>
            <a:xfrm>
              <a:off x="7865482" y="975604"/>
              <a:ext cx="2214241" cy="369332"/>
            </a:xfrm>
            <a:prstGeom prst="rect">
              <a:avLst/>
            </a:prstGeom>
            <a:noFill/>
          </p:spPr>
          <p:txBody>
            <a:bodyPr wrap="square" rtlCol="0">
              <a:spAutoFit/>
            </a:bodyPr>
            <a:lstStyle/>
            <a:p>
              <a:pPr algn="ctr" defTabSz="342900" eaLnBrk="0" fontAlgn="base" hangingPunct="0">
                <a:spcBef>
                  <a:spcPct val="0"/>
                </a:spcBef>
                <a:spcAft>
                  <a:spcPct val="0"/>
                </a:spcAft>
              </a:pPr>
              <a:r>
                <a:rPr lang="de-AT" sz="1200" dirty="0">
                  <a:solidFill>
                    <a:srgbClr val="FFFFFF"/>
                  </a:solidFill>
                  <a:latin typeface="Arial"/>
                  <a:ea typeface="MS PGothic" panose="020B0600070205080204" pitchFamily="34" charset="-128"/>
                </a:rPr>
                <a:t>Target </a:t>
              </a:r>
              <a:r>
                <a:rPr lang="de-AT" sz="1200" dirty="0" err="1">
                  <a:solidFill>
                    <a:srgbClr val="FFFFFF"/>
                  </a:solidFill>
                  <a:latin typeface="Arial"/>
                  <a:ea typeface="MS PGothic" panose="020B0600070205080204" pitchFamily="34" charset="-128"/>
                </a:rPr>
                <a:t>Audience</a:t>
              </a:r>
              <a:endParaRPr lang="de-AT" sz="1200" dirty="0">
                <a:solidFill>
                  <a:srgbClr val="FFFFFF"/>
                </a:solidFill>
                <a:latin typeface="Arial"/>
                <a:ea typeface="MS PGothic" panose="020B0600070205080204" pitchFamily="34" charset="-128"/>
              </a:endParaRPr>
            </a:p>
          </p:txBody>
        </p:sp>
        <p:sp>
          <p:nvSpPr>
            <p:cNvPr id="15" name="Rectangle 18">
              <a:extLst>
                <a:ext uri="{FF2B5EF4-FFF2-40B4-BE49-F238E27FC236}">
                  <a16:creationId xmlns:a16="http://schemas.microsoft.com/office/drawing/2014/main" id="{5502F8F2-AB30-4B6C-AA84-993479CB01E3}"/>
                </a:ext>
              </a:extLst>
            </p:cNvPr>
            <p:cNvSpPr/>
            <p:nvPr/>
          </p:nvSpPr>
          <p:spPr bwMode="auto">
            <a:xfrm>
              <a:off x="6234241" y="897579"/>
              <a:ext cx="5477892" cy="1980240"/>
            </a:xfrm>
            <a:prstGeom prst="rect">
              <a:avLst/>
            </a:prstGeom>
            <a:noFill/>
            <a:ln w="19050" cap="flat" cmpd="sng" algn="ctr">
              <a:solidFill>
                <a:srgbClr val="32BAEA"/>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a typeface="MS PGothic" panose="020B0600070205080204" pitchFamily="34" charset="-128"/>
              </a:endParaRPr>
            </a:p>
          </p:txBody>
        </p:sp>
        <p:sp>
          <p:nvSpPr>
            <p:cNvPr id="16" name="Rectangle 20">
              <a:extLst>
                <a:ext uri="{FF2B5EF4-FFF2-40B4-BE49-F238E27FC236}">
                  <a16:creationId xmlns:a16="http://schemas.microsoft.com/office/drawing/2014/main" id="{D204A47E-C9FA-40D8-8F5F-69008A7C4A39}"/>
                </a:ext>
              </a:extLst>
            </p:cNvPr>
            <p:cNvSpPr/>
            <p:nvPr/>
          </p:nvSpPr>
          <p:spPr>
            <a:xfrm>
              <a:off x="6613978" y="1407770"/>
              <a:ext cx="4864099" cy="1200328"/>
            </a:xfrm>
            <a:prstGeom prst="rect">
              <a:avLst/>
            </a:prstGeom>
          </p:spPr>
          <p:txBody>
            <a:bodyPr wrap="square">
              <a:spAutoFit/>
            </a:bodyPr>
            <a:lstStyle/>
            <a:p>
              <a:r>
                <a:rPr lang="en-US" altLang="en-US" sz="1050" dirty="0">
                  <a:solidFill>
                    <a:schemeClr val="bg2">
                      <a:lumMod val="50000"/>
                    </a:schemeClr>
                  </a:solidFill>
                  <a:latin typeface="Arial" panose="020B0604020202020204" pitchFamily="34" charset="0"/>
                  <a:cs typeface="Arial" panose="020B0604020202020204" pitchFamily="34" charset="0"/>
                </a:rPr>
                <a:t>A group that has significant potential to respond positively to a brand message.  Effective marketing communications, or messages, each target a particular kind of reader or viewer.  These individuals make up the message’s target audience.</a:t>
              </a:r>
              <a:endParaRPr lang="en-US" altLang="en-US" sz="1050" dirty="0">
                <a:solidFill>
                  <a:schemeClr val="bg2">
                    <a:lumMod val="25000"/>
                  </a:schemeClr>
                </a:solidFill>
                <a:latin typeface="Arial" panose="020B0604020202020204" pitchFamily="34" charset="0"/>
                <a:cs typeface="Arial" panose="020B0604020202020204" pitchFamily="34" charset="0"/>
              </a:endParaRPr>
            </a:p>
          </p:txBody>
        </p:sp>
        <p:sp>
          <p:nvSpPr>
            <p:cNvPr id="17" name="TextBox 22">
              <a:extLst>
                <a:ext uri="{FF2B5EF4-FFF2-40B4-BE49-F238E27FC236}">
                  <a16:creationId xmlns:a16="http://schemas.microsoft.com/office/drawing/2014/main" id="{6082008D-0F2C-4B63-A234-CEF79743A999}"/>
                </a:ext>
              </a:extLst>
            </p:cNvPr>
            <p:cNvSpPr txBox="1"/>
            <p:nvPr/>
          </p:nvSpPr>
          <p:spPr>
            <a:xfrm>
              <a:off x="10760592" y="2646338"/>
              <a:ext cx="898109" cy="246221"/>
            </a:xfrm>
            <a:prstGeom prst="rect">
              <a:avLst/>
            </a:prstGeom>
            <a:noFill/>
          </p:spPr>
          <p:txBody>
            <a:bodyPr wrap="none" rtlCol="0">
              <a:spAutoFit/>
            </a:bodyPr>
            <a:lstStyle/>
            <a:p>
              <a:r>
                <a:rPr lang="en-US" sz="600" i="1" dirty="0">
                  <a:solidFill>
                    <a:schemeClr val="bg2">
                      <a:lumMod val="50000"/>
                    </a:schemeClr>
                  </a:solidFill>
                  <a:latin typeface="Arial" panose="020B0604020202020204" pitchFamily="34" charset="0"/>
                  <a:cs typeface="Arial" panose="020B0604020202020204" pitchFamily="34" charset="0"/>
                </a:rPr>
                <a:t>- Tom Duncan</a:t>
              </a:r>
            </a:p>
          </p:txBody>
        </p:sp>
      </p:grpSp>
      <p:grpSp>
        <p:nvGrpSpPr>
          <p:cNvPr id="18" name="Group 8">
            <a:extLst>
              <a:ext uri="{FF2B5EF4-FFF2-40B4-BE49-F238E27FC236}">
                <a16:creationId xmlns:a16="http://schemas.microsoft.com/office/drawing/2014/main" id="{9E40102D-CA27-4A3A-98A0-29DFAF357D1A}"/>
              </a:ext>
            </a:extLst>
          </p:cNvPr>
          <p:cNvGrpSpPr/>
          <p:nvPr/>
        </p:nvGrpSpPr>
        <p:grpSpPr>
          <a:xfrm>
            <a:off x="849526" y="4313896"/>
            <a:ext cx="8116711" cy="2267703"/>
            <a:chOff x="1375729" y="3179455"/>
            <a:chExt cx="9337991" cy="2267703"/>
          </a:xfrm>
        </p:grpSpPr>
        <p:sp>
          <p:nvSpPr>
            <p:cNvPr id="19" name="TextBox 12">
              <a:extLst>
                <a:ext uri="{FF2B5EF4-FFF2-40B4-BE49-F238E27FC236}">
                  <a16:creationId xmlns:a16="http://schemas.microsoft.com/office/drawing/2014/main" id="{56030438-F9AE-40C4-A1F6-0A251C446AC7}"/>
                </a:ext>
              </a:extLst>
            </p:cNvPr>
            <p:cNvSpPr txBox="1"/>
            <p:nvPr/>
          </p:nvSpPr>
          <p:spPr>
            <a:xfrm>
              <a:off x="1375729" y="3179455"/>
              <a:ext cx="9337991" cy="954107"/>
            </a:xfrm>
            <a:prstGeom prst="rect">
              <a:avLst/>
            </a:prstGeom>
            <a:noFill/>
          </p:spPr>
          <p:txBody>
            <a:bodyPr wrap="square" rtlCol="0">
              <a:spAutoFit/>
            </a:bodyPr>
            <a:lstStyle/>
            <a:p>
              <a:r>
                <a:rPr lang="en-US" sz="1400" dirty="0">
                  <a:latin typeface="Expressway Rg" panose="020B0604020200020204"/>
                  <a:cs typeface="Arial" panose="020B0604020202020204" pitchFamily="34" charset="0"/>
                </a:rPr>
                <a:t>Who is the primary (intended) audience you’re trying to reach? Remember that </a:t>
              </a:r>
              <a:r>
                <a:rPr lang="en-US" sz="1400" i="1" dirty="0">
                  <a:latin typeface="Expressway Rg" panose="020B0604020200020204"/>
                  <a:cs typeface="Arial" panose="020B0604020202020204" pitchFamily="34" charset="0"/>
                </a:rPr>
                <a:t>everybody (or the general public)</a:t>
              </a:r>
              <a:r>
                <a:rPr lang="en-US" sz="1400" dirty="0">
                  <a:latin typeface="Expressway Rg" panose="020B0604020200020204"/>
                  <a:cs typeface="Arial" panose="020B0604020202020204" pitchFamily="34" charset="0"/>
                </a:rPr>
                <a:t> is not your audience and the more specific you can be about your audiences, the better. Think of the one person who best represents the audience you’re seeking to reach and keep them in mind as you create the strategy. </a:t>
              </a:r>
            </a:p>
          </p:txBody>
        </p:sp>
        <p:sp>
          <p:nvSpPr>
            <p:cNvPr id="20" name="Rectangle 3">
              <a:extLst>
                <a:ext uri="{FF2B5EF4-FFF2-40B4-BE49-F238E27FC236}">
                  <a16:creationId xmlns:a16="http://schemas.microsoft.com/office/drawing/2014/main" id="{607B691E-BA25-472A-93D8-A15C53434F66}"/>
                </a:ext>
              </a:extLst>
            </p:cNvPr>
            <p:cNvSpPr/>
            <p:nvPr/>
          </p:nvSpPr>
          <p:spPr>
            <a:xfrm>
              <a:off x="1375729" y="4277607"/>
              <a:ext cx="9235440" cy="1169551"/>
            </a:xfrm>
            <a:prstGeom prst="rect">
              <a:avLst/>
            </a:prstGeom>
          </p:spPr>
          <p:txBody>
            <a:bodyPr wrap="square">
              <a:spAutoFit/>
            </a:bodyPr>
            <a:lstStyle/>
            <a:p>
              <a:r>
                <a:rPr lang="en-US" sz="1400" dirty="0">
                  <a:latin typeface="Expressway Rg" panose="020B0604020200020204"/>
                  <a:cs typeface="Arial" panose="020B0604020202020204" pitchFamily="34" charset="0"/>
                </a:rPr>
                <a:t>To figure out how to approach your different audiences, start thinking about what you already know about them. </a:t>
              </a:r>
            </a:p>
            <a:p>
              <a:pPr marL="742950" lvl="1" indent="-285750">
                <a:buClr>
                  <a:srgbClr val="189BB5"/>
                </a:buClr>
                <a:buFont typeface="Arial" panose="020B0604020202020204" pitchFamily="34" charset="0"/>
                <a:buChar char="•"/>
              </a:pPr>
              <a:r>
                <a:rPr lang="en-US" sz="1400" dirty="0">
                  <a:latin typeface="Expressway Rg" panose="020B0604020200020204"/>
                  <a:cs typeface="Arial" panose="020B0604020202020204" pitchFamily="34" charset="0"/>
                </a:rPr>
                <a:t>What phase of life are they in?</a:t>
              </a:r>
            </a:p>
            <a:p>
              <a:pPr marL="742950" lvl="1" indent="-285750">
                <a:buClr>
                  <a:srgbClr val="189BB5"/>
                </a:buClr>
                <a:buFont typeface="Arial" panose="020B0604020202020204" pitchFamily="34" charset="0"/>
                <a:buChar char="•"/>
              </a:pPr>
              <a:r>
                <a:rPr lang="en-US" sz="1400" dirty="0">
                  <a:latin typeface="Expressway Rg" panose="020B0604020200020204"/>
                  <a:cs typeface="Arial" panose="020B0604020202020204" pitchFamily="34" charset="0"/>
                </a:rPr>
                <a:t>What motivates them to care about what you do?</a:t>
              </a:r>
            </a:p>
            <a:p>
              <a:pPr marL="742950" lvl="1" indent="-285750">
                <a:buClr>
                  <a:srgbClr val="189BB5"/>
                </a:buClr>
                <a:buFont typeface="Arial" panose="020B0604020202020204" pitchFamily="34" charset="0"/>
                <a:buChar char="•"/>
              </a:pPr>
              <a:r>
                <a:rPr lang="en-US" sz="1400" dirty="0">
                  <a:latin typeface="Expressway Rg" panose="020B0604020200020204"/>
                  <a:cs typeface="Arial" panose="020B0604020202020204" pitchFamily="34" charset="0"/>
                </a:rPr>
                <a:t>What do they already know about your work?</a:t>
              </a:r>
            </a:p>
          </p:txBody>
        </p:sp>
      </p:grpSp>
      <p:pic>
        <p:nvPicPr>
          <p:cNvPr id="23" name="Grafik 22">
            <a:extLst>
              <a:ext uri="{FF2B5EF4-FFF2-40B4-BE49-F238E27FC236}">
                <a16:creationId xmlns:a16="http://schemas.microsoft.com/office/drawing/2014/main" id="{2E16E05B-0879-47BC-86A9-4EB0DE715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63" y="4313896"/>
            <a:ext cx="560765" cy="560765"/>
          </a:xfrm>
          <a:prstGeom prst="rect">
            <a:avLst/>
          </a:prstGeom>
        </p:spPr>
      </p:pic>
    </p:spTree>
    <p:extLst>
      <p:ext uri="{BB962C8B-B14F-4D97-AF65-F5344CB8AC3E}">
        <p14:creationId xmlns:p14="http://schemas.microsoft.com/office/powerpoint/2010/main" val="1644483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1661424" y="609428"/>
            <a:ext cx="5688064" cy="793377"/>
          </a:xfrm>
        </p:spPr>
        <p:txBody>
          <a:bodyPr>
            <a:noAutofit/>
          </a:bodyPr>
          <a:lstStyle/>
          <a:p>
            <a:r>
              <a:rPr lang="de-DE" sz="3200" dirty="0"/>
              <a:t>An </a:t>
            </a:r>
            <a:r>
              <a:rPr lang="de-DE" sz="3200" dirty="0" err="1"/>
              <a:t>educated</a:t>
            </a:r>
            <a:r>
              <a:rPr lang="de-DE" sz="3200" dirty="0"/>
              <a:t> </a:t>
            </a:r>
            <a:r>
              <a:rPr lang="de-DE" sz="3200" dirty="0" err="1"/>
              <a:t>guess</a:t>
            </a:r>
            <a:r>
              <a:rPr lang="de-DE" sz="3200" dirty="0"/>
              <a:t> </a:t>
            </a:r>
            <a:r>
              <a:rPr lang="de-DE" sz="3200" dirty="0" err="1"/>
              <a:t>about</a:t>
            </a:r>
            <a:r>
              <a:rPr lang="de-DE" sz="3200" dirty="0"/>
              <a:t> </a:t>
            </a:r>
            <a:r>
              <a:rPr lang="de-DE" sz="3200" dirty="0" err="1"/>
              <a:t>major</a:t>
            </a:r>
            <a:r>
              <a:rPr lang="de-DE" sz="3200" dirty="0"/>
              <a:t> </a:t>
            </a:r>
            <a:r>
              <a:rPr lang="de-DE" sz="3200" dirty="0" err="1"/>
              <a:t>stakeholders</a:t>
            </a:r>
            <a:r>
              <a:rPr lang="de-DE" sz="3200" dirty="0"/>
              <a:t>/</a:t>
            </a:r>
            <a:r>
              <a:rPr lang="de-DE" sz="3200" dirty="0" err="1"/>
              <a:t>target</a:t>
            </a:r>
            <a:r>
              <a:rPr lang="de-DE" sz="3200" dirty="0"/>
              <a:t> </a:t>
            </a:r>
            <a:r>
              <a:rPr lang="de-DE" sz="3200" dirty="0" err="1"/>
              <a:t>groups</a:t>
            </a:r>
            <a:endParaRPr lang="de-AT" sz="3200" dirty="0"/>
          </a:p>
        </p:txBody>
      </p:sp>
      <p:grpSp>
        <p:nvGrpSpPr>
          <p:cNvPr id="27" name="Group 8">
            <a:extLst>
              <a:ext uri="{FF2B5EF4-FFF2-40B4-BE49-F238E27FC236}">
                <a16:creationId xmlns:a16="http://schemas.microsoft.com/office/drawing/2014/main" id="{4E854AF9-E384-4BB5-AEFD-5FCE2246E7BD}"/>
              </a:ext>
            </a:extLst>
          </p:cNvPr>
          <p:cNvGrpSpPr/>
          <p:nvPr/>
        </p:nvGrpSpPr>
        <p:grpSpPr>
          <a:xfrm>
            <a:off x="6503345" y="1952283"/>
            <a:ext cx="1778640" cy="4500137"/>
            <a:chOff x="7182222" y="953746"/>
            <a:chExt cx="2008015" cy="5040654"/>
          </a:xfrm>
          <a:solidFill>
            <a:srgbClr val="189BB5"/>
          </a:solidFill>
        </p:grpSpPr>
        <p:sp>
          <p:nvSpPr>
            <p:cNvPr id="28" name="Rectangle 16">
              <a:extLst>
                <a:ext uri="{FF2B5EF4-FFF2-40B4-BE49-F238E27FC236}">
                  <a16:creationId xmlns:a16="http://schemas.microsoft.com/office/drawing/2014/main" id="{F9D2971A-D1C5-469B-9F0A-DF9B54FFCFBE}"/>
                </a:ext>
              </a:extLst>
            </p:cNvPr>
            <p:cNvSpPr/>
            <p:nvPr/>
          </p:nvSpPr>
          <p:spPr bwMode="auto">
            <a:xfrm>
              <a:off x="7182222" y="3437100"/>
              <a:ext cx="2008014" cy="25573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000" b="0" i="0" u="none" strike="noStrike" cap="none" normalizeH="0" baseline="0">
                <a:ln>
                  <a:noFill/>
                </a:ln>
                <a:solidFill>
                  <a:srgbClr val="000000"/>
                </a:solidFill>
                <a:effectLst/>
                <a:latin typeface="Arial" charset="0"/>
              </a:endParaRPr>
            </a:p>
          </p:txBody>
        </p:sp>
        <p:sp>
          <p:nvSpPr>
            <p:cNvPr id="29" name="TextBox 35">
              <a:extLst>
                <a:ext uri="{FF2B5EF4-FFF2-40B4-BE49-F238E27FC236}">
                  <a16:creationId xmlns:a16="http://schemas.microsoft.com/office/drawing/2014/main" id="{1413ABA4-66DF-4C63-8EC5-45652B42A0B9}"/>
                </a:ext>
              </a:extLst>
            </p:cNvPr>
            <p:cNvSpPr txBox="1"/>
            <p:nvPr/>
          </p:nvSpPr>
          <p:spPr>
            <a:xfrm>
              <a:off x="7231818" y="4094712"/>
              <a:ext cx="1902297" cy="827386"/>
            </a:xfrm>
            <a:prstGeom prst="rect">
              <a:avLst/>
            </a:prstGeom>
            <a:grp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Entrepreneurs, local development associations, …</a:t>
              </a:r>
            </a:p>
          </p:txBody>
        </p:sp>
        <p:pic>
          <p:nvPicPr>
            <p:cNvPr id="30" name="Picture 4" descr="Image result for careers asia">
              <a:extLst>
                <a:ext uri="{FF2B5EF4-FFF2-40B4-BE49-F238E27FC236}">
                  <a16:creationId xmlns:a16="http://schemas.microsoft.com/office/drawing/2014/main" id="{FD17D22C-199F-4DC3-93F6-A0884BBF0B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36" r="42897" b="327"/>
            <a:stretch/>
          </p:blipFill>
          <p:spPr bwMode="auto">
            <a:xfrm>
              <a:off x="7186171" y="953746"/>
              <a:ext cx="2004066" cy="2467153"/>
            </a:xfrm>
            <a:prstGeom prst="rect">
              <a:avLst/>
            </a:prstGeom>
            <a:grpFill/>
          </p:spPr>
        </p:pic>
        <p:pic>
          <p:nvPicPr>
            <p:cNvPr id="31" name="Picture 50">
              <a:extLst>
                <a:ext uri="{FF2B5EF4-FFF2-40B4-BE49-F238E27FC236}">
                  <a16:creationId xmlns:a16="http://schemas.microsoft.com/office/drawing/2014/main" id="{2AA5281D-3384-4F31-8696-473EECA6AA0D}"/>
                </a:ext>
              </a:extLst>
            </p:cNvPr>
            <p:cNvPicPr>
              <a:picLocks noChangeAspect="1"/>
            </p:cNvPicPr>
            <p:nvPr/>
          </p:nvPicPr>
          <p:blipFill>
            <a:blip r:embed="rId3">
              <a:duotone>
                <a:schemeClr val="accent6">
                  <a:shade val="45000"/>
                  <a:satMod val="135000"/>
                </a:schemeClr>
                <a:prstClr val="white"/>
              </a:duotone>
            </a:blip>
            <a:stretch>
              <a:fillRect/>
            </a:stretch>
          </p:blipFill>
          <p:spPr>
            <a:xfrm>
              <a:off x="7809868" y="3047263"/>
              <a:ext cx="788032" cy="788032"/>
            </a:xfrm>
            <a:prstGeom prst="ellipse">
              <a:avLst/>
            </a:prstGeom>
            <a:grpFill/>
          </p:spPr>
        </p:pic>
      </p:grpSp>
      <p:grpSp>
        <p:nvGrpSpPr>
          <p:cNvPr id="32" name="Group 2">
            <a:extLst>
              <a:ext uri="{FF2B5EF4-FFF2-40B4-BE49-F238E27FC236}">
                <a16:creationId xmlns:a16="http://schemas.microsoft.com/office/drawing/2014/main" id="{623D1161-AA7E-464F-A2C7-3703F2E5F703}"/>
              </a:ext>
            </a:extLst>
          </p:cNvPr>
          <p:cNvGrpSpPr/>
          <p:nvPr/>
        </p:nvGrpSpPr>
        <p:grpSpPr>
          <a:xfrm>
            <a:off x="2560426" y="1976996"/>
            <a:ext cx="1850273" cy="4475424"/>
            <a:chOff x="2886704" y="953746"/>
            <a:chExt cx="2008014" cy="5040654"/>
          </a:xfrm>
        </p:grpSpPr>
        <p:sp>
          <p:nvSpPr>
            <p:cNvPr id="33" name="Rectangle 14">
              <a:extLst>
                <a:ext uri="{FF2B5EF4-FFF2-40B4-BE49-F238E27FC236}">
                  <a16:creationId xmlns:a16="http://schemas.microsoft.com/office/drawing/2014/main" id="{D3496DD1-1F39-4B5A-B079-2C062993FBA8}"/>
                </a:ext>
              </a:extLst>
            </p:cNvPr>
            <p:cNvSpPr/>
            <p:nvPr/>
          </p:nvSpPr>
          <p:spPr bwMode="auto">
            <a:xfrm>
              <a:off x="2886704" y="3437100"/>
              <a:ext cx="2008014" cy="2557300"/>
            </a:xfrm>
            <a:prstGeom prst="rect">
              <a:avLst/>
            </a:prstGeom>
            <a:solidFill>
              <a:srgbClr val="189BB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000" b="0" i="0" u="none" strike="noStrike" cap="none" normalizeH="0" baseline="0" dirty="0">
                <a:ln>
                  <a:noFill/>
                </a:ln>
                <a:solidFill>
                  <a:srgbClr val="000000"/>
                </a:solidFill>
                <a:effectLst/>
                <a:latin typeface="Arial" charset="0"/>
              </a:endParaRPr>
            </a:p>
          </p:txBody>
        </p:sp>
        <p:sp>
          <p:nvSpPr>
            <p:cNvPr id="34" name="TextBox 28">
              <a:extLst>
                <a:ext uri="{FF2B5EF4-FFF2-40B4-BE49-F238E27FC236}">
                  <a16:creationId xmlns:a16="http://schemas.microsoft.com/office/drawing/2014/main" id="{985B8A5B-9345-4EE5-B104-1EB2A6AE2383}"/>
                </a:ext>
              </a:extLst>
            </p:cNvPr>
            <p:cNvSpPr txBox="1"/>
            <p:nvPr/>
          </p:nvSpPr>
          <p:spPr>
            <a:xfrm>
              <a:off x="2956515" y="4094712"/>
              <a:ext cx="1902297" cy="1317261"/>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Academic staff focusing on entrepreneurship development and education</a:t>
              </a:r>
            </a:p>
          </p:txBody>
        </p:sp>
        <p:pic>
          <p:nvPicPr>
            <p:cNvPr id="35" name="Picture 2" descr="Image result for career asia professor">
              <a:extLst>
                <a:ext uri="{FF2B5EF4-FFF2-40B4-BE49-F238E27FC236}">
                  <a16:creationId xmlns:a16="http://schemas.microsoft.com/office/drawing/2014/main" id="{92CA90BE-4E43-4742-81FD-CAD39A91D3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8" t="1" r="45580" b="-530"/>
            <a:stretch/>
          </p:blipFill>
          <p:spPr bwMode="auto">
            <a:xfrm>
              <a:off x="2886704" y="953746"/>
              <a:ext cx="1997084" cy="246777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8" descr="Image result for book icon orange">
              <a:extLst>
                <a:ext uri="{FF2B5EF4-FFF2-40B4-BE49-F238E27FC236}">
                  <a16:creationId xmlns:a16="http://schemas.microsoft.com/office/drawing/2014/main" id="{26BFFEBF-D8B5-4699-AF74-950A490A20D4}"/>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05501" y="3037662"/>
              <a:ext cx="797633" cy="79763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37" name="Group 1">
            <a:extLst>
              <a:ext uri="{FF2B5EF4-FFF2-40B4-BE49-F238E27FC236}">
                <a16:creationId xmlns:a16="http://schemas.microsoft.com/office/drawing/2014/main" id="{D6450363-97BA-4A0C-88EA-8F2018B8BD63}"/>
              </a:ext>
            </a:extLst>
          </p:cNvPr>
          <p:cNvGrpSpPr/>
          <p:nvPr/>
        </p:nvGrpSpPr>
        <p:grpSpPr>
          <a:xfrm>
            <a:off x="614558" y="1963435"/>
            <a:ext cx="1854783" cy="4488985"/>
            <a:chOff x="721149" y="957722"/>
            <a:chExt cx="2012907" cy="5036678"/>
          </a:xfrm>
        </p:grpSpPr>
        <p:sp>
          <p:nvSpPr>
            <p:cNvPr id="38" name="Rectangle 12">
              <a:extLst>
                <a:ext uri="{FF2B5EF4-FFF2-40B4-BE49-F238E27FC236}">
                  <a16:creationId xmlns:a16="http://schemas.microsoft.com/office/drawing/2014/main" id="{2EBAB475-5B1E-4697-9E0F-4498C9833E49}"/>
                </a:ext>
              </a:extLst>
            </p:cNvPr>
            <p:cNvSpPr/>
            <p:nvPr/>
          </p:nvSpPr>
          <p:spPr bwMode="auto">
            <a:xfrm>
              <a:off x="721150" y="3437100"/>
              <a:ext cx="2008014" cy="2557300"/>
            </a:xfrm>
            <a:prstGeom prst="rect">
              <a:avLst/>
            </a:prstGeom>
            <a:solidFill>
              <a:srgbClr val="189BB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000" b="0" i="0" u="none" strike="noStrike" cap="none" normalizeH="0" baseline="0">
                <a:ln>
                  <a:noFill/>
                </a:ln>
                <a:solidFill>
                  <a:srgbClr val="000000"/>
                </a:solidFill>
                <a:effectLst/>
                <a:latin typeface="Arial" charset="0"/>
              </a:endParaRPr>
            </a:p>
          </p:txBody>
        </p:sp>
        <p:sp>
          <p:nvSpPr>
            <p:cNvPr id="39" name="TextBox 13">
              <a:extLst>
                <a:ext uri="{FF2B5EF4-FFF2-40B4-BE49-F238E27FC236}">
                  <a16:creationId xmlns:a16="http://schemas.microsoft.com/office/drawing/2014/main" id="{1BB96053-013C-4E96-AD47-55125EBAB567}"/>
                </a:ext>
              </a:extLst>
            </p:cNvPr>
            <p:cNvSpPr txBox="1"/>
            <p:nvPr/>
          </p:nvSpPr>
          <p:spPr>
            <a:xfrm>
              <a:off x="797704" y="4094712"/>
              <a:ext cx="1902297" cy="1795705"/>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HEIs leaders and managers of the areas of entrepreneurship and entrepreneurship education</a:t>
              </a:r>
            </a:p>
          </p:txBody>
        </p:sp>
        <p:pic>
          <p:nvPicPr>
            <p:cNvPr id="40" name="Picture 4" descr="Image result for professor asian institute management administration">
              <a:extLst>
                <a:ext uri="{FF2B5EF4-FFF2-40B4-BE49-F238E27FC236}">
                  <a16:creationId xmlns:a16="http://schemas.microsoft.com/office/drawing/2014/main" id="{B350772F-2B5D-4104-B47C-497EDCEC6A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403" r="7748"/>
            <a:stretch/>
          </p:blipFill>
          <p:spPr bwMode="auto">
            <a:xfrm>
              <a:off x="721149" y="957722"/>
              <a:ext cx="2012907" cy="246380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53">
              <a:extLst>
                <a:ext uri="{FF2B5EF4-FFF2-40B4-BE49-F238E27FC236}">
                  <a16:creationId xmlns:a16="http://schemas.microsoft.com/office/drawing/2014/main" id="{26EADCB0-90B6-403D-8A5F-91C88C64DFE5}"/>
                </a:ext>
              </a:extLst>
            </p:cNvPr>
            <p:cNvGrpSpPr/>
            <p:nvPr/>
          </p:nvGrpSpPr>
          <p:grpSpPr>
            <a:xfrm>
              <a:off x="1337205" y="3037662"/>
              <a:ext cx="804874" cy="797633"/>
              <a:chOff x="1337205" y="3037662"/>
              <a:chExt cx="804874" cy="797633"/>
            </a:xfrm>
          </p:grpSpPr>
          <p:sp>
            <p:nvSpPr>
              <p:cNvPr id="42" name="Oval 4">
                <a:extLst>
                  <a:ext uri="{FF2B5EF4-FFF2-40B4-BE49-F238E27FC236}">
                    <a16:creationId xmlns:a16="http://schemas.microsoft.com/office/drawing/2014/main" id="{58864607-C7C8-4CF2-9B27-D613C3280300}"/>
                  </a:ext>
                </a:extLst>
              </p:cNvPr>
              <p:cNvSpPr/>
              <p:nvPr/>
            </p:nvSpPr>
            <p:spPr>
              <a:xfrm>
                <a:off x="1337205" y="3037662"/>
                <a:ext cx="804874" cy="7976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2" descr="Image result for university icon orange">
                <a:extLst>
                  <a:ext uri="{FF2B5EF4-FFF2-40B4-BE49-F238E27FC236}">
                    <a16:creationId xmlns:a16="http://schemas.microsoft.com/office/drawing/2014/main" id="{BA02E942-8A8E-417F-8518-64A7CA3C63C9}"/>
                  </a:ext>
                </a:extLst>
              </p:cNvPr>
              <p:cNvPicPr>
                <a:picLocks noChangeAspect="1"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96067" y="3156317"/>
                <a:ext cx="487202" cy="487202"/>
              </a:xfrm>
              <a:prstGeom prst="rect">
                <a:avLst/>
              </a:prstGeom>
              <a:solidFill>
                <a:srgbClr val="FFFFFF"/>
              </a:solidFill>
            </p:spPr>
          </p:pic>
        </p:grpSp>
      </p:grpSp>
      <p:grpSp>
        <p:nvGrpSpPr>
          <p:cNvPr id="44" name="Group 3">
            <a:extLst>
              <a:ext uri="{FF2B5EF4-FFF2-40B4-BE49-F238E27FC236}">
                <a16:creationId xmlns:a16="http://schemas.microsoft.com/office/drawing/2014/main" id="{A29B27A4-E52A-420A-B714-85993643DC09}"/>
              </a:ext>
            </a:extLst>
          </p:cNvPr>
          <p:cNvGrpSpPr/>
          <p:nvPr/>
        </p:nvGrpSpPr>
        <p:grpSpPr>
          <a:xfrm>
            <a:off x="4501784" y="1963435"/>
            <a:ext cx="1840202" cy="4488985"/>
            <a:chOff x="5032488" y="953747"/>
            <a:chExt cx="2008014" cy="5040653"/>
          </a:xfrm>
        </p:grpSpPr>
        <p:sp>
          <p:nvSpPr>
            <p:cNvPr id="45" name="Rectangle 15">
              <a:extLst>
                <a:ext uri="{FF2B5EF4-FFF2-40B4-BE49-F238E27FC236}">
                  <a16:creationId xmlns:a16="http://schemas.microsoft.com/office/drawing/2014/main" id="{5BD3C3CB-44C0-43C0-84D0-B1EE4B0460FF}"/>
                </a:ext>
              </a:extLst>
            </p:cNvPr>
            <p:cNvSpPr/>
            <p:nvPr/>
          </p:nvSpPr>
          <p:spPr bwMode="auto">
            <a:xfrm>
              <a:off x="5032488" y="3437100"/>
              <a:ext cx="2008014" cy="2557300"/>
            </a:xfrm>
            <a:prstGeom prst="rect">
              <a:avLst/>
            </a:prstGeom>
            <a:solidFill>
              <a:srgbClr val="189BB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000" b="0" i="0" u="none" strike="noStrike" cap="none" normalizeH="0" baseline="0">
                <a:ln>
                  <a:noFill/>
                </a:ln>
                <a:solidFill>
                  <a:srgbClr val="000000"/>
                </a:solidFill>
                <a:effectLst/>
                <a:latin typeface="Arial" charset="0"/>
              </a:endParaRPr>
            </a:p>
          </p:txBody>
        </p:sp>
        <p:sp>
          <p:nvSpPr>
            <p:cNvPr id="46" name="TextBox 34">
              <a:extLst>
                <a:ext uri="{FF2B5EF4-FFF2-40B4-BE49-F238E27FC236}">
                  <a16:creationId xmlns:a16="http://schemas.microsoft.com/office/drawing/2014/main" id="{3EC33AFE-5E63-4DD9-847B-B43B405EA003}"/>
                </a:ext>
              </a:extLst>
            </p:cNvPr>
            <p:cNvSpPr txBox="1"/>
            <p:nvPr/>
          </p:nvSpPr>
          <p:spPr>
            <a:xfrm>
              <a:off x="5093133" y="4094712"/>
              <a:ext cx="1902297" cy="1797122"/>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Students and student associations interested in entrepreneurship activities and education</a:t>
              </a:r>
            </a:p>
          </p:txBody>
        </p:sp>
        <p:pic>
          <p:nvPicPr>
            <p:cNvPr id="47" name="Picture 2" descr="Related image">
              <a:extLst>
                <a:ext uri="{FF2B5EF4-FFF2-40B4-BE49-F238E27FC236}">
                  <a16:creationId xmlns:a16="http://schemas.microsoft.com/office/drawing/2014/main" id="{0F5FB87B-8115-4BE4-BD6F-C404E7323A4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8198" r="14187" b="4571"/>
            <a:stretch/>
          </p:blipFill>
          <p:spPr bwMode="auto">
            <a:xfrm>
              <a:off x="5036437" y="953747"/>
              <a:ext cx="2004065" cy="2454764"/>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54">
              <a:extLst>
                <a:ext uri="{FF2B5EF4-FFF2-40B4-BE49-F238E27FC236}">
                  <a16:creationId xmlns:a16="http://schemas.microsoft.com/office/drawing/2014/main" id="{1B968A73-AA2E-4F5C-AF8D-0EECEE2086DC}"/>
                </a:ext>
              </a:extLst>
            </p:cNvPr>
            <p:cNvGrpSpPr/>
            <p:nvPr/>
          </p:nvGrpSpPr>
          <p:grpSpPr>
            <a:xfrm>
              <a:off x="5642711" y="3037662"/>
              <a:ext cx="804874" cy="797633"/>
              <a:chOff x="5642711" y="3037662"/>
              <a:chExt cx="804874" cy="797633"/>
            </a:xfrm>
          </p:grpSpPr>
          <p:sp>
            <p:nvSpPr>
              <p:cNvPr id="49" name="Oval 64">
                <a:extLst>
                  <a:ext uri="{FF2B5EF4-FFF2-40B4-BE49-F238E27FC236}">
                    <a16:creationId xmlns:a16="http://schemas.microsoft.com/office/drawing/2014/main" id="{9A6BD765-26FF-48DB-A644-E8FB15150941}"/>
                  </a:ext>
                </a:extLst>
              </p:cNvPr>
              <p:cNvSpPr/>
              <p:nvPr/>
            </p:nvSpPr>
            <p:spPr>
              <a:xfrm>
                <a:off x="5642711" y="3037662"/>
                <a:ext cx="804874" cy="7976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24" descr="Image result for graduation icon orange">
                <a:extLst>
                  <a:ext uri="{FF2B5EF4-FFF2-40B4-BE49-F238E27FC236}">
                    <a16:creationId xmlns:a16="http://schemas.microsoft.com/office/drawing/2014/main" id="{3FC785F7-5289-4F09-A43B-237216E7AA0D}"/>
                  </a:ext>
                </a:extLst>
              </p:cNvPr>
              <p:cNvPicPr>
                <a:picLocks noChangeAspect="1" noChangeArrowheads="1"/>
              </p:cNvPicPr>
              <p:nvPr/>
            </p:nvPicPr>
            <p:blipFill rotWithShape="1">
              <a:blip r:embed="rId9">
                <a:duotone>
                  <a:schemeClr val="accent6">
                    <a:shade val="45000"/>
                    <a:satMod val="135000"/>
                  </a:schemeClr>
                  <a:prstClr val="white"/>
                </a:duotone>
                <a:extLst>
                  <a:ext uri="{28A0092B-C50C-407E-A947-70E740481C1C}">
                    <a14:useLocalDpi xmlns:a14="http://schemas.microsoft.com/office/drawing/2010/main" val="0"/>
                  </a:ext>
                </a:extLst>
              </a:blip>
              <a:srcRect t="8950" b="13578"/>
              <a:stretch/>
            </p:blipFill>
            <p:spPr bwMode="auto">
              <a:xfrm>
                <a:off x="5762312" y="3200399"/>
                <a:ext cx="589583" cy="45675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405515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1661424" y="609428"/>
            <a:ext cx="5688064" cy="793377"/>
          </a:xfrm>
        </p:spPr>
        <p:txBody>
          <a:bodyPr>
            <a:noAutofit/>
          </a:bodyPr>
          <a:lstStyle/>
          <a:p>
            <a:r>
              <a:rPr lang="de-DE" sz="3200" dirty="0"/>
              <a:t>Guide </a:t>
            </a:r>
            <a:r>
              <a:rPr lang="de-DE" sz="3200" dirty="0" err="1"/>
              <a:t>questions</a:t>
            </a:r>
            <a:r>
              <a:rPr lang="de-DE" sz="3200" dirty="0"/>
              <a:t> </a:t>
            </a:r>
            <a:r>
              <a:rPr lang="de-DE" sz="3200" dirty="0" err="1"/>
              <a:t>for</a:t>
            </a:r>
            <a:r>
              <a:rPr lang="de-DE" sz="3200" dirty="0"/>
              <a:t> </a:t>
            </a:r>
            <a:r>
              <a:rPr lang="de-DE" sz="3200" dirty="0" err="1"/>
              <a:t>creating</a:t>
            </a:r>
            <a:r>
              <a:rPr lang="de-DE" sz="3200" dirty="0"/>
              <a:t> </a:t>
            </a:r>
            <a:r>
              <a:rPr lang="de-DE" sz="3200" dirty="0" err="1"/>
              <a:t>the</a:t>
            </a:r>
            <a:r>
              <a:rPr lang="de-DE" sz="3200" dirty="0"/>
              <a:t> </a:t>
            </a:r>
            <a:r>
              <a:rPr lang="de-DE" sz="3200" dirty="0" err="1"/>
              <a:t>marketing</a:t>
            </a:r>
            <a:r>
              <a:rPr lang="de-DE" sz="3200" dirty="0"/>
              <a:t> mix </a:t>
            </a:r>
            <a:r>
              <a:rPr lang="de-DE" sz="3200" dirty="0" err="1"/>
              <a:t>for</a:t>
            </a:r>
            <a:r>
              <a:rPr lang="de-DE" sz="3200" dirty="0"/>
              <a:t> EKCs</a:t>
            </a:r>
            <a:endParaRPr lang="de-AT" sz="3200" dirty="0"/>
          </a:p>
        </p:txBody>
      </p:sp>
      <p:grpSp>
        <p:nvGrpSpPr>
          <p:cNvPr id="51" name="Group 11">
            <a:extLst>
              <a:ext uri="{FF2B5EF4-FFF2-40B4-BE49-F238E27FC236}">
                <a16:creationId xmlns:a16="http://schemas.microsoft.com/office/drawing/2014/main" id="{F2D7E75B-9D87-4B9E-9586-9C0B8DD458D0}"/>
              </a:ext>
            </a:extLst>
          </p:cNvPr>
          <p:cNvGrpSpPr/>
          <p:nvPr/>
        </p:nvGrpSpPr>
        <p:grpSpPr>
          <a:xfrm>
            <a:off x="400031" y="4105471"/>
            <a:ext cx="7979714" cy="998355"/>
            <a:chOff x="567299" y="3677043"/>
            <a:chExt cx="10786500" cy="998355"/>
          </a:xfrm>
        </p:grpSpPr>
        <p:sp>
          <p:nvSpPr>
            <p:cNvPr id="52" name="Rounded Rectangle 8">
              <a:extLst>
                <a:ext uri="{FF2B5EF4-FFF2-40B4-BE49-F238E27FC236}">
                  <a16:creationId xmlns:a16="http://schemas.microsoft.com/office/drawing/2014/main" id="{99E3FEB6-A066-410B-BD23-F52E64432CA4}"/>
                </a:ext>
              </a:extLst>
            </p:cNvPr>
            <p:cNvSpPr/>
            <p:nvPr/>
          </p:nvSpPr>
          <p:spPr>
            <a:xfrm>
              <a:off x="1435098" y="3677043"/>
              <a:ext cx="9918701" cy="998355"/>
            </a:xfrm>
            <a:prstGeom prst="roundRect">
              <a:avLst/>
            </a:prstGeom>
            <a:solidFill>
              <a:srgbClr val="AC8FEE">
                <a:alpha val="29804"/>
              </a:srgbClr>
            </a:solidFill>
            <a:ln w="28575">
              <a:solidFill>
                <a:srgbClr val="AC8FEE"/>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8137BA"/>
                  </a:solidFill>
                  <a:latin typeface="Arial" panose="020B0604020202020204" pitchFamily="34" charset="0"/>
                  <a:cs typeface="Arial" panose="020B0604020202020204" pitchFamily="34" charset="0"/>
                </a:rPr>
                <a:t>PLACE:</a:t>
              </a:r>
              <a:r>
                <a:rPr lang="en-US" sz="1400" b="1" dirty="0">
                  <a:latin typeface="Arial" panose="020B0604020202020204" pitchFamily="34" charset="0"/>
                  <a:cs typeface="Arial" panose="020B0604020202020204" pitchFamily="34" charset="0"/>
                </a:rPr>
                <a:t> </a:t>
              </a:r>
              <a:r>
                <a:rPr lang="en-US" sz="1400" dirty="0">
                  <a:solidFill>
                    <a:schemeClr val="tx1">
                      <a:lumMod val="75000"/>
                      <a:lumOff val="25000"/>
                    </a:schemeClr>
                  </a:solidFill>
                  <a:latin typeface="Arial" panose="020B0604020202020204" pitchFamily="34" charset="0"/>
                  <a:cs typeface="Arial" panose="020B0604020202020204" pitchFamily="34" charset="0"/>
                </a:rPr>
                <a:t>Where will your stakeholders find you or your project? Does that place fit your stakeholders profile? How can you access the right distribution channels? What are other organizations and companies, that have a similar offer, doing? What can you learn from that, to collaborate or differentiate?</a:t>
              </a:r>
            </a:p>
          </p:txBody>
        </p:sp>
        <p:pic>
          <p:nvPicPr>
            <p:cNvPr id="53" name="Picture 10">
              <a:extLst>
                <a:ext uri="{FF2B5EF4-FFF2-40B4-BE49-F238E27FC236}">
                  <a16:creationId xmlns:a16="http://schemas.microsoft.com/office/drawing/2014/main" id="{1B8FDC64-3999-4E2A-AA33-4471470F9D3F}"/>
                </a:ext>
              </a:extLst>
            </p:cNvPr>
            <p:cNvPicPr>
              <a:picLocks noChangeAspect="1"/>
            </p:cNvPicPr>
            <p:nvPr/>
          </p:nvPicPr>
          <p:blipFill>
            <a:blip r:embed="rId2">
              <a:duotone>
                <a:prstClr val="black"/>
                <a:srgbClr val="7030A0">
                  <a:tint val="45000"/>
                  <a:satMod val="400000"/>
                </a:srgbClr>
              </a:duotone>
            </a:blip>
            <a:stretch>
              <a:fillRect/>
            </a:stretch>
          </p:blipFill>
          <p:spPr>
            <a:xfrm>
              <a:off x="567299" y="3945718"/>
              <a:ext cx="541804" cy="541804"/>
            </a:xfrm>
            <a:prstGeom prst="rect">
              <a:avLst/>
            </a:prstGeom>
          </p:spPr>
        </p:pic>
      </p:grpSp>
      <p:grpSp>
        <p:nvGrpSpPr>
          <p:cNvPr id="54" name="Group 6">
            <a:extLst>
              <a:ext uri="{FF2B5EF4-FFF2-40B4-BE49-F238E27FC236}">
                <a16:creationId xmlns:a16="http://schemas.microsoft.com/office/drawing/2014/main" id="{027347C9-C94B-4037-ACFA-79290CA7833E}"/>
              </a:ext>
            </a:extLst>
          </p:cNvPr>
          <p:cNvGrpSpPr/>
          <p:nvPr/>
        </p:nvGrpSpPr>
        <p:grpSpPr>
          <a:xfrm>
            <a:off x="259480" y="2929822"/>
            <a:ext cx="8093477" cy="998355"/>
            <a:chOff x="426748" y="2501394"/>
            <a:chExt cx="10940278" cy="998355"/>
          </a:xfrm>
        </p:grpSpPr>
        <p:sp>
          <p:nvSpPr>
            <p:cNvPr id="55" name="Rounded Rectangle 7">
              <a:extLst>
                <a:ext uri="{FF2B5EF4-FFF2-40B4-BE49-F238E27FC236}">
                  <a16:creationId xmlns:a16="http://schemas.microsoft.com/office/drawing/2014/main" id="{22A5F68A-92AA-463F-939E-DDA37D3FDCC2}"/>
                </a:ext>
              </a:extLst>
            </p:cNvPr>
            <p:cNvSpPr/>
            <p:nvPr/>
          </p:nvSpPr>
          <p:spPr>
            <a:xfrm>
              <a:off x="1448325" y="2501394"/>
              <a:ext cx="9918701" cy="998355"/>
            </a:xfrm>
            <a:prstGeom prst="roundRect">
              <a:avLst/>
            </a:prstGeom>
            <a:solidFill>
              <a:schemeClr val="accent5">
                <a:lumMod val="60000"/>
                <a:lumOff val="40000"/>
                <a:alpha val="29804"/>
              </a:schemeClr>
            </a:solidFill>
            <a:ln w="28575">
              <a:solidFill>
                <a:schemeClr val="accent5">
                  <a:lumMod val="60000"/>
                  <a:lumOff val="4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accent5">
                      <a:lumMod val="75000"/>
                    </a:schemeClr>
                  </a:solidFill>
                  <a:latin typeface="Arial" panose="020B0604020202020204" pitchFamily="34" charset="0"/>
                  <a:cs typeface="Arial" panose="020B0604020202020204" pitchFamily="34" charset="0"/>
                </a:rPr>
                <a:t>PRICE:</a:t>
              </a:r>
              <a:r>
                <a:rPr lang="en-US" sz="1400" b="1" dirty="0">
                  <a:solidFill>
                    <a:schemeClr val="accent5">
                      <a:lumMod val="60000"/>
                      <a:lumOff val="40000"/>
                    </a:schemeClr>
                  </a:solidFill>
                  <a:latin typeface="Arial" panose="020B0604020202020204" pitchFamily="34" charset="0"/>
                  <a:cs typeface="Arial" panose="020B0604020202020204" pitchFamily="34" charset="0"/>
                </a:rPr>
                <a:t> </a:t>
              </a:r>
              <a:r>
                <a:rPr lang="en-US" sz="1400" dirty="0">
                  <a:solidFill>
                    <a:schemeClr val="tx1">
                      <a:lumMod val="75000"/>
                      <a:lumOff val="25000"/>
                    </a:schemeClr>
                  </a:solidFill>
                  <a:latin typeface="Arial" panose="020B0604020202020204" pitchFamily="34" charset="0"/>
                  <a:cs typeface="Arial" panose="020B0604020202020204" pitchFamily="34" charset="0"/>
                </a:rPr>
                <a:t>How valuable is your cause or project to the beneficiaries? And to the donors? How much funding can you ask to the donors? Does it cover the project expenses? How can you increase the perceived SROI, in order to increase the funding?</a:t>
              </a:r>
            </a:p>
          </p:txBody>
        </p:sp>
        <p:pic>
          <p:nvPicPr>
            <p:cNvPr id="56" name="Picture 2" descr="Related image">
              <a:extLst>
                <a:ext uri="{FF2B5EF4-FFF2-40B4-BE49-F238E27FC236}">
                  <a16:creationId xmlns:a16="http://schemas.microsoft.com/office/drawing/2014/main" id="{F082DB1F-55A8-49F8-B4E7-62F1F1DBC4D6}"/>
                </a:ext>
              </a:extLst>
            </p:cNvPr>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26748" y="2679940"/>
              <a:ext cx="796451" cy="7964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12">
            <a:extLst>
              <a:ext uri="{FF2B5EF4-FFF2-40B4-BE49-F238E27FC236}">
                <a16:creationId xmlns:a16="http://schemas.microsoft.com/office/drawing/2014/main" id="{28D6900C-8A83-40AC-9D9C-05596FAF7927}"/>
              </a:ext>
            </a:extLst>
          </p:cNvPr>
          <p:cNvGrpSpPr/>
          <p:nvPr/>
        </p:nvGrpSpPr>
        <p:grpSpPr>
          <a:xfrm>
            <a:off x="422978" y="5281119"/>
            <a:ext cx="7972524" cy="998355"/>
            <a:chOff x="590245" y="4852691"/>
            <a:chExt cx="10776781" cy="998355"/>
          </a:xfrm>
        </p:grpSpPr>
        <p:sp>
          <p:nvSpPr>
            <p:cNvPr id="58" name="Rounded Rectangle 9">
              <a:extLst>
                <a:ext uri="{FF2B5EF4-FFF2-40B4-BE49-F238E27FC236}">
                  <a16:creationId xmlns:a16="http://schemas.microsoft.com/office/drawing/2014/main" id="{479A92EE-10E8-4212-A9C2-271E2541F342}"/>
                </a:ext>
              </a:extLst>
            </p:cNvPr>
            <p:cNvSpPr/>
            <p:nvPr/>
          </p:nvSpPr>
          <p:spPr>
            <a:xfrm>
              <a:off x="1448325" y="4852691"/>
              <a:ext cx="9918701" cy="998355"/>
            </a:xfrm>
            <a:prstGeom prst="roundRect">
              <a:avLst/>
            </a:prstGeom>
            <a:solidFill>
              <a:srgbClr val="FFC000">
                <a:alpha val="29804"/>
              </a:srgbClr>
            </a:solidFill>
            <a:ln w="28575">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accent2"/>
                  </a:solidFill>
                  <a:latin typeface="Arial" panose="020B0604020202020204" pitchFamily="34" charset="0"/>
                  <a:cs typeface="Arial" panose="020B0604020202020204" pitchFamily="34" charset="0"/>
                </a:rPr>
                <a:t>PROMOTION: </a:t>
              </a:r>
              <a:r>
                <a:rPr lang="en-US" sz="1400" dirty="0">
                  <a:solidFill>
                    <a:schemeClr val="tx1">
                      <a:lumMod val="75000"/>
                      <a:lumOff val="25000"/>
                    </a:schemeClr>
                  </a:solidFill>
                  <a:latin typeface="Arial" panose="020B0604020202020204" pitchFamily="34" charset="0"/>
                  <a:cs typeface="Arial" panose="020B0604020202020204" pitchFamily="34" charset="0"/>
                </a:rPr>
                <a:t>What will you communicate to your target audience? What messages will make sense? When and where will you reach them? How will you deliver each message?</a:t>
              </a:r>
            </a:p>
          </p:txBody>
        </p:sp>
        <p:pic>
          <p:nvPicPr>
            <p:cNvPr id="59" name="Picture 22" descr="Image result for megaphone icon orange">
              <a:extLst>
                <a:ext uri="{FF2B5EF4-FFF2-40B4-BE49-F238E27FC236}">
                  <a16:creationId xmlns:a16="http://schemas.microsoft.com/office/drawing/2014/main" id="{B80049BD-E69C-4931-8371-BE888C32C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245" y="5022032"/>
              <a:ext cx="632954" cy="6329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2">
            <a:extLst>
              <a:ext uri="{FF2B5EF4-FFF2-40B4-BE49-F238E27FC236}">
                <a16:creationId xmlns:a16="http://schemas.microsoft.com/office/drawing/2014/main" id="{4C350AEB-81CD-41B0-B0DC-0717B722B14B}"/>
              </a:ext>
            </a:extLst>
          </p:cNvPr>
          <p:cNvGrpSpPr/>
          <p:nvPr/>
        </p:nvGrpSpPr>
        <p:grpSpPr>
          <a:xfrm>
            <a:off x="422978" y="1754173"/>
            <a:ext cx="7962740" cy="998355"/>
            <a:chOff x="590245" y="1325745"/>
            <a:chExt cx="10763555" cy="998355"/>
          </a:xfrm>
        </p:grpSpPr>
        <p:sp>
          <p:nvSpPr>
            <p:cNvPr id="61" name="Rounded Rectangle 1">
              <a:extLst>
                <a:ext uri="{FF2B5EF4-FFF2-40B4-BE49-F238E27FC236}">
                  <a16:creationId xmlns:a16="http://schemas.microsoft.com/office/drawing/2014/main" id="{4056CCAF-CA3E-4632-BF10-954C31A13A42}"/>
                </a:ext>
              </a:extLst>
            </p:cNvPr>
            <p:cNvSpPr/>
            <p:nvPr/>
          </p:nvSpPr>
          <p:spPr>
            <a:xfrm>
              <a:off x="1435099" y="1325745"/>
              <a:ext cx="9918701" cy="998355"/>
            </a:xfrm>
            <a:prstGeom prst="roundRect">
              <a:avLst/>
            </a:prstGeom>
            <a:solidFill>
              <a:schemeClr val="accent6">
                <a:lumMod val="60000"/>
                <a:lumOff val="40000"/>
                <a:alpha val="29804"/>
              </a:schemeClr>
            </a:solidFill>
            <a:ln w="28575">
              <a:solidFill>
                <a:schemeClr val="accent6">
                  <a:lumMod val="60000"/>
                  <a:lumOff val="4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00B050"/>
                  </a:solidFill>
                  <a:latin typeface="Arial" panose="020B0604020202020204" pitchFamily="34" charset="0"/>
                  <a:cs typeface="Arial" panose="020B0604020202020204" pitchFamily="34" charset="0"/>
                </a:rPr>
                <a:t>PRODUCT: </a:t>
              </a:r>
              <a:r>
                <a:rPr lang="en-US" sz="1400" dirty="0">
                  <a:solidFill>
                    <a:schemeClr val="tx1">
                      <a:lumMod val="75000"/>
                      <a:lumOff val="25000"/>
                    </a:schemeClr>
                  </a:solidFill>
                  <a:latin typeface="Arial" panose="020B0604020202020204" pitchFamily="34" charset="0"/>
                  <a:cs typeface="Arial" panose="020B0604020202020204" pitchFamily="34" charset="0"/>
                </a:rPr>
                <a:t>What your beneficiaries/donors want form your cause/project? What needs does it satisfy? Does your cause/project meet those needs? How does it differentiates from other organizations?</a:t>
              </a:r>
            </a:p>
          </p:txBody>
        </p:sp>
        <p:pic>
          <p:nvPicPr>
            <p:cNvPr id="62" name="Picture 24" descr="Image result for earth icon green">
              <a:extLst>
                <a:ext uri="{FF2B5EF4-FFF2-40B4-BE49-F238E27FC236}">
                  <a16:creationId xmlns:a16="http://schemas.microsoft.com/office/drawing/2014/main" id="{FB98F322-78ED-4678-BDEB-ABA4DA4C5F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245" y="1526860"/>
              <a:ext cx="590550" cy="590550"/>
            </a:xfrm>
            <a:prstGeom prst="rect">
              <a:avLst/>
            </a:prstGeom>
            <a:noFill/>
            <a:extLst>
              <a:ext uri="{909E8E84-426E-40DD-AFC4-6F175D3DCCD1}">
                <a14:hiddenFill xmlns:a14="http://schemas.microsoft.com/office/drawing/2010/main">
                  <a:solidFill>
                    <a:srgbClr val="FFFFFF"/>
                  </a:solidFill>
                </a14:hiddenFill>
              </a:ext>
            </a:extLst>
          </p:spPr>
        </p:pic>
      </p:grpSp>
      <p:sp>
        <p:nvSpPr>
          <p:cNvPr id="63" name="TextBox 17">
            <a:extLst>
              <a:ext uri="{FF2B5EF4-FFF2-40B4-BE49-F238E27FC236}">
                <a16:creationId xmlns:a16="http://schemas.microsoft.com/office/drawing/2014/main" id="{60AFBCA5-F9BF-4611-9D53-7835C86DD2FD}"/>
              </a:ext>
            </a:extLst>
          </p:cNvPr>
          <p:cNvSpPr txBox="1"/>
          <p:nvPr/>
        </p:nvSpPr>
        <p:spPr>
          <a:xfrm>
            <a:off x="8059332" y="6303114"/>
            <a:ext cx="900321" cy="338554"/>
          </a:xfrm>
          <a:prstGeom prst="rect">
            <a:avLst/>
          </a:prstGeom>
          <a:noFill/>
        </p:spPr>
        <p:txBody>
          <a:bodyPr wrap="square" rtlCol="0">
            <a:spAutoFit/>
          </a:bodyPr>
          <a:lstStyle/>
          <a:p>
            <a:r>
              <a:rPr lang="en-US" sz="800" i="1" dirty="0">
                <a:solidFill>
                  <a:schemeClr val="bg2">
                    <a:lumMod val="50000"/>
                  </a:schemeClr>
                </a:solidFill>
                <a:latin typeface="Arial" panose="020B0604020202020204" pitchFamily="34" charset="0"/>
                <a:cs typeface="Arial" panose="020B0604020202020204" pitchFamily="34" charset="0"/>
              </a:rPr>
              <a:t>Source: </a:t>
            </a:r>
            <a:r>
              <a:rPr lang="en-US" sz="800" i="1" dirty="0" err="1">
                <a:solidFill>
                  <a:schemeClr val="bg2">
                    <a:lumMod val="50000"/>
                  </a:schemeClr>
                </a:solidFill>
                <a:latin typeface="Arial" panose="020B0604020202020204" pitchFamily="34" charset="0"/>
                <a:cs typeface="Arial" panose="020B0604020202020204" pitchFamily="34" charset="0"/>
              </a:rPr>
              <a:t>umundze.com</a:t>
            </a:r>
            <a:endParaRPr lang="en-US" sz="800" i="1" dirty="0">
              <a:solidFill>
                <a:schemeClr val="bg2">
                  <a:lumMod val="50000"/>
                </a:schemeClr>
              </a:solidFill>
              <a:latin typeface="Arial" panose="020B0604020202020204" pitchFamily="34" charset="0"/>
              <a:cs typeface="Arial" panose="020B0604020202020204" pitchFamily="34" charset="0"/>
            </a:endParaRPr>
          </a:p>
        </p:txBody>
      </p:sp>
      <p:sp>
        <p:nvSpPr>
          <p:cNvPr id="2" name="Pfeil: nach rechts 1">
            <a:extLst>
              <a:ext uri="{FF2B5EF4-FFF2-40B4-BE49-F238E27FC236}">
                <a16:creationId xmlns:a16="http://schemas.microsoft.com/office/drawing/2014/main" id="{41C96340-4602-407B-8DA9-A9E1BBAFA1A0}"/>
              </a:ext>
            </a:extLst>
          </p:cNvPr>
          <p:cNvSpPr/>
          <p:nvPr/>
        </p:nvSpPr>
        <p:spPr>
          <a:xfrm rot="7920076">
            <a:off x="8402590" y="5435468"/>
            <a:ext cx="491616" cy="295903"/>
          </a:xfrm>
          <a:prstGeom prst="rightArrow">
            <a:avLst/>
          </a:prstGeom>
          <a:solidFill>
            <a:srgbClr val="189BB5"/>
          </a:solid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250925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81E5BEB0-757F-494F-A464-FC75A3D1FE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03" r="29736" b="1"/>
          <a:stretch/>
        </p:blipFill>
        <p:spPr bwMode="auto">
          <a:xfrm>
            <a:off x="240030" y="320040"/>
            <a:ext cx="8661654" cy="430346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C6B0288-4A14-4BC3-A414-A0FF7253B703}"/>
              </a:ext>
            </a:extLst>
          </p:cNvPr>
          <p:cNvSpPr>
            <a:spLocks noGrp="1"/>
          </p:cNvSpPr>
          <p:nvPr>
            <p:ph type="title"/>
          </p:nvPr>
        </p:nvSpPr>
        <p:spPr>
          <a:xfrm>
            <a:off x="630936" y="5009083"/>
            <a:ext cx="2569464" cy="1345997"/>
          </a:xfrm>
        </p:spPr>
        <p:txBody>
          <a:bodyPr anchor="ctr">
            <a:normAutofit/>
          </a:bodyPr>
          <a:lstStyle/>
          <a:p>
            <a:r>
              <a:rPr lang="de-DE" sz="2300" dirty="0">
                <a:solidFill>
                  <a:schemeClr val="bg1"/>
                </a:solidFill>
              </a:rPr>
              <a:t>Marketing </a:t>
            </a:r>
            <a:r>
              <a:rPr lang="de-DE" sz="2300" dirty="0" err="1">
                <a:solidFill>
                  <a:schemeClr val="bg1"/>
                </a:solidFill>
              </a:rPr>
              <a:t>Objectives</a:t>
            </a:r>
            <a:endParaRPr lang="de-AT" sz="2300" dirty="0">
              <a:solidFill>
                <a:schemeClr val="bg1"/>
              </a:solidFill>
            </a:endParaRPr>
          </a:p>
        </p:txBody>
      </p:sp>
      <p:cxnSp>
        <p:nvCxnSpPr>
          <p:cNvPr id="75" name="Straight Connector 74">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BD055C6D-6FC6-45F3-A31E-304CF53C0292}"/>
              </a:ext>
            </a:extLst>
          </p:cNvPr>
          <p:cNvSpPr>
            <a:spLocks noGrp="1"/>
          </p:cNvSpPr>
          <p:nvPr>
            <p:ph idx="1"/>
          </p:nvPr>
        </p:nvSpPr>
        <p:spPr>
          <a:xfrm>
            <a:off x="3284982" y="5009083"/>
            <a:ext cx="5232654" cy="1345997"/>
          </a:xfrm>
        </p:spPr>
        <p:txBody>
          <a:bodyPr anchor="ctr">
            <a:normAutofit/>
          </a:bodyPr>
          <a:lstStyle/>
          <a:p>
            <a:pPr marL="0" indent="0">
              <a:buNone/>
            </a:pPr>
            <a:r>
              <a:rPr lang="en-US" sz="1600" dirty="0">
                <a:solidFill>
                  <a:schemeClr val="bg2">
                    <a:lumMod val="50000"/>
                  </a:schemeClr>
                </a:solidFill>
                <a:latin typeface="Expressway Rg" panose="020B0604020200020204"/>
                <a:cs typeface="Arial" panose="020B0604020202020204" pitchFamily="34" charset="0"/>
              </a:rPr>
              <a:t>What is the purpose for your marketing activities? What are the goals you follow with your  marketing objectives?</a:t>
            </a:r>
          </a:p>
        </p:txBody>
      </p:sp>
    </p:spTree>
    <p:extLst>
      <p:ext uri="{BB962C8B-B14F-4D97-AF65-F5344CB8AC3E}">
        <p14:creationId xmlns:p14="http://schemas.microsoft.com/office/powerpoint/2010/main" val="1195725199"/>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1661424" y="609428"/>
            <a:ext cx="5688064" cy="793377"/>
          </a:xfrm>
        </p:spPr>
        <p:txBody>
          <a:bodyPr>
            <a:noAutofit/>
          </a:bodyPr>
          <a:lstStyle/>
          <a:p>
            <a:r>
              <a:rPr lang="de-DE" sz="3200" dirty="0" err="1"/>
              <a:t>Objectives</a:t>
            </a:r>
            <a:r>
              <a:rPr lang="de-DE" sz="3200" dirty="0"/>
              <a:t> </a:t>
            </a:r>
            <a:r>
              <a:rPr lang="de-DE" sz="3200" dirty="0" err="1"/>
              <a:t>of</a:t>
            </a:r>
            <a:r>
              <a:rPr lang="de-DE" sz="3200" dirty="0"/>
              <a:t> </a:t>
            </a:r>
            <a:r>
              <a:rPr lang="de-DE" sz="3200" dirty="0" err="1"/>
              <a:t>the</a:t>
            </a:r>
            <a:r>
              <a:rPr lang="de-DE" sz="3200" dirty="0"/>
              <a:t> ENCORE </a:t>
            </a:r>
            <a:r>
              <a:rPr lang="de-DE" sz="3200" dirty="0" err="1"/>
              <a:t>project</a:t>
            </a:r>
            <a:endParaRPr lang="de-AT" sz="3200" dirty="0"/>
          </a:p>
        </p:txBody>
      </p:sp>
      <p:grpSp>
        <p:nvGrpSpPr>
          <p:cNvPr id="16" name="Group 2">
            <a:extLst>
              <a:ext uri="{FF2B5EF4-FFF2-40B4-BE49-F238E27FC236}">
                <a16:creationId xmlns:a16="http://schemas.microsoft.com/office/drawing/2014/main" id="{7D04E141-6028-48F0-A805-738C11CFA5F1}"/>
              </a:ext>
            </a:extLst>
          </p:cNvPr>
          <p:cNvGrpSpPr/>
          <p:nvPr/>
        </p:nvGrpSpPr>
        <p:grpSpPr>
          <a:xfrm>
            <a:off x="154580" y="1734199"/>
            <a:ext cx="2769375" cy="1692356"/>
            <a:chOff x="361960" y="1169265"/>
            <a:chExt cx="3692500" cy="2256475"/>
          </a:xfrm>
        </p:grpSpPr>
        <p:sp>
          <p:nvSpPr>
            <p:cNvPr id="17" name="Isosceles Triangle 3">
              <a:extLst>
                <a:ext uri="{FF2B5EF4-FFF2-40B4-BE49-F238E27FC236}">
                  <a16:creationId xmlns:a16="http://schemas.microsoft.com/office/drawing/2014/main" id="{5BBAC06B-B3BC-4546-8D7B-5024C59D6125}"/>
                </a:ext>
              </a:extLst>
            </p:cNvPr>
            <p:cNvSpPr/>
            <p:nvPr/>
          </p:nvSpPr>
          <p:spPr bwMode="auto">
            <a:xfrm rot="10800000">
              <a:off x="576874" y="1180696"/>
              <a:ext cx="443960" cy="259485"/>
            </a:xfrm>
            <a:prstGeom prst="triangle">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18" name="TextBox 22">
              <a:extLst>
                <a:ext uri="{FF2B5EF4-FFF2-40B4-BE49-F238E27FC236}">
                  <a16:creationId xmlns:a16="http://schemas.microsoft.com/office/drawing/2014/main" id="{FB0A9021-C271-4CF9-9739-516C13EBE929}"/>
                </a:ext>
              </a:extLst>
            </p:cNvPr>
            <p:cNvSpPr txBox="1"/>
            <p:nvPr/>
          </p:nvSpPr>
          <p:spPr>
            <a:xfrm>
              <a:off x="575379" y="1957878"/>
              <a:ext cx="3290541" cy="984885"/>
            </a:xfrm>
            <a:prstGeom prst="rect">
              <a:avLst/>
            </a:prstGeom>
            <a:noFill/>
          </p:spPr>
          <p:txBody>
            <a:bodyPr wrap="square" rtlCol="0">
              <a:spAutoFit/>
            </a:bodyPr>
            <a:lstStyle/>
            <a:p>
              <a:pPr defTabSz="685800">
                <a:defRPr/>
              </a:pPr>
              <a:r>
                <a:rPr lang="en-US" sz="1050" i="1" dirty="0">
                  <a:solidFill>
                    <a:srgbClr val="E7E6E6">
                      <a:lumMod val="25000"/>
                    </a:srgbClr>
                  </a:solidFill>
                  <a:latin typeface="Arial" panose="020B0604020202020204" pitchFamily="34" charset="0"/>
                  <a:cs typeface="Arial" panose="020B0604020202020204" pitchFamily="34" charset="0"/>
                </a:rPr>
                <a:t>Capacity building of experts on entrepreneurship and entrepreneurship education at HEIs in Bhutan, Laos and Nepal</a:t>
              </a:r>
            </a:p>
          </p:txBody>
        </p:sp>
        <p:sp>
          <p:nvSpPr>
            <p:cNvPr id="19" name="Rectangle 23">
              <a:extLst>
                <a:ext uri="{FF2B5EF4-FFF2-40B4-BE49-F238E27FC236}">
                  <a16:creationId xmlns:a16="http://schemas.microsoft.com/office/drawing/2014/main" id="{F8F43C4E-4031-4C3C-AF2C-4465A1365F99}"/>
                </a:ext>
              </a:extLst>
            </p:cNvPr>
            <p:cNvSpPr/>
            <p:nvPr/>
          </p:nvSpPr>
          <p:spPr bwMode="auto">
            <a:xfrm>
              <a:off x="361960" y="1169265"/>
              <a:ext cx="3692500" cy="2256475"/>
            </a:xfrm>
            <a:prstGeom prst="rect">
              <a:avLst/>
            </a:prstGeom>
            <a:noFill/>
            <a:ln w="38100"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20" name="Rectangle 29">
              <a:extLst>
                <a:ext uri="{FF2B5EF4-FFF2-40B4-BE49-F238E27FC236}">
                  <a16:creationId xmlns:a16="http://schemas.microsoft.com/office/drawing/2014/main" id="{7C3533FD-7396-4626-87A7-07BB4161A62C}"/>
                </a:ext>
              </a:extLst>
            </p:cNvPr>
            <p:cNvSpPr/>
            <p:nvPr/>
          </p:nvSpPr>
          <p:spPr>
            <a:xfrm>
              <a:off x="519200" y="1495718"/>
              <a:ext cx="2195475" cy="400109"/>
            </a:xfrm>
            <a:prstGeom prst="rect">
              <a:avLst/>
            </a:prstGeom>
            <a:ln>
              <a:noFill/>
            </a:ln>
          </p:spPr>
          <p:txBody>
            <a:bodyPr wrap="none">
              <a:spAutoFit/>
            </a:bodyPr>
            <a:lstStyle/>
            <a:p>
              <a:pPr algn="ctr" defTabSz="512913">
                <a:defRPr/>
              </a:pPr>
              <a:r>
                <a:rPr lang="en-US" sz="1350" b="1" dirty="0">
                  <a:ln w="0"/>
                  <a:solidFill>
                    <a:srgbClr val="189BB5"/>
                  </a:solidFill>
                  <a:latin typeface="Arial"/>
                  <a:cs typeface="Arial" pitchFamily="34" charset="0"/>
                </a:rPr>
                <a:t>Capacity Building</a:t>
              </a:r>
            </a:p>
          </p:txBody>
        </p:sp>
      </p:grpSp>
      <p:grpSp>
        <p:nvGrpSpPr>
          <p:cNvPr id="21" name="Group 9">
            <a:extLst>
              <a:ext uri="{FF2B5EF4-FFF2-40B4-BE49-F238E27FC236}">
                <a16:creationId xmlns:a16="http://schemas.microsoft.com/office/drawing/2014/main" id="{E1AA1BB1-F48B-4949-8285-85518FC2B4BF}"/>
              </a:ext>
            </a:extLst>
          </p:cNvPr>
          <p:cNvGrpSpPr/>
          <p:nvPr/>
        </p:nvGrpSpPr>
        <p:grpSpPr>
          <a:xfrm>
            <a:off x="3059690" y="1734199"/>
            <a:ext cx="2769375" cy="1692356"/>
            <a:chOff x="4235440" y="1169265"/>
            <a:chExt cx="3692500" cy="2256475"/>
          </a:xfrm>
        </p:grpSpPr>
        <p:sp>
          <p:nvSpPr>
            <p:cNvPr id="22" name="Rectangle 20">
              <a:extLst>
                <a:ext uri="{FF2B5EF4-FFF2-40B4-BE49-F238E27FC236}">
                  <a16:creationId xmlns:a16="http://schemas.microsoft.com/office/drawing/2014/main" id="{E215DE99-DAF3-4307-BC3F-AEB5C20DCB43}"/>
                </a:ext>
              </a:extLst>
            </p:cNvPr>
            <p:cNvSpPr/>
            <p:nvPr/>
          </p:nvSpPr>
          <p:spPr>
            <a:xfrm>
              <a:off x="4460468" y="1957878"/>
              <a:ext cx="3283836" cy="1200328"/>
            </a:xfrm>
            <a:prstGeom prst="rect">
              <a:avLst/>
            </a:prstGeom>
          </p:spPr>
          <p:txBody>
            <a:bodyPr wrap="square">
              <a:spAutoFit/>
            </a:bodyPr>
            <a:lstStyle/>
            <a:p>
              <a:pPr defTabSz="685800">
                <a:defRPr/>
              </a:pPr>
              <a:r>
                <a:rPr lang="en-US" sz="1050" i="1" dirty="0">
                  <a:solidFill>
                    <a:srgbClr val="E7E6E6">
                      <a:lumMod val="25000"/>
                    </a:srgbClr>
                  </a:solidFill>
                  <a:latin typeface="Arial" panose="020B0604020202020204" pitchFamily="34" charset="0"/>
                  <a:cs typeface="Arial" panose="020B0604020202020204" pitchFamily="34" charset="0"/>
                </a:rPr>
                <a:t>Implementation of 6 knowledge centers at partner HEIs to increase awareness and expertise in entrepreneurship activities and education</a:t>
              </a:r>
            </a:p>
          </p:txBody>
        </p:sp>
        <p:sp>
          <p:nvSpPr>
            <p:cNvPr id="23" name="Isosceles Triangle 14">
              <a:extLst>
                <a:ext uri="{FF2B5EF4-FFF2-40B4-BE49-F238E27FC236}">
                  <a16:creationId xmlns:a16="http://schemas.microsoft.com/office/drawing/2014/main" id="{C3DB56BC-6844-44B3-86E8-16FE46DF77CB}"/>
                </a:ext>
              </a:extLst>
            </p:cNvPr>
            <p:cNvSpPr/>
            <p:nvPr/>
          </p:nvSpPr>
          <p:spPr bwMode="auto">
            <a:xfrm rot="10800000">
              <a:off x="4454274" y="1180696"/>
              <a:ext cx="443960" cy="259485"/>
            </a:xfrm>
            <a:prstGeom prst="triangle">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dirty="0">
                <a:solidFill>
                  <a:srgbClr val="000000"/>
                </a:solidFill>
                <a:latin typeface="Arial" charset="0"/>
              </a:endParaRPr>
            </a:p>
          </p:txBody>
        </p:sp>
        <p:sp>
          <p:nvSpPr>
            <p:cNvPr id="24" name="Rectangle 24">
              <a:extLst>
                <a:ext uri="{FF2B5EF4-FFF2-40B4-BE49-F238E27FC236}">
                  <a16:creationId xmlns:a16="http://schemas.microsoft.com/office/drawing/2014/main" id="{257C9F62-CFCA-46A0-86A6-4609F0E217DC}"/>
                </a:ext>
              </a:extLst>
            </p:cNvPr>
            <p:cNvSpPr/>
            <p:nvPr/>
          </p:nvSpPr>
          <p:spPr bwMode="auto">
            <a:xfrm>
              <a:off x="4235440" y="1169265"/>
              <a:ext cx="3692500" cy="2256475"/>
            </a:xfrm>
            <a:prstGeom prst="rect">
              <a:avLst/>
            </a:prstGeom>
            <a:noFill/>
            <a:ln w="38100"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25" name="Rectangle 30">
              <a:extLst>
                <a:ext uri="{FF2B5EF4-FFF2-40B4-BE49-F238E27FC236}">
                  <a16:creationId xmlns:a16="http://schemas.microsoft.com/office/drawing/2014/main" id="{CE393772-6852-47EB-887B-7C1438702D0F}"/>
                </a:ext>
              </a:extLst>
            </p:cNvPr>
            <p:cNvSpPr/>
            <p:nvPr/>
          </p:nvSpPr>
          <p:spPr>
            <a:xfrm>
              <a:off x="4454273" y="1495718"/>
              <a:ext cx="2400659" cy="400109"/>
            </a:xfrm>
            <a:prstGeom prst="rect">
              <a:avLst/>
            </a:prstGeom>
            <a:ln>
              <a:noFill/>
            </a:ln>
          </p:spPr>
          <p:txBody>
            <a:bodyPr wrap="none">
              <a:spAutoFit/>
            </a:bodyPr>
            <a:lstStyle/>
            <a:p>
              <a:pPr algn="ctr" defTabSz="512913">
                <a:defRPr/>
              </a:pPr>
              <a:r>
                <a:rPr lang="en-US" sz="1350" b="1" dirty="0">
                  <a:ln w="0"/>
                  <a:solidFill>
                    <a:srgbClr val="189BB5"/>
                  </a:solidFill>
                  <a:latin typeface="Arial"/>
                  <a:cs typeface="Arial" pitchFamily="34" charset="0"/>
                </a:rPr>
                <a:t>Knowledge Centers</a:t>
              </a:r>
            </a:p>
          </p:txBody>
        </p:sp>
      </p:grpSp>
      <p:grpSp>
        <p:nvGrpSpPr>
          <p:cNvPr id="26" name="Group 4">
            <a:extLst>
              <a:ext uri="{FF2B5EF4-FFF2-40B4-BE49-F238E27FC236}">
                <a16:creationId xmlns:a16="http://schemas.microsoft.com/office/drawing/2014/main" id="{8A601D9C-20AE-41C1-8041-DE4F5AFABF4C}"/>
              </a:ext>
            </a:extLst>
          </p:cNvPr>
          <p:cNvGrpSpPr/>
          <p:nvPr/>
        </p:nvGrpSpPr>
        <p:grpSpPr>
          <a:xfrm>
            <a:off x="5964800" y="1734199"/>
            <a:ext cx="2769375" cy="1692356"/>
            <a:chOff x="8108920" y="1169265"/>
            <a:chExt cx="3692500" cy="2256475"/>
          </a:xfrm>
        </p:grpSpPr>
        <p:sp>
          <p:nvSpPr>
            <p:cNvPr id="27" name="Isosceles Triangle 15">
              <a:extLst>
                <a:ext uri="{FF2B5EF4-FFF2-40B4-BE49-F238E27FC236}">
                  <a16:creationId xmlns:a16="http://schemas.microsoft.com/office/drawing/2014/main" id="{D609FFCE-F30E-4332-89FC-B2D3E4EED5E0}"/>
                </a:ext>
              </a:extLst>
            </p:cNvPr>
            <p:cNvSpPr/>
            <p:nvPr/>
          </p:nvSpPr>
          <p:spPr bwMode="auto">
            <a:xfrm rot="10800000">
              <a:off x="8286754" y="1180696"/>
              <a:ext cx="443960" cy="259485"/>
            </a:xfrm>
            <a:prstGeom prst="triangle">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28" name="Rectangle 25">
              <a:extLst>
                <a:ext uri="{FF2B5EF4-FFF2-40B4-BE49-F238E27FC236}">
                  <a16:creationId xmlns:a16="http://schemas.microsoft.com/office/drawing/2014/main" id="{A28A1484-4828-4A6E-9585-9B55415B09B0}"/>
                </a:ext>
              </a:extLst>
            </p:cNvPr>
            <p:cNvSpPr/>
            <p:nvPr/>
          </p:nvSpPr>
          <p:spPr bwMode="auto">
            <a:xfrm>
              <a:off x="8108920" y="1169265"/>
              <a:ext cx="3692500" cy="2256475"/>
            </a:xfrm>
            <a:prstGeom prst="rect">
              <a:avLst/>
            </a:prstGeom>
            <a:noFill/>
            <a:ln w="38100"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29" name="Rectangle 21">
              <a:extLst>
                <a:ext uri="{FF2B5EF4-FFF2-40B4-BE49-F238E27FC236}">
                  <a16:creationId xmlns:a16="http://schemas.microsoft.com/office/drawing/2014/main" id="{E16DCC5E-4585-4B0F-83B2-5594F4D777D2}"/>
                </a:ext>
              </a:extLst>
            </p:cNvPr>
            <p:cNvSpPr/>
            <p:nvPr/>
          </p:nvSpPr>
          <p:spPr>
            <a:xfrm>
              <a:off x="8286755" y="1957878"/>
              <a:ext cx="3234687" cy="769441"/>
            </a:xfrm>
            <a:prstGeom prst="rect">
              <a:avLst/>
            </a:prstGeom>
          </p:spPr>
          <p:txBody>
            <a:bodyPr wrap="square">
              <a:spAutoFit/>
            </a:bodyPr>
            <a:lstStyle/>
            <a:p>
              <a:pPr defTabSz="685800">
                <a:defRPr/>
              </a:pPr>
              <a:r>
                <a:rPr lang="en-US" sz="1050" i="1" dirty="0">
                  <a:solidFill>
                    <a:srgbClr val="E7E6E6">
                      <a:lumMod val="25000"/>
                    </a:srgbClr>
                  </a:solidFill>
                  <a:latin typeface="Arial" panose="020B0604020202020204" pitchFamily="34" charset="0"/>
                  <a:cs typeface="Arial" panose="020B0604020202020204" pitchFamily="34" charset="0"/>
                </a:rPr>
                <a:t>Foster university-business cooperation through the ENCORE centers</a:t>
              </a:r>
            </a:p>
          </p:txBody>
        </p:sp>
        <p:sp>
          <p:nvSpPr>
            <p:cNvPr id="30" name="Rectangle 31">
              <a:extLst>
                <a:ext uri="{FF2B5EF4-FFF2-40B4-BE49-F238E27FC236}">
                  <a16:creationId xmlns:a16="http://schemas.microsoft.com/office/drawing/2014/main" id="{59FFCDFB-D2A0-45BA-98F4-C36C289614A8}"/>
                </a:ext>
              </a:extLst>
            </p:cNvPr>
            <p:cNvSpPr/>
            <p:nvPr/>
          </p:nvSpPr>
          <p:spPr>
            <a:xfrm>
              <a:off x="8255976" y="1495718"/>
              <a:ext cx="1605569" cy="400109"/>
            </a:xfrm>
            <a:prstGeom prst="rect">
              <a:avLst/>
            </a:prstGeom>
          </p:spPr>
          <p:txBody>
            <a:bodyPr wrap="none">
              <a:spAutoFit/>
            </a:bodyPr>
            <a:lstStyle/>
            <a:p>
              <a:pPr algn="ctr" defTabSz="512913">
                <a:defRPr/>
              </a:pPr>
              <a:r>
                <a:rPr lang="en-US" sz="1350" b="1" dirty="0">
                  <a:ln w="0"/>
                  <a:solidFill>
                    <a:srgbClr val="189BB5"/>
                  </a:solidFill>
                  <a:latin typeface="Arial"/>
                  <a:cs typeface="Arial" pitchFamily="34" charset="0"/>
                </a:rPr>
                <a:t>Cooperation</a:t>
              </a:r>
            </a:p>
          </p:txBody>
        </p:sp>
      </p:grpSp>
      <p:grpSp>
        <p:nvGrpSpPr>
          <p:cNvPr id="31" name="Group 3">
            <a:extLst>
              <a:ext uri="{FF2B5EF4-FFF2-40B4-BE49-F238E27FC236}">
                <a16:creationId xmlns:a16="http://schemas.microsoft.com/office/drawing/2014/main" id="{21D2C69A-E8C7-44D3-8F6C-D6A6C4570600}"/>
              </a:ext>
            </a:extLst>
          </p:cNvPr>
          <p:cNvGrpSpPr/>
          <p:nvPr/>
        </p:nvGrpSpPr>
        <p:grpSpPr>
          <a:xfrm>
            <a:off x="154580" y="3588026"/>
            <a:ext cx="2769375" cy="1692356"/>
            <a:chOff x="361960" y="3641034"/>
            <a:chExt cx="3692500" cy="2256475"/>
          </a:xfrm>
        </p:grpSpPr>
        <p:sp>
          <p:nvSpPr>
            <p:cNvPr id="32" name="Isosceles Triangle 3">
              <a:extLst>
                <a:ext uri="{FF2B5EF4-FFF2-40B4-BE49-F238E27FC236}">
                  <a16:creationId xmlns:a16="http://schemas.microsoft.com/office/drawing/2014/main" id="{34886742-70D1-4F1F-8BDA-717387A263E9}"/>
                </a:ext>
              </a:extLst>
            </p:cNvPr>
            <p:cNvSpPr/>
            <p:nvPr/>
          </p:nvSpPr>
          <p:spPr bwMode="auto">
            <a:xfrm rot="10800000">
              <a:off x="576874" y="3652465"/>
              <a:ext cx="443960" cy="259485"/>
            </a:xfrm>
            <a:prstGeom prst="triangle">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33" name="TextBox 34">
              <a:extLst>
                <a:ext uri="{FF2B5EF4-FFF2-40B4-BE49-F238E27FC236}">
                  <a16:creationId xmlns:a16="http://schemas.microsoft.com/office/drawing/2014/main" id="{9FD0C4D3-F884-4C93-878A-C806F1548CCB}"/>
                </a:ext>
              </a:extLst>
            </p:cNvPr>
            <p:cNvSpPr txBox="1"/>
            <p:nvPr/>
          </p:nvSpPr>
          <p:spPr>
            <a:xfrm>
              <a:off x="575379" y="4349519"/>
              <a:ext cx="3290541" cy="984885"/>
            </a:xfrm>
            <a:prstGeom prst="rect">
              <a:avLst/>
            </a:prstGeom>
            <a:noFill/>
          </p:spPr>
          <p:txBody>
            <a:bodyPr wrap="square" rtlCol="0">
              <a:spAutoFit/>
            </a:bodyPr>
            <a:lstStyle/>
            <a:p>
              <a:pPr defTabSz="685800">
                <a:defRPr/>
              </a:pPr>
              <a:r>
                <a:rPr lang="en-US" sz="1050" i="1" dirty="0">
                  <a:solidFill>
                    <a:srgbClr val="E7E6E6">
                      <a:lumMod val="25000"/>
                    </a:srgbClr>
                  </a:solidFill>
                  <a:latin typeface="Arial" panose="020B0604020202020204" pitchFamily="34" charset="0"/>
                  <a:cs typeface="Arial" panose="020B0604020202020204" pitchFamily="34" charset="0"/>
                </a:rPr>
                <a:t>Increase of employability of students due to upgraded knowledge on entrepreneurship and foster entrepreneurial activities </a:t>
              </a:r>
            </a:p>
          </p:txBody>
        </p:sp>
        <p:sp>
          <p:nvSpPr>
            <p:cNvPr id="34" name="Rectangle 35">
              <a:extLst>
                <a:ext uri="{FF2B5EF4-FFF2-40B4-BE49-F238E27FC236}">
                  <a16:creationId xmlns:a16="http://schemas.microsoft.com/office/drawing/2014/main" id="{C66689CE-5F04-4C23-84B7-13521A5EE321}"/>
                </a:ext>
              </a:extLst>
            </p:cNvPr>
            <p:cNvSpPr/>
            <p:nvPr/>
          </p:nvSpPr>
          <p:spPr bwMode="auto">
            <a:xfrm>
              <a:off x="361960" y="3641034"/>
              <a:ext cx="3692500" cy="2256475"/>
            </a:xfrm>
            <a:prstGeom prst="rect">
              <a:avLst/>
            </a:prstGeom>
            <a:noFill/>
            <a:ln w="38100"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35" name="Rectangle 41">
              <a:extLst>
                <a:ext uri="{FF2B5EF4-FFF2-40B4-BE49-F238E27FC236}">
                  <a16:creationId xmlns:a16="http://schemas.microsoft.com/office/drawing/2014/main" id="{A8740946-2C72-4E1A-A233-CA345295CA75}"/>
                </a:ext>
              </a:extLst>
            </p:cNvPr>
            <p:cNvSpPr/>
            <p:nvPr/>
          </p:nvSpPr>
          <p:spPr>
            <a:xfrm>
              <a:off x="551261" y="3967487"/>
              <a:ext cx="2669961" cy="400109"/>
            </a:xfrm>
            <a:prstGeom prst="rect">
              <a:avLst/>
            </a:prstGeom>
            <a:noFill/>
            <a:ln>
              <a:noFill/>
            </a:ln>
          </p:spPr>
          <p:txBody>
            <a:bodyPr wrap="none">
              <a:spAutoFit/>
            </a:bodyPr>
            <a:lstStyle/>
            <a:p>
              <a:pPr algn="ctr" defTabSz="512913">
                <a:defRPr/>
              </a:pPr>
              <a:r>
                <a:rPr lang="en-US" sz="1350" b="1" dirty="0">
                  <a:ln w="0"/>
                  <a:solidFill>
                    <a:srgbClr val="189BB5"/>
                  </a:solidFill>
                  <a:latin typeface="Arial"/>
                  <a:cs typeface="Arial" pitchFamily="34" charset="0"/>
                </a:rPr>
                <a:t>Student Employability</a:t>
              </a:r>
            </a:p>
          </p:txBody>
        </p:sp>
      </p:grpSp>
      <p:grpSp>
        <p:nvGrpSpPr>
          <p:cNvPr id="36" name="Group 10">
            <a:extLst>
              <a:ext uri="{FF2B5EF4-FFF2-40B4-BE49-F238E27FC236}">
                <a16:creationId xmlns:a16="http://schemas.microsoft.com/office/drawing/2014/main" id="{505EE225-0926-4B42-9C9E-07768D0E6E67}"/>
              </a:ext>
            </a:extLst>
          </p:cNvPr>
          <p:cNvGrpSpPr/>
          <p:nvPr/>
        </p:nvGrpSpPr>
        <p:grpSpPr>
          <a:xfrm>
            <a:off x="3059690" y="3588024"/>
            <a:ext cx="2769375" cy="1732474"/>
            <a:chOff x="4235440" y="3641034"/>
            <a:chExt cx="3692500" cy="2309967"/>
          </a:xfrm>
        </p:grpSpPr>
        <p:sp>
          <p:nvSpPr>
            <p:cNvPr id="37" name="Isosceles Triangle 14">
              <a:extLst>
                <a:ext uri="{FF2B5EF4-FFF2-40B4-BE49-F238E27FC236}">
                  <a16:creationId xmlns:a16="http://schemas.microsoft.com/office/drawing/2014/main" id="{3739FC9E-2013-4DBA-8A7B-3C578374E0EC}"/>
                </a:ext>
              </a:extLst>
            </p:cNvPr>
            <p:cNvSpPr/>
            <p:nvPr/>
          </p:nvSpPr>
          <p:spPr bwMode="auto">
            <a:xfrm rot="10800000">
              <a:off x="4454274" y="3652465"/>
              <a:ext cx="443960" cy="259485"/>
            </a:xfrm>
            <a:prstGeom prst="triangle">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38" name="Rectangle 32">
              <a:extLst>
                <a:ext uri="{FF2B5EF4-FFF2-40B4-BE49-F238E27FC236}">
                  <a16:creationId xmlns:a16="http://schemas.microsoft.com/office/drawing/2014/main" id="{8F45E19D-D2F3-49DE-B922-28AB1148FFFB}"/>
                </a:ext>
              </a:extLst>
            </p:cNvPr>
            <p:cNvSpPr/>
            <p:nvPr/>
          </p:nvSpPr>
          <p:spPr>
            <a:xfrm>
              <a:off x="4413275" y="4319784"/>
              <a:ext cx="3384459" cy="1631217"/>
            </a:xfrm>
            <a:prstGeom prst="rect">
              <a:avLst/>
            </a:prstGeom>
          </p:spPr>
          <p:txBody>
            <a:bodyPr wrap="square">
              <a:spAutoFit/>
            </a:bodyPr>
            <a:lstStyle/>
            <a:p>
              <a:pPr defTabSz="685800">
                <a:defRPr/>
              </a:pPr>
              <a:r>
                <a:rPr lang="en-US" sz="1050" i="1" dirty="0">
                  <a:solidFill>
                    <a:srgbClr val="E7E6E6">
                      <a:lumMod val="25000"/>
                    </a:srgbClr>
                  </a:solidFill>
                  <a:latin typeface="Arial" panose="020B0604020202020204" pitchFamily="34" charset="0"/>
                  <a:cs typeface="Arial" panose="020B0604020202020204" pitchFamily="34" charset="0"/>
                </a:rPr>
                <a:t>Current status analysis of efforts in entrepreneurship activities and education in Bhutan, Laos and Nepal , and the European partner countries and the identification of gaps/necessities in each participating region</a:t>
              </a:r>
            </a:p>
          </p:txBody>
        </p:sp>
        <p:sp>
          <p:nvSpPr>
            <p:cNvPr id="39" name="Rectangle 36">
              <a:extLst>
                <a:ext uri="{FF2B5EF4-FFF2-40B4-BE49-F238E27FC236}">
                  <a16:creationId xmlns:a16="http://schemas.microsoft.com/office/drawing/2014/main" id="{51F26EA5-853F-4942-974E-1A539A3ACA22}"/>
                </a:ext>
              </a:extLst>
            </p:cNvPr>
            <p:cNvSpPr/>
            <p:nvPr/>
          </p:nvSpPr>
          <p:spPr bwMode="auto">
            <a:xfrm>
              <a:off x="4235440" y="3641034"/>
              <a:ext cx="3692500" cy="2256475"/>
            </a:xfrm>
            <a:prstGeom prst="rect">
              <a:avLst/>
            </a:prstGeom>
            <a:noFill/>
            <a:ln w="38100"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40" name="Rectangle 42">
              <a:extLst>
                <a:ext uri="{FF2B5EF4-FFF2-40B4-BE49-F238E27FC236}">
                  <a16:creationId xmlns:a16="http://schemas.microsoft.com/office/drawing/2014/main" id="{FBF77F33-8C81-4FAD-BD27-DF40E040B04C}"/>
                </a:ext>
              </a:extLst>
            </p:cNvPr>
            <p:cNvSpPr/>
            <p:nvPr/>
          </p:nvSpPr>
          <p:spPr>
            <a:xfrm>
              <a:off x="4404268" y="3967487"/>
              <a:ext cx="2161277" cy="400110"/>
            </a:xfrm>
            <a:prstGeom prst="rect">
              <a:avLst/>
            </a:prstGeom>
            <a:ln>
              <a:noFill/>
            </a:ln>
          </p:spPr>
          <p:txBody>
            <a:bodyPr wrap="none">
              <a:spAutoFit/>
            </a:bodyPr>
            <a:lstStyle/>
            <a:p>
              <a:pPr algn="ctr" defTabSz="512913">
                <a:defRPr/>
              </a:pPr>
              <a:r>
                <a:rPr lang="en-US" sz="1350" b="1" dirty="0">
                  <a:ln w="0"/>
                  <a:solidFill>
                    <a:srgbClr val="189BB5"/>
                  </a:solidFill>
                  <a:latin typeface="Arial"/>
                  <a:cs typeface="Arial" pitchFamily="34" charset="0"/>
                </a:rPr>
                <a:t>Industry Analysis</a:t>
              </a:r>
            </a:p>
          </p:txBody>
        </p:sp>
      </p:grpSp>
      <p:grpSp>
        <p:nvGrpSpPr>
          <p:cNvPr id="41" name="Group 8">
            <a:extLst>
              <a:ext uri="{FF2B5EF4-FFF2-40B4-BE49-F238E27FC236}">
                <a16:creationId xmlns:a16="http://schemas.microsoft.com/office/drawing/2014/main" id="{F7C19161-40E4-4727-80FB-4238002869C0}"/>
              </a:ext>
            </a:extLst>
          </p:cNvPr>
          <p:cNvGrpSpPr/>
          <p:nvPr/>
        </p:nvGrpSpPr>
        <p:grpSpPr>
          <a:xfrm>
            <a:off x="5964800" y="3588026"/>
            <a:ext cx="2769375" cy="1692356"/>
            <a:chOff x="8108920" y="3641034"/>
            <a:chExt cx="3692500" cy="2256475"/>
          </a:xfrm>
        </p:grpSpPr>
        <p:sp>
          <p:nvSpPr>
            <p:cNvPr id="42" name="Rectangle 33">
              <a:extLst>
                <a:ext uri="{FF2B5EF4-FFF2-40B4-BE49-F238E27FC236}">
                  <a16:creationId xmlns:a16="http://schemas.microsoft.com/office/drawing/2014/main" id="{2BE9CB55-F981-4F57-BC48-AC76C2D391B1}"/>
                </a:ext>
              </a:extLst>
            </p:cNvPr>
            <p:cNvSpPr/>
            <p:nvPr/>
          </p:nvSpPr>
          <p:spPr>
            <a:xfrm>
              <a:off x="8286755" y="4349519"/>
              <a:ext cx="3234687" cy="553997"/>
            </a:xfrm>
            <a:prstGeom prst="rect">
              <a:avLst/>
            </a:prstGeom>
          </p:spPr>
          <p:txBody>
            <a:bodyPr wrap="square">
              <a:spAutoFit/>
            </a:bodyPr>
            <a:lstStyle/>
            <a:p>
              <a:pPr defTabSz="685800">
                <a:defRPr/>
              </a:pPr>
              <a:r>
                <a:rPr lang="en-US" sz="1050" i="1" dirty="0">
                  <a:solidFill>
                    <a:srgbClr val="E7E6E6">
                      <a:lumMod val="25000"/>
                    </a:srgbClr>
                  </a:solidFill>
                  <a:latin typeface="Arial" panose="020B0604020202020204" pitchFamily="34" charset="0"/>
                  <a:cs typeface="Arial" panose="020B0604020202020204" pitchFamily="34" charset="0"/>
                </a:rPr>
                <a:t>Creation of a nationwide and international network</a:t>
              </a:r>
            </a:p>
          </p:txBody>
        </p:sp>
        <p:sp>
          <p:nvSpPr>
            <p:cNvPr id="43" name="Isosceles Triangle 15">
              <a:extLst>
                <a:ext uri="{FF2B5EF4-FFF2-40B4-BE49-F238E27FC236}">
                  <a16:creationId xmlns:a16="http://schemas.microsoft.com/office/drawing/2014/main" id="{7D40A2F4-AB8F-4730-9C06-CE5B2A685A25}"/>
                </a:ext>
              </a:extLst>
            </p:cNvPr>
            <p:cNvSpPr/>
            <p:nvPr/>
          </p:nvSpPr>
          <p:spPr bwMode="auto">
            <a:xfrm rot="10800000">
              <a:off x="8286754" y="3652465"/>
              <a:ext cx="443960" cy="259485"/>
            </a:xfrm>
            <a:prstGeom prst="triangle">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dirty="0">
                <a:solidFill>
                  <a:srgbClr val="000000"/>
                </a:solidFill>
                <a:latin typeface="Arial" charset="0"/>
              </a:endParaRPr>
            </a:p>
          </p:txBody>
        </p:sp>
        <p:sp>
          <p:nvSpPr>
            <p:cNvPr id="44" name="Rectangle 37">
              <a:extLst>
                <a:ext uri="{FF2B5EF4-FFF2-40B4-BE49-F238E27FC236}">
                  <a16:creationId xmlns:a16="http://schemas.microsoft.com/office/drawing/2014/main" id="{24BB7F64-E71D-44C1-BE37-0DA93A5B3E31}"/>
                </a:ext>
              </a:extLst>
            </p:cNvPr>
            <p:cNvSpPr/>
            <p:nvPr/>
          </p:nvSpPr>
          <p:spPr bwMode="auto">
            <a:xfrm>
              <a:off x="8108920" y="3641034"/>
              <a:ext cx="3692500" cy="2256475"/>
            </a:xfrm>
            <a:prstGeom prst="rect">
              <a:avLst/>
            </a:prstGeom>
            <a:noFill/>
            <a:ln w="38100"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45" name="Rectangle 43">
              <a:extLst>
                <a:ext uri="{FF2B5EF4-FFF2-40B4-BE49-F238E27FC236}">
                  <a16:creationId xmlns:a16="http://schemas.microsoft.com/office/drawing/2014/main" id="{20D84B07-BC31-4FA4-B238-BB2974164211}"/>
                </a:ext>
              </a:extLst>
            </p:cNvPr>
            <p:cNvSpPr/>
            <p:nvPr/>
          </p:nvSpPr>
          <p:spPr>
            <a:xfrm>
              <a:off x="8255977" y="3967487"/>
              <a:ext cx="2605841" cy="400109"/>
            </a:xfrm>
            <a:prstGeom prst="rect">
              <a:avLst/>
            </a:prstGeom>
          </p:spPr>
          <p:txBody>
            <a:bodyPr wrap="none">
              <a:spAutoFit/>
            </a:bodyPr>
            <a:lstStyle/>
            <a:p>
              <a:pPr algn="ctr" defTabSz="512913">
                <a:defRPr/>
              </a:pPr>
              <a:r>
                <a:rPr lang="en-US" sz="1350" b="1" dirty="0">
                  <a:ln w="0"/>
                  <a:solidFill>
                    <a:srgbClr val="189BB5"/>
                  </a:solidFill>
                  <a:latin typeface="Arial"/>
                  <a:cs typeface="Arial" pitchFamily="34" charset="0"/>
                </a:rPr>
                <a:t>International Network</a:t>
              </a:r>
            </a:p>
          </p:txBody>
        </p:sp>
      </p:grpSp>
    </p:spTree>
    <p:extLst>
      <p:ext uri="{BB962C8B-B14F-4D97-AF65-F5344CB8AC3E}">
        <p14:creationId xmlns:p14="http://schemas.microsoft.com/office/powerpoint/2010/main" val="1020430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1673537" y="1018525"/>
            <a:ext cx="5688064" cy="793377"/>
          </a:xfrm>
        </p:spPr>
        <p:txBody>
          <a:bodyPr>
            <a:noAutofit/>
          </a:bodyPr>
          <a:lstStyle/>
          <a:p>
            <a:r>
              <a:rPr lang="de-DE" sz="3200" dirty="0"/>
              <a:t>Marketing </a:t>
            </a:r>
            <a:r>
              <a:rPr lang="de-DE" sz="3200" dirty="0" err="1"/>
              <a:t>objectives</a:t>
            </a:r>
            <a:endParaRPr lang="de-AT" sz="3200" dirty="0"/>
          </a:p>
        </p:txBody>
      </p:sp>
      <p:grpSp>
        <p:nvGrpSpPr>
          <p:cNvPr id="46" name="Group 12">
            <a:extLst>
              <a:ext uri="{FF2B5EF4-FFF2-40B4-BE49-F238E27FC236}">
                <a16:creationId xmlns:a16="http://schemas.microsoft.com/office/drawing/2014/main" id="{D5D013C2-D84C-4B48-9047-63A22ABA85DE}"/>
              </a:ext>
            </a:extLst>
          </p:cNvPr>
          <p:cNvGrpSpPr/>
          <p:nvPr/>
        </p:nvGrpSpPr>
        <p:grpSpPr>
          <a:xfrm>
            <a:off x="0" y="1995842"/>
            <a:ext cx="5075513" cy="355934"/>
            <a:chOff x="0" y="923391"/>
            <a:chExt cx="6767351" cy="474578"/>
          </a:xfrm>
        </p:grpSpPr>
        <p:sp>
          <p:nvSpPr>
            <p:cNvPr id="47" name="Rectangle 13">
              <a:extLst>
                <a:ext uri="{FF2B5EF4-FFF2-40B4-BE49-F238E27FC236}">
                  <a16:creationId xmlns:a16="http://schemas.microsoft.com/office/drawing/2014/main" id="{7662AD8D-FF2F-4FE8-B48B-B303EDACE98E}"/>
                </a:ext>
              </a:extLst>
            </p:cNvPr>
            <p:cNvSpPr/>
            <p:nvPr/>
          </p:nvSpPr>
          <p:spPr bwMode="auto">
            <a:xfrm>
              <a:off x="0" y="923391"/>
              <a:ext cx="6767351" cy="474578"/>
            </a:xfrm>
            <a:prstGeom prst="rect">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48" name="TextBox 14">
              <a:extLst>
                <a:ext uri="{FF2B5EF4-FFF2-40B4-BE49-F238E27FC236}">
                  <a16:creationId xmlns:a16="http://schemas.microsoft.com/office/drawing/2014/main" id="{73C32E77-E16B-4F83-986E-19E736069DC1}"/>
                </a:ext>
              </a:extLst>
            </p:cNvPr>
            <p:cNvSpPr txBox="1"/>
            <p:nvPr/>
          </p:nvSpPr>
          <p:spPr>
            <a:xfrm>
              <a:off x="332295" y="988466"/>
              <a:ext cx="6232892" cy="369331"/>
            </a:xfrm>
            <a:prstGeom prst="rect">
              <a:avLst/>
            </a:prstGeom>
            <a:noFill/>
          </p:spPr>
          <p:txBody>
            <a:bodyPr wrap="square" rtlCol="0">
              <a:spAutoFit/>
            </a:bodyPr>
            <a:lstStyle/>
            <a:p>
              <a:pPr defTabSz="685800">
                <a:defRPr/>
              </a:pPr>
              <a:r>
                <a:rPr lang="en-GB" altLang="en-US" sz="1200" kern="0" dirty="0">
                  <a:solidFill>
                    <a:srgbClr val="FFFFFF"/>
                  </a:solidFill>
                  <a:latin typeface="Arial"/>
                  <a:ea typeface="Helvetica Neue Medium"/>
                  <a:cs typeface="Helvetica Neue Medium"/>
                </a:rPr>
                <a:t>Which objectives will be addressed with your marketing activities?</a:t>
              </a:r>
            </a:p>
          </p:txBody>
        </p:sp>
      </p:grpSp>
      <p:grpSp>
        <p:nvGrpSpPr>
          <p:cNvPr id="49" name="Group 1">
            <a:extLst>
              <a:ext uri="{FF2B5EF4-FFF2-40B4-BE49-F238E27FC236}">
                <a16:creationId xmlns:a16="http://schemas.microsoft.com/office/drawing/2014/main" id="{6F166E77-C305-4CE6-B635-9563ED504F52}"/>
              </a:ext>
            </a:extLst>
          </p:cNvPr>
          <p:cNvGrpSpPr/>
          <p:nvPr/>
        </p:nvGrpSpPr>
        <p:grpSpPr>
          <a:xfrm>
            <a:off x="1136011" y="2531134"/>
            <a:ext cx="6331587" cy="523220"/>
            <a:chOff x="1514682" y="1637113"/>
            <a:chExt cx="8442116" cy="697627"/>
          </a:xfrm>
        </p:grpSpPr>
        <p:sp>
          <p:nvSpPr>
            <p:cNvPr id="50" name="Rectangle 3">
              <a:extLst>
                <a:ext uri="{FF2B5EF4-FFF2-40B4-BE49-F238E27FC236}">
                  <a16:creationId xmlns:a16="http://schemas.microsoft.com/office/drawing/2014/main" id="{CC09DECC-2908-41BA-B2B8-F2BE42351D4A}"/>
                </a:ext>
              </a:extLst>
            </p:cNvPr>
            <p:cNvSpPr/>
            <p:nvPr/>
          </p:nvSpPr>
          <p:spPr>
            <a:xfrm>
              <a:off x="2090055" y="1637113"/>
              <a:ext cx="7866743" cy="697627"/>
            </a:xfrm>
            <a:prstGeom prst="rect">
              <a:avLst/>
            </a:prstGeom>
          </p:spPr>
          <p:txBody>
            <a:bodyPr wrap="square">
              <a:spAutoFit/>
            </a:bodyPr>
            <a:lstStyle/>
            <a:p>
              <a:pPr lvl="0">
                <a:defRPr/>
              </a:pPr>
              <a:r>
                <a:rPr lang="en-US" sz="1400" dirty="0">
                  <a:latin typeface="Arial" panose="020B0604020202020204" pitchFamily="34" charset="0"/>
                  <a:cs typeface="Arial" panose="020B0604020202020204" pitchFamily="34" charset="0"/>
                </a:rPr>
                <a:t>Make sure your marketing goals are tied directly to your organizational/ project objectives.</a:t>
              </a:r>
            </a:p>
          </p:txBody>
        </p:sp>
        <p:pic>
          <p:nvPicPr>
            <p:cNvPr id="51" name="Picture 2" descr="Image result for star vector orange">
              <a:extLst>
                <a:ext uri="{FF2B5EF4-FFF2-40B4-BE49-F238E27FC236}">
                  <a16:creationId xmlns:a16="http://schemas.microsoft.com/office/drawing/2014/main" id="{C1A2B382-54F3-422D-ABC3-8266D63C39B3}"/>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514682" y="1680085"/>
              <a:ext cx="517317" cy="498031"/>
            </a:xfrm>
            <a:prstGeom prst="rect">
              <a:avLst/>
            </a:prstGeom>
            <a:solidFill>
              <a:srgbClr val="FFFFFF"/>
            </a:solidFill>
          </p:spPr>
        </p:pic>
      </p:grpSp>
      <p:grpSp>
        <p:nvGrpSpPr>
          <p:cNvPr id="52" name="Group 4">
            <a:extLst>
              <a:ext uri="{FF2B5EF4-FFF2-40B4-BE49-F238E27FC236}">
                <a16:creationId xmlns:a16="http://schemas.microsoft.com/office/drawing/2014/main" id="{EB67E63B-303A-469A-AACA-DAA509F0260B}"/>
              </a:ext>
            </a:extLst>
          </p:cNvPr>
          <p:cNvGrpSpPr/>
          <p:nvPr/>
        </p:nvGrpSpPr>
        <p:grpSpPr>
          <a:xfrm>
            <a:off x="804862" y="3158227"/>
            <a:ext cx="7534275" cy="1338828"/>
            <a:chOff x="1073150" y="2473237"/>
            <a:chExt cx="10045700" cy="1785104"/>
          </a:xfrm>
        </p:grpSpPr>
        <p:sp>
          <p:nvSpPr>
            <p:cNvPr id="53" name="Rectangle 7">
              <a:extLst>
                <a:ext uri="{FF2B5EF4-FFF2-40B4-BE49-F238E27FC236}">
                  <a16:creationId xmlns:a16="http://schemas.microsoft.com/office/drawing/2014/main" id="{2CC3E655-7449-485E-8C3E-A7E43FA21E11}"/>
                </a:ext>
              </a:extLst>
            </p:cNvPr>
            <p:cNvSpPr/>
            <p:nvPr/>
          </p:nvSpPr>
          <p:spPr>
            <a:xfrm>
              <a:off x="1073150" y="2473237"/>
              <a:ext cx="10045700" cy="1785104"/>
            </a:xfrm>
            <a:prstGeom prst="rect">
              <a:avLst/>
            </a:prstGeom>
          </p:spPr>
          <p:txBody>
            <a:bodyPr wrap="square">
              <a:spAutoFit/>
            </a:bodyPr>
            <a:lstStyle/>
            <a:p>
              <a:pPr defTabSz="685800">
                <a:defRPr/>
              </a:pPr>
              <a:r>
                <a:rPr lang="en-US" sz="1350" dirty="0">
                  <a:latin typeface="Arial" panose="020B0604020202020204" pitchFamily="34" charset="0"/>
                  <a:cs typeface="Arial" panose="020B0604020202020204" pitchFamily="34" charset="0"/>
                </a:rPr>
                <a:t>Here are examples of the most common nonprofit marketing goals:</a:t>
              </a:r>
            </a:p>
            <a:p>
              <a:pPr defTabSz="685800">
                <a:defRPr/>
              </a:pPr>
              <a:endParaRPr lang="en-US" sz="1350" dirty="0">
                <a:latin typeface="Arial" panose="020B0604020202020204" pitchFamily="34" charset="0"/>
                <a:cs typeface="Arial" panose="020B0604020202020204" pitchFamily="34" charset="0"/>
              </a:endParaRPr>
            </a:p>
            <a:p>
              <a:pPr defTabSz="685800">
                <a:defRPr/>
              </a:pPr>
              <a:r>
                <a:rPr lang="en-US" sz="1350" dirty="0">
                  <a:latin typeface="Arial" panose="020B0604020202020204" pitchFamily="34" charset="0"/>
                  <a:cs typeface="Arial" panose="020B0604020202020204" pitchFamily="34" charset="0"/>
                </a:rPr>
                <a:t>	New donor or member acquisition</a:t>
              </a:r>
            </a:p>
            <a:p>
              <a:pPr defTabSz="685800">
                <a:defRPr/>
              </a:pPr>
              <a:r>
                <a:rPr lang="en-US" sz="1350" dirty="0">
                  <a:latin typeface="Arial" panose="020B0604020202020204" pitchFamily="34" charset="0"/>
                  <a:cs typeface="Arial" panose="020B0604020202020204" pitchFamily="34" charset="0"/>
                </a:rPr>
                <a:t>	Community engagement</a:t>
              </a:r>
            </a:p>
            <a:p>
              <a:pPr defTabSz="685800">
                <a:defRPr/>
              </a:pPr>
              <a:r>
                <a:rPr lang="en-US" sz="1350" dirty="0">
                  <a:latin typeface="Arial" panose="020B0604020202020204" pitchFamily="34" charset="0"/>
                  <a:cs typeface="Arial" panose="020B0604020202020204" pitchFamily="34" charset="0"/>
                </a:rPr>
                <a:t>	Raise awareness</a:t>
              </a:r>
            </a:p>
            <a:p>
              <a:pPr defTabSz="685800">
                <a:defRPr/>
              </a:pPr>
              <a:r>
                <a:rPr lang="en-US" sz="1350" dirty="0">
                  <a:latin typeface="Arial" panose="020B0604020202020204" pitchFamily="34" charset="0"/>
                  <a:cs typeface="Arial" panose="020B0604020202020204" pitchFamily="34" charset="0"/>
                </a:rPr>
                <a:t>	Become a thought leader and go-to resource on an issue</a:t>
              </a:r>
            </a:p>
          </p:txBody>
        </p:sp>
        <p:sp>
          <p:nvSpPr>
            <p:cNvPr id="54" name="Oval 15">
              <a:extLst>
                <a:ext uri="{FF2B5EF4-FFF2-40B4-BE49-F238E27FC236}">
                  <a16:creationId xmlns:a16="http://schemas.microsoft.com/office/drawing/2014/main" id="{4EF0A434-3536-467E-A956-1D6A9358D4BA}"/>
                </a:ext>
              </a:extLst>
            </p:cNvPr>
            <p:cNvSpPr/>
            <p:nvPr/>
          </p:nvSpPr>
          <p:spPr>
            <a:xfrm>
              <a:off x="1773340" y="3153233"/>
              <a:ext cx="106965" cy="117045"/>
            </a:xfrm>
            <a:prstGeom prst="ellipse">
              <a:avLst/>
            </a:prstGeom>
            <a:solidFill>
              <a:srgbClr val="189BB5"/>
            </a:solid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Oval 18">
              <a:extLst>
                <a:ext uri="{FF2B5EF4-FFF2-40B4-BE49-F238E27FC236}">
                  <a16:creationId xmlns:a16="http://schemas.microsoft.com/office/drawing/2014/main" id="{7D91A17E-0EB2-4BDE-A018-79833389274B}"/>
                </a:ext>
              </a:extLst>
            </p:cNvPr>
            <p:cNvSpPr/>
            <p:nvPr/>
          </p:nvSpPr>
          <p:spPr>
            <a:xfrm>
              <a:off x="1773340" y="3431947"/>
              <a:ext cx="106965" cy="117045"/>
            </a:xfrm>
            <a:prstGeom prst="ellipse">
              <a:avLst/>
            </a:prstGeom>
            <a:solidFill>
              <a:srgbClr val="189BB5"/>
            </a:solid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Oval 19">
              <a:extLst>
                <a:ext uri="{FF2B5EF4-FFF2-40B4-BE49-F238E27FC236}">
                  <a16:creationId xmlns:a16="http://schemas.microsoft.com/office/drawing/2014/main" id="{E061C233-1F90-46A8-B204-E4462D4D87DB}"/>
                </a:ext>
              </a:extLst>
            </p:cNvPr>
            <p:cNvSpPr/>
            <p:nvPr/>
          </p:nvSpPr>
          <p:spPr>
            <a:xfrm>
              <a:off x="1773340" y="3696147"/>
              <a:ext cx="106965" cy="117045"/>
            </a:xfrm>
            <a:prstGeom prst="ellipse">
              <a:avLst/>
            </a:prstGeom>
            <a:solidFill>
              <a:srgbClr val="189BB5"/>
            </a:solid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Oval 20">
              <a:extLst>
                <a:ext uri="{FF2B5EF4-FFF2-40B4-BE49-F238E27FC236}">
                  <a16:creationId xmlns:a16="http://schemas.microsoft.com/office/drawing/2014/main" id="{174DEC42-F7B8-4580-A670-82529736EDD9}"/>
                </a:ext>
              </a:extLst>
            </p:cNvPr>
            <p:cNvSpPr/>
            <p:nvPr/>
          </p:nvSpPr>
          <p:spPr>
            <a:xfrm>
              <a:off x="1773340" y="3960347"/>
              <a:ext cx="106965" cy="117045"/>
            </a:xfrm>
            <a:prstGeom prst="ellipse">
              <a:avLst/>
            </a:prstGeom>
            <a:solidFill>
              <a:srgbClr val="189BB5"/>
            </a:solid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8" name="Group 2">
            <a:extLst>
              <a:ext uri="{FF2B5EF4-FFF2-40B4-BE49-F238E27FC236}">
                <a16:creationId xmlns:a16="http://schemas.microsoft.com/office/drawing/2014/main" id="{76D95D20-751F-44C9-95C5-93C550A74C0C}"/>
              </a:ext>
            </a:extLst>
          </p:cNvPr>
          <p:cNvGrpSpPr/>
          <p:nvPr/>
        </p:nvGrpSpPr>
        <p:grpSpPr>
          <a:xfrm>
            <a:off x="1030646" y="4729801"/>
            <a:ext cx="6915925" cy="1338828"/>
            <a:chOff x="1374195" y="4568670"/>
            <a:chExt cx="9221234" cy="1402462"/>
          </a:xfrm>
        </p:grpSpPr>
        <p:sp>
          <p:nvSpPr>
            <p:cNvPr id="59" name="Rectangle 23">
              <a:extLst>
                <a:ext uri="{FF2B5EF4-FFF2-40B4-BE49-F238E27FC236}">
                  <a16:creationId xmlns:a16="http://schemas.microsoft.com/office/drawing/2014/main" id="{2FD92296-C86B-4BB1-830C-EB7D8B0DD8A2}"/>
                </a:ext>
              </a:extLst>
            </p:cNvPr>
            <p:cNvSpPr/>
            <p:nvPr/>
          </p:nvSpPr>
          <p:spPr>
            <a:xfrm>
              <a:off x="1374195" y="4568670"/>
              <a:ext cx="9221234" cy="1402462"/>
            </a:xfrm>
            <a:prstGeom prst="rect">
              <a:avLst/>
            </a:prstGeom>
            <a:noFill/>
            <a:ln w="28575">
              <a:solidFill>
                <a:srgbClr val="189B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Rectangle 21">
              <a:extLst>
                <a:ext uri="{FF2B5EF4-FFF2-40B4-BE49-F238E27FC236}">
                  <a16:creationId xmlns:a16="http://schemas.microsoft.com/office/drawing/2014/main" id="{B2FB1E74-CDE3-4E04-A139-E558A45BF9AB}"/>
                </a:ext>
              </a:extLst>
            </p:cNvPr>
            <p:cNvSpPr/>
            <p:nvPr/>
          </p:nvSpPr>
          <p:spPr>
            <a:xfrm>
              <a:off x="1763313" y="4688429"/>
              <a:ext cx="8183458" cy="1231106"/>
            </a:xfrm>
            <a:prstGeom prst="rect">
              <a:avLst/>
            </a:prstGeom>
          </p:spPr>
          <p:txBody>
            <a:bodyPr wrap="square">
              <a:spAutoFit/>
            </a:bodyPr>
            <a:lstStyle/>
            <a:p>
              <a:pPr lvl="0">
                <a:defRPr/>
              </a:pPr>
              <a:r>
                <a:rPr lang="en-US" sz="1350" dirty="0">
                  <a:latin typeface="Arial" panose="020B0604020202020204" pitchFamily="34" charset="0"/>
                  <a:cs typeface="Arial" panose="020B0604020202020204" pitchFamily="34" charset="0"/>
                </a:rPr>
                <a:t>Since nonprofit organizational priorities are always changing and shifting, it is important to review your marketing plan every quarter (3 months). This may not mean creating a new one from scratch, but rather examining the plan to see where it can be tweaked and analyzing your progress.   </a:t>
              </a:r>
            </a:p>
          </p:txBody>
        </p:sp>
      </p:grpSp>
    </p:spTree>
    <p:extLst>
      <p:ext uri="{BB962C8B-B14F-4D97-AF65-F5344CB8AC3E}">
        <p14:creationId xmlns:p14="http://schemas.microsoft.com/office/powerpoint/2010/main" val="1951215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1059432" y="1086092"/>
            <a:ext cx="6663695" cy="793377"/>
          </a:xfrm>
        </p:spPr>
        <p:txBody>
          <a:bodyPr>
            <a:noAutofit/>
          </a:bodyPr>
          <a:lstStyle/>
          <a:p>
            <a:r>
              <a:rPr lang="de-DE" sz="3200" dirty="0"/>
              <a:t>Marketing </a:t>
            </a:r>
            <a:r>
              <a:rPr lang="de-DE" sz="3200" dirty="0" err="1"/>
              <a:t>objectives</a:t>
            </a:r>
            <a:r>
              <a:rPr lang="de-DE" sz="3200" dirty="0"/>
              <a:t> – </a:t>
            </a:r>
            <a:r>
              <a:rPr lang="de-DE" sz="3200" dirty="0" err="1"/>
              <a:t>the</a:t>
            </a:r>
            <a:r>
              <a:rPr lang="de-DE" sz="3200" dirty="0"/>
              <a:t> SMART </a:t>
            </a:r>
            <a:r>
              <a:rPr lang="de-DE" sz="3200" dirty="0" err="1"/>
              <a:t>way</a:t>
            </a:r>
            <a:endParaRPr lang="de-AT" sz="3200" dirty="0"/>
          </a:p>
        </p:txBody>
      </p:sp>
      <p:sp>
        <p:nvSpPr>
          <p:cNvPr id="19" name="Rectangle 39">
            <a:extLst>
              <a:ext uri="{FF2B5EF4-FFF2-40B4-BE49-F238E27FC236}">
                <a16:creationId xmlns:a16="http://schemas.microsoft.com/office/drawing/2014/main" id="{CD642820-92DB-4177-950B-CD5E3971EDB7}"/>
              </a:ext>
            </a:extLst>
          </p:cNvPr>
          <p:cNvSpPr/>
          <p:nvPr/>
        </p:nvSpPr>
        <p:spPr>
          <a:xfrm>
            <a:off x="1555632" y="2056726"/>
            <a:ext cx="6573268" cy="507831"/>
          </a:xfrm>
          <a:prstGeom prst="rect">
            <a:avLst/>
          </a:prstGeom>
        </p:spPr>
        <p:txBody>
          <a:bodyPr wrap="square">
            <a:spAutoFit/>
          </a:bodyPr>
          <a:lstStyle/>
          <a:p>
            <a:pPr defTabSz="685800">
              <a:defRPr/>
            </a:pPr>
            <a:r>
              <a:rPr lang="en-US" sz="1350" dirty="0">
                <a:latin typeface="Arial" panose="020B0604020202020204" pitchFamily="34" charset="0"/>
                <a:cs typeface="Arial" panose="020B0604020202020204" pitchFamily="34" charset="0"/>
              </a:rPr>
              <a:t>The best way to refine your objectives is by using something called the SMART objective framework. SMART goals for your nonprofit stands for:</a:t>
            </a:r>
          </a:p>
        </p:txBody>
      </p:sp>
      <p:grpSp>
        <p:nvGrpSpPr>
          <p:cNvPr id="21" name="Group 31">
            <a:extLst>
              <a:ext uri="{FF2B5EF4-FFF2-40B4-BE49-F238E27FC236}">
                <a16:creationId xmlns:a16="http://schemas.microsoft.com/office/drawing/2014/main" id="{52F69BED-D33B-47F7-9128-FCD45B8FDDE5}"/>
              </a:ext>
            </a:extLst>
          </p:cNvPr>
          <p:cNvGrpSpPr/>
          <p:nvPr/>
        </p:nvGrpSpPr>
        <p:grpSpPr>
          <a:xfrm>
            <a:off x="774868" y="2848788"/>
            <a:ext cx="7594264" cy="3179121"/>
            <a:chOff x="940183" y="1837628"/>
            <a:chExt cx="10125685" cy="4238828"/>
          </a:xfrm>
        </p:grpSpPr>
        <p:grpSp>
          <p:nvGrpSpPr>
            <p:cNvPr id="22" name="Group 30">
              <a:extLst>
                <a:ext uri="{FF2B5EF4-FFF2-40B4-BE49-F238E27FC236}">
                  <a16:creationId xmlns:a16="http://schemas.microsoft.com/office/drawing/2014/main" id="{0375E0D3-33EA-4472-BC63-F78A6A66B8C7}"/>
                </a:ext>
              </a:extLst>
            </p:cNvPr>
            <p:cNvGrpSpPr/>
            <p:nvPr/>
          </p:nvGrpSpPr>
          <p:grpSpPr>
            <a:xfrm>
              <a:off x="940183" y="1837628"/>
              <a:ext cx="1896183" cy="4238828"/>
              <a:chOff x="940183" y="1837628"/>
              <a:chExt cx="1896183" cy="4238828"/>
            </a:xfrm>
          </p:grpSpPr>
          <p:sp>
            <p:nvSpPr>
              <p:cNvPr id="74" name="Rectangle 10">
                <a:extLst>
                  <a:ext uri="{FF2B5EF4-FFF2-40B4-BE49-F238E27FC236}">
                    <a16:creationId xmlns:a16="http://schemas.microsoft.com/office/drawing/2014/main" id="{0B4008C6-2375-494D-9D6C-C4D9843B34FC}"/>
                  </a:ext>
                </a:extLst>
              </p:cNvPr>
              <p:cNvSpPr/>
              <p:nvPr/>
            </p:nvSpPr>
            <p:spPr>
              <a:xfrm>
                <a:off x="940183" y="1837628"/>
                <a:ext cx="1896183" cy="4238828"/>
              </a:xfrm>
              <a:prstGeom prst="rect">
                <a:avLst/>
              </a:prstGeom>
              <a:solidFill>
                <a:srgbClr val="1920D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grpSp>
            <p:nvGrpSpPr>
              <p:cNvPr id="75" name="Group 41">
                <a:extLst>
                  <a:ext uri="{FF2B5EF4-FFF2-40B4-BE49-F238E27FC236}">
                    <a16:creationId xmlns:a16="http://schemas.microsoft.com/office/drawing/2014/main" id="{085340B1-BD26-4604-8905-717935CC88F1}"/>
                  </a:ext>
                </a:extLst>
              </p:cNvPr>
              <p:cNvGrpSpPr/>
              <p:nvPr/>
            </p:nvGrpSpPr>
            <p:grpSpPr>
              <a:xfrm>
                <a:off x="1295168" y="1890747"/>
                <a:ext cx="1195490" cy="1168256"/>
                <a:chOff x="1320568" y="2093947"/>
                <a:chExt cx="1195490" cy="1168256"/>
              </a:xfrm>
            </p:grpSpPr>
            <p:sp>
              <p:nvSpPr>
                <p:cNvPr id="80" name="Oval 13">
                  <a:extLst>
                    <a:ext uri="{FF2B5EF4-FFF2-40B4-BE49-F238E27FC236}">
                      <a16:creationId xmlns:a16="http://schemas.microsoft.com/office/drawing/2014/main" id="{5332E38B-3240-4EF1-9AF3-8A188124B04E}"/>
                    </a:ext>
                  </a:extLst>
                </p:cNvPr>
                <p:cNvSpPr/>
                <p:nvPr/>
              </p:nvSpPr>
              <p:spPr>
                <a:xfrm>
                  <a:off x="1320568" y="2093947"/>
                  <a:ext cx="1195490" cy="1168256"/>
                </a:xfrm>
                <a:prstGeom prst="ellipse">
                  <a:avLst/>
                </a:prstGeom>
                <a:solidFill>
                  <a:srgbClr val="282A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81" name="TextBox 18">
                  <a:extLst>
                    <a:ext uri="{FF2B5EF4-FFF2-40B4-BE49-F238E27FC236}">
                      <a16:creationId xmlns:a16="http://schemas.microsoft.com/office/drawing/2014/main" id="{F80B4DE6-9976-4042-AA0C-D6B6D269CED6}"/>
                    </a:ext>
                  </a:extLst>
                </p:cNvPr>
                <p:cNvSpPr txBox="1"/>
                <p:nvPr/>
              </p:nvSpPr>
              <p:spPr>
                <a:xfrm>
                  <a:off x="1594383" y="2216644"/>
                  <a:ext cx="707887" cy="954108"/>
                </a:xfrm>
                <a:prstGeom prst="rect">
                  <a:avLst/>
                </a:prstGeom>
                <a:noFill/>
              </p:spPr>
              <p:txBody>
                <a:bodyPr wrap="none" rtlCol="0">
                  <a:spAutoFit/>
                </a:bodyPr>
                <a:lstStyle/>
                <a:p>
                  <a:pPr defTabSz="685800">
                    <a:defRPr/>
                  </a:pPr>
                  <a:r>
                    <a:rPr lang="en-US" sz="4050" b="1" dirty="0">
                      <a:solidFill>
                        <a:prstClr val="white"/>
                      </a:solidFill>
                      <a:latin typeface="Arial" panose="020B0604020202020204" pitchFamily="34" charset="0"/>
                      <a:cs typeface="Arial" panose="020B0604020202020204" pitchFamily="34" charset="0"/>
                    </a:rPr>
                    <a:t>S</a:t>
                  </a:r>
                </a:p>
              </p:txBody>
            </p:sp>
          </p:grpSp>
          <p:sp>
            <p:nvSpPr>
              <p:cNvPr id="76" name="TextBox 25">
                <a:extLst>
                  <a:ext uri="{FF2B5EF4-FFF2-40B4-BE49-F238E27FC236}">
                    <a16:creationId xmlns:a16="http://schemas.microsoft.com/office/drawing/2014/main" id="{39EA296B-1822-464D-BD2D-D8EB65E16FC3}"/>
                  </a:ext>
                </a:extLst>
              </p:cNvPr>
              <p:cNvSpPr txBox="1"/>
              <p:nvPr/>
            </p:nvSpPr>
            <p:spPr>
              <a:xfrm>
                <a:off x="1370571" y="3011597"/>
                <a:ext cx="1131079" cy="400109"/>
              </a:xfrm>
              <a:prstGeom prst="rect">
                <a:avLst/>
              </a:prstGeom>
              <a:noFill/>
            </p:spPr>
            <p:txBody>
              <a:bodyPr wrap="none" rtlCol="0">
                <a:spAutoFit/>
              </a:bodyPr>
              <a:lstStyle/>
              <a:p>
                <a:pPr defTabSz="685800">
                  <a:defRPr/>
                </a:pPr>
                <a:r>
                  <a:rPr lang="en-US" sz="1350" b="1" u="sng" dirty="0">
                    <a:solidFill>
                      <a:prstClr val="white"/>
                    </a:solidFill>
                    <a:latin typeface="Arial" panose="020B0604020202020204" pitchFamily="34" charset="0"/>
                    <a:cs typeface="Arial" panose="020B0604020202020204" pitchFamily="34" charset="0"/>
                  </a:rPr>
                  <a:t>Specific</a:t>
                </a:r>
              </a:p>
            </p:txBody>
          </p:sp>
          <p:sp>
            <p:nvSpPr>
              <p:cNvPr id="77" name="TextBox 33">
                <a:extLst>
                  <a:ext uri="{FF2B5EF4-FFF2-40B4-BE49-F238E27FC236}">
                    <a16:creationId xmlns:a16="http://schemas.microsoft.com/office/drawing/2014/main" id="{4CD94A6B-6B52-4E6E-85E5-D1D2F5155AA8}"/>
                  </a:ext>
                </a:extLst>
              </p:cNvPr>
              <p:cNvSpPr txBox="1"/>
              <p:nvPr/>
            </p:nvSpPr>
            <p:spPr>
              <a:xfrm>
                <a:off x="986142" y="3371783"/>
                <a:ext cx="1813995" cy="461665"/>
              </a:xfrm>
              <a:prstGeom prst="rect">
                <a:avLst/>
              </a:prstGeom>
              <a:noFill/>
            </p:spPr>
            <p:txBody>
              <a:bodyPr wrap="square" rtlCol="0">
                <a:spAutoFit/>
              </a:bodyPr>
              <a:lstStyle/>
              <a:p>
                <a:pPr algn="ctr" defTabSz="685800">
                  <a:defRPr/>
                </a:pPr>
                <a:r>
                  <a:rPr lang="en-US" sz="825" dirty="0">
                    <a:solidFill>
                      <a:prstClr val="white"/>
                    </a:solidFill>
                    <a:latin typeface="Arial" panose="020B0604020202020204" pitchFamily="34" charset="0"/>
                    <a:cs typeface="Arial" panose="020B0604020202020204" pitchFamily="34" charset="0"/>
                  </a:rPr>
                  <a:t>Who, What, Where, When, Why, Which</a:t>
                </a:r>
                <a:endParaRPr lang="en-US" sz="825" dirty="0">
                  <a:solidFill>
                    <a:prstClr val="black"/>
                  </a:solidFill>
                  <a:latin typeface="Calibri"/>
                </a:endParaRPr>
              </a:p>
            </p:txBody>
          </p:sp>
          <p:sp>
            <p:nvSpPr>
              <p:cNvPr id="78" name="TextBox 47">
                <a:extLst>
                  <a:ext uri="{FF2B5EF4-FFF2-40B4-BE49-F238E27FC236}">
                    <a16:creationId xmlns:a16="http://schemas.microsoft.com/office/drawing/2014/main" id="{0E623451-9DDA-4BAD-B804-6A2371067F95}"/>
                  </a:ext>
                </a:extLst>
              </p:cNvPr>
              <p:cNvSpPr txBox="1"/>
              <p:nvPr/>
            </p:nvSpPr>
            <p:spPr>
              <a:xfrm>
                <a:off x="956866" y="3919808"/>
                <a:ext cx="1879499" cy="630941"/>
              </a:xfrm>
              <a:prstGeom prst="rect">
                <a:avLst/>
              </a:prstGeom>
              <a:noFill/>
            </p:spPr>
            <p:txBody>
              <a:bodyPr wrap="square" rtlCol="0">
                <a:spAutoFit/>
              </a:bodyPr>
              <a:lstStyle/>
              <a:p>
                <a:pPr algn="ctr" defTabSz="685800">
                  <a:defRPr/>
                </a:pPr>
                <a:r>
                  <a:rPr lang="en-US" sz="825" dirty="0">
                    <a:solidFill>
                      <a:prstClr val="white"/>
                    </a:solidFill>
                    <a:latin typeface="Arial" panose="020B0604020202020204" pitchFamily="34" charset="0"/>
                    <a:cs typeface="Arial" panose="020B0604020202020204" pitchFamily="34" charset="0"/>
                  </a:rPr>
                  <a:t>Define the goal as much as possible with no ambiguous language</a:t>
                </a:r>
              </a:p>
            </p:txBody>
          </p:sp>
          <p:sp>
            <p:nvSpPr>
              <p:cNvPr id="79" name="TextBox 48">
                <a:extLst>
                  <a:ext uri="{FF2B5EF4-FFF2-40B4-BE49-F238E27FC236}">
                    <a16:creationId xmlns:a16="http://schemas.microsoft.com/office/drawing/2014/main" id="{DAD4701C-22C2-4551-83DA-3B37E2943251}"/>
                  </a:ext>
                </a:extLst>
              </p:cNvPr>
              <p:cNvSpPr txBox="1"/>
              <p:nvPr/>
            </p:nvSpPr>
            <p:spPr>
              <a:xfrm>
                <a:off x="956866" y="4650427"/>
                <a:ext cx="1879499" cy="1308051"/>
              </a:xfrm>
              <a:prstGeom prst="rect">
                <a:avLst/>
              </a:prstGeom>
              <a:noFill/>
            </p:spPr>
            <p:txBody>
              <a:bodyPr wrap="square" rtlCol="0">
                <a:spAutoFit/>
              </a:bodyPr>
              <a:lstStyle/>
              <a:p>
                <a:pPr algn="ctr" defTabSz="685800">
                  <a:defRPr/>
                </a:pPr>
                <a:r>
                  <a:rPr lang="en-US" sz="825" dirty="0">
                    <a:solidFill>
                      <a:prstClr val="white"/>
                    </a:solidFill>
                    <a:latin typeface="Arial" panose="020B0604020202020204" pitchFamily="34" charset="0"/>
                    <a:cs typeface="Arial" panose="020B0604020202020204" pitchFamily="34" charset="0"/>
                  </a:rPr>
                  <a:t>WHO is involved, WHAT do I want to accomplish, WHERE will it be done, WHY am I doing this (reasons, purpose), WHICH constraints/ requirements do I have?</a:t>
                </a:r>
              </a:p>
            </p:txBody>
          </p:sp>
        </p:grpSp>
        <p:grpSp>
          <p:nvGrpSpPr>
            <p:cNvPr id="23" name="Group 23">
              <a:extLst>
                <a:ext uri="{FF2B5EF4-FFF2-40B4-BE49-F238E27FC236}">
                  <a16:creationId xmlns:a16="http://schemas.microsoft.com/office/drawing/2014/main" id="{D9DB344B-6801-4F08-8495-8DD1E84E7D40}"/>
                </a:ext>
              </a:extLst>
            </p:cNvPr>
            <p:cNvGrpSpPr/>
            <p:nvPr/>
          </p:nvGrpSpPr>
          <p:grpSpPr>
            <a:xfrm>
              <a:off x="2997558" y="1837628"/>
              <a:ext cx="1896183" cy="4238828"/>
              <a:chOff x="2997558" y="1837628"/>
              <a:chExt cx="1896183" cy="4238828"/>
            </a:xfrm>
          </p:grpSpPr>
          <p:sp>
            <p:nvSpPr>
              <p:cNvPr id="66" name="Rectangle 4">
                <a:extLst>
                  <a:ext uri="{FF2B5EF4-FFF2-40B4-BE49-F238E27FC236}">
                    <a16:creationId xmlns:a16="http://schemas.microsoft.com/office/drawing/2014/main" id="{FA90A29D-C9A3-4409-97B9-A5714EE9423A}"/>
                  </a:ext>
                </a:extLst>
              </p:cNvPr>
              <p:cNvSpPr/>
              <p:nvPr/>
            </p:nvSpPr>
            <p:spPr>
              <a:xfrm>
                <a:off x="2997558" y="1837628"/>
                <a:ext cx="1896183" cy="4238828"/>
              </a:xfrm>
              <a:prstGeom prst="rect">
                <a:avLst/>
              </a:prstGeom>
              <a:solidFill>
                <a:srgbClr val="04B3EA">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grpSp>
            <p:nvGrpSpPr>
              <p:cNvPr id="67" name="Group 42">
                <a:extLst>
                  <a:ext uri="{FF2B5EF4-FFF2-40B4-BE49-F238E27FC236}">
                    <a16:creationId xmlns:a16="http://schemas.microsoft.com/office/drawing/2014/main" id="{499BAE1D-E1D5-4F29-85A1-B350DBFEA988}"/>
                  </a:ext>
                </a:extLst>
              </p:cNvPr>
              <p:cNvGrpSpPr/>
              <p:nvPr/>
            </p:nvGrpSpPr>
            <p:grpSpPr>
              <a:xfrm>
                <a:off x="3352543" y="1890747"/>
                <a:ext cx="1195490" cy="1168256"/>
                <a:chOff x="3377943" y="2093947"/>
                <a:chExt cx="1195490" cy="1168256"/>
              </a:xfrm>
            </p:grpSpPr>
            <p:sp>
              <p:nvSpPr>
                <p:cNvPr id="72" name="Oval 14">
                  <a:extLst>
                    <a:ext uri="{FF2B5EF4-FFF2-40B4-BE49-F238E27FC236}">
                      <a16:creationId xmlns:a16="http://schemas.microsoft.com/office/drawing/2014/main" id="{E19AE17D-5D27-4C14-ACE3-39557F7CA9E7}"/>
                    </a:ext>
                  </a:extLst>
                </p:cNvPr>
                <p:cNvSpPr/>
                <p:nvPr/>
              </p:nvSpPr>
              <p:spPr>
                <a:xfrm>
                  <a:off x="3377943" y="2093947"/>
                  <a:ext cx="1195490" cy="1168256"/>
                </a:xfrm>
                <a:prstGeom prst="ellipse">
                  <a:avLst/>
                </a:prstGeom>
                <a:solidFill>
                  <a:srgbClr val="17A4D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73" name="TextBox 22">
                  <a:extLst>
                    <a:ext uri="{FF2B5EF4-FFF2-40B4-BE49-F238E27FC236}">
                      <a16:creationId xmlns:a16="http://schemas.microsoft.com/office/drawing/2014/main" id="{E1819722-3C31-410C-BECA-C374DEE4538F}"/>
                    </a:ext>
                  </a:extLst>
                </p:cNvPr>
                <p:cNvSpPr txBox="1"/>
                <p:nvPr/>
              </p:nvSpPr>
              <p:spPr>
                <a:xfrm>
                  <a:off x="3588259" y="2216644"/>
                  <a:ext cx="823303" cy="954108"/>
                </a:xfrm>
                <a:prstGeom prst="rect">
                  <a:avLst/>
                </a:prstGeom>
                <a:noFill/>
              </p:spPr>
              <p:txBody>
                <a:bodyPr wrap="none" rtlCol="0">
                  <a:spAutoFit/>
                </a:bodyPr>
                <a:lstStyle/>
                <a:p>
                  <a:pPr defTabSz="685800">
                    <a:defRPr/>
                  </a:pPr>
                  <a:r>
                    <a:rPr lang="en-US" sz="4050" b="1" dirty="0">
                      <a:solidFill>
                        <a:prstClr val="white"/>
                      </a:solidFill>
                      <a:latin typeface="Arial" panose="020B0604020202020204" pitchFamily="34" charset="0"/>
                      <a:cs typeface="Arial" panose="020B0604020202020204" pitchFamily="34" charset="0"/>
                    </a:rPr>
                    <a:t>M</a:t>
                  </a:r>
                </a:p>
              </p:txBody>
            </p:sp>
          </p:grpSp>
          <p:sp>
            <p:nvSpPr>
              <p:cNvPr id="68" name="TextBox 29">
                <a:extLst>
                  <a:ext uri="{FF2B5EF4-FFF2-40B4-BE49-F238E27FC236}">
                    <a16:creationId xmlns:a16="http://schemas.microsoft.com/office/drawing/2014/main" id="{5BD3B2AB-8264-49FB-B83A-5B297FEC64C5}"/>
                  </a:ext>
                </a:extLst>
              </p:cNvPr>
              <p:cNvSpPr txBox="1"/>
              <p:nvPr/>
            </p:nvSpPr>
            <p:spPr>
              <a:xfrm>
                <a:off x="3217771" y="3011597"/>
                <a:ext cx="1515800" cy="400109"/>
              </a:xfrm>
              <a:prstGeom prst="rect">
                <a:avLst/>
              </a:prstGeom>
              <a:noFill/>
            </p:spPr>
            <p:txBody>
              <a:bodyPr wrap="none" rtlCol="0">
                <a:spAutoFit/>
              </a:bodyPr>
              <a:lstStyle/>
              <a:p>
                <a:pPr defTabSz="685800">
                  <a:defRPr/>
                </a:pPr>
                <a:r>
                  <a:rPr lang="en-US" sz="1350" b="1" u="sng" dirty="0">
                    <a:solidFill>
                      <a:prstClr val="white"/>
                    </a:solidFill>
                    <a:latin typeface="Arial" panose="020B0604020202020204" pitchFamily="34" charset="0"/>
                    <a:cs typeface="Arial" panose="020B0604020202020204" pitchFamily="34" charset="0"/>
                  </a:rPr>
                  <a:t>Measurable</a:t>
                </a:r>
              </a:p>
            </p:txBody>
          </p:sp>
          <p:sp>
            <p:nvSpPr>
              <p:cNvPr id="69" name="TextBox 53">
                <a:extLst>
                  <a:ext uri="{FF2B5EF4-FFF2-40B4-BE49-F238E27FC236}">
                    <a16:creationId xmlns:a16="http://schemas.microsoft.com/office/drawing/2014/main" id="{A8355065-25A8-4EB3-98C4-F6EC00261657}"/>
                  </a:ext>
                </a:extLst>
              </p:cNvPr>
              <p:cNvSpPr txBox="1"/>
              <p:nvPr/>
            </p:nvSpPr>
            <p:spPr>
              <a:xfrm>
                <a:off x="3041613" y="3371783"/>
                <a:ext cx="1813995" cy="292388"/>
              </a:xfrm>
              <a:prstGeom prst="rect">
                <a:avLst/>
              </a:prstGeom>
              <a:noFill/>
            </p:spPr>
            <p:txBody>
              <a:bodyPr wrap="square" rtlCol="0">
                <a:spAutoFit/>
              </a:bodyPr>
              <a:lstStyle/>
              <a:p>
                <a:pPr algn="ctr" defTabSz="685800">
                  <a:defRPr/>
                </a:pPr>
                <a:r>
                  <a:rPr lang="en-US" sz="825" dirty="0">
                    <a:solidFill>
                      <a:prstClr val="white"/>
                    </a:solidFill>
                    <a:latin typeface="Arial" panose="020B0604020202020204" pitchFamily="34" charset="0"/>
                    <a:cs typeface="Arial" panose="020B0604020202020204" pitchFamily="34" charset="0"/>
                  </a:rPr>
                  <a:t>From and To</a:t>
                </a:r>
                <a:endParaRPr lang="en-US" sz="825" dirty="0">
                  <a:solidFill>
                    <a:prstClr val="black"/>
                  </a:solidFill>
                  <a:latin typeface="Calibri"/>
                </a:endParaRPr>
              </a:p>
            </p:txBody>
          </p:sp>
          <p:sp>
            <p:nvSpPr>
              <p:cNvPr id="70" name="TextBox 54">
                <a:extLst>
                  <a:ext uri="{FF2B5EF4-FFF2-40B4-BE49-F238E27FC236}">
                    <a16:creationId xmlns:a16="http://schemas.microsoft.com/office/drawing/2014/main" id="{E9449397-D2DF-4377-97C1-A7EEA257C9A8}"/>
                  </a:ext>
                </a:extLst>
              </p:cNvPr>
              <p:cNvSpPr txBox="1"/>
              <p:nvPr/>
            </p:nvSpPr>
            <p:spPr>
              <a:xfrm>
                <a:off x="3011467" y="3919808"/>
                <a:ext cx="1879499" cy="630941"/>
              </a:xfrm>
              <a:prstGeom prst="rect">
                <a:avLst/>
              </a:prstGeom>
              <a:noFill/>
            </p:spPr>
            <p:txBody>
              <a:bodyPr wrap="square" rtlCol="0">
                <a:spAutoFit/>
              </a:bodyPr>
              <a:lstStyle/>
              <a:p>
                <a:pPr algn="ctr" defTabSz="685800">
                  <a:defRPr/>
                </a:pPr>
                <a:r>
                  <a:rPr lang="en-US" sz="825" dirty="0">
                    <a:solidFill>
                      <a:prstClr val="white"/>
                    </a:solidFill>
                    <a:latin typeface="Arial" panose="020B0604020202020204" pitchFamily="34" charset="0"/>
                    <a:cs typeface="Arial" panose="020B0604020202020204" pitchFamily="34" charset="0"/>
                  </a:rPr>
                  <a:t>Can you track the progress and measure the outcome?</a:t>
                </a:r>
              </a:p>
            </p:txBody>
          </p:sp>
          <p:sp>
            <p:nvSpPr>
              <p:cNvPr id="71" name="TextBox 59">
                <a:extLst>
                  <a:ext uri="{FF2B5EF4-FFF2-40B4-BE49-F238E27FC236}">
                    <a16:creationId xmlns:a16="http://schemas.microsoft.com/office/drawing/2014/main" id="{818A9CD2-794F-4B49-816D-A9BF212D8A51}"/>
                  </a:ext>
                </a:extLst>
              </p:cNvPr>
              <p:cNvSpPr txBox="1"/>
              <p:nvPr/>
            </p:nvSpPr>
            <p:spPr>
              <a:xfrm>
                <a:off x="3013306" y="4650427"/>
                <a:ext cx="1879499" cy="630941"/>
              </a:xfrm>
              <a:prstGeom prst="rect">
                <a:avLst/>
              </a:prstGeom>
              <a:noFill/>
            </p:spPr>
            <p:txBody>
              <a:bodyPr wrap="square" rtlCol="0">
                <a:spAutoFit/>
              </a:bodyPr>
              <a:lstStyle/>
              <a:p>
                <a:pPr algn="ctr" defTabSz="685800">
                  <a:defRPr/>
                </a:pPr>
                <a:r>
                  <a:rPr lang="en-US" sz="825" dirty="0">
                    <a:solidFill>
                      <a:prstClr val="white"/>
                    </a:solidFill>
                    <a:latin typeface="Arial" panose="020B0604020202020204" pitchFamily="34" charset="0"/>
                    <a:cs typeface="Arial" panose="020B0604020202020204" pitchFamily="34" charset="0"/>
                  </a:rPr>
                  <a:t>How much, how many, how will I know when my goal is accomplished?</a:t>
                </a:r>
              </a:p>
            </p:txBody>
          </p:sp>
        </p:grpSp>
        <p:grpSp>
          <p:nvGrpSpPr>
            <p:cNvPr id="24" name="Group 19">
              <a:extLst>
                <a:ext uri="{FF2B5EF4-FFF2-40B4-BE49-F238E27FC236}">
                  <a16:creationId xmlns:a16="http://schemas.microsoft.com/office/drawing/2014/main" id="{515061CA-4BF8-4423-A9FC-495A34D797D9}"/>
                </a:ext>
              </a:extLst>
            </p:cNvPr>
            <p:cNvGrpSpPr/>
            <p:nvPr/>
          </p:nvGrpSpPr>
          <p:grpSpPr>
            <a:xfrm>
              <a:off x="5054934" y="1837628"/>
              <a:ext cx="1896183" cy="4238828"/>
              <a:chOff x="5054934" y="1837628"/>
              <a:chExt cx="1896183" cy="4238828"/>
            </a:xfrm>
          </p:grpSpPr>
          <p:sp>
            <p:nvSpPr>
              <p:cNvPr id="43" name="Rectangle 9">
                <a:extLst>
                  <a:ext uri="{FF2B5EF4-FFF2-40B4-BE49-F238E27FC236}">
                    <a16:creationId xmlns:a16="http://schemas.microsoft.com/office/drawing/2014/main" id="{42C280CF-8082-4BC0-A339-FED0A736E603}"/>
                  </a:ext>
                </a:extLst>
              </p:cNvPr>
              <p:cNvSpPr/>
              <p:nvPr/>
            </p:nvSpPr>
            <p:spPr>
              <a:xfrm>
                <a:off x="5054934" y="1837628"/>
                <a:ext cx="1896183" cy="4238828"/>
              </a:xfrm>
              <a:prstGeom prst="rect">
                <a:avLst/>
              </a:prstGeom>
              <a:solidFill>
                <a:srgbClr val="74D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grpSp>
            <p:nvGrpSpPr>
              <p:cNvPr id="44" name="Group 43">
                <a:extLst>
                  <a:ext uri="{FF2B5EF4-FFF2-40B4-BE49-F238E27FC236}">
                    <a16:creationId xmlns:a16="http://schemas.microsoft.com/office/drawing/2014/main" id="{0FC68AE6-CD3E-4613-A606-8ACEE2F1CECA}"/>
                  </a:ext>
                </a:extLst>
              </p:cNvPr>
              <p:cNvGrpSpPr/>
              <p:nvPr/>
            </p:nvGrpSpPr>
            <p:grpSpPr>
              <a:xfrm>
                <a:off x="5409919" y="1890747"/>
                <a:ext cx="1195490" cy="1168256"/>
                <a:chOff x="5435319" y="2093947"/>
                <a:chExt cx="1195490" cy="1168256"/>
              </a:xfrm>
            </p:grpSpPr>
            <p:sp>
              <p:nvSpPr>
                <p:cNvPr id="64" name="Oval 15">
                  <a:extLst>
                    <a:ext uri="{FF2B5EF4-FFF2-40B4-BE49-F238E27FC236}">
                      <a16:creationId xmlns:a16="http://schemas.microsoft.com/office/drawing/2014/main" id="{12970C73-1D9C-4647-9D1A-27BD28DBF2E4}"/>
                    </a:ext>
                  </a:extLst>
                </p:cNvPr>
                <p:cNvSpPr/>
                <p:nvPr/>
              </p:nvSpPr>
              <p:spPr>
                <a:xfrm>
                  <a:off x="5435319" y="2093947"/>
                  <a:ext cx="1195490" cy="116825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65" name="TextBox 21">
                  <a:extLst>
                    <a:ext uri="{FF2B5EF4-FFF2-40B4-BE49-F238E27FC236}">
                      <a16:creationId xmlns:a16="http://schemas.microsoft.com/office/drawing/2014/main" id="{C699BE39-6B52-4D63-B161-5177B49F502A}"/>
                    </a:ext>
                  </a:extLst>
                </p:cNvPr>
                <p:cNvSpPr txBox="1"/>
                <p:nvPr/>
              </p:nvSpPr>
              <p:spPr>
                <a:xfrm>
                  <a:off x="5696434" y="2216644"/>
                  <a:ext cx="746359" cy="954108"/>
                </a:xfrm>
                <a:prstGeom prst="rect">
                  <a:avLst/>
                </a:prstGeom>
                <a:noFill/>
              </p:spPr>
              <p:txBody>
                <a:bodyPr wrap="none" rtlCol="0">
                  <a:spAutoFit/>
                </a:bodyPr>
                <a:lstStyle/>
                <a:p>
                  <a:pPr defTabSz="685800">
                    <a:defRPr/>
                  </a:pPr>
                  <a:r>
                    <a:rPr lang="en-US" sz="4050" b="1" dirty="0">
                      <a:solidFill>
                        <a:prstClr val="white"/>
                      </a:solidFill>
                      <a:latin typeface="Arial" panose="020B0604020202020204" pitchFamily="34" charset="0"/>
                      <a:cs typeface="Arial" panose="020B0604020202020204" pitchFamily="34" charset="0"/>
                    </a:rPr>
                    <a:t>A</a:t>
                  </a:r>
                </a:p>
              </p:txBody>
            </p:sp>
          </p:grpSp>
          <p:sp>
            <p:nvSpPr>
              <p:cNvPr id="45" name="TextBox 28">
                <a:extLst>
                  <a:ext uri="{FF2B5EF4-FFF2-40B4-BE49-F238E27FC236}">
                    <a16:creationId xmlns:a16="http://schemas.microsoft.com/office/drawing/2014/main" id="{438596E0-D08F-43CE-9458-B31740AE7B72}"/>
                  </a:ext>
                </a:extLst>
              </p:cNvPr>
              <p:cNvSpPr txBox="1"/>
              <p:nvPr/>
            </p:nvSpPr>
            <p:spPr>
              <a:xfrm>
                <a:off x="5295618" y="3011597"/>
                <a:ext cx="1464504" cy="400109"/>
              </a:xfrm>
              <a:prstGeom prst="rect">
                <a:avLst/>
              </a:prstGeom>
              <a:noFill/>
            </p:spPr>
            <p:txBody>
              <a:bodyPr wrap="none" rtlCol="0">
                <a:spAutoFit/>
              </a:bodyPr>
              <a:lstStyle/>
              <a:p>
                <a:pPr defTabSz="685800">
                  <a:defRPr/>
                </a:pPr>
                <a:r>
                  <a:rPr lang="en-US" sz="1350" b="1" u="sng" dirty="0">
                    <a:solidFill>
                      <a:prstClr val="white"/>
                    </a:solidFill>
                    <a:latin typeface="Arial" panose="020B0604020202020204" pitchFamily="34" charset="0"/>
                    <a:cs typeface="Arial" panose="020B0604020202020204" pitchFamily="34" charset="0"/>
                  </a:rPr>
                  <a:t>Achievable</a:t>
                </a:r>
              </a:p>
            </p:txBody>
          </p:sp>
          <p:sp>
            <p:nvSpPr>
              <p:cNvPr id="60" name="TextBox 52">
                <a:extLst>
                  <a:ext uri="{FF2B5EF4-FFF2-40B4-BE49-F238E27FC236}">
                    <a16:creationId xmlns:a16="http://schemas.microsoft.com/office/drawing/2014/main" id="{5ADB1B0F-11F8-47D2-8B19-8A0309C9FB2A}"/>
                  </a:ext>
                </a:extLst>
              </p:cNvPr>
              <p:cNvSpPr txBox="1"/>
              <p:nvPr/>
            </p:nvSpPr>
            <p:spPr>
              <a:xfrm>
                <a:off x="5097083" y="3371783"/>
                <a:ext cx="1813995" cy="292388"/>
              </a:xfrm>
              <a:prstGeom prst="rect">
                <a:avLst/>
              </a:prstGeom>
              <a:noFill/>
            </p:spPr>
            <p:txBody>
              <a:bodyPr wrap="square" rtlCol="0">
                <a:spAutoFit/>
              </a:bodyPr>
              <a:lstStyle/>
              <a:p>
                <a:pPr algn="ctr" defTabSz="685800">
                  <a:defRPr/>
                </a:pPr>
                <a:r>
                  <a:rPr lang="en-US" sz="825" dirty="0">
                    <a:solidFill>
                      <a:prstClr val="white"/>
                    </a:solidFill>
                    <a:latin typeface="Arial" panose="020B0604020202020204" pitchFamily="34" charset="0"/>
                    <a:cs typeface="Arial" panose="020B0604020202020204" pitchFamily="34" charset="0"/>
                  </a:rPr>
                  <a:t>How</a:t>
                </a:r>
                <a:endParaRPr lang="en-US" sz="825" dirty="0">
                  <a:solidFill>
                    <a:prstClr val="black"/>
                  </a:solidFill>
                  <a:latin typeface="Calibri"/>
                </a:endParaRPr>
              </a:p>
            </p:txBody>
          </p:sp>
          <p:sp>
            <p:nvSpPr>
              <p:cNvPr id="62" name="TextBox 55">
                <a:extLst>
                  <a:ext uri="{FF2B5EF4-FFF2-40B4-BE49-F238E27FC236}">
                    <a16:creationId xmlns:a16="http://schemas.microsoft.com/office/drawing/2014/main" id="{A6A2CB30-22DC-4DD6-9364-29D6F692FF23}"/>
                  </a:ext>
                </a:extLst>
              </p:cNvPr>
              <p:cNvSpPr txBox="1"/>
              <p:nvPr/>
            </p:nvSpPr>
            <p:spPr>
              <a:xfrm>
                <a:off x="5066070" y="3919808"/>
                <a:ext cx="1879499" cy="630941"/>
              </a:xfrm>
              <a:prstGeom prst="rect">
                <a:avLst/>
              </a:prstGeom>
              <a:noFill/>
            </p:spPr>
            <p:txBody>
              <a:bodyPr wrap="square" rtlCol="0">
                <a:spAutoFit/>
              </a:bodyPr>
              <a:lstStyle/>
              <a:p>
                <a:pPr algn="ctr" defTabSz="685800">
                  <a:defRPr/>
                </a:pPr>
                <a:r>
                  <a:rPr lang="en-US" sz="825" dirty="0">
                    <a:solidFill>
                      <a:prstClr val="white"/>
                    </a:solidFill>
                    <a:latin typeface="Arial" panose="020B0604020202020204" pitchFamily="34" charset="0"/>
                    <a:cs typeface="Arial" panose="020B0604020202020204" pitchFamily="34" charset="0"/>
                  </a:rPr>
                  <a:t>Is the goal reasonable enough to be accomplished?</a:t>
                </a:r>
              </a:p>
            </p:txBody>
          </p:sp>
          <p:sp>
            <p:nvSpPr>
              <p:cNvPr id="63" name="TextBox 60">
                <a:extLst>
                  <a:ext uri="{FF2B5EF4-FFF2-40B4-BE49-F238E27FC236}">
                    <a16:creationId xmlns:a16="http://schemas.microsoft.com/office/drawing/2014/main" id="{886269E4-FD48-4086-8F79-92AA2DEBCAED}"/>
                  </a:ext>
                </a:extLst>
              </p:cNvPr>
              <p:cNvSpPr txBox="1"/>
              <p:nvPr/>
            </p:nvSpPr>
            <p:spPr>
              <a:xfrm>
                <a:off x="5069746" y="4650427"/>
                <a:ext cx="1879499" cy="630941"/>
              </a:xfrm>
              <a:prstGeom prst="rect">
                <a:avLst/>
              </a:prstGeom>
              <a:noFill/>
            </p:spPr>
            <p:txBody>
              <a:bodyPr wrap="square" rtlCol="0">
                <a:spAutoFit/>
              </a:bodyPr>
              <a:lstStyle/>
              <a:p>
                <a:pPr algn="ctr" defTabSz="685800">
                  <a:defRPr/>
                </a:pPr>
                <a:r>
                  <a:rPr lang="en-US" sz="825" dirty="0">
                    <a:solidFill>
                      <a:prstClr val="white"/>
                    </a:solidFill>
                    <a:latin typeface="Arial" panose="020B0604020202020204" pitchFamily="34" charset="0"/>
                    <a:cs typeface="Arial" panose="020B0604020202020204" pitchFamily="34" charset="0"/>
                  </a:rPr>
                  <a:t>Make sure the goal is not out of reach or below standard performance.</a:t>
                </a:r>
              </a:p>
            </p:txBody>
          </p:sp>
        </p:grpSp>
        <p:grpSp>
          <p:nvGrpSpPr>
            <p:cNvPr id="25" name="Group 8">
              <a:extLst>
                <a:ext uri="{FF2B5EF4-FFF2-40B4-BE49-F238E27FC236}">
                  <a16:creationId xmlns:a16="http://schemas.microsoft.com/office/drawing/2014/main" id="{9643CE7C-71B7-4FA0-BB93-E380223B5995}"/>
                </a:ext>
              </a:extLst>
            </p:cNvPr>
            <p:cNvGrpSpPr/>
            <p:nvPr/>
          </p:nvGrpSpPr>
          <p:grpSpPr>
            <a:xfrm>
              <a:off x="7112310" y="1837628"/>
              <a:ext cx="1896183" cy="4238828"/>
              <a:chOff x="7112310" y="1837628"/>
              <a:chExt cx="1896183" cy="4238828"/>
            </a:xfrm>
          </p:grpSpPr>
          <p:sp>
            <p:nvSpPr>
              <p:cNvPr id="35" name="Rectangle 11">
                <a:extLst>
                  <a:ext uri="{FF2B5EF4-FFF2-40B4-BE49-F238E27FC236}">
                    <a16:creationId xmlns:a16="http://schemas.microsoft.com/office/drawing/2014/main" id="{0D906599-1AE4-494D-BBE9-088A0D3B1513}"/>
                  </a:ext>
                </a:extLst>
              </p:cNvPr>
              <p:cNvSpPr/>
              <p:nvPr/>
            </p:nvSpPr>
            <p:spPr>
              <a:xfrm>
                <a:off x="7112310" y="1837628"/>
                <a:ext cx="1896183" cy="4238828"/>
              </a:xfrm>
              <a:prstGeom prst="rect">
                <a:avLst/>
              </a:prstGeom>
              <a:solidFill>
                <a:srgbClr val="12BA92">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grpSp>
            <p:nvGrpSpPr>
              <p:cNvPr id="36" name="Group 44">
                <a:extLst>
                  <a:ext uri="{FF2B5EF4-FFF2-40B4-BE49-F238E27FC236}">
                    <a16:creationId xmlns:a16="http://schemas.microsoft.com/office/drawing/2014/main" id="{C380965C-B75C-4391-803C-06E9B4714121}"/>
                  </a:ext>
                </a:extLst>
              </p:cNvPr>
              <p:cNvGrpSpPr/>
              <p:nvPr/>
            </p:nvGrpSpPr>
            <p:grpSpPr>
              <a:xfrm>
                <a:off x="7467295" y="1890747"/>
                <a:ext cx="1195490" cy="1168256"/>
                <a:chOff x="7492695" y="2093947"/>
                <a:chExt cx="1195490" cy="1168256"/>
              </a:xfrm>
            </p:grpSpPr>
            <p:sp>
              <p:nvSpPr>
                <p:cNvPr id="41" name="Oval 16">
                  <a:extLst>
                    <a:ext uri="{FF2B5EF4-FFF2-40B4-BE49-F238E27FC236}">
                      <a16:creationId xmlns:a16="http://schemas.microsoft.com/office/drawing/2014/main" id="{F38260C5-4A69-4CA1-BF63-E05AB8174727}"/>
                    </a:ext>
                  </a:extLst>
                </p:cNvPr>
                <p:cNvSpPr/>
                <p:nvPr/>
              </p:nvSpPr>
              <p:spPr>
                <a:xfrm>
                  <a:off x="7492695" y="2093947"/>
                  <a:ext cx="1195490" cy="1168256"/>
                </a:xfrm>
                <a:prstGeom prst="ellipse">
                  <a:avLst/>
                </a:prstGeom>
                <a:solidFill>
                  <a:srgbClr val="11B28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42" name="TextBox 20">
                  <a:extLst>
                    <a:ext uri="{FF2B5EF4-FFF2-40B4-BE49-F238E27FC236}">
                      <a16:creationId xmlns:a16="http://schemas.microsoft.com/office/drawing/2014/main" id="{1A075E45-73FC-4AEF-8E84-3260FD5CBBE0}"/>
                    </a:ext>
                  </a:extLst>
                </p:cNvPr>
                <p:cNvSpPr txBox="1"/>
                <p:nvPr/>
              </p:nvSpPr>
              <p:spPr>
                <a:xfrm>
                  <a:off x="7753808" y="2216644"/>
                  <a:ext cx="746359" cy="954108"/>
                </a:xfrm>
                <a:prstGeom prst="rect">
                  <a:avLst/>
                </a:prstGeom>
                <a:noFill/>
              </p:spPr>
              <p:txBody>
                <a:bodyPr wrap="none" rtlCol="0">
                  <a:spAutoFit/>
                </a:bodyPr>
                <a:lstStyle/>
                <a:p>
                  <a:pPr defTabSz="685800">
                    <a:defRPr/>
                  </a:pPr>
                  <a:r>
                    <a:rPr lang="en-US" sz="4050" b="1" dirty="0">
                      <a:solidFill>
                        <a:prstClr val="white"/>
                      </a:solidFill>
                      <a:latin typeface="Arial" panose="020B0604020202020204" pitchFamily="34" charset="0"/>
                      <a:cs typeface="Arial" panose="020B0604020202020204" pitchFamily="34" charset="0"/>
                    </a:rPr>
                    <a:t>R</a:t>
                  </a:r>
                </a:p>
              </p:txBody>
            </p:sp>
          </p:grpSp>
          <p:sp>
            <p:nvSpPr>
              <p:cNvPr id="37" name="TextBox 27">
                <a:extLst>
                  <a:ext uri="{FF2B5EF4-FFF2-40B4-BE49-F238E27FC236}">
                    <a16:creationId xmlns:a16="http://schemas.microsoft.com/office/drawing/2014/main" id="{7260AAEF-43FE-4040-8A5B-9200D67B20A7}"/>
                  </a:ext>
                </a:extLst>
              </p:cNvPr>
              <p:cNvSpPr txBox="1"/>
              <p:nvPr/>
            </p:nvSpPr>
            <p:spPr>
              <a:xfrm>
                <a:off x="7501381" y="3011597"/>
                <a:ext cx="1208023" cy="400109"/>
              </a:xfrm>
              <a:prstGeom prst="rect">
                <a:avLst/>
              </a:prstGeom>
              <a:noFill/>
            </p:spPr>
            <p:txBody>
              <a:bodyPr wrap="none" rtlCol="0">
                <a:spAutoFit/>
              </a:bodyPr>
              <a:lstStyle/>
              <a:p>
                <a:pPr defTabSz="685800">
                  <a:defRPr/>
                </a:pPr>
                <a:r>
                  <a:rPr lang="en-US" sz="1350" b="1" u="sng" dirty="0">
                    <a:solidFill>
                      <a:prstClr val="white"/>
                    </a:solidFill>
                    <a:latin typeface="Arial" panose="020B0604020202020204" pitchFamily="34" charset="0"/>
                    <a:cs typeface="Arial" panose="020B0604020202020204" pitchFamily="34" charset="0"/>
                  </a:rPr>
                  <a:t>Relevant</a:t>
                </a:r>
              </a:p>
            </p:txBody>
          </p:sp>
          <p:sp>
            <p:nvSpPr>
              <p:cNvPr id="38" name="TextBox 51">
                <a:extLst>
                  <a:ext uri="{FF2B5EF4-FFF2-40B4-BE49-F238E27FC236}">
                    <a16:creationId xmlns:a16="http://schemas.microsoft.com/office/drawing/2014/main" id="{A950A5EA-CC51-4B8D-8A6F-F876EC680DBA}"/>
                  </a:ext>
                </a:extLst>
              </p:cNvPr>
              <p:cNvSpPr txBox="1"/>
              <p:nvPr/>
            </p:nvSpPr>
            <p:spPr>
              <a:xfrm>
                <a:off x="7152555" y="3371783"/>
                <a:ext cx="1813995" cy="292388"/>
              </a:xfrm>
              <a:prstGeom prst="rect">
                <a:avLst/>
              </a:prstGeom>
              <a:noFill/>
            </p:spPr>
            <p:txBody>
              <a:bodyPr wrap="square" rtlCol="0">
                <a:spAutoFit/>
              </a:bodyPr>
              <a:lstStyle/>
              <a:p>
                <a:pPr algn="ctr" defTabSz="685800">
                  <a:defRPr/>
                </a:pPr>
                <a:r>
                  <a:rPr lang="en-US" sz="825" dirty="0">
                    <a:solidFill>
                      <a:prstClr val="white"/>
                    </a:solidFill>
                    <a:latin typeface="Arial" panose="020B0604020202020204" pitchFamily="34" charset="0"/>
                    <a:cs typeface="Arial" panose="020B0604020202020204" pitchFamily="34" charset="0"/>
                  </a:rPr>
                  <a:t>Worthwhile</a:t>
                </a:r>
                <a:endParaRPr lang="en-US" sz="825" dirty="0">
                  <a:solidFill>
                    <a:prstClr val="black"/>
                  </a:solidFill>
                  <a:latin typeface="Calibri"/>
                </a:endParaRPr>
              </a:p>
            </p:txBody>
          </p:sp>
          <p:sp>
            <p:nvSpPr>
              <p:cNvPr id="39" name="TextBox 56">
                <a:extLst>
                  <a:ext uri="{FF2B5EF4-FFF2-40B4-BE49-F238E27FC236}">
                    <a16:creationId xmlns:a16="http://schemas.microsoft.com/office/drawing/2014/main" id="{EB1818B9-26DA-4A26-B1DA-4115988FFA65}"/>
                  </a:ext>
                </a:extLst>
              </p:cNvPr>
              <p:cNvSpPr txBox="1"/>
              <p:nvPr/>
            </p:nvSpPr>
            <p:spPr>
              <a:xfrm>
                <a:off x="7120671" y="3919808"/>
                <a:ext cx="1879499" cy="461665"/>
              </a:xfrm>
              <a:prstGeom prst="rect">
                <a:avLst/>
              </a:prstGeom>
              <a:noFill/>
            </p:spPr>
            <p:txBody>
              <a:bodyPr wrap="square" rtlCol="0">
                <a:spAutoFit/>
              </a:bodyPr>
              <a:lstStyle/>
              <a:p>
                <a:pPr algn="ctr" defTabSz="685800">
                  <a:defRPr/>
                </a:pPr>
                <a:r>
                  <a:rPr lang="en-US" sz="825" dirty="0">
                    <a:solidFill>
                      <a:prstClr val="white"/>
                    </a:solidFill>
                    <a:latin typeface="Arial" panose="020B0604020202020204" pitchFamily="34" charset="0"/>
                    <a:cs typeface="Arial" panose="020B0604020202020204" pitchFamily="34" charset="0"/>
                  </a:rPr>
                  <a:t>Is the goal worthwhile and will it meet your needs?</a:t>
                </a:r>
              </a:p>
            </p:txBody>
          </p:sp>
          <p:sp>
            <p:nvSpPr>
              <p:cNvPr id="40" name="TextBox 61">
                <a:extLst>
                  <a:ext uri="{FF2B5EF4-FFF2-40B4-BE49-F238E27FC236}">
                    <a16:creationId xmlns:a16="http://schemas.microsoft.com/office/drawing/2014/main" id="{E2AFACC4-97F8-423B-87D4-2404A8181B1A}"/>
                  </a:ext>
                </a:extLst>
              </p:cNvPr>
              <p:cNvSpPr txBox="1"/>
              <p:nvPr/>
            </p:nvSpPr>
            <p:spPr>
              <a:xfrm>
                <a:off x="7126186" y="4650427"/>
                <a:ext cx="1879499" cy="969496"/>
              </a:xfrm>
              <a:prstGeom prst="rect">
                <a:avLst/>
              </a:prstGeom>
              <a:noFill/>
            </p:spPr>
            <p:txBody>
              <a:bodyPr wrap="square" rtlCol="0">
                <a:spAutoFit/>
              </a:bodyPr>
              <a:lstStyle/>
              <a:p>
                <a:pPr algn="ctr" defTabSz="685800">
                  <a:defRPr/>
                </a:pPr>
                <a:r>
                  <a:rPr lang="en-US" sz="825" dirty="0">
                    <a:solidFill>
                      <a:prstClr val="white"/>
                    </a:solidFill>
                    <a:latin typeface="Arial" panose="020B0604020202020204" pitchFamily="34" charset="0"/>
                    <a:cs typeface="Arial" panose="020B0604020202020204" pitchFamily="34" charset="0"/>
                  </a:rPr>
                  <a:t>Is each goal consistent with other goals you have established and fits with your immediate and long term plans?</a:t>
                </a:r>
              </a:p>
            </p:txBody>
          </p:sp>
        </p:grpSp>
        <p:grpSp>
          <p:nvGrpSpPr>
            <p:cNvPr id="26" name="Group 3">
              <a:extLst>
                <a:ext uri="{FF2B5EF4-FFF2-40B4-BE49-F238E27FC236}">
                  <a16:creationId xmlns:a16="http://schemas.microsoft.com/office/drawing/2014/main" id="{19343DF4-93BD-46E8-BE7D-A6622C632242}"/>
                </a:ext>
              </a:extLst>
            </p:cNvPr>
            <p:cNvGrpSpPr/>
            <p:nvPr/>
          </p:nvGrpSpPr>
          <p:grpSpPr>
            <a:xfrm>
              <a:off x="9169685" y="1837628"/>
              <a:ext cx="1896183" cy="4238828"/>
              <a:chOff x="9169685" y="1837628"/>
              <a:chExt cx="1896183" cy="4238828"/>
            </a:xfrm>
          </p:grpSpPr>
          <p:sp>
            <p:nvSpPr>
              <p:cNvPr id="27" name="Rectangle 12">
                <a:extLst>
                  <a:ext uri="{FF2B5EF4-FFF2-40B4-BE49-F238E27FC236}">
                    <a16:creationId xmlns:a16="http://schemas.microsoft.com/office/drawing/2014/main" id="{B5E14DD4-8708-4FFD-9277-D91167CA8264}"/>
                  </a:ext>
                </a:extLst>
              </p:cNvPr>
              <p:cNvSpPr/>
              <p:nvPr/>
            </p:nvSpPr>
            <p:spPr>
              <a:xfrm>
                <a:off x="9169685" y="1837628"/>
                <a:ext cx="1896183" cy="4238828"/>
              </a:xfrm>
              <a:prstGeom prst="rect">
                <a:avLst/>
              </a:prstGeom>
              <a:solidFill>
                <a:srgbClr val="FB7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grpSp>
            <p:nvGrpSpPr>
              <p:cNvPr id="28" name="Group 45">
                <a:extLst>
                  <a:ext uri="{FF2B5EF4-FFF2-40B4-BE49-F238E27FC236}">
                    <a16:creationId xmlns:a16="http://schemas.microsoft.com/office/drawing/2014/main" id="{FAD5EA4E-25FE-4C1A-87D9-2B73B6E0160A}"/>
                  </a:ext>
                </a:extLst>
              </p:cNvPr>
              <p:cNvGrpSpPr/>
              <p:nvPr/>
            </p:nvGrpSpPr>
            <p:grpSpPr>
              <a:xfrm>
                <a:off x="9524670" y="1890747"/>
                <a:ext cx="1195490" cy="1168256"/>
                <a:chOff x="9550070" y="2093947"/>
                <a:chExt cx="1195490" cy="1168256"/>
              </a:xfrm>
            </p:grpSpPr>
            <p:sp>
              <p:nvSpPr>
                <p:cNvPr id="33" name="Oval 17">
                  <a:extLst>
                    <a:ext uri="{FF2B5EF4-FFF2-40B4-BE49-F238E27FC236}">
                      <a16:creationId xmlns:a16="http://schemas.microsoft.com/office/drawing/2014/main" id="{670A27BC-AE6C-4C74-8D99-89D8D188AA6F}"/>
                    </a:ext>
                  </a:extLst>
                </p:cNvPr>
                <p:cNvSpPr/>
                <p:nvPr/>
              </p:nvSpPr>
              <p:spPr>
                <a:xfrm>
                  <a:off x="9550070" y="2093947"/>
                  <a:ext cx="1195490" cy="1168256"/>
                </a:xfrm>
                <a:prstGeom prst="ellipse">
                  <a:avLst/>
                </a:prstGeom>
                <a:solidFill>
                  <a:srgbClr val="AE4F07">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34" name="TextBox 24">
                  <a:extLst>
                    <a:ext uri="{FF2B5EF4-FFF2-40B4-BE49-F238E27FC236}">
                      <a16:creationId xmlns:a16="http://schemas.microsoft.com/office/drawing/2014/main" id="{74A394F4-189F-40E6-98DE-ED2E67D07BF1}"/>
                    </a:ext>
                  </a:extLst>
                </p:cNvPr>
                <p:cNvSpPr txBox="1"/>
                <p:nvPr/>
              </p:nvSpPr>
              <p:spPr>
                <a:xfrm>
                  <a:off x="9849285" y="2216644"/>
                  <a:ext cx="669415" cy="954108"/>
                </a:xfrm>
                <a:prstGeom prst="rect">
                  <a:avLst/>
                </a:prstGeom>
                <a:noFill/>
              </p:spPr>
              <p:txBody>
                <a:bodyPr wrap="none" rtlCol="0">
                  <a:spAutoFit/>
                </a:bodyPr>
                <a:lstStyle/>
                <a:p>
                  <a:pPr defTabSz="685800">
                    <a:defRPr/>
                  </a:pPr>
                  <a:r>
                    <a:rPr lang="en-US" sz="4050" b="1" dirty="0">
                      <a:solidFill>
                        <a:prstClr val="white"/>
                      </a:solidFill>
                      <a:latin typeface="Arial" panose="020B0604020202020204" pitchFamily="34" charset="0"/>
                      <a:cs typeface="Arial" panose="020B0604020202020204" pitchFamily="34" charset="0"/>
                    </a:rPr>
                    <a:t>T</a:t>
                  </a:r>
                </a:p>
              </p:txBody>
            </p:sp>
          </p:grpSp>
          <p:sp>
            <p:nvSpPr>
              <p:cNvPr id="29" name="TextBox 26">
                <a:extLst>
                  <a:ext uri="{FF2B5EF4-FFF2-40B4-BE49-F238E27FC236}">
                    <a16:creationId xmlns:a16="http://schemas.microsoft.com/office/drawing/2014/main" id="{56534071-398A-490E-9F85-6259D54A5ECF}"/>
                  </a:ext>
                </a:extLst>
              </p:cNvPr>
              <p:cNvSpPr txBox="1"/>
              <p:nvPr/>
            </p:nvSpPr>
            <p:spPr>
              <a:xfrm>
                <a:off x="9383886" y="3011597"/>
                <a:ext cx="1562907" cy="400109"/>
              </a:xfrm>
              <a:prstGeom prst="rect">
                <a:avLst/>
              </a:prstGeom>
              <a:noFill/>
            </p:spPr>
            <p:txBody>
              <a:bodyPr wrap="none" rtlCol="0">
                <a:spAutoFit/>
              </a:bodyPr>
              <a:lstStyle/>
              <a:p>
                <a:pPr defTabSz="685800">
                  <a:defRPr/>
                </a:pPr>
                <a:r>
                  <a:rPr lang="en-US" sz="1350" b="1" u="sng" dirty="0">
                    <a:solidFill>
                      <a:prstClr val="white"/>
                    </a:solidFill>
                    <a:latin typeface="Arial" panose="020B0604020202020204" pitchFamily="34" charset="0"/>
                    <a:cs typeface="Arial" panose="020B0604020202020204" pitchFamily="34" charset="0"/>
                  </a:rPr>
                  <a:t>Time-bound</a:t>
                </a:r>
              </a:p>
            </p:txBody>
          </p:sp>
          <p:sp>
            <p:nvSpPr>
              <p:cNvPr id="30" name="TextBox 50">
                <a:extLst>
                  <a:ext uri="{FF2B5EF4-FFF2-40B4-BE49-F238E27FC236}">
                    <a16:creationId xmlns:a16="http://schemas.microsoft.com/office/drawing/2014/main" id="{04151C20-8DFD-4925-80A0-A37B3AAFA6B4}"/>
                  </a:ext>
                </a:extLst>
              </p:cNvPr>
              <p:cNvSpPr txBox="1"/>
              <p:nvPr/>
            </p:nvSpPr>
            <p:spPr>
              <a:xfrm>
                <a:off x="9208026" y="3371783"/>
                <a:ext cx="1813995" cy="292388"/>
              </a:xfrm>
              <a:prstGeom prst="rect">
                <a:avLst/>
              </a:prstGeom>
              <a:noFill/>
            </p:spPr>
            <p:txBody>
              <a:bodyPr wrap="square" rtlCol="0">
                <a:spAutoFit/>
              </a:bodyPr>
              <a:lstStyle/>
              <a:p>
                <a:pPr algn="ctr" defTabSz="685800">
                  <a:defRPr/>
                </a:pPr>
                <a:r>
                  <a:rPr lang="en-US" sz="825" dirty="0">
                    <a:solidFill>
                      <a:prstClr val="white"/>
                    </a:solidFill>
                    <a:latin typeface="Arial" panose="020B0604020202020204" pitchFamily="34" charset="0"/>
                    <a:cs typeface="Arial" panose="020B0604020202020204" pitchFamily="34" charset="0"/>
                  </a:rPr>
                  <a:t>When</a:t>
                </a:r>
                <a:endParaRPr lang="en-US" sz="825" dirty="0">
                  <a:solidFill>
                    <a:prstClr val="black"/>
                  </a:solidFill>
                  <a:latin typeface="Calibri"/>
                </a:endParaRPr>
              </a:p>
            </p:txBody>
          </p:sp>
          <p:sp>
            <p:nvSpPr>
              <p:cNvPr id="31" name="TextBox 57">
                <a:extLst>
                  <a:ext uri="{FF2B5EF4-FFF2-40B4-BE49-F238E27FC236}">
                    <a16:creationId xmlns:a16="http://schemas.microsoft.com/office/drawing/2014/main" id="{0954BBB7-A52C-4551-B651-68C98792DE7D}"/>
                  </a:ext>
                </a:extLst>
              </p:cNvPr>
              <p:cNvSpPr txBox="1"/>
              <p:nvPr/>
            </p:nvSpPr>
            <p:spPr>
              <a:xfrm>
                <a:off x="9175273" y="3919808"/>
                <a:ext cx="1879499" cy="461665"/>
              </a:xfrm>
              <a:prstGeom prst="rect">
                <a:avLst/>
              </a:prstGeom>
              <a:noFill/>
            </p:spPr>
            <p:txBody>
              <a:bodyPr wrap="square" rtlCol="0">
                <a:spAutoFit/>
              </a:bodyPr>
              <a:lstStyle/>
              <a:p>
                <a:pPr algn="ctr" defTabSz="685800">
                  <a:defRPr/>
                </a:pPr>
                <a:r>
                  <a:rPr lang="en-US" sz="825" dirty="0">
                    <a:solidFill>
                      <a:prstClr val="white"/>
                    </a:solidFill>
                    <a:latin typeface="Arial" panose="020B0604020202020204" pitchFamily="34" charset="0"/>
                    <a:cs typeface="Arial" panose="020B0604020202020204" pitchFamily="34" charset="0"/>
                  </a:rPr>
                  <a:t>Your objective should include a time limit.</a:t>
                </a:r>
              </a:p>
            </p:txBody>
          </p:sp>
          <p:sp>
            <p:nvSpPr>
              <p:cNvPr id="32" name="TextBox 62">
                <a:extLst>
                  <a:ext uri="{FF2B5EF4-FFF2-40B4-BE49-F238E27FC236}">
                    <a16:creationId xmlns:a16="http://schemas.microsoft.com/office/drawing/2014/main" id="{3479DAA0-7180-48D3-ABD7-DE00CF40A938}"/>
                  </a:ext>
                </a:extLst>
              </p:cNvPr>
              <p:cNvSpPr txBox="1"/>
              <p:nvPr/>
            </p:nvSpPr>
            <p:spPr>
              <a:xfrm>
                <a:off x="9182626" y="4650427"/>
                <a:ext cx="1879499" cy="800219"/>
              </a:xfrm>
              <a:prstGeom prst="rect">
                <a:avLst/>
              </a:prstGeom>
              <a:noFill/>
            </p:spPr>
            <p:txBody>
              <a:bodyPr wrap="square" rtlCol="0">
                <a:spAutoFit/>
              </a:bodyPr>
              <a:lstStyle/>
              <a:p>
                <a:pPr algn="ctr" defTabSz="685800">
                  <a:defRPr/>
                </a:pPr>
                <a:r>
                  <a:rPr lang="en-US" sz="825" dirty="0">
                    <a:solidFill>
                      <a:prstClr val="white"/>
                    </a:solidFill>
                    <a:latin typeface="Arial" panose="020B0604020202020204" pitchFamily="34" charset="0"/>
                    <a:cs typeface="Arial" panose="020B0604020202020204" pitchFamily="34" charset="0"/>
                  </a:rPr>
                  <a:t>It will establish a sense of urgency and prompt you to have better time management.</a:t>
                </a:r>
              </a:p>
            </p:txBody>
          </p:sp>
        </p:grpSp>
      </p:grpSp>
      <p:pic>
        <p:nvPicPr>
          <p:cNvPr id="82" name="Grafik 81">
            <a:extLst>
              <a:ext uri="{FF2B5EF4-FFF2-40B4-BE49-F238E27FC236}">
                <a16:creationId xmlns:a16="http://schemas.microsoft.com/office/drawing/2014/main" id="{559B5E31-0A9B-4B76-A195-D6B887882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48" y="2022210"/>
            <a:ext cx="560765" cy="560765"/>
          </a:xfrm>
          <a:prstGeom prst="rect">
            <a:avLst/>
          </a:prstGeom>
        </p:spPr>
      </p:pic>
    </p:spTree>
    <p:extLst>
      <p:ext uri="{BB962C8B-B14F-4D97-AF65-F5344CB8AC3E}">
        <p14:creationId xmlns:p14="http://schemas.microsoft.com/office/powerpoint/2010/main" val="3326057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1673537" y="1018525"/>
            <a:ext cx="5688064" cy="793377"/>
          </a:xfrm>
        </p:spPr>
        <p:txBody>
          <a:bodyPr>
            <a:noAutofit/>
          </a:bodyPr>
          <a:lstStyle/>
          <a:p>
            <a:r>
              <a:rPr lang="de-DE" sz="3200" dirty="0" err="1"/>
              <a:t>Examples</a:t>
            </a:r>
            <a:r>
              <a:rPr lang="de-DE" sz="3200" dirty="0"/>
              <a:t> </a:t>
            </a:r>
            <a:r>
              <a:rPr lang="de-DE" sz="3200" dirty="0" err="1"/>
              <a:t>of</a:t>
            </a:r>
            <a:r>
              <a:rPr lang="de-DE" sz="3200" dirty="0"/>
              <a:t> SMART </a:t>
            </a:r>
            <a:r>
              <a:rPr lang="de-DE" sz="3200" dirty="0" err="1"/>
              <a:t>goals</a:t>
            </a:r>
            <a:endParaRPr lang="de-AT" sz="3200" dirty="0"/>
          </a:p>
        </p:txBody>
      </p:sp>
      <p:sp>
        <p:nvSpPr>
          <p:cNvPr id="18" name="Rectangle 8">
            <a:extLst>
              <a:ext uri="{FF2B5EF4-FFF2-40B4-BE49-F238E27FC236}">
                <a16:creationId xmlns:a16="http://schemas.microsoft.com/office/drawing/2014/main" id="{31AF2440-9164-4F8D-BB71-11D8E0DE5065}"/>
              </a:ext>
            </a:extLst>
          </p:cNvPr>
          <p:cNvSpPr/>
          <p:nvPr/>
        </p:nvSpPr>
        <p:spPr>
          <a:xfrm>
            <a:off x="514348" y="2624339"/>
            <a:ext cx="7949427" cy="3647152"/>
          </a:xfrm>
          <a:prstGeom prst="rect">
            <a:avLst/>
          </a:prstGeom>
        </p:spPr>
        <p:txBody>
          <a:bodyPr wrap="square">
            <a:spAutoFit/>
          </a:bodyPr>
          <a:lstStyle/>
          <a:p>
            <a:pPr defTabSz="685800">
              <a:buClr>
                <a:srgbClr val="639B3E"/>
              </a:buClr>
              <a:defRPr/>
            </a:pPr>
            <a:r>
              <a:rPr lang="en-US" sz="1050" b="1" dirty="0">
                <a:latin typeface="Arial" panose="020B0604020202020204" pitchFamily="34" charset="0"/>
                <a:cs typeface="Arial" panose="020B0604020202020204" pitchFamily="34" charset="0"/>
              </a:rPr>
              <a:t>Results</a:t>
            </a:r>
          </a:p>
          <a:p>
            <a:pPr marL="214313" indent="-214313" defTabSz="685800">
              <a:buClr>
                <a:srgbClr val="639B3E"/>
              </a:buClr>
              <a:buFont typeface="Arial" panose="020B0604020202020204" pitchFamily="34" charset="0"/>
              <a:buChar char="•"/>
              <a:defRPr/>
            </a:pPr>
            <a:r>
              <a:rPr lang="en-US" sz="1050" dirty="0">
                <a:latin typeface="Arial" panose="020B0604020202020204" pitchFamily="34" charset="0"/>
                <a:cs typeface="Arial" panose="020B0604020202020204" pitchFamily="34" charset="0"/>
              </a:rPr>
              <a:t>Increase website traffic by 25% by adding social media content starting posting by April 1, 2022</a:t>
            </a:r>
          </a:p>
          <a:p>
            <a:pPr marL="214313" indent="-214313" defTabSz="685800">
              <a:buClr>
                <a:srgbClr val="639B3E"/>
              </a:buClr>
              <a:buFont typeface="Arial" panose="020B0604020202020204" pitchFamily="34" charset="0"/>
              <a:buChar char="•"/>
              <a:defRPr/>
            </a:pPr>
            <a:r>
              <a:rPr lang="en-US" sz="1050" dirty="0">
                <a:latin typeface="Arial" panose="020B0604020202020204" pitchFamily="34" charset="0"/>
                <a:cs typeface="Arial" panose="020B0604020202020204" pitchFamily="34" charset="0"/>
              </a:rPr>
              <a:t>Acquire 20 new donors through Facebook by June 30, 2022</a:t>
            </a:r>
          </a:p>
          <a:p>
            <a:pPr marL="214313" indent="-214313" defTabSz="685800">
              <a:buClr>
                <a:srgbClr val="639B3E"/>
              </a:buClr>
              <a:buFont typeface="Arial" panose="020B0604020202020204" pitchFamily="34" charset="0"/>
              <a:buChar char="•"/>
              <a:defRPr/>
            </a:pPr>
            <a:r>
              <a:rPr lang="en-US" sz="1050" dirty="0">
                <a:latin typeface="Arial" panose="020B0604020202020204" pitchFamily="34" charset="0"/>
                <a:cs typeface="Arial" panose="020B0604020202020204" pitchFamily="34" charset="0"/>
              </a:rPr>
              <a:t>Increase email list sign-ups through social media channels by 500 names by June 30, 2022</a:t>
            </a:r>
          </a:p>
          <a:p>
            <a:pPr marL="214313" indent="-214313" defTabSz="685800">
              <a:buClr>
                <a:srgbClr val="639B3E"/>
              </a:buClr>
              <a:buFont typeface="Arial" panose="020B0604020202020204" pitchFamily="34" charset="0"/>
              <a:buChar char="•"/>
              <a:defRPr/>
            </a:pPr>
            <a:r>
              <a:rPr lang="en-US" sz="1050" dirty="0">
                <a:latin typeface="Arial" panose="020B0604020202020204" pitchFamily="34" charset="0"/>
                <a:cs typeface="Arial" panose="020B0604020202020204" pitchFamily="34" charset="0"/>
              </a:rPr>
              <a:t>Increase online and print mentions by 25% by July 31, 2022</a:t>
            </a:r>
          </a:p>
          <a:p>
            <a:pPr defTabSz="685800">
              <a:buClr>
                <a:srgbClr val="639B3E"/>
              </a:buClr>
              <a:defRPr/>
            </a:pPr>
            <a:endParaRPr lang="en-US" sz="1050" b="1" dirty="0">
              <a:latin typeface="Arial" panose="020B0604020202020204" pitchFamily="34" charset="0"/>
              <a:cs typeface="Arial" panose="020B0604020202020204" pitchFamily="34" charset="0"/>
            </a:endParaRPr>
          </a:p>
          <a:p>
            <a:pPr defTabSz="685800">
              <a:buClr>
                <a:srgbClr val="639B3E"/>
              </a:buClr>
              <a:defRPr/>
            </a:pPr>
            <a:r>
              <a:rPr lang="en-US" sz="1050" b="1" dirty="0">
                <a:latin typeface="Arial" panose="020B0604020202020204" pitchFamily="34" charset="0"/>
                <a:cs typeface="Arial" panose="020B0604020202020204" pitchFamily="34" charset="0"/>
              </a:rPr>
              <a:t>Tactical</a:t>
            </a:r>
          </a:p>
          <a:p>
            <a:pPr marL="214313" indent="-214313" defTabSz="685800">
              <a:buClr>
                <a:srgbClr val="639B3E"/>
              </a:buClr>
              <a:buFont typeface="Arial" panose="020B0604020202020204" pitchFamily="34" charset="0"/>
              <a:buChar char="•"/>
              <a:defRPr/>
            </a:pPr>
            <a:r>
              <a:rPr lang="en-US" sz="1050" dirty="0">
                <a:latin typeface="Arial" panose="020B0604020202020204" pitchFamily="34" charset="0"/>
                <a:cs typeface="Arial" panose="020B0604020202020204" pitchFamily="34" charset="0"/>
              </a:rPr>
              <a:t>Increase audience connections through Facebook to 1000 by September 1, 2022</a:t>
            </a:r>
          </a:p>
          <a:p>
            <a:pPr marL="214313" indent="-214313" defTabSz="685800">
              <a:buClr>
                <a:srgbClr val="639B3E"/>
              </a:buClr>
              <a:buFont typeface="Arial" panose="020B0604020202020204" pitchFamily="34" charset="0"/>
              <a:buChar char="•"/>
              <a:defRPr/>
            </a:pPr>
            <a:r>
              <a:rPr lang="en-US" sz="1050" dirty="0">
                <a:latin typeface="Arial" panose="020B0604020202020204" pitchFamily="34" charset="0"/>
                <a:cs typeface="Arial" panose="020B0604020202020204" pitchFamily="34" charset="0"/>
              </a:rPr>
              <a:t>Increase mentions by 20% on Twitter before, during, and after trainings and special events for 2023</a:t>
            </a:r>
          </a:p>
          <a:p>
            <a:pPr marL="214313" indent="-214313" defTabSz="685800">
              <a:buClr>
                <a:srgbClr val="639B3E"/>
              </a:buClr>
              <a:buFont typeface="Arial" panose="020B0604020202020204" pitchFamily="34" charset="0"/>
              <a:buChar char="•"/>
              <a:defRPr/>
            </a:pPr>
            <a:r>
              <a:rPr lang="en-US" sz="1050" dirty="0">
                <a:latin typeface="Arial" panose="020B0604020202020204" pitchFamily="34" charset="0"/>
                <a:cs typeface="Arial" panose="020B0604020202020204" pitchFamily="34" charset="0"/>
              </a:rPr>
              <a:t>Increase likes and comments with fans on Facebook to 6 comments per post by August 30, 2022</a:t>
            </a:r>
          </a:p>
          <a:p>
            <a:pPr marL="214313" indent="-214313" defTabSz="685800">
              <a:buClr>
                <a:srgbClr val="639B3E"/>
              </a:buClr>
              <a:buFont typeface="Arial" panose="020B0604020202020204" pitchFamily="34" charset="0"/>
              <a:buChar char="•"/>
              <a:defRPr/>
            </a:pPr>
            <a:r>
              <a:rPr lang="en-US" sz="1050" dirty="0">
                <a:latin typeface="Arial" panose="020B0604020202020204" pitchFamily="34" charset="0"/>
                <a:cs typeface="Arial" panose="020B0604020202020204" pitchFamily="34" charset="0"/>
              </a:rPr>
              <a:t>Increase views on YouTube Channel by 50% by January 2023</a:t>
            </a:r>
          </a:p>
          <a:p>
            <a:pPr marL="214313" indent="-214313" defTabSz="685800">
              <a:buClr>
                <a:srgbClr val="639B3E"/>
              </a:buClr>
              <a:buFont typeface="Arial" panose="020B0604020202020204" pitchFamily="34" charset="0"/>
              <a:buChar char="•"/>
              <a:defRPr/>
            </a:pPr>
            <a:r>
              <a:rPr lang="en-US" sz="1050" dirty="0">
                <a:latin typeface="Arial" panose="020B0604020202020204" pitchFamily="34" charset="0"/>
                <a:cs typeface="Arial" panose="020B0604020202020204" pitchFamily="34" charset="0"/>
              </a:rPr>
              <a:t>Increase number of retweets and @replies on Twitter by 20% by September, 30, 2022</a:t>
            </a:r>
          </a:p>
          <a:p>
            <a:pPr marL="214313" indent="-214313" defTabSz="685800">
              <a:buClr>
                <a:srgbClr val="639B3E"/>
              </a:buClr>
              <a:buFont typeface="Arial" panose="020B0604020202020204" pitchFamily="34" charset="0"/>
              <a:buChar char="•"/>
              <a:defRPr/>
            </a:pPr>
            <a:r>
              <a:rPr lang="en-US" sz="1050" dirty="0">
                <a:latin typeface="Arial" panose="020B0604020202020204" pitchFamily="34" charset="0"/>
                <a:cs typeface="Arial" panose="020B0604020202020204" pitchFamily="34" charset="0"/>
              </a:rPr>
              <a:t>Recruit 40 organizations to join your LinkedIn organization page by August 30, 2022</a:t>
            </a:r>
          </a:p>
          <a:p>
            <a:pPr marL="214313" indent="-214313" defTabSz="685800">
              <a:buClr>
                <a:srgbClr val="639B3E"/>
              </a:buClr>
              <a:buFont typeface="Arial" panose="020B0604020202020204" pitchFamily="34" charset="0"/>
              <a:buChar char="•"/>
              <a:defRPr/>
            </a:pPr>
            <a:r>
              <a:rPr lang="en-US" sz="1050" dirty="0">
                <a:latin typeface="Arial" panose="020B0604020202020204" pitchFamily="34" charset="0"/>
                <a:cs typeface="Arial" panose="020B0604020202020204" pitchFamily="34" charset="0"/>
              </a:rPr>
              <a:t>Increase website traffic by 20% by September 30, 2022</a:t>
            </a:r>
          </a:p>
          <a:p>
            <a:pPr marL="214313" indent="-214313" defTabSz="685800">
              <a:buClr>
                <a:srgbClr val="639B3E"/>
              </a:buClr>
              <a:buFont typeface="Arial" panose="020B0604020202020204" pitchFamily="34" charset="0"/>
              <a:buChar char="•"/>
              <a:defRPr/>
            </a:pPr>
            <a:r>
              <a:rPr lang="en-US" sz="1050" dirty="0">
                <a:latin typeface="Arial" panose="020B0604020202020204" pitchFamily="34" charset="0"/>
                <a:cs typeface="Arial" panose="020B0604020202020204" pitchFamily="34" charset="0"/>
              </a:rPr>
              <a:t>Identify top 25  influencers on Instagram to  build relationships to help blog, repost, and spread the word by September, 30, 2024</a:t>
            </a:r>
          </a:p>
          <a:p>
            <a:pPr marL="214313" indent="-214313" defTabSz="685800">
              <a:buClr>
                <a:srgbClr val="639B3E"/>
              </a:buClr>
              <a:buFont typeface="Arial" panose="020B0604020202020204" pitchFamily="34" charset="0"/>
              <a:buChar char="•"/>
              <a:defRPr/>
            </a:pPr>
            <a:endParaRPr lang="en-US" sz="1050" b="1" dirty="0">
              <a:latin typeface="Arial" panose="020B0604020202020204" pitchFamily="34" charset="0"/>
              <a:cs typeface="Arial" panose="020B0604020202020204" pitchFamily="34" charset="0"/>
            </a:endParaRPr>
          </a:p>
          <a:p>
            <a:pPr defTabSz="685800">
              <a:buClr>
                <a:srgbClr val="639B3E"/>
              </a:buClr>
              <a:defRPr/>
            </a:pPr>
            <a:r>
              <a:rPr lang="en-US" sz="1050" b="1" dirty="0">
                <a:latin typeface="Arial" panose="020B0604020202020204" pitchFamily="34" charset="0"/>
                <a:cs typeface="Arial" panose="020B0604020202020204" pitchFamily="34" charset="0"/>
              </a:rPr>
              <a:t>Capacity</a:t>
            </a:r>
          </a:p>
          <a:p>
            <a:pPr marL="214313" indent="-214313" defTabSz="685800">
              <a:buClr>
                <a:srgbClr val="639B3E"/>
              </a:buClr>
              <a:buFont typeface="Arial" panose="020B0604020202020204" pitchFamily="34" charset="0"/>
              <a:buChar char="•"/>
              <a:defRPr/>
            </a:pPr>
            <a:r>
              <a:rPr lang="en-US" sz="1050" dirty="0">
                <a:latin typeface="Arial" panose="020B0604020202020204" pitchFamily="34" charset="0"/>
                <a:cs typeface="Arial" panose="020B0604020202020204" pitchFamily="34" charset="0"/>
              </a:rPr>
              <a:t>Conduct an audience survey to determine where to expand, grow, and diversify social media presence for 2022</a:t>
            </a:r>
          </a:p>
          <a:p>
            <a:pPr marL="214313" indent="-214313" defTabSz="685800">
              <a:buClr>
                <a:srgbClr val="639B3E"/>
              </a:buClr>
              <a:buFont typeface="Arial" panose="020B0604020202020204" pitchFamily="34" charset="0"/>
              <a:buChar char="•"/>
              <a:defRPr/>
            </a:pPr>
            <a:r>
              <a:rPr lang="en-US" sz="1050" dirty="0">
                <a:latin typeface="Arial" panose="020B0604020202020204" pitchFamily="34" charset="0"/>
                <a:cs typeface="Arial" panose="020B0604020202020204" pitchFamily="34" charset="0"/>
              </a:rPr>
              <a:t>Create one video per month to tell stories about the impact of our organization by January 2022</a:t>
            </a:r>
          </a:p>
          <a:p>
            <a:pPr marL="214313" indent="-214313" defTabSz="685800">
              <a:buClr>
                <a:srgbClr val="639B3E"/>
              </a:buClr>
              <a:buFont typeface="Arial" panose="020B0604020202020204" pitchFamily="34" charset="0"/>
              <a:buChar char="•"/>
              <a:defRPr/>
            </a:pPr>
            <a:r>
              <a:rPr lang="en-US" sz="1050" dirty="0">
                <a:latin typeface="Arial" panose="020B0604020202020204" pitchFamily="34" charset="0"/>
                <a:cs typeface="Arial" panose="020B0604020202020204" pitchFamily="34" charset="0"/>
              </a:rPr>
              <a:t>Enhance visual storytelling capacity and diversify type of content shared with a  goal of increasing  videos by 10%, photos by 20%, and photos and text by August 1, 2012</a:t>
            </a:r>
          </a:p>
        </p:txBody>
      </p:sp>
      <p:grpSp>
        <p:nvGrpSpPr>
          <p:cNvPr id="19" name="Group 9">
            <a:extLst>
              <a:ext uri="{FF2B5EF4-FFF2-40B4-BE49-F238E27FC236}">
                <a16:creationId xmlns:a16="http://schemas.microsoft.com/office/drawing/2014/main" id="{ECB29D54-7011-443F-B531-750DF1881969}"/>
              </a:ext>
            </a:extLst>
          </p:cNvPr>
          <p:cNvGrpSpPr/>
          <p:nvPr/>
        </p:nvGrpSpPr>
        <p:grpSpPr>
          <a:xfrm>
            <a:off x="0" y="2051597"/>
            <a:ext cx="5075513" cy="523935"/>
            <a:chOff x="0" y="923391"/>
            <a:chExt cx="6767351" cy="698580"/>
          </a:xfrm>
        </p:grpSpPr>
        <p:sp>
          <p:nvSpPr>
            <p:cNvPr id="20" name="Rectangle 10">
              <a:extLst>
                <a:ext uri="{FF2B5EF4-FFF2-40B4-BE49-F238E27FC236}">
                  <a16:creationId xmlns:a16="http://schemas.microsoft.com/office/drawing/2014/main" id="{3400F657-160D-48CD-9757-CC7F2377DB0C}"/>
                </a:ext>
              </a:extLst>
            </p:cNvPr>
            <p:cNvSpPr/>
            <p:nvPr/>
          </p:nvSpPr>
          <p:spPr bwMode="auto">
            <a:xfrm>
              <a:off x="0" y="923391"/>
              <a:ext cx="6767351" cy="698580"/>
            </a:xfrm>
            <a:prstGeom prst="rect">
              <a:avLst/>
            </a:prstGeom>
            <a:solidFill>
              <a:srgbClr val="189BB5"/>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21" name="TextBox 11">
              <a:extLst>
                <a:ext uri="{FF2B5EF4-FFF2-40B4-BE49-F238E27FC236}">
                  <a16:creationId xmlns:a16="http://schemas.microsoft.com/office/drawing/2014/main" id="{A67A25AF-5C9B-4D2B-9371-16860F397E00}"/>
                </a:ext>
              </a:extLst>
            </p:cNvPr>
            <p:cNvSpPr txBox="1"/>
            <p:nvPr/>
          </p:nvSpPr>
          <p:spPr>
            <a:xfrm>
              <a:off x="332295" y="988466"/>
              <a:ext cx="6232892" cy="615553"/>
            </a:xfrm>
            <a:prstGeom prst="rect">
              <a:avLst/>
            </a:prstGeom>
            <a:solidFill>
              <a:srgbClr val="189BB5"/>
            </a:solidFill>
          </p:spPr>
          <p:txBody>
            <a:bodyPr wrap="square" rtlCol="0">
              <a:spAutoFit/>
            </a:bodyPr>
            <a:lstStyle/>
            <a:p>
              <a:pPr defTabSz="685800">
                <a:defRPr/>
              </a:pPr>
              <a:r>
                <a:rPr lang="en-US" sz="1200" dirty="0">
                  <a:solidFill>
                    <a:prstClr val="white"/>
                  </a:solidFill>
                  <a:latin typeface="Arial" panose="020B0604020202020204" pitchFamily="34" charset="0"/>
                  <a:cs typeface="Arial" panose="020B0604020202020204" pitchFamily="34" charset="0"/>
                </a:rPr>
                <a:t>If your primary marketing goal is “raising awareness”, then some sample SMART goals could be:</a:t>
              </a:r>
            </a:p>
          </p:txBody>
        </p:sp>
      </p:grpSp>
    </p:spTree>
    <p:extLst>
      <p:ext uri="{BB962C8B-B14F-4D97-AF65-F5344CB8AC3E}">
        <p14:creationId xmlns:p14="http://schemas.microsoft.com/office/powerpoint/2010/main" val="2679161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a:bodyPr>
          <a:lstStyle/>
          <a:p>
            <a:pPr algn="ctr"/>
            <a:r>
              <a:rPr lang="de-DE" dirty="0"/>
              <a:t>Content </a:t>
            </a:r>
            <a:r>
              <a:rPr lang="de-DE" dirty="0" err="1"/>
              <a:t>of</a:t>
            </a:r>
            <a:r>
              <a:rPr lang="de-DE" dirty="0"/>
              <a:t> </a:t>
            </a:r>
            <a:r>
              <a:rPr lang="de-DE" dirty="0" err="1"/>
              <a:t>this</a:t>
            </a:r>
            <a:r>
              <a:rPr lang="de-DE" dirty="0"/>
              <a:t> </a:t>
            </a:r>
            <a:r>
              <a:rPr lang="de-DE" dirty="0" err="1"/>
              <a:t>module</a:t>
            </a:r>
            <a:endParaRPr lang="de-AT" dirty="0"/>
          </a:p>
        </p:txBody>
      </p:sp>
      <p:graphicFrame>
        <p:nvGraphicFramePr>
          <p:cNvPr id="10" name="Diagramm 9">
            <a:extLst>
              <a:ext uri="{FF2B5EF4-FFF2-40B4-BE49-F238E27FC236}">
                <a16:creationId xmlns:a16="http://schemas.microsoft.com/office/drawing/2014/main" id="{E53AC4BD-50FD-49DF-A3B9-723F6919FF57}"/>
              </a:ext>
            </a:extLst>
          </p:cNvPr>
          <p:cNvGraphicFramePr/>
          <p:nvPr>
            <p:extLst>
              <p:ext uri="{D42A27DB-BD31-4B8C-83A1-F6EECF244321}">
                <p14:modId xmlns:p14="http://schemas.microsoft.com/office/powerpoint/2010/main" val="4085045139"/>
              </p:ext>
            </p:extLst>
          </p:nvPr>
        </p:nvGraphicFramePr>
        <p:xfrm>
          <a:off x="852487" y="2592422"/>
          <a:ext cx="7439025" cy="3192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747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C2239D-CA9C-4E56-8EFD-174BAF978342}"/>
              </a:ext>
            </a:extLst>
          </p:cNvPr>
          <p:cNvSpPr>
            <a:spLocks noGrp="1"/>
          </p:cNvSpPr>
          <p:nvPr>
            <p:ph type="title"/>
          </p:nvPr>
        </p:nvSpPr>
        <p:spPr>
          <a:xfrm>
            <a:off x="284328" y="2635623"/>
            <a:ext cx="2292287" cy="793377"/>
          </a:xfrm>
        </p:spPr>
        <p:txBody>
          <a:bodyPr>
            <a:normAutofit fontScale="90000"/>
          </a:bodyPr>
          <a:lstStyle/>
          <a:p>
            <a:r>
              <a:rPr lang="de-DE" dirty="0"/>
              <a:t>Content </a:t>
            </a:r>
            <a:r>
              <a:rPr lang="de-DE" dirty="0" err="1"/>
              <a:t>marketing</a:t>
            </a:r>
            <a:r>
              <a:rPr lang="de-DE" dirty="0"/>
              <a:t> </a:t>
            </a:r>
            <a:r>
              <a:rPr lang="de-DE" dirty="0" err="1"/>
              <a:t>funnel</a:t>
            </a:r>
            <a:endParaRPr lang="de-AT" dirty="0"/>
          </a:p>
        </p:txBody>
      </p:sp>
      <p:pic>
        <p:nvPicPr>
          <p:cNvPr id="5" name="Grafik 4">
            <a:extLst>
              <a:ext uri="{FF2B5EF4-FFF2-40B4-BE49-F238E27FC236}">
                <a16:creationId xmlns:a16="http://schemas.microsoft.com/office/drawing/2014/main" id="{B2028DE9-A772-4833-A60B-AE2353EDB288}"/>
              </a:ext>
            </a:extLst>
          </p:cNvPr>
          <p:cNvPicPr>
            <a:picLocks noChangeAspect="1"/>
          </p:cNvPicPr>
          <p:nvPr/>
        </p:nvPicPr>
        <p:blipFill>
          <a:blip r:embed="rId2"/>
          <a:stretch>
            <a:fillRect/>
          </a:stretch>
        </p:blipFill>
        <p:spPr>
          <a:xfrm>
            <a:off x="2576615" y="1210475"/>
            <a:ext cx="4917005" cy="5326168"/>
          </a:xfrm>
          <a:prstGeom prst="rect">
            <a:avLst/>
          </a:prstGeom>
        </p:spPr>
      </p:pic>
    </p:spTree>
    <p:extLst>
      <p:ext uri="{BB962C8B-B14F-4D97-AF65-F5344CB8AC3E}">
        <p14:creationId xmlns:p14="http://schemas.microsoft.com/office/powerpoint/2010/main" val="1097284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1617938" y="1005725"/>
            <a:ext cx="5688064" cy="793377"/>
          </a:xfrm>
        </p:spPr>
        <p:txBody>
          <a:bodyPr>
            <a:noAutofit/>
          </a:bodyPr>
          <a:lstStyle/>
          <a:p>
            <a:r>
              <a:rPr lang="de-DE" sz="3200" dirty="0" err="1"/>
              <a:t>Your</a:t>
            </a:r>
            <a:r>
              <a:rPr lang="de-DE" sz="3200" dirty="0"/>
              <a:t> online and offline </a:t>
            </a:r>
            <a:r>
              <a:rPr lang="de-DE" sz="3200" dirty="0" err="1"/>
              <a:t>marketing</a:t>
            </a:r>
            <a:r>
              <a:rPr lang="de-DE" sz="3200" dirty="0"/>
              <a:t> mix </a:t>
            </a:r>
            <a:r>
              <a:rPr lang="de-DE" sz="3200" dirty="0" err="1"/>
              <a:t>tailored</a:t>
            </a:r>
            <a:r>
              <a:rPr lang="de-DE" sz="3200" dirty="0"/>
              <a:t> to </a:t>
            </a:r>
            <a:r>
              <a:rPr lang="de-DE" sz="3200" dirty="0" err="1"/>
              <a:t>your</a:t>
            </a:r>
            <a:r>
              <a:rPr lang="de-DE" sz="3200" dirty="0"/>
              <a:t> </a:t>
            </a:r>
            <a:r>
              <a:rPr lang="de-DE" sz="3200" dirty="0" err="1"/>
              <a:t>objectives</a:t>
            </a:r>
            <a:endParaRPr lang="de-AT" sz="3200" dirty="0"/>
          </a:p>
        </p:txBody>
      </p:sp>
      <p:grpSp>
        <p:nvGrpSpPr>
          <p:cNvPr id="7" name="Group 1">
            <a:extLst>
              <a:ext uri="{FF2B5EF4-FFF2-40B4-BE49-F238E27FC236}">
                <a16:creationId xmlns:a16="http://schemas.microsoft.com/office/drawing/2014/main" id="{0E89FD26-6B09-4A6C-BD76-CC57E73DB371}"/>
              </a:ext>
            </a:extLst>
          </p:cNvPr>
          <p:cNvGrpSpPr/>
          <p:nvPr/>
        </p:nvGrpSpPr>
        <p:grpSpPr>
          <a:xfrm>
            <a:off x="0" y="2086767"/>
            <a:ext cx="6132443" cy="487388"/>
            <a:chOff x="0" y="1426973"/>
            <a:chExt cx="8176591" cy="649850"/>
          </a:xfrm>
          <a:solidFill>
            <a:srgbClr val="189BB5"/>
          </a:solidFill>
        </p:grpSpPr>
        <p:sp>
          <p:nvSpPr>
            <p:cNvPr id="8" name="Rectangle 4">
              <a:extLst>
                <a:ext uri="{FF2B5EF4-FFF2-40B4-BE49-F238E27FC236}">
                  <a16:creationId xmlns:a16="http://schemas.microsoft.com/office/drawing/2014/main" id="{2824C06A-52DA-4BCD-A477-7AE98612D3CB}"/>
                </a:ext>
              </a:extLst>
            </p:cNvPr>
            <p:cNvSpPr/>
            <p:nvPr/>
          </p:nvSpPr>
          <p:spPr bwMode="auto">
            <a:xfrm>
              <a:off x="0" y="1426973"/>
              <a:ext cx="8176591" cy="649850"/>
            </a:xfrm>
            <a:prstGeom prst="rect">
              <a:avLst/>
            </a:prstGeom>
            <a:grp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9" name="TextBox 5">
              <a:extLst>
                <a:ext uri="{FF2B5EF4-FFF2-40B4-BE49-F238E27FC236}">
                  <a16:creationId xmlns:a16="http://schemas.microsoft.com/office/drawing/2014/main" id="{E1E23D70-AAD6-4C55-B79D-43A6D20D6C91}"/>
                </a:ext>
              </a:extLst>
            </p:cNvPr>
            <p:cNvSpPr txBox="1"/>
            <p:nvPr/>
          </p:nvSpPr>
          <p:spPr>
            <a:xfrm>
              <a:off x="256781" y="1434778"/>
              <a:ext cx="6767351" cy="615553"/>
            </a:xfrm>
            <a:prstGeom prst="rect">
              <a:avLst/>
            </a:prstGeom>
            <a:grpFill/>
            <a:ln>
              <a:solidFill>
                <a:srgbClr val="189BB5"/>
              </a:solidFill>
            </a:ln>
          </p:spPr>
          <p:txBody>
            <a:bodyPr wrap="square" rtlCol="0">
              <a:spAutoFit/>
            </a:bodyPr>
            <a:lstStyle/>
            <a:p>
              <a:pPr>
                <a:defRPr/>
              </a:pPr>
              <a:r>
                <a:rPr lang="en-US" sz="1200" dirty="0">
                  <a:solidFill>
                    <a:schemeClr val="bg1"/>
                  </a:solidFill>
                  <a:latin typeface="Arial" panose="020B0604020202020204" pitchFamily="34" charset="0"/>
                  <a:cs typeface="Arial" panose="020B0604020202020204" pitchFamily="34" charset="0"/>
                </a:rPr>
                <a:t>Which media and tactical touch points will bring you the most success in reaching your target audience?</a:t>
              </a:r>
              <a:endParaRPr lang="en-GB" altLang="en-US" sz="1200" kern="0" dirty="0">
                <a:solidFill>
                  <a:schemeClr val="bg1"/>
                </a:solidFill>
                <a:latin typeface="Arial" panose="020B0604020202020204" pitchFamily="34" charset="0"/>
                <a:ea typeface="Helvetica Neue Medium"/>
                <a:cs typeface="Arial" panose="020B0604020202020204" pitchFamily="34" charset="0"/>
              </a:endParaRPr>
            </a:p>
          </p:txBody>
        </p:sp>
      </p:grpSp>
      <p:grpSp>
        <p:nvGrpSpPr>
          <p:cNvPr id="10" name="Group 2">
            <a:extLst>
              <a:ext uri="{FF2B5EF4-FFF2-40B4-BE49-F238E27FC236}">
                <a16:creationId xmlns:a16="http://schemas.microsoft.com/office/drawing/2014/main" id="{2A1C2EBE-EEBE-4B9A-845E-35AF37BC39B5}"/>
              </a:ext>
            </a:extLst>
          </p:cNvPr>
          <p:cNvGrpSpPr/>
          <p:nvPr/>
        </p:nvGrpSpPr>
        <p:grpSpPr>
          <a:xfrm>
            <a:off x="756812" y="2725137"/>
            <a:ext cx="4057691" cy="2921777"/>
            <a:chOff x="1009084" y="2278132"/>
            <a:chExt cx="5410254" cy="3895703"/>
          </a:xfrm>
        </p:grpSpPr>
        <p:sp>
          <p:nvSpPr>
            <p:cNvPr id="11" name="Isosceles Triangle 22">
              <a:extLst>
                <a:ext uri="{FF2B5EF4-FFF2-40B4-BE49-F238E27FC236}">
                  <a16:creationId xmlns:a16="http://schemas.microsoft.com/office/drawing/2014/main" id="{EEBCBEBF-21F7-4793-925A-7A12911F5F9B}"/>
                </a:ext>
              </a:extLst>
            </p:cNvPr>
            <p:cNvSpPr/>
            <p:nvPr/>
          </p:nvSpPr>
          <p:spPr bwMode="auto">
            <a:xfrm rot="2784834">
              <a:off x="1022924" y="2979771"/>
              <a:ext cx="206740" cy="133896"/>
            </a:xfrm>
            <a:prstGeom prst="triangle">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de-AT" sz="1500">
                <a:solidFill>
                  <a:srgbClr val="000000"/>
                </a:solidFill>
                <a:latin typeface="Arial" charset="0"/>
              </a:endParaRPr>
            </a:p>
          </p:txBody>
        </p:sp>
        <p:sp>
          <p:nvSpPr>
            <p:cNvPr id="12" name="Rectangle 15">
              <a:extLst>
                <a:ext uri="{FF2B5EF4-FFF2-40B4-BE49-F238E27FC236}">
                  <a16:creationId xmlns:a16="http://schemas.microsoft.com/office/drawing/2014/main" id="{52B64FD3-689D-4FE2-B989-299DC5B4D5DF}"/>
                </a:ext>
              </a:extLst>
            </p:cNvPr>
            <p:cNvSpPr/>
            <p:nvPr/>
          </p:nvSpPr>
          <p:spPr bwMode="auto">
            <a:xfrm>
              <a:off x="1009084" y="2452226"/>
              <a:ext cx="3620838" cy="565847"/>
            </a:xfrm>
            <a:prstGeom prst="rect">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de-AT" sz="1500" dirty="0">
                <a:solidFill>
                  <a:srgbClr val="000000"/>
                </a:solidFill>
                <a:latin typeface="Arial" charset="0"/>
              </a:endParaRPr>
            </a:p>
          </p:txBody>
        </p:sp>
        <p:cxnSp>
          <p:nvCxnSpPr>
            <p:cNvPr id="13" name="Straight Connector 16">
              <a:extLst>
                <a:ext uri="{FF2B5EF4-FFF2-40B4-BE49-F238E27FC236}">
                  <a16:creationId xmlns:a16="http://schemas.microsoft.com/office/drawing/2014/main" id="{6983C61D-19F4-489C-97DC-D0E83B983EA1}"/>
                </a:ext>
              </a:extLst>
            </p:cNvPr>
            <p:cNvCxnSpPr>
              <a:cxnSpLocks/>
            </p:cNvCxnSpPr>
            <p:nvPr/>
          </p:nvCxnSpPr>
          <p:spPr bwMode="auto">
            <a:xfrm>
              <a:off x="1161838" y="2278132"/>
              <a:ext cx="0" cy="3882451"/>
            </a:xfrm>
            <a:prstGeom prst="line">
              <a:avLst/>
            </a:prstGeom>
            <a:solidFill>
              <a:schemeClr val="accent1"/>
            </a:solidFill>
            <a:ln w="28575" cap="flat" cmpd="sng" algn="ctr">
              <a:solidFill>
                <a:srgbClr val="189BB5"/>
              </a:solidFill>
              <a:prstDash val="solid"/>
              <a:round/>
              <a:headEnd type="none" w="med" len="med"/>
              <a:tailEnd type="none" w="med" len="med"/>
            </a:ln>
            <a:effectLst/>
          </p:spPr>
        </p:cxnSp>
        <p:sp>
          <p:nvSpPr>
            <p:cNvPr id="14" name="Title 6">
              <a:extLst>
                <a:ext uri="{FF2B5EF4-FFF2-40B4-BE49-F238E27FC236}">
                  <a16:creationId xmlns:a16="http://schemas.microsoft.com/office/drawing/2014/main" id="{3C30EA32-FE56-4291-A134-753536303CDE}"/>
                </a:ext>
              </a:extLst>
            </p:cNvPr>
            <p:cNvSpPr txBox="1">
              <a:spLocks/>
            </p:cNvSpPr>
            <p:nvPr/>
          </p:nvSpPr>
          <p:spPr>
            <a:xfrm>
              <a:off x="1203504" y="2557521"/>
              <a:ext cx="2963106" cy="315074"/>
            </a:xfrm>
            <a:prstGeom prst="rect">
              <a:avLst/>
            </a:prstGeom>
            <a:solidFill>
              <a:srgbClr val="189BB5"/>
            </a:solidFill>
            <a:ln>
              <a:solidFill>
                <a:srgbClr val="189BB5"/>
              </a:solidFill>
            </a:ln>
          </p:spPr>
          <p:txBody>
            <a:bodyPr/>
            <a:lstStyle>
              <a:lvl1pPr algn="l" rtl="0" eaLnBrk="0" fontAlgn="base" hangingPunct="0">
                <a:spcBef>
                  <a:spcPct val="0"/>
                </a:spcBef>
                <a:spcAft>
                  <a:spcPct val="0"/>
                </a:spcAft>
                <a:defRPr sz="3000" b="1">
                  <a:solidFill>
                    <a:srgbClr val="FFFFFF"/>
                  </a:solidFill>
                  <a:latin typeface="+mj-lt"/>
                  <a:ea typeface="+mj-ea"/>
                  <a:cs typeface="+mj-cs"/>
                </a:defRPr>
              </a:lvl1pPr>
              <a:lvl2pPr algn="l" rtl="0" eaLnBrk="0" fontAlgn="base" hangingPunct="0">
                <a:spcBef>
                  <a:spcPct val="0"/>
                </a:spcBef>
                <a:spcAft>
                  <a:spcPct val="0"/>
                </a:spcAft>
                <a:defRPr sz="3000" b="1">
                  <a:solidFill>
                    <a:srgbClr val="FFFFFF"/>
                  </a:solidFill>
                  <a:latin typeface="Arial" charset="0"/>
                  <a:ea typeface="ＭＳ Ｐゴシック" charset="0"/>
                </a:defRPr>
              </a:lvl2pPr>
              <a:lvl3pPr algn="l" rtl="0" eaLnBrk="0" fontAlgn="base" hangingPunct="0">
                <a:spcBef>
                  <a:spcPct val="0"/>
                </a:spcBef>
                <a:spcAft>
                  <a:spcPct val="0"/>
                </a:spcAft>
                <a:defRPr sz="3000" b="1">
                  <a:solidFill>
                    <a:srgbClr val="FFFFFF"/>
                  </a:solidFill>
                  <a:latin typeface="Arial" charset="0"/>
                  <a:ea typeface="ＭＳ Ｐゴシック" charset="0"/>
                </a:defRPr>
              </a:lvl3pPr>
              <a:lvl4pPr algn="l" rtl="0" eaLnBrk="0" fontAlgn="base" hangingPunct="0">
                <a:spcBef>
                  <a:spcPct val="0"/>
                </a:spcBef>
                <a:spcAft>
                  <a:spcPct val="0"/>
                </a:spcAft>
                <a:defRPr sz="3000" b="1">
                  <a:solidFill>
                    <a:srgbClr val="FFFFFF"/>
                  </a:solidFill>
                  <a:latin typeface="Arial" charset="0"/>
                  <a:ea typeface="ＭＳ Ｐゴシック" charset="0"/>
                </a:defRPr>
              </a:lvl4pPr>
              <a:lvl5pPr algn="l" rtl="0" eaLnBrk="0" fontAlgn="base" hangingPunct="0">
                <a:spcBef>
                  <a:spcPct val="0"/>
                </a:spcBef>
                <a:spcAft>
                  <a:spcPct val="0"/>
                </a:spcAft>
                <a:defRPr sz="3000" b="1">
                  <a:solidFill>
                    <a:srgbClr val="FFFFFF"/>
                  </a:solidFill>
                  <a:latin typeface="Arial" charset="0"/>
                  <a:ea typeface="ＭＳ Ｐゴシック" charset="0"/>
                </a:defRPr>
              </a:lvl5pPr>
              <a:lvl6pPr marL="457200" algn="l" rtl="0" eaLnBrk="1" fontAlgn="base" hangingPunct="1">
                <a:spcBef>
                  <a:spcPct val="0"/>
                </a:spcBef>
                <a:spcAft>
                  <a:spcPct val="0"/>
                </a:spcAft>
                <a:defRPr sz="3000" b="1">
                  <a:solidFill>
                    <a:srgbClr val="000000"/>
                  </a:solidFill>
                  <a:latin typeface="Arial" charset="0"/>
                  <a:ea typeface="ＭＳ Ｐゴシック" charset="0"/>
                </a:defRPr>
              </a:lvl6pPr>
              <a:lvl7pPr marL="914400" algn="l" rtl="0" eaLnBrk="1" fontAlgn="base" hangingPunct="1">
                <a:spcBef>
                  <a:spcPct val="0"/>
                </a:spcBef>
                <a:spcAft>
                  <a:spcPct val="0"/>
                </a:spcAft>
                <a:defRPr sz="3000" b="1">
                  <a:solidFill>
                    <a:srgbClr val="000000"/>
                  </a:solidFill>
                  <a:latin typeface="Arial" charset="0"/>
                  <a:ea typeface="ＭＳ Ｐゴシック" charset="0"/>
                </a:defRPr>
              </a:lvl7pPr>
              <a:lvl8pPr marL="1371600" algn="l" rtl="0" eaLnBrk="1" fontAlgn="base" hangingPunct="1">
                <a:spcBef>
                  <a:spcPct val="0"/>
                </a:spcBef>
                <a:spcAft>
                  <a:spcPct val="0"/>
                </a:spcAft>
                <a:defRPr sz="3000" b="1">
                  <a:solidFill>
                    <a:srgbClr val="000000"/>
                  </a:solidFill>
                  <a:latin typeface="Arial" charset="0"/>
                  <a:ea typeface="ＭＳ Ｐゴシック" charset="0"/>
                </a:defRPr>
              </a:lvl8pPr>
              <a:lvl9pPr marL="1828800" algn="l" rtl="0" eaLnBrk="1" fontAlgn="base" hangingPunct="1">
                <a:spcBef>
                  <a:spcPct val="0"/>
                </a:spcBef>
                <a:spcAft>
                  <a:spcPct val="0"/>
                </a:spcAft>
                <a:defRPr sz="3000" b="1">
                  <a:solidFill>
                    <a:srgbClr val="000000"/>
                  </a:solidFill>
                  <a:latin typeface="Arial" charset="0"/>
                  <a:ea typeface="ＭＳ Ｐゴシック" charset="0"/>
                </a:defRPr>
              </a:lvl9pPr>
            </a:lstStyle>
            <a:p>
              <a:pPr>
                <a:defRPr/>
              </a:pPr>
              <a:r>
                <a:rPr lang="en-US" sz="1200" dirty="0">
                  <a:solidFill>
                    <a:schemeClr val="bg1"/>
                  </a:solidFill>
                  <a:latin typeface="+mn-lt"/>
                  <a:cs typeface="Arial" panose="020B0604020202020204" pitchFamily="34" charset="0"/>
                </a:rPr>
                <a:t>ONLINE</a:t>
              </a:r>
              <a:endParaRPr lang="de-AT" sz="1200" dirty="0">
                <a:solidFill>
                  <a:schemeClr val="bg1"/>
                </a:solidFill>
                <a:latin typeface="+mn-lt"/>
                <a:cs typeface="Arial" panose="020B0604020202020204" pitchFamily="34" charset="0"/>
              </a:endParaRPr>
            </a:p>
          </p:txBody>
        </p:sp>
        <p:grpSp>
          <p:nvGrpSpPr>
            <p:cNvPr id="15" name="Group 42">
              <a:extLst>
                <a:ext uri="{FF2B5EF4-FFF2-40B4-BE49-F238E27FC236}">
                  <a16:creationId xmlns:a16="http://schemas.microsoft.com/office/drawing/2014/main" id="{D10E9909-C126-4DCD-B221-ABCF4FFA0239}"/>
                </a:ext>
              </a:extLst>
            </p:cNvPr>
            <p:cNvGrpSpPr/>
            <p:nvPr/>
          </p:nvGrpSpPr>
          <p:grpSpPr>
            <a:xfrm>
              <a:off x="1299734" y="3260696"/>
              <a:ext cx="1206908" cy="369332"/>
              <a:chOff x="1714676" y="3260696"/>
              <a:chExt cx="1206908" cy="369332"/>
            </a:xfrm>
          </p:grpSpPr>
          <p:sp>
            <p:nvSpPr>
              <p:cNvPr id="38" name="Rectangle 18">
                <a:extLst>
                  <a:ext uri="{FF2B5EF4-FFF2-40B4-BE49-F238E27FC236}">
                    <a16:creationId xmlns:a16="http://schemas.microsoft.com/office/drawing/2014/main" id="{1EF72B5F-F4C4-48D0-8BF3-F02295954727}"/>
                  </a:ext>
                </a:extLst>
              </p:cNvPr>
              <p:cNvSpPr/>
              <p:nvPr/>
            </p:nvSpPr>
            <p:spPr>
              <a:xfrm>
                <a:off x="1714676" y="3299790"/>
                <a:ext cx="233394" cy="234015"/>
              </a:xfrm>
              <a:prstGeom prst="rect">
                <a:avLst/>
              </a:prstGeom>
              <a:no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ctangle 34">
                <a:extLst>
                  <a:ext uri="{FF2B5EF4-FFF2-40B4-BE49-F238E27FC236}">
                    <a16:creationId xmlns:a16="http://schemas.microsoft.com/office/drawing/2014/main" id="{064E0141-7FFB-426C-8F05-18BD6AD9BC28}"/>
                  </a:ext>
                </a:extLst>
              </p:cNvPr>
              <p:cNvSpPr/>
              <p:nvPr/>
            </p:nvSpPr>
            <p:spPr>
              <a:xfrm>
                <a:off x="1939520" y="3260696"/>
                <a:ext cx="982064" cy="369332"/>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Website</a:t>
                </a:r>
              </a:p>
            </p:txBody>
          </p:sp>
        </p:grpSp>
        <p:grpSp>
          <p:nvGrpSpPr>
            <p:cNvPr id="16" name="Group 43">
              <a:extLst>
                <a:ext uri="{FF2B5EF4-FFF2-40B4-BE49-F238E27FC236}">
                  <a16:creationId xmlns:a16="http://schemas.microsoft.com/office/drawing/2014/main" id="{C3F132BD-6894-4050-8C55-D814736B25F6}"/>
                </a:ext>
              </a:extLst>
            </p:cNvPr>
            <p:cNvGrpSpPr/>
            <p:nvPr/>
          </p:nvGrpSpPr>
          <p:grpSpPr>
            <a:xfrm>
              <a:off x="1299734" y="3695869"/>
              <a:ext cx="5119604" cy="369332"/>
              <a:chOff x="1714675" y="3695869"/>
              <a:chExt cx="5119604" cy="369332"/>
            </a:xfrm>
          </p:grpSpPr>
          <p:sp>
            <p:nvSpPr>
              <p:cNvPr id="36" name="Rectangle 19">
                <a:extLst>
                  <a:ext uri="{FF2B5EF4-FFF2-40B4-BE49-F238E27FC236}">
                    <a16:creationId xmlns:a16="http://schemas.microsoft.com/office/drawing/2014/main" id="{1B96BACB-D8C6-4FC0-836B-C31871EAE82A}"/>
                  </a:ext>
                </a:extLst>
              </p:cNvPr>
              <p:cNvSpPr/>
              <p:nvPr/>
            </p:nvSpPr>
            <p:spPr>
              <a:xfrm>
                <a:off x="1714675" y="3722920"/>
                <a:ext cx="233394" cy="234015"/>
              </a:xfrm>
              <a:prstGeom prst="rect">
                <a:avLst/>
              </a:prstGeom>
              <a:no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5">
                <a:extLst>
                  <a:ext uri="{FF2B5EF4-FFF2-40B4-BE49-F238E27FC236}">
                    <a16:creationId xmlns:a16="http://schemas.microsoft.com/office/drawing/2014/main" id="{6F4DAB98-E12F-44CD-AC85-490D83D01292}"/>
                  </a:ext>
                </a:extLst>
              </p:cNvPr>
              <p:cNvSpPr/>
              <p:nvPr/>
            </p:nvSpPr>
            <p:spPr>
              <a:xfrm>
                <a:off x="1939520" y="3695869"/>
                <a:ext cx="4894759" cy="369332"/>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Social media (Facebook, YouTube, Instagram, etc.)</a:t>
                </a:r>
              </a:p>
            </p:txBody>
          </p:sp>
        </p:grpSp>
        <p:grpSp>
          <p:nvGrpSpPr>
            <p:cNvPr id="17" name="Group 44">
              <a:extLst>
                <a:ext uri="{FF2B5EF4-FFF2-40B4-BE49-F238E27FC236}">
                  <a16:creationId xmlns:a16="http://schemas.microsoft.com/office/drawing/2014/main" id="{31D565F8-03EC-41C2-9976-5A64DE2CE5F2}"/>
                </a:ext>
              </a:extLst>
            </p:cNvPr>
            <p:cNvGrpSpPr/>
            <p:nvPr/>
          </p:nvGrpSpPr>
          <p:grpSpPr>
            <a:xfrm>
              <a:off x="1299734" y="5804503"/>
              <a:ext cx="4799174" cy="369332"/>
              <a:chOff x="1714675" y="4103497"/>
              <a:chExt cx="4799174" cy="369332"/>
            </a:xfrm>
          </p:grpSpPr>
          <p:sp>
            <p:nvSpPr>
              <p:cNvPr id="34" name="Rectangle 20">
                <a:extLst>
                  <a:ext uri="{FF2B5EF4-FFF2-40B4-BE49-F238E27FC236}">
                    <a16:creationId xmlns:a16="http://schemas.microsoft.com/office/drawing/2014/main" id="{36F31C71-53CA-46AD-B5A7-A7D236AD7067}"/>
                  </a:ext>
                </a:extLst>
              </p:cNvPr>
              <p:cNvSpPr/>
              <p:nvPr/>
            </p:nvSpPr>
            <p:spPr>
              <a:xfrm>
                <a:off x="1714675" y="4146050"/>
                <a:ext cx="233394" cy="234015"/>
              </a:xfrm>
              <a:prstGeom prst="rect">
                <a:avLst/>
              </a:prstGeom>
              <a:no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6">
                <a:extLst>
                  <a:ext uri="{FF2B5EF4-FFF2-40B4-BE49-F238E27FC236}">
                    <a16:creationId xmlns:a16="http://schemas.microsoft.com/office/drawing/2014/main" id="{0F75A785-3A11-4B9A-BC23-4015C0825CD3}"/>
                  </a:ext>
                </a:extLst>
              </p:cNvPr>
              <p:cNvSpPr/>
              <p:nvPr/>
            </p:nvSpPr>
            <p:spPr>
              <a:xfrm>
                <a:off x="1939520" y="4103497"/>
                <a:ext cx="4574329" cy="369332"/>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Paid advertising (banner ads, Google AdWords)</a:t>
                </a:r>
              </a:p>
            </p:txBody>
          </p:sp>
        </p:grpSp>
        <p:grpSp>
          <p:nvGrpSpPr>
            <p:cNvPr id="22" name="Group 45">
              <a:extLst>
                <a:ext uri="{FF2B5EF4-FFF2-40B4-BE49-F238E27FC236}">
                  <a16:creationId xmlns:a16="http://schemas.microsoft.com/office/drawing/2014/main" id="{8B93B083-0386-413D-A414-788AC6801280}"/>
                </a:ext>
              </a:extLst>
            </p:cNvPr>
            <p:cNvGrpSpPr/>
            <p:nvPr/>
          </p:nvGrpSpPr>
          <p:grpSpPr>
            <a:xfrm>
              <a:off x="1299734" y="4491708"/>
              <a:ext cx="4649560" cy="369332"/>
              <a:chOff x="1706126" y="4491708"/>
              <a:chExt cx="4649560" cy="369332"/>
            </a:xfrm>
          </p:grpSpPr>
          <p:sp>
            <p:nvSpPr>
              <p:cNvPr id="32" name="Rectangle 21">
                <a:extLst>
                  <a:ext uri="{FF2B5EF4-FFF2-40B4-BE49-F238E27FC236}">
                    <a16:creationId xmlns:a16="http://schemas.microsoft.com/office/drawing/2014/main" id="{1927DF74-E4CC-431B-A475-88CC1346D896}"/>
                  </a:ext>
                </a:extLst>
              </p:cNvPr>
              <p:cNvSpPr/>
              <p:nvPr/>
            </p:nvSpPr>
            <p:spPr>
              <a:xfrm>
                <a:off x="1706126" y="4544774"/>
                <a:ext cx="233394" cy="234015"/>
              </a:xfrm>
              <a:prstGeom prst="rect">
                <a:avLst/>
              </a:prstGeom>
              <a:no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7">
                <a:extLst>
                  <a:ext uri="{FF2B5EF4-FFF2-40B4-BE49-F238E27FC236}">
                    <a16:creationId xmlns:a16="http://schemas.microsoft.com/office/drawing/2014/main" id="{D68E3A21-1F57-493E-9A27-60F124231F79}"/>
                  </a:ext>
                </a:extLst>
              </p:cNvPr>
              <p:cNvSpPr/>
              <p:nvPr/>
            </p:nvSpPr>
            <p:spPr>
              <a:xfrm>
                <a:off x="1939521" y="4491708"/>
                <a:ext cx="4416165" cy="369332"/>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Public relations placements on websites/blogs</a:t>
                </a:r>
              </a:p>
            </p:txBody>
          </p:sp>
        </p:grpSp>
        <p:grpSp>
          <p:nvGrpSpPr>
            <p:cNvPr id="23" name="Group 46">
              <a:extLst>
                <a:ext uri="{FF2B5EF4-FFF2-40B4-BE49-F238E27FC236}">
                  <a16:creationId xmlns:a16="http://schemas.microsoft.com/office/drawing/2014/main" id="{D961D146-9F51-4DD7-BD88-1209CE877D58}"/>
                </a:ext>
              </a:extLst>
            </p:cNvPr>
            <p:cNvGrpSpPr/>
            <p:nvPr/>
          </p:nvGrpSpPr>
          <p:grpSpPr>
            <a:xfrm>
              <a:off x="1299734" y="4903585"/>
              <a:ext cx="2422260" cy="369332"/>
              <a:chOff x="1706322" y="4903585"/>
              <a:chExt cx="2422260" cy="369332"/>
            </a:xfrm>
          </p:grpSpPr>
          <p:sp>
            <p:nvSpPr>
              <p:cNvPr id="30" name="Rectangle 22">
                <a:extLst>
                  <a:ext uri="{FF2B5EF4-FFF2-40B4-BE49-F238E27FC236}">
                    <a16:creationId xmlns:a16="http://schemas.microsoft.com/office/drawing/2014/main" id="{8D4226A7-6013-4E4E-83D6-86ADAAEFD9E9}"/>
                  </a:ext>
                </a:extLst>
              </p:cNvPr>
              <p:cNvSpPr/>
              <p:nvPr/>
            </p:nvSpPr>
            <p:spPr>
              <a:xfrm>
                <a:off x="1706322" y="4943498"/>
                <a:ext cx="233394" cy="234015"/>
              </a:xfrm>
              <a:prstGeom prst="rect">
                <a:avLst/>
              </a:prstGeom>
              <a:no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8">
                <a:extLst>
                  <a:ext uri="{FF2B5EF4-FFF2-40B4-BE49-F238E27FC236}">
                    <a16:creationId xmlns:a16="http://schemas.microsoft.com/office/drawing/2014/main" id="{AC94F63C-2233-4249-B6AB-C68022CDCF01}"/>
                  </a:ext>
                </a:extLst>
              </p:cNvPr>
              <p:cNvSpPr/>
              <p:nvPr/>
            </p:nvSpPr>
            <p:spPr>
              <a:xfrm>
                <a:off x="1939521" y="4903585"/>
                <a:ext cx="2189061" cy="369332"/>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Special events pages</a:t>
                </a:r>
              </a:p>
            </p:txBody>
          </p:sp>
        </p:grpSp>
        <p:grpSp>
          <p:nvGrpSpPr>
            <p:cNvPr id="24" name="Group 47">
              <a:extLst>
                <a:ext uri="{FF2B5EF4-FFF2-40B4-BE49-F238E27FC236}">
                  <a16:creationId xmlns:a16="http://schemas.microsoft.com/office/drawing/2014/main" id="{8D36E196-5626-4C04-ABB1-311EF98A56FE}"/>
                </a:ext>
              </a:extLst>
            </p:cNvPr>
            <p:cNvGrpSpPr/>
            <p:nvPr/>
          </p:nvGrpSpPr>
          <p:grpSpPr>
            <a:xfrm>
              <a:off x="1299734" y="4092143"/>
              <a:ext cx="4944052" cy="369333"/>
              <a:chOff x="1706321" y="5310621"/>
              <a:chExt cx="4944052" cy="369333"/>
            </a:xfrm>
          </p:grpSpPr>
          <p:sp>
            <p:nvSpPr>
              <p:cNvPr id="28" name="Rectangle 23">
                <a:extLst>
                  <a:ext uri="{FF2B5EF4-FFF2-40B4-BE49-F238E27FC236}">
                    <a16:creationId xmlns:a16="http://schemas.microsoft.com/office/drawing/2014/main" id="{242EEA82-4E0A-4239-8BED-041194B52C15}"/>
                  </a:ext>
                </a:extLst>
              </p:cNvPr>
              <p:cNvSpPr/>
              <p:nvPr/>
            </p:nvSpPr>
            <p:spPr>
              <a:xfrm>
                <a:off x="1706321" y="5366628"/>
                <a:ext cx="233394" cy="234015"/>
              </a:xfrm>
              <a:prstGeom prst="rect">
                <a:avLst/>
              </a:prstGeom>
              <a:no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39">
                <a:extLst>
                  <a:ext uri="{FF2B5EF4-FFF2-40B4-BE49-F238E27FC236}">
                    <a16:creationId xmlns:a16="http://schemas.microsoft.com/office/drawing/2014/main" id="{090673B3-5426-406C-9762-A4B1C8A22807}"/>
                  </a:ext>
                </a:extLst>
              </p:cNvPr>
              <p:cNvSpPr/>
              <p:nvPr/>
            </p:nvSpPr>
            <p:spPr>
              <a:xfrm>
                <a:off x="1939520" y="5310621"/>
                <a:ext cx="4710853" cy="369333"/>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Email marketing (e-newsletter, advocacy alerts)</a:t>
                </a:r>
              </a:p>
            </p:txBody>
          </p:sp>
        </p:grpSp>
        <p:grpSp>
          <p:nvGrpSpPr>
            <p:cNvPr id="25" name="Group 60">
              <a:extLst>
                <a:ext uri="{FF2B5EF4-FFF2-40B4-BE49-F238E27FC236}">
                  <a16:creationId xmlns:a16="http://schemas.microsoft.com/office/drawing/2014/main" id="{1DF62D67-19D9-4102-B68B-BD0A24A494DA}"/>
                </a:ext>
              </a:extLst>
            </p:cNvPr>
            <p:cNvGrpSpPr/>
            <p:nvPr/>
          </p:nvGrpSpPr>
          <p:grpSpPr>
            <a:xfrm>
              <a:off x="1299734" y="5355375"/>
              <a:ext cx="1909298" cy="369332"/>
              <a:chOff x="1299929" y="5746685"/>
              <a:chExt cx="1909298" cy="369332"/>
            </a:xfrm>
          </p:grpSpPr>
          <p:sp>
            <p:nvSpPr>
              <p:cNvPr id="26" name="Rectangle 24">
                <a:extLst>
                  <a:ext uri="{FF2B5EF4-FFF2-40B4-BE49-F238E27FC236}">
                    <a16:creationId xmlns:a16="http://schemas.microsoft.com/office/drawing/2014/main" id="{191E0AB4-1BCC-4BC2-877C-8AE4FCB7EED6}"/>
                  </a:ext>
                </a:extLst>
              </p:cNvPr>
              <p:cNvSpPr/>
              <p:nvPr/>
            </p:nvSpPr>
            <p:spPr>
              <a:xfrm>
                <a:off x="1299929" y="5789758"/>
                <a:ext cx="233394" cy="234015"/>
              </a:xfrm>
              <a:prstGeom prst="rect">
                <a:avLst/>
              </a:prstGeom>
              <a:no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Box 59">
                <a:extLst>
                  <a:ext uri="{FF2B5EF4-FFF2-40B4-BE49-F238E27FC236}">
                    <a16:creationId xmlns:a16="http://schemas.microsoft.com/office/drawing/2014/main" id="{60BA92D1-0985-43EB-853C-C8D5B4CB17D5}"/>
                  </a:ext>
                </a:extLst>
              </p:cNvPr>
              <p:cNvSpPr txBox="1"/>
              <p:nvPr/>
            </p:nvSpPr>
            <p:spPr>
              <a:xfrm>
                <a:off x="1533128" y="5746685"/>
                <a:ext cx="1676099" cy="369332"/>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Donation pages</a:t>
                </a:r>
              </a:p>
            </p:txBody>
          </p:sp>
        </p:grpSp>
      </p:grpSp>
      <p:grpSp>
        <p:nvGrpSpPr>
          <p:cNvPr id="40" name="Group 12">
            <a:extLst>
              <a:ext uri="{FF2B5EF4-FFF2-40B4-BE49-F238E27FC236}">
                <a16:creationId xmlns:a16="http://schemas.microsoft.com/office/drawing/2014/main" id="{B5F852EB-A023-4E4E-A0F3-06EEE4E5DF36}"/>
              </a:ext>
            </a:extLst>
          </p:cNvPr>
          <p:cNvGrpSpPr/>
          <p:nvPr/>
        </p:nvGrpSpPr>
        <p:grpSpPr>
          <a:xfrm>
            <a:off x="4771760" y="2725137"/>
            <a:ext cx="5005906" cy="2911838"/>
            <a:chOff x="6362347" y="2278132"/>
            <a:chExt cx="6674541" cy="3882451"/>
          </a:xfrm>
        </p:grpSpPr>
        <p:sp>
          <p:nvSpPr>
            <p:cNvPr id="41" name="Isosceles Triangle 22">
              <a:extLst>
                <a:ext uri="{FF2B5EF4-FFF2-40B4-BE49-F238E27FC236}">
                  <a16:creationId xmlns:a16="http://schemas.microsoft.com/office/drawing/2014/main" id="{96DCEC88-9ECE-4CA7-8CF4-D9A68C88633D}"/>
                </a:ext>
              </a:extLst>
            </p:cNvPr>
            <p:cNvSpPr/>
            <p:nvPr/>
          </p:nvSpPr>
          <p:spPr bwMode="auto">
            <a:xfrm rot="2784834">
              <a:off x="6376187" y="2979771"/>
              <a:ext cx="206740" cy="133896"/>
            </a:xfrm>
            <a:prstGeom prst="triangle">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de-AT" sz="1500">
                <a:solidFill>
                  <a:srgbClr val="000000"/>
                </a:solidFill>
                <a:latin typeface="Arial" charset="0"/>
              </a:endParaRPr>
            </a:p>
          </p:txBody>
        </p:sp>
        <p:sp>
          <p:nvSpPr>
            <p:cNvPr id="42" name="Rectangle 9">
              <a:extLst>
                <a:ext uri="{FF2B5EF4-FFF2-40B4-BE49-F238E27FC236}">
                  <a16:creationId xmlns:a16="http://schemas.microsoft.com/office/drawing/2014/main" id="{FECFBEB5-AE68-4C80-AECC-DA427C2FBB2D}"/>
                </a:ext>
              </a:extLst>
            </p:cNvPr>
            <p:cNvSpPr/>
            <p:nvPr/>
          </p:nvSpPr>
          <p:spPr bwMode="auto">
            <a:xfrm>
              <a:off x="6362347" y="2452226"/>
              <a:ext cx="3620838" cy="565847"/>
            </a:xfrm>
            <a:prstGeom prst="rect">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de-AT" sz="1500" dirty="0">
                <a:solidFill>
                  <a:srgbClr val="000000"/>
                </a:solidFill>
                <a:latin typeface="Arial" charset="0"/>
              </a:endParaRPr>
            </a:p>
          </p:txBody>
        </p:sp>
        <p:cxnSp>
          <p:nvCxnSpPr>
            <p:cNvPr id="43" name="Straight Connector 10">
              <a:extLst>
                <a:ext uri="{FF2B5EF4-FFF2-40B4-BE49-F238E27FC236}">
                  <a16:creationId xmlns:a16="http://schemas.microsoft.com/office/drawing/2014/main" id="{443EA9DA-6169-4709-90C0-BB6ED0A84E55}"/>
                </a:ext>
              </a:extLst>
            </p:cNvPr>
            <p:cNvCxnSpPr>
              <a:cxnSpLocks/>
            </p:cNvCxnSpPr>
            <p:nvPr/>
          </p:nvCxnSpPr>
          <p:spPr bwMode="auto">
            <a:xfrm>
              <a:off x="6515101" y="2278132"/>
              <a:ext cx="0" cy="3882451"/>
            </a:xfrm>
            <a:prstGeom prst="line">
              <a:avLst/>
            </a:prstGeom>
            <a:solidFill>
              <a:schemeClr val="accent1"/>
            </a:solidFill>
            <a:ln w="28575" cap="flat" cmpd="sng" algn="ctr">
              <a:solidFill>
                <a:srgbClr val="189BB5"/>
              </a:solidFill>
              <a:prstDash val="solid"/>
              <a:round/>
              <a:headEnd type="none" w="med" len="med"/>
              <a:tailEnd type="none" w="med" len="med"/>
            </a:ln>
            <a:effectLst/>
          </p:spPr>
        </p:cxnSp>
        <p:sp>
          <p:nvSpPr>
            <p:cNvPr id="44" name="Title 6">
              <a:extLst>
                <a:ext uri="{FF2B5EF4-FFF2-40B4-BE49-F238E27FC236}">
                  <a16:creationId xmlns:a16="http://schemas.microsoft.com/office/drawing/2014/main" id="{E0318259-E7AA-4747-97A4-56CEFF2E4A54}"/>
                </a:ext>
              </a:extLst>
            </p:cNvPr>
            <p:cNvSpPr txBox="1">
              <a:spLocks/>
            </p:cNvSpPr>
            <p:nvPr/>
          </p:nvSpPr>
          <p:spPr>
            <a:xfrm>
              <a:off x="6556767" y="2557521"/>
              <a:ext cx="2963106" cy="315074"/>
            </a:xfrm>
            <a:prstGeom prst="rect">
              <a:avLst/>
            </a:prstGeom>
            <a:solidFill>
              <a:srgbClr val="189BB5"/>
            </a:solidFill>
            <a:ln>
              <a:solidFill>
                <a:srgbClr val="189BB5"/>
              </a:solidFill>
            </a:ln>
          </p:spPr>
          <p:txBody>
            <a:bodyPr/>
            <a:lstStyle>
              <a:lvl1pPr algn="l" rtl="0" eaLnBrk="0" fontAlgn="base" hangingPunct="0">
                <a:spcBef>
                  <a:spcPct val="0"/>
                </a:spcBef>
                <a:spcAft>
                  <a:spcPct val="0"/>
                </a:spcAft>
                <a:defRPr sz="3000" b="1">
                  <a:solidFill>
                    <a:srgbClr val="FFFFFF"/>
                  </a:solidFill>
                  <a:latin typeface="+mj-lt"/>
                  <a:ea typeface="+mj-ea"/>
                  <a:cs typeface="+mj-cs"/>
                </a:defRPr>
              </a:lvl1pPr>
              <a:lvl2pPr algn="l" rtl="0" eaLnBrk="0" fontAlgn="base" hangingPunct="0">
                <a:spcBef>
                  <a:spcPct val="0"/>
                </a:spcBef>
                <a:spcAft>
                  <a:spcPct val="0"/>
                </a:spcAft>
                <a:defRPr sz="3000" b="1">
                  <a:solidFill>
                    <a:srgbClr val="FFFFFF"/>
                  </a:solidFill>
                  <a:latin typeface="Arial" charset="0"/>
                  <a:ea typeface="ＭＳ Ｐゴシック" charset="0"/>
                </a:defRPr>
              </a:lvl2pPr>
              <a:lvl3pPr algn="l" rtl="0" eaLnBrk="0" fontAlgn="base" hangingPunct="0">
                <a:spcBef>
                  <a:spcPct val="0"/>
                </a:spcBef>
                <a:spcAft>
                  <a:spcPct val="0"/>
                </a:spcAft>
                <a:defRPr sz="3000" b="1">
                  <a:solidFill>
                    <a:srgbClr val="FFFFFF"/>
                  </a:solidFill>
                  <a:latin typeface="Arial" charset="0"/>
                  <a:ea typeface="ＭＳ Ｐゴシック" charset="0"/>
                </a:defRPr>
              </a:lvl3pPr>
              <a:lvl4pPr algn="l" rtl="0" eaLnBrk="0" fontAlgn="base" hangingPunct="0">
                <a:spcBef>
                  <a:spcPct val="0"/>
                </a:spcBef>
                <a:spcAft>
                  <a:spcPct val="0"/>
                </a:spcAft>
                <a:defRPr sz="3000" b="1">
                  <a:solidFill>
                    <a:srgbClr val="FFFFFF"/>
                  </a:solidFill>
                  <a:latin typeface="Arial" charset="0"/>
                  <a:ea typeface="ＭＳ Ｐゴシック" charset="0"/>
                </a:defRPr>
              </a:lvl4pPr>
              <a:lvl5pPr algn="l" rtl="0" eaLnBrk="0" fontAlgn="base" hangingPunct="0">
                <a:spcBef>
                  <a:spcPct val="0"/>
                </a:spcBef>
                <a:spcAft>
                  <a:spcPct val="0"/>
                </a:spcAft>
                <a:defRPr sz="3000" b="1">
                  <a:solidFill>
                    <a:srgbClr val="FFFFFF"/>
                  </a:solidFill>
                  <a:latin typeface="Arial" charset="0"/>
                  <a:ea typeface="ＭＳ Ｐゴシック" charset="0"/>
                </a:defRPr>
              </a:lvl5pPr>
              <a:lvl6pPr marL="457200" algn="l" rtl="0" eaLnBrk="1" fontAlgn="base" hangingPunct="1">
                <a:spcBef>
                  <a:spcPct val="0"/>
                </a:spcBef>
                <a:spcAft>
                  <a:spcPct val="0"/>
                </a:spcAft>
                <a:defRPr sz="3000" b="1">
                  <a:solidFill>
                    <a:srgbClr val="000000"/>
                  </a:solidFill>
                  <a:latin typeface="Arial" charset="0"/>
                  <a:ea typeface="ＭＳ Ｐゴシック" charset="0"/>
                </a:defRPr>
              </a:lvl6pPr>
              <a:lvl7pPr marL="914400" algn="l" rtl="0" eaLnBrk="1" fontAlgn="base" hangingPunct="1">
                <a:spcBef>
                  <a:spcPct val="0"/>
                </a:spcBef>
                <a:spcAft>
                  <a:spcPct val="0"/>
                </a:spcAft>
                <a:defRPr sz="3000" b="1">
                  <a:solidFill>
                    <a:srgbClr val="000000"/>
                  </a:solidFill>
                  <a:latin typeface="Arial" charset="0"/>
                  <a:ea typeface="ＭＳ Ｐゴシック" charset="0"/>
                </a:defRPr>
              </a:lvl7pPr>
              <a:lvl8pPr marL="1371600" algn="l" rtl="0" eaLnBrk="1" fontAlgn="base" hangingPunct="1">
                <a:spcBef>
                  <a:spcPct val="0"/>
                </a:spcBef>
                <a:spcAft>
                  <a:spcPct val="0"/>
                </a:spcAft>
                <a:defRPr sz="3000" b="1">
                  <a:solidFill>
                    <a:srgbClr val="000000"/>
                  </a:solidFill>
                  <a:latin typeface="Arial" charset="0"/>
                  <a:ea typeface="ＭＳ Ｐゴシック" charset="0"/>
                </a:defRPr>
              </a:lvl8pPr>
              <a:lvl9pPr marL="1828800" algn="l" rtl="0" eaLnBrk="1" fontAlgn="base" hangingPunct="1">
                <a:spcBef>
                  <a:spcPct val="0"/>
                </a:spcBef>
                <a:spcAft>
                  <a:spcPct val="0"/>
                </a:spcAft>
                <a:defRPr sz="3000" b="1">
                  <a:solidFill>
                    <a:srgbClr val="000000"/>
                  </a:solidFill>
                  <a:latin typeface="Arial" charset="0"/>
                  <a:ea typeface="ＭＳ Ｐゴシック" charset="0"/>
                </a:defRPr>
              </a:lvl9pPr>
            </a:lstStyle>
            <a:p>
              <a:pPr>
                <a:defRPr/>
              </a:pPr>
              <a:r>
                <a:rPr lang="en-US" sz="1200" dirty="0">
                  <a:solidFill>
                    <a:schemeClr val="bg1"/>
                  </a:solidFill>
                  <a:latin typeface="+mn-lt"/>
                  <a:cs typeface="Arial" panose="020B0604020202020204" pitchFamily="34" charset="0"/>
                </a:rPr>
                <a:t>OFFLINE</a:t>
              </a:r>
              <a:endParaRPr lang="de-AT" sz="1200" dirty="0">
                <a:solidFill>
                  <a:schemeClr val="bg1"/>
                </a:solidFill>
                <a:latin typeface="+mn-lt"/>
                <a:cs typeface="Arial" panose="020B0604020202020204" pitchFamily="34" charset="0"/>
              </a:endParaRPr>
            </a:p>
          </p:txBody>
        </p:sp>
        <p:grpSp>
          <p:nvGrpSpPr>
            <p:cNvPr id="45" name="Group 58">
              <a:extLst>
                <a:ext uri="{FF2B5EF4-FFF2-40B4-BE49-F238E27FC236}">
                  <a16:creationId xmlns:a16="http://schemas.microsoft.com/office/drawing/2014/main" id="{CA98899F-C512-45E9-853A-515E0A2543DE}"/>
                </a:ext>
              </a:extLst>
            </p:cNvPr>
            <p:cNvGrpSpPr/>
            <p:nvPr/>
          </p:nvGrpSpPr>
          <p:grpSpPr>
            <a:xfrm>
              <a:off x="6655403" y="5310621"/>
              <a:ext cx="1914125" cy="369332"/>
              <a:chOff x="6931174" y="5310621"/>
              <a:chExt cx="1914125" cy="369332"/>
            </a:xfrm>
          </p:grpSpPr>
          <p:sp>
            <p:nvSpPr>
              <p:cNvPr id="64" name="Rectangle 31">
                <a:extLst>
                  <a:ext uri="{FF2B5EF4-FFF2-40B4-BE49-F238E27FC236}">
                    <a16:creationId xmlns:a16="http://schemas.microsoft.com/office/drawing/2014/main" id="{7BB3D264-0A89-428D-AB34-960AE2120F7C}"/>
                  </a:ext>
                </a:extLst>
              </p:cNvPr>
              <p:cNvSpPr/>
              <p:nvPr/>
            </p:nvSpPr>
            <p:spPr>
              <a:xfrm>
                <a:off x="6931174" y="5374765"/>
                <a:ext cx="233394" cy="234015"/>
              </a:xfrm>
              <a:prstGeom prst="rect">
                <a:avLst/>
              </a:prstGeom>
              <a:no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Rectangle 41">
                <a:extLst>
                  <a:ext uri="{FF2B5EF4-FFF2-40B4-BE49-F238E27FC236}">
                    <a16:creationId xmlns:a16="http://schemas.microsoft.com/office/drawing/2014/main" id="{2A39D700-224E-4B75-A482-FB5DE4E30DB8}"/>
                  </a:ext>
                </a:extLst>
              </p:cNvPr>
              <p:cNvSpPr/>
              <p:nvPr/>
            </p:nvSpPr>
            <p:spPr>
              <a:xfrm>
                <a:off x="7216659" y="5310621"/>
                <a:ext cx="1628640" cy="369332"/>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Special events</a:t>
                </a:r>
              </a:p>
            </p:txBody>
          </p:sp>
        </p:grpSp>
        <p:grpSp>
          <p:nvGrpSpPr>
            <p:cNvPr id="46" name="Group 53">
              <a:extLst>
                <a:ext uri="{FF2B5EF4-FFF2-40B4-BE49-F238E27FC236}">
                  <a16:creationId xmlns:a16="http://schemas.microsoft.com/office/drawing/2014/main" id="{1571D33B-CC62-41A6-8181-944E8AEB10EE}"/>
                </a:ext>
              </a:extLst>
            </p:cNvPr>
            <p:cNvGrpSpPr/>
            <p:nvPr/>
          </p:nvGrpSpPr>
          <p:grpSpPr>
            <a:xfrm>
              <a:off x="6655403" y="3256453"/>
              <a:ext cx="4060450" cy="369332"/>
              <a:chOff x="6931174" y="3256453"/>
              <a:chExt cx="4060450" cy="369332"/>
            </a:xfrm>
          </p:grpSpPr>
          <p:sp>
            <p:nvSpPr>
              <p:cNvPr id="62" name="Rectangle 26">
                <a:extLst>
                  <a:ext uri="{FF2B5EF4-FFF2-40B4-BE49-F238E27FC236}">
                    <a16:creationId xmlns:a16="http://schemas.microsoft.com/office/drawing/2014/main" id="{DE26A289-9B17-4968-BE85-919890F53637}"/>
                  </a:ext>
                </a:extLst>
              </p:cNvPr>
              <p:cNvSpPr/>
              <p:nvPr/>
            </p:nvSpPr>
            <p:spPr>
              <a:xfrm>
                <a:off x="6931174" y="3299790"/>
                <a:ext cx="233394" cy="234015"/>
              </a:xfrm>
              <a:prstGeom prst="rect">
                <a:avLst/>
              </a:prstGeom>
              <a:no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TextBox 48">
                <a:extLst>
                  <a:ext uri="{FF2B5EF4-FFF2-40B4-BE49-F238E27FC236}">
                    <a16:creationId xmlns:a16="http://schemas.microsoft.com/office/drawing/2014/main" id="{790513DA-3997-4916-9B79-7374E11CE292}"/>
                  </a:ext>
                </a:extLst>
              </p:cNvPr>
              <p:cNvSpPr txBox="1"/>
              <p:nvPr/>
            </p:nvSpPr>
            <p:spPr>
              <a:xfrm>
                <a:off x="7216659" y="3256453"/>
                <a:ext cx="3774965" cy="369332"/>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Print Media (brochures, flyers, posters)</a:t>
                </a:r>
              </a:p>
            </p:txBody>
          </p:sp>
        </p:grpSp>
        <p:grpSp>
          <p:nvGrpSpPr>
            <p:cNvPr id="47" name="Group 54">
              <a:extLst>
                <a:ext uri="{FF2B5EF4-FFF2-40B4-BE49-F238E27FC236}">
                  <a16:creationId xmlns:a16="http://schemas.microsoft.com/office/drawing/2014/main" id="{E468DDF2-99DD-47FF-9233-4EE2A1538AE6}"/>
                </a:ext>
              </a:extLst>
            </p:cNvPr>
            <p:cNvGrpSpPr/>
            <p:nvPr/>
          </p:nvGrpSpPr>
          <p:grpSpPr>
            <a:xfrm>
              <a:off x="6655403" y="3668392"/>
              <a:ext cx="1497782" cy="369332"/>
              <a:chOff x="6931174" y="3668392"/>
              <a:chExt cx="1497782" cy="369332"/>
            </a:xfrm>
          </p:grpSpPr>
          <p:sp>
            <p:nvSpPr>
              <p:cNvPr id="60" name="Rectangle 27">
                <a:extLst>
                  <a:ext uri="{FF2B5EF4-FFF2-40B4-BE49-F238E27FC236}">
                    <a16:creationId xmlns:a16="http://schemas.microsoft.com/office/drawing/2014/main" id="{8DC62DE6-ED4B-489F-A97F-2569469B0E42}"/>
                  </a:ext>
                </a:extLst>
              </p:cNvPr>
              <p:cNvSpPr/>
              <p:nvPr/>
            </p:nvSpPr>
            <p:spPr>
              <a:xfrm>
                <a:off x="6931174" y="3714785"/>
                <a:ext cx="233394" cy="234015"/>
              </a:xfrm>
              <a:prstGeom prst="rect">
                <a:avLst/>
              </a:prstGeom>
              <a:no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Rectangle 49">
                <a:extLst>
                  <a:ext uri="{FF2B5EF4-FFF2-40B4-BE49-F238E27FC236}">
                    <a16:creationId xmlns:a16="http://schemas.microsoft.com/office/drawing/2014/main" id="{02936A8E-CB56-4A36-A6F9-D926936C5CC0}"/>
                  </a:ext>
                </a:extLst>
              </p:cNvPr>
              <p:cNvSpPr/>
              <p:nvPr/>
            </p:nvSpPr>
            <p:spPr>
              <a:xfrm>
                <a:off x="7216659" y="3668392"/>
                <a:ext cx="1212297" cy="369332"/>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Direct mail</a:t>
                </a:r>
              </a:p>
            </p:txBody>
          </p:sp>
        </p:grpSp>
        <p:grpSp>
          <p:nvGrpSpPr>
            <p:cNvPr id="48" name="Group 55">
              <a:extLst>
                <a:ext uri="{FF2B5EF4-FFF2-40B4-BE49-F238E27FC236}">
                  <a16:creationId xmlns:a16="http://schemas.microsoft.com/office/drawing/2014/main" id="{31CDC8BA-AB51-4071-AA14-B25226A1E69E}"/>
                </a:ext>
              </a:extLst>
            </p:cNvPr>
            <p:cNvGrpSpPr/>
            <p:nvPr/>
          </p:nvGrpSpPr>
          <p:grpSpPr>
            <a:xfrm>
              <a:off x="6655403" y="4094831"/>
              <a:ext cx="1497782" cy="369332"/>
              <a:chOff x="6931174" y="4094831"/>
              <a:chExt cx="1497782" cy="369332"/>
            </a:xfrm>
          </p:grpSpPr>
          <p:sp>
            <p:nvSpPr>
              <p:cNvPr id="58" name="Rectangle 28">
                <a:extLst>
                  <a:ext uri="{FF2B5EF4-FFF2-40B4-BE49-F238E27FC236}">
                    <a16:creationId xmlns:a16="http://schemas.microsoft.com/office/drawing/2014/main" id="{AE2E0C38-155B-4CDE-8016-071B13C6E664}"/>
                  </a:ext>
                </a:extLst>
              </p:cNvPr>
              <p:cNvSpPr/>
              <p:nvPr/>
            </p:nvSpPr>
            <p:spPr>
              <a:xfrm>
                <a:off x="6931174" y="4129780"/>
                <a:ext cx="233394" cy="234015"/>
              </a:xfrm>
              <a:prstGeom prst="rect">
                <a:avLst/>
              </a:prstGeom>
              <a:no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Rectangle 50">
                <a:extLst>
                  <a:ext uri="{FF2B5EF4-FFF2-40B4-BE49-F238E27FC236}">
                    <a16:creationId xmlns:a16="http://schemas.microsoft.com/office/drawing/2014/main" id="{FBCA38FC-8B65-4DEE-B203-CA55BDBB677B}"/>
                  </a:ext>
                </a:extLst>
              </p:cNvPr>
              <p:cNvSpPr/>
              <p:nvPr/>
            </p:nvSpPr>
            <p:spPr>
              <a:xfrm>
                <a:off x="7216659" y="4094831"/>
                <a:ext cx="1212297" cy="369332"/>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Newsletter</a:t>
                </a:r>
              </a:p>
            </p:txBody>
          </p:sp>
        </p:grpSp>
        <p:grpSp>
          <p:nvGrpSpPr>
            <p:cNvPr id="49" name="Group 57">
              <a:extLst>
                <a:ext uri="{FF2B5EF4-FFF2-40B4-BE49-F238E27FC236}">
                  <a16:creationId xmlns:a16="http://schemas.microsoft.com/office/drawing/2014/main" id="{763A82C6-6AE1-45B4-A945-B00555453D46}"/>
                </a:ext>
              </a:extLst>
            </p:cNvPr>
            <p:cNvGrpSpPr/>
            <p:nvPr/>
          </p:nvGrpSpPr>
          <p:grpSpPr>
            <a:xfrm>
              <a:off x="6655403" y="4905742"/>
              <a:ext cx="3880914" cy="369332"/>
              <a:chOff x="6931174" y="4905742"/>
              <a:chExt cx="3880914" cy="369332"/>
            </a:xfrm>
          </p:grpSpPr>
          <p:sp>
            <p:nvSpPr>
              <p:cNvPr id="56" name="Rectangle 30">
                <a:extLst>
                  <a:ext uri="{FF2B5EF4-FFF2-40B4-BE49-F238E27FC236}">
                    <a16:creationId xmlns:a16="http://schemas.microsoft.com/office/drawing/2014/main" id="{9FC5BD14-9AE9-4A62-9ACC-CB9B520EFA41}"/>
                  </a:ext>
                </a:extLst>
              </p:cNvPr>
              <p:cNvSpPr/>
              <p:nvPr/>
            </p:nvSpPr>
            <p:spPr>
              <a:xfrm>
                <a:off x="6931174" y="4959770"/>
                <a:ext cx="233394" cy="234015"/>
              </a:xfrm>
              <a:prstGeom prst="rect">
                <a:avLst/>
              </a:prstGeom>
              <a:no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Rectangle 51">
                <a:extLst>
                  <a:ext uri="{FF2B5EF4-FFF2-40B4-BE49-F238E27FC236}">
                    <a16:creationId xmlns:a16="http://schemas.microsoft.com/office/drawing/2014/main" id="{9971834E-4A17-4DDB-9D46-F55037E998E4}"/>
                  </a:ext>
                </a:extLst>
              </p:cNvPr>
              <p:cNvSpPr/>
              <p:nvPr/>
            </p:nvSpPr>
            <p:spPr>
              <a:xfrm>
                <a:off x="7216659" y="4905742"/>
                <a:ext cx="3595429" cy="369332"/>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Paid advertising (billboards, signage)</a:t>
                </a:r>
              </a:p>
            </p:txBody>
          </p:sp>
        </p:grpSp>
        <p:grpSp>
          <p:nvGrpSpPr>
            <p:cNvPr id="50" name="Group 56">
              <a:extLst>
                <a:ext uri="{FF2B5EF4-FFF2-40B4-BE49-F238E27FC236}">
                  <a16:creationId xmlns:a16="http://schemas.microsoft.com/office/drawing/2014/main" id="{1F6F50D1-5AAC-44A3-A2CC-D5C016F5729F}"/>
                </a:ext>
              </a:extLst>
            </p:cNvPr>
            <p:cNvGrpSpPr/>
            <p:nvPr/>
          </p:nvGrpSpPr>
          <p:grpSpPr>
            <a:xfrm>
              <a:off x="6655403" y="4481016"/>
              <a:ext cx="6381485" cy="369333"/>
              <a:chOff x="6931174" y="4481016"/>
              <a:chExt cx="6381485" cy="369333"/>
            </a:xfrm>
          </p:grpSpPr>
          <p:sp>
            <p:nvSpPr>
              <p:cNvPr id="54" name="Rectangle 29">
                <a:extLst>
                  <a:ext uri="{FF2B5EF4-FFF2-40B4-BE49-F238E27FC236}">
                    <a16:creationId xmlns:a16="http://schemas.microsoft.com/office/drawing/2014/main" id="{71536266-0AFE-44A6-B950-1F25FA7FC0B7}"/>
                  </a:ext>
                </a:extLst>
              </p:cNvPr>
              <p:cNvSpPr/>
              <p:nvPr/>
            </p:nvSpPr>
            <p:spPr>
              <a:xfrm>
                <a:off x="6931174" y="4544775"/>
                <a:ext cx="233394" cy="234015"/>
              </a:xfrm>
              <a:prstGeom prst="rect">
                <a:avLst/>
              </a:prstGeom>
              <a:no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Rectangle 52">
                <a:extLst>
                  <a:ext uri="{FF2B5EF4-FFF2-40B4-BE49-F238E27FC236}">
                    <a16:creationId xmlns:a16="http://schemas.microsoft.com/office/drawing/2014/main" id="{859F022A-63C8-4523-8CF6-F47E958CE985}"/>
                  </a:ext>
                </a:extLst>
              </p:cNvPr>
              <p:cNvSpPr/>
              <p:nvPr/>
            </p:nvSpPr>
            <p:spPr>
              <a:xfrm>
                <a:off x="7216659" y="4481016"/>
                <a:ext cx="6096000" cy="369333"/>
              </a:xfrm>
              <a:prstGeom prst="rect">
                <a:avLst/>
              </a:prstGeom>
            </p:spPr>
            <p:txBody>
              <a:bodyPr>
                <a:spAutoFit/>
              </a:bodyPr>
              <a:lstStyle/>
              <a:p>
                <a:r>
                  <a:rPr lang="en-US" sz="1200" dirty="0">
                    <a:latin typeface="Arial" panose="020B0604020202020204" pitchFamily="34" charset="0"/>
                    <a:cs typeface="Arial" panose="020B0604020202020204" pitchFamily="34" charset="0"/>
                  </a:rPr>
                  <a:t>Public Relations (radio, TV, newspapers, magazines)</a:t>
                </a:r>
                <a:endParaRPr lang="en-US" sz="1200" dirty="0"/>
              </a:p>
            </p:txBody>
          </p:sp>
        </p:grpSp>
        <p:grpSp>
          <p:nvGrpSpPr>
            <p:cNvPr id="51" name="Group 62">
              <a:extLst>
                <a:ext uri="{FF2B5EF4-FFF2-40B4-BE49-F238E27FC236}">
                  <a16:creationId xmlns:a16="http://schemas.microsoft.com/office/drawing/2014/main" id="{55FE5E94-1815-446C-8CDD-1C52BD6FD9AB}"/>
                </a:ext>
              </a:extLst>
            </p:cNvPr>
            <p:cNvGrpSpPr/>
            <p:nvPr/>
          </p:nvGrpSpPr>
          <p:grpSpPr>
            <a:xfrm>
              <a:off x="6655403" y="5730423"/>
              <a:ext cx="4036308" cy="400110"/>
              <a:chOff x="6655403" y="5730423"/>
              <a:chExt cx="4036308" cy="400110"/>
            </a:xfrm>
          </p:grpSpPr>
          <p:sp>
            <p:nvSpPr>
              <p:cNvPr id="52" name="Rectangle 32">
                <a:extLst>
                  <a:ext uri="{FF2B5EF4-FFF2-40B4-BE49-F238E27FC236}">
                    <a16:creationId xmlns:a16="http://schemas.microsoft.com/office/drawing/2014/main" id="{492A140A-8C57-4CCA-8826-BE54E3934DDA}"/>
                  </a:ext>
                </a:extLst>
              </p:cNvPr>
              <p:cNvSpPr/>
              <p:nvPr/>
            </p:nvSpPr>
            <p:spPr>
              <a:xfrm>
                <a:off x="6655403" y="5789758"/>
                <a:ext cx="233394" cy="234015"/>
              </a:xfrm>
              <a:prstGeom prst="rect">
                <a:avLst/>
              </a:prstGeom>
              <a:no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TextBox 61">
                <a:extLst>
                  <a:ext uri="{FF2B5EF4-FFF2-40B4-BE49-F238E27FC236}">
                    <a16:creationId xmlns:a16="http://schemas.microsoft.com/office/drawing/2014/main" id="{F704B755-A35B-4C45-8351-7426996B349C}"/>
                  </a:ext>
                </a:extLst>
              </p:cNvPr>
              <p:cNvSpPr txBox="1"/>
              <p:nvPr/>
            </p:nvSpPr>
            <p:spPr>
              <a:xfrm>
                <a:off x="6944446" y="5730423"/>
                <a:ext cx="3747265" cy="400110"/>
              </a:xfrm>
              <a:prstGeom prst="rect">
                <a:avLst/>
              </a:prstGeom>
              <a:noFill/>
            </p:spPr>
            <p:txBody>
              <a:bodyPr wrap="none" rtlCol="0">
                <a:spAutoFit/>
              </a:bodyPr>
              <a:lstStyle/>
              <a:p>
                <a:r>
                  <a:rPr lang="en-US" sz="1350" dirty="0">
                    <a:latin typeface="Arial" panose="020B0604020202020204" pitchFamily="34" charset="0"/>
                    <a:cs typeface="Arial" panose="020B0604020202020204" pitchFamily="34" charset="0"/>
                  </a:rPr>
                  <a:t>Telemarketing and donor outreach</a:t>
                </a:r>
              </a:p>
            </p:txBody>
          </p:sp>
        </p:grpSp>
      </p:grpSp>
    </p:spTree>
    <p:extLst>
      <p:ext uri="{BB962C8B-B14F-4D97-AF65-F5344CB8AC3E}">
        <p14:creationId xmlns:p14="http://schemas.microsoft.com/office/powerpoint/2010/main" val="2064571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Related image">
            <a:extLst>
              <a:ext uri="{FF2B5EF4-FFF2-40B4-BE49-F238E27FC236}">
                <a16:creationId xmlns:a16="http://schemas.microsoft.com/office/drawing/2014/main" id="{2D3A26E8-9D05-4C46-B3D0-3DFFDE6E431F}"/>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5500" r="5499" b="-1"/>
          <a:stretch/>
        </p:blipFill>
        <p:spPr bwMode="auto">
          <a:xfrm rot="21600000">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17">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4892040"/>
            <a:ext cx="9143998"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3">
            <a:extLst>
              <a:ext uri="{FF2B5EF4-FFF2-40B4-BE49-F238E27FC236}">
                <a16:creationId xmlns:a16="http://schemas.microsoft.com/office/drawing/2014/main" id="{996B1AAE-95DF-4F98-BE9A-D1E30E3A0BB7}"/>
              </a:ext>
            </a:extLst>
          </p:cNvPr>
          <p:cNvSpPr txBox="1"/>
          <p:nvPr/>
        </p:nvSpPr>
        <p:spPr>
          <a:xfrm>
            <a:off x="726948" y="5154168"/>
            <a:ext cx="5229903" cy="1261872"/>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200" dirty="0">
                <a:solidFill>
                  <a:schemeClr val="tx1">
                    <a:lumMod val="85000"/>
                    <a:lumOff val="15000"/>
                  </a:schemeClr>
                </a:solidFill>
                <a:latin typeface="+mj-lt"/>
                <a:ea typeface="+mj-ea"/>
                <a:cs typeface="+mj-cs"/>
              </a:rPr>
              <a:t>Online Tools &amp; Digital Marketing</a:t>
            </a:r>
          </a:p>
        </p:txBody>
      </p:sp>
      <p:cxnSp>
        <p:nvCxnSpPr>
          <p:cNvPr id="25" name="Straight Connector 19">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10362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5641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p:txBody>
          <a:bodyPr>
            <a:normAutofit fontScale="90000"/>
          </a:bodyPr>
          <a:lstStyle/>
          <a:p>
            <a:r>
              <a:rPr lang="de-DE" dirty="0"/>
              <a:t>Website </a:t>
            </a:r>
            <a:r>
              <a:rPr lang="de-DE" dirty="0" err="1"/>
              <a:t>optimization</a:t>
            </a:r>
            <a:r>
              <a:rPr lang="de-DE" dirty="0"/>
              <a:t> </a:t>
            </a:r>
            <a:r>
              <a:rPr lang="de-DE" dirty="0" err="1"/>
              <a:t>through</a:t>
            </a:r>
            <a:r>
              <a:rPr lang="de-DE" dirty="0"/>
              <a:t> </a:t>
            </a:r>
            <a:r>
              <a:rPr lang="de-DE" dirty="0" err="1"/>
              <a:t>great</a:t>
            </a:r>
            <a:r>
              <a:rPr lang="de-DE" dirty="0"/>
              <a:t> </a:t>
            </a:r>
            <a:r>
              <a:rPr lang="de-DE" dirty="0" err="1"/>
              <a:t>content</a:t>
            </a:r>
            <a:endParaRPr lang="de-AT" dirty="0"/>
          </a:p>
        </p:txBody>
      </p:sp>
      <p:pic>
        <p:nvPicPr>
          <p:cNvPr id="21" name="Picture 4" descr="Related image">
            <a:extLst>
              <a:ext uri="{FF2B5EF4-FFF2-40B4-BE49-F238E27FC236}">
                <a16:creationId xmlns:a16="http://schemas.microsoft.com/office/drawing/2014/main" id="{B1FE32EF-231D-4E97-B72C-6FEEA13C14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893" r="506"/>
          <a:stretch/>
        </p:blipFill>
        <p:spPr bwMode="auto">
          <a:xfrm>
            <a:off x="436469" y="2744610"/>
            <a:ext cx="2478735" cy="354278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
            <a:extLst>
              <a:ext uri="{FF2B5EF4-FFF2-40B4-BE49-F238E27FC236}">
                <a16:creationId xmlns:a16="http://schemas.microsoft.com/office/drawing/2014/main" id="{F1614F22-48C1-4479-AEAA-0520B8F5B238}"/>
              </a:ext>
            </a:extLst>
          </p:cNvPr>
          <p:cNvGrpSpPr/>
          <p:nvPr/>
        </p:nvGrpSpPr>
        <p:grpSpPr>
          <a:xfrm>
            <a:off x="2975806" y="2637398"/>
            <a:ext cx="5731725" cy="3757209"/>
            <a:chOff x="4833100" y="1168400"/>
            <a:chExt cx="6330619" cy="4762500"/>
          </a:xfrm>
        </p:grpSpPr>
        <p:sp>
          <p:nvSpPr>
            <p:cNvPr id="24" name="Rectangle 8">
              <a:extLst>
                <a:ext uri="{FF2B5EF4-FFF2-40B4-BE49-F238E27FC236}">
                  <a16:creationId xmlns:a16="http://schemas.microsoft.com/office/drawing/2014/main" id="{0A0AD2AD-F54F-4FB2-A123-DAF5048A6FEF}"/>
                </a:ext>
              </a:extLst>
            </p:cNvPr>
            <p:cNvSpPr/>
            <p:nvPr/>
          </p:nvSpPr>
          <p:spPr bwMode="auto">
            <a:xfrm>
              <a:off x="4833100" y="1168400"/>
              <a:ext cx="6330619" cy="4762500"/>
            </a:xfrm>
            <a:prstGeom prst="rect">
              <a:avLst/>
            </a:prstGeom>
            <a:noFill/>
            <a:ln w="19050" cap="flat" cmpd="sng" algn="ctr">
              <a:solidFill>
                <a:srgbClr val="189BB5"/>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AT" sz="2000" b="0" i="0" u="none" strike="noStrike" cap="none" normalizeH="0" baseline="0">
                <a:ln>
                  <a:noFill/>
                </a:ln>
                <a:solidFill>
                  <a:srgbClr val="000000"/>
                </a:solidFill>
                <a:effectLst/>
                <a:latin typeface="Arial" charset="0"/>
              </a:endParaRPr>
            </a:p>
          </p:txBody>
        </p:sp>
        <p:sp>
          <p:nvSpPr>
            <p:cNvPr id="26" name="TextBox 13">
              <a:extLst>
                <a:ext uri="{FF2B5EF4-FFF2-40B4-BE49-F238E27FC236}">
                  <a16:creationId xmlns:a16="http://schemas.microsoft.com/office/drawing/2014/main" id="{87C2D304-F510-4F02-BAF7-301FA0F7E14C}"/>
                </a:ext>
              </a:extLst>
            </p:cNvPr>
            <p:cNvSpPr txBox="1"/>
            <p:nvPr/>
          </p:nvSpPr>
          <p:spPr>
            <a:xfrm>
              <a:off x="5516601" y="1316179"/>
              <a:ext cx="4812565" cy="429139"/>
            </a:xfrm>
            <a:prstGeom prst="rect">
              <a:avLst/>
            </a:prstGeom>
            <a:solidFill>
              <a:srgbClr val="189BB5"/>
            </a:solidFill>
            <a:ln>
              <a:solidFill>
                <a:srgbClr val="189BB5"/>
              </a:solidFill>
            </a:ln>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First impressions are often online impressions</a:t>
              </a:r>
            </a:p>
          </p:txBody>
        </p:sp>
      </p:grpSp>
      <p:sp>
        <p:nvSpPr>
          <p:cNvPr id="33" name="Textfeld 32">
            <a:extLst>
              <a:ext uri="{FF2B5EF4-FFF2-40B4-BE49-F238E27FC236}">
                <a16:creationId xmlns:a16="http://schemas.microsoft.com/office/drawing/2014/main" id="{D6B514F6-1A25-4C30-A420-D505D0196C39}"/>
              </a:ext>
            </a:extLst>
          </p:cNvPr>
          <p:cNvSpPr txBox="1"/>
          <p:nvPr/>
        </p:nvSpPr>
        <p:spPr>
          <a:xfrm>
            <a:off x="2975807" y="3209122"/>
            <a:ext cx="5632934" cy="830997"/>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Your website is your most important piece of marketing = it’s your face to the world and the place where you usually make that meaningful first impression. </a:t>
            </a:r>
          </a:p>
        </p:txBody>
      </p:sp>
      <p:sp>
        <p:nvSpPr>
          <p:cNvPr id="34" name="Rectangle 15">
            <a:extLst>
              <a:ext uri="{FF2B5EF4-FFF2-40B4-BE49-F238E27FC236}">
                <a16:creationId xmlns:a16="http://schemas.microsoft.com/office/drawing/2014/main" id="{605C0C62-1A1D-43EC-BAD9-8E36289DB62C}"/>
              </a:ext>
            </a:extLst>
          </p:cNvPr>
          <p:cNvSpPr/>
          <p:nvPr/>
        </p:nvSpPr>
        <p:spPr>
          <a:xfrm>
            <a:off x="3126087" y="4123587"/>
            <a:ext cx="5294400" cy="2354491"/>
          </a:xfrm>
          <a:prstGeom prst="rect">
            <a:avLst/>
          </a:prstGeom>
        </p:spPr>
        <p:txBody>
          <a:bodyPr wrap="square">
            <a:spAutoFit/>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Publish content on your website to </a:t>
            </a:r>
            <a:r>
              <a:rPr lang="en-US" sz="1200" b="1" dirty="0">
                <a:latin typeface="Arial" panose="020B0604020202020204" pitchFamily="34" charset="0"/>
                <a:cs typeface="Arial" panose="020B0604020202020204" pitchFamily="34" charset="0"/>
              </a:rPr>
              <a:t>inform and inspire </a:t>
            </a:r>
            <a:r>
              <a:rPr lang="en-US" sz="1200" dirty="0">
                <a:latin typeface="Arial" panose="020B0604020202020204" pitchFamily="34" charset="0"/>
                <a:cs typeface="Arial" panose="020B0604020202020204" pitchFamily="34" charset="0"/>
              </a:rPr>
              <a:t>your intended audience, drawing them into your cause and making them want to be part of your story.</a:t>
            </a:r>
          </a:p>
          <a:p>
            <a:pPr marL="28575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The content that you create on your website can be </a:t>
            </a:r>
            <a:r>
              <a:rPr lang="en-US" sz="1200" b="1" dirty="0">
                <a:latin typeface="Arial" panose="020B0604020202020204" pitchFamily="34" charset="0"/>
                <a:cs typeface="Arial" panose="020B0604020202020204" pitchFamily="34" charset="0"/>
              </a:rPr>
              <a:t>shared and cross-posted on social media </a:t>
            </a:r>
            <a:r>
              <a:rPr lang="en-US" sz="1200" dirty="0">
                <a:latin typeface="Arial" panose="020B0604020202020204" pitchFamily="34" charset="0"/>
                <a:cs typeface="Arial" panose="020B0604020202020204" pitchFamily="34" charset="0"/>
              </a:rPr>
              <a:t>platforms like Twitter, Facebook, and LinkedIn, further promoting awareness of your organization.</a:t>
            </a:r>
          </a:p>
          <a:p>
            <a:pPr marL="28575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Content creation also allows you to </a:t>
            </a:r>
            <a:r>
              <a:rPr lang="en-US" sz="1200" b="1" dirty="0">
                <a:latin typeface="Arial" panose="020B0604020202020204" pitchFamily="34" charset="0"/>
                <a:cs typeface="Arial" panose="020B0604020202020204" pitchFamily="34" charset="0"/>
              </a:rPr>
              <a:t>increase your Search Engine Optimization (SEO) profile</a:t>
            </a:r>
            <a:r>
              <a:rPr lang="en-US" sz="1200" dirty="0">
                <a:latin typeface="Arial" panose="020B0604020202020204" pitchFamily="34" charset="0"/>
                <a:cs typeface="Arial" panose="020B0604020202020204" pitchFamily="34" charset="0"/>
              </a:rPr>
              <a:t>, generate more traffic, and get around ad-blockers, among other benefits. </a:t>
            </a:r>
          </a:p>
          <a:p>
            <a:endParaRPr lang="en-US" sz="150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236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628650" y="1389040"/>
            <a:ext cx="7886700" cy="793377"/>
          </a:xfrm>
        </p:spPr>
        <p:txBody>
          <a:bodyPr>
            <a:noAutofit/>
          </a:bodyPr>
          <a:lstStyle/>
          <a:p>
            <a:r>
              <a:rPr lang="de-DE" sz="3200" dirty="0" err="1"/>
              <a:t>Social</a:t>
            </a:r>
            <a:r>
              <a:rPr lang="de-DE" sz="3200" dirty="0"/>
              <a:t> </a:t>
            </a:r>
            <a:r>
              <a:rPr lang="de-DE" sz="3200" dirty="0" err="1"/>
              <a:t>media</a:t>
            </a:r>
            <a:r>
              <a:rPr lang="de-DE" sz="3200" dirty="0"/>
              <a:t> </a:t>
            </a:r>
            <a:r>
              <a:rPr lang="de-DE" sz="3200" dirty="0" err="1"/>
              <a:t>platforms</a:t>
            </a:r>
            <a:r>
              <a:rPr lang="de-DE" sz="3200" dirty="0"/>
              <a:t> to </a:t>
            </a:r>
            <a:r>
              <a:rPr lang="de-DE" sz="3200" dirty="0" err="1"/>
              <a:t>share</a:t>
            </a:r>
            <a:r>
              <a:rPr lang="de-DE" sz="3200" dirty="0"/>
              <a:t> </a:t>
            </a:r>
            <a:r>
              <a:rPr lang="de-DE" sz="3200" dirty="0" err="1"/>
              <a:t>your</a:t>
            </a:r>
            <a:r>
              <a:rPr lang="de-DE" sz="3200" dirty="0"/>
              <a:t> </a:t>
            </a:r>
            <a:r>
              <a:rPr lang="de-DE" sz="3200" dirty="0" err="1"/>
              <a:t>message</a:t>
            </a:r>
            <a:endParaRPr lang="de-AT" sz="3200" dirty="0"/>
          </a:p>
        </p:txBody>
      </p:sp>
      <p:grpSp>
        <p:nvGrpSpPr>
          <p:cNvPr id="9" name="Group 2">
            <a:extLst>
              <a:ext uri="{FF2B5EF4-FFF2-40B4-BE49-F238E27FC236}">
                <a16:creationId xmlns:a16="http://schemas.microsoft.com/office/drawing/2014/main" id="{12CED2DE-409C-4152-BE82-4673FCF388D2}"/>
              </a:ext>
            </a:extLst>
          </p:cNvPr>
          <p:cNvGrpSpPr/>
          <p:nvPr/>
        </p:nvGrpSpPr>
        <p:grpSpPr>
          <a:xfrm>
            <a:off x="823314" y="3164679"/>
            <a:ext cx="3431555" cy="840337"/>
            <a:chOff x="1127490" y="2441326"/>
            <a:chExt cx="4575406" cy="1120449"/>
          </a:xfrm>
        </p:grpSpPr>
        <p:sp>
          <p:nvSpPr>
            <p:cNvPr id="10" name="Rounded Rectangle 24">
              <a:extLst>
                <a:ext uri="{FF2B5EF4-FFF2-40B4-BE49-F238E27FC236}">
                  <a16:creationId xmlns:a16="http://schemas.microsoft.com/office/drawing/2014/main" id="{9F3FDD82-7F89-4889-AAA6-1ADEA9FABDAE}"/>
                </a:ext>
              </a:extLst>
            </p:cNvPr>
            <p:cNvSpPr/>
            <p:nvPr/>
          </p:nvSpPr>
          <p:spPr>
            <a:xfrm>
              <a:off x="1424188" y="2441326"/>
              <a:ext cx="4278708" cy="112044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pic>
          <p:nvPicPr>
            <p:cNvPr id="11" name="Picture 10" descr="Image result for facebook round logo">
              <a:extLst>
                <a:ext uri="{FF2B5EF4-FFF2-40B4-BE49-F238E27FC236}">
                  <a16:creationId xmlns:a16="http://schemas.microsoft.com/office/drawing/2014/main" id="{E2969CFB-99E2-43E4-8ADE-AE95A4A54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490" y="2625117"/>
              <a:ext cx="734751" cy="7347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26">
              <a:extLst>
                <a:ext uri="{FF2B5EF4-FFF2-40B4-BE49-F238E27FC236}">
                  <a16:creationId xmlns:a16="http://schemas.microsoft.com/office/drawing/2014/main" id="{E6CA7247-E860-4507-A921-8A4365BB2AA6}"/>
                </a:ext>
              </a:extLst>
            </p:cNvPr>
            <p:cNvSpPr txBox="1"/>
            <p:nvPr/>
          </p:nvSpPr>
          <p:spPr>
            <a:xfrm>
              <a:off x="1861023" y="2586051"/>
              <a:ext cx="3841873" cy="769441"/>
            </a:xfrm>
            <a:prstGeom prst="rect">
              <a:avLst/>
            </a:prstGeom>
            <a:noFill/>
          </p:spPr>
          <p:txBody>
            <a:bodyPr wrap="square" rtlCol="0">
              <a:spAutoFit/>
            </a:bodyPr>
            <a:lstStyle/>
            <a:p>
              <a:pPr defTabSz="685800">
                <a:defRPr/>
              </a:pPr>
              <a:r>
                <a:rPr lang="en-US" sz="1050" dirty="0">
                  <a:solidFill>
                    <a:schemeClr val="bg2">
                      <a:lumMod val="25000"/>
                    </a:schemeClr>
                  </a:solidFill>
                  <a:latin typeface="Arial" panose="020B0604020202020204" pitchFamily="34" charset="0"/>
                  <a:cs typeface="Arial" panose="020B0604020202020204" pitchFamily="34" charset="0"/>
                </a:rPr>
                <a:t>Facebook is great for showcasing impact, expanding reach, and engaging debate or conversation among different supporters.</a:t>
              </a:r>
            </a:p>
          </p:txBody>
        </p:sp>
      </p:grpSp>
      <p:grpSp>
        <p:nvGrpSpPr>
          <p:cNvPr id="13" name="Group 10">
            <a:extLst>
              <a:ext uri="{FF2B5EF4-FFF2-40B4-BE49-F238E27FC236}">
                <a16:creationId xmlns:a16="http://schemas.microsoft.com/office/drawing/2014/main" id="{4E6D0286-2692-4333-91BF-9F1AF6A87030}"/>
              </a:ext>
            </a:extLst>
          </p:cNvPr>
          <p:cNvGrpSpPr/>
          <p:nvPr/>
        </p:nvGrpSpPr>
        <p:grpSpPr>
          <a:xfrm>
            <a:off x="4805067" y="3164679"/>
            <a:ext cx="3459381" cy="840337"/>
            <a:chOff x="6436493" y="2441326"/>
            <a:chExt cx="4612508" cy="1120449"/>
          </a:xfrm>
        </p:grpSpPr>
        <p:sp>
          <p:nvSpPr>
            <p:cNvPr id="14" name="Rounded Rectangle 27">
              <a:extLst>
                <a:ext uri="{FF2B5EF4-FFF2-40B4-BE49-F238E27FC236}">
                  <a16:creationId xmlns:a16="http://schemas.microsoft.com/office/drawing/2014/main" id="{1D70C18D-1B2A-43FC-8E1B-57C6B069EA81}"/>
                </a:ext>
              </a:extLst>
            </p:cNvPr>
            <p:cNvSpPr/>
            <p:nvPr/>
          </p:nvSpPr>
          <p:spPr>
            <a:xfrm>
              <a:off x="6770293" y="2441326"/>
              <a:ext cx="4278708" cy="112044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5" name="TextBox 28">
              <a:extLst>
                <a:ext uri="{FF2B5EF4-FFF2-40B4-BE49-F238E27FC236}">
                  <a16:creationId xmlns:a16="http://schemas.microsoft.com/office/drawing/2014/main" id="{870C62BC-1B9B-4E88-A426-69A7B397E19D}"/>
                </a:ext>
              </a:extLst>
            </p:cNvPr>
            <p:cNvSpPr txBox="1"/>
            <p:nvPr/>
          </p:nvSpPr>
          <p:spPr>
            <a:xfrm>
              <a:off x="7158410" y="2586051"/>
              <a:ext cx="3841873" cy="769441"/>
            </a:xfrm>
            <a:prstGeom prst="rect">
              <a:avLst/>
            </a:prstGeom>
            <a:noFill/>
          </p:spPr>
          <p:txBody>
            <a:bodyPr wrap="square" rtlCol="0">
              <a:spAutoFit/>
            </a:bodyPr>
            <a:lstStyle/>
            <a:p>
              <a:pPr defTabSz="685800">
                <a:defRPr/>
              </a:pPr>
              <a:r>
                <a:rPr lang="en-US" sz="1050" dirty="0">
                  <a:solidFill>
                    <a:schemeClr val="bg2">
                      <a:lumMod val="25000"/>
                    </a:schemeClr>
                  </a:solidFill>
                  <a:latin typeface="Arial" panose="020B0604020202020204" pitchFamily="34" charset="0"/>
                  <a:cs typeface="Arial" panose="020B0604020202020204" pitchFamily="34" charset="0"/>
                </a:rPr>
                <a:t>Twitter is useful for sharing news around an issue or tagging specific people in your updates.</a:t>
              </a:r>
            </a:p>
          </p:txBody>
        </p:sp>
        <p:pic>
          <p:nvPicPr>
            <p:cNvPr id="16" name="Picture 18" descr="Related image">
              <a:extLst>
                <a:ext uri="{FF2B5EF4-FFF2-40B4-BE49-F238E27FC236}">
                  <a16:creationId xmlns:a16="http://schemas.microsoft.com/office/drawing/2014/main" id="{DEFDB17B-E27A-47C7-B7CC-0CC0CF72A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493" y="2625117"/>
              <a:ext cx="721917" cy="7219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8">
            <a:extLst>
              <a:ext uri="{FF2B5EF4-FFF2-40B4-BE49-F238E27FC236}">
                <a16:creationId xmlns:a16="http://schemas.microsoft.com/office/drawing/2014/main" id="{16A11713-E4D5-4CAD-A173-83C5DF55A35B}"/>
              </a:ext>
            </a:extLst>
          </p:cNvPr>
          <p:cNvGrpSpPr/>
          <p:nvPr/>
        </p:nvGrpSpPr>
        <p:grpSpPr>
          <a:xfrm>
            <a:off x="828143" y="5048791"/>
            <a:ext cx="3426727" cy="840337"/>
            <a:chOff x="1133927" y="4953475"/>
            <a:chExt cx="4568969" cy="1120449"/>
          </a:xfrm>
        </p:grpSpPr>
        <p:sp>
          <p:nvSpPr>
            <p:cNvPr id="18" name="Rounded Rectangle 36">
              <a:extLst>
                <a:ext uri="{FF2B5EF4-FFF2-40B4-BE49-F238E27FC236}">
                  <a16:creationId xmlns:a16="http://schemas.microsoft.com/office/drawing/2014/main" id="{C45FB810-7422-450E-8CDD-5412FA499132}"/>
                </a:ext>
              </a:extLst>
            </p:cNvPr>
            <p:cNvSpPr/>
            <p:nvPr/>
          </p:nvSpPr>
          <p:spPr>
            <a:xfrm>
              <a:off x="1424188" y="4953475"/>
              <a:ext cx="4278708" cy="112044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9" name="TextBox 37">
              <a:extLst>
                <a:ext uri="{FF2B5EF4-FFF2-40B4-BE49-F238E27FC236}">
                  <a16:creationId xmlns:a16="http://schemas.microsoft.com/office/drawing/2014/main" id="{42A9210B-FCE6-401E-ABC8-49E6D9F0A7CD}"/>
                </a:ext>
              </a:extLst>
            </p:cNvPr>
            <p:cNvSpPr txBox="1"/>
            <p:nvPr/>
          </p:nvSpPr>
          <p:spPr>
            <a:xfrm>
              <a:off x="1847179" y="5054714"/>
              <a:ext cx="3841873" cy="984885"/>
            </a:xfrm>
            <a:prstGeom prst="rect">
              <a:avLst/>
            </a:prstGeom>
            <a:noFill/>
          </p:spPr>
          <p:txBody>
            <a:bodyPr wrap="square" rtlCol="0">
              <a:spAutoFit/>
            </a:bodyPr>
            <a:lstStyle/>
            <a:p>
              <a:pPr lvl="0"/>
              <a:r>
                <a:rPr lang="en-US" sz="1050" dirty="0">
                  <a:solidFill>
                    <a:schemeClr val="bg2">
                      <a:lumMod val="25000"/>
                    </a:schemeClr>
                  </a:solidFill>
                  <a:latin typeface="Arial" panose="020B0604020202020204" pitchFamily="34" charset="0"/>
                  <a:cs typeface="Arial" panose="020B0604020202020204" pitchFamily="34" charset="0"/>
                </a:rPr>
                <a:t>Instagram is an excellent venue for visual storytelling where you can post images and videos  to create more of a personal vibe with your network.</a:t>
              </a:r>
            </a:p>
          </p:txBody>
        </p:sp>
        <p:pic>
          <p:nvPicPr>
            <p:cNvPr id="20" name="Picture 12" descr="Image result for instagram round logo">
              <a:extLst>
                <a:ext uri="{FF2B5EF4-FFF2-40B4-BE49-F238E27FC236}">
                  <a16:creationId xmlns:a16="http://schemas.microsoft.com/office/drawing/2014/main" id="{A6097136-667B-46B0-82E3-92552E448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927" y="5134943"/>
              <a:ext cx="727096" cy="7270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7">
            <a:extLst>
              <a:ext uri="{FF2B5EF4-FFF2-40B4-BE49-F238E27FC236}">
                <a16:creationId xmlns:a16="http://schemas.microsoft.com/office/drawing/2014/main" id="{ED2F9A77-1C08-48C1-A7D1-C03779BAB580}"/>
              </a:ext>
            </a:extLst>
          </p:cNvPr>
          <p:cNvGrpSpPr/>
          <p:nvPr/>
        </p:nvGrpSpPr>
        <p:grpSpPr>
          <a:xfrm>
            <a:off x="760235" y="4106735"/>
            <a:ext cx="3494635" cy="840337"/>
            <a:chOff x="1043383" y="3697401"/>
            <a:chExt cx="4659513" cy="1120449"/>
          </a:xfrm>
        </p:grpSpPr>
        <p:sp>
          <p:nvSpPr>
            <p:cNvPr id="25" name="Rounded Rectangle 30">
              <a:extLst>
                <a:ext uri="{FF2B5EF4-FFF2-40B4-BE49-F238E27FC236}">
                  <a16:creationId xmlns:a16="http://schemas.microsoft.com/office/drawing/2014/main" id="{C5A4705A-DB25-4D9B-BC02-E4A11540727C}"/>
                </a:ext>
              </a:extLst>
            </p:cNvPr>
            <p:cNvSpPr/>
            <p:nvPr/>
          </p:nvSpPr>
          <p:spPr>
            <a:xfrm>
              <a:off x="1424188" y="3697401"/>
              <a:ext cx="4278708" cy="112044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27" name="TextBox 31">
              <a:extLst>
                <a:ext uri="{FF2B5EF4-FFF2-40B4-BE49-F238E27FC236}">
                  <a16:creationId xmlns:a16="http://schemas.microsoft.com/office/drawing/2014/main" id="{8627343F-4D22-45E2-AEFE-EA613B24C7D7}"/>
                </a:ext>
              </a:extLst>
            </p:cNvPr>
            <p:cNvSpPr txBox="1"/>
            <p:nvPr/>
          </p:nvSpPr>
          <p:spPr>
            <a:xfrm>
              <a:off x="1861023" y="3892101"/>
              <a:ext cx="3841873" cy="769441"/>
            </a:xfrm>
            <a:prstGeom prst="rect">
              <a:avLst/>
            </a:prstGeom>
            <a:noFill/>
          </p:spPr>
          <p:txBody>
            <a:bodyPr wrap="square" rtlCol="0">
              <a:spAutoFit/>
            </a:bodyPr>
            <a:lstStyle/>
            <a:p>
              <a:pPr lvl="0"/>
              <a:r>
                <a:rPr lang="en-US" sz="1050" dirty="0">
                  <a:solidFill>
                    <a:schemeClr val="bg2">
                      <a:lumMod val="25000"/>
                    </a:schemeClr>
                  </a:solidFill>
                  <a:latin typeface="Arial" panose="020B0604020202020204" pitchFamily="34" charset="0"/>
                  <a:cs typeface="Arial" panose="020B0604020202020204" pitchFamily="34" charset="0"/>
                </a:rPr>
                <a:t>Storytelling is increasingly important to donors, and one effective way to do this is by sharing videos on YouTube.</a:t>
              </a:r>
            </a:p>
          </p:txBody>
        </p:sp>
        <p:pic>
          <p:nvPicPr>
            <p:cNvPr id="28" name="Picture 14" descr="Image result for youtube round logo">
              <a:extLst>
                <a:ext uri="{FF2B5EF4-FFF2-40B4-BE49-F238E27FC236}">
                  <a16:creationId xmlns:a16="http://schemas.microsoft.com/office/drawing/2014/main" id="{5E747050-FD98-4C55-973B-61518C897A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16" r="11638"/>
            <a:stretch/>
          </p:blipFill>
          <p:spPr bwMode="auto">
            <a:xfrm>
              <a:off x="1043383" y="3883369"/>
              <a:ext cx="902964" cy="7638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11">
            <a:extLst>
              <a:ext uri="{FF2B5EF4-FFF2-40B4-BE49-F238E27FC236}">
                <a16:creationId xmlns:a16="http://schemas.microsoft.com/office/drawing/2014/main" id="{7B6EEE45-890E-4913-8E38-C4E81538D09B}"/>
              </a:ext>
            </a:extLst>
          </p:cNvPr>
          <p:cNvGrpSpPr/>
          <p:nvPr/>
        </p:nvGrpSpPr>
        <p:grpSpPr>
          <a:xfrm>
            <a:off x="4737174" y="4106735"/>
            <a:ext cx="3527274" cy="840337"/>
            <a:chOff x="6345969" y="3697401"/>
            <a:chExt cx="4703032" cy="1120449"/>
          </a:xfrm>
        </p:grpSpPr>
        <p:sp>
          <p:nvSpPr>
            <p:cNvPr id="30" name="Rounded Rectangle 32">
              <a:extLst>
                <a:ext uri="{FF2B5EF4-FFF2-40B4-BE49-F238E27FC236}">
                  <a16:creationId xmlns:a16="http://schemas.microsoft.com/office/drawing/2014/main" id="{9E6D44EA-1534-43BF-B9A5-8BB9BBD7D06D}"/>
                </a:ext>
              </a:extLst>
            </p:cNvPr>
            <p:cNvSpPr/>
            <p:nvPr/>
          </p:nvSpPr>
          <p:spPr>
            <a:xfrm>
              <a:off x="6770293" y="3697401"/>
              <a:ext cx="4278708" cy="112044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31" name="TextBox 33">
              <a:extLst>
                <a:ext uri="{FF2B5EF4-FFF2-40B4-BE49-F238E27FC236}">
                  <a16:creationId xmlns:a16="http://schemas.microsoft.com/office/drawing/2014/main" id="{B09FEEB8-D3D4-4BBE-ABEF-91A1BF301375}"/>
                </a:ext>
              </a:extLst>
            </p:cNvPr>
            <p:cNvSpPr txBox="1"/>
            <p:nvPr/>
          </p:nvSpPr>
          <p:spPr>
            <a:xfrm>
              <a:off x="7158410" y="3782066"/>
              <a:ext cx="3841873" cy="984885"/>
            </a:xfrm>
            <a:prstGeom prst="rect">
              <a:avLst/>
            </a:prstGeom>
            <a:noFill/>
          </p:spPr>
          <p:txBody>
            <a:bodyPr wrap="square" rtlCol="0">
              <a:spAutoFit/>
            </a:bodyPr>
            <a:lstStyle/>
            <a:p>
              <a:pPr lvl="0"/>
              <a:r>
                <a:rPr lang="en-US" sz="1050" dirty="0">
                  <a:solidFill>
                    <a:schemeClr val="bg2">
                      <a:lumMod val="25000"/>
                    </a:schemeClr>
                  </a:solidFill>
                  <a:latin typeface="Arial" panose="020B0604020202020204" pitchFamily="34" charset="0"/>
                  <a:cs typeface="Arial" panose="020B0604020202020204" pitchFamily="34" charset="0"/>
                </a:rPr>
                <a:t>LinkedIn is great for networking and connecting with other organizations, volunteers, prospective staff members and other professionals in your industry. </a:t>
              </a:r>
            </a:p>
          </p:txBody>
        </p:sp>
        <p:pic>
          <p:nvPicPr>
            <p:cNvPr id="32" name="Picture 26" descr="Image result for linkedin round logo">
              <a:extLst>
                <a:ext uri="{FF2B5EF4-FFF2-40B4-BE49-F238E27FC236}">
                  <a16:creationId xmlns:a16="http://schemas.microsoft.com/office/drawing/2014/main" id="{ECC1CC4A-7D81-439C-BD12-86EE33661E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5969" y="3806143"/>
              <a:ext cx="902964" cy="9029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5">
            <a:extLst>
              <a:ext uri="{FF2B5EF4-FFF2-40B4-BE49-F238E27FC236}">
                <a16:creationId xmlns:a16="http://schemas.microsoft.com/office/drawing/2014/main" id="{BACD53B9-CF0B-475A-B019-D8ED9BE9CC85}"/>
              </a:ext>
            </a:extLst>
          </p:cNvPr>
          <p:cNvGrpSpPr/>
          <p:nvPr/>
        </p:nvGrpSpPr>
        <p:grpSpPr>
          <a:xfrm>
            <a:off x="1015557" y="2202293"/>
            <a:ext cx="6864191" cy="786020"/>
            <a:chOff x="1383812" y="1158144"/>
            <a:chExt cx="9152255" cy="1048027"/>
          </a:xfrm>
        </p:grpSpPr>
        <p:sp>
          <p:nvSpPr>
            <p:cNvPr id="36" name="Rectangle 9">
              <a:extLst>
                <a:ext uri="{FF2B5EF4-FFF2-40B4-BE49-F238E27FC236}">
                  <a16:creationId xmlns:a16="http://schemas.microsoft.com/office/drawing/2014/main" id="{94BA853F-9D4B-4331-B022-805C0B7EA373}"/>
                </a:ext>
              </a:extLst>
            </p:cNvPr>
            <p:cNvSpPr/>
            <p:nvPr/>
          </p:nvSpPr>
          <p:spPr>
            <a:xfrm>
              <a:off x="1528952" y="1274257"/>
              <a:ext cx="9007115" cy="677108"/>
            </a:xfrm>
            <a:prstGeom prst="rect">
              <a:avLst/>
            </a:prstGeom>
          </p:spPr>
          <p:txBody>
            <a:bodyPr wrap="square">
              <a:spAutoFit/>
            </a:bodyPr>
            <a:lstStyle/>
            <a:p>
              <a:pPr defTabSz="685800">
                <a:defRPr/>
              </a:pPr>
              <a:r>
                <a:rPr lang="en-US" sz="1350" dirty="0">
                  <a:solidFill>
                    <a:srgbClr val="E7E6E6">
                      <a:lumMod val="25000"/>
                    </a:srgbClr>
                  </a:solidFill>
                  <a:latin typeface="Arial" panose="020B0604020202020204" pitchFamily="34" charset="0"/>
                  <a:cs typeface="Arial" panose="020B0604020202020204" pitchFamily="34" charset="0"/>
                </a:rPr>
                <a:t>Each social media platform has its unique strengths. In order to maximize your impact, it’s important to tailor your message based on each platform’s strengths and focus.</a:t>
              </a:r>
            </a:p>
          </p:txBody>
        </p:sp>
        <p:cxnSp>
          <p:nvCxnSpPr>
            <p:cNvPr id="37" name="Straight Connector 47">
              <a:extLst>
                <a:ext uri="{FF2B5EF4-FFF2-40B4-BE49-F238E27FC236}">
                  <a16:creationId xmlns:a16="http://schemas.microsoft.com/office/drawing/2014/main" id="{7D0986BB-C30B-4E08-9182-0E94AA575B1A}"/>
                </a:ext>
              </a:extLst>
            </p:cNvPr>
            <p:cNvCxnSpPr>
              <a:cxnSpLocks/>
            </p:cNvCxnSpPr>
            <p:nvPr/>
          </p:nvCxnSpPr>
          <p:spPr>
            <a:xfrm>
              <a:off x="1383812" y="1158144"/>
              <a:ext cx="0" cy="1048027"/>
            </a:xfrm>
            <a:prstGeom prst="line">
              <a:avLst/>
            </a:prstGeom>
            <a:ln w="38100">
              <a:solidFill>
                <a:srgbClr val="189BB5"/>
              </a:solidFill>
            </a:ln>
          </p:spPr>
          <p:style>
            <a:lnRef idx="1">
              <a:schemeClr val="accent1"/>
            </a:lnRef>
            <a:fillRef idx="0">
              <a:schemeClr val="accent1"/>
            </a:fillRef>
            <a:effectRef idx="0">
              <a:schemeClr val="accent1"/>
            </a:effectRef>
            <a:fontRef idx="minor">
              <a:schemeClr val="tx1"/>
            </a:fontRef>
          </p:style>
        </p:cxnSp>
      </p:grpSp>
      <p:grpSp>
        <p:nvGrpSpPr>
          <p:cNvPr id="38" name="Group 12">
            <a:extLst>
              <a:ext uri="{FF2B5EF4-FFF2-40B4-BE49-F238E27FC236}">
                <a16:creationId xmlns:a16="http://schemas.microsoft.com/office/drawing/2014/main" id="{536A4688-2F9C-4353-A914-C8D31DA8CC1D}"/>
              </a:ext>
            </a:extLst>
          </p:cNvPr>
          <p:cNvGrpSpPr/>
          <p:nvPr/>
        </p:nvGrpSpPr>
        <p:grpSpPr>
          <a:xfrm>
            <a:off x="4805067" y="5048791"/>
            <a:ext cx="3459381" cy="840337"/>
            <a:chOff x="6436493" y="4953475"/>
            <a:chExt cx="4612508" cy="1120449"/>
          </a:xfrm>
        </p:grpSpPr>
        <p:sp>
          <p:nvSpPr>
            <p:cNvPr id="39" name="Rounded Rectangle 34">
              <a:extLst>
                <a:ext uri="{FF2B5EF4-FFF2-40B4-BE49-F238E27FC236}">
                  <a16:creationId xmlns:a16="http://schemas.microsoft.com/office/drawing/2014/main" id="{7A2C29B0-2893-4AC9-BB4B-1372F9FAAD31}"/>
                </a:ext>
              </a:extLst>
            </p:cNvPr>
            <p:cNvSpPr/>
            <p:nvPr/>
          </p:nvSpPr>
          <p:spPr>
            <a:xfrm>
              <a:off x="6770293" y="4953475"/>
              <a:ext cx="4278708" cy="112044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40" name="TextBox 35">
              <a:extLst>
                <a:ext uri="{FF2B5EF4-FFF2-40B4-BE49-F238E27FC236}">
                  <a16:creationId xmlns:a16="http://schemas.microsoft.com/office/drawing/2014/main" id="{DD74E99F-DC96-44DE-B54B-B789D2CCBF4C}"/>
                </a:ext>
              </a:extLst>
            </p:cNvPr>
            <p:cNvSpPr txBox="1"/>
            <p:nvPr/>
          </p:nvSpPr>
          <p:spPr>
            <a:xfrm>
              <a:off x="7207128" y="5107682"/>
              <a:ext cx="3841873" cy="769441"/>
            </a:xfrm>
            <a:prstGeom prst="rect">
              <a:avLst/>
            </a:prstGeom>
            <a:noFill/>
          </p:spPr>
          <p:txBody>
            <a:bodyPr wrap="square" rtlCol="0">
              <a:spAutoFit/>
            </a:bodyPr>
            <a:lstStyle/>
            <a:p>
              <a:pPr lvl="0"/>
              <a:r>
                <a:rPr lang="en-US" sz="1050" dirty="0">
                  <a:solidFill>
                    <a:schemeClr val="bg2">
                      <a:lumMod val="25000"/>
                    </a:schemeClr>
                  </a:solidFill>
                  <a:latin typeface="Arial" panose="020B0604020202020204" pitchFamily="34" charset="0"/>
                  <a:cs typeface="Arial" panose="020B0604020202020204" pitchFamily="34" charset="0"/>
                </a:rPr>
                <a:t>Using Google+ improves your SEO, which bumps your organization up in Google’s search results.</a:t>
              </a:r>
            </a:p>
          </p:txBody>
        </p:sp>
        <p:pic>
          <p:nvPicPr>
            <p:cNvPr id="41" name="Picture 2" descr="Related image">
              <a:extLst>
                <a:ext uri="{FF2B5EF4-FFF2-40B4-BE49-F238E27FC236}">
                  <a16:creationId xmlns:a16="http://schemas.microsoft.com/office/drawing/2014/main" id="{86C36576-D70A-4F8E-9187-49287F4990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6493" y="5159801"/>
              <a:ext cx="673199" cy="6773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780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628650" y="1389040"/>
            <a:ext cx="7886700" cy="793377"/>
          </a:xfrm>
        </p:spPr>
        <p:txBody>
          <a:bodyPr>
            <a:noAutofit/>
          </a:bodyPr>
          <a:lstStyle/>
          <a:p>
            <a:r>
              <a:rPr lang="de-DE" sz="3200" dirty="0" err="1"/>
              <a:t>Social</a:t>
            </a:r>
            <a:r>
              <a:rPr lang="de-DE" sz="3200" dirty="0"/>
              <a:t> </a:t>
            </a:r>
            <a:r>
              <a:rPr lang="de-DE" sz="3200" dirty="0" err="1"/>
              <a:t>media</a:t>
            </a:r>
            <a:r>
              <a:rPr lang="de-DE" sz="3200" dirty="0"/>
              <a:t> </a:t>
            </a:r>
            <a:r>
              <a:rPr lang="de-DE" sz="3200" dirty="0" err="1"/>
              <a:t>platforms</a:t>
            </a:r>
            <a:r>
              <a:rPr lang="de-DE" sz="3200" dirty="0"/>
              <a:t> to </a:t>
            </a:r>
            <a:r>
              <a:rPr lang="de-DE" sz="3200" dirty="0" err="1"/>
              <a:t>share</a:t>
            </a:r>
            <a:r>
              <a:rPr lang="de-DE" sz="3200" dirty="0"/>
              <a:t> </a:t>
            </a:r>
            <a:r>
              <a:rPr lang="de-DE" sz="3200" dirty="0" err="1"/>
              <a:t>your</a:t>
            </a:r>
            <a:r>
              <a:rPr lang="de-DE" sz="3200" dirty="0"/>
              <a:t> </a:t>
            </a:r>
            <a:r>
              <a:rPr lang="de-DE" sz="3200" dirty="0" err="1"/>
              <a:t>message</a:t>
            </a:r>
            <a:endParaRPr lang="de-AT" sz="3200" dirty="0"/>
          </a:p>
        </p:txBody>
      </p:sp>
      <p:grpSp>
        <p:nvGrpSpPr>
          <p:cNvPr id="33" name="Group 14">
            <a:extLst>
              <a:ext uri="{FF2B5EF4-FFF2-40B4-BE49-F238E27FC236}">
                <a16:creationId xmlns:a16="http://schemas.microsoft.com/office/drawing/2014/main" id="{C8D9333B-87A3-4EF4-965D-C388FC93EF82}"/>
              </a:ext>
            </a:extLst>
          </p:cNvPr>
          <p:cNvGrpSpPr/>
          <p:nvPr/>
        </p:nvGrpSpPr>
        <p:grpSpPr>
          <a:xfrm>
            <a:off x="346100" y="2254187"/>
            <a:ext cx="4063509" cy="3928022"/>
            <a:chOff x="610151" y="842691"/>
            <a:chExt cx="5418012" cy="5237362"/>
          </a:xfrm>
        </p:grpSpPr>
        <p:sp>
          <p:nvSpPr>
            <p:cNvPr id="34" name="Rectangle 26">
              <a:extLst>
                <a:ext uri="{FF2B5EF4-FFF2-40B4-BE49-F238E27FC236}">
                  <a16:creationId xmlns:a16="http://schemas.microsoft.com/office/drawing/2014/main" id="{018803AA-010D-439A-8034-F197C21FE0D9}"/>
                </a:ext>
              </a:extLst>
            </p:cNvPr>
            <p:cNvSpPr/>
            <p:nvPr/>
          </p:nvSpPr>
          <p:spPr bwMode="auto">
            <a:xfrm>
              <a:off x="610151" y="842691"/>
              <a:ext cx="5418012" cy="5237362"/>
            </a:xfrm>
            <a:prstGeom prst="rect">
              <a:avLst/>
            </a:prstGeom>
            <a:noFill/>
            <a:ln w="38100"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42" name="Isosceles Triangle 3">
              <a:extLst>
                <a:ext uri="{FF2B5EF4-FFF2-40B4-BE49-F238E27FC236}">
                  <a16:creationId xmlns:a16="http://schemas.microsoft.com/office/drawing/2014/main" id="{10217796-66DF-4ED3-9090-2FBD3855DF4B}"/>
                </a:ext>
              </a:extLst>
            </p:cNvPr>
            <p:cNvSpPr/>
            <p:nvPr/>
          </p:nvSpPr>
          <p:spPr bwMode="auto">
            <a:xfrm rot="10800000">
              <a:off x="825067" y="854122"/>
              <a:ext cx="443960" cy="259485"/>
            </a:xfrm>
            <a:prstGeom prst="triangle">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grpSp>
      <p:grpSp>
        <p:nvGrpSpPr>
          <p:cNvPr id="43" name="Group 13">
            <a:extLst>
              <a:ext uri="{FF2B5EF4-FFF2-40B4-BE49-F238E27FC236}">
                <a16:creationId xmlns:a16="http://schemas.microsoft.com/office/drawing/2014/main" id="{0D42D98B-6FEC-4D60-96ED-41FBE192A412}"/>
              </a:ext>
            </a:extLst>
          </p:cNvPr>
          <p:cNvGrpSpPr/>
          <p:nvPr/>
        </p:nvGrpSpPr>
        <p:grpSpPr>
          <a:xfrm>
            <a:off x="4515044" y="2254187"/>
            <a:ext cx="4063509" cy="3928022"/>
            <a:chOff x="6168742" y="842691"/>
            <a:chExt cx="5418012" cy="5237362"/>
          </a:xfrm>
        </p:grpSpPr>
        <p:sp>
          <p:nvSpPr>
            <p:cNvPr id="44" name="Rectangle 27">
              <a:extLst>
                <a:ext uri="{FF2B5EF4-FFF2-40B4-BE49-F238E27FC236}">
                  <a16:creationId xmlns:a16="http://schemas.microsoft.com/office/drawing/2014/main" id="{A2E7B040-B1B3-46B6-940C-C13CA1805E34}"/>
                </a:ext>
              </a:extLst>
            </p:cNvPr>
            <p:cNvSpPr/>
            <p:nvPr/>
          </p:nvSpPr>
          <p:spPr bwMode="auto">
            <a:xfrm>
              <a:off x="6168742" y="842691"/>
              <a:ext cx="5418012" cy="5237362"/>
            </a:xfrm>
            <a:prstGeom prst="rect">
              <a:avLst/>
            </a:prstGeom>
            <a:noFill/>
            <a:ln w="38100"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45" name="Isosceles Triangle 14">
              <a:extLst>
                <a:ext uri="{FF2B5EF4-FFF2-40B4-BE49-F238E27FC236}">
                  <a16:creationId xmlns:a16="http://schemas.microsoft.com/office/drawing/2014/main" id="{0503BA1F-8649-4AE3-A8F5-CFDD052A5C48}"/>
                </a:ext>
              </a:extLst>
            </p:cNvPr>
            <p:cNvSpPr/>
            <p:nvPr/>
          </p:nvSpPr>
          <p:spPr bwMode="auto">
            <a:xfrm rot="10800000">
              <a:off x="6387578" y="854122"/>
              <a:ext cx="443960" cy="259485"/>
            </a:xfrm>
            <a:prstGeom prst="triangle">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grpSp>
      <p:grpSp>
        <p:nvGrpSpPr>
          <p:cNvPr id="46" name="Group 6">
            <a:extLst>
              <a:ext uri="{FF2B5EF4-FFF2-40B4-BE49-F238E27FC236}">
                <a16:creationId xmlns:a16="http://schemas.microsoft.com/office/drawing/2014/main" id="{B9E7E290-25AC-4B41-B0CF-4A787BD09A1E}"/>
              </a:ext>
            </a:extLst>
          </p:cNvPr>
          <p:cNvGrpSpPr/>
          <p:nvPr/>
        </p:nvGrpSpPr>
        <p:grpSpPr>
          <a:xfrm>
            <a:off x="929882" y="2320278"/>
            <a:ext cx="1959813" cy="400056"/>
            <a:chOff x="1388526" y="930811"/>
            <a:chExt cx="2613084" cy="533408"/>
          </a:xfrm>
        </p:grpSpPr>
        <p:sp>
          <p:nvSpPr>
            <p:cNvPr id="47" name="Rectangle 30">
              <a:extLst>
                <a:ext uri="{FF2B5EF4-FFF2-40B4-BE49-F238E27FC236}">
                  <a16:creationId xmlns:a16="http://schemas.microsoft.com/office/drawing/2014/main" id="{237BDD05-972F-4882-B737-8563B4D1C142}"/>
                </a:ext>
              </a:extLst>
            </p:cNvPr>
            <p:cNvSpPr/>
            <p:nvPr/>
          </p:nvSpPr>
          <p:spPr>
            <a:xfrm>
              <a:off x="1938566" y="1064110"/>
              <a:ext cx="2063044" cy="400109"/>
            </a:xfrm>
            <a:prstGeom prst="rect">
              <a:avLst/>
            </a:prstGeom>
          </p:spPr>
          <p:txBody>
            <a:bodyPr wrap="none">
              <a:spAutoFit/>
            </a:bodyPr>
            <a:lstStyle/>
            <a:p>
              <a:pPr defTabSz="512913"/>
              <a:r>
                <a:rPr lang="en-US" sz="1350" b="1" dirty="0">
                  <a:ln w="0"/>
                  <a:solidFill>
                    <a:srgbClr val="189BB5"/>
                  </a:solidFill>
                  <a:latin typeface="Arial"/>
                  <a:cs typeface="Arial" pitchFamily="34" charset="0"/>
                </a:rPr>
                <a:t>Website Content</a:t>
              </a:r>
            </a:p>
          </p:txBody>
        </p:sp>
        <p:pic>
          <p:nvPicPr>
            <p:cNvPr id="48" name="Picture 4" descr="Related image">
              <a:extLst>
                <a:ext uri="{FF2B5EF4-FFF2-40B4-BE49-F238E27FC236}">
                  <a16:creationId xmlns:a16="http://schemas.microsoft.com/office/drawing/2014/main" id="{72157288-5801-4B82-ACD5-4BF8D4665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526" y="930811"/>
              <a:ext cx="547586" cy="5330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7">
            <a:extLst>
              <a:ext uri="{FF2B5EF4-FFF2-40B4-BE49-F238E27FC236}">
                <a16:creationId xmlns:a16="http://schemas.microsoft.com/office/drawing/2014/main" id="{6B975F11-975E-4661-BDE2-8D1BC52A7EFE}"/>
              </a:ext>
            </a:extLst>
          </p:cNvPr>
          <p:cNvGrpSpPr/>
          <p:nvPr/>
        </p:nvGrpSpPr>
        <p:grpSpPr>
          <a:xfrm>
            <a:off x="5046384" y="2327238"/>
            <a:ext cx="1659417" cy="449470"/>
            <a:chOff x="6877195" y="940091"/>
            <a:chExt cx="2212555" cy="599293"/>
          </a:xfrm>
        </p:grpSpPr>
        <p:sp>
          <p:nvSpPr>
            <p:cNvPr id="50" name="Rectangle 31">
              <a:extLst>
                <a:ext uri="{FF2B5EF4-FFF2-40B4-BE49-F238E27FC236}">
                  <a16:creationId xmlns:a16="http://schemas.microsoft.com/office/drawing/2014/main" id="{245356FE-9DF0-4380-AEA6-42861BE8B406}"/>
                </a:ext>
              </a:extLst>
            </p:cNvPr>
            <p:cNvSpPr/>
            <p:nvPr/>
          </p:nvSpPr>
          <p:spPr>
            <a:xfrm>
              <a:off x="7445709" y="1064110"/>
              <a:ext cx="1644041" cy="400109"/>
            </a:xfrm>
            <a:prstGeom prst="rect">
              <a:avLst/>
            </a:prstGeom>
          </p:spPr>
          <p:txBody>
            <a:bodyPr wrap="none">
              <a:spAutoFit/>
            </a:bodyPr>
            <a:lstStyle/>
            <a:p>
              <a:pPr algn="ctr" defTabSz="512913"/>
              <a:r>
                <a:rPr lang="en-US" sz="1350" b="1" dirty="0">
                  <a:ln w="0"/>
                  <a:solidFill>
                    <a:srgbClr val="189BB5"/>
                  </a:solidFill>
                  <a:latin typeface="Arial"/>
                  <a:cs typeface="Arial" pitchFamily="34" charset="0"/>
                </a:rPr>
                <a:t>Social Media</a:t>
              </a:r>
            </a:p>
          </p:txBody>
        </p:sp>
        <p:pic>
          <p:nvPicPr>
            <p:cNvPr id="51" name="Picture 6" descr="Image result for social network icon">
              <a:extLst>
                <a:ext uri="{FF2B5EF4-FFF2-40B4-BE49-F238E27FC236}">
                  <a16:creationId xmlns:a16="http://schemas.microsoft.com/office/drawing/2014/main" id="{1CB93AE4-4F68-410F-8BC1-714A74AE6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195" y="940091"/>
              <a:ext cx="599293" cy="599293"/>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Rectangle 2">
            <a:extLst>
              <a:ext uri="{FF2B5EF4-FFF2-40B4-BE49-F238E27FC236}">
                <a16:creationId xmlns:a16="http://schemas.microsoft.com/office/drawing/2014/main" id="{9A5924B2-E064-4765-A23F-35F71CEC21B2}"/>
              </a:ext>
            </a:extLst>
          </p:cNvPr>
          <p:cNvSpPr/>
          <p:nvPr/>
        </p:nvSpPr>
        <p:spPr>
          <a:xfrm>
            <a:off x="507286" y="2863315"/>
            <a:ext cx="3733407" cy="3139321"/>
          </a:xfrm>
          <a:prstGeom prst="rect">
            <a:avLst/>
          </a:prstGeom>
        </p:spPr>
        <p:txBody>
          <a:bodyPr wrap="square">
            <a:spAutoFit/>
          </a:bodyPr>
          <a:lstStyle/>
          <a:p>
            <a:r>
              <a:rPr lang="en-US" sz="1050" b="1" dirty="0">
                <a:latin typeface="Arial" panose="020B0604020202020204" pitchFamily="34" charset="0"/>
                <a:cs typeface="Arial" panose="020B0604020202020204" pitchFamily="34" charset="0"/>
              </a:rPr>
              <a:t>Include content to learn about your cause on your website: </a:t>
            </a:r>
            <a:r>
              <a:rPr lang="en-US" sz="900" dirty="0">
                <a:latin typeface="Arial" panose="020B0604020202020204" pitchFamily="34" charset="0"/>
                <a:cs typeface="Arial" panose="020B0604020202020204" pitchFamily="34" charset="0"/>
              </a:rPr>
              <a:t>When you’re spreading the word through other marketing channels, it’s good to have an informative page to send people to so they can learn more about your top issues. </a:t>
            </a:r>
          </a:p>
          <a:p>
            <a:endParaRPr lang="en-US" sz="1050" dirty="0">
              <a:latin typeface="Arial" panose="020B0604020202020204" pitchFamily="34" charset="0"/>
              <a:cs typeface="Arial" panose="020B0604020202020204" pitchFamily="34" charset="0"/>
            </a:endParaRPr>
          </a:p>
          <a:p>
            <a:r>
              <a:rPr lang="en-US" sz="1050" b="1" dirty="0">
                <a:latin typeface="Arial" panose="020B0604020202020204" pitchFamily="34" charset="0"/>
                <a:cs typeface="Arial" panose="020B0604020202020204" pitchFamily="34" charset="0"/>
              </a:rPr>
              <a:t>Add a short description of what you do at the top of your homepage: </a:t>
            </a:r>
            <a:r>
              <a:rPr lang="en-US" sz="900" dirty="0">
                <a:latin typeface="Arial" panose="020B0604020202020204" pitchFamily="34" charset="0"/>
                <a:cs typeface="Arial" panose="020B0604020202020204" pitchFamily="34" charset="0"/>
              </a:rPr>
              <a:t>Visitors can get a good idea of what you do right off the bat. </a:t>
            </a:r>
          </a:p>
          <a:p>
            <a:endParaRPr lang="en-US" sz="1050" dirty="0">
              <a:latin typeface="Arial" panose="020B0604020202020204" pitchFamily="34" charset="0"/>
              <a:cs typeface="Arial" panose="020B0604020202020204" pitchFamily="34" charset="0"/>
            </a:endParaRPr>
          </a:p>
          <a:p>
            <a:r>
              <a:rPr lang="en-US" sz="1050" b="1" dirty="0">
                <a:latin typeface="Arial" panose="020B0604020202020204" pitchFamily="34" charset="0"/>
                <a:cs typeface="Arial" panose="020B0604020202020204" pitchFamily="34" charset="0"/>
              </a:rPr>
              <a:t>Include calls to action on your website: </a:t>
            </a:r>
            <a:r>
              <a:rPr lang="en-US" sz="900" dirty="0">
                <a:latin typeface="Arial" panose="020B0604020202020204" pitchFamily="34" charset="0"/>
                <a:cs typeface="Arial" panose="020B0604020202020204" pitchFamily="34" charset="0"/>
              </a:rPr>
              <a:t>A good call to action example could be joining your email newsletter. </a:t>
            </a:r>
          </a:p>
          <a:p>
            <a:endParaRPr lang="en-US" sz="1050" dirty="0">
              <a:latin typeface="Arial" panose="020B0604020202020204" pitchFamily="34" charset="0"/>
              <a:cs typeface="Arial" panose="020B0604020202020204" pitchFamily="34" charset="0"/>
            </a:endParaRPr>
          </a:p>
          <a:p>
            <a:r>
              <a:rPr lang="en-US" sz="1050" b="1" dirty="0">
                <a:latin typeface="Arial" panose="020B0604020202020204" pitchFamily="34" charset="0"/>
                <a:cs typeface="Arial" panose="020B0604020202020204" pitchFamily="34" charset="0"/>
              </a:rPr>
              <a:t>Provide an easy way for visitors to sign up for your email list:</a:t>
            </a:r>
            <a:r>
              <a:rPr lang="en-US" sz="1050"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This could be a page with a form on your website, or even a call to action that appears in the sidebar and/or footer of your nonprofit’s site. </a:t>
            </a:r>
          </a:p>
          <a:p>
            <a:endParaRPr lang="en-US" sz="1050" dirty="0">
              <a:latin typeface="Arial" panose="020B0604020202020204" pitchFamily="34" charset="0"/>
              <a:cs typeface="Arial" panose="020B0604020202020204" pitchFamily="34" charset="0"/>
            </a:endParaRPr>
          </a:p>
          <a:p>
            <a:r>
              <a:rPr lang="en-US" sz="1050" b="1" dirty="0">
                <a:latin typeface="Arial" panose="020B0604020202020204" pitchFamily="34" charset="0"/>
                <a:cs typeface="Arial" panose="020B0604020202020204" pitchFamily="34" charset="0"/>
              </a:rPr>
              <a:t>Optimize blog posts for search engines (SEO): </a:t>
            </a:r>
            <a:r>
              <a:rPr lang="en-US" sz="900" dirty="0">
                <a:latin typeface="Arial" panose="020B0604020202020204" pitchFamily="34" charset="0"/>
                <a:cs typeface="Arial" panose="020B0604020202020204" pitchFamily="34" charset="0"/>
              </a:rPr>
              <a:t>Publish blog posts about topics related to your cause and optimize them for search engines  to drive additional traffic.</a:t>
            </a:r>
          </a:p>
        </p:txBody>
      </p:sp>
      <p:sp>
        <p:nvSpPr>
          <p:cNvPr id="59" name="Rectangle 45">
            <a:extLst>
              <a:ext uri="{FF2B5EF4-FFF2-40B4-BE49-F238E27FC236}">
                <a16:creationId xmlns:a16="http://schemas.microsoft.com/office/drawing/2014/main" id="{DC8F05EF-337C-4915-BAED-B2F6A421440D}"/>
              </a:ext>
            </a:extLst>
          </p:cNvPr>
          <p:cNvSpPr/>
          <p:nvPr/>
        </p:nvSpPr>
        <p:spPr>
          <a:xfrm>
            <a:off x="7629013" y="6165257"/>
            <a:ext cx="1082348" cy="184666"/>
          </a:xfrm>
          <a:prstGeom prst="rect">
            <a:avLst/>
          </a:prstGeom>
        </p:spPr>
        <p:txBody>
          <a:bodyPr wrap="none">
            <a:spAutoFit/>
          </a:bodyPr>
          <a:lstStyle/>
          <a:p>
            <a:r>
              <a:rPr lang="en-US" sz="600" i="1" dirty="0">
                <a:solidFill>
                  <a:schemeClr val="bg2">
                    <a:lumMod val="50000"/>
                  </a:schemeClr>
                </a:solidFill>
                <a:latin typeface="Arial" panose="020B0604020202020204" pitchFamily="34" charset="0"/>
                <a:cs typeface="Arial" panose="020B0604020202020204" pitchFamily="34" charset="0"/>
              </a:rPr>
              <a:t>*Source: </a:t>
            </a:r>
            <a:r>
              <a:rPr lang="en-US" sz="600" i="1" dirty="0" err="1">
                <a:solidFill>
                  <a:schemeClr val="bg2">
                    <a:lumMod val="50000"/>
                  </a:schemeClr>
                </a:solidFill>
                <a:latin typeface="Arial" panose="020B0604020202020204" pitchFamily="34" charset="0"/>
                <a:cs typeface="Arial" panose="020B0604020202020204" pitchFamily="34" charset="0"/>
              </a:rPr>
              <a:t>wiredimpact.com</a:t>
            </a:r>
            <a:endParaRPr lang="en-US" sz="600" i="1" dirty="0">
              <a:solidFill>
                <a:schemeClr val="bg2">
                  <a:lumMod val="50000"/>
                </a:schemeClr>
              </a:solidFill>
              <a:latin typeface="Arial" panose="020B0604020202020204" pitchFamily="34" charset="0"/>
              <a:cs typeface="Arial" panose="020B0604020202020204" pitchFamily="34" charset="0"/>
            </a:endParaRPr>
          </a:p>
        </p:txBody>
      </p:sp>
      <p:sp>
        <p:nvSpPr>
          <p:cNvPr id="61" name="Rectangle 44">
            <a:extLst>
              <a:ext uri="{FF2B5EF4-FFF2-40B4-BE49-F238E27FC236}">
                <a16:creationId xmlns:a16="http://schemas.microsoft.com/office/drawing/2014/main" id="{859AC40E-6DAF-4C43-80F6-1AE4978E44ED}"/>
              </a:ext>
            </a:extLst>
          </p:cNvPr>
          <p:cNvSpPr/>
          <p:nvPr/>
        </p:nvSpPr>
        <p:spPr>
          <a:xfrm>
            <a:off x="4679172" y="2863315"/>
            <a:ext cx="3739272" cy="3093154"/>
          </a:xfrm>
          <a:prstGeom prst="rect">
            <a:avLst/>
          </a:prstGeom>
        </p:spPr>
        <p:txBody>
          <a:bodyPr wrap="square">
            <a:spAutoFit/>
          </a:bodyPr>
          <a:lstStyle/>
          <a:p>
            <a:r>
              <a:rPr lang="en-US" sz="1050" b="1" dirty="0">
                <a:latin typeface="Arial" panose="020B0604020202020204" pitchFamily="34" charset="0"/>
                <a:cs typeface="Arial" panose="020B0604020202020204" pitchFamily="34" charset="0"/>
              </a:rPr>
              <a:t>Research social media channels before joining:</a:t>
            </a:r>
            <a:r>
              <a:rPr lang="en-US" sz="1050"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Make sure that your target audience regularly engages on those networks before dedicating the time to be active on new channels. </a:t>
            </a:r>
          </a:p>
          <a:p>
            <a:endParaRPr lang="en-US" sz="1050" dirty="0">
              <a:latin typeface="Arial" panose="020B0604020202020204" pitchFamily="34" charset="0"/>
              <a:cs typeface="Arial" panose="020B0604020202020204" pitchFamily="34" charset="0"/>
            </a:endParaRPr>
          </a:p>
          <a:p>
            <a:r>
              <a:rPr lang="en-US" sz="1050" b="1" dirty="0">
                <a:latin typeface="Arial" panose="020B0604020202020204" pitchFamily="34" charset="0"/>
                <a:cs typeface="Arial" panose="020B0604020202020204" pitchFamily="34" charset="0"/>
              </a:rPr>
              <a:t>Maintain an active presence on all the networks you use: </a:t>
            </a:r>
            <a:r>
              <a:rPr lang="en-US" sz="900" dirty="0">
                <a:latin typeface="Arial" panose="020B0604020202020204" pitchFamily="34" charset="0"/>
                <a:cs typeface="Arial" panose="020B0604020202020204" pitchFamily="34" charset="0"/>
              </a:rPr>
              <a:t>To accomplish this, consider creating a posting schedule and sticking to it. </a:t>
            </a:r>
          </a:p>
          <a:p>
            <a:endParaRPr lang="en-US" sz="1050" dirty="0">
              <a:latin typeface="Arial" panose="020B0604020202020204" pitchFamily="34" charset="0"/>
              <a:cs typeface="Arial" panose="020B0604020202020204" pitchFamily="34" charset="0"/>
            </a:endParaRPr>
          </a:p>
          <a:p>
            <a:r>
              <a:rPr lang="en-US" sz="1050" b="1" dirty="0">
                <a:latin typeface="Arial" panose="020B0604020202020204" pitchFamily="34" charset="0"/>
                <a:cs typeface="Arial" panose="020B0604020202020204" pitchFamily="34" charset="0"/>
              </a:rPr>
              <a:t>Consider creating a social media ambassador program: </a:t>
            </a:r>
            <a:r>
              <a:rPr lang="en-US" sz="900" dirty="0">
                <a:latin typeface="Arial" panose="020B0604020202020204" pitchFamily="34" charset="0"/>
                <a:cs typeface="Arial" panose="020B0604020202020204" pitchFamily="34" charset="0"/>
              </a:rPr>
              <a:t>Supporters can then become ambassadors and spread awareness among their followers.</a:t>
            </a:r>
          </a:p>
          <a:p>
            <a:endParaRPr lang="en-US" sz="1050" dirty="0">
              <a:latin typeface="Arial" panose="020B0604020202020204" pitchFamily="34" charset="0"/>
              <a:cs typeface="Arial" panose="020B0604020202020204" pitchFamily="34" charset="0"/>
            </a:endParaRPr>
          </a:p>
          <a:p>
            <a:r>
              <a:rPr lang="en-US" sz="1050" b="1" dirty="0">
                <a:latin typeface="Arial" panose="020B0604020202020204" pitchFamily="34" charset="0"/>
                <a:cs typeface="Arial" panose="020B0604020202020204" pitchFamily="34" charset="0"/>
              </a:rPr>
              <a:t>Research and use #hashtags related to your cause: </a:t>
            </a:r>
            <a:r>
              <a:rPr lang="en-US" sz="900" dirty="0">
                <a:latin typeface="Arial" panose="020B0604020202020204" pitchFamily="34" charset="0"/>
                <a:cs typeface="Arial" panose="020B0604020202020204" pitchFamily="34" charset="0"/>
              </a:rPr>
              <a:t>Make sure to follow the best practices for using hashtags on each network. </a:t>
            </a:r>
          </a:p>
          <a:p>
            <a:endParaRPr lang="en-US" sz="1050" dirty="0">
              <a:latin typeface="Arial" panose="020B0604020202020204" pitchFamily="34" charset="0"/>
              <a:cs typeface="Arial" panose="020B0604020202020204" pitchFamily="34" charset="0"/>
            </a:endParaRPr>
          </a:p>
          <a:p>
            <a:r>
              <a:rPr lang="en-US" sz="1050" b="1" dirty="0">
                <a:latin typeface="Arial" panose="020B0604020202020204" pitchFamily="34" charset="0"/>
                <a:cs typeface="Arial" panose="020B0604020202020204" pitchFamily="34" charset="0"/>
              </a:rPr>
              <a:t>Engage and communicate with influencers in your field: </a:t>
            </a:r>
            <a:r>
              <a:rPr lang="en-US" sz="900" dirty="0">
                <a:latin typeface="Arial" panose="020B0604020202020204" pitchFamily="34" charset="0"/>
                <a:cs typeface="Arial" panose="020B0604020202020204" pitchFamily="34" charset="0"/>
              </a:rPr>
              <a:t>Research potential partners and supporters to strike up a conversation with them on the social media channels that they’re active on.</a:t>
            </a:r>
          </a:p>
        </p:txBody>
      </p:sp>
    </p:spTree>
    <p:extLst>
      <p:ext uri="{BB962C8B-B14F-4D97-AF65-F5344CB8AC3E}">
        <p14:creationId xmlns:p14="http://schemas.microsoft.com/office/powerpoint/2010/main" val="1070950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2404009" y="969000"/>
            <a:ext cx="3890764" cy="793377"/>
          </a:xfrm>
        </p:spPr>
        <p:txBody>
          <a:bodyPr>
            <a:noAutofit/>
          </a:bodyPr>
          <a:lstStyle/>
          <a:p>
            <a:r>
              <a:rPr lang="de-DE" sz="3200" dirty="0"/>
              <a:t>Marketing </a:t>
            </a:r>
            <a:r>
              <a:rPr lang="de-DE" sz="3200" dirty="0" err="1"/>
              <a:t>for</a:t>
            </a:r>
            <a:r>
              <a:rPr lang="de-DE" sz="3200" dirty="0"/>
              <a:t> a </a:t>
            </a:r>
            <a:r>
              <a:rPr lang="de-DE" sz="3200" dirty="0" err="1"/>
              <a:t>cause</a:t>
            </a:r>
            <a:endParaRPr lang="de-AT" sz="3200" dirty="0"/>
          </a:p>
        </p:txBody>
      </p:sp>
      <p:grpSp>
        <p:nvGrpSpPr>
          <p:cNvPr id="66" name="Group 8">
            <a:extLst>
              <a:ext uri="{FF2B5EF4-FFF2-40B4-BE49-F238E27FC236}">
                <a16:creationId xmlns:a16="http://schemas.microsoft.com/office/drawing/2014/main" id="{72ED7455-65C5-4E83-BC2F-F0067B03AF87}"/>
              </a:ext>
            </a:extLst>
          </p:cNvPr>
          <p:cNvGrpSpPr/>
          <p:nvPr/>
        </p:nvGrpSpPr>
        <p:grpSpPr>
          <a:xfrm>
            <a:off x="0" y="2096203"/>
            <a:ext cx="5075513" cy="355934"/>
            <a:chOff x="0" y="923391"/>
            <a:chExt cx="6767351" cy="474578"/>
          </a:xfrm>
          <a:solidFill>
            <a:srgbClr val="189BB5"/>
          </a:solidFill>
        </p:grpSpPr>
        <p:sp>
          <p:nvSpPr>
            <p:cNvPr id="67" name="Rectangle 9">
              <a:extLst>
                <a:ext uri="{FF2B5EF4-FFF2-40B4-BE49-F238E27FC236}">
                  <a16:creationId xmlns:a16="http://schemas.microsoft.com/office/drawing/2014/main" id="{989B8B0D-840A-46E7-857F-1385A887C6E9}"/>
                </a:ext>
              </a:extLst>
            </p:cNvPr>
            <p:cNvSpPr/>
            <p:nvPr/>
          </p:nvSpPr>
          <p:spPr bwMode="auto">
            <a:xfrm>
              <a:off x="0" y="923391"/>
              <a:ext cx="6767351" cy="474578"/>
            </a:xfrm>
            <a:prstGeom prst="rect">
              <a:avLst/>
            </a:prstGeom>
            <a:grp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68" name="TextBox 10">
              <a:extLst>
                <a:ext uri="{FF2B5EF4-FFF2-40B4-BE49-F238E27FC236}">
                  <a16:creationId xmlns:a16="http://schemas.microsoft.com/office/drawing/2014/main" id="{1A9C5C13-ED43-4AE7-8511-981C5D268413}"/>
                </a:ext>
              </a:extLst>
            </p:cNvPr>
            <p:cNvSpPr txBox="1"/>
            <p:nvPr/>
          </p:nvSpPr>
          <p:spPr>
            <a:xfrm>
              <a:off x="332295" y="988466"/>
              <a:ext cx="6232892" cy="369331"/>
            </a:xfrm>
            <a:prstGeom prst="rect">
              <a:avLst/>
            </a:prstGeom>
            <a:grpFill/>
            <a:ln>
              <a:solidFill>
                <a:srgbClr val="189BB5"/>
              </a:solidFill>
            </a:ln>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Quality content that adds value to your audience</a:t>
              </a:r>
            </a:p>
          </p:txBody>
        </p:sp>
      </p:grpSp>
      <p:grpSp>
        <p:nvGrpSpPr>
          <p:cNvPr id="69" name="Group 2">
            <a:extLst>
              <a:ext uri="{FF2B5EF4-FFF2-40B4-BE49-F238E27FC236}">
                <a16:creationId xmlns:a16="http://schemas.microsoft.com/office/drawing/2014/main" id="{AD56F271-A1CD-4C7B-A3FC-32B1F55A6D62}"/>
              </a:ext>
            </a:extLst>
          </p:cNvPr>
          <p:cNvGrpSpPr/>
          <p:nvPr/>
        </p:nvGrpSpPr>
        <p:grpSpPr>
          <a:xfrm>
            <a:off x="704315" y="2631495"/>
            <a:ext cx="7304720" cy="3317644"/>
            <a:chOff x="939087" y="1637113"/>
            <a:chExt cx="9739627" cy="4423526"/>
          </a:xfrm>
        </p:grpSpPr>
        <p:sp>
          <p:nvSpPr>
            <p:cNvPr id="70" name="Rectangle 1">
              <a:extLst>
                <a:ext uri="{FF2B5EF4-FFF2-40B4-BE49-F238E27FC236}">
                  <a16:creationId xmlns:a16="http://schemas.microsoft.com/office/drawing/2014/main" id="{E2CCEA9B-6E6A-4D61-9A43-593D00D8A4BF}"/>
                </a:ext>
              </a:extLst>
            </p:cNvPr>
            <p:cNvSpPr/>
            <p:nvPr/>
          </p:nvSpPr>
          <p:spPr>
            <a:xfrm>
              <a:off x="939087" y="1637113"/>
              <a:ext cx="9720206" cy="815608"/>
            </a:xfrm>
            <a:prstGeom prst="rect">
              <a:avLst/>
            </a:prstGeom>
          </p:spPr>
          <p:txBody>
            <a:bodyPr wrap="square">
              <a:spAutoFit/>
            </a:bodyPr>
            <a:lstStyle/>
            <a:p>
              <a:r>
                <a:rPr lang="en-US" sz="1125" b="1" dirty="0">
                  <a:solidFill>
                    <a:srgbClr val="189BB5"/>
                  </a:solidFill>
                  <a:latin typeface="Arial" panose="020B0604020202020204" pitchFamily="34" charset="0"/>
                  <a:cs typeface="Arial" panose="020B0604020202020204" pitchFamily="34" charset="0"/>
                </a:rPr>
                <a:t>Infographics inspire and inform</a:t>
              </a:r>
            </a:p>
            <a:p>
              <a:r>
                <a:rPr lang="en-US" sz="1125" dirty="0">
                  <a:latin typeface="Arial" panose="020B0604020202020204" pitchFamily="34" charset="0"/>
                  <a:cs typeface="Arial" panose="020B0604020202020204" pitchFamily="34" charset="0"/>
                </a:rPr>
                <a:t>Infographics work as a perfect channel to send information and make seemingly boring facts look fun. Without having to read huge amounts of text, your audience gets a chance to explore a topic in a more engaging way.</a:t>
              </a:r>
            </a:p>
          </p:txBody>
        </p:sp>
        <p:sp>
          <p:nvSpPr>
            <p:cNvPr id="71" name="TextBox 17">
              <a:extLst>
                <a:ext uri="{FF2B5EF4-FFF2-40B4-BE49-F238E27FC236}">
                  <a16:creationId xmlns:a16="http://schemas.microsoft.com/office/drawing/2014/main" id="{9124A288-298E-4611-B70A-41839ACE98BE}"/>
                </a:ext>
              </a:extLst>
            </p:cNvPr>
            <p:cNvSpPr txBox="1"/>
            <p:nvPr/>
          </p:nvSpPr>
          <p:spPr>
            <a:xfrm>
              <a:off x="939087" y="2481384"/>
              <a:ext cx="9720206" cy="815608"/>
            </a:xfrm>
            <a:prstGeom prst="rect">
              <a:avLst/>
            </a:prstGeom>
            <a:noFill/>
          </p:spPr>
          <p:txBody>
            <a:bodyPr wrap="square" rtlCol="0">
              <a:spAutoFit/>
            </a:bodyPr>
            <a:lstStyle/>
            <a:p>
              <a:r>
                <a:rPr lang="en-US" sz="1125" b="1" dirty="0">
                  <a:solidFill>
                    <a:srgbClr val="189BB5"/>
                  </a:solidFill>
                  <a:latin typeface="Arial" panose="020B0604020202020204" pitchFamily="34" charset="0"/>
                  <a:cs typeface="Arial" panose="020B0604020202020204" pitchFamily="34" charset="0"/>
                </a:rPr>
                <a:t>Give free advice relating to your cause</a:t>
              </a:r>
            </a:p>
            <a:p>
              <a:r>
                <a:rPr lang="en-US" sz="1125" dirty="0">
                  <a:latin typeface="Arial" panose="020B0604020202020204" pitchFamily="34" charset="0"/>
                  <a:cs typeface="Arial" panose="020B0604020202020204" pitchFamily="34" charset="0"/>
                </a:rPr>
                <a:t>Write helpful how-to articles and checklists or create easily consumable images with tips, resources and helpful tools. </a:t>
              </a:r>
            </a:p>
          </p:txBody>
        </p:sp>
        <p:sp>
          <p:nvSpPr>
            <p:cNvPr id="72" name="Rectangle 18">
              <a:extLst>
                <a:ext uri="{FF2B5EF4-FFF2-40B4-BE49-F238E27FC236}">
                  <a16:creationId xmlns:a16="http://schemas.microsoft.com/office/drawing/2014/main" id="{8BDCFEAC-8D3C-44A0-8261-FFB905E93155}"/>
                </a:ext>
              </a:extLst>
            </p:cNvPr>
            <p:cNvSpPr/>
            <p:nvPr/>
          </p:nvSpPr>
          <p:spPr>
            <a:xfrm>
              <a:off x="939087" y="5245031"/>
              <a:ext cx="9739627" cy="815608"/>
            </a:xfrm>
            <a:prstGeom prst="rect">
              <a:avLst/>
            </a:prstGeom>
          </p:spPr>
          <p:txBody>
            <a:bodyPr wrap="square">
              <a:spAutoFit/>
            </a:bodyPr>
            <a:lstStyle/>
            <a:p>
              <a:r>
                <a:rPr lang="en-US" sz="1125" b="1" dirty="0" err="1">
                  <a:solidFill>
                    <a:srgbClr val="189BB5"/>
                  </a:solidFill>
                  <a:latin typeface="Arial" panose="020B0604020202020204" pitchFamily="34" charset="0"/>
                  <a:cs typeface="Arial" panose="020B0604020202020204" pitchFamily="34" charset="0"/>
                </a:rPr>
                <a:t>Newsjack</a:t>
              </a:r>
              <a:endParaRPr lang="en-US" sz="1125" dirty="0">
                <a:solidFill>
                  <a:srgbClr val="189BB5"/>
                </a:solidFill>
                <a:latin typeface="Arial" panose="020B0604020202020204" pitchFamily="34" charset="0"/>
                <a:cs typeface="Arial" panose="020B0604020202020204" pitchFamily="34" charset="0"/>
              </a:endParaRPr>
            </a:p>
            <a:p>
              <a:r>
                <a:rPr lang="en-US" sz="1125" dirty="0">
                  <a:latin typeface="Arial" panose="020B0604020202020204" pitchFamily="34" charset="0"/>
                  <a:cs typeface="Arial" panose="020B0604020202020204" pitchFamily="34" charset="0"/>
                </a:rPr>
                <a:t>Add your story on to an existing news story. By providing reporters with a story they can use to update breaking news on the following day, your story becomes the second paragraph of the story on the second day.</a:t>
              </a:r>
            </a:p>
          </p:txBody>
        </p:sp>
        <p:sp>
          <p:nvSpPr>
            <p:cNvPr id="73" name="Rectangle 20">
              <a:extLst>
                <a:ext uri="{FF2B5EF4-FFF2-40B4-BE49-F238E27FC236}">
                  <a16:creationId xmlns:a16="http://schemas.microsoft.com/office/drawing/2014/main" id="{1544BFDF-9E30-4964-8474-9F54A88F59AD}"/>
                </a:ext>
              </a:extLst>
            </p:cNvPr>
            <p:cNvSpPr/>
            <p:nvPr/>
          </p:nvSpPr>
          <p:spPr>
            <a:xfrm>
              <a:off x="939087" y="3325655"/>
              <a:ext cx="9720204" cy="1046440"/>
            </a:xfrm>
            <a:prstGeom prst="rect">
              <a:avLst/>
            </a:prstGeom>
          </p:spPr>
          <p:txBody>
            <a:bodyPr wrap="square">
              <a:spAutoFit/>
            </a:bodyPr>
            <a:lstStyle/>
            <a:p>
              <a:r>
                <a:rPr lang="en-US" sz="1125" b="1" dirty="0">
                  <a:solidFill>
                    <a:srgbClr val="189BB5"/>
                  </a:solidFill>
                  <a:latin typeface="Arial" panose="020B0604020202020204" pitchFamily="34" charset="0"/>
                  <a:cs typeface="Arial" panose="020B0604020202020204" pitchFamily="34" charset="0"/>
                </a:rPr>
                <a:t>Be the trusted expert</a:t>
              </a:r>
            </a:p>
            <a:p>
              <a:r>
                <a:rPr lang="en-US" sz="1125" dirty="0">
                  <a:latin typeface="Arial" panose="020B0604020202020204" pitchFamily="34" charset="0"/>
                  <a:cs typeface="Arial" panose="020B0604020202020204" pitchFamily="34" charset="0"/>
                </a:rPr>
                <a:t>Publish research, case studies, or trends data where you can establish your presence as a trusted expert on your cause, and that can lead to interviews, people sharing your content, and free marketing of your cause and your organization.</a:t>
              </a:r>
            </a:p>
          </p:txBody>
        </p:sp>
        <p:sp>
          <p:nvSpPr>
            <p:cNvPr id="74" name="Rectangle 21">
              <a:extLst>
                <a:ext uri="{FF2B5EF4-FFF2-40B4-BE49-F238E27FC236}">
                  <a16:creationId xmlns:a16="http://schemas.microsoft.com/office/drawing/2014/main" id="{F7256DB8-CE1B-4230-BC90-3A381ADC7F30}"/>
                </a:ext>
              </a:extLst>
            </p:cNvPr>
            <p:cNvSpPr/>
            <p:nvPr/>
          </p:nvSpPr>
          <p:spPr>
            <a:xfrm>
              <a:off x="939087" y="4400759"/>
              <a:ext cx="9720204" cy="815608"/>
            </a:xfrm>
            <a:prstGeom prst="rect">
              <a:avLst/>
            </a:prstGeom>
          </p:spPr>
          <p:txBody>
            <a:bodyPr wrap="square">
              <a:spAutoFit/>
            </a:bodyPr>
            <a:lstStyle/>
            <a:p>
              <a:pPr lvl="0"/>
              <a:r>
                <a:rPr lang="en-US" sz="1125" b="1" dirty="0">
                  <a:solidFill>
                    <a:srgbClr val="189BB5"/>
                  </a:solidFill>
                  <a:latin typeface="Arial" panose="020B0604020202020204" pitchFamily="34" charset="0"/>
                  <a:cs typeface="Arial" panose="020B0604020202020204" pitchFamily="34" charset="0"/>
                </a:rPr>
                <a:t>Share Your Gratitude</a:t>
              </a:r>
            </a:p>
            <a:p>
              <a:pPr lvl="0"/>
              <a:r>
                <a:rPr lang="en-US" sz="1125" dirty="0">
                  <a:latin typeface="Arial" panose="020B0604020202020204" pitchFamily="34" charset="0"/>
                  <a:cs typeface="Arial" panose="020B0604020202020204" pitchFamily="34" charset="0"/>
                </a:rPr>
                <a:t>Bring attention to and share your gratitude for others who are doing good work on your issue and show appreciation to your current donor base, partners and supporters.</a:t>
              </a:r>
            </a:p>
          </p:txBody>
        </p:sp>
      </p:grpSp>
    </p:spTree>
    <p:extLst>
      <p:ext uri="{BB962C8B-B14F-4D97-AF65-F5344CB8AC3E}">
        <p14:creationId xmlns:p14="http://schemas.microsoft.com/office/powerpoint/2010/main" val="708007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2404009" y="969000"/>
            <a:ext cx="3890764" cy="793377"/>
          </a:xfrm>
        </p:spPr>
        <p:txBody>
          <a:bodyPr>
            <a:noAutofit/>
          </a:bodyPr>
          <a:lstStyle/>
          <a:p>
            <a:r>
              <a:rPr lang="de-DE" sz="3200" dirty="0"/>
              <a:t>Marketing </a:t>
            </a:r>
            <a:r>
              <a:rPr lang="de-DE" sz="3200" dirty="0" err="1"/>
              <a:t>for</a:t>
            </a:r>
            <a:r>
              <a:rPr lang="de-DE" sz="3200" dirty="0"/>
              <a:t> a </a:t>
            </a:r>
            <a:r>
              <a:rPr lang="de-DE" sz="3200" dirty="0" err="1"/>
              <a:t>cause</a:t>
            </a:r>
            <a:endParaRPr lang="de-AT" sz="3200" dirty="0"/>
          </a:p>
        </p:txBody>
      </p:sp>
      <p:grpSp>
        <p:nvGrpSpPr>
          <p:cNvPr id="66" name="Group 8">
            <a:extLst>
              <a:ext uri="{FF2B5EF4-FFF2-40B4-BE49-F238E27FC236}">
                <a16:creationId xmlns:a16="http://schemas.microsoft.com/office/drawing/2014/main" id="{72ED7455-65C5-4E83-BC2F-F0067B03AF87}"/>
              </a:ext>
            </a:extLst>
          </p:cNvPr>
          <p:cNvGrpSpPr/>
          <p:nvPr/>
        </p:nvGrpSpPr>
        <p:grpSpPr>
          <a:xfrm>
            <a:off x="0" y="2096203"/>
            <a:ext cx="5075513" cy="355934"/>
            <a:chOff x="0" y="923391"/>
            <a:chExt cx="6767351" cy="474578"/>
          </a:xfrm>
          <a:solidFill>
            <a:srgbClr val="189BB5"/>
          </a:solidFill>
        </p:grpSpPr>
        <p:sp>
          <p:nvSpPr>
            <p:cNvPr id="67" name="Rectangle 9">
              <a:extLst>
                <a:ext uri="{FF2B5EF4-FFF2-40B4-BE49-F238E27FC236}">
                  <a16:creationId xmlns:a16="http://schemas.microsoft.com/office/drawing/2014/main" id="{989B8B0D-840A-46E7-857F-1385A887C6E9}"/>
                </a:ext>
              </a:extLst>
            </p:cNvPr>
            <p:cNvSpPr/>
            <p:nvPr/>
          </p:nvSpPr>
          <p:spPr bwMode="auto">
            <a:xfrm>
              <a:off x="0" y="923391"/>
              <a:ext cx="6767351" cy="474578"/>
            </a:xfrm>
            <a:prstGeom prst="rect">
              <a:avLst/>
            </a:prstGeom>
            <a:grp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68" name="TextBox 10">
              <a:extLst>
                <a:ext uri="{FF2B5EF4-FFF2-40B4-BE49-F238E27FC236}">
                  <a16:creationId xmlns:a16="http://schemas.microsoft.com/office/drawing/2014/main" id="{1A9C5C13-ED43-4AE7-8511-981C5D268413}"/>
                </a:ext>
              </a:extLst>
            </p:cNvPr>
            <p:cNvSpPr txBox="1"/>
            <p:nvPr/>
          </p:nvSpPr>
          <p:spPr>
            <a:xfrm>
              <a:off x="332295" y="988466"/>
              <a:ext cx="6232892" cy="369331"/>
            </a:xfrm>
            <a:prstGeom prst="rect">
              <a:avLst/>
            </a:prstGeom>
            <a:grpFill/>
            <a:ln>
              <a:solidFill>
                <a:srgbClr val="189BB5"/>
              </a:solidFill>
            </a:ln>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Quality content that adds value to your audience</a:t>
              </a:r>
            </a:p>
          </p:txBody>
        </p:sp>
      </p:grpSp>
      <p:grpSp>
        <p:nvGrpSpPr>
          <p:cNvPr id="12" name="Group 2">
            <a:extLst>
              <a:ext uri="{FF2B5EF4-FFF2-40B4-BE49-F238E27FC236}">
                <a16:creationId xmlns:a16="http://schemas.microsoft.com/office/drawing/2014/main" id="{2793C3BE-2BC1-439A-8885-5FC4EA33DD16}"/>
              </a:ext>
            </a:extLst>
          </p:cNvPr>
          <p:cNvGrpSpPr/>
          <p:nvPr/>
        </p:nvGrpSpPr>
        <p:grpSpPr>
          <a:xfrm>
            <a:off x="705507" y="2691783"/>
            <a:ext cx="7287768" cy="1474433"/>
            <a:chOff x="939088" y="1637113"/>
            <a:chExt cx="9717024" cy="1965910"/>
          </a:xfrm>
        </p:grpSpPr>
        <p:sp>
          <p:nvSpPr>
            <p:cNvPr id="13" name="Rectangle 9">
              <a:extLst>
                <a:ext uri="{FF2B5EF4-FFF2-40B4-BE49-F238E27FC236}">
                  <a16:creationId xmlns:a16="http://schemas.microsoft.com/office/drawing/2014/main" id="{A70E9549-396B-47B2-8401-A682C689121F}"/>
                </a:ext>
              </a:extLst>
            </p:cNvPr>
            <p:cNvSpPr/>
            <p:nvPr/>
          </p:nvSpPr>
          <p:spPr>
            <a:xfrm>
              <a:off x="939088" y="1637113"/>
              <a:ext cx="9717024" cy="815608"/>
            </a:xfrm>
            <a:prstGeom prst="rect">
              <a:avLst/>
            </a:prstGeom>
          </p:spPr>
          <p:txBody>
            <a:bodyPr wrap="square">
              <a:spAutoFit/>
            </a:bodyPr>
            <a:lstStyle/>
            <a:p>
              <a:r>
                <a:rPr lang="en-US" sz="1125" b="1" dirty="0">
                  <a:solidFill>
                    <a:srgbClr val="189BB5"/>
                  </a:solidFill>
                  <a:latin typeface="Arial" panose="020B0604020202020204" pitchFamily="34" charset="0"/>
                  <a:cs typeface="Arial" panose="020B0604020202020204" pitchFamily="34" charset="0"/>
                </a:rPr>
                <a:t>Have a social media contest</a:t>
              </a:r>
            </a:p>
            <a:p>
              <a:pPr lvl="0"/>
              <a:r>
                <a:rPr lang="en-US" sz="1125" dirty="0">
                  <a:solidFill>
                    <a:schemeClr val="tx1">
                      <a:lumMod val="95000"/>
                      <a:lumOff val="5000"/>
                    </a:schemeClr>
                  </a:solidFill>
                  <a:latin typeface="Arial" panose="020B0604020202020204" pitchFamily="34" charset="0"/>
                  <a:cs typeface="Arial" panose="020B0604020202020204" pitchFamily="34" charset="0"/>
                </a:rPr>
                <a:t>While the results of the Ice Bucket Challenge aren’t easily attainable, having a contest via social media is a great way to spread awareness and get people engaged with your cause and excited to be a part of it.</a:t>
              </a:r>
            </a:p>
          </p:txBody>
        </p:sp>
        <p:sp>
          <p:nvSpPr>
            <p:cNvPr id="14" name="TextBox 12">
              <a:extLst>
                <a:ext uri="{FF2B5EF4-FFF2-40B4-BE49-F238E27FC236}">
                  <a16:creationId xmlns:a16="http://schemas.microsoft.com/office/drawing/2014/main" id="{F34A4938-8BD4-4007-A71D-A9AA49A2C07C}"/>
                </a:ext>
              </a:extLst>
            </p:cNvPr>
            <p:cNvSpPr txBox="1"/>
            <p:nvPr/>
          </p:nvSpPr>
          <p:spPr>
            <a:xfrm>
              <a:off x="939088" y="2787415"/>
              <a:ext cx="9717024" cy="815608"/>
            </a:xfrm>
            <a:prstGeom prst="rect">
              <a:avLst/>
            </a:prstGeom>
            <a:noFill/>
          </p:spPr>
          <p:txBody>
            <a:bodyPr wrap="square" rtlCol="0">
              <a:spAutoFit/>
            </a:bodyPr>
            <a:lstStyle/>
            <a:p>
              <a:r>
                <a:rPr lang="en-US" sz="1125" b="1" dirty="0">
                  <a:solidFill>
                    <a:srgbClr val="189BB5"/>
                  </a:solidFill>
                  <a:latin typeface="Arial" panose="020B0604020202020204" pitchFamily="34" charset="0"/>
                  <a:cs typeface="Arial" panose="020B0604020202020204" pitchFamily="34" charset="0"/>
                </a:rPr>
                <a:t>Email Marketing</a:t>
              </a:r>
              <a:r>
                <a:rPr lang="en-US" sz="1125" dirty="0">
                  <a:solidFill>
                    <a:srgbClr val="189BB5"/>
                  </a:solidFill>
                  <a:latin typeface="Arial" panose="020B0604020202020204" pitchFamily="34" charset="0"/>
                  <a:cs typeface="Arial" panose="020B0604020202020204" pitchFamily="34" charset="0"/>
                </a:rPr>
                <a:t> </a:t>
              </a:r>
            </a:p>
            <a:p>
              <a:r>
                <a:rPr lang="en-US" sz="1125" dirty="0">
                  <a:solidFill>
                    <a:schemeClr val="tx1">
                      <a:lumMod val="95000"/>
                      <a:lumOff val="5000"/>
                    </a:schemeClr>
                  </a:solidFill>
                  <a:latin typeface="Arial" panose="020B0604020202020204" pitchFamily="34" charset="0"/>
                  <a:cs typeface="Arial" panose="020B0604020202020204" pitchFamily="34" charset="0"/>
                </a:rPr>
                <a:t>Email remains an effective method of connecting with your audience. Sending out regular email newsletters also help educate your subscribers and keep them engaged in the cause.</a:t>
              </a:r>
            </a:p>
          </p:txBody>
        </p:sp>
      </p:grpSp>
      <p:pic>
        <p:nvPicPr>
          <p:cNvPr id="15" name="Picture 2" descr="The Ice Bucket Challenge is shown here and demonstrates the overwhelming power and influence of a great campaign. ">
            <a:extLst>
              <a:ext uri="{FF2B5EF4-FFF2-40B4-BE49-F238E27FC236}">
                <a16:creationId xmlns:a16="http://schemas.microsoft.com/office/drawing/2014/main" id="{EA585421-4099-45CB-A48F-3B50E1C88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3793" y="4417237"/>
            <a:ext cx="2379482" cy="1580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417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628650" y="1389040"/>
            <a:ext cx="7886700" cy="793377"/>
          </a:xfrm>
        </p:spPr>
        <p:txBody>
          <a:bodyPr>
            <a:noAutofit/>
          </a:bodyPr>
          <a:lstStyle/>
          <a:p>
            <a:r>
              <a:rPr lang="de-DE" sz="3200" dirty="0" err="1"/>
              <a:t>Some</a:t>
            </a:r>
            <a:r>
              <a:rPr lang="de-DE" sz="3200" dirty="0"/>
              <a:t> </a:t>
            </a:r>
            <a:r>
              <a:rPr lang="de-DE" sz="3200" dirty="0" err="1"/>
              <a:t>helpful</a:t>
            </a:r>
            <a:r>
              <a:rPr lang="de-DE" sz="3200" dirty="0"/>
              <a:t> online </a:t>
            </a:r>
            <a:r>
              <a:rPr lang="de-DE" sz="3200" dirty="0" err="1"/>
              <a:t>tools</a:t>
            </a:r>
            <a:endParaRPr lang="de-AT" sz="3200" dirty="0"/>
          </a:p>
        </p:txBody>
      </p:sp>
      <p:grpSp>
        <p:nvGrpSpPr>
          <p:cNvPr id="43" name="Group 2">
            <a:extLst>
              <a:ext uri="{FF2B5EF4-FFF2-40B4-BE49-F238E27FC236}">
                <a16:creationId xmlns:a16="http://schemas.microsoft.com/office/drawing/2014/main" id="{53900871-B706-454F-BB83-968F459452BF}"/>
              </a:ext>
            </a:extLst>
          </p:cNvPr>
          <p:cNvGrpSpPr/>
          <p:nvPr/>
        </p:nvGrpSpPr>
        <p:grpSpPr>
          <a:xfrm>
            <a:off x="105348" y="2402624"/>
            <a:ext cx="8710281" cy="3575101"/>
            <a:chOff x="289146" y="1168400"/>
            <a:chExt cx="11613708" cy="4766801"/>
          </a:xfrm>
        </p:grpSpPr>
        <p:sp>
          <p:nvSpPr>
            <p:cNvPr id="44" name="Rectangle 7">
              <a:extLst>
                <a:ext uri="{FF2B5EF4-FFF2-40B4-BE49-F238E27FC236}">
                  <a16:creationId xmlns:a16="http://schemas.microsoft.com/office/drawing/2014/main" id="{022F24E9-3598-4797-8A58-C30F245BFB38}"/>
                </a:ext>
              </a:extLst>
            </p:cNvPr>
            <p:cNvSpPr/>
            <p:nvPr/>
          </p:nvSpPr>
          <p:spPr bwMode="auto">
            <a:xfrm>
              <a:off x="4754880" y="1168400"/>
              <a:ext cx="7147974" cy="4762500"/>
            </a:xfrm>
            <a:prstGeom prst="rect">
              <a:avLst/>
            </a:prstGeom>
            <a:noFill/>
            <a:ln w="19050" cap="flat" cmpd="sng" algn="ctr">
              <a:noFill/>
              <a:prstDash val="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pic>
          <p:nvPicPr>
            <p:cNvPr id="45" name="Picture 14" descr="Related image">
              <a:extLst>
                <a:ext uri="{FF2B5EF4-FFF2-40B4-BE49-F238E27FC236}">
                  <a16:creationId xmlns:a16="http://schemas.microsoft.com/office/drawing/2014/main" id="{93548A18-AF46-4676-9BD1-B2F1B1C5C634}"/>
                </a:ext>
              </a:extLst>
            </p:cNvPr>
            <p:cNvPicPr>
              <a:picLocks noChangeAspect="1" noChangeArrowheads="1"/>
            </p:cNvPicPr>
            <p:nvPr/>
          </p:nvPicPr>
          <p:blipFill>
            <a:blip r:embed="rId2">
              <a:duotone>
                <a:prstClr val="black"/>
                <a:srgbClr val="189BB5">
                  <a:tint val="45000"/>
                  <a:satMod val="400000"/>
                </a:srgbClr>
              </a:duotone>
              <a:extLst>
                <a:ext uri="{28A0092B-C50C-407E-A947-70E740481C1C}">
                  <a14:useLocalDpi xmlns:a14="http://schemas.microsoft.com/office/drawing/2010/main" val="0"/>
                </a:ext>
              </a:extLst>
            </a:blip>
            <a:srcRect/>
            <a:stretch>
              <a:fillRect/>
            </a:stretch>
          </p:blipFill>
          <p:spPr bwMode="auto">
            <a:xfrm>
              <a:off x="289146" y="1172701"/>
              <a:ext cx="4350256" cy="4762500"/>
            </a:xfrm>
            <a:prstGeom prst="rect">
              <a:avLst/>
            </a:prstGeom>
            <a:solidFill>
              <a:srgbClr val="189BB5"/>
            </a:solidFill>
            <a:ln>
              <a:noFill/>
            </a:ln>
          </p:spPr>
        </p:pic>
      </p:grpSp>
      <p:grpSp>
        <p:nvGrpSpPr>
          <p:cNvPr id="46" name="Group 28">
            <a:extLst>
              <a:ext uri="{FF2B5EF4-FFF2-40B4-BE49-F238E27FC236}">
                <a16:creationId xmlns:a16="http://schemas.microsoft.com/office/drawing/2014/main" id="{91220125-2E3A-4A70-83AB-50ADE7217866}"/>
              </a:ext>
            </a:extLst>
          </p:cNvPr>
          <p:cNvGrpSpPr/>
          <p:nvPr/>
        </p:nvGrpSpPr>
        <p:grpSpPr>
          <a:xfrm>
            <a:off x="3692774" y="2627298"/>
            <a:ext cx="4993549" cy="669414"/>
            <a:chOff x="5072381" y="1467965"/>
            <a:chExt cx="6658065" cy="892552"/>
          </a:xfrm>
        </p:grpSpPr>
        <p:sp>
          <p:nvSpPr>
            <p:cNvPr id="47" name="Rectangle 1">
              <a:extLst>
                <a:ext uri="{FF2B5EF4-FFF2-40B4-BE49-F238E27FC236}">
                  <a16:creationId xmlns:a16="http://schemas.microsoft.com/office/drawing/2014/main" id="{1B6AA800-2CB2-44EE-84BB-4EC9F096531D}"/>
                </a:ext>
              </a:extLst>
            </p:cNvPr>
            <p:cNvSpPr/>
            <p:nvPr/>
          </p:nvSpPr>
          <p:spPr>
            <a:xfrm>
              <a:off x="5717998" y="1467965"/>
              <a:ext cx="6012448" cy="892552"/>
            </a:xfrm>
            <a:prstGeom prst="rect">
              <a:avLst/>
            </a:prstGeom>
          </p:spPr>
          <p:txBody>
            <a:bodyPr wrap="square">
              <a:spAutoFit/>
            </a:bodyPr>
            <a:lstStyle/>
            <a:p>
              <a:pPr lvl="0"/>
              <a:r>
                <a:rPr lang="en-US" sz="900" b="1" dirty="0" err="1">
                  <a:latin typeface="Arial" panose="020B0604020202020204" pitchFamily="34" charset="0"/>
                  <a:cs typeface="Arial" panose="020B0604020202020204" pitchFamily="34" charset="0"/>
                </a:rPr>
                <a:t>Canva</a:t>
              </a:r>
              <a:r>
                <a:rPr lang="en-US" sz="900" b="1" dirty="0">
                  <a:latin typeface="Arial" panose="020B0604020202020204" pitchFamily="34" charset="0"/>
                  <a:cs typeface="Arial" panose="020B0604020202020204" pitchFamily="34" charset="0"/>
                </a:rPr>
                <a:t> for Nonprofits (Free premium version available for registered nonprofits)</a:t>
              </a:r>
            </a:p>
            <a:p>
              <a:pPr marL="128588" indent="-128588">
                <a:buFont typeface="Arial" panose="020B0604020202020204" pitchFamily="34" charset="0"/>
                <a:buChar char="•"/>
              </a:pPr>
              <a:r>
                <a:rPr lang="en-US" sz="900" dirty="0" err="1">
                  <a:latin typeface="Arial" panose="020B0604020202020204" pitchFamily="34" charset="0"/>
                  <a:cs typeface="Arial" panose="020B0604020202020204" pitchFamily="34" charset="0"/>
                </a:rPr>
                <a:t>Canva</a:t>
              </a:r>
              <a:r>
                <a:rPr lang="en-US" sz="900" dirty="0">
                  <a:latin typeface="Arial" panose="020B0604020202020204" pitchFamily="34" charset="0"/>
                  <a:cs typeface="Arial" panose="020B0604020202020204" pitchFamily="34" charset="0"/>
                </a:rPr>
                <a:t> is an excellent tool to create visuals of all kinds. From infographics to </a:t>
              </a:r>
              <a:r>
                <a:rPr lang="en-US" sz="900" dirty="0" err="1">
                  <a:latin typeface="Arial" panose="020B0604020202020204" pitchFamily="34" charset="0"/>
                  <a:cs typeface="Arial" panose="020B0604020202020204" pitchFamily="34" charset="0"/>
                </a:rPr>
                <a:t>ebooks</a:t>
              </a:r>
              <a:r>
                <a:rPr lang="en-US" sz="900" dirty="0">
                  <a:latin typeface="Arial" panose="020B0604020202020204" pitchFamily="34" charset="0"/>
                  <a:cs typeface="Arial" panose="020B0604020202020204" pitchFamily="34" charset="0"/>
                </a:rPr>
                <a:t> to Facebook ads to email headers and more, it’s a one-stop graphic design shop for non-graphic designers.</a:t>
              </a:r>
              <a:r>
                <a:rPr lang="en-US" sz="1050" dirty="0">
                  <a:latin typeface="Arial" panose="020B0604020202020204" pitchFamily="34" charset="0"/>
                  <a:cs typeface="Arial" panose="020B0604020202020204" pitchFamily="34" charset="0"/>
                </a:rPr>
                <a:t> </a:t>
              </a:r>
            </a:p>
          </p:txBody>
        </p:sp>
        <p:pic>
          <p:nvPicPr>
            <p:cNvPr id="48" name="Picture 2" descr="Canva Nonprofit Marketing">
              <a:extLst>
                <a:ext uri="{FF2B5EF4-FFF2-40B4-BE49-F238E27FC236}">
                  <a16:creationId xmlns:a16="http://schemas.microsoft.com/office/drawing/2014/main" id="{D9AED184-C8D3-4004-8CE9-5A72B7C16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381" y="1640473"/>
              <a:ext cx="595135" cy="5951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29">
            <a:extLst>
              <a:ext uri="{FF2B5EF4-FFF2-40B4-BE49-F238E27FC236}">
                <a16:creationId xmlns:a16="http://schemas.microsoft.com/office/drawing/2014/main" id="{2A0EB536-0216-4BAA-BC83-8A3BA73C7D56}"/>
              </a:ext>
            </a:extLst>
          </p:cNvPr>
          <p:cNvGrpSpPr/>
          <p:nvPr/>
        </p:nvGrpSpPr>
        <p:grpSpPr>
          <a:xfrm>
            <a:off x="3585458" y="3347661"/>
            <a:ext cx="5002893" cy="784830"/>
            <a:chOff x="4929293" y="2551559"/>
            <a:chExt cx="6670524" cy="1046440"/>
          </a:xfrm>
        </p:grpSpPr>
        <p:sp>
          <p:nvSpPr>
            <p:cNvPr id="50" name="Rectangle 24">
              <a:extLst>
                <a:ext uri="{FF2B5EF4-FFF2-40B4-BE49-F238E27FC236}">
                  <a16:creationId xmlns:a16="http://schemas.microsoft.com/office/drawing/2014/main" id="{EECF9D95-2CDA-42C8-96F2-E2A57B2E689C}"/>
                </a:ext>
              </a:extLst>
            </p:cNvPr>
            <p:cNvSpPr/>
            <p:nvPr/>
          </p:nvSpPr>
          <p:spPr>
            <a:xfrm>
              <a:off x="5717998" y="2551559"/>
              <a:ext cx="5881819" cy="1046440"/>
            </a:xfrm>
            <a:prstGeom prst="rect">
              <a:avLst/>
            </a:prstGeom>
          </p:spPr>
          <p:txBody>
            <a:bodyPr wrap="square">
              <a:spAutoFit/>
            </a:bodyPr>
            <a:lstStyle/>
            <a:p>
              <a:r>
                <a:rPr lang="en-US" sz="900" b="1" dirty="0">
                  <a:latin typeface="Arial" panose="020B0604020202020204" pitchFamily="34" charset="0"/>
                  <a:cs typeface="Arial" panose="020B0604020202020204" pitchFamily="34" charset="0"/>
                </a:rPr>
                <a:t>Hootsuite (Free entry-level version)</a:t>
              </a:r>
            </a:p>
            <a:p>
              <a:pPr marL="128588" indent="-128588">
                <a:buFont typeface="Arial" panose="020B0604020202020204" pitchFamily="34" charset="0"/>
                <a:buChar char="•"/>
              </a:pPr>
              <a:r>
                <a:rPr lang="en-US" sz="900" dirty="0">
                  <a:latin typeface="Arial" panose="020B0604020202020204" pitchFamily="34" charset="0"/>
                  <a:cs typeface="Arial" panose="020B0604020202020204" pitchFamily="34" charset="0"/>
                </a:rPr>
                <a:t>Hootsuite is a tool that allows you to schedule posts for Twitter, Facebook, LinkedIn, Instagram, and Google+ anytime you like. Their “freemium” version makes juggling multiple social channels simpler — which leaves you more time to actually engage with your audience.  </a:t>
              </a:r>
            </a:p>
          </p:txBody>
        </p:sp>
        <p:pic>
          <p:nvPicPr>
            <p:cNvPr id="51" name="Picture 4" descr="Image result for Hootsuite logo new">
              <a:extLst>
                <a:ext uri="{FF2B5EF4-FFF2-40B4-BE49-F238E27FC236}">
                  <a16:creationId xmlns:a16="http://schemas.microsoft.com/office/drawing/2014/main" id="{6ABFFD7E-D1BC-4E8C-B97B-456B32B178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293" y="2789311"/>
              <a:ext cx="682997" cy="5986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31">
            <a:extLst>
              <a:ext uri="{FF2B5EF4-FFF2-40B4-BE49-F238E27FC236}">
                <a16:creationId xmlns:a16="http://schemas.microsoft.com/office/drawing/2014/main" id="{1A8212FF-73DA-4C15-8B18-4EC1C420FD53}"/>
              </a:ext>
            </a:extLst>
          </p:cNvPr>
          <p:cNvGrpSpPr/>
          <p:nvPr/>
        </p:nvGrpSpPr>
        <p:grpSpPr>
          <a:xfrm>
            <a:off x="3683657" y="4183441"/>
            <a:ext cx="4904694" cy="923330"/>
            <a:chOff x="5060225" y="3604376"/>
            <a:chExt cx="6539592" cy="1231107"/>
          </a:xfrm>
        </p:grpSpPr>
        <p:sp>
          <p:nvSpPr>
            <p:cNvPr id="53" name="Rectangle 30">
              <a:extLst>
                <a:ext uri="{FF2B5EF4-FFF2-40B4-BE49-F238E27FC236}">
                  <a16:creationId xmlns:a16="http://schemas.microsoft.com/office/drawing/2014/main" id="{4690DF79-A4EF-4EBD-8DDB-2DD6673EA402}"/>
                </a:ext>
              </a:extLst>
            </p:cNvPr>
            <p:cNvSpPr/>
            <p:nvPr/>
          </p:nvSpPr>
          <p:spPr>
            <a:xfrm>
              <a:off x="5717998" y="3604376"/>
              <a:ext cx="5881819" cy="1231107"/>
            </a:xfrm>
            <a:prstGeom prst="rect">
              <a:avLst/>
            </a:prstGeom>
          </p:spPr>
          <p:txBody>
            <a:bodyPr wrap="square">
              <a:spAutoFit/>
            </a:bodyPr>
            <a:lstStyle/>
            <a:p>
              <a:r>
                <a:rPr lang="en-US" sz="900" b="1" dirty="0" err="1">
                  <a:latin typeface="Arial" panose="020B0604020202020204" pitchFamily="34" charset="0"/>
                  <a:cs typeface="Arial" panose="020B0604020202020204" pitchFamily="34" charset="0"/>
                </a:rPr>
                <a:t>WordStream</a:t>
              </a:r>
              <a:r>
                <a:rPr lang="en-US" sz="900" b="1" dirty="0">
                  <a:latin typeface="Arial" panose="020B0604020202020204" pitchFamily="34" charset="0"/>
                  <a:cs typeface="Arial" panose="020B0604020202020204" pitchFamily="34" charset="0"/>
                </a:rPr>
                <a:t> Keyword Tool (Free!)</a:t>
              </a:r>
            </a:p>
            <a:p>
              <a:pPr marL="128588" indent="-128588">
                <a:buFont typeface="Arial" panose="020B0604020202020204" pitchFamily="34" charset="0"/>
                <a:buChar char="•"/>
              </a:pPr>
              <a:r>
                <a:rPr lang="en-US" sz="900" dirty="0" err="1">
                  <a:latin typeface="Arial" panose="020B0604020202020204" pitchFamily="34" charset="0"/>
                  <a:cs typeface="Arial" panose="020B0604020202020204" pitchFamily="34" charset="0"/>
                </a:rPr>
                <a:t>WordStream</a:t>
              </a:r>
              <a:r>
                <a:rPr lang="en-US" sz="900" dirty="0">
                  <a:latin typeface="Arial" panose="020B0604020202020204" pitchFamily="34" charset="0"/>
                  <a:cs typeface="Arial" panose="020B0604020202020204" pitchFamily="34" charset="0"/>
                </a:rPr>
                <a:t> is a free keyword tool to help increase the chance people finding your website online. It helps your website rank higher in Google searches by telling you which phrases people are searching for on Google that may be related to your nonprofit (these phrases are called, “keywords"). You can then reflect those phrases in your website copy and blog posts.</a:t>
              </a:r>
            </a:p>
          </p:txBody>
        </p:sp>
        <p:pic>
          <p:nvPicPr>
            <p:cNvPr id="54" name="Picture 10" descr="https://content.rwbaird.com/PE/WS-Logo-Stacked2.png">
              <a:extLst>
                <a:ext uri="{FF2B5EF4-FFF2-40B4-BE49-F238E27FC236}">
                  <a16:creationId xmlns:a16="http://schemas.microsoft.com/office/drawing/2014/main" id="{50F56AC8-AA81-41F9-AA70-554F344165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0225" y="3891903"/>
              <a:ext cx="591200" cy="5986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32">
            <a:extLst>
              <a:ext uri="{FF2B5EF4-FFF2-40B4-BE49-F238E27FC236}">
                <a16:creationId xmlns:a16="http://schemas.microsoft.com/office/drawing/2014/main" id="{A2A0EBD3-A1C3-4AB0-A9F2-169946732F0B}"/>
              </a:ext>
            </a:extLst>
          </p:cNvPr>
          <p:cNvGrpSpPr/>
          <p:nvPr/>
        </p:nvGrpSpPr>
        <p:grpSpPr>
          <a:xfrm>
            <a:off x="3671589" y="5157720"/>
            <a:ext cx="4916762" cy="646331"/>
            <a:chOff x="5044134" y="4841860"/>
            <a:chExt cx="6555683" cy="861774"/>
          </a:xfrm>
        </p:grpSpPr>
        <p:pic>
          <p:nvPicPr>
            <p:cNvPr id="56" name="Picture 12" descr="Related image">
              <a:extLst>
                <a:ext uri="{FF2B5EF4-FFF2-40B4-BE49-F238E27FC236}">
                  <a16:creationId xmlns:a16="http://schemas.microsoft.com/office/drawing/2014/main" id="{5E0B2AA2-8C7E-4930-AA9B-8BFC292891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4134" y="4945667"/>
              <a:ext cx="623382" cy="623382"/>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36">
              <a:extLst>
                <a:ext uri="{FF2B5EF4-FFF2-40B4-BE49-F238E27FC236}">
                  <a16:creationId xmlns:a16="http://schemas.microsoft.com/office/drawing/2014/main" id="{C21B5E71-87F6-4730-A137-DA9E5D1B65A2}"/>
                </a:ext>
              </a:extLst>
            </p:cNvPr>
            <p:cNvSpPr/>
            <p:nvPr/>
          </p:nvSpPr>
          <p:spPr>
            <a:xfrm>
              <a:off x="5717998" y="4841860"/>
              <a:ext cx="5881819" cy="861774"/>
            </a:xfrm>
            <a:prstGeom prst="rect">
              <a:avLst/>
            </a:prstGeom>
          </p:spPr>
          <p:txBody>
            <a:bodyPr wrap="square">
              <a:spAutoFit/>
            </a:bodyPr>
            <a:lstStyle/>
            <a:p>
              <a:r>
                <a:rPr lang="en-US" sz="900" b="1" dirty="0">
                  <a:latin typeface="Arial" panose="020B0604020202020204" pitchFamily="34" charset="0"/>
                  <a:cs typeface="Arial" panose="020B0604020202020204" pitchFamily="34" charset="0"/>
                </a:rPr>
                <a:t>Grammarly (Free, with premium features)</a:t>
              </a:r>
            </a:p>
            <a:p>
              <a:pPr marL="128588" indent="-128588">
                <a:buFont typeface="Arial" panose="020B0604020202020204" pitchFamily="34" charset="0"/>
                <a:buChar char="•"/>
              </a:pPr>
              <a:r>
                <a:rPr lang="en-US" sz="900" dirty="0">
                  <a:latin typeface="Arial" panose="020B0604020202020204" pitchFamily="34" charset="0"/>
                  <a:cs typeface="Arial" panose="020B0604020202020204" pitchFamily="34" charset="0"/>
                </a:rPr>
                <a:t>Whether you’re writing an email, creating copy for marketing materials, or drafting social media posts, Grammarly can help you check your documents for grammar mistakes, typos, spelling errors, and overly complex sentences. </a:t>
              </a:r>
            </a:p>
          </p:txBody>
        </p:sp>
      </p:grpSp>
    </p:spTree>
    <p:extLst>
      <p:ext uri="{BB962C8B-B14F-4D97-AF65-F5344CB8AC3E}">
        <p14:creationId xmlns:p14="http://schemas.microsoft.com/office/powerpoint/2010/main" val="3480213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2" descr="Image result for asia ngos">
            <a:extLst>
              <a:ext uri="{FF2B5EF4-FFF2-40B4-BE49-F238E27FC236}">
                <a16:creationId xmlns:a16="http://schemas.microsoft.com/office/drawing/2014/main" id="{57B25A3F-E7ED-E543-A347-F966A163FB5C}"/>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8432" r="3900"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4892040"/>
            <a:ext cx="9143998"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D02D2F3-C5CA-9E40-9B4F-B42D03656B75}"/>
              </a:ext>
            </a:extLst>
          </p:cNvPr>
          <p:cNvSpPr txBox="1"/>
          <p:nvPr/>
        </p:nvSpPr>
        <p:spPr>
          <a:xfrm>
            <a:off x="726948" y="5154168"/>
            <a:ext cx="5229903" cy="1261872"/>
          </a:xfrm>
          <a:prstGeom prst="rect">
            <a:avLst/>
          </a:prstGeom>
        </p:spPr>
        <p:txBody>
          <a:bodyPr vert="horz" lIns="91440" tIns="45720" rIns="91440" bIns="45720" rtlCol="0" anchor="ctr">
            <a:normAutofit/>
          </a:bodyPr>
          <a:lstStyle/>
          <a:p>
            <a:pPr defTabSz="914400">
              <a:lnSpc>
                <a:spcPct val="90000"/>
              </a:lnSpc>
              <a:spcBef>
                <a:spcPct val="0"/>
              </a:spcBef>
              <a:spcAft>
                <a:spcPts val="450"/>
              </a:spcAft>
            </a:pPr>
            <a:r>
              <a:rPr lang="en-US" sz="4200">
                <a:solidFill>
                  <a:schemeClr val="tx1">
                    <a:lumMod val="85000"/>
                    <a:lumOff val="15000"/>
                  </a:schemeClr>
                </a:solidFill>
                <a:latin typeface="+mj-lt"/>
                <a:ea typeface="+mj-ea"/>
                <a:cs typeface="+mj-cs"/>
              </a:rPr>
              <a:t>Building Offline Connections </a:t>
            </a:r>
          </a:p>
        </p:txBody>
      </p:sp>
      <p:cxnSp>
        <p:nvCxnSpPr>
          <p:cNvPr id="12" name="Straight Connector 11">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10362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89036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lstStyle/>
          <a:p>
            <a:r>
              <a:rPr lang="de-DE" dirty="0"/>
              <a:t>Learning </a:t>
            </a:r>
            <a:r>
              <a:rPr lang="de-DE" dirty="0" err="1"/>
              <a:t>objectives</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1878309" y="3681993"/>
            <a:ext cx="1384977" cy="1824285"/>
          </a:xfrm>
        </p:spPr>
        <p:txBody>
          <a:bodyPr>
            <a:normAutofit lnSpcReduction="10000"/>
          </a:bodyPr>
          <a:lstStyle/>
          <a:p>
            <a:pPr marL="0" indent="0" algn="ctr">
              <a:buNone/>
            </a:pPr>
            <a:r>
              <a:rPr lang="de-DE" sz="1400" dirty="0"/>
              <a:t>Understanding </a:t>
            </a:r>
            <a:r>
              <a:rPr lang="de-DE" sz="1400" dirty="0" err="1"/>
              <a:t>the</a:t>
            </a:r>
            <a:r>
              <a:rPr lang="de-DE" sz="1400" dirty="0"/>
              <a:t> </a:t>
            </a:r>
            <a:r>
              <a:rPr lang="de-DE" sz="1400" dirty="0" err="1"/>
              <a:t>relevance</a:t>
            </a:r>
            <a:r>
              <a:rPr lang="de-DE" sz="1400" dirty="0"/>
              <a:t> </a:t>
            </a:r>
            <a:r>
              <a:rPr lang="de-DE" sz="1400" dirty="0" err="1"/>
              <a:t>of</a:t>
            </a:r>
            <a:r>
              <a:rPr lang="de-DE" sz="1400" dirty="0"/>
              <a:t> </a:t>
            </a:r>
            <a:r>
              <a:rPr lang="de-DE" sz="1400" dirty="0" err="1"/>
              <a:t>customer</a:t>
            </a:r>
            <a:r>
              <a:rPr lang="de-DE" sz="1400" dirty="0"/>
              <a:t> </a:t>
            </a:r>
            <a:r>
              <a:rPr lang="de-DE" sz="1400" dirty="0" err="1"/>
              <a:t>relationships</a:t>
            </a:r>
            <a:r>
              <a:rPr lang="de-DE" sz="1400" dirty="0"/>
              <a:t> in </a:t>
            </a:r>
            <a:r>
              <a:rPr lang="de-DE" sz="1400" dirty="0" err="1"/>
              <a:t>regards</a:t>
            </a:r>
            <a:r>
              <a:rPr lang="de-DE" sz="1400" dirty="0"/>
              <a:t> to </a:t>
            </a:r>
            <a:r>
              <a:rPr lang="de-DE" sz="1400" dirty="0" err="1"/>
              <a:t>customer</a:t>
            </a:r>
            <a:r>
              <a:rPr lang="de-DE" sz="1400" dirty="0"/>
              <a:t> </a:t>
            </a:r>
            <a:r>
              <a:rPr lang="de-DE" sz="1400" dirty="0" err="1"/>
              <a:t>segments</a:t>
            </a:r>
            <a:r>
              <a:rPr lang="de-DE" sz="1400" dirty="0"/>
              <a:t> and personas </a:t>
            </a:r>
            <a:r>
              <a:rPr lang="de-DE" sz="1400" dirty="0" err="1"/>
              <a:t>for</a:t>
            </a:r>
            <a:r>
              <a:rPr lang="de-DE" sz="1400" dirty="0"/>
              <a:t> </a:t>
            </a:r>
            <a:r>
              <a:rPr lang="de-DE" sz="1400" dirty="0" err="1"/>
              <a:t>business</a:t>
            </a:r>
            <a:r>
              <a:rPr lang="de-DE" sz="1400" dirty="0"/>
              <a:t> </a:t>
            </a:r>
            <a:r>
              <a:rPr lang="de-DE" sz="1400" dirty="0" err="1"/>
              <a:t>models</a:t>
            </a:r>
            <a:r>
              <a:rPr lang="de-DE" sz="1400" dirty="0"/>
              <a:t>.</a:t>
            </a:r>
          </a:p>
          <a:p>
            <a:pPr marL="0" indent="0" algn="ctr">
              <a:buNone/>
            </a:pPr>
            <a:endParaRPr lang="de-DE" sz="1400" dirty="0"/>
          </a:p>
        </p:txBody>
      </p:sp>
      <p:pic>
        <p:nvPicPr>
          <p:cNvPr id="6" name="Grafik 5">
            <a:extLst>
              <a:ext uri="{FF2B5EF4-FFF2-40B4-BE49-F238E27FC236}">
                <a16:creationId xmlns:a16="http://schemas.microsoft.com/office/drawing/2014/main" id="{2331363A-E9CD-4733-B856-EEC64D5DAA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323" y="2686052"/>
            <a:ext cx="742950" cy="742950"/>
          </a:xfrm>
          <a:prstGeom prst="rect">
            <a:avLst/>
          </a:prstGeom>
        </p:spPr>
      </p:pic>
      <p:sp>
        <p:nvSpPr>
          <p:cNvPr id="15" name="Inhaltsplatzhalter 2">
            <a:extLst>
              <a:ext uri="{FF2B5EF4-FFF2-40B4-BE49-F238E27FC236}">
                <a16:creationId xmlns:a16="http://schemas.microsoft.com/office/drawing/2014/main" id="{7BAA00BF-0AF1-4391-B886-5A7696E67C5A}"/>
              </a:ext>
            </a:extLst>
          </p:cNvPr>
          <p:cNvSpPr txBox="1">
            <a:spLocks/>
          </p:cNvSpPr>
          <p:nvPr/>
        </p:nvSpPr>
        <p:spPr>
          <a:xfrm>
            <a:off x="3832512" y="3681991"/>
            <a:ext cx="1384977" cy="2311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400" dirty="0" err="1"/>
              <a:t>Identifying</a:t>
            </a:r>
            <a:r>
              <a:rPr lang="de-DE" sz="1400" dirty="0"/>
              <a:t> </a:t>
            </a:r>
            <a:r>
              <a:rPr lang="de-DE" sz="1400" dirty="0" err="1"/>
              <a:t>marketing</a:t>
            </a:r>
            <a:r>
              <a:rPr lang="de-DE" sz="1400" dirty="0"/>
              <a:t> </a:t>
            </a:r>
            <a:r>
              <a:rPr lang="de-DE" sz="1400" dirty="0" err="1"/>
              <a:t>channels</a:t>
            </a:r>
            <a:r>
              <a:rPr lang="de-DE" sz="1400" dirty="0"/>
              <a:t> </a:t>
            </a:r>
            <a:r>
              <a:rPr lang="de-DE" sz="1400" dirty="0" err="1"/>
              <a:t>suitable</a:t>
            </a:r>
            <a:r>
              <a:rPr lang="de-DE" sz="1400" dirty="0"/>
              <a:t> </a:t>
            </a:r>
            <a:r>
              <a:rPr lang="de-DE" sz="1400" dirty="0" err="1"/>
              <a:t>for</a:t>
            </a:r>
            <a:r>
              <a:rPr lang="de-DE" sz="1400" dirty="0"/>
              <a:t> </a:t>
            </a:r>
            <a:r>
              <a:rPr lang="de-DE" sz="1400" dirty="0" err="1"/>
              <a:t>certain</a:t>
            </a:r>
            <a:r>
              <a:rPr lang="de-DE" sz="1400" dirty="0"/>
              <a:t> </a:t>
            </a:r>
            <a:r>
              <a:rPr lang="de-DE" sz="1400" dirty="0" err="1"/>
              <a:t>customer</a:t>
            </a:r>
            <a:r>
              <a:rPr lang="de-DE" sz="1400" dirty="0"/>
              <a:t> </a:t>
            </a:r>
            <a:r>
              <a:rPr lang="de-DE" sz="1400" dirty="0" err="1"/>
              <a:t>segnments</a:t>
            </a:r>
            <a:r>
              <a:rPr lang="de-DE" sz="1400" dirty="0"/>
              <a:t>. </a:t>
            </a:r>
          </a:p>
        </p:txBody>
      </p:sp>
      <p:sp>
        <p:nvSpPr>
          <p:cNvPr id="16" name="Inhaltsplatzhalter 2">
            <a:extLst>
              <a:ext uri="{FF2B5EF4-FFF2-40B4-BE49-F238E27FC236}">
                <a16:creationId xmlns:a16="http://schemas.microsoft.com/office/drawing/2014/main" id="{715B3396-0C45-4091-9DC9-E0152D9FFE29}"/>
              </a:ext>
            </a:extLst>
          </p:cNvPr>
          <p:cNvSpPr txBox="1">
            <a:spLocks/>
          </p:cNvSpPr>
          <p:nvPr/>
        </p:nvSpPr>
        <p:spPr>
          <a:xfrm>
            <a:off x="2768548" y="3681991"/>
            <a:ext cx="1384977" cy="2311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de-DE" sz="1400" dirty="0"/>
          </a:p>
        </p:txBody>
      </p:sp>
      <p:pic>
        <p:nvPicPr>
          <p:cNvPr id="5" name="Grafik 4">
            <a:extLst>
              <a:ext uri="{FF2B5EF4-FFF2-40B4-BE49-F238E27FC236}">
                <a16:creationId xmlns:a16="http://schemas.microsoft.com/office/drawing/2014/main" id="{419012FF-4366-4DD2-A0ED-12050CB23DE1}"/>
              </a:ext>
            </a:extLst>
          </p:cNvPr>
          <p:cNvPicPr>
            <a:picLocks noChangeAspect="1"/>
          </p:cNvPicPr>
          <p:nvPr/>
        </p:nvPicPr>
        <p:blipFill rotWithShape="1">
          <a:blip r:embed="rId3"/>
          <a:srcRect t="14792" b="14129"/>
          <a:stretch/>
        </p:blipFill>
        <p:spPr>
          <a:xfrm>
            <a:off x="5732975" y="2686052"/>
            <a:ext cx="1038425" cy="804448"/>
          </a:xfrm>
          <a:prstGeom prst="rect">
            <a:avLst/>
          </a:prstGeom>
        </p:spPr>
      </p:pic>
      <p:pic>
        <p:nvPicPr>
          <p:cNvPr id="8" name="Grafik 7">
            <a:extLst>
              <a:ext uri="{FF2B5EF4-FFF2-40B4-BE49-F238E27FC236}">
                <a16:creationId xmlns:a16="http://schemas.microsoft.com/office/drawing/2014/main" id="{5EB8D58E-6A8C-4598-BAA0-307B60A4D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750" y="2616519"/>
            <a:ext cx="847725" cy="847725"/>
          </a:xfrm>
          <a:prstGeom prst="rect">
            <a:avLst/>
          </a:prstGeom>
        </p:spPr>
      </p:pic>
      <p:sp>
        <p:nvSpPr>
          <p:cNvPr id="17" name="Inhaltsplatzhalter 2">
            <a:extLst>
              <a:ext uri="{FF2B5EF4-FFF2-40B4-BE49-F238E27FC236}">
                <a16:creationId xmlns:a16="http://schemas.microsoft.com/office/drawing/2014/main" id="{82133082-F854-4DCE-A30C-A4B0BFD30C8E}"/>
              </a:ext>
            </a:extLst>
          </p:cNvPr>
          <p:cNvSpPr txBox="1">
            <a:spLocks/>
          </p:cNvSpPr>
          <p:nvPr/>
        </p:nvSpPr>
        <p:spPr>
          <a:xfrm>
            <a:off x="5559700" y="3681991"/>
            <a:ext cx="1384977" cy="2311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400" dirty="0" err="1"/>
              <a:t>Gaining</a:t>
            </a:r>
            <a:r>
              <a:rPr lang="de-DE" sz="1400" dirty="0"/>
              <a:t> </a:t>
            </a:r>
            <a:r>
              <a:rPr lang="de-DE" sz="1400" dirty="0" err="1"/>
              <a:t>the</a:t>
            </a:r>
            <a:r>
              <a:rPr lang="de-DE" sz="1400" dirty="0"/>
              <a:t> </a:t>
            </a:r>
            <a:r>
              <a:rPr lang="de-DE" sz="1400" dirty="0" err="1"/>
              <a:t>knowledge</a:t>
            </a:r>
            <a:r>
              <a:rPr lang="de-DE" sz="1400" dirty="0"/>
              <a:t> on </a:t>
            </a:r>
            <a:r>
              <a:rPr lang="de-DE" sz="1400" dirty="0" err="1"/>
              <a:t>how</a:t>
            </a:r>
            <a:r>
              <a:rPr lang="de-DE" sz="1400" dirty="0"/>
              <a:t> to </a:t>
            </a:r>
            <a:r>
              <a:rPr lang="de-DE" sz="1400" dirty="0" err="1"/>
              <a:t>tailor</a:t>
            </a:r>
            <a:r>
              <a:rPr lang="de-DE" sz="1400" dirty="0"/>
              <a:t> </a:t>
            </a:r>
            <a:r>
              <a:rPr lang="de-DE" sz="1400" dirty="0" err="1"/>
              <a:t>marketing</a:t>
            </a:r>
            <a:r>
              <a:rPr lang="de-DE" sz="1400" dirty="0"/>
              <a:t> </a:t>
            </a:r>
            <a:r>
              <a:rPr lang="de-DE" sz="1400" dirty="0" err="1"/>
              <a:t>channels</a:t>
            </a:r>
            <a:r>
              <a:rPr lang="de-DE" sz="1400" dirty="0"/>
              <a:t> </a:t>
            </a:r>
            <a:r>
              <a:rPr lang="de-DE" sz="1400" dirty="0" err="1"/>
              <a:t>for</a:t>
            </a:r>
            <a:r>
              <a:rPr lang="de-DE" sz="1400" dirty="0"/>
              <a:t> </a:t>
            </a:r>
            <a:r>
              <a:rPr lang="de-DE" sz="1400" dirty="0" err="1"/>
              <a:t>better</a:t>
            </a:r>
            <a:r>
              <a:rPr lang="de-DE" sz="1400" dirty="0"/>
              <a:t> </a:t>
            </a:r>
            <a:r>
              <a:rPr lang="de-DE" sz="1400" dirty="0" err="1"/>
              <a:t>customer</a:t>
            </a:r>
            <a:r>
              <a:rPr lang="de-DE" sz="1400" dirty="0"/>
              <a:t> </a:t>
            </a:r>
            <a:r>
              <a:rPr lang="de-DE" sz="1400" dirty="0" err="1"/>
              <a:t>relations</a:t>
            </a:r>
            <a:r>
              <a:rPr lang="de-DE" sz="1400" dirty="0"/>
              <a:t>.</a:t>
            </a:r>
          </a:p>
        </p:txBody>
      </p:sp>
    </p:spTree>
    <p:extLst>
      <p:ext uri="{BB962C8B-B14F-4D97-AF65-F5344CB8AC3E}">
        <p14:creationId xmlns:p14="http://schemas.microsoft.com/office/powerpoint/2010/main" val="3507076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p:txBody>
          <a:bodyPr>
            <a:normAutofit/>
          </a:bodyPr>
          <a:lstStyle/>
          <a:p>
            <a:r>
              <a:rPr lang="de-DE" dirty="0"/>
              <a:t>Traditional </a:t>
            </a:r>
            <a:r>
              <a:rPr lang="de-DE" dirty="0" err="1"/>
              <a:t>print</a:t>
            </a:r>
            <a:r>
              <a:rPr lang="de-DE" dirty="0"/>
              <a:t> </a:t>
            </a:r>
            <a:r>
              <a:rPr lang="de-DE" dirty="0" err="1"/>
              <a:t>media</a:t>
            </a:r>
            <a:endParaRPr lang="de-AT" dirty="0"/>
          </a:p>
        </p:txBody>
      </p:sp>
      <p:grpSp>
        <p:nvGrpSpPr>
          <p:cNvPr id="9" name="Group 1">
            <a:extLst>
              <a:ext uri="{FF2B5EF4-FFF2-40B4-BE49-F238E27FC236}">
                <a16:creationId xmlns:a16="http://schemas.microsoft.com/office/drawing/2014/main" id="{4F43151B-16F4-4362-9086-409BADC0062A}"/>
              </a:ext>
            </a:extLst>
          </p:cNvPr>
          <p:cNvGrpSpPr/>
          <p:nvPr/>
        </p:nvGrpSpPr>
        <p:grpSpPr>
          <a:xfrm>
            <a:off x="731945" y="2558740"/>
            <a:ext cx="7680110" cy="3775153"/>
            <a:chOff x="923573" y="1168400"/>
            <a:chExt cx="10240146" cy="4762500"/>
          </a:xfrm>
        </p:grpSpPr>
        <p:sp>
          <p:nvSpPr>
            <p:cNvPr id="10" name="Rectangle 35">
              <a:extLst>
                <a:ext uri="{FF2B5EF4-FFF2-40B4-BE49-F238E27FC236}">
                  <a16:creationId xmlns:a16="http://schemas.microsoft.com/office/drawing/2014/main" id="{DE518DB5-B162-40B6-8C80-E55D3B97D229}"/>
                </a:ext>
              </a:extLst>
            </p:cNvPr>
            <p:cNvSpPr/>
            <p:nvPr/>
          </p:nvSpPr>
          <p:spPr bwMode="auto">
            <a:xfrm>
              <a:off x="4833100" y="1168400"/>
              <a:ext cx="6330619" cy="4762500"/>
            </a:xfrm>
            <a:prstGeom prst="rect">
              <a:avLst/>
            </a:prstGeom>
            <a:noFill/>
            <a:ln w="19050" cap="flat" cmpd="sng" algn="ctr">
              <a:solidFill>
                <a:srgbClr val="189BB5"/>
              </a:solidFill>
              <a:prstDash val="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pic>
          <p:nvPicPr>
            <p:cNvPr id="11" name="Picture 2" descr="Image result for print media asia prefer">
              <a:extLst>
                <a:ext uri="{FF2B5EF4-FFF2-40B4-BE49-F238E27FC236}">
                  <a16:creationId xmlns:a16="http://schemas.microsoft.com/office/drawing/2014/main" id="{6EBF3722-3652-469B-82D0-0BF9393CF2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93" r="43546"/>
            <a:stretch/>
          </p:blipFill>
          <p:spPr bwMode="auto">
            <a:xfrm>
              <a:off x="923573" y="1168400"/>
              <a:ext cx="3389964" cy="4762500"/>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2" name="Group 37">
            <a:extLst>
              <a:ext uri="{FF2B5EF4-FFF2-40B4-BE49-F238E27FC236}">
                <a16:creationId xmlns:a16="http://schemas.microsoft.com/office/drawing/2014/main" id="{1336EF76-7496-4CD7-ACC0-DD092B50EDCD}"/>
              </a:ext>
            </a:extLst>
          </p:cNvPr>
          <p:cNvGrpSpPr/>
          <p:nvPr/>
        </p:nvGrpSpPr>
        <p:grpSpPr>
          <a:xfrm>
            <a:off x="3867664" y="3352251"/>
            <a:ext cx="4458174" cy="415498"/>
            <a:chOff x="5104532" y="2069658"/>
            <a:chExt cx="5944232" cy="553996"/>
          </a:xfrm>
        </p:grpSpPr>
        <p:sp>
          <p:nvSpPr>
            <p:cNvPr id="13" name="Oval 38">
              <a:extLst>
                <a:ext uri="{FF2B5EF4-FFF2-40B4-BE49-F238E27FC236}">
                  <a16:creationId xmlns:a16="http://schemas.microsoft.com/office/drawing/2014/main" id="{B0134084-52CA-4B95-8761-731EC6FE3B9B}"/>
                </a:ext>
              </a:extLst>
            </p:cNvPr>
            <p:cNvSpPr/>
            <p:nvPr/>
          </p:nvSpPr>
          <p:spPr>
            <a:xfrm>
              <a:off x="5104532" y="2187562"/>
              <a:ext cx="196947" cy="196947"/>
            </a:xfrm>
            <a:prstGeom prst="ellipse">
              <a:avLst/>
            </a:prstGeom>
            <a:solidFill>
              <a:srgbClr val="189BB5"/>
            </a:solidFill>
            <a:ln w="12700" cap="flat" cmpd="sng" algn="ctr">
              <a:solidFill>
                <a:srgbClr val="189BB5"/>
              </a:solidFill>
              <a:prstDash val="solid"/>
              <a:miter lim="800000"/>
            </a:ln>
            <a:effectLst/>
          </p:spPr>
          <p:txBody>
            <a:bodyPr rtlCol="0" anchor="ctr"/>
            <a:lstStyle/>
            <a:p>
              <a:pPr algn="ctr" defTabSz="685800">
                <a:defRPr/>
              </a:pPr>
              <a:endParaRPr lang="en-US" sz="1350" kern="0">
                <a:latin typeface="Arial" panose="020B0604020202020204" pitchFamily="34" charset="0"/>
                <a:cs typeface="Arial" panose="020B0604020202020204" pitchFamily="34" charset="0"/>
              </a:endParaRPr>
            </a:p>
          </p:txBody>
        </p:sp>
        <p:sp>
          <p:nvSpPr>
            <p:cNvPr id="14" name="TextBox 39">
              <a:extLst>
                <a:ext uri="{FF2B5EF4-FFF2-40B4-BE49-F238E27FC236}">
                  <a16:creationId xmlns:a16="http://schemas.microsoft.com/office/drawing/2014/main" id="{18B08DC2-9247-4145-A095-B2DA9F18F9DF}"/>
                </a:ext>
              </a:extLst>
            </p:cNvPr>
            <p:cNvSpPr txBox="1"/>
            <p:nvPr/>
          </p:nvSpPr>
          <p:spPr>
            <a:xfrm>
              <a:off x="5425625" y="2069658"/>
              <a:ext cx="5623139" cy="553996"/>
            </a:xfrm>
            <a:prstGeom prst="rect">
              <a:avLst/>
            </a:prstGeom>
            <a:noFill/>
          </p:spPr>
          <p:txBody>
            <a:bodyPr wrap="square" rtlCol="0">
              <a:spAutoFit/>
            </a:bodyPr>
            <a:lstStyle/>
            <a:p>
              <a:pPr defTabSz="685800">
                <a:defRPr/>
              </a:pPr>
              <a:r>
                <a:rPr lang="en-US" sz="1050" b="1" kern="0" dirty="0">
                  <a:latin typeface="Arial" panose="020B0604020202020204" pitchFamily="34" charset="0"/>
                  <a:cs typeface="Arial" panose="020B0604020202020204" pitchFamily="34" charset="0"/>
                </a:rPr>
                <a:t>Pamphlets, brochures and flyers </a:t>
              </a:r>
              <a:r>
                <a:rPr lang="en-US" sz="1050" kern="0" dirty="0">
                  <a:latin typeface="Arial" panose="020B0604020202020204" pitchFamily="34" charset="0"/>
                  <a:cs typeface="Arial" panose="020B0604020202020204" pitchFamily="34" charset="0"/>
                </a:rPr>
                <a:t>are a great way to locally spread the word about the Competence Centers.</a:t>
              </a:r>
            </a:p>
          </p:txBody>
        </p:sp>
      </p:grpSp>
      <p:grpSp>
        <p:nvGrpSpPr>
          <p:cNvPr id="15" name="Group 40">
            <a:extLst>
              <a:ext uri="{FF2B5EF4-FFF2-40B4-BE49-F238E27FC236}">
                <a16:creationId xmlns:a16="http://schemas.microsoft.com/office/drawing/2014/main" id="{24E96A34-F23B-4612-AC3E-A309B3E9CDDB}"/>
              </a:ext>
            </a:extLst>
          </p:cNvPr>
          <p:cNvGrpSpPr/>
          <p:nvPr/>
        </p:nvGrpSpPr>
        <p:grpSpPr>
          <a:xfrm>
            <a:off x="3866047" y="5477234"/>
            <a:ext cx="4344050" cy="738664"/>
            <a:chOff x="5104532" y="3640560"/>
            <a:chExt cx="5792067" cy="984885"/>
          </a:xfrm>
        </p:grpSpPr>
        <p:sp>
          <p:nvSpPr>
            <p:cNvPr id="16" name="Oval 41">
              <a:extLst>
                <a:ext uri="{FF2B5EF4-FFF2-40B4-BE49-F238E27FC236}">
                  <a16:creationId xmlns:a16="http://schemas.microsoft.com/office/drawing/2014/main" id="{897CC341-82EC-48F5-8993-AB5F74B0C166}"/>
                </a:ext>
              </a:extLst>
            </p:cNvPr>
            <p:cNvSpPr/>
            <p:nvPr/>
          </p:nvSpPr>
          <p:spPr>
            <a:xfrm>
              <a:off x="5104532" y="3742896"/>
              <a:ext cx="196947" cy="196947"/>
            </a:xfrm>
            <a:prstGeom prst="ellipse">
              <a:avLst/>
            </a:prstGeom>
            <a:solidFill>
              <a:srgbClr val="189BB5"/>
            </a:solidFill>
            <a:ln w="12700" cap="flat" cmpd="sng" algn="ctr">
              <a:solidFill>
                <a:srgbClr val="189BB5"/>
              </a:solidFill>
              <a:prstDash val="solid"/>
              <a:miter lim="800000"/>
            </a:ln>
            <a:effectLst/>
          </p:spPr>
          <p:txBody>
            <a:bodyPr rtlCol="0" anchor="ctr"/>
            <a:lstStyle/>
            <a:p>
              <a:pPr algn="ctr" defTabSz="685800">
                <a:defRPr/>
              </a:pPr>
              <a:endParaRPr lang="en-US" sz="1350" kern="0">
                <a:latin typeface="Arial" panose="020B0604020202020204" pitchFamily="34" charset="0"/>
                <a:cs typeface="Arial" panose="020B0604020202020204" pitchFamily="34" charset="0"/>
              </a:endParaRPr>
            </a:p>
          </p:txBody>
        </p:sp>
        <p:sp>
          <p:nvSpPr>
            <p:cNvPr id="17" name="Rectangle 42">
              <a:extLst>
                <a:ext uri="{FF2B5EF4-FFF2-40B4-BE49-F238E27FC236}">
                  <a16:creationId xmlns:a16="http://schemas.microsoft.com/office/drawing/2014/main" id="{7CF89366-6B5B-4944-9609-B696AC31DF47}"/>
                </a:ext>
              </a:extLst>
            </p:cNvPr>
            <p:cNvSpPr/>
            <p:nvPr/>
          </p:nvSpPr>
          <p:spPr>
            <a:xfrm>
              <a:off x="5425625" y="3640560"/>
              <a:ext cx="5470974" cy="984885"/>
            </a:xfrm>
            <a:prstGeom prst="rect">
              <a:avLst/>
            </a:prstGeom>
          </p:spPr>
          <p:txBody>
            <a:bodyPr wrap="square">
              <a:spAutoFit/>
            </a:bodyPr>
            <a:lstStyle/>
            <a:p>
              <a:pPr defTabSz="685800">
                <a:defRPr/>
              </a:pPr>
              <a:r>
                <a:rPr lang="en-US" sz="1050" b="1" kern="0" dirty="0">
                  <a:latin typeface="Arial" panose="020B0604020202020204" pitchFamily="34" charset="0"/>
                  <a:cs typeface="Arial" panose="020B0604020202020204" pitchFamily="34" charset="0"/>
                </a:rPr>
                <a:t>Business cards </a:t>
              </a:r>
              <a:r>
                <a:rPr lang="en-US" sz="1050" kern="0" dirty="0">
                  <a:latin typeface="Arial" panose="020B0604020202020204" pitchFamily="34" charset="0"/>
                  <a:cs typeface="Arial" panose="020B0604020202020204" pitchFamily="34" charset="0"/>
                </a:rPr>
                <a:t>are affordable and very mobile.  You can take them everywhere you go - events, tradeshows, social gatherings, etc. HINT: Your business cards should include a call to action, donation instructions, and contact information.</a:t>
              </a:r>
            </a:p>
          </p:txBody>
        </p:sp>
      </p:grpSp>
      <p:sp>
        <p:nvSpPr>
          <p:cNvPr id="19" name="Rectangle 44">
            <a:extLst>
              <a:ext uri="{FF2B5EF4-FFF2-40B4-BE49-F238E27FC236}">
                <a16:creationId xmlns:a16="http://schemas.microsoft.com/office/drawing/2014/main" id="{97BA1FD9-1EDA-46E4-86AB-E075FE6090A5}"/>
              </a:ext>
            </a:extLst>
          </p:cNvPr>
          <p:cNvSpPr/>
          <p:nvPr/>
        </p:nvSpPr>
        <p:spPr>
          <a:xfrm>
            <a:off x="3948118" y="2641864"/>
            <a:ext cx="4263599" cy="577081"/>
          </a:xfrm>
          <a:prstGeom prst="rect">
            <a:avLst/>
          </a:prstGeom>
        </p:spPr>
        <p:txBody>
          <a:bodyPr wrap="square">
            <a:spAutoFit/>
          </a:bodyPr>
          <a:lstStyle/>
          <a:p>
            <a:pPr defTabSz="685800">
              <a:defRPr/>
            </a:pPr>
            <a:r>
              <a:rPr lang="en-US" sz="1050" kern="0" dirty="0">
                <a:latin typeface="Arial" panose="020B0604020202020204" pitchFamily="34" charset="0"/>
                <a:cs typeface="Arial" panose="020B0604020202020204" pitchFamily="34" charset="0"/>
              </a:rPr>
              <a:t>Print remains an effective medium to reach your audience. Not only can print be disruptive in a digital age, it engages more of the audience’s senses than digital media. </a:t>
            </a:r>
          </a:p>
        </p:txBody>
      </p:sp>
      <p:grpSp>
        <p:nvGrpSpPr>
          <p:cNvPr id="27" name="Group 3">
            <a:extLst>
              <a:ext uri="{FF2B5EF4-FFF2-40B4-BE49-F238E27FC236}">
                <a16:creationId xmlns:a16="http://schemas.microsoft.com/office/drawing/2014/main" id="{C15F8E6F-02B9-4470-8651-0531576084A4}"/>
              </a:ext>
            </a:extLst>
          </p:cNvPr>
          <p:cNvGrpSpPr/>
          <p:nvPr/>
        </p:nvGrpSpPr>
        <p:grpSpPr>
          <a:xfrm>
            <a:off x="3867664" y="4541691"/>
            <a:ext cx="4458174" cy="900246"/>
            <a:chOff x="5104532" y="3812334"/>
            <a:chExt cx="5944232" cy="1200328"/>
          </a:xfrm>
        </p:grpSpPr>
        <p:sp>
          <p:nvSpPr>
            <p:cNvPr id="28" name="Oval 49">
              <a:extLst>
                <a:ext uri="{FF2B5EF4-FFF2-40B4-BE49-F238E27FC236}">
                  <a16:creationId xmlns:a16="http://schemas.microsoft.com/office/drawing/2014/main" id="{71B1D3F1-F762-4665-AE02-273874E072B9}"/>
                </a:ext>
              </a:extLst>
            </p:cNvPr>
            <p:cNvSpPr/>
            <p:nvPr/>
          </p:nvSpPr>
          <p:spPr>
            <a:xfrm>
              <a:off x="5104532" y="3941094"/>
              <a:ext cx="196947" cy="196947"/>
            </a:xfrm>
            <a:prstGeom prst="ellipse">
              <a:avLst/>
            </a:prstGeom>
            <a:solidFill>
              <a:srgbClr val="189BB5"/>
            </a:solidFill>
            <a:ln w="12700" cap="flat" cmpd="sng" algn="ctr">
              <a:solidFill>
                <a:srgbClr val="189BB5"/>
              </a:solidFill>
              <a:prstDash val="solid"/>
              <a:miter lim="800000"/>
            </a:ln>
            <a:effectLst/>
          </p:spPr>
          <p:txBody>
            <a:bodyPr rtlCol="0" anchor="ctr"/>
            <a:lstStyle/>
            <a:p>
              <a:pPr algn="ctr" defTabSz="685800">
                <a:defRPr/>
              </a:pPr>
              <a:endParaRPr lang="en-US" sz="1350" kern="0">
                <a:latin typeface="Arial" panose="020B0604020202020204" pitchFamily="34" charset="0"/>
                <a:cs typeface="Arial" panose="020B0604020202020204" pitchFamily="34" charset="0"/>
              </a:endParaRPr>
            </a:p>
          </p:txBody>
        </p:sp>
        <p:sp>
          <p:nvSpPr>
            <p:cNvPr id="29" name="Rectangle 50">
              <a:extLst>
                <a:ext uri="{FF2B5EF4-FFF2-40B4-BE49-F238E27FC236}">
                  <a16:creationId xmlns:a16="http://schemas.microsoft.com/office/drawing/2014/main" id="{9A41220B-67D3-4988-85D6-2F2A986B531D}"/>
                </a:ext>
              </a:extLst>
            </p:cNvPr>
            <p:cNvSpPr/>
            <p:nvPr/>
          </p:nvSpPr>
          <p:spPr>
            <a:xfrm>
              <a:off x="5425625" y="3812334"/>
              <a:ext cx="5623139" cy="1200328"/>
            </a:xfrm>
            <a:prstGeom prst="rect">
              <a:avLst/>
            </a:prstGeom>
          </p:spPr>
          <p:txBody>
            <a:bodyPr wrap="square">
              <a:spAutoFit/>
            </a:bodyPr>
            <a:lstStyle/>
            <a:p>
              <a:pPr lvl="0"/>
              <a:r>
                <a:rPr lang="en-US" sz="1050" dirty="0">
                  <a:latin typeface="Arial" panose="020B0604020202020204" pitchFamily="34" charset="0"/>
                  <a:cs typeface="Arial" panose="020B0604020202020204" pitchFamily="34" charset="0"/>
                </a:rPr>
                <a:t>Create a well-written and informative </a:t>
              </a:r>
              <a:r>
                <a:rPr lang="en-US" sz="1050" b="1" dirty="0">
                  <a:latin typeface="Arial" panose="020B0604020202020204" pitchFamily="34" charset="0"/>
                  <a:cs typeface="Arial" panose="020B0604020202020204" pitchFamily="34" charset="0"/>
                </a:rPr>
                <a:t>Press Release</a:t>
              </a:r>
              <a:r>
                <a:rPr lang="en-US" sz="1050" dirty="0">
                  <a:latin typeface="Arial" panose="020B0604020202020204" pitchFamily="34" charset="0"/>
                  <a:cs typeface="Arial" panose="020B0604020202020204" pitchFamily="34" charset="0"/>
                </a:rPr>
                <a:t>. This will allow your cause to be seen by those in your immediate vicinity via the local paper. This can also lead to a larger audience seeing your work if the press release is picked up by other outlets around the country.</a:t>
              </a:r>
            </a:p>
          </p:txBody>
        </p:sp>
      </p:grpSp>
      <p:grpSp>
        <p:nvGrpSpPr>
          <p:cNvPr id="30" name="Group 51">
            <a:extLst>
              <a:ext uri="{FF2B5EF4-FFF2-40B4-BE49-F238E27FC236}">
                <a16:creationId xmlns:a16="http://schemas.microsoft.com/office/drawing/2014/main" id="{C316EE9C-24E9-4E43-B6B3-D0FB9DFDAB5F}"/>
              </a:ext>
            </a:extLst>
          </p:cNvPr>
          <p:cNvGrpSpPr/>
          <p:nvPr/>
        </p:nvGrpSpPr>
        <p:grpSpPr>
          <a:xfrm>
            <a:off x="3867664" y="3791279"/>
            <a:ext cx="4458174" cy="738664"/>
            <a:chOff x="5104532" y="2646765"/>
            <a:chExt cx="5944232" cy="984885"/>
          </a:xfrm>
        </p:grpSpPr>
        <p:sp>
          <p:nvSpPr>
            <p:cNvPr id="31" name="Oval 52">
              <a:extLst>
                <a:ext uri="{FF2B5EF4-FFF2-40B4-BE49-F238E27FC236}">
                  <a16:creationId xmlns:a16="http://schemas.microsoft.com/office/drawing/2014/main" id="{187D2077-AB75-4872-8DE4-5B2E8EBC7C43}"/>
                </a:ext>
              </a:extLst>
            </p:cNvPr>
            <p:cNvSpPr/>
            <p:nvPr/>
          </p:nvSpPr>
          <p:spPr>
            <a:xfrm>
              <a:off x="5104532" y="2712763"/>
              <a:ext cx="196947" cy="196947"/>
            </a:xfrm>
            <a:prstGeom prst="ellipse">
              <a:avLst/>
            </a:prstGeom>
            <a:solidFill>
              <a:srgbClr val="189BB5"/>
            </a:solidFill>
            <a:ln w="12700" cap="flat" cmpd="sng" algn="ctr">
              <a:solidFill>
                <a:srgbClr val="189BB5"/>
              </a:solidFill>
              <a:prstDash val="solid"/>
              <a:miter lim="800000"/>
            </a:ln>
            <a:effectLst/>
          </p:spPr>
          <p:txBody>
            <a:bodyPr rtlCol="0" anchor="ctr"/>
            <a:lstStyle/>
            <a:p>
              <a:pPr algn="ctr" defTabSz="685800">
                <a:defRPr/>
              </a:pPr>
              <a:endParaRPr lang="en-US" sz="1350" kern="0">
                <a:latin typeface="Arial" panose="020B0604020202020204" pitchFamily="34" charset="0"/>
                <a:cs typeface="Arial" panose="020B0604020202020204" pitchFamily="34" charset="0"/>
              </a:endParaRPr>
            </a:p>
          </p:txBody>
        </p:sp>
        <p:sp>
          <p:nvSpPr>
            <p:cNvPr id="32" name="Rectangle 53">
              <a:extLst>
                <a:ext uri="{FF2B5EF4-FFF2-40B4-BE49-F238E27FC236}">
                  <a16:creationId xmlns:a16="http://schemas.microsoft.com/office/drawing/2014/main" id="{ABD65A86-2F37-47D4-96C4-CF969168511E}"/>
                </a:ext>
              </a:extLst>
            </p:cNvPr>
            <p:cNvSpPr/>
            <p:nvPr/>
          </p:nvSpPr>
          <p:spPr>
            <a:xfrm>
              <a:off x="5425625" y="2646765"/>
              <a:ext cx="5623139" cy="984885"/>
            </a:xfrm>
            <a:prstGeom prst="rect">
              <a:avLst/>
            </a:prstGeom>
          </p:spPr>
          <p:txBody>
            <a:bodyPr wrap="square">
              <a:spAutoFit/>
            </a:bodyPr>
            <a:lstStyle/>
            <a:p>
              <a:pPr defTabSz="685800">
                <a:defRPr/>
              </a:pPr>
              <a:r>
                <a:rPr lang="en-US" sz="1050" b="1" kern="0" dirty="0">
                  <a:latin typeface="Arial" panose="020B0604020202020204" pitchFamily="34" charset="0"/>
                  <a:cs typeface="Arial" panose="020B0604020202020204" pitchFamily="34" charset="0"/>
                </a:rPr>
                <a:t>Postcards</a:t>
              </a:r>
              <a:r>
                <a:rPr lang="en-US" sz="1050" kern="0" dirty="0">
                  <a:latin typeface="Arial" panose="020B0604020202020204" pitchFamily="34" charset="0"/>
                  <a:cs typeface="Arial" panose="020B0604020202020204" pitchFamily="34" charset="0"/>
                </a:rPr>
                <a:t> are a great way to put a personal spin on direct mail. They are delivered directly to the hands of potential donors and supporters. They don’t require an envelope and also beautifully combine visuals and text into a nice, neat piece.</a:t>
              </a:r>
            </a:p>
          </p:txBody>
        </p:sp>
      </p:grpSp>
    </p:spTree>
    <p:extLst>
      <p:ext uri="{BB962C8B-B14F-4D97-AF65-F5344CB8AC3E}">
        <p14:creationId xmlns:p14="http://schemas.microsoft.com/office/powerpoint/2010/main" val="2519976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818162" y="1521242"/>
            <a:ext cx="7697188" cy="872335"/>
          </a:xfrm>
        </p:spPr>
        <p:txBody>
          <a:bodyPr>
            <a:normAutofit fontScale="90000"/>
          </a:bodyPr>
          <a:lstStyle/>
          <a:p>
            <a:r>
              <a:rPr lang="de-DE" dirty="0" err="1"/>
              <a:t>Forming</a:t>
            </a:r>
            <a:r>
              <a:rPr lang="de-DE" dirty="0"/>
              <a:t> </a:t>
            </a:r>
            <a:r>
              <a:rPr lang="de-DE" dirty="0" err="1"/>
              <a:t>partnerships</a:t>
            </a:r>
            <a:r>
              <a:rPr lang="de-DE" dirty="0"/>
              <a:t> </a:t>
            </a:r>
            <a:r>
              <a:rPr lang="de-DE" dirty="0" err="1"/>
              <a:t>with</a:t>
            </a:r>
            <a:r>
              <a:rPr lang="de-DE" dirty="0"/>
              <a:t> </a:t>
            </a:r>
            <a:r>
              <a:rPr lang="de-DE" dirty="0" err="1"/>
              <a:t>other</a:t>
            </a:r>
            <a:r>
              <a:rPr lang="de-DE" dirty="0"/>
              <a:t> </a:t>
            </a:r>
            <a:r>
              <a:rPr lang="de-DE" dirty="0" err="1"/>
              <a:t>organizations</a:t>
            </a:r>
            <a:endParaRPr lang="de-AT" dirty="0"/>
          </a:p>
        </p:txBody>
      </p:sp>
      <p:sp>
        <p:nvSpPr>
          <p:cNvPr id="10" name="Rectangle 35">
            <a:extLst>
              <a:ext uri="{FF2B5EF4-FFF2-40B4-BE49-F238E27FC236}">
                <a16:creationId xmlns:a16="http://schemas.microsoft.com/office/drawing/2014/main" id="{DE518DB5-B162-40B6-8C80-E55D3B97D229}"/>
              </a:ext>
            </a:extLst>
          </p:cNvPr>
          <p:cNvSpPr/>
          <p:nvPr/>
        </p:nvSpPr>
        <p:spPr bwMode="auto">
          <a:xfrm>
            <a:off x="3664091" y="2558740"/>
            <a:ext cx="4747965" cy="3775153"/>
          </a:xfrm>
          <a:prstGeom prst="rect">
            <a:avLst/>
          </a:prstGeom>
          <a:noFill/>
          <a:ln w="19050" cap="flat" cmpd="sng" algn="ctr">
            <a:solidFill>
              <a:srgbClr val="189BB5"/>
            </a:solidFill>
            <a:prstDash val="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grpSp>
        <p:nvGrpSpPr>
          <p:cNvPr id="12" name="Group 37">
            <a:extLst>
              <a:ext uri="{FF2B5EF4-FFF2-40B4-BE49-F238E27FC236}">
                <a16:creationId xmlns:a16="http://schemas.microsoft.com/office/drawing/2014/main" id="{1336EF76-7496-4CD7-ACC0-DD092B50EDCD}"/>
              </a:ext>
            </a:extLst>
          </p:cNvPr>
          <p:cNvGrpSpPr/>
          <p:nvPr/>
        </p:nvGrpSpPr>
        <p:grpSpPr>
          <a:xfrm>
            <a:off x="3867664" y="3222525"/>
            <a:ext cx="4458174" cy="1708160"/>
            <a:chOff x="5104532" y="2069658"/>
            <a:chExt cx="5944232" cy="2277542"/>
          </a:xfrm>
        </p:grpSpPr>
        <p:sp>
          <p:nvSpPr>
            <p:cNvPr id="13" name="Oval 38">
              <a:extLst>
                <a:ext uri="{FF2B5EF4-FFF2-40B4-BE49-F238E27FC236}">
                  <a16:creationId xmlns:a16="http://schemas.microsoft.com/office/drawing/2014/main" id="{B0134084-52CA-4B95-8761-731EC6FE3B9B}"/>
                </a:ext>
              </a:extLst>
            </p:cNvPr>
            <p:cNvSpPr/>
            <p:nvPr/>
          </p:nvSpPr>
          <p:spPr>
            <a:xfrm>
              <a:off x="5104532" y="2187562"/>
              <a:ext cx="196947" cy="196947"/>
            </a:xfrm>
            <a:prstGeom prst="ellipse">
              <a:avLst/>
            </a:prstGeom>
            <a:solidFill>
              <a:srgbClr val="189BB5"/>
            </a:solidFill>
            <a:ln w="12700" cap="flat" cmpd="sng" algn="ctr">
              <a:solidFill>
                <a:srgbClr val="189BB5"/>
              </a:solidFill>
              <a:prstDash val="solid"/>
              <a:miter lim="800000"/>
            </a:ln>
            <a:effectLst/>
          </p:spPr>
          <p:txBody>
            <a:bodyPr rtlCol="0" anchor="ctr"/>
            <a:lstStyle/>
            <a:p>
              <a:pPr algn="ctr" defTabSz="685800">
                <a:defRPr/>
              </a:pPr>
              <a:endParaRPr lang="en-US" sz="1350" kern="0">
                <a:latin typeface="Arial" panose="020B0604020202020204" pitchFamily="34" charset="0"/>
                <a:cs typeface="Arial" panose="020B0604020202020204" pitchFamily="34" charset="0"/>
              </a:endParaRPr>
            </a:p>
          </p:txBody>
        </p:sp>
        <p:sp>
          <p:nvSpPr>
            <p:cNvPr id="14" name="TextBox 39">
              <a:extLst>
                <a:ext uri="{FF2B5EF4-FFF2-40B4-BE49-F238E27FC236}">
                  <a16:creationId xmlns:a16="http://schemas.microsoft.com/office/drawing/2014/main" id="{18B08DC2-9247-4145-A095-B2DA9F18F9DF}"/>
                </a:ext>
              </a:extLst>
            </p:cNvPr>
            <p:cNvSpPr txBox="1"/>
            <p:nvPr/>
          </p:nvSpPr>
          <p:spPr>
            <a:xfrm>
              <a:off x="5425625" y="2069658"/>
              <a:ext cx="5623139" cy="2277542"/>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Many businesses and companies are constantly seeking nonprofit partners to help them build their CSR program and increase their prominence in the public eye. This could be as simple as having a themed fundraiser night, or partnering for a charity drive or a service day.</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However, you shouldn't just partner with any organization. Find a company that truly shares your views, and a dedication to your cause. </a:t>
              </a:r>
            </a:p>
            <a:p>
              <a:pPr defTabSz="685800">
                <a:defRPr/>
              </a:pPr>
              <a:endParaRPr lang="en-US" sz="1050" kern="0" dirty="0">
                <a:latin typeface="Arial" panose="020B0604020202020204" pitchFamily="34" charset="0"/>
                <a:cs typeface="Arial" panose="020B0604020202020204" pitchFamily="34" charset="0"/>
              </a:endParaRPr>
            </a:p>
          </p:txBody>
        </p:sp>
      </p:grpSp>
      <p:sp>
        <p:nvSpPr>
          <p:cNvPr id="19" name="Rectangle 44">
            <a:extLst>
              <a:ext uri="{FF2B5EF4-FFF2-40B4-BE49-F238E27FC236}">
                <a16:creationId xmlns:a16="http://schemas.microsoft.com/office/drawing/2014/main" id="{97BA1FD9-1EDA-46E4-86AB-E075FE6090A5}"/>
              </a:ext>
            </a:extLst>
          </p:cNvPr>
          <p:cNvSpPr/>
          <p:nvPr/>
        </p:nvSpPr>
        <p:spPr>
          <a:xfrm>
            <a:off x="3948118" y="2641864"/>
            <a:ext cx="4263599" cy="415498"/>
          </a:xfrm>
          <a:prstGeom prst="rect">
            <a:avLst/>
          </a:prstGeom>
        </p:spPr>
        <p:txBody>
          <a:bodyPr wrap="square">
            <a:spAutoFit/>
          </a:bodyPr>
          <a:lstStyle/>
          <a:p>
            <a:r>
              <a:rPr lang="en-US" sz="1050" dirty="0">
                <a:latin typeface="Arial" panose="020B0604020202020204" pitchFamily="34" charset="0"/>
                <a:cs typeface="Arial" panose="020B0604020202020204" pitchFamily="34" charset="0"/>
              </a:rPr>
              <a:t>Partnering with local organizations is a great way to promote awareness of your nonprofit organization.</a:t>
            </a:r>
          </a:p>
        </p:txBody>
      </p:sp>
      <p:sp>
        <p:nvSpPr>
          <p:cNvPr id="31" name="Oval 52">
            <a:extLst>
              <a:ext uri="{FF2B5EF4-FFF2-40B4-BE49-F238E27FC236}">
                <a16:creationId xmlns:a16="http://schemas.microsoft.com/office/drawing/2014/main" id="{187D2077-AB75-4872-8DE4-5B2E8EBC7C43}"/>
              </a:ext>
            </a:extLst>
          </p:cNvPr>
          <p:cNvSpPr/>
          <p:nvPr/>
        </p:nvSpPr>
        <p:spPr>
          <a:xfrm>
            <a:off x="3867664" y="4273411"/>
            <a:ext cx="147710" cy="147710"/>
          </a:xfrm>
          <a:prstGeom prst="ellipse">
            <a:avLst/>
          </a:prstGeom>
          <a:solidFill>
            <a:srgbClr val="189BB5"/>
          </a:solidFill>
          <a:ln w="12700" cap="flat" cmpd="sng" algn="ctr">
            <a:solidFill>
              <a:srgbClr val="189BB5"/>
            </a:solidFill>
            <a:prstDash val="solid"/>
            <a:miter lim="800000"/>
          </a:ln>
          <a:effectLst/>
        </p:spPr>
        <p:txBody>
          <a:bodyPr rtlCol="0" anchor="ctr"/>
          <a:lstStyle/>
          <a:p>
            <a:pPr algn="ctr" defTabSz="685800">
              <a:defRPr/>
            </a:pPr>
            <a:endParaRPr lang="en-US" sz="1350" kern="0">
              <a:latin typeface="Arial" panose="020B0604020202020204" pitchFamily="34" charset="0"/>
              <a:cs typeface="Arial" panose="020B0604020202020204" pitchFamily="34" charset="0"/>
            </a:endParaRPr>
          </a:p>
        </p:txBody>
      </p:sp>
      <p:pic>
        <p:nvPicPr>
          <p:cNvPr id="20" name="Picture 10" descr="Image result for partnerships business asia">
            <a:extLst>
              <a:ext uri="{FF2B5EF4-FFF2-40B4-BE49-F238E27FC236}">
                <a16:creationId xmlns:a16="http://schemas.microsoft.com/office/drawing/2014/main" id="{FBCD7FF2-3EDF-402A-9256-13757FC0F8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77" r="19446"/>
          <a:stretch/>
        </p:blipFill>
        <p:spPr bwMode="auto">
          <a:xfrm>
            <a:off x="818162" y="2610534"/>
            <a:ext cx="2542473"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837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818162" y="1521242"/>
            <a:ext cx="7697188" cy="872335"/>
          </a:xfrm>
        </p:spPr>
        <p:txBody>
          <a:bodyPr>
            <a:normAutofit fontScale="90000"/>
          </a:bodyPr>
          <a:lstStyle/>
          <a:p>
            <a:r>
              <a:rPr lang="de-DE" dirty="0" err="1"/>
              <a:t>Forming</a:t>
            </a:r>
            <a:r>
              <a:rPr lang="de-DE" dirty="0"/>
              <a:t> </a:t>
            </a:r>
            <a:r>
              <a:rPr lang="de-DE" dirty="0" err="1"/>
              <a:t>partnerships</a:t>
            </a:r>
            <a:r>
              <a:rPr lang="de-DE" dirty="0"/>
              <a:t> </a:t>
            </a:r>
            <a:r>
              <a:rPr lang="de-DE" dirty="0" err="1"/>
              <a:t>with</a:t>
            </a:r>
            <a:r>
              <a:rPr lang="de-DE" dirty="0"/>
              <a:t> </a:t>
            </a:r>
            <a:r>
              <a:rPr lang="de-DE" dirty="0" err="1"/>
              <a:t>other</a:t>
            </a:r>
            <a:r>
              <a:rPr lang="de-DE" dirty="0"/>
              <a:t> </a:t>
            </a:r>
            <a:r>
              <a:rPr lang="de-DE" dirty="0" err="1"/>
              <a:t>organizations</a:t>
            </a:r>
            <a:endParaRPr lang="de-AT" dirty="0"/>
          </a:p>
        </p:txBody>
      </p:sp>
      <p:grpSp>
        <p:nvGrpSpPr>
          <p:cNvPr id="40" name="Group 1">
            <a:extLst>
              <a:ext uri="{FF2B5EF4-FFF2-40B4-BE49-F238E27FC236}">
                <a16:creationId xmlns:a16="http://schemas.microsoft.com/office/drawing/2014/main" id="{DE3A2896-8632-4550-B6F8-43546E72CFA8}"/>
              </a:ext>
            </a:extLst>
          </p:cNvPr>
          <p:cNvGrpSpPr/>
          <p:nvPr/>
        </p:nvGrpSpPr>
        <p:grpSpPr>
          <a:xfrm>
            <a:off x="570017" y="2675464"/>
            <a:ext cx="7680110" cy="3577919"/>
            <a:chOff x="923573" y="1168400"/>
            <a:chExt cx="10240146" cy="4770558"/>
          </a:xfrm>
        </p:grpSpPr>
        <p:sp>
          <p:nvSpPr>
            <p:cNvPr id="41" name="Rectangle 24">
              <a:extLst>
                <a:ext uri="{FF2B5EF4-FFF2-40B4-BE49-F238E27FC236}">
                  <a16:creationId xmlns:a16="http://schemas.microsoft.com/office/drawing/2014/main" id="{985DB79D-7EA5-4D87-BADE-013DF26C1DFA}"/>
                </a:ext>
              </a:extLst>
            </p:cNvPr>
            <p:cNvSpPr/>
            <p:nvPr/>
          </p:nvSpPr>
          <p:spPr bwMode="auto">
            <a:xfrm>
              <a:off x="4833100" y="1168400"/>
              <a:ext cx="6330619" cy="4762500"/>
            </a:xfrm>
            <a:prstGeom prst="rect">
              <a:avLst/>
            </a:prstGeom>
            <a:noFill/>
            <a:ln w="19050" cap="flat" cmpd="sng" algn="ctr">
              <a:solidFill>
                <a:srgbClr val="189BB5"/>
              </a:solidFill>
              <a:prstDash val="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pic>
          <p:nvPicPr>
            <p:cNvPr id="43" name="Picture 2" descr="Image result for public speaking asia">
              <a:extLst>
                <a:ext uri="{FF2B5EF4-FFF2-40B4-BE49-F238E27FC236}">
                  <a16:creationId xmlns:a16="http://schemas.microsoft.com/office/drawing/2014/main" id="{C500CF5F-60E1-4A2E-BF3E-55C4A92208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613"/>
            <a:stretch/>
          </p:blipFill>
          <p:spPr bwMode="auto">
            <a:xfrm>
              <a:off x="923573" y="1168400"/>
              <a:ext cx="3385256" cy="4770558"/>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9">
              <a:extLst>
                <a:ext uri="{FF2B5EF4-FFF2-40B4-BE49-F238E27FC236}">
                  <a16:creationId xmlns:a16="http://schemas.microsoft.com/office/drawing/2014/main" id="{B5364452-3D55-47FE-9EF0-D65037EDD0E7}"/>
                </a:ext>
              </a:extLst>
            </p:cNvPr>
            <p:cNvSpPr/>
            <p:nvPr/>
          </p:nvSpPr>
          <p:spPr>
            <a:xfrm>
              <a:off x="5223102" y="1340879"/>
              <a:ext cx="5825900" cy="2431434"/>
            </a:xfrm>
            <a:prstGeom prst="rect">
              <a:avLst/>
            </a:prstGeom>
          </p:spPr>
          <p:txBody>
            <a:bodyPr wrap="square">
              <a:spAutoFit/>
            </a:bodyPr>
            <a:lstStyle/>
            <a:p>
              <a:pPr lvl="0"/>
              <a:r>
                <a:rPr lang="en-US" sz="1125" dirty="0">
                  <a:latin typeface="Arial" panose="020B0604020202020204" pitchFamily="34" charset="0"/>
                  <a:cs typeface="Arial" panose="020B0604020202020204" pitchFamily="34" charset="0"/>
                </a:rPr>
                <a:t>By adding their voice to the discussion of the causes that they support, nonprofit organizations can increase their</a:t>
              </a:r>
              <a:r>
                <a:rPr lang="en-US" sz="1125" b="1" dirty="0">
                  <a:latin typeface="Arial" panose="020B0604020202020204" pitchFamily="34" charset="0"/>
                  <a:cs typeface="Arial" panose="020B0604020202020204" pitchFamily="34" charset="0"/>
                </a:rPr>
                <a:t> credibility</a:t>
              </a:r>
              <a:r>
                <a:rPr lang="en-US" sz="1125" dirty="0">
                  <a:latin typeface="Arial" panose="020B0604020202020204" pitchFamily="34" charset="0"/>
                  <a:cs typeface="Arial" panose="020B0604020202020204" pitchFamily="34" charset="0"/>
                </a:rPr>
                <a:t> and prove themselves to be </a:t>
              </a:r>
              <a:r>
                <a:rPr lang="en-US" sz="1125" b="1" dirty="0">
                  <a:latin typeface="Arial" panose="020B0604020202020204" pitchFamily="34" charset="0"/>
                  <a:cs typeface="Arial" panose="020B0604020202020204" pitchFamily="34" charset="0"/>
                </a:rPr>
                <a:t>trusted experts</a:t>
              </a:r>
              <a:r>
                <a:rPr lang="en-US" sz="1125" dirty="0">
                  <a:latin typeface="Arial" panose="020B0604020202020204" pitchFamily="34" charset="0"/>
                  <a:cs typeface="Arial" panose="020B0604020202020204" pitchFamily="34" charset="0"/>
                </a:rPr>
                <a:t>.</a:t>
              </a:r>
            </a:p>
            <a:p>
              <a:pPr lvl="0"/>
              <a:endParaRPr lang="en-US" sz="1125" dirty="0">
                <a:latin typeface="Arial" panose="020B0604020202020204" pitchFamily="34" charset="0"/>
                <a:cs typeface="Arial" panose="020B0604020202020204" pitchFamily="34" charset="0"/>
              </a:endParaRPr>
            </a:p>
            <a:p>
              <a:r>
                <a:rPr lang="en-US" sz="1125" dirty="0">
                  <a:latin typeface="Arial" panose="020B0604020202020204" pitchFamily="34" charset="0"/>
                  <a:cs typeface="Arial" panose="020B0604020202020204" pitchFamily="34" charset="0"/>
                </a:rPr>
                <a:t>When organizations take the time to engage with their audience, answer questions, share stories and relate successes, their supporters become immediately involved in who they are and what they do. </a:t>
              </a:r>
            </a:p>
            <a:p>
              <a:endParaRPr lang="en-US" sz="1125" dirty="0">
                <a:latin typeface="Arial" panose="020B0604020202020204" pitchFamily="34" charset="0"/>
                <a:cs typeface="Arial" panose="020B0604020202020204" pitchFamily="34" charset="0"/>
              </a:endParaRPr>
            </a:p>
            <a:p>
              <a:r>
                <a:rPr lang="en-US" sz="1125" dirty="0">
                  <a:latin typeface="Arial" panose="020B0604020202020204" pitchFamily="34" charset="0"/>
                  <a:cs typeface="Arial" panose="020B0604020202020204" pitchFamily="34" charset="0"/>
                </a:rPr>
                <a:t>Some examples for cementing credibility though public speaking:</a:t>
              </a:r>
            </a:p>
          </p:txBody>
        </p:sp>
      </p:grpSp>
      <p:grpSp>
        <p:nvGrpSpPr>
          <p:cNvPr id="47" name="Group 2">
            <a:extLst>
              <a:ext uri="{FF2B5EF4-FFF2-40B4-BE49-F238E27FC236}">
                <a16:creationId xmlns:a16="http://schemas.microsoft.com/office/drawing/2014/main" id="{88B11901-CD80-4B97-8EB2-58DAF3AF14FA}"/>
              </a:ext>
            </a:extLst>
          </p:cNvPr>
          <p:cNvGrpSpPr/>
          <p:nvPr/>
        </p:nvGrpSpPr>
        <p:grpSpPr>
          <a:xfrm>
            <a:off x="3911155" y="4639471"/>
            <a:ext cx="4194655" cy="1477328"/>
            <a:chOff x="5378423" y="3787075"/>
            <a:chExt cx="5592873" cy="1969771"/>
          </a:xfrm>
        </p:grpSpPr>
        <p:sp>
          <p:nvSpPr>
            <p:cNvPr id="48" name="Oval 29">
              <a:extLst>
                <a:ext uri="{FF2B5EF4-FFF2-40B4-BE49-F238E27FC236}">
                  <a16:creationId xmlns:a16="http://schemas.microsoft.com/office/drawing/2014/main" id="{61E11F7D-C79A-48D6-B6DF-0A85B6B07406}"/>
                </a:ext>
              </a:extLst>
            </p:cNvPr>
            <p:cNvSpPr/>
            <p:nvPr/>
          </p:nvSpPr>
          <p:spPr>
            <a:xfrm>
              <a:off x="5378423" y="5253787"/>
              <a:ext cx="196947" cy="196947"/>
            </a:xfrm>
            <a:prstGeom prst="ellipse">
              <a:avLst/>
            </a:prstGeom>
            <a:solidFill>
              <a:srgbClr val="189BB5"/>
            </a:solidFill>
            <a:ln w="12700" cap="flat" cmpd="sng" algn="ctr">
              <a:solidFill>
                <a:srgbClr val="189BB5"/>
              </a:solid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49" name="Oval 30">
              <a:extLst>
                <a:ext uri="{FF2B5EF4-FFF2-40B4-BE49-F238E27FC236}">
                  <a16:creationId xmlns:a16="http://schemas.microsoft.com/office/drawing/2014/main" id="{41A47E30-90F6-4BC7-9C40-AFAFE3C2E6B7}"/>
                </a:ext>
              </a:extLst>
            </p:cNvPr>
            <p:cNvSpPr/>
            <p:nvPr/>
          </p:nvSpPr>
          <p:spPr>
            <a:xfrm>
              <a:off x="5378423" y="3873165"/>
              <a:ext cx="196947" cy="196947"/>
            </a:xfrm>
            <a:prstGeom prst="ellipse">
              <a:avLst/>
            </a:prstGeom>
            <a:solidFill>
              <a:srgbClr val="189BB5"/>
            </a:solidFill>
            <a:ln w="12700" cap="flat" cmpd="sng" algn="ctr">
              <a:solidFill>
                <a:srgbClr val="189BB5"/>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50" name="Oval 31">
              <a:extLst>
                <a:ext uri="{FF2B5EF4-FFF2-40B4-BE49-F238E27FC236}">
                  <a16:creationId xmlns:a16="http://schemas.microsoft.com/office/drawing/2014/main" id="{B5A68298-3E97-4E5F-97C4-F13B1D82722A}"/>
                </a:ext>
              </a:extLst>
            </p:cNvPr>
            <p:cNvSpPr/>
            <p:nvPr/>
          </p:nvSpPr>
          <p:spPr>
            <a:xfrm>
              <a:off x="5378423" y="4769634"/>
              <a:ext cx="196947" cy="196947"/>
            </a:xfrm>
            <a:prstGeom prst="ellipse">
              <a:avLst/>
            </a:prstGeom>
            <a:solidFill>
              <a:srgbClr val="189BB5"/>
            </a:solidFill>
            <a:ln w="12700" cap="flat" cmpd="sng" algn="ctr">
              <a:solidFill>
                <a:srgbClr val="189BB5"/>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51" name="TextBox 4">
              <a:extLst>
                <a:ext uri="{FF2B5EF4-FFF2-40B4-BE49-F238E27FC236}">
                  <a16:creationId xmlns:a16="http://schemas.microsoft.com/office/drawing/2014/main" id="{53288D5B-562E-4D1A-B21C-D642D302B6F4}"/>
                </a:ext>
              </a:extLst>
            </p:cNvPr>
            <p:cNvSpPr txBox="1"/>
            <p:nvPr/>
          </p:nvSpPr>
          <p:spPr>
            <a:xfrm>
              <a:off x="5640686" y="3787075"/>
              <a:ext cx="5330610" cy="1969771"/>
            </a:xfrm>
            <a:prstGeom prst="rect">
              <a:avLst/>
            </a:prstGeom>
            <a:noFill/>
          </p:spPr>
          <p:txBody>
            <a:bodyPr wrap="square" rtlCol="0">
              <a:spAutoFit/>
            </a:bodyPr>
            <a:lstStyle/>
            <a:p>
              <a:r>
                <a:rPr lang="en-US" sz="1125" dirty="0">
                  <a:latin typeface="Arial" panose="020B0604020202020204" pitchFamily="34" charset="0"/>
                  <a:cs typeface="Arial" panose="020B0604020202020204" pitchFamily="34" charset="0"/>
                </a:rPr>
                <a:t>Speaking engagements, lectures and presentations, conversations, speeches and participation in relevant conferences and events</a:t>
              </a:r>
            </a:p>
            <a:p>
              <a:endParaRPr lang="en-US" sz="1125" dirty="0">
                <a:latin typeface="Arial" panose="020B0604020202020204" pitchFamily="34" charset="0"/>
                <a:cs typeface="Arial" panose="020B0604020202020204" pitchFamily="34" charset="0"/>
              </a:endParaRPr>
            </a:p>
            <a:p>
              <a:r>
                <a:rPr lang="en-US" sz="1125" dirty="0">
                  <a:latin typeface="Arial" panose="020B0604020202020204" pitchFamily="34" charset="0"/>
                  <a:cs typeface="Arial" panose="020B0604020202020204" pitchFamily="34" charset="0"/>
                </a:rPr>
                <a:t>Doing interviews or pitching stories to the media</a:t>
              </a:r>
            </a:p>
            <a:p>
              <a:endParaRPr lang="en-US" sz="1125" dirty="0">
                <a:latin typeface="Arial" panose="020B0604020202020204" pitchFamily="34" charset="0"/>
                <a:cs typeface="Arial" panose="020B0604020202020204" pitchFamily="34" charset="0"/>
              </a:endParaRPr>
            </a:p>
            <a:p>
              <a:r>
                <a:rPr lang="en-US" sz="1125" dirty="0">
                  <a:latin typeface="Arial" panose="020B0604020202020204" pitchFamily="34" charset="0"/>
                  <a:cs typeface="Arial" panose="020B0604020202020204" pitchFamily="34" charset="0"/>
                </a:rPr>
                <a:t>Distributing Public Service Announcements (PSA) at local and national radio or TV stations</a:t>
              </a:r>
            </a:p>
          </p:txBody>
        </p:sp>
      </p:grpSp>
    </p:spTree>
    <p:extLst>
      <p:ext uri="{BB962C8B-B14F-4D97-AF65-F5344CB8AC3E}">
        <p14:creationId xmlns:p14="http://schemas.microsoft.com/office/powerpoint/2010/main" val="26960667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1650796" y="930541"/>
            <a:ext cx="5397190" cy="793377"/>
          </a:xfrm>
        </p:spPr>
        <p:txBody>
          <a:bodyPr>
            <a:noAutofit/>
          </a:bodyPr>
          <a:lstStyle/>
          <a:p>
            <a:r>
              <a:rPr lang="de-DE" sz="3200" dirty="0"/>
              <a:t>Special </a:t>
            </a:r>
            <a:r>
              <a:rPr lang="de-DE" sz="3200" dirty="0" err="1"/>
              <a:t>events</a:t>
            </a:r>
            <a:r>
              <a:rPr lang="de-DE" sz="3200" dirty="0"/>
              <a:t> </a:t>
            </a:r>
            <a:r>
              <a:rPr lang="de-DE" sz="3200" dirty="0" err="1"/>
              <a:t>create</a:t>
            </a:r>
            <a:r>
              <a:rPr lang="de-DE" sz="3200" dirty="0"/>
              <a:t> </a:t>
            </a:r>
            <a:r>
              <a:rPr lang="de-DE" sz="3200" dirty="0" err="1"/>
              <a:t>visibility</a:t>
            </a:r>
            <a:endParaRPr lang="de-AT" sz="3200" dirty="0"/>
          </a:p>
        </p:txBody>
      </p:sp>
      <p:sp>
        <p:nvSpPr>
          <p:cNvPr id="10" name="TextBox 6">
            <a:extLst>
              <a:ext uri="{FF2B5EF4-FFF2-40B4-BE49-F238E27FC236}">
                <a16:creationId xmlns:a16="http://schemas.microsoft.com/office/drawing/2014/main" id="{65FBB455-C891-4BA7-9C6B-1C118E2D1001}"/>
              </a:ext>
            </a:extLst>
          </p:cNvPr>
          <p:cNvSpPr txBox="1"/>
          <p:nvPr/>
        </p:nvSpPr>
        <p:spPr>
          <a:xfrm>
            <a:off x="857248" y="2773890"/>
            <a:ext cx="7429502" cy="507831"/>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Nonprofits are generally in the human services business and in-person meetings can go a long way to forming and strengthening connections.</a:t>
            </a:r>
          </a:p>
        </p:txBody>
      </p:sp>
      <p:grpSp>
        <p:nvGrpSpPr>
          <p:cNvPr id="11" name="Group 10">
            <a:extLst>
              <a:ext uri="{FF2B5EF4-FFF2-40B4-BE49-F238E27FC236}">
                <a16:creationId xmlns:a16="http://schemas.microsoft.com/office/drawing/2014/main" id="{2564624C-9CA3-4DD2-A255-71BF4B89693F}"/>
              </a:ext>
            </a:extLst>
          </p:cNvPr>
          <p:cNvGrpSpPr/>
          <p:nvPr/>
        </p:nvGrpSpPr>
        <p:grpSpPr>
          <a:xfrm>
            <a:off x="0" y="2289734"/>
            <a:ext cx="5075513" cy="355934"/>
            <a:chOff x="0" y="923391"/>
            <a:chExt cx="6767351" cy="474578"/>
          </a:xfrm>
        </p:grpSpPr>
        <p:sp>
          <p:nvSpPr>
            <p:cNvPr id="16" name="Rectangle 11">
              <a:extLst>
                <a:ext uri="{FF2B5EF4-FFF2-40B4-BE49-F238E27FC236}">
                  <a16:creationId xmlns:a16="http://schemas.microsoft.com/office/drawing/2014/main" id="{C10A411E-CD13-4532-A1F4-FD27AB89101F}"/>
                </a:ext>
              </a:extLst>
            </p:cNvPr>
            <p:cNvSpPr/>
            <p:nvPr/>
          </p:nvSpPr>
          <p:spPr bwMode="auto">
            <a:xfrm>
              <a:off x="0" y="923391"/>
              <a:ext cx="6767351" cy="474578"/>
            </a:xfrm>
            <a:prstGeom prst="rect">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17" name="TextBox 12">
              <a:extLst>
                <a:ext uri="{FF2B5EF4-FFF2-40B4-BE49-F238E27FC236}">
                  <a16:creationId xmlns:a16="http://schemas.microsoft.com/office/drawing/2014/main" id="{F664F347-928E-4975-ABF6-67DA80799196}"/>
                </a:ext>
              </a:extLst>
            </p:cNvPr>
            <p:cNvSpPr txBox="1"/>
            <p:nvPr/>
          </p:nvSpPr>
          <p:spPr>
            <a:xfrm>
              <a:off x="332295" y="988466"/>
              <a:ext cx="6232892" cy="369331"/>
            </a:xfrm>
            <a:prstGeom prst="rect">
              <a:avLst/>
            </a:prstGeom>
            <a:noFill/>
          </p:spPr>
          <p:txBody>
            <a:bodyPr wrap="square" rtlCol="0">
              <a:spAutoFit/>
            </a:bodyPr>
            <a:lstStyle/>
            <a:p>
              <a:pPr defTabSz="685800">
                <a:defRPr/>
              </a:pPr>
              <a:r>
                <a:rPr lang="en-GB" altLang="en-US" sz="1200" kern="0" dirty="0">
                  <a:solidFill>
                    <a:srgbClr val="FFFFFF"/>
                  </a:solidFill>
                  <a:latin typeface="Arial"/>
                  <a:ea typeface="Helvetica Neue Medium"/>
                  <a:cs typeface="Helvetica Neue Medium"/>
                </a:rPr>
                <a:t>For </a:t>
              </a:r>
              <a:r>
                <a:rPr lang="en-GB" altLang="en-US" sz="1200" kern="0" dirty="0" err="1">
                  <a:solidFill>
                    <a:srgbClr val="FFFFFF"/>
                  </a:solidFill>
                  <a:latin typeface="Arial"/>
                  <a:ea typeface="Helvetica Neue Medium"/>
                  <a:cs typeface="Helvetica Neue Medium"/>
                </a:rPr>
                <a:t>nonprofits</a:t>
              </a:r>
              <a:r>
                <a:rPr lang="en-GB" altLang="en-US" sz="1200" kern="0" dirty="0">
                  <a:solidFill>
                    <a:srgbClr val="FFFFFF"/>
                  </a:solidFill>
                  <a:latin typeface="Arial"/>
                  <a:ea typeface="Helvetica Neue Medium"/>
                  <a:cs typeface="Helvetica Neue Medium"/>
                </a:rPr>
                <a:t>, nothing beats face-to-face contact </a:t>
              </a:r>
            </a:p>
          </p:txBody>
        </p:sp>
      </p:grpSp>
      <p:grpSp>
        <p:nvGrpSpPr>
          <p:cNvPr id="18" name="Group 32">
            <a:extLst>
              <a:ext uri="{FF2B5EF4-FFF2-40B4-BE49-F238E27FC236}">
                <a16:creationId xmlns:a16="http://schemas.microsoft.com/office/drawing/2014/main" id="{4AE5837B-05A3-4176-B635-82EB08C59ACF}"/>
              </a:ext>
            </a:extLst>
          </p:cNvPr>
          <p:cNvGrpSpPr/>
          <p:nvPr/>
        </p:nvGrpSpPr>
        <p:grpSpPr>
          <a:xfrm>
            <a:off x="981786" y="5134083"/>
            <a:ext cx="7155248" cy="1051847"/>
            <a:chOff x="1309050" y="4519911"/>
            <a:chExt cx="9540331" cy="1402462"/>
          </a:xfrm>
        </p:grpSpPr>
        <p:sp>
          <p:nvSpPr>
            <p:cNvPr id="19" name="Rectangle 7">
              <a:extLst>
                <a:ext uri="{FF2B5EF4-FFF2-40B4-BE49-F238E27FC236}">
                  <a16:creationId xmlns:a16="http://schemas.microsoft.com/office/drawing/2014/main" id="{26125CE6-1F61-4C84-9821-31281C4FCD59}"/>
                </a:ext>
              </a:extLst>
            </p:cNvPr>
            <p:cNvSpPr/>
            <p:nvPr/>
          </p:nvSpPr>
          <p:spPr>
            <a:xfrm>
              <a:off x="1640025" y="4687266"/>
              <a:ext cx="9068706" cy="1107995"/>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Don’t forget to capture your special event online: to a blog post for your site - or other sites!</a:t>
              </a:r>
            </a:p>
            <a:p>
              <a:r>
                <a:rPr lang="en-US" sz="1200" dirty="0">
                  <a:latin typeface="Arial" panose="020B0604020202020204" pitchFamily="34" charset="0"/>
                  <a:cs typeface="Arial" panose="020B0604020202020204" pitchFamily="34" charset="0"/>
                </a:rPr>
                <a:t>Take video clips from the event - these can be shared on YouTube and shared by others across social media. Since you already put in the effort to organize the event, you might as well produce content about it and share it as much as possible.</a:t>
              </a:r>
            </a:p>
          </p:txBody>
        </p:sp>
        <p:sp>
          <p:nvSpPr>
            <p:cNvPr id="20" name="Rectangle 13">
              <a:extLst>
                <a:ext uri="{FF2B5EF4-FFF2-40B4-BE49-F238E27FC236}">
                  <a16:creationId xmlns:a16="http://schemas.microsoft.com/office/drawing/2014/main" id="{4E661240-0C94-4B82-852C-47BF04F79A1A}"/>
                </a:ext>
              </a:extLst>
            </p:cNvPr>
            <p:cNvSpPr/>
            <p:nvPr/>
          </p:nvSpPr>
          <p:spPr>
            <a:xfrm>
              <a:off x="1309050" y="4519911"/>
              <a:ext cx="9540331" cy="1402462"/>
            </a:xfrm>
            <a:prstGeom prst="rect">
              <a:avLst/>
            </a:prstGeom>
            <a:noFill/>
            <a:ln w="28575">
              <a:solidFill>
                <a:srgbClr val="189B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2" name="Group 1">
            <a:extLst>
              <a:ext uri="{FF2B5EF4-FFF2-40B4-BE49-F238E27FC236}">
                <a16:creationId xmlns:a16="http://schemas.microsoft.com/office/drawing/2014/main" id="{6450266F-3327-4BD0-B78E-556F9216F4E4}"/>
              </a:ext>
            </a:extLst>
          </p:cNvPr>
          <p:cNvGrpSpPr/>
          <p:nvPr/>
        </p:nvGrpSpPr>
        <p:grpSpPr>
          <a:xfrm>
            <a:off x="1430382" y="3307624"/>
            <a:ext cx="6180093" cy="1487427"/>
            <a:chOff x="1907177" y="2280577"/>
            <a:chExt cx="8240124" cy="1983236"/>
          </a:xfrm>
        </p:grpSpPr>
        <p:sp>
          <p:nvSpPr>
            <p:cNvPr id="23" name="Rectangle 27">
              <a:extLst>
                <a:ext uri="{FF2B5EF4-FFF2-40B4-BE49-F238E27FC236}">
                  <a16:creationId xmlns:a16="http://schemas.microsoft.com/office/drawing/2014/main" id="{E5F1D827-DF99-4E1D-BEC3-F4F90EDAC386}"/>
                </a:ext>
              </a:extLst>
            </p:cNvPr>
            <p:cNvSpPr/>
            <p:nvPr/>
          </p:nvSpPr>
          <p:spPr>
            <a:xfrm>
              <a:off x="2155370" y="2382616"/>
              <a:ext cx="7991931" cy="1846660"/>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While utilizing the Internet is one of the most cost-effective ways to reach a lot of people and spread the word about your organization, in-person interactions remain very important.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Organizations that are able to visibly show a commitment to the community are more likely to have a stronger reputation and attract supporters and donors who care deeply about what the organization stands for.</a:t>
              </a:r>
            </a:p>
          </p:txBody>
        </p:sp>
        <p:cxnSp>
          <p:nvCxnSpPr>
            <p:cNvPr id="24" name="Straight Connector 29">
              <a:extLst>
                <a:ext uri="{FF2B5EF4-FFF2-40B4-BE49-F238E27FC236}">
                  <a16:creationId xmlns:a16="http://schemas.microsoft.com/office/drawing/2014/main" id="{1F05B914-8280-4691-A4C8-9AFB632A4C4D}"/>
                </a:ext>
              </a:extLst>
            </p:cNvPr>
            <p:cNvCxnSpPr>
              <a:cxnSpLocks/>
            </p:cNvCxnSpPr>
            <p:nvPr/>
          </p:nvCxnSpPr>
          <p:spPr>
            <a:xfrm>
              <a:off x="1907177" y="2280577"/>
              <a:ext cx="0" cy="1983236"/>
            </a:xfrm>
            <a:prstGeom prst="line">
              <a:avLst/>
            </a:prstGeom>
            <a:ln w="38100">
              <a:solidFill>
                <a:srgbClr val="189BB5"/>
              </a:solidFill>
            </a:ln>
          </p:spPr>
          <p:style>
            <a:lnRef idx="1">
              <a:schemeClr val="accent1"/>
            </a:lnRef>
            <a:fillRef idx="0">
              <a:schemeClr val="accent1"/>
            </a:fillRef>
            <a:effectRef idx="0">
              <a:schemeClr val="accent1"/>
            </a:effectRef>
            <a:fontRef idx="minor">
              <a:schemeClr val="tx1"/>
            </a:fontRef>
          </p:style>
        </p:cxnSp>
      </p:grpSp>
      <p:pic>
        <p:nvPicPr>
          <p:cNvPr id="25" name="Picture 2" descr="Image result for star vector orange">
            <a:extLst>
              <a:ext uri="{FF2B5EF4-FFF2-40B4-BE49-F238E27FC236}">
                <a16:creationId xmlns:a16="http://schemas.microsoft.com/office/drawing/2014/main" id="{D5952CFA-31FD-4E96-99CF-E9F1A70795FD}"/>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787792" y="5439791"/>
            <a:ext cx="387988" cy="373523"/>
          </a:xfrm>
          <a:prstGeom prst="rect">
            <a:avLst/>
          </a:prstGeom>
          <a:solidFill>
            <a:srgbClr val="FFFFFF"/>
          </a:solidFill>
        </p:spPr>
      </p:pic>
    </p:spTree>
    <p:extLst>
      <p:ext uri="{BB962C8B-B14F-4D97-AF65-F5344CB8AC3E}">
        <p14:creationId xmlns:p14="http://schemas.microsoft.com/office/powerpoint/2010/main" val="1228313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1650796" y="930541"/>
            <a:ext cx="5397190" cy="793377"/>
          </a:xfrm>
        </p:spPr>
        <p:txBody>
          <a:bodyPr>
            <a:noAutofit/>
          </a:bodyPr>
          <a:lstStyle/>
          <a:p>
            <a:r>
              <a:rPr lang="de-DE" sz="3200" dirty="0"/>
              <a:t>Special </a:t>
            </a:r>
            <a:r>
              <a:rPr lang="de-DE" sz="3200" dirty="0" err="1"/>
              <a:t>events</a:t>
            </a:r>
            <a:r>
              <a:rPr lang="de-DE" sz="3200" dirty="0"/>
              <a:t> </a:t>
            </a:r>
            <a:r>
              <a:rPr lang="de-DE" sz="3200" dirty="0" err="1"/>
              <a:t>you</a:t>
            </a:r>
            <a:r>
              <a:rPr lang="de-DE" sz="3200" dirty="0"/>
              <a:t> </a:t>
            </a:r>
            <a:r>
              <a:rPr lang="de-DE" sz="3200" dirty="0" err="1"/>
              <a:t>can</a:t>
            </a:r>
            <a:r>
              <a:rPr lang="de-DE" sz="3200" dirty="0"/>
              <a:t> </a:t>
            </a:r>
            <a:r>
              <a:rPr lang="de-DE" sz="3200" dirty="0" err="1"/>
              <a:t>organize</a:t>
            </a:r>
            <a:endParaRPr lang="de-AT" sz="3200" dirty="0"/>
          </a:p>
        </p:txBody>
      </p:sp>
      <p:grpSp>
        <p:nvGrpSpPr>
          <p:cNvPr id="14" name="Group 1">
            <a:extLst>
              <a:ext uri="{FF2B5EF4-FFF2-40B4-BE49-F238E27FC236}">
                <a16:creationId xmlns:a16="http://schemas.microsoft.com/office/drawing/2014/main" id="{B1228422-A59C-4F13-A9D4-75142D5AE6A4}"/>
              </a:ext>
            </a:extLst>
          </p:cNvPr>
          <p:cNvGrpSpPr/>
          <p:nvPr/>
        </p:nvGrpSpPr>
        <p:grpSpPr>
          <a:xfrm>
            <a:off x="173034" y="1997522"/>
            <a:ext cx="1985204" cy="4145595"/>
            <a:chOff x="334789" y="929030"/>
            <a:chExt cx="2646938" cy="5527458"/>
          </a:xfrm>
        </p:grpSpPr>
        <p:pic>
          <p:nvPicPr>
            <p:cNvPr id="15" name="Picture 4" descr="Image result for open house charity signs">
              <a:extLst>
                <a:ext uri="{FF2B5EF4-FFF2-40B4-BE49-F238E27FC236}">
                  <a16:creationId xmlns:a16="http://schemas.microsoft.com/office/drawing/2014/main" id="{B6907135-148C-416A-8FA3-04AAD5894E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86" r="7543"/>
            <a:stretch/>
          </p:blipFill>
          <p:spPr bwMode="auto">
            <a:xfrm>
              <a:off x="334789" y="929030"/>
              <a:ext cx="2646938" cy="2420511"/>
            </a:xfrm>
            <a:prstGeom prst="rect">
              <a:avLst/>
            </a:prstGeom>
            <a:extLst>
              <a:ext uri="{909E8E84-426E-40DD-AFC4-6F175D3DCCD1}">
                <a14:hiddenFill xmlns:a14="http://schemas.microsoft.com/office/drawing/2010/main">
                  <a:solidFill>
                    <a:srgbClr val="FFFFFF"/>
                  </a:solidFill>
                </a14:hiddenFill>
              </a:ext>
            </a:extLst>
          </p:spPr>
        </p:pic>
        <p:sp>
          <p:nvSpPr>
            <p:cNvPr id="21" name="Rectangle 30">
              <a:extLst>
                <a:ext uri="{FF2B5EF4-FFF2-40B4-BE49-F238E27FC236}">
                  <a16:creationId xmlns:a16="http://schemas.microsoft.com/office/drawing/2014/main" id="{5F9F1066-452C-4408-99C3-62B6ED9A9DA0}"/>
                </a:ext>
              </a:extLst>
            </p:cNvPr>
            <p:cNvSpPr>
              <a:spLocks noChangeArrowheads="1"/>
            </p:cNvSpPr>
            <p:nvPr/>
          </p:nvSpPr>
          <p:spPr bwMode="auto">
            <a:xfrm>
              <a:off x="514060" y="5779380"/>
              <a:ext cx="2295335"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342900" eaLnBrk="0" fontAlgn="base" hangingPunct="0">
                <a:spcBef>
                  <a:spcPct val="0"/>
                </a:spcBef>
                <a:spcAft>
                  <a:spcPct val="0"/>
                </a:spcAft>
              </a:pPr>
              <a:r>
                <a:rPr lang="de-AT" altLang="de-DE" sz="900" dirty="0">
                  <a:solidFill>
                    <a:schemeClr val="bg2">
                      <a:lumMod val="25000"/>
                    </a:schemeClr>
                  </a:solidFill>
                  <a:latin typeface="Arial"/>
                </a:rPr>
                <a:t>Open House </a:t>
              </a:r>
              <a:r>
                <a:rPr lang="de-AT" altLang="de-DE" sz="900" dirty="0" err="1">
                  <a:solidFill>
                    <a:schemeClr val="bg2">
                      <a:lumMod val="25000"/>
                    </a:schemeClr>
                  </a:solidFill>
                  <a:latin typeface="Arial"/>
                </a:rPr>
                <a:t>luncheons</a:t>
              </a:r>
              <a:r>
                <a:rPr lang="de-AT" altLang="de-DE" sz="900" dirty="0">
                  <a:solidFill>
                    <a:schemeClr val="bg2">
                      <a:lumMod val="25000"/>
                    </a:schemeClr>
                  </a:solidFill>
                  <a:latin typeface="Arial"/>
                </a:rPr>
                <a:t> </a:t>
              </a:r>
              <a:r>
                <a:rPr lang="de-AT" altLang="de-DE" sz="900" dirty="0" err="1">
                  <a:solidFill>
                    <a:schemeClr val="bg2">
                      <a:lumMod val="25000"/>
                    </a:schemeClr>
                  </a:solidFill>
                  <a:latin typeface="Arial"/>
                </a:rPr>
                <a:t>or</a:t>
              </a:r>
              <a:r>
                <a:rPr lang="de-AT" altLang="de-DE" sz="900" dirty="0">
                  <a:solidFill>
                    <a:schemeClr val="bg2">
                      <a:lumMod val="25000"/>
                    </a:schemeClr>
                  </a:solidFill>
                  <a:latin typeface="Arial"/>
                </a:rPr>
                <a:t> </a:t>
              </a:r>
              <a:r>
                <a:rPr lang="de-AT" altLang="de-DE" sz="900" dirty="0" err="1">
                  <a:solidFill>
                    <a:schemeClr val="bg2">
                      <a:lumMod val="25000"/>
                    </a:schemeClr>
                  </a:solidFill>
                  <a:latin typeface="Arial"/>
                </a:rPr>
                <a:t>dinners</a:t>
              </a:r>
              <a:r>
                <a:rPr lang="de-AT" altLang="de-DE" sz="900" dirty="0">
                  <a:solidFill>
                    <a:schemeClr val="bg2">
                      <a:lumMod val="25000"/>
                    </a:schemeClr>
                  </a:solidFill>
                  <a:latin typeface="Arial"/>
                </a:rPr>
                <a:t>, </a:t>
              </a:r>
              <a:r>
                <a:rPr lang="de-AT" altLang="de-DE" sz="900" dirty="0" err="1">
                  <a:solidFill>
                    <a:schemeClr val="bg2">
                      <a:lumMod val="25000"/>
                    </a:schemeClr>
                  </a:solidFill>
                  <a:latin typeface="Arial"/>
                </a:rPr>
                <a:t>weekend</a:t>
              </a:r>
              <a:r>
                <a:rPr lang="de-AT" altLang="de-DE" sz="900" dirty="0">
                  <a:solidFill>
                    <a:schemeClr val="bg2">
                      <a:lumMod val="25000"/>
                    </a:schemeClr>
                  </a:solidFill>
                  <a:latin typeface="Arial"/>
                </a:rPr>
                <a:t> </a:t>
              </a:r>
              <a:r>
                <a:rPr lang="de-AT" altLang="de-DE" sz="900" dirty="0" err="1">
                  <a:solidFill>
                    <a:schemeClr val="bg2">
                      <a:lumMod val="25000"/>
                    </a:schemeClr>
                  </a:solidFill>
                  <a:latin typeface="Arial"/>
                </a:rPr>
                <a:t>picnics</a:t>
              </a:r>
              <a:r>
                <a:rPr lang="de-AT" altLang="de-DE" sz="900" dirty="0">
                  <a:solidFill>
                    <a:schemeClr val="bg2">
                      <a:lumMod val="25000"/>
                    </a:schemeClr>
                  </a:solidFill>
                  <a:latin typeface="Arial"/>
                </a:rPr>
                <a:t> </a:t>
              </a:r>
              <a:r>
                <a:rPr lang="de-AT" altLang="de-DE" sz="900" dirty="0" err="1">
                  <a:solidFill>
                    <a:schemeClr val="bg2">
                      <a:lumMod val="25000"/>
                    </a:schemeClr>
                  </a:solidFill>
                  <a:latin typeface="Arial"/>
                </a:rPr>
                <a:t>and</a:t>
              </a:r>
              <a:r>
                <a:rPr lang="de-AT" altLang="de-DE" sz="900" dirty="0">
                  <a:solidFill>
                    <a:schemeClr val="bg2">
                      <a:lumMod val="25000"/>
                    </a:schemeClr>
                  </a:solidFill>
                  <a:latin typeface="Arial"/>
                </a:rPr>
                <a:t> </a:t>
              </a:r>
              <a:r>
                <a:rPr lang="de-AT" altLang="de-DE" sz="900" dirty="0" err="1">
                  <a:solidFill>
                    <a:schemeClr val="bg2">
                      <a:lumMod val="25000"/>
                    </a:schemeClr>
                  </a:solidFill>
                  <a:latin typeface="Arial"/>
                </a:rPr>
                <a:t>barbecues</a:t>
              </a:r>
              <a:r>
                <a:rPr lang="de-AT" altLang="de-DE" sz="900" dirty="0">
                  <a:solidFill>
                    <a:schemeClr val="bg2">
                      <a:lumMod val="25000"/>
                    </a:schemeClr>
                  </a:solidFill>
                  <a:latin typeface="Arial"/>
                </a:rPr>
                <a:t>, etc.</a:t>
              </a:r>
            </a:p>
          </p:txBody>
        </p:sp>
        <p:sp>
          <p:nvSpPr>
            <p:cNvPr id="26" name="Rectangle 31">
              <a:extLst>
                <a:ext uri="{FF2B5EF4-FFF2-40B4-BE49-F238E27FC236}">
                  <a16:creationId xmlns:a16="http://schemas.microsoft.com/office/drawing/2014/main" id="{77919F73-0778-4A79-8F42-E7F49492308F}"/>
                </a:ext>
              </a:extLst>
            </p:cNvPr>
            <p:cNvSpPr>
              <a:spLocks noChangeArrowheads="1"/>
            </p:cNvSpPr>
            <p:nvPr/>
          </p:nvSpPr>
          <p:spPr bwMode="auto">
            <a:xfrm>
              <a:off x="514060" y="3633658"/>
              <a:ext cx="2295335" cy="1846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sz="1050" dirty="0">
                  <a:solidFill>
                    <a:schemeClr val="bg2">
                      <a:lumMod val="25000"/>
                    </a:schemeClr>
                  </a:solidFill>
                  <a:latin typeface="Arial" panose="020B0604020202020204" pitchFamily="34" charset="0"/>
                  <a:cs typeface="Arial" panose="020B0604020202020204" pitchFamily="34" charset="0"/>
                </a:rPr>
                <a:t>Arrange small luncheons and in-house tours with partners, government and business leaders. Events where you make personal contact with your supporters are immensely important.</a:t>
              </a:r>
            </a:p>
          </p:txBody>
        </p:sp>
        <p:sp>
          <p:nvSpPr>
            <p:cNvPr id="27" name="Rectangle 34">
              <a:extLst>
                <a:ext uri="{FF2B5EF4-FFF2-40B4-BE49-F238E27FC236}">
                  <a16:creationId xmlns:a16="http://schemas.microsoft.com/office/drawing/2014/main" id="{CB7715CE-C9C8-4055-9D01-65A1DEB9D5AD}"/>
                </a:ext>
              </a:extLst>
            </p:cNvPr>
            <p:cNvSpPr/>
            <p:nvPr/>
          </p:nvSpPr>
          <p:spPr bwMode="auto">
            <a:xfrm>
              <a:off x="514058" y="3153439"/>
              <a:ext cx="2304883" cy="366468"/>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a typeface="MS PGothic" panose="020B0600070205080204" pitchFamily="34" charset="-128"/>
              </a:endParaRPr>
            </a:p>
          </p:txBody>
        </p:sp>
        <p:sp>
          <p:nvSpPr>
            <p:cNvPr id="28" name="TextBox 26">
              <a:extLst>
                <a:ext uri="{FF2B5EF4-FFF2-40B4-BE49-F238E27FC236}">
                  <a16:creationId xmlns:a16="http://schemas.microsoft.com/office/drawing/2014/main" id="{FBE29553-B3A7-498F-881D-1DDFF5548BCD}"/>
                </a:ext>
              </a:extLst>
            </p:cNvPr>
            <p:cNvSpPr txBox="1">
              <a:spLocks noChangeArrowheads="1"/>
            </p:cNvSpPr>
            <p:nvPr/>
          </p:nvSpPr>
          <p:spPr bwMode="auto">
            <a:xfrm>
              <a:off x="517470" y="3169042"/>
              <a:ext cx="2298065" cy="369332"/>
            </a:xfrm>
            <a:prstGeom prst="rect">
              <a:avLst/>
            </a:prstGeom>
            <a:solidFill>
              <a:srgbClr val="189BB5"/>
            </a:solidFill>
            <a:ln>
              <a:solidFill>
                <a:srgbClr val="189BB5"/>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342900" eaLnBrk="0" fontAlgn="base" hangingPunct="0">
                <a:spcBef>
                  <a:spcPct val="0"/>
                </a:spcBef>
                <a:spcAft>
                  <a:spcPct val="0"/>
                </a:spcAft>
              </a:pPr>
              <a:r>
                <a:rPr lang="en-US" altLang="de-DE" sz="1200" b="1" dirty="0">
                  <a:solidFill>
                    <a:srgbClr val="FFFFFF"/>
                  </a:solidFill>
                  <a:latin typeface="Arial"/>
                </a:rPr>
                <a:t>Have an Open House</a:t>
              </a:r>
              <a:endParaRPr lang="de-AT" altLang="de-DE" sz="1200" b="1" dirty="0">
                <a:solidFill>
                  <a:srgbClr val="FFFFFF"/>
                </a:solidFill>
                <a:latin typeface="Arial"/>
              </a:endParaRPr>
            </a:p>
          </p:txBody>
        </p:sp>
        <p:cxnSp>
          <p:nvCxnSpPr>
            <p:cNvPr id="29" name="Straight Connector 3">
              <a:extLst>
                <a:ext uri="{FF2B5EF4-FFF2-40B4-BE49-F238E27FC236}">
                  <a16:creationId xmlns:a16="http://schemas.microsoft.com/office/drawing/2014/main" id="{91273360-DD80-4FB6-AD76-75D784DD148D}"/>
                </a:ext>
              </a:extLst>
            </p:cNvPr>
            <p:cNvCxnSpPr/>
            <p:nvPr/>
          </p:nvCxnSpPr>
          <p:spPr>
            <a:xfrm>
              <a:off x="514058" y="5779381"/>
              <a:ext cx="0" cy="636748"/>
            </a:xfrm>
            <a:prstGeom prst="line">
              <a:avLst/>
            </a:prstGeom>
            <a:ln w="57150">
              <a:solidFill>
                <a:srgbClr val="189BB5"/>
              </a:solidFill>
            </a:ln>
          </p:spPr>
          <p:style>
            <a:lnRef idx="1">
              <a:schemeClr val="accent1"/>
            </a:lnRef>
            <a:fillRef idx="0">
              <a:schemeClr val="accent1"/>
            </a:fillRef>
            <a:effectRef idx="0">
              <a:schemeClr val="accent1"/>
            </a:effectRef>
            <a:fontRef idx="minor">
              <a:schemeClr val="tx1"/>
            </a:fontRef>
          </p:style>
        </p:cxnSp>
      </p:grpSp>
      <p:grpSp>
        <p:nvGrpSpPr>
          <p:cNvPr id="30" name="Group 2">
            <a:extLst>
              <a:ext uri="{FF2B5EF4-FFF2-40B4-BE49-F238E27FC236}">
                <a16:creationId xmlns:a16="http://schemas.microsoft.com/office/drawing/2014/main" id="{E6794E1F-1788-4655-AD30-7FFE8E37C4FA}"/>
              </a:ext>
            </a:extLst>
          </p:cNvPr>
          <p:cNvGrpSpPr/>
          <p:nvPr/>
        </p:nvGrpSpPr>
        <p:grpSpPr>
          <a:xfrm>
            <a:off x="2343550" y="1997522"/>
            <a:ext cx="1985204" cy="4091614"/>
            <a:chOff x="3228811" y="929030"/>
            <a:chExt cx="2646938" cy="5455485"/>
          </a:xfrm>
        </p:grpSpPr>
        <p:pic>
          <p:nvPicPr>
            <p:cNvPr id="31" name="Picture 2" descr="Related image">
              <a:extLst>
                <a:ext uri="{FF2B5EF4-FFF2-40B4-BE49-F238E27FC236}">
                  <a16:creationId xmlns:a16="http://schemas.microsoft.com/office/drawing/2014/main" id="{B466072B-32B2-4783-8C5D-F35176B1D0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673" r="6176"/>
            <a:stretch/>
          </p:blipFill>
          <p:spPr bwMode="auto">
            <a:xfrm>
              <a:off x="3228811" y="929030"/>
              <a:ext cx="2646938" cy="2417481"/>
            </a:xfrm>
            <a:prstGeom prst="rect">
              <a:avLst/>
            </a:prstGeom>
            <a:extLst>
              <a:ext uri="{909E8E84-426E-40DD-AFC4-6F175D3DCCD1}">
                <a14:hiddenFill xmlns:a14="http://schemas.microsoft.com/office/drawing/2010/main">
                  <a:solidFill>
                    <a:srgbClr val="FFFFFF"/>
                  </a:solidFill>
                </a14:hiddenFill>
              </a:ext>
            </a:extLst>
          </p:spPr>
        </p:pic>
        <p:sp>
          <p:nvSpPr>
            <p:cNvPr id="32" name="TextBox 34">
              <a:extLst>
                <a:ext uri="{FF2B5EF4-FFF2-40B4-BE49-F238E27FC236}">
                  <a16:creationId xmlns:a16="http://schemas.microsoft.com/office/drawing/2014/main" id="{E61F2DD8-A164-4D6E-ACCA-036FB9CDD244}"/>
                </a:ext>
              </a:extLst>
            </p:cNvPr>
            <p:cNvSpPr txBox="1">
              <a:spLocks noChangeArrowheads="1"/>
            </p:cNvSpPr>
            <p:nvPr/>
          </p:nvSpPr>
          <p:spPr bwMode="auto">
            <a:xfrm>
              <a:off x="3409318" y="5820969"/>
              <a:ext cx="2363714"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342900" eaLnBrk="0" fontAlgn="base" hangingPunct="0">
                <a:spcBef>
                  <a:spcPct val="0"/>
                </a:spcBef>
                <a:spcAft>
                  <a:spcPct val="0"/>
                </a:spcAft>
              </a:pPr>
              <a:r>
                <a:rPr lang="de-DE" altLang="de-DE" sz="900" dirty="0">
                  <a:solidFill>
                    <a:schemeClr val="bg2">
                      <a:lumMod val="25000"/>
                    </a:schemeClr>
                  </a:solidFill>
                  <a:latin typeface="Arial"/>
                </a:rPr>
                <a:t>Trainings, Educational </a:t>
              </a:r>
              <a:r>
                <a:rPr lang="de-DE" altLang="de-DE" sz="900" dirty="0" err="1">
                  <a:solidFill>
                    <a:schemeClr val="bg2">
                      <a:lumMod val="25000"/>
                    </a:schemeClr>
                  </a:solidFill>
                  <a:latin typeface="Arial"/>
                </a:rPr>
                <a:t>events</a:t>
              </a:r>
              <a:endParaRPr lang="de-AT" altLang="de-DE" sz="900" dirty="0">
                <a:solidFill>
                  <a:schemeClr val="bg2">
                    <a:lumMod val="25000"/>
                  </a:schemeClr>
                </a:solidFill>
                <a:latin typeface="Arial"/>
              </a:endParaRPr>
            </a:p>
          </p:txBody>
        </p:sp>
        <p:sp>
          <p:nvSpPr>
            <p:cNvPr id="33" name="Rectangle 37">
              <a:extLst>
                <a:ext uri="{FF2B5EF4-FFF2-40B4-BE49-F238E27FC236}">
                  <a16:creationId xmlns:a16="http://schemas.microsoft.com/office/drawing/2014/main" id="{6914F5DD-951A-4C63-8431-75E7EF0F8117}"/>
                </a:ext>
              </a:extLst>
            </p:cNvPr>
            <p:cNvSpPr>
              <a:spLocks noChangeArrowheads="1"/>
            </p:cNvSpPr>
            <p:nvPr/>
          </p:nvSpPr>
          <p:spPr bwMode="auto">
            <a:xfrm>
              <a:off x="3349250" y="3633658"/>
              <a:ext cx="2363713" cy="209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342900" eaLnBrk="0" fontAlgn="base" hangingPunct="0">
                <a:spcBef>
                  <a:spcPct val="0"/>
                </a:spcBef>
                <a:spcAft>
                  <a:spcPct val="0"/>
                </a:spcAft>
              </a:pPr>
              <a:r>
                <a:rPr lang="en-US" sz="1050" b="1" dirty="0">
                  <a:solidFill>
                    <a:schemeClr val="bg2">
                      <a:lumMod val="25000"/>
                    </a:schemeClr>
                  </a:solidFill>
                  <a:latin typeface="Arial" panose="020B0604020202020204" pitchFamily="34" charset="0"/>
                  <a:cs typeface="Arial" panose="020B0604020202020204" pitchFamily="34" charset="0"/>
                </a:rPr>
                <a:t>Offer trainings to ensure the effective transfer of knowledge to relevant stakeholders.</a:t>
              </a:r>
            </a:p>
            <a:p>
              <a:pPr defTabSz="342900" eaLnBrk="0" fontAlgn="base" hangingPunct="0">
                <a:spcBef>
                  <a:spcPct val="0"/>
                </a:spcBef>
                <a:spcAft>
                  <a:spcPct val="0"/>
                </a:spcAft>
              </a:pPr>
              <a:endParaRPr lang="en-US" sz="900" dirty="0">
                <a:solidFill>
                  <a:schemeClr val="bg2">
                    <a:lumMod val="25000"/>
                  </a:schemeClr>
                </a:solidFill>
                <a:latin typeface="Arial" panose="020B0604020202020204" pitchFamily="34" charset="0"/>
                <a:cs typeface="Arial" panose="020B0604020202020204" pitchFamily="34" charset="0"/>
              </a:endParaRPr>
            </a:p>
            <a:p>
              <a:pPr defTabSz="342900" eaLnBrk="0" fontAlgn="base" hangingPunct="0">
                <a:spcBef>
                  <a:spcPct val="0"/>
                </a:spcBef>
                <a:spcAft>
                  <a:spcPct val="0"/>
                </a:spcAft>
              </a:pPr>
              <a:r>
                <a:rPr lang="en-US" sz="900" dirty="0">
                  <a:solidFill>
                    <a:schemeClr val="bg2">
                      <a:lumMod val="25000"/>
                    </a:schemeClr>
                  </a:solidFill>
                  <a:latin typeface="Arial" panose="020B0604020202020204" pitchFamily="34" charset="0"/>
                  <a:cs typeface="Arial" panose="020B0604020202020204" pitchFamily="34" charset="0"/>
                </a:rPr>
                <a:t>Invite people to attend events where they can learn something useful for their own lives, while also learning about your cause.</a:t>
              </a:r>
            </a:p>
          </p:txBody>
        </p:sp>
        <p:sp>
          <p:nvSpPr>
            <p:cNvPr id="34" name="Rectangle 28">
              <a:extLst>
                <a:ext uri="{FF2B5EF4-FFF2-40B4-BE49-F238E27FC236}">
                  <a16:creationId xmlns:a16="http://schemas.microsoft.com/office/drawing/2014/main" id="{8CDCFE38-ABC9-4B01-B10C-E1BFF5CE2608}"/>
                </a:ext>
              </a:extLst>
            </p:cNvPr>
            <p:cNvSpPr/>
            <p:nvPr/>
          </p:nvSpPr>
          <p:spPr bwMode="auto">
            <a:xfrm>
              <a:off x="3391596" y="3147852"/>
              <a:ext cx="2363713" cy="366468"/>
            </a:xfrm>
            <a:prstGeom prst="rect">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a typeface="MS PGothic" panose="020B0600070205080204" pitchFamily="34" charset="-128"/>
              </a:endParaRPr>
            </a:p>
          </p:txBody>
        </p:sp>
        <p:sp>
          <p:nvSpPr>
            <p:cNvPr id="35" name="TextBox 27">
              <a:extLst>
                <a:ext uri="{FF2B5EF4-FFF2-40B4-BE49-F238E27FC236}">
                  <a16:creationId xmlns:a16="http://schemas.microsoft.com/office/drawing/2014/main" id="{B67831C8-404E-4082-A445-495575002B3C}"/>
                </a:ext>
              </a:extLst>
            </p:cNvPr>
            <p:cNvSpPr txBox="1">
              <a:spLocks noChangeArrowheads="1"/>
            </p:cNvSpPr>
            <p:nvPr/>
          </p:nvSpPr>
          <p:spPr bwMode="auto">
            <a:xfrm>
              <a:off x="3534688" y="3139306"/>
              <a:ext cx="2051674" cy="369332"/>
            </a:xfrm>
            <a:prstGeom prst="rect">
              <a:avLst/>
            </a:prstGeom>
            <a:solidFill>
              <a:srgbClr val="189BB5"/>
            </a:solidFill>
            <a:ln>
              <a:solidFill>
                <a:srgbClr val="189BB5"/>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342900" eaLnBrk="0" fontAlgn="base" hangingPunct="0">
                <a:spcBef>
                  <a:spcPct val="0"/>
                </a:spcBef>
                <a:spcAft>
                  <a:spcPct val="0"/>
                </a:spcAft>
              </a:pPr>
              <a:r>
                <a:rPr lang="en-US" altLang="de-DE" sz="1200" b="1" dirty="0">
                  <a:solidFill>
                    <a:srgbClr val="FFFFFF"/>
                  </a:solidFill>
                  <a:latin typeface="Arial"/>
                </a:rPr>
                <a:t>Conduct Trainings</a:t>
              </a:r>
              <a:endParaRPr lang="de-AT" altLang="de-DE" sz="1200" b="1" dirty="0">
                <a:solidFill>
                  <a:srgbClr val="FFFFFF"/>
                </a:solidFill>
                <a:latin typeface="Arial"/>
              </a:endParaRPr>
            </a:p>
          </p:txBody>
        </p:sp>
        <p:cxnSp>
          <p:nvCxnSpPr>
            <p:cNvPr id="36" name="Straight Connector 61">
              <a:extLst>
                <a:ext uri="{FF2B5EF4-FFF2-40B4-BE49-F238E27FC236}">
                  <a16:creationId xmlns:a16="http://schemas.microsoft.com/office/drawing/2014/main" id="{9EBD2308-165D-40C1-8B9E-CE698416F428}"/>
                </a:ext>
              </a:extLst>
            </p:cNvPr>
            <p:cNvCxnSpPr/>
            <p:nvPr/>
          </p:nvCxnSpPr>
          <p:spPr>
            <a:xfrm>
              <a:off x="3402132" y="5747767"/>
              <a:ext cx="0" cy="636748"/>
            </a:xfrm>
            <a:prstGeom prst="line">
              <a:avLst/>
            </a:prstGeom>
            <a:ln w="57150">
              <a:solidFill>
                <a:srgbClr val="189BB5"/>
              </a:solidFill>
            </a:ln>
          </p:spPr>
          <p:style>
            <a:lnRef idx="1">
              <a:schemeClr val="accent1"/>
            </a:lnRef>
            <a:fillRef idx="0">
              <a:schemeClr val="accent1"/>
            </a:fillRef>
            <a:effectRef idx="0">
              <a:schemeClr val="accent1"/>
            </a:effectRef>
            <a:fontRef idx="minor">
              <a:schemeClr val="tx1"/>
            </a:fontRef>
          </p:style>
        </p:cxnSp>
      </p:grpSp>
      <p:grpSp>
        <p:nvGrpSpPr>
          <p:cNvPr id="37" name="Group 8">
            <a:extLst>
              <a:ext uri="{FF2B5EF4-FFF2-40B4-BE49-F238E27FC236}">
                <a16:creationId xmlns:a16="http://schemas.microsoft.com/office/drawing/2014/main" id="{E7ABE83B-7AE0-426A-801C-16EF788DBC8D}"/>
              </a:ext>
            </a:extLst>
          </p:cNvPr>
          <p:cNvGrpSpPr/>
          <p:nvPr/>
        </p:nvGrpSpPr>
        <p:grpSpPr>
          <a:xfrm>
            <a:off x="6687622" y="1997522"/>
            <a:ext cx="1984329" cy="3925528"/>
            <a:chOff x="9020907" y="929030"/>
            <a:chExt cx="2645772" cy="5234035"/>
          </a:xfrm>
        </p:grpSpPr>
        <p:pic>
          <p:nvPicPr>
            <p:cNvPr id="38" name="Picture 14" descr="Image result for beach clean upü asia volunteer">
              <a:extLst>
                <a:ext uri="{FF2B5EF4-FFF2-40B4-BE49-F238E27FC236}">
                  <a16:creationId xmlns:a16="http://schemas.microsoft.com/office/drawing/2014/main" id="{6D787CD2-48FC-4D91-85A5-335FCFBF49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26" t="9051" r="15507" b="6313"/>
            <a:stretch/>
          </p:blipFill>
          <p:spPr bwMode="auto">
            <a:xfrm>
              <a:off x="9020907" y="929030"/>
              <a:ext cx="2645772" cy="2422494"/>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0">
              <a:extLst>
                <a:ext uri="{FF2B5EF4-FFF2-40B4-BE49-F238E27FC236}">
                  <a16:creationId xmlns:a16="http://schemas.microsoft.com/office/drawing/2014/main" id="{1EC57A76-DFEA-435B-AD1D-7D8E82D0BD79}"/>
                </a:ext>
              </a:extLst>
            </p:cNvPr>
            <p:cNvSpPr>
              <a:spLocks noChangeArrowheads="1"/>
            </p:cNvSpPr>
            <p:nvPr/>
          </p:nvSpPr>
          <p:spPr bwMode="auto">
            <a:xfrm>
              <a:off x="9196126" y="5526316"/>
              <a:ext cx="2295336" cy="492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342900" eaLnBrk="0" fontAlgn="base" hangingPunct="0">
                <a:spcBef>
                  <a:spcPct val="0"/>
                </a:spcBef>
                <a:spcAft>
                  <a:spcPct val="0"/>
                </a:spcAft>
              </a:pPr>
              <a:r>
                <a:rPr lang="en-US" sz="900" dirty="0">
                  <a:solidFill>
                    <a:schemeClr val="bg2">
                      <a:lumMod val="25000"/>
                    </a:schemeClr>
                  </a:solidFill>
                  <a:latin typeface="Arial" panose="020B0604020202020204" pitchFamily="34" charset="0"/>
                  <a:cs typeface="Arial" panose="020B0604020202020204" pitchFamily="34" charset="0"/>
                </a:rPr>
                <a:t>Tree-planting, “clean-up” and recycling drives, etc.</a:t>
              </a:r>
              <a:endParaRPr lang="de-AT" altLang="de-DE" sz="900" dirty="0">
                <a:solidFill>
                  <a:srgbClr val="969696"/>
                </a:solidFill>
                <a:latin typeface="Arial"/>
              </a:endParaRPr>
            </a:p>
          </p:txBody>
        </p:sp>
        <p:sp>
          <p:nvSpPr>
            <p:cNvPr id="40" name="Rectangle 31">
              <a:extLst>
                <a:ext uri="{FF2B5EF4-FFF2-40B4-BE49-F238E27FC236}">
                  <a16:creationId xmlns:a16="http://schemas.microsoft.com/office/drawing/2014/main" id="{83B9B864-9CED-4041-80FB-6B4D679E9988}"/>
                </a:ext>
              </a:extLst>
            </p:cNvPr>
            <p:cNvSpPr>
              <a:spLocks noChangeArrowheads="1"/>
            </p:cNvSpPr>
            <p:nvPr/>
          </p:nvSpPr>
          <p:spPr bwMode="auto">
            <a:xfrm>
              <a:off x="9196126" y="3633658"/>
              <a:ext cx="2295336"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sz="1050" dirty="0">
                  <a:solidFill>
                    <a:schemeClr val="bg2">
                      <a:lumMod val="25000"/>
                    </a:schemeClr>
                  </a:solidFill>
                  <a:latin typeface="Arial" panose="020B0604020202020204" pitchFamily="34" charset="0"/>
                  <a:cs typeface="Arial" panose="020B0604020202020204" pitchFamily="34" charset="0"/>
                </a:rPr>
                <a:t>Allow groups (ex. service clubs, employees at a company, etc.) to volunteer together in some way related to your cause, perhaps on a special volunteer day.</a:t>
              </a:r>
            </a:p>
          </p:txBody>
        </p:sp>
        <p:sp>
          <p:nvSpPr>
            <p:cNvPr id="41" name="Rectangle 66">
              <a:extLst>
                <a:ext uri="{FF2B5EF4-FFF2-40B4-BE49-F238E27FC236}">
                  <a16:creationId xmlns:a16="http://schemas.microsoft.com/office/drawing/2014/main" id="{8C63595D-9E9A-4E9D-8CBC-26A54C6103B9}"/>
                </a:ext>
              </a:extLst>
            </p:cNvPr>
            <p:cNvSpPr/>
            <p:nvPr/>
          </p:nvSpPr>
          <p:spPr bwMode="auto">
            <a:xfrm>
              <a:off x="9196124" y="3153439"/>
              <a:ext cx="2304883" cy="366468"/>
            </a:xfrm>
            <a:prstGeom prst="rect">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a typeface="MS PGothic" panose="020B0600070205080204" pitchFamily="34" charset="-128"/>
              </a:endParaRPr>
            </a:p>
          </p:txBody>
        </p:sp>
        <p:sp>
          <p:nvSpPr>
            <p:cNvPr id="42" name="TextBox 26">
              <a:extLst>
                <a:ext uri="{FF2B5EF4-FFF2-40B4-BE49-F238E27FC236}">
                  <a16:creationId xmlns:a16="http://schemas.microsoft.com/office/drawing/2014/main" id="{2490DF1B-FB50-48F8-AB86-61D76C9B321E}"/>
                </a:ext>
              </a:extLst>
            </p:cNvPr>
            <p:cNvSpPr txBox="1">
              <a:spLocks noChangeArrowheads="1"/>
            </p:cNvSpPr>
            <p:nvPr/>
          </p:nvSpPr>
          <p:spPr bwMode="auto">
            <a:xfrm>
              <a:off x="9429296" y="3169042"/>
              <a:ext cx="183853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342900" eaLnBrk="0" fontAlgn="base" hangingPunct="0">
                <a:spcBef>
                  <a:spcPct val="0"/>
                </a:spcBef>
                <a:spcAft>
                  <a:spcPct val="0"/>
                </a:spcAft>
              </a:pPr>
              <a:r>
                <a:rPr lang="en-US" altLang="de-DE" sz="1200" b="1" dirty="0">
                  <a:solidFill>
                    <a:srgbClr val="FFFFFF"/>
                  </a:solidFill>
                  <a:latin typeface="Arial"/>
                </a:rPr>
                <a:t>Service Projects</a:t>
              </a:r>
              <a:endParaRPr lang="de-AT" altLang="de-DE" sz="1200" b="1" dirty="0">
                <a:solidFill>
                  <a:srgbClr val="FFFFFF"/>
                </a:solidFill>
                <a:latin typeface="Arial"/>
              </a:endParaRPr>
            </a:p>
          </p:txBody>
        </p:sp>
        <p:cxnSp>
          <p:nvCxnSpPr>
            <p:cNvPr id="43" name="Straight Connector 68">
              <a:extLst>
                <a:ext uri="{FF2B5EF4-FFF2-40B4-BE49-F238E27FC236}">
                  <a16:creationId xmlns:a16="http://schemas.microsoft.com/office/drawing/2014/main" id="{CA3CC0FC-055F-4805-AB2B-F1C3C91CE35A}"/>
                </a:ext>
              </a:extLst>
            </p:cNvPr>
            <p:cNvCxnSpPr/>
            <p:nvPr/>
          </p:nvCxnSpPr>
          <p:spPr>
            <a:xfrm>
              <a:off x="9196124" y="5526317"/>
              <a:ext cx="0" cy="636748"/>
            </a:xfrm>
            <a:prstGeom prst="line">
              <a:avLst/>
            </a:prstGeom>
            <a:ln w="57150">
              <a:solidFill>
                <a:srgbClr val="189BB5"/>
              </a:solidFill>
            </a:ln>
          </p:spPr>
          <p:style>
            <a:lnRef idx="1">
              <a:schemeClr val="accent1"/>
            </a:lnRef>
            <a:fillRef idx="0">
              <a:schemeClr val="accent1"/>
            </a:fillRef>
            <a:effectRef idx="0">
              <a:schemeClr val="accent1"/>
            </a:effectRef>
            <a:fontRef idx="minor">
              <a:schemeClr val="tx1"/>
            </a:fontRef>
          </p:style>
        </p:cxnSp>
      </p:grpSp>
      <p:grpSp>
        <p:nvGrpSpPr>
          <p:cNvPr id="44" name="Group 7">
            <a:extLst>
              <a:ext uri="{FF2B5EF4-FFF2-40B4-BE49-F238E27FC236}">
                <a16:creationId xmlns:a16="http://schemas.microsoft.com/office/drawing/2014/main" id="{10EF3509-55DB-4A1B-B634-9BBB3BF1C770}"/>
              </a:ext>
            </a:extLst>
          </p:cNvPr>
          <p:cNvGrpSpPr/>
          <p:nvPr/>
        </p:nvGrpSpPr>
        <p:grpSpPr>
          <a:xfrm>
            <a:off x="4513192" y="1997522"/>
            <a:ext cx="1998440" cy="3741132"/>
            <a:chOff x="6121666" y="929030"/>
            <a:chExt cx="2664587" cy="4988176"/>
          </a:xfrm>
        </p:grpSpPr>
        <p:pic>
          <p:nvPicPr>
            <p:cNvPr id="45" name="Picture 10" descr="Image result for asia ngos">
              <a:extLst>
                <a:ext uri="{FF2B5EF4-FFF2-40B4-BE49-F238E27FC236}">
                  <a16:creationId xmlns:a16="http://schemas.microsoft.com/office/drawing/2014/main" id="{62FF34B2-1384-42CB-9695-9FD637CFA2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62" r="17286"/>
            <a:stretch/>
          </p:blipFill>
          <p:spPr bwMode="auto">
            <a:xfrm>
              <a:off x="6121666" y="929030"/>
              <a:ext cx="2664587" cy="240692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37">
              <a:extLst>
                <a:ext uri="{FF2B5EF4-FFF2-40B4-BE49-F238E27FC236}">
                  <a16:creationId xmlns:a16="http://schemas.microsoft.com/office/drawing/2014/main" id="{F3494F26-84D1-4A64-875D-E9BB59071639}"/>
                </a:ext>
              </a:extLst>
            </p:cNvPr>
            <p:cNvSpPr txBox="1"/>
            <p:nvPr/>
          </p:nvSpPr>
          <p:spPr>
            <a:xfrm>
              <a:off x="6302102" y="3633658"/>
              <a:ext cx="2304883" cy="1508105"/>
            </a:xfrm>
            <a:prstGeom prst="rect">
              <a:avLst/>
            </a:prstGeom>
            <a:noFill/>
          </p:spPr>
          <p:txBody>
            <a:bodyPr wrap="square">
              <a:spAutoFit/>
            </a:bodyPr>
            <a:lstStyle/>
            <a:p>
              <a:r>
                <a:rPr lang="en-US" sz="1050" b="1" dirty="0">
                  <a:solidFill>
                    <a:schemeClr val="bg2">
                      <a:lumMod val="25000"/>
                    </a:schemeClr>
                  </a:solidFill>
                  <a:latin typeface="Arial" panose="020B0604020202020204" pitchFamily="34" charset="0"/>
                  <a:cs typeface="Arial" panose="020B0604020202020204" pitchFamily="34" charset="0"/>
                </a:rPr>
                <a:t>Empower and connect others</a:t>
              </a:r>
            </a:p>
            <a:p>
              <a:endParaRPr lang="en-US" sz="1050" dirty="0">
                <a:solidFill>
                  <a:schemeClr val="bg2">
                    <a:lumMod val="25000"/>
                  </a:schemeClr>
                </a:solidFill>
                <a:latin typeface="Arial" panose="020B0604020202020204" pitchFamily="34" charset="0"/>
                <a:cs typeface="Arial" panose="020B0604020202020204" pitchFamily="34" charset="0"/>
              </a:endParaRPr>
            </a:p>
            <a:p>
              <a:r>
                <a:rPr lang="en-US" sz="900" dirty="0">
                  <a:solidFill>
                    <a:schemeClr val="bg2">
                      <a:lumMod val="25000"/>
                    </a:schemeClr>
                  </a:solidFill>
                  <a:latin typeface="Arial" panose="020B0604020202020204" pitchFamily="34" charset="0"/>
                  <a:cs typeface="Arial" panose="020B0604020202020204" pitchFamily="34" charset="0"/>
                </a:rPr>
                <a:t>Bring together people who have a common interest and facilitate their sharing and networking.</a:t>
              </a:r>
            </a:p>
          </p:txBody>
        </p:sp>
        <p:sp>
          <p:nvSpPr>
            <p:cNvPr id="48" name="TextBox 25">
              <a:extLst>
                <a:ext uri="{FF2B5EF4-FFF2-40B4-BE49-F238E27FC236}">
                  <a16:creationId xmlns:a16="http://schemas.microsoft.com/office/drawing/2014/main" id="{E34D99EF-FCA3-4228-A483-983B22F8948C}"/>
                </a:ext>
              </a:extLst>
            </p:cNvPr>
            <p:cNvSpPr txBox="1">
              <a:spLocks noChangeArrowheads="1"/>
            </p:cNvSpPr>
            <p:nvPr/>
          </p:nvSpPr>
          <p:spPr bwMode="auto">
            <a:xfrm>
              <a:off x="6305706" y="3151290"/>
              <a:ext cx="2285242" cy="369332"/>
            </a:xfrm>
            <a:prstGeom prst="rect">
              <a:avLst/>
            </a:prstGeom>
            <a:solidFill>
              <a:srgbClr val="189BB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342900" eaLnBrk="0" fontAlgn="base" hangingPunct="0">
                <a:spcBef>
                  <a:spcPct val="0"/>
                </a:spcBef>
                <a:spcAft>
                  <a:spcPct val="0"/>
                </a:spcAft>
              </a:pPr>
              <a:r>
                <a:rPr lang="en-US" altLang="de-DE" sz="1200" b="1" dirty="0">
                  <a:solidFill>
                    <a:srgbClr val="FFFFFF"/>
                  </a:solidFill>
                  <a:latin typeface="Arial"/>
                </a:rPr>
                <a:t>Matchmaking Events</a:t>
              </a:r>
              <a:endParaRPr lang="de-AT" altLang="de-DE" sz="1200" b="1" dirty="0">
                <a:solidFill>
                  <a:srgbClr val="FFFFFF"/>
                </a:solidFill>
                <a:latin typeface="Arial"/>
              </a:endParaRPr>
            </a:p>
          </p:txBody>
        </p:sp>
        <p:cxnSp>
          <p:nvCxnSpPr>
            <p:cNvPr id="49" name="Straight Connector 62">
              <a:extLst>
                <a:ext uri="{FF2B5EF4-FFF2-40B4-BE49-F238E27FC236}">
                  <a16:creationId xmlns:a16="http://schemas.microsoft.com/office/drawing/2014/main" id="{D6CEBC97-1671-45CB-81EB-CE6F947F011C}"/>
                </a:ext>
              </a:extLst>
            </p:cNvPr>
            <p:cNvCxnSpPr/>
            <p:nvPr/>
          </p:nvCxnSpPr>
          <p:spPr>
            <a:xfrm>
              <a:off x="6292912" y="5240098"/>
              <a:ext cx="0" cy="636748"/>
            </a:xfrm>
            <a:prstGeom prst="line">
              <a:avLst/>
            </a:prstGeom>
            <a:ln w="57150">
              <a:solidFill>
                <a:srgbClr val="189BB5"/>
              </a:solidFill>
            </a:ln>
          </p:spPr>
          <p:style>
            <a:lnRef idx="1">
              <a:schemeClr val="accent1"/>
            </a:lnRef>
            <a:fillRef idx="0">
              <a:schemeClr val="accent1"/>
            </a:fillRef>
            <a:effectRef idx="0">
              <a:schemeClr val="accent1"/>
            </a:effectRef>
            <a:fontRef idx="minor">
              <a:schemeClr val="tx1"/>
            </a:fontRef>
          </p:style>
        </p:cxnSp>
        <p:sp>
          <p:nvSpPr>
            <p:cNvPr id="50" name="TextBox 34">
              <a:extLst>
                <a:ext uri="{FF2B5EF4-FFF2-40B4-BE49-F238E27FC236}">
                  <a16:creationId xmlns:a16="http://schemas.microsoft.com/office/drawing/2014/main" id="{DF9BE287-19FF-4BF8-A75C-3F9637A4D609}"/>
                </a:ext>
              </a:extLst>
            </p:cNvPr>
            <p:cNvSpPr txBox="1">
              <a:spLocks noChangeArrowheads="1"/>
            </p:cNvSpPr>
            <p:nvPr/>
          </p:nvSpPr>
          <p:spPr bwMode="auto">
            <a:xfrm>
              <a:off x="6295539" y="5240098"/>
              <a:ext cx="2363714"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342900" eaLnBrk="0" fontAlgn="base" hangingPunct="0">
                <a:spcBef>
                  <a:spcPct val="0"/>
                </a:spcBef>
                <a:spcAft>
                  <a:spcPct val="0"/>
                </a:spcAft>
              </a:pPr>
              <a:r>
                <a:rPr lang="de-DE" altLang="de-DE" sz="900" dirty="0">
                  <a:solidFill>
                    <a:schemeClr val="bg2">
                      <a:lumMod val="25000"/>
                    </a:schemeClr>
                  </a:solidFill>
                  <a:latin typeface="Arial"/>
                </a:rPr>
                <a:t>Reception </a:t>
              </a:r>
              <a:r>
                <a:rPr lang="de-DE" altLang="de-DE" sz="900" dirty="0" err="1">
                  <a:solidFill>
                    <a:schemeClr val="bg2">
                      <a:lumMod val="25000"/>
                    </a:schemeClr>
                  </a:solidFill>
                  <a:latin typeface="Arial"/>
                </a:rPr>
                <a:t>dinners</a:t>
              </a:r>
              <a:r>
                <a:rPr lang="de-DE" altLang="de-DE" sz="900" dirty="0">
                  <a:solidFill>
                    <a:schemeClr val="bg2">
                      <a:lumMod val="25000"/>
                    </a:schemeClr>
                  </a:solidFill>
                  <a:latin typeface="Arial"/>
                </a:rPr>
                <a:t>, Networking </a:t>
              </a:r>
              <a:r>
                <a:rPr lang="de-DE" altLang="de-DE" sz="900" dirty="0" err="1">
                  <a:solidFill>
                    <a:schemeClr val="bg2">
                      <a:lumMod val="25000"/>
                    </a:schemeClr>
                  </a:solidFill>
                  <a:latin typeface="Arial"/>
                </a:rPr>
                <a:t>events</a:t>
              </a:r>
              <a:r>
                <a:rPr lang="de-DE" altLang="de-DE" sz="900" dirty="0">
                  <a:solidFill>
                    <a:schemeClr val="bg2">
                      <a:lumMod val="25000"/>
                    </a:schemeClr>
                  </a:solidFill>
                  <a:latin typeface="Arial"/>
                </a:rPr>
                <a:t> </a:t>
              </a:r>
              <a:r>
                <a:rPr lang="de-DE" altLang="de-DE" sz="900" dirty="0" err="1">
                  <a:solidFill>
                    <a:schemeClr val="bg2">
                      <a:lumMod val="25000"/>
                    </a:schemeClr>
                  </a:solidFill>
                  <a:latin typeface="Arial"/>
                </a:rPr>
                <a:t>with</a:t>
              </a:r>
              <a:r>
                <a:rPr lang="de-DE" altLang="de-DE" sz="900" dirty="0">
                  <a:solidFill>
                    <a:schemeClr val="bg2">
                      <a:lumMod val="25000"/>
                    </a:schemeClr>
                  </a:solidFill>
                  <a:latin typeface="Arial"/>
                </a:rPr>
                <a:t> </a:t>
              </a:r>
              <a:r>
                <a:rPr lang="de-DE" altLang="de-DE" sz="900" dirty="0" err="1">
                  <a:solidFill>
                    <a:schemeClr val="bg2">
                      <a:lumMod val="25000"/>
                    </a:schemeClr>
                  </a:solidFill>
                  <a:latin typeface="Arial"/>
                </a:rPr>
                <a:t>alumni</a:t>
              </a:r>
              <a:r>
                <a:rPr lang="de-DE" altLang="de-DE" sz="900" dirty="0">
                  <a:solidFill>
                    <a:schemeClr val="bg2">
                      <a:lumMod val="25000"/>
                    </a:schemeClr>
                  </a:solidFill>
                  <a:latin typeface="Arial"/>
                </a:rPr>
                <a:t> </a:t>
              </a:r>
              <a:r>
                <a:rPr lang="de-DE" altLang="de-DE" sz="900" dirty="0" err="1">
                  <a:solidFill>
                    <a:schemeClr val="bg2">
                      <a:lumMod val="25000"/>
                    </a:schemeClr>
                  </a:solidFill>
                  <a:latin typeface="Arial"/>
                </a:rPr>
                <a:t>who</a:t>
              </a:r>
              <a:r>
                <a:rPr lang="de-DE" altLang="de-DE" sz="900" dirty="0">
                  <a:solidFill>
                    <a:schemeClr val="bg2">
                      <a:lumMod val="25000"/>
                    </a:schemeClr>
                  </a:solidFill>
                  <a:latin typeface="Arial"/>
                </a:rPr>
                <a:t> </a:t>
              </a:r>
              <a:r>
                <a:rPr lang="de-DE" altLang="de-DE" sz="900" dirty="0" err="1">
                  <a:solidFill>
                    <a:schemeClr val="bg2">
                      <a:lumMod val="25000"/>
                    </a:schemeClr>
                  </a:solidFill>
                  <a:latin typeface="Arial"/>
                </a:rPr>
                <a:t>are</a:t>
              </a:r>
              <a:r>
                <a:rPr lang="de-DE" altLang="de-DE" sz="900" dirty="0">
                  <a:solidFill>
                    <a:schemeClr val="bg2">
                      <a:lumMod val="25000"/>
                    </a:schemeClr>
                  </a:solidFill>
                  <a:latin typeface="Arial"/>
                </a:rPr>
                <a:t> </a:t>
              </a:r>
              <a:r>
                <a:rPr lang="de-DE" altLang="de-DE" sz="900" dirty="0" err="1">
                  <a:solidFill>
                    <a:schemeClr val="bg2">
                      <a:lumMod val="25000"/>
                    </a:schemeClr>
                  </a:solidFill>
                  <a:latin typeface="Arial"/>
                </a:rPr>
                <a:t>entrepreneurs</a:t>
              </a:r>
              <a:endParaRPr lang="de-AT" altLang="de-DE" sz="900" dirty="0">
                <a:solidFill>
                  <a:schemeClr val="bg2">
                    <a:lumMod val="25000"/>
                  </a:schemeClr>
                </a:solidFill>
                <a:latin typeface="Arial"/>
              </a:endParaRPr>
            </a:p>
          </p:txBody>
        </p:sp>
      </p:grpSp>
    </p:spTree>
    <p:extLst>
      <p:ext uri="{BB962C8B-B14F-4D97-AF65-F5344CB8AC3E}">
        <p14:creationId xmlns:p14="http://schemas.microsoft.com/office/powerpoint/2010/main" val="3857634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1650796" y="930541"/>
            <a:ext cx="5397190" cy="793377"/>
          </a:xfrm>
        </p:spPr>
        <p:txBody>
          <a:bodyPr>
            <a:noAutofit/>
          </a:bodyPr>
          <a:lstStyle/>
          <a:p>
            <a:r>
              <a:rPr lang="de-DE" sz="3200" dirty="0"/>
              <a:t>Special </a:t>
            </a:r>
            <a:r>
              <a:rPr lang="de-DE" sz="3200" dirty="0" err="1"/>
              <a:t>events</a:t>
            </a:r>
            <a:r>
              <a:rPr lang="de-DE" sz="3200" dirty="0"/>
              <a:t> </a:t>
            </a:r>
            <a:r>
              <a:rPr lang="de-DE" sz="3200" dirty="0" err="1"/>
              <a:t>you</a:t>
            </a:r>
            <a:r>
              <a:rPr lang="de-DE" sz="3200" dirty="0"/>
              <a:t> </a:t>
            </a:r>
            <a:r>
              <a:rPr lang="de-DE" sz="3200" dirty="0" err="1"/>
              <a:t>can</a:t>
            </a:r>
            <a:r>
              <a:rPr lang="de-DE" sz="3200" dirty="0"/>
              <a:t> </a:t>
            </a:r>
            <a:r>
              <a:rPr lang="de-DE" sz="3200" dirty="0" err="1"/>
              <a:t>organize</a:t>
            </a:r>
            <a:endParaRPr lang="de-AT" sz="3200" dirty="0"/>
          </a:p>
        </p:txBody>
      </p:sp>
      <p:grpSp>
        <p:nvGrpSpPr>
          <p:cNvPr id="47" name="Group 2">
            <a:extLst>
              <a:ext uri="{FF2B5EF4-FFF2-40B4-BE49-F238E27FC236}">
                <a16:creationId xmlns:a16="http://schemas.microsoft.com/office/drawing/2014/main" id="{95E8E823-123F-4401-9194-BB57271007E5}"/>
              </a:ext>
            </a:extLst>
          </p:cNvPr>
          <p:cNvGrpSpPr/>
          <p:nvPr/>
        </p:nvGrpSpPr>
        <p:grpSpPr>
          <a:xfrm>
            <a:off x="206486" y="2167340"/>
            <a:ext cx="1994524" cy="4015662"/>
            <a:chOff x="334788" y="929030"/>
            <a:chExt cx="2659365" cy="5354216"/>
          </a:xfrm>
        </p:grpSpPr>
        <p:pic>
          <p:nvPicPr>
            <p:cNvPr id="51" name="Picture 2" descr="Image result for community outreach booth asia">
              <a:extLst>
                <a:ext uri="{FF2B5EF4-FFF2-40B4-BE49-F238E27FC236}">
                  <a16:creationId xmlns:a16="http://schemas.microsoft.com/office/drawing/2014/main" id="{3143E902-2BBB-4446-AFB6-5107C0BDA7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72" t="-74" r="13065" b="-750"/>
            <a:stretch/>
          </p:blipFill>
          <p:spPr bwMode="auto">
            <a:xfrm>
              <a:off x="334788" y="929030"/>
              <a:ext cx="2659365" cy="2437838"/>
            </a:xfrm>
            <a:prstGeom prst="rect">
              <a:avLst/>
            </a:prstGeom>
            <a:extLst>
              <a:ext uri="{909E8E84-426E-40DD-AFC4-6F175D3DCCD1}">
                <a14:hiddenFill xmlns:a14="http://schemas.microsoft.com/office/drawing/2010/main">
                  <a:solidFill>
                    <a:srgbClr val="FFFFFF"/>
                  </a:solidFill>
                </a14:hiddenFill>
              </a:ext>
            </a:extLst>
          </p:spPr>
        </p:pic>
        <p:sp>
          <p:nvSpPr>
            <p:cNvPr id="52" name="Rectangle 30">
              <a:extLst>
                <a:ext uri="{FF2B5EF4-FFF2-40B4-BE49-F238E27FC236}">
                  <a16:creationId xmlns:a16="http://schemas.microsoft.com/office/drawing/2014/main" id="{D1DE0493-6D9A-4965-9A52-4E9FACF0FE8B}"/>
                </a:ext>
              </a:extLst>
            </p:cNvPr>
            <p:cNvSpPr>
              <a:spLocks noChangeArrowheads="1"/>
            </p:cNvSpPr>
            <p:nvPr/>
          </p:nvSpPr>
          <p:spPr bwMode="auto">
            <a:xfrm>
              <a:off x="514059" y="5646498"/>
              <a:ext cx="2295336"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342900" eaLnBrk="0" fontAlgn="base" hangingPunct="0">
                <a:spcBef>
                  <a:spcPct val="0"/>
                </a:spcBef>
                <a:spcAft>
                  <a:spcPct val="0"/>
                </a:spcAft>
                <a:defRPr/>
              </a:pPr>
              <a:r>
                <a:rPr lang="de-AT" altLang="de-DE" sz="900" dirty="0">
                  <a:solidFill>
                    <a:srgbClr val="E7E6E6">
                      <a:lumMod val="25000"/>
                    </a:srgbClr>
                  </a:solidFill>
                  <a:latin typeface="Arial"/>
                </a:rPr>
                <a:t>Booth </a:t>
              </a:r>
              <a:r>
                <a:rPr lang="de-AT" altLang="de-DE" sz="900" dirty="0" err="1">
                  <a:solidFill>
                    <a:srgbClr val="E7E6E6">
                      <a:lumMod val="25000"/>
                    </a:srgbClr>
                  </a:solidFill>
                  <a:latin typeface="Arial"/>
                </a:rPr>
                <a:t>and</a:t>
              </a:r>
              <a:r>
                <a:rPr lang="de-AT" altLang="de-DE" sz="900" dirty="0">
                  <a:solidFill>
                    <a:srgbClr val="E7E6E6">
                      <a:lumMod val="25000"/>
                    </a:srgbClr>
                  </a:solidFill>
                  <a:latin typeface="Arial"/>
                </a:rPr>
                <a:t> </a:t>
              </a:r>
              <a:r>
                <a:rPr lang="de-AT" altLang="de-DE" sz="900" dirty="0" err="1">
                  <a:solidFill>
                    <a:srgbClr val="E7E6E6">
                      <a:lumMod val="25000"/>
                    </a:srgbClr>
                  </a:solidFill>
                  <a:latin typeface="Arial"/>
                </a:rPr>
                <a:t>kiosk</a:t>
              </a:r>
              <a:r>
                <a:rPr lang="de-AT" altLang="de-DE" sz="900" dirty="0">
                  <a:solidFill>
                    <a:srgbClr val="E7E6E6">
                      <a:lumMod val="25000"/>
                    </a:srgbClr>
                  </a:solidFill>
                  <a:latin typeface="Arial"/>
                </a:rPr>
                <a:t> at </a:t>
              </a:r>
              <a:r>
                <a:rPr lang="de-AT" altLang="de-DE" sz="900" dirty="0" err="1">
                  <a:solidFill>
                    <a:srgbClr val="E7E6E6">
                      <a:lumMod val="25000"/>
                    </a:srgbClr>
                  </a:solidFill>
                  <a:latin typeface="Arial"/>
                </a:rPr>
                <a:t>fairs</a:t>
              </a:r>
              <a:r>
                <a:rPr lang="de-AT" altLang="de-DE" sz="900" dirty="0">
                  <a:solidFill>
                    <a:srgbClr val="E7E6E6">
                      <a:lumMod val="25000"/>
                    </a:srgbClr>
                  </a:solidFill>
                  <a:latin typeface="Arial"/>
                </a:rPr>
                <a:t> </a:t>
              </a:r>
              <a:r>
                <a:rPr lang="de-AT" altLang="de-DE" sz="900" dirty="0" err="1">
                  <a:solidFill>
                    <a:srgbClr val="E7E6E6">
                      <a:lumMod val="25000"/>
                    </a:srgbClr>
                  </a:solidFill>
                  <a:latin typeface="Arial"/>
                </a:rPr>
                <a:t>and</a:t>
              </a:r>
              <a:r>
                <a:rPr lang="de-AT" altLang="de-DE" sz="900" dirty="0">
                  <a:solidFill>
                    <a:srgbClr val="E7E6E6">
                      <a:lumMod val="25000"/>
                    </a:srgbClr>
                  </a:solidFill>
                  <a:latin typeface="Arial"/>
                </a:rPr>
                <a:t> </a:t>
              </a:r>
              <a:r>
                <a:rPr lang="de-AT" altLang="de-DE" sz="900" dirty="0" err="1">
                  <a:solidFill>
                    <a:srgbClr val="E7E6E6">
                      <a:lumMod val="25000"/>
                    </a:srgbClr>
                  </a:solidFill>
                  <a:latin typeface="Arial"/>
                </a:rPr>
                <a:t>local</a:t>
              </a:r>
              <a:r>
                <a:rPr lang="de-AT" altLang="de-DE" sz="900" dirty="0">
                  <a:solidFill>
                    <a:srgbClr val="E7E6E6">
                      <a:lumMod val="25000"/>
                    </a:srgbClr>
                  </a:solidFill>
                  <a:latin typeface="Arial"/>
                </a:rPr>
                <a:t> </a:t>
              </a:r>
              <a:r>
                <a:rPr lang="de-AT" altLang="de-DE" sz="900" dirty="0" err="1">
                  <a:solidFill>
                    <a:srgbClr val="E7E6E6">
                      <a:lumMod val="25000"/>
                    </a:srgbClr>
                  </a:solidFill>
                  <a:latin typeface="Arial"/>
                </a:rPr>
                <a:t>events</a:t>
              </a:r>
              <a:endParaRPr lang="de-AT" altLang="de-DE" sz="900" dirty="0">
                <a:solidFill>
                  <a:srgbClr val="E7E6E6">
                    <a:lumMod val="25000"/>
                  </a:srgbClr>
                </a:solidFill>
                <a:latin typeface="Arial"/>
              </a:endParaRPr>
            </a:p>
          </p:txBody>
        </p:sp>
        <p:sp>
          <p:nvSpPr>
            <p:cNvPr id="53" name="Rectangle 31">
              <a:extLst>
                <a:ext uri="{FF2B5EF4-FFF2-40B4-BE49-F238E27FC236}">
                  <a16:creationId xmlns:a16="http://schemas.microsoft.com/office/drawing/2014/main" id="{7529ED0C-6075-4F98-B0D8-4B65E7ADA37D}"/>
                </a:ext>
              </a:extLst>
            </p:cNvPr>
            <p:cNvSpPr>
              <a:spLocks noChangeArrowheads="1"/>
            </p:cNvSpPr>
            <p:nvPr/>
          </p:nvSpPr>
          <p:spPr bwMode="auto">
            <a:xfrm>
              <a:off x="514059" y="3634858"/>
              <a:ext cx="2295336" cy="1969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de-AT" sz="1050" b="1" dirty="0" err="1">
                  <a:solidFill>
                    <a:schemeClr val="bg2">
                      <a:lumMod val="25000"/>
                    </a:schemeClr>
                  </a:solidFill>
                  <a:latin typeface="Arial" panose="020B0604020202020204" pitchFamily="34" charset="0"/>
                  <a:cs typeface="Arial" panose="020B0604020202020204" pitchFamily="34" charset="0"/>
                </a:rPr>
                <a:t>Engage</a:t>
              </a:r>
              <a:r>
                <a:rPr lang="de-AT" sz="1050" b="1" dirty="0">
                  <a:solidFill>
                    <a:schemeClr val="bg2">
                      <a:lumMod val="25000"/>
                    </a:schemeClr>
                  </a:solidFill>
                  <a:latin typeface="Arial" panose="020B0604020202020204" pitchFamily="34" charset="0"/>
                  <a:cs typeface="Arial" panose="020B0604020202020204" pitchFamily="34" charset="0"/>
                </a:rPr>
                <a:t> </a:t>
              </a:r>
              <a:r>
                <a:rPr lang="de-AT" sz="1050" b="1" dirty="0" err="1">
                  <a:solidFill>
                    <a:schemeClr val="bg2">
                      <a:lumMod val="25000"/>
                    </a:schemeClr>
                  </a:solidFill>
                  <a:latin typeface="Arial" panose="020B0604020202020204" pitchFamily="34" charset="0"/>
                  <a:cs typeface="Arial" panose="020B0604020202020204" pitchFamily="34" charset="0"/>
                </a:rPr>
                <a:t>with</a:t>
              </a:r>
              <a:r>
                <a:rPr lang="de-AT" sz="1050" b="1" dirty="0">
                  <a:solidFill>
                    <a:schemeClr val="bg2">
                      <a:lumMod val="25000"/>
                    </a:schemeClr>
                  </a:solidFill>
                  <a:latin typeface="Arial" panose="020B0604020202020204" pitchFamily="34" charset="0"/>
                  <a:cs typeface="Arial" panose="020B0604020202020204" pitchFamily="34" charset="0"/>
                </a:rPr>
                <a:t> </a:t>
              </a:r>
              <a:r>
                <a:rPr lang="de-AT" sz="1050" b="1" dirty="0" err="1">
                  <a:solidFill>
                    <a:schemeClr val="bg2">
                      <a:lumMod val="25000"/>
                    </a:schemeClr>
                  </a:solidFill>
                  <a:latin typeface="Arial" panose="020B0604020202020204" pitchFamily="34" charset="0"/>
                  <a:cs typeface="Arial" panose="020B0604020202020204" pitchFamily="34" charset="0"/>
                </a:rPr>
                <a:t>the</a:t>
              </a:r>
              <a:r>
                <a:rPr lang="de-AT" sz="1050" b="1" dirty="0">
                  <a:solidFill>
                    <a:schemeClr val="bg2">
                      <a:lumMod val="25000"/>
                    </a:schemeClr>
                  </a:solidFill>
                  <a:latin typeface="Arial" panose="020B0604020202020204" pitchFamily="34" charset="0"/>
                  <a:cs typeface="Arial" panose="020B0604020202020204" pitchFamily="34" charset="0"/>
                </a:rPr>
                <a:t> Community</a:t>
              </a:r>
              <a:endParaRPr lang="en-US" sz="1050" b="1" dirty="0">
                <a:solidFill>
                  <a:schemeClr val="bg2">
                    <a:lumMod val="25000"/>
                  </a:schemeClr>
                </a:solidFill>
                <a:latin typeface="Arial" panose="020B0604020202020204" pitchFamily="34" charset="0"/>
                <a:cs typeface="Arial" panose="020B0604020202020204" pitchFamily="34" charset="0"/>
              </a:endParaRPr>
            </a:p>
            <a:p>
              <a:endParaRPr lang="en-US" sz="600" dirty="0">
                <a:solidFill>
                  <a:schemeClr val="bg2">
                    <a:lumMod val="25000"/>
                  </a:schemeClr>
                </a:solidFill>
                <a:latin typeface="Arial" panose="020B0604020202020204" pitchFamily="34" charset="0"/>
                <a:cs typeface="Arial" panose="020B0604020202020204" pitchFamily="34" charset="0"/>
              </a:endParaRPr>
            </a:p>
            <a:p>
              <a:r>
                <a:rPr lang="en-US" sz="900" dirty="0">
                  <a:solidFill>
                    <a:schemeClr val="bg2">
                      <a:lumMod val="25000"/>
                    </a:schemeClr>
                  </a:solidFill>
                  <a:latin typeface="Arial" panose="020B0604020202020204" pitchFamily="34" charset="0"/>
                  <a:cs typeface="Arial" panose="020B0604020202020204" pitchFamily="34" charset="0"/>
                </a:rPr>
                <a:t>Set up a booth at small fairs and local community events.  Your presence in these gatherings is a great opportunity to spread awareness and build up your network.</a:t>
              </a:r>
            </a:p>
          </p:txBody>
        </p:sp>
        <p:sp>
          <p:nvSpPr>
            <p:cNvPr id="54" name="Rectangle 34">
              <a:extLst>
                <a:ext uri="{FF2B5EF4-FFF2-40B4-BE49-F238E27FC236}">
                  <a16:creationId xmlns:a16="http://schemas.microsoft.com/office/drawing/2014/main" id="{5099C953-9CDC-46DB-91AB-60D34B422789}"/>
                </a:ext>
              </a:extLst>
            </p:cNvPr>
            <p:cNvSpPr/>
            <p:nvPr/>
          </p:nvSpPr>
          <p:spPr bwMode="auto">
            <a:xfrm>
              <a:off x="514058" y="3153439"/>
              <a:ext cx="2304883" cy="366468"/>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a typeface="MS PGothic" panose="020B0600070205080204" pitchFamily="34" charset="-128"/>
              </a:endParaRPr>
            </a:p>
          </p:txBody>
        </p:sp>
        <p:sp>
          <p:nvSpPr>
            <p:cNvPr id="55" name="TextBox 26">
              <a:extLst>
                <a:ext uri="{FF2B5EF4-FFF2-40B4-BE49-F238E27FC236}">
                  <a16:creationId xmlns:a16="http://schemas.microsoft.com/office/drawing/2014/main" id="{394427A0-4FFB-42AC-A57C-3EE44CFF251A}"/>
                </a:ext>
              </a:extLst>
            </p:cNvPr>
            <p:cNvSpPr txBox="1">
              <a:spLocks noChangeArrowheads="1"/>
            </p:cNvSpPr>
            <p:nvPr/>
          </p:nvSpPr>
          <p:spPr bwMode="auto">
            <a:xfrm>
              <a:off x="500376" y="3169042"/>
              <a:ext cx="2332262" cy="369332"/>
            </a:xfrm>
            <a:prstGeom prst="rect">
              <a:avLst/>
            </a:prstGeom>
            <a:solidFill>
              <a:srgbClr val="189BB5"/>
            </a:solidFill>
            <a:ln>
              <a:solidFill>
                <a:srgbClr val="189BB5"/>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342900" eaLnBrk="0" fontAlgn="base" hangingPunct="0">
                <a:spcBef>
                  <a:spcPct val="0"/>
                </a:spcBef>
                <a:spcAft>
                  <a:spcPct val="0"/>
                </a:spcAft>
                <a:defRPr/>
              </a:pPr>
              <a:r>
                <a:rPr lang="en-US" altLang="de-DE" sz="1200" b="1" dirty="0">
                  <a:solidFill>
                    <a:srgbClr val="FFFFFF"/>
                  </a:solidFill>
                  <a:latin typeface="Arial"/>
                </a:rPr>
                <a:t>Community Outreach</a:t>
              </a:r>
              <a:endParaRPr lang="de-AT" altLang="de-DE" sz="1200" b="1" dirty="0">
                <a:solidFill>
                  <a:srgbClr val="FFFFFF"/>
                </a:solidFill>
                <a:latin typeface="Arial"/>
              </a:endParaRPr>
            </a:p>
          </p:txBody>
        </p:sp>
        <p:cxnSp>
          <p:nvCxnSpPr>
            <p:cNvPr id="56" name="Straight Connector 3">
              <a:extLst>
                <a:ext uri="{FF2B5EF4-FFF2-40B4-BE49-F238E27FC236}">
                  <a16:creationId xmlns:a16="http://schemas.microsoft.com/office/drawing/2014/main" id="{84651E01-2A17-4598-A1DE-AD731A6FEDE8}"/>
                </a:ext>
              </a:extLst>
            </p:cNvPr>
            <p:cNvCxnSpPr/>
            <p:nvPr/>
          </p:nvCxnSpPr>
          <p:spPr>
            <a:xfrm>
              <a:off x="514058" y="5646498"/>
              <a:ext cx="0" cy="636748"/>
            </a:xfrm>
            <a:prstGeom prst="line">
              <a:avLst/>
            </a:prstGeom>
            <a:ln w="57150">
              <a:solidFill>
                <a:srgbClr val="189BB5"/>
              </a:solidFill>
            </a:ln>
          </p:spPr>
          <p:style>
            <a:lnRef idx="1">
              <a:schemeClr val="accent1"/>
            </a:lnRef>
            <a:fillRef idx="0">
              <a:schemeClr val="accent1"/>
            </a:fillRef>
            <a:effectRef idx="0">
              <a:schemeClr val="accent1"/>
            </a:effectRef>
            <a:fontRef idx="minor">
              <a:schemeClr val="tx1"/>
            </a:fontRef>
          </p:style>
        </p:cxnSp>
      </p:grpSp>
      <p:grpSp>
        <p:nvGrpSpPr>
          <p:cNvPr id="57" name="Group 7">
            <a:extLst>
              <a:ext uri="{FF2B5EF4-FFF2-40B4-BE49-F238E27FC236}">
                <a16:creationId xmlns:a16="http://schemas.microsoft.com/office/drawing/2014/main" id="{CB263D26-17E1-4CAE-AC74-43E7A674E336}"/>
              </a:ext>
            </a:extLst>
          </p:cNvPr>
          <p:cNvGrpSpPr/>
          <p:nvPr/>
        </p:nvGrpSpPr>
        <p:grpSpPr>
          <a:xfrm>
            <a:off x="2376999" y="2167340"/>
            <a:ext cx="1984330" cy="3882312"/>
            <a:chOff x="3228805" y="929030"/>
            <a:chExt cx="2645773" cy="5176416"/>
          </a:xfrm>
        </p:grpSpPr>
        <p:pic>
          <p:nvPicPr>
            <p:cNvPr id="58" name="Picture 4" descr="Image result for fun run asia singapore">
              <a:extLst>
                <a:ext uri="{FF2B5EF4-FFF2-40B4-BE49-F238E27FC236}">
                  <a16:creationId xmlns:a16="http://schemas.microsoft.com/office/drawing/2014/main" id="{0759CA90-420B-4F5D-8D84-6B5010B317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34" t="527" r="8911" b="-527"/>
            <a:stretch/>
          </p:blipFill>
          <p:spPr bwMode="auto">
            <a:xfrm>
              <a:off x="3228805" y="929030"/>
              <a:ext cx="2645773" cy="2422493"/>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34">
              <a:extLst>
                <a:ext uri="{FF2B5EF4-FFF2-40B4-BE49-F238E27FC236}">
                  <a16:creationId xmlns:a16="http://schemas.microsoft.com/office/drawing/2014/main" id="{D7631D35-E15E-4838-A587-E269DBD16476}"/>
                </a:ext>
              </a:extLst>
            </p:cNvPr>
            <p:cNvSpPr txBox="1">
              <a:spLocks noChangeArrowheads="1"/>
            </p:cNvSpPr>
            <p:nvPr/>
          </p:nvSpPr>
          <p:spPr bwMode="auto">
            <a:xfrm>
              <a:off x="3409228" y="5468698"/>
              <a:ext cx="2363714"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342900" eaLnBrk="0" fontAlgn="base" hangingPunct="0">
                <a:spcBef>
                  <a:spcPct val="0"/>
                </a:spcBef>
                <a:spcAft>
                  <a:spcPct val="0"/>
                </a:spcAft>
                <a:defRPr/>
              </a:pPr>
              <a:r>
                <a:rPr lang="de-DE" altLang="de-DE" sz="900" dirty="0">
                  <a:solidFill>
                    <a:srgbClr val="E7E6E6">
                      <a:lumMod val="25000"/>
                    </a:srgbClr>
                  </a:solidFill>
                  <a:latin typeface="Arial"/>
                </a:rPr>
                <a:t>Fun </a:t>
              </a:r>
              <a:r>
                <a:rPr lang="de-DE" altLang="de-DE" sz="900" dirty="0" err="1">
                  <a:solidFill>
                    <a:srgbClr val="E7E6E6">
                      <a:lumMod val="25000"/>
                    </a:srgbClr>
                  </a:solidFill>
                  <a:latin typeface="Arial"/>
                </a:rPr>
                <a:t>runs</a:t>
              </a:r>
              <a:r>
                <a:rPr lang="de-DE" altLang="de-DE" sz="900" dirty="0">
                  <a:solidFill>
                    <a:srgbClr val="E7E6E6">
                      <a:lumMod val="25000"/>
                    </a:srgbClr>
                  </a:solidFill>
                  <a:latin typeface="Arial"/>
                </a:rPr>
                <a:t>, bake </a:t>
              </a:r>
              <a:r>
                <a:rPr lang="de-DE" altLang="de-DE" sz="900" dirty="0" err="1">
                  <a:solidFill>
                    <a:srgbClr val="E7E6E6">
                      <a:lumMod val="25000"/>
                    </a:srgbClr>
                  </a:solidFill>
                  <a:latin typeface="Arial"/>
                </a:rPr>
                <a:t>sales</a:t>
              </a:r>
              <a:r>
                <a:rPr lang="de-DE" altLang="de-DE" sz="900" dirty="0">
                  <a:solidFill>
                    <a:srgbClr val="E7E6E6">
                      <a:lumMod val="25000"/>
                    </a:srgbClr>
                  </a:solidFill>
                  <a:latin typeface="Arial"/>
                </a:rPr>
                <a:t> </a:t>
              </a:r>
              <a:endParaRPr lang="de-AT" altLang="de-DE" sz="900" dirty="0">
                <a:solidFill>
                  <a:srgbClr val="E7E6E6">
                    <a:lumMod val="25000"/>
                  </a:srgbClr>
                </a:solidFill>
                <a:latin typeface="Arial"/>
              </a:endParaRPr>
            </a:p>
          </p:txBody>
        </p:sp>
        <p:sp>
          <p:nvSpPr>
            <p:cNvPr id="60" name="Rectangle 37">
              <a:extLst>
                <a:ext uri="{FF2B5EF4-FFF2-40B4-BE49-F238E27FC236}">
                  <a16:creationId xmlns:a16="http://schemas.microsoft.com/office/drawing/2014/main" id="{00777EE3-62F8-4D4E-98A5-13CF6C402DD6}"/>
                </a:ext>
              </a:extLst>
            </p:cNvPr>
            <p:cNvSpPr>
              <a:spLocks noChangeArrowheads="1"/>
            </p:cNvSpPr>
            <p:nvPr/>
          </p:nvSpPr>
          <p:spPr bwMode="auto">
            <a:xfrm>
              <a:off x="3349249" y="3634858"/>
              <a:ext cx="2363713"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sz="1050" dirty="0">
                  <a:solidFill>
                    <a:schemeClr val="bg2">
                      <a:lumMod val="25000"/>
                    </a:schemeClr>
                  </a:solidFill>
                  <a:latin typeface="Arial" panose="020B0604020202020204" pitchFamily="34" charset="0"/>
                  <a:cs typeface="Arial" panose="020B0604020202020204" pitchFamily="34" charset="0"/>
                </a:rPr>
                <a:t>Organize fundraising events to bring people together for some fun and social activities, and then tack on some information about your cause during the gathering.</a:t>
              </a:r>
            </a:p>
          </p:txBody>
        </p:sp>
        <p:sp>
          <p:nvSpPr>
            <p:cNvPr id="62" name="TextBox 27">
              <a:extLst>
                <a:ext uri="{FF2B5EF4-FFF2-40B4-BE49-F238E27FC236}">
                  <a16:creationId xmlns:a16="http://schemas.microsoft.com/office/drawing/2014/main" id="{FA5A6262-93F6-4FC8-AEF2-ABFC3C62266A}"/>
                </a:ext>
              </a:extLst>
            </p:cNvPr>
            <p:cNvSpPr txBox="1">
              <a:spLocks noChangeArrowheads="1"/>
            </p:cNvSpPr>
            <p:nvPr/>
          </p:nvSpPr>
          <p:spPr bwMode="auto">
            <a:xfrm>
              <a:off x="3484165" y="3169042"/>
              <a:ext cx="2152726" cy="369332"/>
            </a:xfrm>
            <a:prstGeom prst="rect">
              <a:avLst/>
            </a:prstGeom>
            <a:solidFill>
              <a:srgbClr val="189BB5"/>
            </a:solidFill>
            <a:ln>
              <a:solidFill>
                <a:srgbClr val="189BB5"/>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342900" eaLnBrk="0" fontAlgn="base" hangingPunct="0">
                <a:spcBef>
                  <a:spcPct val="0"/>
                </a:spcBef>
                <a:spcAft>
                  <a:spcPct val="0"/>
                </a:spcAft>
                <a:defRPr/>
              </a:pPr>
              <a:r>
                <a:rPr lang="en-US" altLang="de-DE" sz="1200" b="1" dirty="0">
                  <a:solidFill>
                    <a:srgbClr val="FFFFFF"/>
                  </a:solidFill>
                  <a:latin typeface="Arial"/>
                </a:rPr>
                <a:t>Fundraising Events</a:t>
              </a:r>
              <a:endParaRPr lang="de-AT" altLang="de-DE" sz="1200" b="1" dirty="0">
                <a:solidFill>
                  <a:srgbClr val="FFFFFF"/>
                </a:solidFill>
                <a:latin typeface="Arial"/>
              </a:endParaRPr>
            </a:p>
          </p:txBody>
        </p:sp>
        <p:cxnSp>
          <p:nvCxnSpPr>
            <p:cNvPr id="63" name="Straight Connector 61">
              <a:extLst>
                <a:ext uri="{FF2B5EF4-FFF2-40B4-BE49-F238E27FC236}">
                  <a16:creationId xmlns:a16="http://schemas.microsoft.com/office/drawing/2014/main" id="{D991D261-8393-4B92-A61E-A9EF36F241EC}"/>
                </a:ext>
              </a:extLst>
            </p:cNvPr>
            <p:cNvCxnSpPr/>
            <p:nvPr/>
          </p:nvCxnSpPr>
          <p:spPr>
            <a:xfrm>
              <a:off x="3397654" y="5468698"/>
              <a:ext cx="0" cy="636748"/>
            </a:xfrm>
            <a:prstGeom prst="line">
              <a:avLst/>
            </a:prstGeom>
            <a:ln w="57150">
              <a:solidFill>
                <a:srgbClr val="189BB5"/>
              </a:solidFill>
            </a:ln>
          </p:spPr>
          <p:style>
            <a:lnRef idx="1">
              <a:schemeClr val="accent1"/>
            </a:lnRef>
            <a:fillRef idx="0">
              <a:schemeClr val="accent1"/>
            </a:fillRef>
            <a:effectRef idx="0">
              <a:schemeClr val="accent1"/>
            </a:effectRef>
            <a:fontRef idx="minor">
              <a:schemeClr val="tx1"/>
            </a:fontRef>
          </p:style>
        </p:cxnSp>
      </p:grpSp>
      <p:grpSp>
        <p:nvGrpSpPr>
          <p:cNvPr id="64" name="Group 8">
            <a:extLst>
              <a:ext uri="{FF2B5EF4-FFF2-40B4-BE49-F238E27FC236}">
                <a16:creationId xmlns:a16="http://schemas.microsoft.com/office/drawing/2014/main" id="{06E97607-1098-4A06-A465-931FB9F4D817}"/>
              </a:ext>
            </a:extLst>
          </p:cNvPr>
          <p:cNvGrpSpPr/>
          <p:nvPr/>
        </p:nvGrpSpPr>
        <p:grpSpPr>
          <a:xfrm>
            <a:off x="4546645" y="2167340"/>
            <a:ext cx="1998441" cy="3958512"/>
            <a:chOff x="6121666" y="929030"/>
            <a:chExt cx="2664588" cy="5278016"/>
          </a:xfrm>
        </p:grpSpPr>
        <p:pic>
          <p:nvPicPr>
            <p:cNvPr id="65" name="Picture 4" descr="Image result for asian college students">
              <a:extLst>
                <a:ext uri="{FF2B5EF4-FFF2-40B4-BE49-F238E27FC236}">
                  <a16:creationId xmlns:a16="http://schemas.microsoft.com/office/drawing/2014/main" id="{9BFF6FF9-299F-491E-9341-957C70E3C2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369" t="-390" r="7357" b="4555"/>
            <a:stretch/>
          </p:blipFill>
          <p:spPr bwMode="auto">
            <a:xfrm>
              <a:off x="6121666" y="929030"/>
              <a:ext cx="2664588" cy="2422494"/>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37">
              <a:extLst>
                <a:ext uri="{FF2B5EF4-FFF2-40B4-BE49-F238E27FC236}">
                  <a16:creationId xmlns:a16="http://schemas.microsoft.com/office/drawing/2014/main" id="{20055B5B-6E2A-42D7-A6B1-794588296334}"/>
                </a:ext>
              </a:extLst>
            </p:cNvPr>
            <p:cNvSpPr txBox="1"/>
            <p:nvPr/>
          </p:nvSpPr>
          <p:spPr>
            <a:xfrm>
              <a:off x="6302102" y="3634858"/>
              <a:ext cx="2304883" cy="1846660"/>
            </a:xfrm>
            <a:prstGeom prst="rect">
              <a:avLst/>
            </a:prstGeom>
            <a:noFill/>
          </p:spPr>
          <p:txBody>
            <a:bodyPr wrap="square">
              <a:spAutoFit/>
            </a:bodyPr>
            <a:lstStyle/>
            <a:p>
              <a:pPr lvl="0">
                <a:defRPr/>
              </a:pPr>
              <a:r>
                <a:rPr lang="de-AT" sz="1050" b="1" dirty="0" err="1">
                  <a:solidFill>
                    <a:schemeClr val="bg2">
                      <a:lumMod val="25000"/>
                    </a:schemeClr>
                  </a:solidFill>
                  <a:latin typeface="Arial" panose="020B0604020202020204" pitchFamily="34" charset="0"/>
                  <a:cs typeface="Arial" panose="020B0604020202020204" pitchFamily="34" charset="0"/>
                </a:rPr>
                <a:t>Invite</a:t>
              </a:r>
              <a:r>
                <a:rPr lang="de-AT" sz="1050" b="1" dirty="0">
                  <a:solidFill>
                    <a:schemeClr val="bg2">
                      <a:lumMod val="25000"/>
                    </a:schemeClr>
                  </a:solidFill>
                  <a:latin typeface="Arial" panose="020B0604020202020204" pitchFamily="34" charset="0"/>
                  <a:cs typeface="Arial" panose="020B0604020202020204" pitchFamily="34" charset="0"/>
                </a:rPr>
                <a:t> </a:t>
              </a:r>
              <a:r>
                <a:rPr lang="de-AT" sz="1050" b="1" dirty="0" err="1">
                  <a:solidFill>
                    <a:schemeClr val="bg2">
                      <a:lumMod val="25000"/>
                    </a:schemeClr>
                  </a:solidFill>
                  <a:latin typeface="Arial" panose="020B0604020202020204" pitchFamily="34" charset="0"/>
                  <a:cs typeface="Arial" panose="020B0604020202020204" pitchFamily="34" charset="0"/>
                </a:rPr>
                <a:t>the</a:t>
              </a:r>
              <a:r>
                <a:rPr lang="de-AT" sz="1050" b="1" dirty="0">
                  <a:solidFill>
                    <a:schemeClr val="bg2">
                      <a:lumMod val="25000"/>
                    </a:schemeClr>
                  </a:solidFill>
                  <a:latin typeface="Arial" panose="020B0604020202020204" pitchFamily="34" charset="0"/>
                  <a:cs typeface="Arial" panose="020B0604020202020204" pitchFamily="34" charset="0"/>
                </a:rPr>
                <a:t> </a:t>
              </a:r>
              <a:r>
                <a:rPr lang="de-AT" sz="1050" b="1" dirty="0" err="1">
                  <a:solidFill>
                    <a:schemeClr val="bg2">
                      <a:lumMod val="25000"/>
                    </a:schemeClr>
                  </a:solidFill>
                  <a:latin typeface="Arial" panose="020B0604020202020204" pitchFamily="34" charset="0"/>
                  <a:cs typeface="Arial" panose="020B0604020202020204" pitchFamily="34" charset="0"/>
                </a:rPr>
                <a:t>public</a:t>
              </a:r>
              <a:r>
                <a:rPr lang="de-AT" sz="1050" b="1" dirty="0">
                  <a:solidFill>
                    <a:schemeClr val="bg2">
                      <a:lumMod val="25000"/>
                    </a:schemeClr>
                  </a:solidFill>
                  <a:latin typeface="Arial" panose="020B0604020202020204" pitchFamily="34" charset="0"/>
                  <a:cs typeface="Arial" panose="020B0604020202020204" pitchFamily="34" charset="0"/>
                </a:rPr>
                <a:t> </a:t>
              </a:r>
              <a:r>
                <a:rPr lang="de-AT" sz="1050" b="1" dirty="0" err="1">
                  <a:solidFill>
                    <a:schemeClr val="bg2">
                      <a:lumMod val="25000"/>
                    </a:schemeClr>
                  </a:solidFill>
                  <a:latin typeface="Arial" panose="020B0604020202020204" pitchFamily="34" charset="0"/>
                  <a:cs typeface="Arial" panose="020B0604020202020204" pitchFamily="34" charset="0"/>
                </a:rPr>
                <a:t>for</a:t>
              </a:r>
              <a:r>
                <a:rPr lang="de-AT" sz="1050" b="1" dirty="0">
                  <a:solidFill>
                    <a:schemeClr val="bg2">
                      <a:lumMod val="25000"/>
                    </a:schemeClr>
                  </a:solidFill>
                  <a:latin typeface="Arial" panose="020B0604020202020204" pitchFamily="34" charset="0"/>
                  <a:cs typeface="Arial" panose="020B0604020202020204" pitchFamily="34" charset="0"/>
                </a:rPr>
                <a:t> </a:t>
              </a:r>
              <a:r>
                <a:rPr lang="de-AT" sz="1050" b="1" dirty="0" err="1">
                  <a:solidFill>
                    <a:schemeClr val="bg2">
                      <a:lumMod val="25000"/>
                    </a:schemeClr>
                  </a:solidFill>
                  <a:latin typeface="Arial" panose="020B0604020202020204" pitchFamily="34" charset="0"/>
                  <a:cs typeface="Arial" panose="020B0604020202020204" pitchFamily="34" charset="0"/>
                </a:rPr>
                <a:t>campaign</a:t>
              </a:r>
              <a:r>
                <a:rPr lang="de-AT" sz="1050" b="1" dirty="0">
                  <a:solidFill>
                    <a:schemeClr val="bg2">
                      <a:lumMod val="25000"/>
                    </a:schemeClr>
                  </a:solidFill>
                  <a:latin typeface="Arial" panose="020B0604020202020204" pitchFamily="34" charset="0"/>
                  <a:cs typeface="Arial" panose="020B0604020202020204" pitchFamily="34" charset="0"/>
                </a:rPr>
                <a:t> </a:t>
              </a:r>
              <a:r>
                <a:rPr lang="de-AT" sz="1050" b="1" dirty="0" err="1">
                  <a:solidFill>
                    <a:schemeClr val="bg2">
                      <a:lumMod val="25000"/>
                    </a:schemeClr>
                  </a:solidFill>
                  <a:latin typeface="Arial" panose="020B0604020202020204" pitchFamily="34" charset="0"/>
                  <a:cs typeface="Arial" panose="020B0604020202020204" pitchFamily="34" charset="0"/>
                </a:rPr>
                <a:t>kickoffs</a:t>
              </a:r>
              <a:endParaRPr lang="en-US" sz="1050" b="1" dirty="0">
                <a:solidFill>
                  <a:schemeClr val="bg2">
                    <a:lumMod val="25000"/>
                  </a:schemeClr>
                </a:solidFill>
                <a:latin typeface="Arial" panose="020B0604020202020204" pitchFamily="34" charset="0"/>
                <a:cs typeface="Arial" panose="020B0604020202020204" pitchFamily="34" charset="0"/>
              </a:endParaRPr>
            </a:p>
            <a:p>
              <a:pPr defTabSz="685800">
                <a:defRPr/>
              </a:pPr>
              <a:endParaRPr lang="en-US" sz="1050" dirty="0">
                <a:solidFill>
                  <a:srgbClr val="E7E6E6">
                    <a:lumMod val="25000"/>
                  </a:srgbClr>
                </a:solidFill>
                <a:latin typeface="Arial" panose="020B0604020202020204" pitchFamily="34" charset="0"/>
                <a:cs typeface="Arial" panose="020B0604020202020204" pitchFamily="34" charset="0"/>
              </a:endParaRPr>
            </a:p>
            <a:p>
              <a:r>
                <a:rPr lang="en-US" sz="1050" dirty="0">
                  <a:solidFill>
                    <a:schemeClr val="bg2">
                      <a:lumMod val="25000"/>
                    </a:schemeClr>
                  </a:solidFill>
                  <a:latin typeface="Arial" panose="020B0604020202020204" pitchFamily="34" charset="0"/>
                  <a:cs typeface="Arial" panose="020B0604020202020204" pitchFamily="34" charset="0"/>
                </a:rPr>
                <a:t>Host an event at the beginning of a new campaign to bring community awareness and  generate excitement.</a:t>
              </a:r>
            </a:p>
          </p:txBody>
        </p:sp>
        <p:sp>
          <p:nvSpPr>
            <p:cNvPr id="67" name="Rectangle 40">
              <a:extLst>
                <a:ext uri="{FF2B5EF4-FFF2-40B4-BE49-F238E27FC236}">
                  <a16:creationId xmlns:a16="http://schemas.microsoft.com/office/drawing/2014/main" id="{5192B0F3-8142-474B-BFD5-E0FD02AD1B6A}"/>
                </a:ext>
              </a:extLst>
            </p:cNvPr>
            <p:cNvSpPr/>
            <p:nvPr/>
          </p:nvSpPr>
          <p:spPr bwMode="auto">
            <a:xfrm>
              <a:off x="6302102" y="3153439"/>
              <a:ext cx="2304883" cy="366468"/>
            </a:xfrm>
            <a:prstGeom prst="rect">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a typeface="MS PGothic" panose="020B0600070205080204" pitchFamily="34" charset="-128"/>
              </a:endParaRPr>
            </a:p>
          </p:txBody>
        </p:sp>
        <p:sp>
          <p:nvSpPr>
            <p:cNvPr id="68" name="TextBox 25">
              <a:extLst>
                <a:ext uri="{FF2B5EF4-FFF2-40B4-BE49-F238E27FC236}">
                  <a16:creationId xmlns:a16="http://schemas.microsoft.com/office/drawing/2014/main" id="{EFEA270C-1725-4F85-BAD6-BA0CE6486BB2}"/>
                </a:ext>
              </a:extLst>
            </p:cNvPr>
            <p:cNvSpPr txBox="1">
              <a:spLocks noChangeArrowheads="1"/>
            </p:cNvSpPr>
            <p:nvPr/>
          </p:nvSpPr>
          <p:spPr bwMode="auto">
            <a:xfrm>
              <a:off x="6402765" y="3169042"/>
              <a:ext cx="21035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342900" eaLnBrk="0" fontAlgn="base" hangingPunct="0">
                <a:spcBef>
                  <a:spcPct val="0"/>
                </a:spcBef>
                <a:spcAft>
                  <a:spcPct val="0"/>
                </a:spcAft>
                <a:defRPr/>
              </a:pPr>
              <a:r>
                <a:rPr lang="en-US" altLang="de-DE" sz="1200" b="1" dirty="0">
                  <a:solidFill>
                    <a:srgbClr val="FFFFFF"/>
                  </a:solidFill>
                  <a:latin typeface="Arial"/>
                </a:rPr>
                <a:t>Campaign Kickoffs</a:t>
              </a:r>
              <a:endParaRPr lang="de-AT" altLang="de-DE" sz="1200" b="1" dirty="0">
                <a:solidFill>
                  <a:srgbClr val="FFFFFF"/>
                </a:solidFill>
                <a:latin typeface="Arial"/>
              </a:endParaRPr>
            </a:p>
          </p:txBody>
        </p:sp>
        <p:cxnSp>
          <p:nvCxnSpPr>
            <p:cNvPr id="69" name="Straight Connector 62">
              <a:extLst>
                <a:ext uri="{FF2B5EF4-FFF2-40B4-BE49-F238E27FC236}">
                  <a16:creationId xmlns:a16="http://schemas.microsoft.com/office/drawing/2014/main" id="{7F93D3D9-0C3E-4DF7-AEFE-93AFA37A3B35}"/>
                </a:ext>
              </a:extLst>
            </p:cNvPr>
            <p:cNvCxnSpPr/>
            <p:nvPr/>
          </p:nvCxnSpPr>
          <p:spPr>
            <a:xfrm>
              <a:off x="6292912" y="5570298"/>
              <a:ext cx="0" cy="636748"/>
            </a:xfrm>
            <a:prstGeom prst="line">
              <a:avLst/>
            </a:prstGeom>
            <a:ln w="57150">
              <a:solidFill>
                <a:srgbClr val="189BB5"/>
              </a:solidFill>
            </a:ln>
          </p:spPr>
          <p:style>
            <a:lnRef idx="1">
              <a:schemeClr val="accent1"/>
            </a:lnRef>
            <a:fillRef idx="0">
              <a:schemeClr val="accent1"/>
            </a:fillRef>
            <a:effectRef idx="0">
              <a:schemeClr val="accent1"/>
            </a:effectRef>
            <a:fontRef idx="minor">
              <a:schemeClr val="tx1"/>
            </a:fontRef>
          </p:style>
        </p:cxnSp>
        <p:sp>
          <p:nvSpPr>
            <p:cNvPr id="70" name="TextBox 34">
              <a:extLst>
                <a:ext uri="{FF2B5EF4-FFF2-40B4-BE49-F238E27FC236}">
                  <a16:creationId xmlns:a16="http://schemas.microsoft.com/office/drawing/2014/main" id="{FF00C853-FDCD-4C8F-8F24-1F23F559B5EB}"/>
                </a:ext>
              </a:extLst>
            </p:cNvPr>
            <p:cNvSpPr txBox="1">
              <a:spLocks noChangeArrowheads="1"/>
            </p:cNvSpPr>
            <p:nvPr/>
          </p:nvSpPr>
          <p:spPr bwMode="auto">
            <a:xfrm>
              <a:off x="6295539" y="5570298"/>
              <a:ext cx="2363715"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342900" eaLnBrk="0" fontAlgn="base" hangingPunct="0">
                <a:spcBef>
                  <a:spcPct val="0"/>
                </a:spcBef>
                <a:spcAft>
                  <a:spcPct val="0"/>
                </a:spcAft>
              </a:pPr>
              <a:r>
                <a:rPr lang="de-DE" altLang="de-DE" sz="900" dirty="0">
                  <a:solidFill>
                    <a:schemeClr val="bg2">
                      <a:lumMod val="25000"/>
                    </a:schemeClr>
                  </a:solidFill>
                  <a:latin typeface="Arial"/>
                </a:rPr>
                <a:t>Press </a:t>
              </a:r>
              <a:r>
                <a:rPr lang="de-DE" altLang="de-DE" sz="900" dirty="0" err="1">
                  <a:solidFill>
                    <a:schemeClr val="bg2">
                      <a:lumMod val="25000"/>
                    </a:schemeClr>
                  </a:solidFill>
                  <a:latin typeface="Arial"/>
                </a:rPr>
                <a:t>conference</a:t>
              </a:r>
              <a:r>
                <a:rPr lang="de-DE" altLang="de-DE" sz="900" dirty="0">
                  <a:solidFill>
                    <a:schemeClr val="bg2">
                      <a:lumMod val="25000"/>
                    </a:schemeClr>
                  </a:solidFill>
                  <a:latin typeface="Arial"/>
                </a:rPr>
                <a:t>, open </a:t>
              </a:r>
              <a:r>
                <a:rPr lang="de-DE" altLang="de-DE" sz="900" dirty="0" err="1">
                  <a:solidFill>
                    <a:schemeClr val="bg2">
                      <a:lumMod val="25000"/>
                    </a:schemeClr>
                  </a:solidFill>
                  <a:latin typeface="Arial"/>
                </a:rPr>
                <a:t>forums</a:t>
              </a:r>
              <a:r>
                <a:rPr lang="de-DE" altLang="de-DE" sz="900" dirty="0">
                  <a:solidFill>
                    <a:schemeClr val="bg2">
                      <a:lumMod val="25000"/>
                    </a:schemeClr>
                  </a:solidFill>
                  <a:latin typeface="Arial"/>
                </a:rPr>
                <a:t>, </a:t>
              </a:r>
              <a:r>
                <a:rPr lang="de-DE" altLang="de-DE" sz="900" dirty="0" err="1">
                  <a:solidFill>
                    <a:schemeClr val="bg2">
                      <a:lumMod val="25000"/>
                    </a:schemeClr>
                  </a:solidFill>
                  <a:latin typeface="Arial"/>
                </a:rPr>
                <a:t>information</a:t>
              </a:r>
              <a:r>
                <a:rPr lang="de-DE" altLang="de-DE" sz="900" dirty="0">
                  <a:solidFill>
                    <a:schemeClr val="bg2">
                      <a:lumMod val="25000"/>
                    </a:schemeClr>
                  </a:solidFill>
                  <a:latin typeface="Arial"/>
                </a:rPr>
                <a:t> </a:t>
              </a:r>
              <a:r>
                <a:rPr lang="de-DE" altLang="de-DE" sz="900" dirty="0" err="1">
                  <a:solidFill>
                    <a:schemeClr val="bg2">
                      <a:lumMod val="25000"/>
                    </a:schemeClr>
                  </a:solidFill>
                  <a:latin typeface="Arial"/>
                </a:rPr>
                <a:t>nights</a:t>
              </a:r>
              <a:r>
                <a:rPr lang="de-DE" altLang="de-DE" sz="900" dirty="0">
                  <a:solidFill>
                    <a:schemeClr val="bg2">
                      <a:lumMod val="25000"/>
                    </a:schemeClr>
                  </a:solidFill>
                  <a:latin typeface="Arial"/>
                </a:rPr>
                <a:t> </a:t>
              </a:r>
              <a:endParaRPr lang="de-AT" altLang="de-DE" sz="900" dirty="0">
                <a:solidFill>
                  <a:schemeClr val="bg2">
                    <a:lumMod val="25000"/>
                  </a:schemeClr>
                </a:solidFill>
                <a:latin typeface="Arial"/>
              </a:endParaRPr>
            </a:p>
          </p:txBody>
        </p:sp>
      </p:grpSp>
      <p:grpSp>
        <p:nvGrpSpPr>
          <p:cNvPr id="71" name="Group 9">
            <a:extLst>
              <a:ext uri="{FF2B5EF4-FFF2-40B4-BE49-F238E27FC236}">
                <a16:creationId xmlns:a16="http://schemas.microsoft.com/office/drawing/2014/main" id="{10798762-BC62-43E8-BDA8-0526CDBFCA87}"/>
              </a:ext>
            </a:extLst>
          </p:cNvPr>
          <p:cNvGrpSpPr/>
          <p:nvPr/>
        </p:nvGrpSpPr>
        <p:grpSpPr>
          <a:xfrm>
            <a:off x="6721076" y="2167340"/>
            <a:ext cx="1989876" cy="3698680"/>
            <a:chOff x="9020908" y="929030"/>
            <a:chExt cx="2653168" cy="4931573"/>
          </a:xfrm>
        </p:grpSpPr>
        <p:pic>
          <p:nvPicPr>
            <p:cNvPr id="72" name="Picture 4" descr="Image result for celebration thai cheers">
              <a:extLst>
                <a:ext uri="{FF2B5EF4-FFF2-40B4-BE49-F238E27FC236}">
                  <a16:creationId xmlns:a16="http://schemas.microsoft.com/office/drawing/2014/main" id="{FB00BF7D-0E41-4CB3-A32F-33F5982388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102" r="11394" b="4791"/>
            <a:stretch/>
          </p:blipFill>
          <p:spPr bwMode="auto">
            <a:xfrm>
              <a:off x="9020908" y="929030"/>
              <a:ext cx="2653168" cy="2422431"/>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66">
              <a:extLst>
                <a:ext uri="{FF2B5EF4-FFF2-40B4-BE49-F238E27FC236}">
                  <a16:creationId xmlns:a16="http://schemas.microsoft.com/office/drawing/2014/main" id="{4F7254F5-23C6-4277-9746-A38AB1766A7F}"/>
                </a:ext>
              </a:extLst>
            </p:cNvPr>
            <p:cNvSpPr/>
            <p:nvPr/>
          </p:nvSpPr>
          <p:spPr bwMode="auto">
            <a:xfrm>
              <a:off x="9196124" y="3153439"/>
              <a:ext cx="2304883" cy="366468"/>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a typeface="MS PGothic" panose="020B0600070205080204" pitchFamily="34" charset="-128"/>
              </a:endParaRPr>
            </a:p>
          </p:txBody>
        </p:sp>
        <p:sp>
          <p:nvSpPr>
            <p:cNvPr id="74" name="TextBox 26">
              <a:extLst>
                <a:ext uri="{FF2B5EF4-FFF2-40B4-BE49-F238E27FC236}">
                  <a16:creationId xmlns:a16="http://schemas.microsoft.com/office/drawing/2014/main" id="{008C5EA7-F840-4C1A-B54F-5D59E5882DE0}"/>
                </a:ext>
              </a:extLst>
            </p:cNvPr>
            <p:cNvSpPr txBox="1">
              <a:spLocks noChangeArrowheads="1"/>
            </p:cNvSpPr>
            <p:nvPr/>
          </p:nvSpPr>
          <p:spPr bwMode="auto">
            <a:xfrm>
              <a:off x="9202745" y="3169042"/>
              <a:ext cx="2291653" cy="369332"/>
            </a:xfrm>
            <a:prstGeom prst="rect">
              <a:avLst/>
            </a:prstGeom>
            <a:solidFill>
              <a:srgbClr val="189BB5"/>
            </a:solidFill>
            <a:ln>
              <a:solidFill>
                <a:srgbClr val="189BB5"/>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342900" eaLnBrk="0" fontAlgn="base" hangingPunct="0">
                <a:spcBef>
                  <a:spcPct val="0"/>
                </a:spcBef>
                <a:spcAft>
                  <a:spcPct val="0"/>
                </a:spcAft>
                <a:defRPr/>
              </a:pPr>
              <a:r>
                <a:rPr lang="en-US" altLang="de-DE" sz="1200" b="1" dirty="0">
                  <a:solidFill>
                    <a:srgbClr val="FFFFFF"/>
                  </a:solidFill>
                  <a:latin typeface="Arial"/>
                </a:rPr>
                <a:t>Celebrate Successes</a:t>
              </a:r>
              <a:endParaRPr lang="de-AT" altLang="de-DE" sz="1200" b="1" dirty="0">
                <a:solidFill>
                  <a:srgbClr val="FFFFFF"/>
                </a:solidFill>
                <a:latin typeface="Arial"/>
              </a:endParaRPr>
            </a:p>
          </p:txBody>
        </p:sp>
        <p:cxnSp>
          <p:nvCxnSpPr>
            <p:cNvPr id="75" name="Straight Connector 68">
              <a:extLst>
                <a:ext uri="{FF2B5EF4-FFF2-40B4-BE49-F238E27FC236}">
                  <a16:creationId xmlns:a16="http://schemas.microsoft.com/office/drawing/2014/main" id="{53703C92-1D69-4050-AC23-B91F5F1384C8}"/>
                </a:ext>
              </a:extLst>
            </p:cNvPr>
            <p:cNvCxnSpPr/>
            <p:nvPr/>
          </p:nvCxnSpPr>
          <p:spPr>
            <a:xfrm>
              <a:off x="9196124" y="5183495"/>
              <a:ext cx="0" cy="636748"/>
            </a:xfrm>
            <a:prstGeom prst="line">
              <a:avLst/>
            </a:prstGeom>
            <a:ln w="57150">
              <a:solidFill>
                <a:srgbClr val="189BB5"/>
              </a:solidFill>
            </a:ln>
          </p:spPr>
          <p:style>
            <a:lnRef idx="1">
              <a:schemeClr val="accent1"/>
            </a:lnRef>
            <a:fillRef idx="0">
              <a:schemeClr val="accent1"/>
            </a:fillRef>
            <a:effectRef idx="0">
              <a:schemeClr val="accent1"/>
            </a:effectRef>
            <a:fontRef idx="minor">
              <a:schemeClr val="tx1"/>
            </a:fontRef>
          </p:style>
        </p:cxnSp>
        <p:sp>
          <p:nvSpPr>
            <p:cNvPr id="76" name="Rectangle 30">
              <a:extLst>
                <a:ext uri="{FF2B5EF4-FFF2-40B4-BE49-F238E27FC236}">
                  <a16:creationId xmlns:a16="http://schemas.microsoft.com/office/drawing/2014/main" id="{B35BA3F9-F61D-4D1B-976A-1141BEEB813C}"/>
                </a:ext>
              </a:extLst>
            </p:cNvPr>
            <p:cNvSpPr>
              <a:spLocks noChangeArrowheads="1"/>
            </p:cNvSpPr>
            <p:nvPr/>
          </p:nvSpPr>
          <p:spPr bwMode="auto">
            <a:xfrm>
              <a:off x="9196125" y="5183495"/>
              <a:ext cx="2295336"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342900" eaLnBrk="0" fontAlgn="base" hangingPunct="0">
                <a:spcBef>
                  <a:spcPct val="0"/>
                </a:spcBef>
                <a:spcAft>
                  <a:spcPct val="0"/>
                </a:spcAft>
              </a:pPr>
              <a:r>
                <a:rPr lang="de-AT" altLang="de-DE" sz="900" dirty="0">
                  <a:solidFill>
                    <a:schemeClr val="bg2">
                      <a:lumMod val="25000"/>
                    </a:schemeClr>
                  </a:solidFill>
                  <a:latin typeface="Arial"/>
                </a:rPr>
                <a:t>Small </a:t>
              </a:r>
              <a:r>
                <a:rPr lang="de-AT" altLang="de-DE" sz="900" dirty="0" err="1">
                  <a:solidFill>
                    <a:schemeClr val="bg2">
                      <a:lumMod val="25000"/>
                    </a:schemeClr>
                  </a:solidFill>
                  <a:latin typeface="Arial"/>
                </a:rPr>
                <a:t>luncheons</a:t>
              </a:r>
              <a:r>
                <a:rPr lang="de-AT" altLang="de-DE" sz="900" dirty="0">
                  <a:solidFill>
                    <a:schemeClr val="bg2">
                      <a:lumMod val="25000"/>
                    </a:schemeClr>
                  </a:solidFill>
                  <a:latin typeface="Arial"/>
                </a:rPr>
                <a:t> </a:t>
              </a:r>
              <a:r>
                <a:rPr lang="de-AT" altLang="de-DE" sz="900" dirty="0" err="1">
                  <a:solidFill>
                    <a:schemeClr val="bg2">
                      <a:lumMod val="25000"/>
                    </a:schemeClr>
                  </a:solidFill>
                  <a:latin typeface="Arial"/>
                </a:rPr>
                <a:t>or</a:t>
              </a:r>
              <a:r>
                <a:rPr lang="de-AT" altLang="de-DE" sz="900" dirty="0">
                  <a:solidFill>
                    <a:schemeClr val="bg2">
                      <a:lumMod val="25000"/>
                    </a:schemeClr>
                  </a:solidFill>
                  <a:latin typeface="Arial"/>
                </a:rPr>
                <a:t> </a:t>
              </a:r>
              <a:r>
                <a:rPr lang="de-AT" altLang="de-DE" sz="900" dirty="0" err="1">
                  <a:solidFill>
                    <a:schemeClr val="bg2">
                      <a:lumMod val="25000"/>
                    </a:schemeClr>
                  </a:solidFill>
                  <a:latin typeface="Arial"/>
                </a:rPr>
                <a:t>dinners</a:t>
              </a:r>
              <a:r>
                <a:rPr lang="de-AT" altLang="de-DE" sz="900" dirty="0">
                  <a:solidFill>
                    <a:schemeClr val="bg2">
                      <a:lumMod val="25000"/>
                    </a:schemeClr>
                  </a:solidFill>
                  <a:latin typeface="Arial"/>
                </a:rPr>
                <a:t>, </a:t>
              </a:r>
              <a:r>
                <a:rPr lang="de-AT" altLang="de-DE" sz="900" dirty="0" err="1">
                  <a:solidFill>
                    <a:schemeClr val="bg2">
                      <a:lumMod val="25000"/>
                    </a:schemeClr>
                  </a:solidFill>
                  <a:latin typeface="Arial"/>
                </a:rPr>
                <a:t>weekend</a:t>
              </a:r>
              <a:r>
                <a:rPr lang="de-AT" altLang="de-DE" sz="900" dirty="0">
                  <a:solidFill>
                    <a:schemeClr val="bg2">
                      <a:lumMod val="25000"/>
                    </a:schemeClr>
                  </a:solidFill>
                  <a:latin typeface="Arial"/>
                </a:rPr>
                <a:t> </a:t>
              </a:r>
              <a:r>
                <a:rPr lang="de-AT" altLang="de-DE" sz="900" dirty="0" err="1">
                  <a:solidFill>
                    <a:schemeClr val="bg2">
                      <a:lumMod val="25000"/>
                    </a:schemeClr>
                  </a:solidFill>
                  <a:latin typeface="Arial"/>
                </a:rPr>
                <a:t>picnics</a:t>
              </a:r>
              <a:r>
                <a:rPr lang="de-AT" altLang="de-DE" sz="900" dirty="0">
                  <a:solidFill>
                    <a:schemeClr val="bg2">
                      <a:lumMod val="25000"/>
                    </a:schemeClr>
                  </a:solidFill>
                  <a:latin typeface="Arial"/>
                </a:rPr>
                <a:t> </a:t>
              </a:r>
              <a:r>
                <a:rPr lang="de-AT" altLang="de-DE" sz="900" dirty="0" err="1">
                  <a:solidFill>
                    <a:schemeClr val="bg2">
                      <a:lumMod val="25000"/>
                    </a:schemeClr>
                  </a:solidFill>
                  <a:latin typeface="Arial"/>
                </a:rPr>
                <a:t>and</a:t>
              </a:r>
              <a:r>
                <a:rPr lang="de-AT" altLang="de-DE" sz="900" dirty="0">
                  <a:solidFill>
                    <a:schemeClr val="bg2">
                      <a:lumMod val="25000"/>
                    </a:schemeClr>
                  </a:solidFill>
                  <a:latin typeface="Arial"/>
                </a:rPr>
                <a:t> </a:t>
              </a:r>
              <a:r>
                <a:rPr lang="de-AT" altLang="de-DE" sz="900" dirty="0" err="1">
                  <a:solidFill>
                    <a:schemeClr val="bg2">
                      <a:lumMod val="25000"/>
                    </a:schemeClr>
                  </a:solidFill>
                  <a:latin typeface="Arial"/>
                </a:rPr>
                <a:t>barbecues</a:t>
              </a:r>
              <a:endParaRPr lang="de-AT" altLang="de-DE" sz="900" dirty="0">
                <a:solidFill>
                  <a:srgbClr val="969696"/>
                </a:solidFill>
                <a:latin typeface="Arial"/>
              </a:endParaRPr>
            </a:p>
          </p:txBody>
        </p:sp>
        <p:sp>
          <p:nvSpPr>
            <p:cNvPr id="77" name="Rectangle 37">
              <a:extLst>
                <a:ext uri="{FF2B5EF4-FFF2-40B4-BE49-F238E27FC236}">
                  <a16:creationId xmlns:a16="http://schemas.microsoft.com/office/drawing/2014/main" id="{2E3CA7D1-5058-489C-890D-A1536DC30302}"/>
                </a:ext>
              </a:extLst>
            </p:cNvPr>
            <p:cNvSpPr>
              <a:spLocks noChangeArrowheads="1"/>
            </p:cNvSpPr>
            <p:nvPr/>
          </p:nvSpPr>
          <p:spPr bwMode="auto">
            <a:xfrm>
              <a:off x="9131827" y="3634858"/>
              <a:ext cx="2363713" cy="1415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sz="1050" dirty="0">
                  <a:solidFill>
                    <a:schemeClr val="bg2">
                      <a:lumMod val="25000"/>
                    </a:schemeClr>
                  </a:solidFill>
                  <a:latin typeface="Arial" panose="020B0604020202020204" pitchFamily="34" charset="0"/>
                  <a:cs typeface="Arial" panose="020B0604020202020204" pitchFamily="34" charset="0"/>
                </a:rPr>
                <a:t>Bring people together to celebrate milestones and achievements. You can also plan a gathering to thank and recognize your donors and supporters.</a:t>
              </a:r>
            </a:p>
          </p:txBody>
        </p:sp>
      </p:grpSp>
    </p:spTree>
    <p:extLst>
      <p:ext uri="{BB962C8B-B14F-4D97-AF65-F5344CB8AC3E}">
        <p14:creationId xmlns:p14="http://schemas.microsoft.com/office/powerpoint/2010/main" val="3110154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2" descr="Related image">
            <a:extLst>
              <a:ext uri="{FF2B5EF4-FFF2-40B4-BE49-F238E27FC236}">
                <a16:creationId xmlns:a16="http://schemas.microsoft.com/office/drawing/2014/main" id="{E72583CF-7DBF-B547-AFC0-013F2653D7DE}"/>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4949" r="5720" b="2"/>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4892040"/>
            <a:ext cx="9143998"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317C70B-914F-8446-A58A-67ABCAC3DBA1}"/>
              </a:ext>
            </a:extLst>
          </p:cNvPr>
          <p:cNvSpPr txBox="1"/>
          <p:nvPr/>
        </p:nvSpPr>
        <p:spPr>
          <a:xfrm>
            <a:off x="726948" y="5154168"/>
            <a:ext cx="5229903" cy="1261872"/>
          </a:xfrm>
          <a:prstGeom prst="rect">
            <a:avLst/>
          </a:prstGeom>
        </p:spPr>
        <p:txBody>
          <a:bodyPr vert="horz" lIns="91440" tIns="45720" rIns="91440" bIns="45720" rtlCol="0" anchor="ctr">
            <a:normAutofit/>
          </a:bodyPr>
          <a:lstStyle/>
          <a:p>
            <a:pPr defTabSz="914400">
              <a:lnSpc>
                <a:spcPct val="90000"/>
              </a:lnSpc>
              <a:spcBef>
                <a:spcPct val="0"/>
              </a:spcBef>
              <a:spcAft>
                <a:spcPts val="450"/>
              </a:spcAft>
            </a:pPr>
            <a:r>
              <a:rPr lang="en-US" sz="4200">
                <a:solidFill>
                  <a:schemeClr val="tx1">
                    <a:lumMod val="85000"/>
                    <a:lumOff val="15000"/>
                  </a:schemeClr>
                </a:solidFill>
                <a:latin typeface="+mj-lt"/>
                <a:ea typeface="+mj-ea"/>
                <a:cs typeface="+mj-cs"/>
              </a:rPr>
              <a:t>The Power of Storytelling</a:t>
            </a:r>
          </a:p>
        </p:txBody>
      </p:sp>
      <p:cxnSp>
        <p:nvCxnSpPr>
          <p:cNvPr id="73" name="Straight Connector 72">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10362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733172"/>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2354124" y="796234"/>
            <a:ext cx="3646033" cy="793377"/>
          </a:xfrm>
        </p:spPr>
        <p:txBody>
          <a:bodyPr>
            <a:noAutofit/>
          </a:bodyPr>
          <a:lstStyle/>
          <a:p>
            <a:r>
              <a:rPr lang="de-DE" sz="3200" dirty="0"/>
              <a:t>Stories </a:t>
            </a:r>
            <a:r>
              <a:rPr lang="de-DE" sz="3200" dirty="0" err="1"/>
              <a:t>worth</a:t>
            </a:r>
            <a:r>
              <a:rPr lang="de-DE" sz="3200" dirty="0"/>
              <a:t> </a:t>
            </a:r>
            <a:r>
              <a:rPr lang="de-DE" sz="3200" dirty="0" err="1"/>
              <a:t>telling</a:t>
            </a:r>
            <a:endParaRPr lang="de-AT" sz="3200" dirty="0"/>
          </a:p>
        </p:txBody>
      </p:sp>
      <p:grpSp>
        <p:nvGrpSpPr>
          <p:cNvPr id="14" name="Group 2">
            <a:extLst>
              <a:ext uri="{FF2B5EF4-FFF2-40B4-BE49-F238E27FC236}">
                <a16:creationId xmlns:a16="http://schemas.microsoft.com/office/drawing/2014/main" id="{3E4896A8-26A5-4646-8892-3990465DA5FE}"/>
              </a:ext>
            </a:extLst>
          </p:cNvPr>
          <p:cNvGrpSpPr/>
          <p:nvPr/>
        </p:nvGrpSpPr>
        <p:grpSpPr>
          <a:xfrm>
            <a:off x="719436" y="2487621"/>
            <a:ext cx="7421989" cy="1329568"/>
            <a:chOff x="959248" y="1655350"/>
            <a:chExt cx="9895986" cy="1772757"/>
          </a:xfrm>
        </p:grpSpPr>
        <p:sp>
          <p:nvSpPr>
            <p:cNvPr id="15" name="Rectangle 1">
              <a:extLst>
                <a:ext uri="{FF2B5EF4-FFF2-40B4-BE49-F238E27FC236}">
                  <a16:creationId xmlns:a16="http://schemas.microsoft.com/office/drawing/2014/main" id="{5DBAA96D-B4D5-4F19-ACFC-AE03AF684B27}"/>
                </a:ext>
              </a:extLst>
            </p:cNvPr>
            <p:cNvSpPr/>
            <p:nvPr/>
          </p:nvSpPr>
          <p:spPr>
            <a:xfrm>
              <a:off x="1661715" y="1655350"/>
              <a:ext cx="9193519" cy="615553"/>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Storytelling is one of the most powerful ways in which you can build your brand. It is a valuable tool that can help your audience understand your cause and get passionate about it.</a:t>
              </a:r>
            </a:p>
          </p:txBody>
        </p:sp>
        <p:sp>
          <p:nvSpPr>
            <p:cNvPr id="26" name="Rectangle 35">
              <a:extLst>
                <a:ext uri="{FF2B5EF4-FFF2-40B4-BE49-F238E27FC236}">
                  <a16:creationId xmlns:a16="http://schemas.microsoft.com/office/drawing/2014/main" id="{71B8454F-607E-498D-AB85-B67B20B638FF}"/>
                </a:ext>
              </a:extLst>
            </p:cNvPr>
            <p:cNvSpPr/>
            <p:nvPr/>
          </p:nvSpPr>
          <p:spPr>
            <a:xfrm>
              <a:off x="959248" y="2320111"/>
              <a:ext cx="9782084" cy="1107996"/>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Sometimes it takes a story to truly convey just how important the work of an organization is. Storytelling can help you build meaningful relationships with your audience, creates trust and credibility, and helps your nonprofit stand out – which is all you want when it comes to nonprofit branding.</a:t>
              </a:r>
            </a:p>
            <a:p>
              <a:endParaRPr lang="en-US" sz="1200" dirty="0"/>
            </a:p>
          </p:txBody>
        </p:sp>
      </p:grpSp>
      <p:grpSp>
        <p:nvGrpSpPr>
          <p:cNvPr id="27" name="Group 43">
            <a:extLst>
              <a:ext uri="{FF2B5EF4-FFF2-40B4-BE49-F238E27FC236}">
                <a16:creationId xmlns:a16="http://schemas.microsoft.com/office/drawing/2014/main" id="{8B97AB0F-7516-4847-8924-0300D0494D4F}"/>
              </a:ext>
            </a:extLst>
          </p:cNvPr>
          <p:cNvGrpSpPr/>
          <p:nvPr/>
        </p:nvGrpSpPr>
        <p:grpSpPr>
          <a:xfrm>
            <a:off x="655100" y="3806031"/>
            <a:ext cx="7736423" cy="1936763"/>
            <a:chOff x="873467" y="3583047"/>
            <a:chExt cx="10315231" cy="2582351"/>
          </a:xfrm>
        </p:grpSpPr>
        <p:sp>
          <p:nvSpPr>
            <p:cNvPr id="28" name="Rectangle 25">
              <a:extLst>
                <a:ext uri="{FF2B5EF4-FFF2-40B4-BE49-F238E27FC236}">
                  <a16:creationId xmlns:a16="http://schemas.microsoft.com/office/drawing/2014/main" id="{A607243A-FA42-4C89-9F65-B8379E9D6F21}"/>
                </a:ext>
              </a:extLst>
            </p:cNvPr>
            <p:cNvSpPr/>
            <p:nvPr/>
          </p:nvSpPr>
          <p:spPr>
            <a:xfrm>
              <a:off x="991744" y="3643115"/>
              <a:ext cx="9155556" cy="984885"/>
            </a:xfrm>
            <a:prstGeom prst="rect">
              <a:avLst/>
            </a:prstGeom>
          </p:spPr>
          <p:txBody>
            <a:bodyPr wrap="square">
              <a:spAutoFit/>
            </a:bodyPr>
            <a:lstStyle/>
            <a:p>
              <a:pPr defTabSz="685800">
                <a:defRPr/>
              </a:pPr>
              <a:r>
                <a:rPr lang="en-US" sz="1050" b="1" dirty="0">
                  <a:latin typeface="Arial" panose="020B0604020202020204" pitchFamily="34" charset="0"/>
                  <a:cs typeface="Arial" panose="020B0604020202020204" pitchFamily="34" charset="0"/>
                </a:rPr>
                <a:t>Here are some tips for using storytelling as a tool for branding:</a:t>
              </a:r>
            </a:p>
            <a:p>
              <a:pPr defTabSz="685800">
                <a:defRPr/>
              </a:pPr>
              <a:endParaRPr lang="en-US" sz="1050"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p:txBody>
        </p:sp>
        <p:sp>
          <p:nvSpPr>
            <p:cNvPr id="29" name="Oval 31">
              <a:extLst>
                <a:ext uri="{FF2B5EF4-FFF2-40B4-BE49-F238E27FC236}">
                  <a16:creationId xmlns:a16="http://schemas.microsoft.com/office/drawing/2014/main" id="{BC33D352-90ED-4217-A71E-26B274B5E407}"/>
                </a:ext>
              </a:extLst>
            </p:cNvPr>
            <p:cNvSpPr/>
            <p:nvPr/>
          </p:nvSpPr>
          <p:spPr>
            <a:xfrm>
              <a:off x="1140182" y="4120168"/>
              <a:ext cx="106965" cy="117045"/>
            </a:xfrm>
            <a:prstGeom prst="ellipse">
              <a:avLst/>
            </a:prstGeom>
            <a:solidFill>
              <a:srgbClr val="189BB5"/>
            </a:solid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Arial" panose="020B0604020202020204" pitchFamily="34" charset="0"/>
                <a:cs typeface="Arial" panose="020B0604020202020204" pitchFamily="34" charset="0"/>
              </a:endParaRPr>
            </a:p>
          </p:txBody>
        </p:sp>
        <p:sp>
          <p:nvSpPr>
            <p:cNvPr id="30" name="Oval 32">
              <a:extLst>
                <a:ext uri="{FF2B5EF4-FFF2-40B4-BE49-F238E27FC236}">
                  <a16:creationId xmlns:a16="http://schemas.microsoft.com/office/drawing/2014/main" id="{0B1D8952-1C7B-4943-9958-A767144E548A}"/>
                </a:ext>
              </a:extLst>
            </p:cNvPr>
            <p:cNvSpPr/>
            <p:nvPr/>
          </p:nvSpPr>
          <p:spPr>
            <a:xfrm>
              <a:off x="1136350" y="4751420"/>
              <a:ext cx="106965" cy="117045"/>
            </a:xfrm>
            <a:prstGeom prst="ellipse">
              <a:avLst/>
            </a:prstGeom>
            <a:solidFill>
              <a:srgbClr val="189BB5"/>
            </a:solid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31" name="Oval 33">
              <a:extLst>
                <a:ext uri="{FF2B5EF4-FFF2-40B4-BE49-F238E27FC236}">
                  <a16:creationId xmlns:a16="http://schemas.microsoft.com/office/drawing/2014/main" id="{DA836C16-5CAF-4E62-8664-E4D39BCC7724}"/>
                </a:ext>
              </a:extLst>
            </p:cNvPr>
            <p:cNvSpPr/>
            <p:nvPr/>
          </p:nvSpPr>
          <p:spPr>
            <a:xfrm>
              <a:off x="1154082" y="5414228"/>
              <a:ext cx="106965" cy="117045"/>
            </a:xfrm>
            <a:prstGeom prst="ellipse">
              <a:avLst/>
            </a:prstGeom>
            <a:solidFill>
              <a:srgbClr val="189BB5"/>
            </a:solid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32" name="Rectangle 36">
              <a:extLst>
                <a:ext uri="{FF2B5EF4-FFF2-40B4-BE49-F238E27FC236}">
                  <a16:creationId xmlns:a16="http://schemas.microsoft.com/office/drawing/2014/main" id="{38C744FD-7FC6-4AEC-BEF8-9422337C409C}"/>
                </a:ext>
              </a:extLst>
            </p:cNvPr>
            <p:cNvSpPr/>
            <p:nvPr/>
          </p:nvSpPr>
          <p:spPr bwMode="auto">
            <a:xfrm>
              <a:off x="873467" y="3583047"/>
              <a:ext cx="10315231" cy="2582351"/>
            </a:xfrm>
            <a:prstGeom prst="rect">
              <a:avLst/>
            </a:prstGeom>
            <a:noFill/>
            <a:ln w="19050" cap="flat" cmpd="sng" algn="ctr">
              <a:solidFill>
                <a:srgbClr val="189BB5"/>
              </a:solidFill>
              <a:prstDash val="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de-AT" sz="1500">
                <a:latin typeface="Arial" panose="020B0604020202020204" pitchFamily="34" charset="0"/>
                <a:cs typeface="Arial" panose="020B0604020202020204" pitchFamily="34" charset="0"/>
              </a:endParaRPr>
            </a:p>
          </p:txBody>
        </p:sp>
        <p:sp>
          <p:nvSpPr>
            <p:cNvPr id="33" name="Rectangle 40">
              <a:extLst>
                <a:ext uri="{FF2B5EF4-FFF2-40B4-BE49-F238E27FC236}">
                  <a16:creationId xmlns:a16="http://schemas.microsoft.com/office/drawing/2014/main" id="{311AEDA6-C15D-4334-A000-5291AF9AF5A7}"/>
                </a:ext>
              </a:extLst>
            </p:cNvPr>
            <p:cNvSpPr/>
            <p:nvPr/>
          </p:nvSpPr>
          <p:spPr>
            <a:xfrm>
              <a:off x="1306286" y="4025435"/>
              <a:ext cx="9548948" cy="553997"/>
            </a:xfrm>
            <a:prstGeom prst="rect">
              <a:avLst/>
            </a:prstGeom>
          </p:spPr>
          <p:txBody>
            <a:bodyPr wrap="square">
              <a:spAutoFit/>
            </a:bodyPr>
            <a:lstStyle/>
            <a:p>
              <a:pPr lvl="0"/>
              <a:r>
                <a:rPr lang="en-US" sz="1050" dirty="0">
                  <a:latin typeface="Arial" panose="020B0604020202020204" pitchFamily="34" charset="0"/>
                  <a:cs typeface="Arial" panose="020B0604020202020204" pitchFamily="34" charset="0"/>
                </a:rPr>
                <a:t>Tell authentic stories about your work. Today’s audience can easily differentiate between a sales pitch and a genuine story.</a:t>
              </a:r>
            </a:p>
          </p:txBody>
        </p:sp>
        <p:sp>
          <p:nvSpPr>
            <p:cNvPr id="34" name="Rectangle 41">
              <a:extLst>
                <a:ext uri="{FF2B5EF4-FFF2-40B4-BE49-F238E27FC236}">
                  <a16:creationId xmlns:a16="http://schemas.microsoft.com/office/drawing/2014/main" id="{C98599FC-57DE-4E03-BA4F-752AFA4038E7}"/>
                </a:ext>
              </a:extLst>
            </p:cNvPr>
            <p:cNvSpPr/>
            <p:nvPr/>
          </p:nvSpPr>
          <p:spPr>
            <a:xfrm>
              <a:off x="1306286" y="4643972"/>
              <a:ext cx="9742714" cy="553997"/>
            </a:xfrm>
            <a:prstGeom prst="rect">
              <a:avLst/>
            </a:prstGeom>
          </p:spPr>
          <p:txBody>
            <a:bodyPr wrap="square">
              <a:spAutoFit/>
            </a:bodyPr>
            <a:lstStyle/>
            <a:p>
              <a:pPr lvl="0"/>
              <a:r>
                <a:rPr lang="en-US" sz="1050" dirty="0">
                  <a:latin typeface="Arial" panose="020B0604020202020204" pitchFamily="34" charset="0"/>
                  <a:cs typeface="Arial" panose="020B0604020202020204" pitchFamily="34" charset="0"/>
                </a:rPr>
                <a:t>Stories come in all shapes and forms. Don’t forget about visual storytelling, particularly the video – which is one of the most effective mediums to relay messages.</a:t>
              </a:r>
            </a:p>
          </p:txBody>
        </p:sp>
        <p:sp>
          <p:nvSpPr>
            <p:cNvPr id="35" name="Rectangle 42">
              <a:extLst>
                <a:ext uri="{FF2B5EF4-FFF2-40B4-BE49-F238E27FC236}">
                  <a16:creationId xmlns:a16="http://schemas.microsoft.com/office/drawing/2014/main" id="{D35C45B7-D340-4502-9A45-74C97F44A2E1}"/>
                </a:ext>
              </a:extLst>
            </p:cNvPr>
            <p:cNvSpPr/>
            <p:nvPr/>
          </p:nvSpPr>
          <p:spPr>
            <a:xfrm>
              <a:off x="1306286" y="5289669"/>
              <a:ext cx="9742714" cy="769441"/>
            </a:xfrm>
            <a:prstGeom prst="rect">
              <a:avLst/>
            </a:prstGeom>
          </p:spPr>
          <p:txBody>
            <a:bodyPr wrap="square">
              <a:spAutoFit/>
            </a:bodyPr>
            <a:lstStyle/>
            <a:p>
              <a:pPr lvl="0"/>
              <a:r>
                <a:rPr lang="en-US" sz="1050" dirty="0">
                  <a:latin typeface="Arial" panose="020B0604020202020204" pitchFamily="34" charset="0"/>
                  <a:cs typeface="Arial" panose="020B0604020202020204" pitchFamily="34" charset="0"/>
                </a:rPr>
                <a:t>Always have a central character. A central character (the hero) is usually a beneficiary of your organization. It’s much easier for people to relate to individuals than to large groups of people or abstract concepts. Paint a clear and vivid picture of a life of your central character.</a:t>
              </a:r>
            </a:p>
          </p:txBody>
        </p:sp>
      </p:grpSp>
      <p:grpSp>
        <p:nvGrpSpPr>
          <p:cNvPr id="36" name="Group 46">
            <a:extLst>
              <a:ext uri="{FF2B5EF4-FFF2-40B4-BE49-F238E27FC236}">
                <a16:creationId xmlns:a16="http://schemas.microsoft.com/office/drawing/2014/main" id="{4B8FBE5C-C2AF-4A77-A33C-33A934662F01}"/>
              </a:ext>
            </a:extLst>
          </p:cNvPr>
          <p:cNvGrpSpPr/>
          <p:nvPr/>
        </p:nvGrpSpPr>
        <p:grpSpPr>
          <a:xfrm>
            <a:off x="0" y="1938652"/>
            <a:ext cx="5075513" cy="355934"/>
            <a:chOff x="0" y="923391"/>
            <a:chExt cx="6767351" cy="474578"/>
          </a:xfrm>
          <a:solidFill>
            <a:srgbClr val="189BB5"/>
          </a:solidFill>
        </p:grpSpPr>
        <p:grpSp>
          <p:nvGrpSpPr>
            <p:cNvPr id="37" name="Group 14">
              <a:extLst>
                <a:ext uri="{FF2B5EF4-FFF2-40B4-BE49-F238E27FC236}">
                  <a16:creationId xmlns:a16="http://schemas.microsoft.com/office/drawing/2014/main" id="{7B77BA98-5163-4103-8783-E295BB0146F3}"/>
                </a:ext>
              </a:extLst>
            </p:cNvPr>
            <p:cNvGrpSpPr/>
            <p:nvPr/>
          </p:nvGrpSpPr>
          <p:grpSpPr>
            <a:xfrm>
              <a:off x="0" y="923391"/>
              <a:ext cx="6767351" cy="474578"/>
              <a:chOff x="0" y="923391"/>
              <a:chExt cx="6767351" cy="474578"/>
            </a:xfrm>
            <a:grpFill/>
          </p:grpSpPr>
          <p:sp>
            <p:nvSpPr>
              <p:cNvPr id="39" name="Rectangle 15">
                <a:extLst>
                  <a:ext uri="{FF2B5EF4-FFF2-40B4-BE49-F238E27FC236}">
                    <a16:creationId xmlns:a16="http://schemas.microsoft.com/office/drawing/2014/main" id="{0B12F351-DF28-46B2-AA1A-82DA60922155}"/>
                  </a:ext>
                </a:extLst>
              </p:cNvPr>
              <p:cNvSpPr/>
              <p:nvPr/>
            </p:nvSpPr>
            <p:spPr bwMode="auto">
              <a:xfrm>
                <a:off x="0" y="923391"/>
                <a:ext cx="6767351" cy="474578"/>
              </a:xfrm>
              <a:prstGeom prst="rect">
                <a:avLst/>
              </a:prstGeom>
              <a:grp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40" name="TextBox 16">
                <a:extLst>
                  <a:ext uri="{FF2B5EF4-FFF2-40B4-BE49-F238E27FC236}">
                    <a16:creationId xmlns:a16="http://schemas.microsoft.com/office/drawing/2014/main" id="{C69E5574-7566-4D1C-B050-00EE0B7B4326}"/>
                  </a:ext>
                </a:extLst>
              </p:cNvPr>
              <p:cNvSpPr txBox="1"/>
              <p:nvPr/>
            </p:nvSpPr>
            <p:spPr>
              <a:xfrm>
                <a:off x="332295" y="988466"/>
                <a:ext cx="6232892" cy="369331"/>
              </a:xfrm>
              <a:prstGeom prst="rect">
                <a:avLst/>
              </a:prstGeom>
              <a:grpFill/>
              <a:ln>
                <a:solidFill>
                  <a:srgbClr val="189BB5"/>
                </a:solidFill>
              </a:ln>
            </p:spPr>
            <p:txBody>
              <a:bodyPr wrap="square" rtlCol="0">
                <a:spAutoFit/>
              </a:bodyPr>
              <a:lstStyle/>
              <a:p>
                <a:pPr defTabSz="685800">
                  <a:defRPr/>
                </a:pPr>
                <a:r>
                  <a:rPr lang="en-GB" altLang="en-US" sz="1200" kern="0" dirty="0">
                    <a:solidFill>
                      <a:srgbClr val="FFFFFF"/>
                    </a:solidFill>
                    <a:latin typeface="Arial"/>
                    <a:ea typeface="Helvetica Neue Medium"/>
                    <a:cs typeface="Helvetica Neue Medium"/>
                  </a:rPr>
                  <a:t>Put your stories at the heart of your marketing</a:t>
                </a:r>
              </a:p>
            </p:txBody>
          </p:sp>
        </p:grpSp>
        <p:sp>
          <p:nvSpPr>
            <p:cNvPr id="38" name="Heart 45">
              <a:extLst>
                <a:ext uri="{FF2B5EF4-FFF2-40B4-BE49-F238E27FC236}">
                  <a16:creationId xmlns:a16="http://schemas.microsoft.com/office/drawing/2014/main" id="{7D798935-3C11-4E81-B6A6-C435589DE160}"/>
                </a:ext>
              </a:extLst>
            </p:cNvPr>
            <p:cNvSpPr/>
            <p:nvPr/>
          </p:nvSpPr>
          <p:spPr>
            <a:xfrm>
              <a:off x="4668178" y="1050516"/>
              <a:ext cx="287381" cy="212300"/>
            </a:xfrm>
            <a:prstGeom prst="heart">
              <a:avLst/>
            </a:prstGeom>
            <a:grp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1" name="Rectangle 48">
            <a:extLst>
              <a:ext uri="{FF2B5EF4-FFF2-40B4-BE49-F238E27FC236}">
                <a16:creationId xmlns:a16="http://schemas.microsoft.com/office/drawing/2014/main" id="{8B661E4E-E010-47D7-9A50-71C2386819A4}"/>
              </a:ext>
            </a:extLst>
          </p:cNvPr>
          <p:cNvSpPr/>
          <p:nvPr/>
        </p:nvSpPr>
        <p:spPr>
          <a:xfrm>
            <a:off x="7574947" y="5742793"/>
            <a:ext cx="958917" cy="184666"/>
          </a:xfrm>
          <a:prstGeom prst="rect">
            <a:avLst/>
          </a:prstGeom>
        </p:spPr>
        <p:txBody>
          <a:bodyPr wrap="none">
            <a:spAutoFit/>
          </a:bodyPr>
          <a:lstStyle/>
          <a:p>
            <a:r>
              <a:rPr lang="en-US" sz="600" i="1" dirty="0">
                <a:solidFill>
                  <a:schemeClr val="bg2">
                    <a:lumMod val="50000"/>
                  </a:schemeClr>
                </a:solidFill>
                <a:latin typeface="Arial" panose="020B0604020202020204" pitchFamily="34" charset="0"/>
                <a:cs typeface="Arial" panose="020B0604020202020204" pitchFamily="34" charset="0"/>
              </a:rPr>
              <a:t>*Source: </a:t>
            </a:r>
            <a:r>
              <a:rPr lang="en-US" sz="600" i="1" dirty="0" err="1">
                <a:solidFill>
                  <a:schemeClr val="bg2">
                    <a:lumMod val="50000"/>
                  </a:schemeClr>
                </a:solidFill>
                <a:latin typeface="Arial" panose="020B0604020202020204" pitchFamily="34" charset="0"/>
                <a:cs typeface="Arial" panose="020B0604020202020204" pitchFamily="34" charset="0"/>
              </a:rPr>
              <a:t>donorbox.org</a:t>
            </a: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42" name="Picture 2" descr="Image result for star vector orange">
            <a:extLst>
              <a:ext uri="{FF2B5EF4-FFF2-40B4-BE49-F238E27FC236}">
                <a16:creationId xmlns:a16="http://schemas.microsoft.com/office/drawing/2014/main" id="{D8C2E94F-7C78-488F-B173-F506D8C682F8}"/>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785720" y="2531691"/>
            <a:ext cx="387988" cy="373523"/>
          </a:xfrm>
          <a:prstGeom prst="rect">
            <a:avLst/>
          </a:prstGeom>
          <a:solidFill>
            <a:srgbClr val="FFFFFF"/>
          </a:solidFill>
        </p:spPr>
      </p:pic>
      <p:sp>
        <p:nvSpPr>
          <p:cNvPr id="43" name="Heart 45">
            <a:extLst>
              <a:ext uri="{FF2B5EF4-FFF2-40B4-BE49-F238E27FC236}">
                <a16:creationId xmlns:a16="http://schemas.microsoft.com/office/drawing/2014/main" id="{D5434C67-0AFB-4926-A6F3-801E32BD5676}"/>
              </a:ext>
            </a:extLst>
          </p:cNvPr>
          <p:cNvSpPr/>
          <p:nvPr/>
        </p:nvSpPr>
        <p:spPr>
          <a:xfrm>
            <a:off x="3501133" y="2033996"/>
            <a:ext cx="215536" cy="159225"/>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87621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2414847" y="707024"/>
            <a:ext cx="4314305" cy="793377"/>
          </a:xfrm>
        </p:spPr>
        <p:txBody>
          <a:bodyPr>
            <a:noAutofit/>
          </a:bodyPr>
          <a:lstStyle/>
          <a:p>
            <a:r>
              <a:rPr lang="de-DE" sz="3200" dirty="0" err="1"/>
              <a:t>Examples</a:t>
            </a:r>
            <a:r>
              <a:rPr lang="de-DE" sz="3200" dirty="0"/>
              <a:t> </a:t>
            </a:r>
            <a:r>
              <a:rPr lang="de-DE" sz="3200" dirty="0" err="1"/>
              <a:t>of</a:t>
            </a:r>
            <a:r>
              <a:rPr lang="de-DE" sz="3200" dirty="0"/>
              <a:t> </a:t>
            </a:r>
            <a:r>
              <a:rPr lang="de-DE" sz="3200" dirty="0" err="1"/>
              <a:t>storytelling</a:t>
            </a:r>
            <a:endParaRPr lang="de-AT" sz="3200" dirty="0"/>
          </a:p>
        </p:txBody>
      </p:sp>
      <p:sp>
        <p:nvSpPr>
          <p:cNvPr id="43" name="Heart 45">
            <a:extLst>
              <a:ext uri="{FF2B5EF4-FFF2-40B4-BE49-F238E27FC236}">
                <a16:creationId xmlns:a16="http://schemas.microsoft.com/office/drawing/2014/main" id="{D5434C67-0AFB-4926-A6F3-801E32BD5676}"/>
              </a:ext>
            </a:extLst>
          </p:cNvPr>
          <p:cNvSpPr/>
          <p:nvPr/>
        </p:nvSpPr>
        <p:spPr>
          <a:xfrm>
            <a:off x="3501133" y="2033996"/>
            <a:ext cx="215536" cy="159225"/>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3" name="Group 3">
            <a:extLst>
              <a:ext uri="{FF2B5EF4-FFF2-40B4-BE49-F238E27FC236}">
                <a16:creationId xmlns:a16="http://schemas.microsoft.com/office/drawing/2014/main" id="{987F07C5-CF7D-4D06-9D36-5C5008002A82}"/>
              </a:ext>
            </a:extLst>
          </p:cNvPr>
          <p:cNvGrpSpPr/>
          <p:nvPr/>
        </p:nvGrpSpPr>
        <p:grpSpPr>
          <a:xfrm>
            <a:off x="382063" y="1775779"/>
            <a:ext cx="3686738" cy="3884395"/>
            <a:chOff x="494549" y="942207"/>
            <a:chExt cx="4915651" cy="5179193"/>
          </a:xfrm>
        </p:grpSpPr>
        <p:sp>
          <p:nvSpPr>
            <p:cNvPr id="24" name="Isosceles Triangle 22">
              <a:extLst>
                <a:ext uri="{FF2B5EF4-FFF2-40B4-BE49-F238E27FC236}">
                  <a16:creationId xmlns:a16="http://schemas.microsoft.com/office/drawing/2014/main" id="{BD0942FB-84FA-468A-BF35-4069BFAAC630}"/>
                </a:ext>
              </a:extLst>
            </p:cNvPr>
            <p:cNvSpPr/>
            <p:nvPr/>
          </p:nvSpPr>
          <p:spPr bwMode="auto">
            <a:xfrm rot="2784834">
              <a:off x="508389" y="1469752"/>
              <a:ext cx="206740" cy="133896"/>
            </a:xfrm>
            <a:prstGeom prst="triangle">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de-AT" sz="1500">
                <a:solidFill>
                  <a:srgbClr val="000000"/>
                </a:solidFill>
                <a:latin typeface="Arial" charset="0"/>
              </a:endParaRPr>
            </a:p>
          </p:txBody>
        </p:sp>
        <p:sp>
          <p:nvSpPr>
            <p:cNvPr id="25" name="Rectangle 15">
              <a:extLst>
                <a:ext uri="{FF2B5EF4-FFF2-40B4-BE49-F238E27FC236}">
                  <a16:creationId xmlns:a16="http://schemas.microsoft.com/office/drawing/2014/main" id="{4F708387-6F20-458C-978E-5F2501C10B0C}"/>
                </a:ext>
              </a:extLst>
            </p:cNvPr>
            <p:cNvSpPr/>
            <p:nvPr/>
          </p:nvSpPr>
          <p:spPr bwMode="auto">
            <a:xfrm>
              <a:off x="494549" y="942207"/>
              <a:ext cx="4915651" cy="565847"/>
            </a:xfrm>
            <a:prstGeom prst="rect">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de-AT" sz="1500" dirty="0">
                <a:solidFill>
                  <a:srgbClr val="000000"/>
                </a:solidFill>
                <a:latin typeface="Arial" charset="0"/>
              </a:endParaRPr>
            </a:p>
          </p:txBody>
        </p:sp>
        <p:cxnSp>
          <p:nvCxnSpPr>
            <p:cNvPr id="44" name="Straight Connector 16">
              <a:extLst>
                <a:ext uri="{FF2B5EF4-FFF2-40B4-BE49-F238E27FC236}">
                  <a16:creationId xmlns:a16="http://schemas.microsoft.com/office/drawing/2014/main" id="{D5D3BC15-93BB-435B-906D-C8D659025B8D}"/>
                </a:ext>
              </a:extLst>
            </p:cNvPr>
            <p:cNvCxnSpPr>
              <a:cxnSpLocks/>
            </p:cNvCxnSpPr>
            <p:nvPr/>
          </p:nvCxnSpPr>
          <p:spPr bwMode="auto">
            <a:xfrm>
              <a:off x="646414" y="1017142"/>
              <a:ext cx="0" cy="5104258"/>
            </a:xfrm>
            <a:prstGeom prst="line">
              <a:avLst/>
            </a:prstGeom>
            <a:solidFill>
              <a:schemeClr val="accent1"/>
            </a:solidFill>
            <a:ln w="28575" cap="flat" cmpd="sng" algn="ctr">
              <a:solidFill>
                <a:srgbClr val="189BB5"/>
              </a:solidFill>
              <a:prstDash val="solid"/>
              <a:round/>
              <a:headEnd type="none" w="med" len="med"/>
              <a:tailEnd type="none" w="med" len="med"/>
            </a:ln>
            <a:effectLst/>
          </p:spPr>
        </p:cxnSp>
      </p:grpSp>
      <p:grpSp>
        <p:nvGrpSpPr>
          <p:cNvPr id="45" name="Group 5">
            <a:extLst>
              <a:ext uri="{FF2B5EF4-FFF2-40B4-BE49-F238E27FC236}">
                <a16:creationId xmlns:a16="http://schemas.microsoft.com/office/drawing/2014/main" id="{AC704852-A817-4D7A-9BAF-9FD64D11535C}"/>
              </a:ext>
            </a:extLst>
          </p:cNvPr>
          <p:cNvGrpSpPr/>
          <p:nvPr/>
        </p:nvGrpSpPr>
        <p:grpSpPr>
          <a:xfrm>
            <a:off x="4983603" y="1775779"/>
            <a:ext cx="3686738" cy="3884395"/>
            <a:chOff x="6629935" y="942207"/>
            <a:chExt cx="4915651" cy="5179193"/>
          </a:xfrm>
        </p:grpSpPr>
        <p:sp>
          <p:nvSpPr>
            <p:cNvPr id="46" name="Isosceles Triangle 22">
              <a:extLst>
                <a:ext uri="{FF2B5EF4-FFF2-40B4-BE49-F238E27FC236}">
                  <a16:creationId xmlns:a16="http://schemas.microsoft.com/office/drawing/2014/main" id="{9511DC02-7D57-4C47-A5D5-3D4AE796E436}"/>
                </a:ext>
              </a:extLst>
            </p:cNvPr>
            <p:cNvSpPr/>
            <p:nvPr/>
          </p:nvSpPr>
          <p:spPr bwMode="auto">
            <a:xfrm rot="2784834">
              <a:off x="6643775" y="1469752"/>
              <a:ext cx="206740" cy="133896"/>
            </a:xfrm>
            <a:prstGeom prst="triangle">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de-AT" sz="1500">
                <a:solidFill>
                  <a:srgbClr val="000000"/>
                </a:solidFill>
                <a:latin typeface="Arial" charset="0"/>
              </a:endParaRPr>
            </a:p>
          </p:txBody>
        </p:sp>
        <p:sp>
          <p:nvSpPr>
            <p:cNvPr id="47" name="Rectangle 21">
              <a:extLst>
                <a:ext uri="{FF2B5EF4-FFF2-40B4-BE49-F238E27FC236}">
                  <a16:creationId xmlns:a16="http://schemas.microsoft.com/office/drawing/2014/main" id="{CFF3D92D-E710-4374-8F72-5825581008DC}"/>
                </a:ext>
              </a:extLst>
            </p:cNvPr>
            <p:cNvSpPr/>
            <p:nvPr/>
          </p:nvSpPr>
          <p:spPr bwMode="auto">
            <a:xfrm>
              <a:off x="6629935" y="942207"/>
              <a:ext cx="4915651" cy="565847"/>
            </a:xfrm>
            <a:prstGeom prst="rect">
              <a:avLst/>
            </a:prstGeom>
            <a:solidFill>
              <a:srgbClr val="189BB5"/>
            </a:solid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de-AT" sz="1500" dirty="0">
                <a:solidFill>
                  <a:srgbClr val="000000"/>
                </a:solidFill>
                <a:latin typeface="Arial" charset="0"/>
              </a:endParaRPr>
            </a:p>
          </p:txBody>
        </p:sp>
        <p:cxnSp>
          <p:nvCxnSpPr>
            <p:cNvPr id="48" name="Straight Connector 22">
              <a:extLst>
                <a:ext uri="{FF2B5EF4-FFF2-40B4-BE49-F238E27FC236}">
                  <a16:creationId xmlns:a16="http://schemas.microsoft.com/office/drawing/2014/main" id="{03F83AF9-CFDC-47ED-BA2E-7F1867B8FB37}"/>
                </a:ext>
              </a:extLst>
            </p:cNvPr>
            <p:cNvCxnSpPr>
              <a:cxnSpLocks/>
            </p:cNvCxnSpPr>
            <p:nvPr/>
          </p:nvCxnSpPr>
          <p:spPr bwMode="auto">
            <a:xfrm>
              <a:off x="6781800" y="1017142"/>
              <a:ext cx="0" cy="5104258"/>
            </a:xfrm>
            <a:prstGeom prst="line">
              <a:avLst/>
            </a:prstGeom>
            <a:solidFill>
              <a:schemeClr val="accent1"/>
            </a:solidFill>
            <a:ln w="28575" cap="flat" cmpd="sng" algn="ctr">
              <a:solidFill>
                <a:srgbClr val="189BB5"/>
              </a:solidFill>
              <a:prstDash val="solid"/>
              <a:round/>
              <a:headEnd type="none" w="med" len="med"/>
              <a:tailEnd type="none" w="med" len="med"/>
            </a:ln>
            <a:effectLst/>
          </p:spPr>
        </p:cxnSp>
      </p:grpSp>
      <p:pic>
        <p:nvPicPr>
          <p:cNvPr id="49" name="Picture 4" descr="Related image">
            <a:extLst>
              <a:ext uri="{FF2B5EF4-FFF2-40B4-BE49-F238E27FC236}">
                <a16:creationId xmlns:a16="http://schemas.microsoft.com/office/drawing/2014/main" id="{D354AB7E-B843-4B40-A716-256923D44248}"/>
              </a:ext>
            </a:extLst>
          </p:cNvPr>
          <p:cNvPicPr>
            <a:picLocks noChangeAspect="1" noChangeArrowheads="1"/>
          </p:cNvPicPr>
          <p:nvPr/>
        </p:nvPicPr>
        <p:blipFill>
          <a:blip r:embed="rId3">
            <a:duotone>
              <a:prstClr val="black"/>
              <a:srgbClr val="189BB5">
                <a:tint val="45000"/>
                <a:satMod val="400000"/>
              </a:srgbClr>
            </a:duotone>
            <a:extLst>
              <a:ext uri="{28A0092B-C50C-407E-A947-70E740481C1C}">
                <a14:useLocalDpi xmlns:a14="http://schemas.microsoft.com/office/drawing/2010/main" val="0"/>
              </a:ext>
            </a:extLst>
          </a:blip>
          <a:srcRect/>
          <a:stretch>
            <a:fillRect/>
          </a:stretch>
        </p:blipFill>
        <p:spPr bwMode="auto">
          <a:xfrm>
            <a:off x="5148410" y="5371938"/>
            <a:ext cx="268059" cy="268059"/>
          </a:xfrm>
          <a:prstGeom prst="rect">
            <a:avLst/>
          </a:prstGeom>
          <a:noFill/>
          <a:extLst>
            <a:ext uri="{909E8E84-426E-40DD-AFC4-6F175D3DCCD1}">
              <a14:hiddenFill xmlns:a14="http://schemas.microsoft.com/office/drawing/2010/main">
                <a:solidFill>
                  <a:srgbClr val="FFFFFF"/>
                </a:solidFill>
              </a14:hiddenFill>
            </a:ext>
          </a:extLst>
        </p:spPr>
      </p:pic>
      <p:sp>
        <p:nvSpPr>
          <p:cNvPr id="50" name="Title 6">
            <a:extLst>
              <a:ext uri="{FF2B5EF4-FFF2-40B4-BE49-F238E27FC236}">
                <a16:creationId xmlns:a16="http://schemas.microsoft.com/office/drawing/2014/main" id="{B57B85E7-29E7-4133-9AC8-BDBAB59B09A9}"/>
              </a:ext>
            </a:extLst>
          </p:cNvPr>
          <p:cNvSpPr txBox="1">
            <a:spLocks/>
          </p:cNvSpPr>
          <p:nvPr/>
        </p:nvSpPr>
        <p:spPr>
          <a:xfrm>
            <a:off x="495253" y="1880463"/>
            <a:ext cx="1596829" cy="236306"/>
          </a:xfrm>
          <a:prstGeom prst="rect">
            <a:avLst/>
          </a:prstGeom>
        </p:spPr>
        <p:txBody>
          <a:bodyPr/>
          <a:lstStyle>
            <a:lvl1pPr algn="l" rtl="0" eaLnBrk="0" fontAlgn="base" hangingPunct="0">
              <a:spcBef>
                <a:spcPct val="0"/>
              </a:spcBef>
              <a:spcAft>
                <a:spcPct val="0"/>
              </a:spcAft>
              <a:defRPr sz="3000" b="1">
                <a:solidFill>
                  <a:srgbClr val="FFFFFF"/>
                </a:solidFill>
                <a:latin typeface="+mj-lt"/>
                <a:ea typeface="+mj-ea"/>
                <a:cs typeface="+mj-cs"/>
              </a:defRPr>
            </a:lvl1pPr>
            <a:lvl2pPr algn="l" rtl="0" eaLnBrk="0" fontAlgn="base" hangingPunct="0">
              <a:spcBef>
                <a:spcPct val="0"/>
              </a:spcBef>
              <a:spcAft>
                <a:spcPct val="0"/>
              </a:spcAft>
              <a:defRPr sz="3000" b="1">
                <a:solidFill>
                  <a:srgbClr val="FFFFFF"/>
                </a:solidFill>
                <a:latin typeface="Arial" charset="0"/>
                <a:ea typeface="ＭＳ Ｐゴシック" charset="0"/>
              </a:defRPr>
            </a:lvl2pPr>
            <a:lvl3pPr algn="l" rtl="0" eaLnBrk="0" fontAlgn="base" hangingPunct="0">
              <a:spcBef>
                <a:spcPct val="0"/>
              </a:spcBef>
              <a:spcAft>
                <a:spcPct val="0"/>
              </a:spcAft>
              <a:defRPr sz="3000" b="1">
                <a:solidFill>
                  <a:srgbClr val="FFFFFF"/>
                </a:solidFill>
                <a:latin typeface="Arial" charset="0"/>
                <a:ea typeface="ＭＳ Ｐゴシック" charset="0"/>
              </a:defRPr>
            </a:lvl3pPr>
            <a:lvl4pPr algn="l" rtl="0" eaLnBrk="0" fontAlgn="base" hangingPunct="0">
              <a:spcBef>
                <a:spcPct val="0"/>
              </a:spcBef>
              <a:spcAft>
                <a:spcPct val="0"/>
              </a:spcAft>
              <a:defRPr sz="3000" b="1">
                <a:solidFill>
                  <a:srgbClr val="FFFFFF"/>
                </a:solidFill>
                <a:latin typeface="Arial" charset="0"/>
                <a:ea typeface="ＭＳ Ｐゴシック" charset="0"/>
              </a:defRPr>
            </a:lvl4pPr>
            <a:lvl5pPr algn="l" rtl="0" eaLnBrk="0" fontAlgn="base" hangingPunct="0">
              <a:spcBef>
                <a:spcPct val="0"/>
              </a:spcBef>
              <a:spcAft>
                <a:spcPct val="0"/>
              </a:spcAft>
              <a:defRPr sz="3000" b="1">
                <a:solidFill>
                  <a:srgbClr val="FFFFFF"/>
                </a:solidFill>
                <a:latin typeface="Arial" charset="0"/>
                <a:ea typeface="ＭＳ Ｐゴシック" charset="0"/>
              </a:defRPr>
            </a:lvl5pPr>
            <a:lvl6pPr marL="457200" algn="l" rtl="0" eaLnBrk="1" fontAlgn="base" hangingPunct="1">
              <a:spcBef>
                <a:spcPct val="0"/>
              </a:spcBef>
              <a:spcAft>
                <a:spcPct val="0"/>
              </a:spcAft>
              <a:defRPr sz="3000" b="1">
                <a:solidFill>
                  <a:srgbClr val="000000"/>
                </a:solidFill>
                <a:latin typeface="Arial" charset="0"/>
                <a:ea typeface="ＭＳ Ｐゴシック" charset="0"/>
              </a:defRPr>
            </a:lvl6pPr>
            <a:lvl7pPr marL="914400" algn="l" rtl="0" eaLnBrk="1" fontAlgn="base" hangingPunct="1">
              <a:spcBef>
                <a:spcPct val="0"/>
              </a:spcBef>
              <a:spcAft>
                <a:spcPct val="0"/>
              </a:spcAft>
              <a:defRPr sz="3000" b="1">
                <a:solidFill>
                  <a:srgbClr val="000000"/>
                </a:solidFill>
                <a:latin typeface="Arial" charset="0"/>
                <a:ea typeface="ＭＳ Ｐゴシック" charset="0"/>
              </a:defRPr>
            </a:lvl7pPr>
            <a:lvl8pPr marL="1371600" algn="l" rtl="0" eaLnBrk="1" fontAlgn="base" hangingPunct="1">
              <a:spcBef>
                <a:spcPct val="0"/>
              </a:spcBef>
              <a:spcAft>
                <a:spcPct val="0"/>
              </a:spcAft>
              <a:defRPr sz="3000" b="1">
                <a:solidFill>
                  <a:srgbClr val="000000"/>
                </a:solidFill>
                <a:latin typeface="Arial" charset="0"/>
                <a:ea typeface="ＭＳ Ｐゴシック" charset="0"/>
              </a:defRPr>
            </a:lvl8pPr>
            <a:lvl9pPr marL="1828800" algn="l" rtl="0" eaLnBrk="1" fontAlgn="base" hangingPunct="1">
              <a:spcBef>
                <a:spcPct val="0"/>
              </a:spcBef>
              <a:spcAft>
                <a:spcPct val="0"/>
              </a:spcAft>
              <a:defRPr sz="3000" b="1">
                <a:solidFill>
                  <a:srgbClr val="000000"/>
                </a:solidFill>
                <a:latin typeface="Arial" charset="0"/>
                <a:ea typeface="ＭＳ Ｐゴシック" charset="0"/>
              </a:defRPr>
            </a:lvl9pPr>
          </a:lstStyle>
          <a:p>
            <a:pPr>
              <a:defRPr/>
            </a:pPr>
            <a:r>
              <a:rPr lang="en-US" sz="1200" dirty="0">
                <a:solidFill>
                  <a:schemeClr val="bg1"/>
                </a:solidFill>
                <a:latin typeface="Arial" panose="020B0604020202020204" pitchFamily="34" charset="0"/>
                <a:cs typeface="Arial" panose="020B0604020202020204" pitchFamily="34" charset="0"/>
              </a:rPr>
              <a:t>charity: water</a:t>
            </a:r>
            <a:endParaRPr lang="de-AT" sz="1200" dirty="0">
              <a:solidFill>
                <a:schemeClr val="bg1"/>
              </a:solidFill>
              <a:latin typeface="Arial" panose="020B0604020202020204" pitchFamily="34" charset="0"/>
              <a:cs typeface="Arial" panose="020B0604020202020204" pitchFamily="34" charset="0"/>
            </a:endParaRPr>
          </a:p>
        </p:txBody>
      </p:sp>
      <p:sp>
        <p:nvSpPr>
          <p:cNvPr id="51" name="Title 6">
            <a:extLst>
              <a:ext uri="{FF2B5EF4-FFF2-40B4-BE49-F238E27FC236}">
                <a16:creationId xmlns:a16="http://schemas.microsoft.com/office/drawing/2014/main" id="{22D7F1FD-64C2-4702-8AB9-B8CC452D5136}"/>
              </a:ext>
            </a:extLst>
          </p:cNvPr>
          <p:cNvSpPr txBox="1">
            <a:spLocks/>
          </p:cNvSpPr>
          <p:nvPr/>
        </p:nvSpPr>
        <p:spPr>
          <a:xfrm>
            <a:off x="5083260" y="1880463"/>
            <a:ext cx="1776752" cy="236306"/>
          </a:xfrm>
          <a:prstGeom prst="rect">
            <a:avLst/>
          </a:prstGeom>
        </p:spPr>
        <p:txBody>
          <a:bodyPr/>
          <a:lstStyle>
            <a:lvl1pPr algn="l" rtl="0" eaLnBrk="0" fontAlgn="base" hangingPunct="0">
              <a:spcBef>
                <a:spcPct val="0"/>
              </a:spcBef>
              <a:spcAft>
                <a:spcPct val="0"/>
              </a:spcAft>
              <a:defRPr sz="3000" b="1">
                <a:solidFill>
                  <a:srgbClr val="FFFFFF"/>
                </a:solidFill>
                <a:latin typeface="+mj-lt"/>
                <a:ea typeface="+mj-ea"/>
                <a:cs typeface="+mj-cs"/>
              </a:defRPr>
            </a:lvl1pPr>
            <a:lvl2pPr algn="l" rtl="0" eaLnBrk="0" fontAlgn="base" hangingPunct="0">
              <a:spcBef>
                <a:spcPct val="0"/>
              </a:spcBef>
              <a:spcAft>
                <a:spcPct val="0"/>
              </a:spcAft>
              <a:defRPr sz="3000" b="1">
                <a:solidFill>
                  <a:srgbClr val="FFFFFF"/>
                </a:solidFill>
                <a:latin typeface="Arial" charset="0"/>
                <a:ea typeface="ＭＳ Ｐゴシック" charset="0"/>
              </a:defRPr>
            </a:lvl2pPr>
            <a:lvl3pPr algn="l" rtl="0" eaLnBrk="0" fontAlgn="base" hangingPunct="0">
              <a:spcBef>
                <a:spcPct val="0"/>
              </a:spcBef>
              <a:spcAft>
                <a:spcPct val="0"/>
              </a:spcAft>
              <a:defRPr sz="3000" b="1">
                <a:solidFill>
                  <a:srgbClr val="FFFFFF"/>
                </a:solidFill>
                <a:latin typeface="Arial" charset="0"/>
                <a:ea typeface="ＭＳ Ｐゴシック" charset="0"/>
              </a:defRPr>
            </a:lvl3pPr>
            <a:lvl4pPr algn="l" rtl="0" eaLnBrk="0" fontAlgn="base" hangingPunct="0">
              <a:spcBef>
                <a:spcPct val="0"/>
              </a:spcBef>
              <a:spcAft>
                <a:spcPct val="0"/>
              </a:spcAft>
              <a:defRPr sz="3000" b="1">
                <a:solidFill>
                  <a:srgbClr val="FFFFFF"/>
                </a:solidFill>
                <a:latin typeface="Arial" charset="0"/>
                <a:ea typeface="ＭＳ Ｐゴシック" charset="0"/>
              </a:defRPr>
            </a:lvl4pPr>
            <a:lvl5pPr algn="l" rtl="0" eaLnBrk="0" fontAlgn="base" hangingPunct="0">
              <a:spcBef>
                <a:spcPct val="0"/>
              </a:spcBef>
              <a:spcAft>
                <a:spcPct val="0"/>
              </a:spcAft>
              <a:defRPr sz="3000" b="1">
                <a:solidFill>
                  <a:srgbClr val="FFFFFF"/>
                </a:solidFill>
                <a:latin typeface="Arial" charset="0"/>
                <a:ea typeface="ＭＳ Ｐゴシック" charset="0"/>
              </a:defRPr>
            </a:lvl5pPr>
            <a:lvl6pPr marL="457200" algn="l" rtl="0" eaLnBrk="1" fontAlgn="base" hangingPunct="1">
              <a:spcBef>
                <a:spcPct val="0"/>
              </a:spcBef>
              <a:spcAft>
                <a:spcPct val="0"/>
              </a:spcAft>
              <a:defRPr sz="3000" b="1">
                <a:solidFill>
                  <a:srgbClr val="000000"/>
                </a:solidFill>
                <a:latin typeface="Arial" charset="0"/>
                <a:ea typeface="ＭＳ Ｐゴシック" charset="0"/>
              </a:defRPr>
            </a:lvl6pPr>
            <a:lvl7pPr marL="914400" algn="l" rtl="0" eaLnBrk="1" fontAlgn="base" hangingPunct="1">
              <a:spcBef>
                <a:spcPct val="0"/>
              </a:spcBef>
              <a:spcAft>
                <a:spcPct val="0"/>
              </a:spcAft>
              <a:defRPr sz="3000" b="1">
                <a:solidFill>
                  <a:srgbClr val="000000"/>
                </a:solidFill>
                <a:latin typeface="Arial" charset="0"/>
                <a:ea typeface="ＭＳ Ｐゴシック" charset="0"/>
              </a:defRPr>
            </a:lvl7pPr>
            <a:lvl8pPr marL="1371600" algn="l" rtl="0" eaLnBrk="1" fontAlgn="base" hangingPunct="1">
              <a:spcBef>
                <a:spcPct val="0"/>
              </a:spcBef>
              <a:spcAft>
                <a:spcPct val="0"/>
              </a:spcAft>
              <a:defRPr sz="3000" b="1">
                <a:solidFill>
                  <a:srgbClr val="000000"/>
                </a:solidFill>
                <a:latin typeface="Arial" charset="0"/>
                <a:ea typeface="ＭＳ Ｐゴシック" charset="0"/>
              </a:defRPr>
            </a:lvl8pPr>
            <a:lvl9pPr marL="1828800" algn="l" rtl="0" eaLnBrk="1" fontAlgn="base" hangingPunct="1">
              <a:spcBef>
                <a:spcPct val="0"/>
              </a:spcBef>
              <a:spcAft>
                <a:spcPct val="0"/>
              </a:spcAft>
              <a:defRPr sz="3000" b="1">
                <a:solidFill>
                  <a:srgbClr val="000000"/>
                </a:solidFill>
                <a:latin typeface="Arial" charset="0"/>
                <a:ea typeface="ＭＳ Ｐゴシック" charset="0"/>
              </a:defRPr>
            </a:lvl9pPr>
          </a:lstStyle>
          <a:p>
            <a:pPr>
              <a:defRPr/>
            </a:pPr>
            <a:r>
              <a:rPr lang="en-US" sz="1200" dirty="0">
                <a:solidFill>
                  <a:schemeClr val="bg1"/>
                </a:solidFill>
                <a:latin typeface="Arial" panose="020B0604020202020204" pitchFamily="34" charset="0"/>
                <a:cs typeface="Arial" panose="020B0604020202020204" pitchFamily="34" charset="0"/>
              </a:rPr>
              <a:t>World Bicycle Relief</a:t>
            </a:r>
            <a:endParaRPr lang="de-AT" sz="1200" dirty="0">
              <a:solidFill>
                <a:schemeClr val="bg1"/>
              </a:solidFill>
              <a:latin typeface="Arial" panose="020B0604020202020204" pitchFamily="34" charset="0"/>
              <a:cs typeface="Arial" panose="020B0604020202020204" pitchFamily="34" charset="0"/>
            </a:endParaRPr>
          </a:p>
        </p:txBody>
      </p:sp>
      <p:pic>
        <p:nvPicPr>
          <p:cNvPr id="52" name="Picture 2" descr="Related image">
            <a:extLst>
              <a:ext uri="{FF2B5EF4-FFF2-40B4-BE49-F238E27FC236}">
                <a16:creationId xmlns:a16="http://schemas.microsoft.com/office/drawing/2014/main" id="{CA5578AA-2E6A-457E-AD35-D2ACAEE447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6180" y="2247118"/>
            <a:ext cx="3494768" cy="1469392"/>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35">
            <a:extLst>
              <a:ext uri="{FF2B5EF4-FFF2-40B4-BE49-F238E27FC236}">
                <a16:creationId xmlns:a16="http://schemas.microsoft.com/office/drawing/2014/main" id="{3C5A2E1C-FA31-427C-A66C-E3852D3F0DA4}"/>
              </a:ext>
            </a:extLst>
          </p:cNvPr>
          <p:cNvSpPr/>
          <p:nvPr/>
        </p:nvSpPr>
        <p:spPr>
          <a:xfrm>
            <a:off x="5146180" y="3752603"/>
            <a:ext cx="3453426" cy="1431161"/>
          </a:xfrm>
          <a:prstGeom prst="rect">
            <a:avLst/>
          </a:prstGeom>
        </p:spPr>
        <p:txBody>
          <a:bodyPr wrap="square">
            <a:spAutoFit/>
          </a:bodyPr>
          <a:lstStyle/>
          <a:p>
            <a:r>
              <a:rPr lang="en-US" sz="900" b="1" dirty="0">
                <a:latin typeface="Arial" panose="020B0604020202020204" pitchFamily="34" charset="0"/>
                <a:cs typeface="Arial" panose="020B0604020202020204" pitchFamily="34" charset="0"/>
              </a:rPr>
              <a:t>Ethel’s Dream</a:t>
            </a:r>
          </a:p>
          <a:p>
            <a:endParaRPr lang="en-US" sz="6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The World Bicycle Relief who focuses on “mobilizing people through the Power of Bicycles” has tapped into the power of personal stories by letting the people they serve share their own experiences with the organization. And when you hear directly from someone like Ethel, who walked two hours to school and back every day just to get an education until World Bicycle Relief cut her commute down to 45 minutes, you can't help but feel connected to her and to the organization’s mission. </a:t>
            </a:r>
          </a:p>
        </p:txBody>
      </p:sp>
      <p:sp>
        <p:nvSpPr>
          <p:cNvPr id="54" name="Rectangle 30">
            <a:extLst>
              <a:ext uri="{FF2B5EF4-FFF2-40B4-BE49-F238E27FC236}">
                <a16:creationId xmlns:a16="http://schemas.microsoft.com/office/drawing/2014/main" id="{66761CA6-305E-4051-B55E-882990917E1A}"/>
              </a:ext>
            </a:extLst>
          </p:cNvPr>
          <p:cNvSpPr/>
          <p:nvPr/>
        </p:nvSpPr>
        <p:spPr>
          <a:xfrm>
            <a:off x="6712129" y="5367754"/>
            <a:ext cx="1793147" cy="369332"/>
          </a:xfrm>
          <a:prstGeom prst="rect">
            <a:avLst/>
          </a:prstGeom>
        </p:spPr>
        <p:txBody>
          <a:bodyPr wrap="square">
            <a:spAutoFit/>
          </a:bodyPr>
          <a:lstStyle/>
          <a:p>
            <a:r>
              <a:rPr lang="en-US" sz="900" dirty="0">
                <a:hlinkClick r:id="rId5"/>
              </a:rPr>
              <a:t>https://worldbicyclerelief.org/en/impact/education/#ethel%20video</a:t>
            </a:r>
            <a:endParaRPr lang="en-US" sz="900" dirty="0"/>
          </a:p>
        </p:txBody>
      </p:sp>
      <p:sp>
        <p:nvSpPr>
          <p:cNvPr id="55" name="Rectangle 33">
            <a:extLst>
              <a:ext uri="{FF2B5EF4-FFF2-40B4-BE49-F238E27FC236}">
                <a16:creationId xmlns:a16="http://schemas.microsoft.com/office/drawing/2014/main" id="{7FDFBCB0-1364-490B-A04A-28F1173993F6}"/>
              </a:ext>
            </a:extLst>
          </p:cNvPr>
          <p:cNvSpPr/>
          <p:nvPr/>
        </p:nvSpPr>
        <p:spPr>
          <a:xfrm>
            <a:off x="5416469" y="5413570"/>
            <a:ext cx="1423788" cy="253916"/>
          </a:xfrm>
          <a:prstGeom prst="rect">
            <a:avLst/>
          </a:prstGeom>
        </p:spPr>
        <p:txBody>
          <a:bodyPr wrap="none">
            <a:spAutoFit/>
          </a:bodyPr>
          <a:lstStyle/>
          <a:p>
            <a:r>
              <a:rPr lang="en-US" altLang="de-DE" sz="1050" b="1" dirty="0">
                <a:solidFill>
                  <a:srgbClr val="189BB5"/>
                </a:solidFill>
                <a:latin typeface="Arial" panose="020B0604020202020204" pitchFamily="34" charset="0"/>
                <a:cs typeface="Arial" panose="020B0604020202020204" pitchFamily="34" charset="0"/>
              </a:rPr>
              <a:t>STORY and VIDEO:</a:t>
            </a:r>
            <a:endParaRPr lang="de-AT" altLang="de-DE" sz="1050" b="1" dirty="0">
              <a:solidFill>
                <a:srgbClr val="189BB5"/>
              </a:solidFill>
              <a:latin typeface="Arial" panose="020B0604020202020204" pitchFamily="34" charset="0"/>
              <a:cs typeface="Arial" panose="020B0604020202020204" pitchFamily="34" charset="0"/>
            </a:endParaRPr>
          </a:p>
        </p:txBody>
      </p:sp>
      <p:sp>
        <p:nvSpPr>
          <p:cNvPr id="56" name="Rectangle 36">
            <a:extLst>
              <a:ext uri="{FF2B5EF4-FFF2-40B4-BE49-F238E27FC236}">
                <a16:creationId xmlns:a16="http://schemas.microsoft.com/office/drawing/2014/main" id="{75C445B3-4423-49E3-AA42-77B1B85FF9A5}"/>
              </a:ext>
            </a:extLst>
          </p:cNvPr>
          <p:cNvSpPr/>
          <p:nvPr/>
        </p:nvSpPr>
        <p:spPr>
          <a:xfrm>
            <a:off x="1542179" y="5349190"/>
            <a:ext cx="1957587" cy="253916"/>
          </a:xfrm>
          <a:prstGeom prst="rect">
            <a:avLst/>
          </a:prstGeom>
        </p:spPr>
        <p:txBody>
          <a:bodyPr wrap="none">
            <a:spAutoFit/>
          </a:bodyPr>
          <a:lstStyle/>
          <a:p>
            <a:r>
              <a:rPr lang="en-US" sz="1050" dirty="0">
                <a:latin typeface="Arial" panose="020B0604020202020204" pitchFamily="34" charset="0"/>
                <a:cs typeface="Arial" panose="020B0604020202020204" pitchFamily="34" charset="0"/>
                <a:hlinkClick r:id="rId6"/>
              </a:rPr>
              <a:t>https://youtu.be/nlVIsVfWwS4</a:t>
            </a:r>
            <a:endParaRPr lang="en-US" sz="1050" dirty="0">
              <a:latin typeface="Arial" panose="020B0604020202020204" pitchFamily="34" charset="0"/>
              <a:cs typeface="Arial" panose="020B0604020202020204" pitchFamily="34" charset="0"/>
            </a:endParaRPr>
          </a:p>
        </p:txBody>
      </p:sp>
      <p:grpSp>
        <p:nvGrpSpPr>
          <p:cNvPr id="57" name="Group 43">
            <a:extLst>
              <a:ext uri="{FF2B5EF4-FFF2-40B4-BE49-F238E27FC236}">
                <a16:creationId xmlns:a16="http://schemas.microsoft.com/office/drawing/2014/main" id="{9008D52B-26C3-45FE-8205-57DBDB9EB0AC}"/>
              </a:ext>
            </a:extLst>
          </p:cNvPr>
          <p:cNvGrpSpPr/>
          <p:nvPr/>
        </p:nvGrpSpPr>
        <p:grpSpPr>
          <a:xfrm>
            <a:off x="609861" y="5294813"/>
            <a:ext cx="1060324" cy="362813"/>
            <a:chOff x="360363" y="5927372"/>
            <a:chExt cx="1413764" cy="483750"/>
          </a:xfrm>
        </p:grpSpPr>
        <p:sp>
          <p:nvSpPr>
            <p:cNvPr id="58" name="TextBox 3">
              <a:extLst>
                <a:ext uri="{FF2B5EF4-FFF2-40B4-BE49-F238E27FC236}">
                  <a16:creationId xmlns:a16="http://schemas.microsoft.com/office/drawing/2014/main" id="{0108B481-0973-4857-A79F-61F8DE95CEEE}"/>
                </a:ext>
              </a:extLst>
            </p:cNvPr>
            <p:cNvSpPr txBox="1">
              <a:spLocks noChangeArrowheads="1"/>
            </p:cNvSpPr>
            <p:nvPr/>
          </p:nvSpPr>
          <p:spPr bwMode="auto">
            <a:xfrm>
              <a:off x="910215" y="5999971"/>
              <a:ext cx="86391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de-DE" sz="1050" b="1" dirty="0">
                  <a:solidFill>
                    <a:srgbClr val="189BB5"/>
                  </a:solidFill>
                  <a:latin typeface="Arial" panose="020B0604020202020204" pitchFamily="34" charset="0"/>
                  <a:cs typeface="Arial" panose="020B0604020202020204" pitchFamily="34" charset="0"/>
                </a:rPr>
                <a:t>VIDEO:</a:t>
              </a:r>
              <a:endParaRPr lang="de-AT" altLang="de-DE" sz="1050" b="1" dirty="0">
                <a:solidFill>
                  <a:srgbClr val="189BB5"/>
                </a:solidFill>
                <a:latin typeface="Arial" panose="020B0604020202020204" pitchFamily="34" charset="0"/>
                <a:cs typeface="Arial" panose="020B0604020202020204" pitchFamily="34" charset="0"/>
              </a:endParaRPr>
            </a:p>
          </p:txBody>
        </p:sp>
        <p:pic>
          <p:nvPicPr>
            <p:cNvPr id="59" name="Picture 45">
              <a:extLst>
                <a:ext uri="{FF2B5EF4-FFF2-40B4-BE49-F238E27FC236}">
                  <a16:creationId xmlns:a16="http://schemas.microsoft.com/office/drawing/2014/main" id="{0ABC4D83-A587-4105-9E76-231AF9CBF1E6}"/>
                </a:ext>
              </a:extLst>
            </p:cNvPr>
            <p:cNvPicPr>
              <a:picLocks noChangeAspect="1"/>
            </p:cNvPicPr>
            <p:nvPr/>
          </p:nvPicPr>
          <p:blipFill>
            <a:blip r:embed="rId7">
              <a:duotone>
                <a:prstClr val="black"/>
                <a:srgbClr val="189BB5">
                  <a:tint val="45000"/>
                  <a:satMod val="400000"/>
                </a:srgbClr>
              </a:duotone>
            </a:blip>
            <a:stretch>
              <a:fillRect/>
            </a:stretch>
          </p:blipFill>
          <p:spPr>
            <a:xfrm>
              <a:off x="360363" y="5927372"/>
              <a:ext cx="483750" cy="483750"/>
            </a:xfrm>
            <a:prstGeom prst="rect">
              <a:avLst/>
            </a:prstGeom>
          </p:spPr>
        </p:pic>
      </p:grpSp>
      <p:pic>
        <p:nvPicPr>
          <p:cNvPr id="60" name="The Source | charity: water VR Video">
            <a:hlinkClick r:id="" action="ppaction://media"/>
            <a:extLst>
              <a:ext uri="{FF2B5EF4-FFF2-40B4-BE49-F238E27FC236}">
                <a16:creationId xmlns:a16="http://schemas.microsoft.com/office/drawing/2014/main" id="{29D07350-C658-4D1B-BA11-869892A2BC95}"/>
              </a:ext>
            </a:extLst>
          </p:cNvPr>
          <p:cNvPicPr>
            <a:picLocks noRot="1" noChangeAspect="1"/>
          </p:cNvPicPr>
          <p:nvPr>
            <a:videoFile r:link="rId1"/>
          </p:nvPr>
        </p:nvPicPr>
        <p:blipFill>
          <a:blip r:embed="rId8"/>
          <a:stretch>
            <a:fillRect/>
          </a:stretch>
        </p:blipFill>
        <p:spPr>
          <a:xfrm>
            <a:off x="755663" y="3386694"/>
            <a:ext cx="3095969" cy="1741483"/>
          </a:xfrm>
          <a:prstGeom prst="rect">
            <a:avLst/>
          </a:prstGeom>
        </p:spPr>
      </p:pic>
      <p:sp>
        <p:nvSpPr>
          <p:cNvPr id="61" name="Rectangle 47">
            <a:extLst>
              <a:ext uri="{FF2B5EF4-FFF2-40B4-BE49-F238E27FC236}">
                <a16:creationId xmlns:a16="http://schemas.microsoft.com/office/drawing/2014/main" id="{D26B2FF5-BE9E-4015-8EC8-DF72A4EEEA0E}"/>
              </a:ext>
            </a:extLst>
          </p:cNvPr>
          <p:cNvSpPr/>
          <p:nvPr/>
        </p:nvSpPr>
        <p:spPr>
          <a:xfrm>
            <a:off x="529870" y="2234126"/>
            <a:ext cx="3358358" cy="1061829"/>
          </a:xfrm>
          <a:prstGeom prst="rect">
            <a:avLst/>
          </a:prstGeom>
        </p:spPr>
        <p:txBody>
          <a:bodyPr wrap="square">
            <a:spAutoFit/>
          </a:bodyPr>
          <a:lstStyle/>
          <a:p>
            <a:r>
              <a:rPr lang="en-US" sz="900" b="1" dirty="0">
                <a:latin typeface="Arial" panose="020B0604020202020204" pitchFamily="34" charset="0"/>
                <a:cs typeface="Arial" panose="020B0604020202020204" pitchFamily="34" charset="0"/>
              </a:rPr>
              <a:t>charity: water raised $2.4 million at a fundraising event by taking donors on a virtual trip to a small town in Ethiopia. </a:t>
            </a:r>
            <a:br>
              <a:rPr lang="en-US" sz="900" dirty="0">
                <a:latin typeface="Arial" panose="020B0604020202020204" pitchFamily="34" charset="0"/>
                <a:cs typeface="Arial" panose="020B0604020202020204" pitchFamily="34" charset="0"/>
              </a:rPr>
            </a:br>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At the event, the organization provided attendees with virtual reality (VR) headsets so they could watch a movie that documented a week in the life of an Ethiopian family accessing clean water for the first time. </a:t>
            </a:r>
          </a:p>
        </p:txBody>
      </p:sp>
    </p:spTree>
    <p:extLst>
      <p:ext uri="{BB962C8B-B14F-4D97-AF65-F5344CB8AC3E}">
        <p14:creationId xmlns:p14="http://schemas.microsoft.com/office/powerpoint/2010/main" val="315467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0"/>
                                        </p:tgtEl>
                                      </p:cBhvr>
                                    </p:cmd>
                                  </p:childTnLst>
                                </p:cTn>
                              </p:par>
                            </p:childTnLst>
                          </p:cTn>
                        </p:par>
                      </p:childTnLst>
                    </p:cTn>
                  </p:par>
                </p:childTnLst>
              </p:cTn>
              <p:nextCondLst>
                <p:cond evt="onClick" delay="0">
                  <p:tgtEl>
                    <p:spTgt spid="60"/>
                  </p:tgtEl>
                </p:cond>
              </p:nextCondLst>
            </p:seq>
            <p:video>
              <p:cMediaNode vol="80000">
                <p:cTn id="12" fill="hold" display="0">
                  <p:stCondLst>
                    <p:cond delay="indefinite"/>
                  </p:stCondLst>
                </p:cTn>
                <p:tgtEl>
                  <p:spTgt spid="60"/>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What is Good Upstream Business Planning? - Integrated Planning, Execution,  &amp;amp; Reserves for the Modern Energy Industry. | Aucerna">
            <a:extLst>
              <a:ext uri="{FF2B5EF4-FFF2-40B4-BE49-F238E27FC236}">
                <a16:creationId xmlns:a16="http://schemas.microsoft.com/office/drawing/2014/main" id="{E993E924-09B2-46C8-9EED-6431D946E61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6993" r="15340"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4892040"/>
            <a:ext cx="9143998"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6407A57-DBB3-4A1B-9BA4-EDF36CBBED14}"/>
              </a:ext>
            </a:extLst>
          </p:cNvPr>
          <p:cNvSpPr>
            <a:spLocks noGrp="1"/>
          </p:cNvSpPr>
          <p:nvPr>
            <p:ph type="ctrTitle"/>
          </p:nvPr>
        </p:nvSpPr>
        <p:spPr>
          <a:xfrm>
            <a:off x="726948" y="5154168"/>
            <a:ext cx="5229903" cy="1261872"/>
          </a:xfrm>
        </p:spPr>
        <p:txBody>
          <a:bodyPr anchor="ctr">
            <a:normAutofit/>
          </a:bodyPr>
          <a:lstStyle/>
          <a:p>
            <a:pPr algn="l"/>
            <a:r>
              <a:rPr lang="de-DE" sz="4200" dirty="0">
                <a:solidFill>
                  <a:schemeClr val="tx1">
                    <a:lumMod val="85000"/>
                    <a:lumOff val="15000"/>
                  </a:schemeClr>
                </a:solidFill>
              </a:rPr>
              <a:t>Marketing Action </a:t>
            </a:r>
            <a:r>
              <a:rPr lang="de-DE" sz="4200" dirty="0" err="1">
                <a:solidFill>
                  <a:schemeClr val="tx1">
                    <a:lumMod val="85000"/>
                    <a:lumOff val="15000"/>
                  </a:schemeClr>
                </a:solidFill>
              </a:rPr>
              <a:t>Planning</a:t>
            </a:r>
            <a:endParaRPr lang="de-AT" sz="4200" dirty="0">
              <a:solidFill>
                <a:schemeClr val="tx1">
                  <a:lumMod val="85000"/>
                  <a:lumOff val="15000"/>
                </a:schemeClr>
              </a:solidFill>
            </a:endParaRPr>
          </a:p>
        </p:txBody>
      </p:sp>
      <p:cxnSp>
        <p:nvCxnSpPr>
          <p:cNvPr id="73" name="Straight Connector 72">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10362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06183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47A61F1-6017-450D-BD86-4B5CFF3B11C7}"/>
              </a:ext>
            </a:extLst>
          </p:cNvPr>
          <p:cNvSpPr>
            <a:spLocks noGrp="1"/>
          </p:cNvSpPr>
          <p:nvPr>
            <p:ph type="title"/>
          </p:nvPr>
        </p:nvSpPr>
        <p:spPr>
          <a:xfrm>
            <a:off x="628650" y="2766218"/>
            <a:ext cx="7886700" cy="1325563"/>
          </a:xfrm>
        </p:spPr>
        <p:txBody>
          <a:bodyPr/>
          <a:lstStyle/>
          <a:p>
            <a:pPr algn="ctr"/>
            <a:r>
              <a:rPr lang="de-DE" dirty="0"/>
              <a:t>Customer </a:t>
            </a:r>
            <a:r>
              <a:rPr lang="de-DE" dirty="0" err="1"/>
              <a:t>relationships</a:t>
            </a:r>
            <a:endParaRPr lang="de-AT" dirty="0"/>
          </a:p>
        </p:txBody>
      </p:sp>
    </p:spTree>
    <p:extLst>
      <p:ext uri="{BB962C8B-B14F-4D97-AF65-F5344CB8AC3E}">
        <p14:creationId xmlns:p14="http://schemas.microsoft.com/office/powerpoint/2010/main" val="29161687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2286608" y="796234"/>
            <a:ext cx="4570783" cy="793377"/>
          </a:xfrm>
        </p:spPr>
        <p:txBody>
          <a:bodyPr>
            <a:noAutofit/>
          </a:bodyPr>
          <a:lstStyle/>
          <a:p>
            <a:r>
              <a:rPr lang="de-DE" sz="3200" dirty="0"/>
              <a:t>Marketing </a:t>
            </a:r>
            <a:r>
              <a:rPr lang="de-DE" sz="3200" dirty="0" err="1"/>
              <a:t>action</a:t>
            </a:r>
            <a:r>
              <a:rPr lang="de-DE" sz="3200" dirty="0"/>
              <a:t> </a:t>
            </a:r>
            <a:r>
              <a:rPr lang="de-DE" sz="3200" dirty="0" err="1"/>
              <a:t>planning</a:t>
            </a:r>
            <a:endParaRPr lang="de-AT" sz="3200" dirty="0"/>
          </a:p>
        </p:txBody>
      </p:sp>
      <p:grpSp>
        <p:nvGrpSpPr>
          <p:cNvPr id="14" name="Group 2">
            <a:extLst>
              <a:ext uri="{FF2B5EF4-FFF2-40B4-BE49-F238E27FC236}">
                <a16:creationId xmlns:a16="http://schemas.microsoft.com/office/drawing/2014/main" id="{3E4896A8-26A5-4646-8892-3990465DA5FE}"/>
              </a:ext>
            </a:extLst>
          </p:cNvPr>
          <p:cNvGrpSpPr/>
          <p:nvPr/>
        </p:nvGrpSpPr>
        <p:grpSpPr>
          <a:xfrm>
            <a:off x="719436" y="2487621"/>
            <a:ext cx="7421989" cy="1144902"/>
            <a:chOff x="959248" y="1655350"/>
            <a:chExt cx="9895986" cy="1526535"/>
          </a:xfrm>
        </p:grpSpPr>
        <p:sp>
          <p:nvSpPr>
            <p:cNvPr id="15" name="Rectangle 1">
              <a:extLst>
                <a:ext uri="{FF2B5EF4-FFF2-40B4-BE49-F238E27FC236}">
                  <a16:creationId xmlns:a16="http://schemas.microsoft.com/office/drawing/2014/main" id="{5DBAA96D-B4D5-4F19-ACFC-AE03AF684B27}"/>
                </a:ext>
              </a:extLst>
            </p:cNvPr>
            <p:cNvSpPr/>
            <p:nvPr/>
          </p:nvSpPr>
          <p:spPr>
            <a:xfrm>
              <a:off x="1661715" y="1655350"/>
              <a:ext cx="9193519" cy="615553"/>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Identify your planned initiatives, including planned activities for each of your specific stakeholders/customer segments for each of your center goals.  </a:t>
              </a:r>
            </a:p>
          </p:txBody>
        </p:sp>
        <p:sp>
          <p:nvSpPr>
            <p:cNvPr id="26" name="Rectangle 35">
              <a:extLst>
                <a:ext uri="{FF2B5EF4-FFF2-40B4-BE49-F238E27FC236}">
                  <a16:creationId xmlns:a16="http://schemas.microsoft.com/office/drawing/2014/main" id="{71B8454F-607E-498D-AB85-B67B20B638FF}"/>
                </a:ext>
              </a:extLst>
            </p:cNvPr>
            <p:cNvSpPr/>
            <p:nvPr/>
          </p:nvSpPr>
          <p:spPr>
            <a:xfrm>
              <a:off x="959248" y="2320111"/>
              <a:ext cx="9782085" cy="861774"/>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In addition, it is important to add mechanisms of measurement deriving from the objectives and set deadlines and responsibilities for each of the actions planned. </a:t>
              </a:r>
            </a:p>
            <a:p>
              <a:endParaRPr lang="en-US" sz="1200" dirty="0"/>
            </a:p>
          </p:txBody>
        </p:sp>
      </p:grpSp>
      <p:grpSp>
        <p:nvGrpSpPr>
          <p:cNvPr id="27" name="Group 43">
            <a:extLst>
              <a:ext uri="{FF2B5EF4-FFF2-40B4-BE49-F238E27FC236}">
                <a16:creationId xmlns:a16="http://schemas.microsoft.com/office/drawing/2014/main" id="{8B97AB0F-7516-4847-8924-0300D0494D4F}"/>
              </a:ext>
            </a:extLst>
          </p:cNvPr>
          <p:cNvGrpSpPr/>
          <p:nvPr/>
        </p:nvGrpSpPr>
        <p:grpSpPr>
          <a:xfrm>
            <a:off x="655101" y="3806032"/>
            <a:ext cx="7607954" cy="1223168"/>
            <a:chOff x="873467" y="3583047"/>
            <a:chExt cx="10315231" cy="2582351"/>
          </a:xfrm>
        </p:grpSpPr>
        <p:sp>
          <p:nvSpPr>
            <p:cNvPr id="28" name="Rectangle 25">
              <a:extLst>
                <a:ext uri="{FF2B5EF4-FFF2-40B4-BE49-F238E27FC236}">
                  <a16:creationId xmlns:a16="http://schemas.microsoft.com/office/drawing/2014/main" id="{A607243A-FA42-4C89-9F65-B8379E9D6F21}"/>
                </a:ext>
              </a:extLst>
            </p:cNvPr>
            <p:cNvSpPr/>
            <p:nvPr/>
          </p:nvSpPr>
          <p:spPr>
            <a:xfrm>
              <a:off x="991744" y="3643115"/>
              <a:ext cx="9155556" cy="1900598"/>
            </a:xfrm>
            <a:prstGeom prst="rect">
              <a:avLst/>
            </a:prstGeom>
          </p:spPr>
          <p:txBody>
            <a:bodyPr wrap="square">
              <a:spAutoFit/>
            </a:bodyPr>
            <a:lstStyle/>
            <a:p>
              <a:pPr defTabSz="685800">
                <a:defRPr/>
              </a:pPr>
              <a:r>
                <a:rPr lang="en-US" sz="1050" b="1" dirty="0">
                  <a:latin typeface="Arial" panose="020B0604020202020204" pitchFamily="34" charset="0"/>
                  <a:cs typeface="Arial" panose="020B0604020202020204" pitchFamily="34" charset="0"/>
                </a:rPr>
                <a:t>Here are some tips for creating an action plan for your marketing initiatives/activities:</a:t>
              </a:r>
            </a:p>
            <a:p>
              <a:pPr defTabSz="685800">
                <a:defRPr/>
              </a:pPr>
              <a:endParaRPr lang="en-US" sz="1050" b="1" dirty="0">
                <a:latin typeface="Arial" panose="020B0604020202020204" pitchFamily="34" charset="0"/>
                <a:cs typeface="Arial" panose="020B0604020202020204" pitchFamily="34" charset="0"/>
              </a:endParaRPr>
            </a:p>
            <a:p>
              <a:pPr defTabSz="685800">
                <a:defRPr/>
              </a:pPr>
              <a:endParaRPr lang="en-US" sz="1050"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p:txBody>
        </p:sp>
        <p:sp>
          <p:nvSpPr>
            <p:cNvPr id="29" name="Oval 31">
              <a:extLst>
                <a:ext uri="{FF2B5EF4-FFF2-40B4-BE49-F238E27FC236}">
                  <a16:creationId xmlns:a16="http://schemas.microsoft.com/office/drawing/2014/main" id="{BC33D352-90ED-4217-A71E-26B274B5E407}"/>
                </a:ext>
              </a:extLst>
            </p:cNvPr>
            <p:cNvSpPr/>
            <p:nvPr/>
          </p:nvSpPr>
          <p:spPr>
            <a:xfrm>
              <a:off x="1136350" y="4332286"/>
              <a:ext cx="106966" cy="117045"/>
            </a:xfrm>
            <a:prstGeom prst="ellipse">
              <a:avLst/>
            </a:prstGeom>
            <a:solidFill>
              <a:srgbClr val="189BB5"/>
            </a:solid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Arial" panose="020B0604020202020204" pitchFamily="34" charset="0"/>
                <a:cs typeface="Arial" panose="020B0604020202020204" pitchFamily="34" charset="0"/>
              </a:endParaRPr>
            </a:p>
          </p:txBody>
        </p:sp>
        <p:sp>
          <p:nvSpPr>
            <p:cNvPr id="30" name="Oval 32">
              <a:extLst>
                <a:ext uri="{FF2B5EF4-FFF2-40B4-BE49-F238E27FC236}">
                  <a16:creationId xmlns:a16="http://schemas.microsoft.com/office/drawing/2014/main" id="{0B1D8952-1C7B-4943-9958-A767144E548A}"/>
                </a:ext>
              </a:extLst>
            </p:cNvPr>
            <p:cNvSpPr/>
            <p:nvPr/>
          </p:nvSpPr>
          <p:spPr>
            <a:xfrm>
              <a:off x="1136350" y="5359152"/>
              <a:ext cx="106966" cy="117045"/>
            </a:xfrm>
            <a:prstGeom prst="ellipse">
              <a:avLst/>
            </a:prstGeom>
            <a:solidFill>
              <a:srgbClr val="189BB5"/>
            </a:solid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32" name="Rectangle 36">
              <a:extLst>
                <a:ext uri="{FF2B5EF4-FFF2-40B4-BE49-F238E27FC236}">
                  <a16:creationId xmlns:a16="http://schemas.microsoft.com/office/drawing/2014/main" id="{38C744FD-7FC6-4AEC-BEF8-9422337C409C}"/>
                </a:ext>
              </a:extLst>
            </p:cNvPr>
            <p:cNvSpPr/>
            <p:nvPr/>
          </p:nvSpPr>
          <p:spPr bwMode="auto">
            <a:xfrm>
              <a:off x="873467" y="3583047"/>
              <a:ext cx="10315231" cy="2582351"/>
            </a:xfrm>
            <a:prstGeom prst="rect">
              <a:avLst/>
            </a:prstGeom>
            <a:noFill/>
            <a:ln w="19050" cap="flat" cmpd="sng" algn="ctr">
              <a:solidFill>
                <a:srgbClr val="189BB5"/>
              </a:solidFill>
              <a:prstDash val="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de-AT" sz="1500">
                <a:latin typeface="Arial" panose="020B0604020202020204" pitchFamily="34" charset="0"/>
                <a:cs typeface="Arial" panose="020B0604020202020204" pitchFamily="34" charset="0"/>
              </a:endParaRPr>
            </a:p>
          </p:txBody>
        </p:sp>
        <p:sp>
          <p:nvSpPr>
            <p:cNvPr id="33" name="Rectangle 40">
              <a:extLst>
                <a:ext uri="{FF2B5EF4-FFF2-40B4-BE49-F238E27FC236}">
                  <a16:creationId xmlns:a16="http://schemas.microsoft.com/office/drawing/2014/main" id="{311AEDA6-C15D-4334-A000-5291AF9AF5A7}"/>
                </a:ext>
              </a:extLst>
            </p:cNvPr>
            <p:cNvSpPr/>
            <p:nvPr/>
          </p:nvSpPr>
          <p:spPr>
            <a:xfrm>
              <a:off x="1302455" y="4237552"/>
              <a:ext cx="9548948" cy="553998"/>
            </a:xfrm>
            <a:prstGeom prst="rect">
              <a:avLst/>
            </a:prstGeom>
          </p:spPr>
          <p:txBody>
            <a:bodyPr wrap="square">
              <a:spAutoFit/>
            </a:bodyPr>
            <a:lstStyle/>
            <a:p>
              <a:pPr lvl="0"/>
              <a:r>
                <a:rPr lang="en-US" sz="1050" dirty="0">
                  <a:latin typeface="Arial" panose="020B0604020202020204" pitchFamily="34" charset="0"/>
                  <a:cs typeface="Arial" panose="020B0604020202020204" pitchFamily="34" charset="0"/>
                </a:rPr>
                <a:t>Use a tool that supports you with planning. It can be a simple excel file but also an online software such as Wrike, or Asana – free to use for educational purposes.</a:t>
              </a:r>
            </a:p>
          </p:txBody>
        </p:sp>
        <p:sp>
          <p:nvSpPr>
            <p:cNvPr id="34" name="Rectangle 41">
              <a:extLst>
                <a:ext uri="{FF2B5EF4-FFF2-40B4-BE49-F238E27FC236}">
                  <a16:creationId xmlns:a16="http://schemas.microsoft.com/office/drawing/2014/main" id="{C98599FC-57DE-4E03-BA4F-752AFA4038E7}"/>
                </a:ext>
              </a:extLst>
            </p:cNvPr>
            <p:cNvSpPr/>
            <p:nvPr/>
          </p:nvSpPr>
          <p:spPr>
            <a:xfrm>
              <a:off x="1306286" y="5251704"/>
              <a:ext cx="9742715" cy="338556"/>
            </a:xfrm>
            <a:prstGeom prst="rect">
              <a:avLst/>
            </a:prstGeom>
          </p:spPr>
          <p:txBody>
            <a:bodyPr wrap="square">
              <a:spAutoFit/>
            </a:bodyPr>
            <a:lstStyle/>
            <a:p>
              <a:pPr lvl="0"/>
              <a:r>
                <a:rPr lang="en-US" sz="1050" dirty="0">
                  <a:latin typeface="Arial" panose="020B0604020202020204" pitchFamily="34" charset="0"/>
                  <a:cs typeface="Arial" panose="020B0604020202020204" pitchFamily="34" charset="0"/>
                </a:rPr>
                <a:t>Start with the most objectives and develop an action plan which is also feasible in terms of the available resources.</a:t>
              </a:r>
            </a:p>
          </p:txBody>
        </p:sp>
      </p:grpSp>
      <p:grpSp>
        <p:nvGrpSpPr>
          <p:cNvPr id="36" name="Group 46">
            <a:extLst>
              <a:ext uri="{FF2B5EF4-FFF2-40B4-BE49-F238E27FC236}">
                <a16:creationId xmlns:a16="http://schemas.microsoft.com/office/drawing/2014/main" id="{4B8FBE5C-C2AF-4A77-A33C-33A934662F01}"/>
              </a:ext>
            </a:extLst>
          </p:cNvPr>
          <p:cNvGrpSpPr/>
          <p:nvPr/>
        </p:nvGrpSpPr>
        <p:grpSpPr>
          <a:xfrm>
            <a:off x="0" y="1938652"/>
            <a:ext cx="5075513" cy="355934"/>
            <a:chOff x="0" y="923391"/>
            <a:chExt cx="6767351" cy="474578"/>
          </a:xfrm>
          <a:solidFill>
            <a:srgbClr val="189BB5"/>
          </a:solidFill>
        </p:grpSpPr>
        <p:grpSp>
          <p:nvGrpSpPr>
            <p:cNvPr id="37" name="Group 14">
              <a:extLst>
                <a:ext uri="{FF2B5EF4-FFF2-40B4-BE49-F238E27FC236}">
                  <a16:creationId xmlns:a16="http://schemas.microsoft.com/office/drawing/2014/main" id="{7B77BA98-5163-4103-8783-E295BB0146F3}"/>
                </a:ext>
              </a:extLst>
            </p:cNvPr>
            <p:cNvGrpSpPr/>
            <p:nvPr/>
          </p:nvGrpSpPr>
          <p:grpSpPr>
            <a:xfrm>
              <a:off x="0" y="923391"/>
              <a:ext cx="6767351" cy="474578"/>
              <a:chOff x="0" y="923391"/>
              <a:chExt cx="6767351" cy="474578"/>
            </a:xfrm>
            <a:grpFill/>
          </p:grpSpPr>
          <p:sp>
            <p:nvSpPr>
              <p:cNvPr id="39" name="Rectangle 15">
                <a:extLst>
                  <a:ext uri="{FF2B5EF4-FFF2-40B4-BE49-F238E27FC236}">
                    <a16:creationId xmlns:a16="http://schemas.microsoft.com/office/drawing/2014/main" id="{0B12F351-DF28-46B2-AA1A-82DA60922155}"/>
                  </a:ext>
                </a:extLst>
              </p:cNvPr>
              <p:cNvSpPr/>
              <p:nvPr/>
            </p:nvSpPr>
            <p:spPr bwMode="auto">
              <a:xfrm>
                <a:off x="0" y="923391"/>
                <a:ext cx="6767351" cy="474578"/>
              </a:xfrm>
              <a:prstGeom prst="rect">
                <a:avLst/>
              </a:prstGeom>
              <a:grpFill/>
              <a:ln w="9525" cap="flat" cmpd="sng" algn="ctr">
                <a:solidFill>
                  <a:srgbClr val="189BB5"/>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defRPr/>
                </a:pPr>
                <a:endParaRPr lang="de-AT" sz="1500" kern="0">
                  <a:solidFill>
                    <a:srgbClr val="000000"/>
                  </a:solidFill>
                  <a:latin typeface="Arial" charset="0"/>
                </a:endParaRPr>
              </a:p>
            </p:txBody>
          </p:sp>
          <p:sp>
            <p:nvSpPr>
              <p:cNvPr id="40" name="TextBox 16">
                <a:extLst>
                  <a:ext uri="{FF2B5EF4-FFF2-40B4-BE49-F238E27FC236}">
                    <a16:creationId xmlns:a16="http://schemas.microsoft.com/office/drawing/2014/main" id="{C69E5574-7566-4D1C-B050-00EE0B7B4326}"/>
                  </a:ext>
                </a:extLst>
              </p:cNvPr>
              <p:cNvSpPr txBox="1"/>
              <p:nvPr/>
            </p:nvSpPr>
            <p:spPr>
              <a:xfrm>
                <a:off x="332295" y="988466"/>
                <a:ext cx="6232892" cy="369331"/>
              </a:xfrm>
              <a:prstGeom prst="rect">
                <a:avLst/>
              </a:prstGeom>
              <a:grpFill/>
              <a:ln>
                <a:solidFill>
                  <a:srgbClr val="189BB5"/>
                </a:solidFill>
              </a:ln>
            </p:spPr>
            <p:txBody>
              <a:bodyPr wrap="square" rtlCol="0">
                <a:spAutoFit/>
              </a:bodyPr>
              <a:lstStyle/>
              <a:p>
                <a:pPr defTabSz="685800">
                  <a:defRPr/>
                </a:pPr>
                <a:r>
                  <a:rPr lang="en-GB" altLang="en-US" sz="1200" kern="0" dirty="0">
                    <a:solidFill>
                      <a:srgbClr val="FFFFFF"/>
                    </a:solidFill>
                    <a:latin typeface="Arial"/>
                    <a:ea typeface="Helvetica Neue Medium"/>
                    <a:cs typeface="Helvetica Neue Medium"/>
                  </a:rPr>
                  <a:t>Create a 30-day or 90-marketing action plan</a:t>
                </a:r>
              </a:p>
            </p:txBody>
          </p:sp>
        </p:grpSp>
        <p:sp>
          <p:nvSpPr>
            <p:cNvPr id="38" name="Heart 45">
              <a:extLst>
                <a:ext uri="{FF2B5EF4-FFF2-40B4-BE49-F238E27FC236}">
                  <a16:creationId xmlns:a16="http://schemas.microsoft.com/office/drawing/2014/main" id="{7D798935-3C11-4E81-B6A6-C435589DE160}"/>
                </a:ext>
              </a:extLst>
            </p:cNvPr>
            <p:cNvSpPr/>
            <p:nvPr/>
          </p:nvSpPr>
          <p:spPr>
            <a:xfrm>
              <a:off x="4668178" y="1050516"/>
              <a:ext cx="287381" cy="212300"/>
            </a:xfrm>
            <a:prstGeom prst="heart">
              <a:avLst/>
            </a:prstGeom>
            <a:grpFill/>
            <a:ln>
              <a:solidFill>
                <a:srgbClr val="189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42" name="Picture 2" descr="Image result for star vector orange">
            <a:extLst>
              <a:ext uri="{FF2B5EF4-FFF2-40B4-BE49-F238E27FC236}">
                <a16:creationId xmlns:a16="http://schemas.microsoft.com/office/drawing/2014/main" id="{D8C2E94F-7C78-488F-B173-F506D8C682F8}"/>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785720" y="2531691"/>
            <a:ext cx="387988" cy="373523"/>
          </a:xfrm>
          <a:prstGeom prst="rect">
            <a:avLst/>
          </a:prstGeom>
          <a:solidFill>
            <a:srgbClr val="FFFFFF"/>
          </a:solidFill>
        </p:spPr>
      </p:pic>
    </p:spTree>
    <p:extLst>
      <p:ext uri="{BB962C8B-B14F-4D97-AF65-F5344CB8AC3E}">
        <p14:creationId xmlns:p14="http://schemas.microsoft.com/office/powerpoint/2010/main" val="2139046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0405C23-F60D-425F-BA9D-C10A47EB3AFC}"/>
              </a:ext>
            </a:extLst>
          </p:cNvPr>
          <p:cNvSpPr>
            <a:spLocks noGrp="1"/>
          </p:cNvSpPr>
          <p:nvPr>
            <p:ph type="title"/>
          </p:nvPr>
        </p:nvSpPr>
        <p:spPr>
          <a:xfrm>
            <a:off x="2286608" y="796234"/>
            <a:ext cx="4570783" cy="793377"/>
          </a:xfrm>
        </p:spPr>
        <p:txBody>
          <a:bodyPr>
            <a:noAutofit/>
          </a:bodyPr>
          <a:lstStyle/>
          <a:p>
            <a:r>
              <a:rPr lang="de-DE" sz="3200" dirty="0"/>
              <a:t>Marketing </a:t>
            </a:r>
            <a:r>
              <a:rPr lang="de-DE" sz="3200" dirty="0" err="1"/>
              <a:t>action</a:t>
            </a:r>
            <a:r>
              <a:rPr lang="de-DE" sz="3200" dirty="0"/>
              <a:t> </a:t>
            </a:r>
            <a:r>
              <a:rPr lang="de-DE" sz="3200" dirty="0" err="1"/>
              <a:t>planning</a:t>
            </a:r>
            <a:endParaRPr lang="de-AT" sz="3200" dirty="0"/>
          </a:p>
        </p:txBody>
      </p:sp>
      <p:sp>
        <p:nvSpPr>
          <p:cNvPr id="8" name="Textfeld 7">
            <a:extLst>
              <a:ext uri="{FF2B5EF4-FFF2-40B4-BE49-F238E27FC236}">
                <a16:creationId xmlns:a16="http://schemas.microsoft.com/office/drawing/2014/main" id="{F649E470-8341-429A-8C7E-142DC960035D}"/>
              </a:ext>
            </a:extLst>
          </p:cNvPr>
          <p:cNvSpPr txBox="1"/>
          <p:nvPr/>
        </p:nvSpPr>
        <p:spPr>
          <a:xfrm>
            <a:off x="234175" y="4739269"/>
            <a:ext cx="8452624" cy="1754326"/>
          </a:xfrm>
          <a:prstGeom prst="rect">
            <a:avLst/>
          </a:prstGeom>
          <a:noFill/>
        </p:spPr>
        <p:txBody>
          <a:bodyPr wrap="square" rtlCol="0">
            <a:spAutoFit/>
          </a:bodyPr>
          <a:lstStyle/>
          <a:p>
            <a:r>
              <a:rPr lang="de-DE" b="1" dirty="0">
                <a:latin typeface="Expressway Rg" panose="020B0604020200020204"/>
              </a:rPr>
              <a:t>Goal</a:t>
            </a:r>
            <a:r>
              <a:rPr lang="de-DE" dirty="0">
                <a:latin typeface="Expressway Rg" panose="020B0604020200020204"/>
              </a:rPr>
              <a:t> – </a:t>
            </a:r>
            <a:r>
              <a:rPr lang="de-DE" dirty="0" err="1">
                <a:latin typeface="Expressway Rg" panose="020B0604020200020204"/>
              </a:rPr>
              <a:t>Increasing</a:t>
            </a:r>
            <a:r>
              <a:rPr lang="de-DE" dirty="0">
                <a:latin typeface="Expressway Rg" panose="020B0604020200020204"/>
              </a:rPr>
              <a:t> </a:t>
            </a:r>
            <a:r>
              <a:rPr lang="de-DE" dirty="0" err="1">
                <a:latin typeface="Expressway Rg" panose="020B0604020200020204"/>
              </a:rPr>
              <a:t>the</a:t>
            </a:r>
            <a:r>
              <a:rPr lang="de-DE" dirty="0">
                <a:latin typeface="Expressway Rg" panose="020B0604020200020204"/>
              </a:rPr>
              <a:t> </a:t>
            </a:r>
            <a:r>
              <a:rPr lang="de-DE" dirty="0" err="1">
                <a:latin typeface="Expressway Rg" panose="020B0604020200020204"/>
              </a:rPr>
              <a:t>awareness</a:t>
            </a:r>
            <a:r>
              <a:rPr lang="de-DE" dirty="0">
                <a:latin typeface="Expressway Rg" panose="020B0604020200020204"/>
              </a:rPr>
              <a:t> </a:t>
            </a:r>
            <a:r>
              <a:rPr lang="de-DE" dirty="0" err="1">
                <a:latin typeface="Expressway Rg" panose="020B0604020200020204"/>
              </a:rPr>
              <a:t>among</a:t>
            </a:r>
            <a:r>
              <a:rPr lang="de-DE" dirty="0">
                <a:latin typeface="Expressway Rg" panose="020B0604020200020204"/>
              </a:rPr>
              <a:t> </a:t>
            </a:r>
            <a:r>
              <a:rPr lang="de-DE" dirty="0" err="1">
                <a:latin typeface="Expressway Rg" panose="020B0604020200020204"/>
              </a:rPr>
              <a:t>students</a:t>
            </a:r>
            <a:r>
              <a:rPr lang="de-DE" dirty="0">
                <a:latin typeface="Expressway Rg" panose="020B0604020200020204"/>
              </a:rPr>
              <a:t> </a:t>
            </a:r>
            <a:r>
              <a:rPr lang="de-DE" dirty="0" err="1">
                <a:latin typeface="Expressway Rg" panose="020B0604020200020204"/>
              </a:rPr>
              <a:t>by</a:t>
            </a:r>
            <a:r>
              <a:rPr lang="de-DE" dirty="0">
                <a:latin typeface="Expressway Rg" panose="020B0604020200020204"/>
              </a:rPr>
              <a:t> 15% </a:t>
            </a:r>
            <a:r>
              <a:rPr lang="de-DE" dirty="0" err="1">
                <a:latin typeface="Expressway Rg" panose="020B0604020200020204"/>
              </a:rPr>
              <a:t>until</a:t>
            </a:r>
            <a:r>
              <a:rPr lang="de-DE" dirty="0">
                <a:latin typeface="Expressway Rg" panose="020B0604020200020204"/>
              </a:rPr>
              <a:t> </a:t>
            </a:r>
            <a:r>
              <a:rPr lang="de-DE" dirty="0" err="1">
                <a:latin typeface="Expressway Rg" panose="020B0604020200020204"/>
              </a:rPr>
              <a:t>the</a:t>
            </a:r>
            <a:r>
              <a:rPr lang="de-DE" dirty="0">
                <a:latin typeface="Expressway Rg" panose="020B0604020200020204"/>
              </a:rPr>
              <a:t> 30</a:t>
            </a:r>
            <a:r>
              <a:rPr lang="de-DE" baseline="30000" dirty="0">
                <a:latin typeface="Expressway Rg" panose="020B0604020200020204"/>
              </a:rPr>
              <a:t>th</a:t>
            </a:r>
            <a:r>
              <a:rPr lang="de-DE" dirty="0">
                <a:latin typeface="Expressway Rg" panose="020B0604020200020204"/>
              </a:rPr>
              <a:t> </a:t>
            </a:r>
            <a:r>
              <a:rPr lang="de-DE" dirty="0" err="1">
                <a:latin typeface="Expressway Rg" panose="020B0604020200020204"/>
              </a:rPr>
              <a:t>of</a:t>
            </a:r>
            <a:r>
              <a:rPr lang="de-DE" dirty="0">
                <a:latin typeface="Expressway Rg" panose="020B0604020200020204"/>
              </a:rPr>
              <a:t> June 2022</a:t>
            </a:r>
          </a:p>
          <a:p>
            <a:r>
              <a:rPr lang="de-DE" b="1" dirty="0" err="1">
                <a:latin typeface="Expressway Rg" panose="020B0604020200020204"/>
              </a:rPr>
              <a:t>Activities</a:t>
            </a:r>
            <a:r>
              <a:rPr lang="de-DE" dirty="0">
                <a:latin typeface="Expressway Rg" panose="020B0604020200020204"/>
              </a:rPr>
              <a:t> – </a:t>
            </a:r>
            <a:r>
              <a:rPr lang="de-DE" dirty="0" err="1">
                <a:latin typeface="Expressway Rg" panose="020B0604020200020204"/>
              </a:rPr>
              <a:t>Social</a:t>
            </a:r>
            <a:r>
              <a:rPr lang="de-DE" dirty="0">
                <a:latin typeface="Expressway Rg" panose="020B0604020200020204"/>
              </a:rPr>
              <a:t> </a:t>
            </a:r>
            <a:r>
              <a:rPr lang="de-DE" dirty="0" err="1">
                <a:latin typeface="Expressway Rg" panose="020B0604020200020204"/>
              </a:rPr>
              <a:t>media</a:t>
            </a:r>
            <a:r>
              <a:rPr lang="de-DE" dirty="0">
                <a:latin typeface="Expressway Rg" panose="020B0604020200020204"/>
              </a:rPr>
              <a:t> </a:t>
            </a:r>
            <a:r>
              <a:rPr lang="de-DE" dirty="0" err="1">
                <a:latin typeface="Expressway Rg" panose="020B0604020200020204"/>
              </a:rPr>
              <a:t>posting</a:t>
            </a:r>
            <a:r>
              <a:rPr lang="de-DE" dirty="0">
                <a:latin typeface="Expressway Rg" panose="020B0604020200020204"/>
              </a:rPr>
              <a:t> on Facebook </a:t>
            </a:r>
            <a:r>
              <a:rPr lang="de-DE" dirty="0" err="1">
                <a:latin typeface="Expressway Rg" panose="020B0604020200020204"/>
              </a:rPr>
              <a:t>of</a:t>
            </a:r>
            <a:r>
              <a:rPr lang="de-DE" dirty="0">
                <a:latin typeface="Expressway Rg" panose="020B0604020200020204"/>
              </a:rPr>
              <a:t> </a:t>
            </a:r>
            <a:r>
              <a:rPr lang="de-DE" dirty="0" err="1">
                <a:latin typeface="Expressway Rg" panose="020B0604020200020204"/>
              </a:rPr>
              <a:t>the</a:t>
            </a:r>
            <a:r>
              <a:rPr lang="de-DE" dirty="0">
                <a:latin typeface="Expressway Rg" panose="020B0604020200020204"/>
              </a:rPr>
              <a:t> </a:t>
            </a:r>
            <a:r>
              <a:rPr lang="de-DE" dirty="0" err="1">
                <a:latin typeface="Expressway Rg" panose="020B0604020200020204"/>
              </a:rPr>
              <a:t>university</a:t>
            </a:r>
            <a:r>
              <a:rPr lang="de-DE" dirty="0">
                <a:latin typeface="Expressway Rg" panose="020B0604020200020204"/>
              </a:rPr>
              <a:t> </a:t>
            </a:r>
          </a:p>
          <a:p>
            <a:r>
              <a:rPr lang="de-DE" b="1" dirty="0">
                <a:latin typeface="Expressway Rg" panose="020B0604020200020204"/>
              </a:rPr>
              <a:t>Media </a:t>
            </a:r>
            <a:r>
              <a:rPr lang="de-DE" b="1" dirty="0" err="1">
                <a:latin typeface="Expressway Rg" panose="020B0604020200020204"/>
              </a:rPr>
              <a:t>used</a:t>
            </a:r>
            <a:r>
              <a:rPr lang="de-DE" b="1" dirty="0">
                <a:latin typeface="Expressway Rg" panose="020B0604020200020204"/>
              </a:rPr>
              <a:t> </a:t>
            </a:r>
            <a:r>
              <a:rPr lang="de-DE" dirty="0">
                <a:latin typeface="Expressway Rg" panose="020B0604020200020204"/>
              </a:rPr>
              <a:t>– Facebook – </a:t>
            </a:r>
            <a:r>
              <a:rPr lang="de-DE" dirty="0" err="1">
                <a:latin typeface="Expressway Rg" panose="020B0604020200020204"/>
              </a:rPr>
              <a:t>content</a:t>
            </a:r>
            <a:r>
              <a:rPr lang="de-DE" dirty="0">
                <a:latin typeface="Expressway Rg" panose="020B0604020200020204"/>
              </a:rPr>
              <a:t> </a:t>
            </a:r>
            <a:r>
              <a:rPr lang="de-DE" dirty="0" err="1">
                <a:latin typeface="Expressway Rg" panose="020B0604020200020204"/>
              </a:rPr>
              <a:t>prepared</a:t>
            </a:r>
            <a:r>
              <a:rPr lang="de-DE" dirty="0">
                <a:latin typeface="Expressway Rg" panose="020B0604020200020204"/>
              </a:rPr>
              <a:t> </a:t>
            </a:r>
            <a:r>
              <a:rPr lang="de-DE" dirty="0" err="1">
                <a:latin typeface="Expressway Rg" panose="020B0604020200020204"/>
              </a:rPr>
              <a:t>for</a:t>
            </a:r>
            <a:r>
              <a:rPr lang="de-DE" dirty="0">
                <a:latin typeface="Expressway Rg" panose="020B0604020200020204"/>
              </a:rPr>
              <a:t> </a:t>
            </a:r>
            <a:r>
              <a:rPr lang="de-DE" dirty="0" err="1">
                <a:latin typeface="Expressway Rg" panose="020B0604020200020204"/>
              </a:rPr>
              <a:t>target</a:t>
            </a:r>
            <a:r>
              <a:rPr lang="de-DE" dirty="0">
                <a:latin typeface="Expressway Rg" panose="020B0604020200020204"/>
              </a:rPr>
              <a:t> </a:t>
            </a:r>
            <a:r>
              <a:rPr lang="de-DE" dirty="0" err="1">
                <a:latin typeface="Expressway Rg" panose="020B0604020200020204"/>
              </a:rPr>
              <a:t>group</a:t>
            </a:r>
            <a:endParaRPr lang="de-DE" dirty="0">
              <a:latin typeface="Expressway Rg" panose="020B0604020200020204"/>
            </a:endParaRPr>
          </a:p>
          <a:p>
            <a:r>
              <a:rPr lang="de-DE" b="1" dirty="0" err="1">
                <a:latin typeface="Expressway Rg" panose="020B0604020200020204"/>
              </a:rPr>
              <a:t>Audience</a:t>
            </a:r>
            <a:r>
              <a:rPr lang="de-DE" b="1" dirty="0">
                <a:latin typeface="Expressway Rg" panose="020B0604020200020204"/>
              </a:rPr>
              <a:t>/</a:t>
            </a:r>
            <a:r>
              <a:rPr lang="de-DE" b="1" dirty="0" err="1">
                <a:latin typeface="Expressway Rg" panose="020B0604020200020204"/>
              </a:rPr>
              <a:t>stakeholders</a:t>
            </a:r>
            <a:r>
              <a:rPr lang="de-DE" dirty="0">
                <a:latin typeface="Expressway Rg" panose="020B0604020200020204"/>
              </a:rPr>
              <a:t> – </a:t>
            </a:r>
            <a:r>
              <a:rPr lang="de-DE" dirty="0" err="1">
                <a:latin typeface="Expressway Rg" panose="020B0604020200020204"/>
              </a:rPr>
              <a:t>students</a:t>
            </a:r>
            <a:r>
              <a:rPr lang="de-DE" dirty="0">
                <a:latin typeface="Expressway Rg" panose="020B0604020200020204"/>
              </a:rPr>
              <a:t> </a:t>
            </a:r>
          </a:p>
          <a:p>
            <a:r>
              <a:rPr lang="de-DE" b="1" dirty="0">
                <a:latin typeface="Expressway Rg" panose="020B0604020200020204"/>
              </a:rPr>
              <a:t>Measurement</a:t>
            </a:r>
            <a:r>
              <a:rPr lang="de-DE" dirty="0">
                <a:latin typeface="Expressway Rg" panose="020B0604020200020204"/>
              </a:rPr>
              <a:t> – </a:t>
            </a:r>
            <a:r>
              <a:rPr lang="de-DE" dirty="0" err="1">
                <a:latin typeface="Expressway Rg" panose="020B0604020200020204"/>
              </a:rPr>
              <a:t>number</a:t>
            </a:r>
            <a:r>
              <a:rPr lang="de-DE" dirty="0">
                <a:latin typeface="Expressway Rg" panose="020B0604020200020204"/>
              </a:rPr>
              <a:t> </a:t>
            </a:r>
            <a:r>
              <a:rPr lang="de-DE" dirty="0" err="1">
                <a:latin typeface="Expressway Rg" panose="020B0604020200020204"/>
              </a:rPr>
              <a:t>of</a:t>
            </a:r>
            <a:r>
              <a:rPr lang="de-DE" dirty="0">
                <a:latin typeface="Expressway Rg" panose="020B0604020200020204"/>
              </a:rPr>
              <a:t> </a:t>
            </a:r>
            <a:r>
              <a:rPr lang="de-DE" dirty="0" err="1">
                <a:latin typeface="Expressway Rg" panose="020B0604020200020204"/>
              </a:rPr>
              <a:t>likes</a:t>
            </a:r>
            <a:r>
              <a:rPr lang="de-DE" dirty="0">
                <a:latin typeface="Expressway Rg" panose="020B0604020200020204"/>
              </a:rPr>
              <a:t> on Facebook </a:t>
            </a:r>
            <a:r>
              <a:rPr lang="de-DE" dirty="0" err="1">
                <a:latin typeface="Expressway Rg" panose="020B0604020200020204"/>
              </a:rPr>
              <a:t>of</a:t>
            </a:r>
            <a:r>
              <a:rPr lang="de-DE" dirty="0">
                <a:latin typeface="Expressway Rg" panose="020B0604020200020204"/>
              </a:rPr>
              <a:t> </a:t>
            </a:r>
            <a:r>
              <a:rPr lang="de-DE" dirty="0" err="1">
                <a:latin typeface="Expressway Rg" panose="020B0604020200020204"/>
              </a:rPr>
              <a:t>the</a:t>
            </a:r>
            <a:r>
              <a:rPr lang="de-DE" dirty="0">
                <a:latin typeface="Expressway Rg" panose="020B0604020200020204"/>
              </a:rPr>
              <a:t> </a:t>
            </a:r>
            <a:r>
              <a:rPr lang="de-DE" dirty="0" err="1">
                <a:latin typeface="Expressway Rg" panose="020B0604020200020204"/>
              </a:rPr>
              <a:t>center</a:t>
            </a:r>
            <a:r>
              <a:rPr lang="de-DE" dirty="0">
                <a:latin typeface="Expressway Rg" panose="020B0604020200020204"/>
              </a:rPr>
              <a:t> </a:t>
            </a:r>
          </a:p>
          <a:p>
            <a:endParaRPr lang="de-AT" dirty="0"/>
          </a:p>
        </p:txBody>
      </p:sp>
      <p:pic>
        <p:nvPicPr>
          <p:cNvPr id="11" name="Grafik 10">
            <a:extLst>
              <a:ext uri="{FF2B5EF4-FFF2-40B4-BE49-F238E27FC236}">
                <a16:creationId xmlns:a16="http://schemas.microsoft.com/office/drawing/2014/main" id="{E119A5A0-F323-4A61-BE81-6F01761644EB}"/>
              </a:ext>
            </a:extLst>
          </p:cNvPr>
          <p:cNvPicPr>
            <a:picLocks noChangeAspect="1"/>
          </p:cNvPicPr>
          <p:nvPr/>
        </p:nvPicPr>
        <p:blipFill>
          <a:blip r:embed="rId2"/>
          <a:stretch>
            <a:fillRect/>
          </a:stretch>
        </p:blipFill>
        <p:spPr>
          <a:xfrm>
            <a:off x="156117" y="1824344"/>
            <a:ext cx="8608741" cy="2033421"/>
          </a:xfrm>
          <a:prstGeom prst="rect">
            <a:avLst/>
          </a:prstGeom>
        </p:spPr>
      </p:pic>
      <p:pic>
        <p:nvPicPr>
          <p:cNvPr id="13" name="Grafik 12">
            <a:extLst>
              <a:ext uri="{FF2B5EF4-FFF2-40B4-BE49-F238E27FC236}">
                <a16:creationId xmlns:a16="http://schemas.microsoft.com/office/drawing/2014/main" id="{996D76AE-04EB-4E60-996C-D2D5E7640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74" y="4092498"/>
            <a:ext cx="609600" cy="609600"/>
          </a:xfrm>
          <a:prstGeom prst="rect">
            <a:avLst/>
          </a:prstGeom>
        </p:spPr>
      </p:pic>
    </p:spTree>
    <p:extLst>
      <p:ext uri="{BB962C8B-B14F-4D97-AF65-F5344CB8AC3E}">
        <p14:creationId xmlns:p14="http://schemas.microsoft.com/office/powerpoint/2010/main" val="26860613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dirty="0">
                <a:latin typeface="+mj-lt"/>
              </a:rPr>
              <a:t>Group work for each EKC</a:t>
            </a:r>
          </a:p>
        </p:txBody>
      </p:sp>
      <p:pic>
        <p:nvPicPr>
          <p:cNvPr id="2050" name="Picture 2" descr="When your course schedule says &amp;#39;group work&amp;#39; and you think &amp;#39;hard work&amp;#39; | RCNi">
            <a:extLst>
              <a:ext uri="{FF2B5EF4-FFF2-40B4-BE49-F238E27FC236}">
                <a16:creationId xmlns:a16="http://schemas.microsoft.com/office/drawing/2014/main" id="{10B78B82-4BD2-4649-9557-4A01CBE49B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691" b="13676"/>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DB1E441D-AC09-45C7-93F5-B84D7A52ABE2}"/>
              </a:ext>
            </a:extLst>
          </p:cNvPr>
          <p:cNvSpPr txBox="1"/>
          <p:nvPr/>
        </p:nvSpPr>
        <p:spPr>
          <a:xfrm>
            <a:off x="3167986" y="3752850"/>
            <a:ext cx="5614060" cy="2452687"/>
          </a:xfrm>
          <a:prstGeom prst="rect">
            <a:avLst/>
          </a:prstGeom>
        </p:spPr>
        <p:txBody>
          <a:bodyPr vert="horz" lIns="91440" tIns="45720" rIns="91440" bIns="45720" rtlCol="0" anchor="ctr">
            <a:normAutofit/>
          </a:bodyPr>
          <a:lstStyle/>
          <a:p>
            <a:pPr marL="285750" indent="-228600" defTabSz="914400">
              <a:lnSpc>
                <a:spcPct val="90000"/>
              </a:lnSpc>
              <a:spcAft>
                <a:spcPts val="600"/>
              </a:spcAft>
              <a:buFont typeface="Arial" panose="020B0604020202020204" pitchFamily="34" charset="0"/>
              <a:buChar char="•"/>
            </a:pPr>
            <a:r>
              <a:rPr lang="en-US" sz="1600" dirty="0"/>
              <a:t>Please determine the customer relationships you want to follow within your EKC</a:t>
            </a:r>
          </a:p>
          <a:p>
            <a:pPr marL="285750" indent="-228600" defTabSz="914400">
              <a:lnSpc>
                <a:spcPct val="90000"/>
              </a:lnSpc>
              <a:spcAft>
                <a:spcPts val="600"/>
              </a:spcAft>
              <a:buFont typeface="Arial" panose="020B0604020202020204" pitchFamily="34" charset="0"/>
              <a:buChar char="•"/>
            </a:pPr>
            <a:r>
              <a:rPr lang="en-US" sz="1600" dirty="0"/>
              <a:t>Identify strengths and weaknesses of your customer relationships</a:t>
            </a:r>
          </a:p>
          <a:p>
            <a:pPr marL="57150" defTabSz="914400">
              <a:lnSpc>
                <a:spcPct val="90000"/>
              </a:lnSpc>
              <a:spcAft>
                <a:spcPts val="600"/>
              </a:spcAft>
            </a:pPr>
            <a:endParaRPr lang="en-US" sz="1600" dirty="0"/>
          </a:p>
          <a:p>
            <a:pPr marL="285750" indent="-228600" defTabSz="914400">
              <a:lnSpc>
                <a:spcPct val="90000"/>
              </a:lnSpc>
              <a:spcAft>
                <a:spcPts val="600"/>
              </a:spcAft>
              <a:buFont typeface="Arial" panose="020B0604020202020204" pitchFamily="34" charset="0"/>
              <a:buChar char="•"/>
            </a:pPr>
            <a:r>
              <a:rPr lang="en-US" sz="1600" dirty="0"/>
              <a:t>Identify your marketing strategy and the marketing action plan according to the template presented</a:t>
            </a:r>
          </a:p>
        </p:txBody>
      </p:sp>
    </p:spTree>
    <p:extLst>
      <p:ext uri="{BB962C8B-B14F-4D97-AF65-F5344CB8AC3E}">
        <p14:creationId xmlns:p14="http://schemas.microsoft.com/office/powerpoint/2010/main" val="25134797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E 3,496 BESTEN BILDER, STOCK-FOTOS UND -VEKTORGRAFIKEN ZU „Any Questions“  | Adobe Stock">
            <a:extLst>
              <a:ext uri="{FF2B5EF4-FFF2-40B4-BE49-F238E27FC236}">
                <a16:creationId xmlns:a16="http://schemas.microsoft.com/office/drawing/2014/main" id="{19F20ABD-C3DA-492F-B822-C9046AC37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770" y="2206962"/>
            <a:ext cx="6517532" cy="244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8354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de-DE" sz="9600" i="1" dirty="0">
                <a:solidFill>
                  <a:schemeClr val="accent1">
                    <a:lumMod val="50000"/>
                  </a:schemeClr>
                </a:solidFill>
                <a:latin typeface="+mn-lt"/>
                <a:cs typeface="Georgia"/>
              </a:rPr>
              <a:t>ENCORE</a:t>
            </a:r>
            <a:endParaRPr lang="en-US" dirty="0">
              <a:solidFill>
                <a:schemeClr val="accent1">
                  <a:lumMod val="50000"/>
                </a:schemeClr>
              </a:solidFill>
              <a:latin typeface="+mn-lt"/>
            </a:endParaRPr>
          </a:p>
        </p:txBody>
      </p:sp>
      <p:sp>
        <p:nvSpPr>
          <p:cNvPr id="3" name="Subtitle 2"/>
          <p:cNvSpPr>
            <a:spLocks noGrp="1"/>
          </p:cNvSpPr>
          <p:nvPr>
            <p:ph type="subTitle" idx="1"/>
          </p:nvPr>
        </p:nvSpPr>
        <p:spPr>
          <a:xfrm>
            <a:off x="1143000" y="3602038"/>
            <a:ext cx="6858000" cy="2261867"/>
          </a:xfrm>
        </p:spPr>
        <p:txBody>
          <a:bodyPr>
            <a:normAutofit/>
          </a:bodyPr>
          <a:lstStyle/>
          <a:p>
            <a:r>
              <a:rPr lang="de-AT" dirty="0">
                <a:solidFill>
                  <a:schemeClr val="accent1">
                    <a:lumMod val="50000"/>
                  </a:schemeClr>
                </a:solidFill>
                <a:latin typeface="+mn-lt"/>
              </a:rPr>
              <a:t>Entrepreneurship Knowledge Centers to Foster Innovative Entrepreneurship Practices in Education and Research</a:t>
            </a:r>
          </a:p>
          <a:p>
            <a:endParaRPr lang="de-AT" dirty="0">
              <a:solidFill>
                <a:schemeClr val="accent1">
                  <a:lumMod val="50000"/>
                </a:schemeClr>
              </a:solidFill>
              <a:latin typeface="+mn-lt"/>
            </a:endParaRPr>
          </a:p>
          <a:p>
            <a:r>
              <a:rPr lang="en-US" sz="1800" dirty="0">
                <a:solidFill>
                  <a:schemeClr val="accent1">
                    <a:lumMod val="50000"/>
                  </a:schemeClr>
                </a:solidFill>
                <a:latin typeface="+mn-lt"/>
              </a:rPr>
              <a:t>Project ref.: </a:t>
            </a:r>
            <a:r>
              <a:rPr lang="de-AT" sz="1800" dirty="0">
                <a:solidFill>
                  <a:schemeClr val="accent1">
                    <a:lumMod val="50000"/>
                  </a:schemeClr>
                </a:solidFill>
                <a:latin typeface="+mn-lt"/>
              </a:rPr>
              <a:t>617589-EPP-1-2020-1-AT-EPPKA2-CBHE-JP</a:t>
            </a:r>
          </a:p>
          <a:p>
            <a:endParaRPr lang="en-US" dirty="0"/>
          </a:p>
        </p:txBody>
      </p:sp>
    </p:spTree>
    <p:extLst>
      <p:ext uri="{BB962C8B-B14F-4D97-AF65-F5344CB8AC3E}">
        <p14:creationId xmlns:p14="http://schemas.microsoft.com/office/powerpoint/2010/main" val="616626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fontScale="90000"/>
          </a:bodyPr>
          <a:lstStyle/>
          <a:p>
            <a:r>
              <a:rPr lang="de-DE" dirty="0"/>
              <a:t>Customer </a:t>
            </a:r>
            <a:r>
              <a:rPr lang="de-DE" dirty="0" err="1"/>
              <a:t>relationships</a:t>
            </a:r>
            <a:r>
              <a:rPr lang="de-DE" dirty="0"/>
              <a:t> in </a:t>
            </a:r>
            <a:r>
              <a:rPr lang="de-DE" dirty="0" err="1"/>
              <a:t>the</a:t>
            </a:r>
            <a:r>
              <a:rPr lang="de-DE" dirty="0"/>
              <a:t> </a:t>
            </a:r>
            <a:r>
              <a:rPr lang="de-DE" dirty="0" err="1"/>
              <a:t>business</a:t>
            </a:r>
            <a:r>
              <a:rPr lang="de-DE" dirty="0"/>
              <a:t> </a:t>
            </a:r>
            <a:r>
              <a:rPr lang="de-DE" dirty="0" err="1"/>
              <a:t>model</a:t>
            </a:r>
            <a:r>
              <a:rPr lang="de-DE" dirty="0"/>
              <a:t> </a:t>
            </a:r>
            <a:r>
              <a:rPr lang="de-DE" dirty="0" err="1"/>
              <a:t>canvas</a:t>
            </a:r>
            <a:endParaRPr lang="de-AT" dirty="0"/>
          </a:p>
        </p:txBody>
      </p:sp>
      <p:sp>
        <p:nvSpPr>
          <p:cNvPr id="16" name="Inhaltsplatzhalter 2">
            <a:extLst>
              <a:ext uri="{FF2B5EF4-FFF2-40B4-BE49-F238E27FC236}">
                <a16:creationId xmlns:a16="http://schemas.microsoft.com/office/drawing/2014/main" id="{715B3396-0C45-4091-9DC9-E0152D9FFE29}"/>
              </a:ext>
            </a:extLst>
          </p:cNvPr>
          <p:cNvSpPr txBox="1">
            <a:spLocks/>
          </p:cNvSpPr>
          <p:nvPr/>
        </p:nvSpPr>
        <p:spPr>
          <a:xfrm>
            <a:off x="2768548" y="3681991"/>
            <a:ext cx="1384977" cy="2311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xpressway Rg" panose="020B0604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xpressway Rg" panose="020B0604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xpressway Rg" panose="020B0604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xpressway Rg" panose="020B0604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de-DE" sz="1400" dirty="0"/>
          </a:p>
        </p:txBody>
      </p:sp>
      <p:pic>
        <p:nvPicPr>
          <p:cNvPr id="12" name="Grafik 11">
            <a:extLst>
              <a:ext uri="{FF2B5EF4-FFF2-40B4-BE49-F238E27FC236}">
                <a16:creationId xmlns:a16="http://schemas.microsoft.com/office/drawing/2014/main" id="{71EB46C2-D68C-4900-A94B-FBCEAD0A4713}"/>
              </a:ext>
            </a:extLst>
          </p:cNvPr>
          <p:cNvPicPr>
            <a:picLocks noChangeAspect="1"/>
          </p:cNvPicPr>
          <p:nvPr/>
        </p:nvPicPr>
        <p:blipFill>
          <a:blip r:embed="rId2"/>
          <a:stretch>
            <a:fillRect/>
          </a:stretch>
        </p:blipFill>
        <p:spPr>
          <a:xfrm>
            <a:off x="725556" y="2584432"/>
            <a:ext cx="6499944" cy="3141536"/>
          </a:xfrm>
          <a:prstGeom prst="rect">
            <a:avLst/>
          </a:prstGeom>
          <a:solidFill>
            <a:schemeClr val="accent2"/>
          </a:solidFill>
        </p:spPr>
      </p:pic>
      <p:sp>
        <p:nvSpPr>
          <p:cNvPr id="10" name="Herz 9">
            <a:extLst>
              <a:ext uri="{FF2B5EF4-FFF2-40B4-BE49-F238E27FC236}">
                <a16:creationId xmlns:a16="http://schemas.microsoft.com/office/drawing/2014/main" id="{0694E071-624C-4471-8933-CD3E2A4B5161}"/>
              </a:ext>
            </a:extLst>
          </p:cNvPr>
          <p:cNvSpPr/>
          <p:nvPr/>
        </p:nvSpPr>
        <p:spPr>
          <a:xfrm>
            <a:off x="4661451" y="2733260"/>
            <a:ext cx="536714" cy="487017"/>
          </a:xfrm>
          <a:prstGeom prst="hear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Textfeld 6">
            <a:extLst>
              <a:ext uri="{FF2B5EF4-FFF2-40B4-BE49-F238E27FC236}">
                <a16:creationId xmlns:a16="http://schemas.microsoft.com/office/drawing/2014/main" id="{692AF05B-18BD-47B9-BC5B-257BF7751C60}"/>
              </a:ext>
            </a:extLst>
          </p:cNvPr>
          <p:cNvSpPr txBox="1"/>
          <p:nvPr/>
        </p:nvSpPr>
        <p:spPr>
          <a:xfrm>
            <a:off x="1505655" y="5725968"/>
            <a:ext cx="6311591" cy="646331"/>
          </a:xfrm>
          <a:prstGeom prst="rect">
            <a:avLst/>
          </a:prstGeom>
          <a:noFill/>
        </p:spPr>
        <p:txBody>
          <a:bodyPr wrap="square">
            <a:spAutoFit/>
          </a:bodyPr>
          <a:lstStyle/>
          <a:p>
            <a:r>
              <a:rPr lang="en-US" b="0" i="0" dirty="0">
                <a:solidFill>
                  <a:srgbClr val="272727"/>
                </a:solidFill>
                <a:effectLst/>
                <a:latin typeface="Expressway Rg" panose="020B0604020200020204"/>
              </a:rPr>
              <a:t>Customer relationship management concerns the way you engage with customers to deliver the customer experience. </a:t>
            </a:r>
            <a:endParaRPr lang="de-AT" dirty="0">
              <a:latin typeface="Expressway Rg" panose="020B0604020200020204"/>
            </a:endParaRPr>
          </a:p>
        </p:txBody>
      </p:sp>
    </p:spTree>
    <p:extLst>
      <p:ext uri="{BB962C8B-B14F-4D97-AF65-F5344CB8AC3E}">
        <p14:creationId xmlns:p14="http://schemas.microsoft.com/office/powerpoint/2010/main" val="26615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a:bodyPr>
          <a:lstStyle/>
          <a:p>
            <a:r>
              <a:rPr lang="de-DE" dirty="0" err="1"/>
              <a:t>Left</a:t>
            </a:r>
            <a:r>
              <a:rPr lang="de-DE" dirty="0"/>
              <a:t> </a:t>
            </a:r>
            <a:r>
              <a:rPr lang="de-DE" dirty="0" err="1"/>
              <a:t>canvas</a:t>
            </a:r>
            <a:r>
              <a:rPr lang="de-DE" dirty="0"/>
              <a:t> vs. Right </a:t>
            </a:r>
            <a:r>
              <a:rPr lang="de-DE" dirty="0" err="1"/>
              <a:t>canvas</a:t>
            </a:r>
            <a:endParaRPr lang="de-AT" dirty="0"/>
          </a:p>
        </p:txBody>
      </p:sp>
      <p:pic>
        <p:nvPicPr>
          <p:cNvPr id="7170" name="Picture 2" descr="Business Model Canvas">
            <a:extLst>
              <a:ext uri="{FF2B5EF4-FFF2-40B4-BE49-F238E27FC236}">
                <a16:creationId xmlns:a16="http://schemas.microsoft.com/office/drawing/2014/main" id="{9B0E3B36-3CED-4CE5-B8E2-FB944B83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105" y="2665609"/>
            <a:ext cx="6300686" cy="386142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r Verbinder 3">
            <a:extLst>
              <a:ext uri="{FF2B5EF4-FFF2-40B4-BE49-F238E27FC236}">
                <a16:creationId xmlns:a16="http://schemas.microsoft.com/office/drawing/2014/main" id="{72486011-8A34-4C58-B026-19D655114B76}"/>
              </a:ext>
            </a:extLst>
          </p:cNvPr>
          <p:cNvCxnSpPr>
            <a:stCxn id="7170" idx="0"/>
            <a:endCxn id="7170" idx="2"/>
          </p:cNvCxnSpPr>
          <p:nvPr/>
        </p:nvCxnSpPr>
        <p:spPr>
          <a:xfrm>
            <a:off x="4484448" y="2665609"/>
            <a:ext cx="0" cy="3861420"/>
          </a:xfrm>
          <a:prstGeom prst="line">
            <a:avLst/>
          </a:prstGeom>
          <a:ln w="38100">
            <a:solidFill>
              <a:srgbClr val="189BB5"/>
            </a:solidFill>
          </a:ln>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9D04624B-3D30-482E-BB73-68F0AE4075B5}"/>
              </a:ext>
            </a:extLst>
          </p:cNvPr>
          <p:cNvSpPr txBox="1"/>
          <p:nvPr/>
        </p:nvSpPr>
        <p:spPr>
          <a:xfrm>
            <a:off x="126453" y="3121782"/>
            <a:ext cx="1099229" cy="923330"/>
          </a:xfrm>
          <a:prstGeom prst="rect">
            <a:avLst/>
          </a:prstGeom>
          <a:noFill/>
          <a:ln w="12700">
            <a:solidFill>
              <a:srgbClr val="189BB5"/>
            </a:solidFill>
          </a:ln>
        </p:spPr>
        <p:txBody>
          <a:bodyPr wrap="square" rtlCol="0">
            <a:spAutoFit/>
          </a:bodyPr>
          <a:lstStyle/>
          <a:p>
            <a:r>
              <a:rPr lang="de-DE" dirty="0" err="1"/>
              <a:t>Left</a:t>
            </a:r>
            <a:r>
              <a:rPr lang="de-DE" dirty="0"/>
              <a:t> </a:t>
            </a:r>
            <a:r>
              <a:rPr lang="de-DE" dirty="0" err="1"/>
              <a:t>canvas</a:t>
            </a:r>
            <a:r>
              <a:rPr lang="de-DE" dirty="0"/>
              <a:t> = </a:t>
            </a:r>
            <a:r>
              <a:rPr lang="de-DE" dirty="0" err="1"/>
              <a:t>efficiency</a:t>
            </a:r>
            <a:endParaRPr lang="de-AT" dirty="0"/>
          </a:p>
        </p:txBody>
      </p:sp>
      <p:sp>
        <p:nvSpPr>
          <p:cNvPr id="7" name="Textfeld 6">
            <a:extLst>
              <a:ext uri="{FF2B5EF4-FFF2-40B4-BE49-F238E27FC236}">
                <a16:creationId xmlns:a16="http://schemas.microsoft.com/office/drawing/2014/main" id="{BEF643F3-C98E-4A48-9A86-905CF962DD76}"/>
              </a:ext>
            </a:extLst>
          </p:cNvPr>
          <p:cNvSpPr txBox="1"/>
          <p:nvPr/>
        </p:nvSpPr>
        <p:spPr>
          <a:xfrm>
            <a:off x="7743214" y="3122579"/>
            <a:ext cx="1040863" cy="923330"/>
          </a:xfrm>
          <a:prstGeom prst="rect">
            <a:avLst/>
          </a:prstGeom>
          <a:noFill/>
          <a:ln w="12700">
            <a:solidFill>
              <a:srgbClr val="189BB5"/>
            </a:solidFill>
          </a:ln>
        </p:spPr>
        <p:txBody>
          <a:bodyPr wrap="square" rtlCol="0">
            <a:spAutoFit/>
          </a:bodyPr>
          <a:lstStyle/>
          <a:p>
            <a:r>
              <a:rPr lang="de-DE" dirty="0"/>
              <a:t>Right </a:t>
            </a:r>
            <a:r>
              <a:rPr lang="de-DE" dirty="0" err="1"/>
              <a:t>canvas</a:t>
            </a:r>
            <a:r>
              <a:rPr lang="de-DE" dirty="0"/>
              <a:t> = </a:t>
            </a:r>
            <a:r>
              <a:rPr lang="de-DE" dirty="0" err="1"/>
              <a:t>value</a:t>
            </a:r>
            <a:endParaRPr lang="de-AT" dirty="0"/>
          </a:p>
        </p:txBody>
      </p:sp>
    </p:spTree>
    <p:extLst>
      <p:ext uri="{BB962C8B-B14F-4D97-AF65-F5344CB8AC3E}">
        <p14:creationId xmlns:p14="http://schemas.microsoft.com/office/powerpoint/2010/main" val="3768438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fontScale="90000"/>
          </a:bodyPr>
          <a:lstStyle/>
          <a:p>
            <a:r>
              <a:rPr lang="de-DE" dirty="0"/>
              <a:t>Customer </a:t>
            </a:r>
            <a:r>
              <a:rPr lang="de-DE" dirty="0" err="1"/>
              <a:t>relationships</a:t>
            </a:r>
            <a:r>
              <a:rPr lang="de-DE" dirty="0"/>
              <a:t> in </a:t>
            </a:r>
            <a:r>
              <a:rPr lang="de-DE" dirty="0" err="1"/>
              <a:t>the</a:t>
            </a:r>
            <a:r>
              <a:rPr lang="de-DE" dirty="0"/>
              <a:t> </a:t>
            </a:r>
            <a:r>
              <a:rPr lang="de-DE" dirty="0" err="1"/>
              <a:t>business</a:t>
            </a:r>
            <a:r>
              <a:rPr lang="de-DE" dirty="0"/>
              <a:t> </a:t>
            </a:r>
            <a:r>
              <a:rPr lang="de-DE" dirty="0" err="1"/>
              <a:t>model</a:t>
            </a:r>
            <a:r>
              <a:rPr lang="de-DE" dirty="0"/>
              <a:t> </a:t>
            </a:r>
            <a:r>
              <a:rPr lang="de-DE" dirty="0" err="1"/>
              <a:t>canvas</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108054" y="3660432"/>
            <a:ext cx="8601048" cy="2811357"/>
          </a:xfrm>
        </p:spPr>
        <p:txBody>
          <a:bodyPr>
            <a:normAutofit lnSpcReduction="10000"/>
          </a:bodyPr>
          <a:lstStyle/>
          <a:p>
            <a:pPr marL="0" indent="0" algn="ctr">
              <a:buNone/>
            </a:pPr>
            <a:r>
              <a:rPr lang="de-DE" sz="1600" b="1" dirty="0"/>
              <a:t>4</a:t>
            </a:r>
          </a:p>
          <a:p>
            <a:pPr marL="0" indent="0" algn="ctr">
              <a:buNone/>
            </a:pPr>
            <a:r>
              <a:rPr lang="de-DE" sz="1600" dirty="0"/>
              <a:t>Overall, </a:t>
            </a:r>
            <a:r>
              <a:rPr lang="de-DE" sz="1600" dirty="0" err="1"/>
              <a:t>the</a:t>
            </a:r>
            <a:r>
              <a:rPr lang="de-DE" sz="1600" dirty="0"/>
              <a:t> </a:t>
            </a:r>
            <a:r>
              <a:rPr lang="de-DE" sz="1600" dirty="0" err="1"/>
              <a:t>building</a:t>
            </a:r>
            <a:r>
              <a:rPr lang="de-DE" sz="1600" dirty="0"/>
              <a:t> block </a:t>
            </a:r>
            <a:r>
              <a:rPr lang="de-DE" sz="1600" dirty="0" err="1"/>
              <a:t>deals</a:t>
            </a:r>
            <a:r>
              <a:rPr lang="de-DE" sz="1600" dirty="0"/>
              <a:t> </a:t>
            </a:r>
            <a:r>
              <a:rPr lang="de-DE" sz="1600" dirty="0" err="1"/>
              <a:t>with</a:t>
            </a:r>
            <a:r>
              <a:rPr lang="de-DE" sz="1600" dirty="0"/>
              <a:t> </a:t>
            </a:r>
            <a:r>
              <a:rPr lang="de-DE" sz="1600" dirty="0" err="1"/>
              <a:t>the</a:t>
            </a:r>
            <a:r>
              <a:rPr lang="de-DE" sz="1600" dirty="0"/>
              <a:t> </a:t>
            </a:r>
            <a:r>
              <a:rPr lang="de-DE" sz="1600" dirty="0" err="1"/>
              <a:t>nature</a:t>
            </a:r>
            <a:r>
              <a:rPr lang="de-DE" sz="1600" dirty="0"/>
              <a:t> </a:t>
            </a:r>
            <a:r>
              <a:rPr lang="de-DE" sz="1600" dirty="0" err="1"/>
              <a:t>of</a:t>
            </a:r>
            <a:r>
              <a:rPr lang="de-DE" sz="1600" dirty="0"/>
              <a:t> </a:t>
            </a:r>
            <a:r>
              <a:rPr lang="de-DE" sz="1600" dirty="0" err="1"/>
              <a:t>relationships</a:t>
            </a:r>
            <a:r>
              <a:rPr lang="de-DE" sz="1600" dirty="0"/>
              <a:t> </a:t>
            </a:r>
            <a:r>
              <a:rPr lang="de-DE" sz="1600" dirty="0" err="1"/>
              <a:t>that</a:t>
            </a:r>
            <a:r>
              <a:rPr lang="de-DE" sz="1600" dirty="0"/>
              <a:t> an </a:t>
            </a:r>
            <a:r>
              <a:rPr lang="de-DE" sz="1600" dirty="0" err="1"/>
              <a:t>organisation</a:t>
            </a:r>
            <a:r>
              <a:rPr lang="de-DE" sz="1600" dirty="0"/>
              <a:t>/EKC will </a:t>
            </a:r>
            <a:r>
              <a:rPr lang="de-DE" sz="1600" dirty="0" err="1"/>
              <a:t>develop</a:t>
            </a:r>
            <a:r>
              <a:rPr lang="de-DE" sz="1600" dirty="0"/>
              <a:t> </a:t>
            </a:r>
            <a:r>
              <a:rPr lang="de-DE" sz="1600" dirty="0" err="1"/>
              <a:t>with</a:t>
            </a:r>
            <a:r>
              <a:rPr lang="de-DE" sz="1600" dirty="0"/>
              <a:t> ist </a:t>
            </a:r>
            <a:r>
              <a:rPr lang="de-DE" sz="1600" dirty="0" err="1"/>
              <a:t>various</a:t>
            </a:r>
            <a:r>
              <a:rPr lang="de-DE" sz="1600" dirty="0"/>
              <a:t> </a:t>
            </a:r>
            <a:r>
              <a:rPr lang="de-DE" sz="1600" dirty="0" err="1"/>
              <a:t>customer</a:t>
            </a:r>
            <a:r>
              <a:rPr lang="de-DE" sz="1600" dirty="0"/>
              <a:t> </a:t>
            </a:r>
            <a:r>
              <a:rPr lang="de-DE" sz="1600" dirty="0" err="1"/>
              <a:t>segments</a:t>
            </a:r>
            <a:r>
              <a:rPr lang="de-DE" sz="1600" dirty="0"/>
              <a:t>/</a:t>
            </a:r>
            <a:r>
              <a:rPr lang="de-DE" sz="1600" dirty="0" err="1"/>
              <a:t>stakeholders</a:t>
            </a:r>
            <a:r>
              <a:rPr lang="de-DE" sz="1600" dirty="0"/>
              <a:t>.</a:t>
            </a:r>
          </a:p>
          <a:p>
            <a:pPr marL="0" indent="0" algn="ctr">
              <a:buNone/>
            </a:pPr>
            <a:endParaRPr lang="de-DE" sz="1600" dirty="0"/>
          </a:p>
          <a:p>
            <a:pPr marL="0" indent="0" algn="ctr">
              <a:buNone/>
            </a:pPr>
            <a:r>
              <a:rPr lang="en-US" sz="1600" dirty="0"/>
              <a:t>The customer relationships that an organization opts for are based on the company’s business model and greatly impact the overall customer experience. </a:t>
            </a:r>
          </a:p>
          <a:p>
            <a:pPr marL="0" indent="0" algn="ctr">
              <a:buNone/>
            </a:pPr>
            <a:endParaRPr lang="en-US" sz="1600" dirty="0"/>
          </a:p>
          <a:p>
            <a:pPr marL="0" indent="0" algn="ctr">
              <a:buNone/>
            </a:pPr>
            <a:r>
              <a:rPr lang="en-US" sz="1600" dirty="0"/>
              <a:t>Customer relationships are not just about the customer service department. Sales teams, marketing teams, customer service teams, customer support, customer success, and product development all play important roles in building successful customer relationships.</a:t>
            </a:r>
          </a:p>
        </p:txBody>
      </p:sp>
      <p:pic>
        <p:nvPicPr>
          <p:cNvPr id="5" name="Grafik 4">
            <a:extLst>
              <a:ext uri="{FF2B5EF4-FFF2-40B4-BE49-F238E27FC236}">
                <a16:creationId xmlns:a16="http://schemas.microsoft.com/office/drawing/2014/main" id="{8DD16F75-6907-42BE-9EA5-CF4AA431B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635" y="2624090"/>
            <a:ext cx="1034926" cy="1034926"/>
          </a:xfrm>
          <a:prstGeom prst="rect">
            <a:avLst/>
          </a:prstGeom>
        </p:spPr>
      </p:pic>
    </p:spTree>
    <p:extLst>
      <p:ext uri="{BB962C8B-B14F-4D97-AF65-F5344CB8AC3E}">
        <p14:creationId xmlns:p14="http://schemas.microsoft.com/office/powerpoint/2010/main" val="1198537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79FA8-E82A-4CD3-9F41-68C0BC033AFA}"/>
              </a:ext>
            </a:extLst>
          </p:cNvPr>
          <p:cNvSpPr>
            <a:spLocks noGrp="1"/>
          </p:cNvSpPr>
          <p:nvPr>
            <p:ph type="title"/>
          </p:nvPr>
        </p:nvSpPr>
        <p:spPr/>
        <p:txBody>
          <a:bodyPr>
            <a:normAutofit fontScale="90000"/>
          </a:bodyPr>
          <a:lstStyle/>
          <a:p>
            <a:r>
              <a:rPr lang="de-DE" dirty="0"/>
              <a:t>Customer </a:t>
            </a:r>
            <a:r>
              <a:rPr lang="de-DE" dirty="0" err="1"/>
              <a:t>relationships</a:t>
            </a:r>
            <a:r>
              <a:rPr lang="de-DE" dirty="0"/>
              <a:t> in </a:t>
            </a:r>
            <a:r>
              <a:rPr lang="de-DE" dirty="0" err="1"/>
              <a:t>the</a:t>
            </a:r>
            <a:r>
              <a:rPr lang="de-DE" dirty="0"/>
              <a:t> </a:t>
            </a:r>
            <a:r>
              <a:rPr lang="de-DE" dirty="0" err="1"/>
              <a:t>business</a:t>
            </a:r>
            <a:r>
              <a:rPr lang="de-DE" dirty="0"/>
              <a:t> </a:t>
            </a:r>
            <a:r>
              <a:rPr lang="de-DE" dirty="0" err="1"/>
              <a:t>model</a:t>
            </a:r>
            <a:r>
              <a:rPr lang="de-DE" dirty="0"/>
              <a:t> </a:t>
            </a:r>
            <a:r>
              <a:rPr lang="de-DE" dirty="0" err="1"/>
              <a:t>canvas</a:t>
            </a:r>
            <a:endParaRPr lang="de-AT" dirty="0"/>
          </a:p>
        </p:txBody>
      </p:sp>
      <p:sp>
        <p:nvSpPr>
          <p:cNvPr id="3" name="Inhaltsplatzhalter 2">
            <a:extLst>
              <a:ext uri="{FF2B5EF4-FFF2-40B4-BE49-F238E27FC236}">
                <a16:creationId xmlns:a16="http://schemas.microsoft.com/office/drawing/2014/main" id="{357EE8A4-69AB-4B6D-80AB-38B692C3A5BD}"/>
              </a:ext>
            </a:extLst>
          </p:cNvPr>
          <p:cNvSpPr>
            <a:spLocks noGrp="1"/>
          </p:cNvSpPr>
          <p:nvPr>
            <p:ph sz="half" idx="1"/>
          </p:nvPr>
        </p:nvSpPr>
        <p:spPr>
          <a:xfrm>
            <a:off x="278957" y="3659016"/>
            <a:ext cx="8010281" cy="2811357"/>
          </a:xfrm>
        </p:spPr>
        <p:txBody>
          <a:bodyPr>
            <a:normAutofit/>
          </a:bodyPr>
          <a:lstStyle/>
          <a:p>
            <a:pPr marL="0" indent="0" algn="ctr">
              <a:buNone/>
            </a:pPr>
            <a:r>
              <a:rPr lang="de-DE" sz="1600" b="1" dirty="0"/>
              <a:t>4</a:t>
            </a:r>
          </a:p>
          <a:p>
            <a:pPr marL="0" indent="0" algn="ctr">
              <a:buNone/>
            </a:pPr>
            <a:r>
              <a:rPr lang="de-DE" sz="1600" b="1" dirty="0"/>
              <a:t>Customer </a:t>
            </a:r>
            <a:r>
              <a:rPr lang="de-DE" sz="1600" b="1" dirty="0" err="1"/>
              <a:t>relationships</a:t>
            </a:r>
            <a:endParaRPr lang="de-DE" sz="1600" b="1" dirty="0"/>
          </a:p>
          <a:p>
            <a:pPr marL="0" indent="0" algn="ctr">
              <a:buNone/>
            </a:pPr>
            <a:r>
              <a:rPr lang="de-DE" sz="1600" b="1" dirty="0"/>
              <a:t>Questions to </a:t>
            </a:r>
            <a:r>
              <a:rPr lang="de-DE" sz="1600" b="1" dirty="0" err="1"/>
              <a:t>be</a:t>
            </a:r>
            <a:r>
              <a:rPr lang="de-DE" sz="1600" b="1" dirty="0"/>
              <a:t> </a:t>
            </a:r>
            <a:r>
              <a:rPr lang="de-DE" sz="1600" b="1" dirty="0" err="1"/>
              <a:t>asked</a:t>
            </a:r>
            <a:endParaRPr lang="de-DE" sz="1600" b="1" dirty="0"/>
          </a:p>
          <a:p>
            <a:pPr marL="0" indent="0" algn="ctr" fontAlgn="base">
              <a:buNone/>
            </a:pPr>
            <a:r>
              <a:rPr lang="en-US" sz="1600" dirty="0"/>
              <a:t>What type of relationship does each of our customer segments expect us to establish and maintain with them?</a:t>
            </a:r>
          </a:p>
          <a:p>
            <a:pPr marL="0" indent="0" algn="ctr" fontAlgn="base">
              <a:buNone/>
            </a:pPr>
            <a:r>
              <a:rPr lang="en-US" sz="1600" dirty="0"/>
              <a:t>Which ones have we established?</a:t>
            </a:r>
          </a:p>
          <a:p>
            <a:pPr marL="0" indent="0" algn="ctr" fontAlgn="base">
              <a:buNone/>
            </a:pPr>
            <a:r>
              <a:rPr lang="en-US" sz="1600" dirty="0"/>
              <a:t>How costly are they?</a:t>
            </a:r>
          </a:p>
          <a:p>
            <a:pPr marL="0" indent="0" algn="ctr" fontAlgn="base">
              <a:buNone/>
            </a:pPr>
            <a:r>
              <a:rPr lang="en-US" sz="1600" dirty="0"/>
              <a:t>How are they integrated with the rest of our </a:t>
            </a:r>
            <a:r>
              <a:rPr lang="en-US" sz="1600" dirty="0">
                <a:hlinkClick r:id="rId3">
                  <a:extLst>
                    <a:ext uri="{A12FA001-AC4F-418D-AE19-62706E023703}">
                      <ahyp:hlinkClr xmlns:ahyp="http://schemas.microsoft.com/office/drawing/2018/hyperlinkcolor" val="tx"/>
                    </a:ext>
                  </a:extLst>
                </a:hlinkClick>
              </a:rPr>
              <a:t>business model</a:t>
            </a:r>
            <a:r>
              <a:rPr lang="en-US" sz="1400" dirty="0"/>
              <a:t>?</a:t>
            </a:r>
          </a:p>
        </p:txBody>
      </p:sp>
      <p:pic>
        <p:nvPicPr>
          <p:cNvPr id="5" name="Grafik 4">
            <a:extLst>
              <a:ext uri="{FF2B5EF4-FFF2-40B4-BE49-F238E27FC236}">
                <a16:creationId xmlns:a16="http://schemas.microsoft.com/office/drawing/2014/main" id="{8DD16F75-6907-42BE-9EA5-CF4AA431B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6635" y="2624090"/>
            <a:ext cx="1034926" cy="1034926"/>
          </a:xfrm>
          <a:prstGeom prst="rect">
            <a:avLst/>
          </a:prstGeom>
        </p:spPr>
      </p:pic>
    </p:spTree>
    <p:extLst>
      <p:ext uri="{BB962C8B-B14F-4D97-AF65-F5344CB8AC3E}">
        <p14:creationId xmlns:p14="http://schemas.microsoft.com/office/powerpoint/2010/main" val="22739155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cca9a1c-ea03-4f56-8ded-6c285728d794" xsi:nil="true"/>
    <lcf76f155ced4ddcb4097134ff3c332f xmlns="9e7cb493-a9cd-49cd-846c-930d19753eb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5E0CC700C34E64283355474F2ABBAFB" ma:contentTypeVersion="16" ma:contentTypeDescription="Ein neues Dokument erstellen." ma:contentTypeScope="" ma:versionID="2030ecb3b15916fc3ec41b8de68c7970">
  <xsd:schema xmlns:xsd="http://www.w3.org/2001/XMLSchema" xmlns:xs="http://www.w3.org/2001/XMLSchema" xmlns:p="http://schemas.microsoft.com/office/2006/metadata/properties" xmlns:ns2="9e7cb493-a9cd-49cd-846c-930d19753eb9" xmlns:ns3="4cca9a1c-ea03-4f56-8ded-6c285728d794" targetNamespace="http://schemas.microsoft.com/office/2006/metadata/properties" ma:root="true" ma:fieldsID="79f75de864923f3cb2c863dcd21c96c8" ns2:_="" ns3:_="">
    <xsd:import namespace="9e7cb493-a9cd-49cd-846c-930d19753eb9"/>
    <xsd:import namespace="4cca9a1c-ea03-4f56-8ded-6c285728d7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cb493-a9cd-49cd-846c-930d19753e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3213ba4d-4ff2-410f-8850-8053d140204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ca9a1c-ea03-4f56-8ded-6c285728d794"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ea40db18-2066-40d3-9c1d-6d717589184a}" ma:internalName="TaxCatchAll" ma:showField="CatchAllData" ma:web="4cca9a1c-ea03-4f56-8ded-6c285728d7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4E3BB0-8E0D-4834-A0A1-255EC6757BC7}">
  <ds:schemaRefs>
    <ds:schemaRef ds:uri="http://purl.org/dc/dcmitype/"/>
    <ds:schemaRef ds:uri="http://purl.org/dc/elements/1.1/"/>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4cca9a1c-ea03-4f56-8ded-6c285728d794"/>
    <ds:schemaRef ds:uri="http://purl.org/dc/terms/"/>
    <ds:schemaRef ds:uri="http://schemas.microsoft.com/office/infopath/2007/PartnerControls"/>
    <ds:schemaRef ds:uri="9e7cb493-a9cd-49cd-846c-930d19753eb9"/>
  </ds:schemaRefs>
</ds:datastoreItem>
</file>

<file path=customXml/itemProps2.xml><?xml version="1.0" encoding="utf-8"?>
<ds:datastoreItem xmlns:ds="http://schemas.openxmlformats.org/officeDocument/2006/customXml" ds:itemID="{ECC8AD15-3950-475C-A6ED-C98B4702B6E9}">
  <ds:schemaRefs>
    <ds:schemaRef ds:uri="http://schemas.microsoft.com/sharepoint/v3/contenttype/forms"/>
  </ds:schemaRefs>
</ds:datastoreItem>
</file>

<file path=customXml/itemProps3.xml><?xml version="1.0" encoding="utf-8"?>
<ds:datastoreItem xmlns:ds="http://schemas.openxmlformats.org/officeDocument/2006/customXml" ds:itemID="{F6924779-7743-4831-9A26-74E06AC7722E}"/>
</file>

<file path=docProps/app.xml><?xml version="1.0" encoding="utf-8"?>
<Properties xmlns="http://schemas.openxmlformats.org/officeDocument/2006/extended-properties" xmlns:vt="http://schemas.openxmlformats.org/officeDocument/2006/docPropsVTypes">
  <Template>Office Theme</Template>
  <TotalTime>0</TotalTime>
  <Words>5688</Words>
  <Application>Microsoft Office PowerPoint</Application>
  <PresentationFormat>Bildschirmpräsentation (4:3)</PresentationFormat>
  <Paragraphs>465</Paragraphs>
  <Slides>54</Slides>
  <Notes>9</Notes>
  <HiddenSlides>1</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54</vt:i4>
      </vt:variant>
    </vt:vector>
  </HeadingPairs>
  <TitlesOfParts>
    <vt:vector size="61" baseType="lpstr">
      <vt:lpstr>Arial</vt:lpstr>
      <vt:lpstr>Calibri</vt:lpstr>
      <vt:lpstr>Calibri Light</vt:lpstr>
      <vt:lpstr>Expressway Rg</vt:lpstr>
      <vt:lpstr>HelveticaNeue</vt:lpstr>
      <vt:lpstr>MentiText</vt:lpstr>
      <vt:lpstr>Office Theme</vt:lpstr>
      <vt:lpstr>ENCORE Entrepreneurship Knowledge Centers to Foster Innovative Entrepreneurship Practices in Education and Research </vt:lpstr>
      <vt:lpstr>Customer relationships &amp; marketing strategic planning &amp; channels</vt:lpstr>
      <vt:lpstr>Content of this module</vt:lpstr>
      <vt:lpstr>Learning objectives</vt:lpstr>
      <vt:lpstr>Customer relationships</vt:lpstr>
      <vt:lpstr>Customer relationships in the business model canvas</vt:lpstr>
      <vt:lpstr>Left canvas vs. Right canvas</vt:lpstr>
      <vt:lpstr>Customer relationships in the business model canvas</vt:lpstr>
      <vt:lpstr>Customer relationships in the business model canvas</vt:lpstr>
      <vt:lpstr>Types of customer relationships (1)</vt:lpstr>
      <vt:lpstr>Types of customer relationships (2)</vt:lpstr>
      <vt:lpstr>Building relationships through engagement</vt:lpstr>
      <vt:lpstr>From strangers to relationships</vt:lpstr>
      <vt:lpstr>Customer relationships – what to consider</vt:lpstr>
      <vt:lpstr>Motivation for customer relationships</vt:lpstr>
      <vt:lpstr>PowerPoint-Präsentation</vt:lpstr>
      <vt:lpstr>PowerPoint-Präsentation</vt:lpstr>
      <vt:lpstr>PowerPoint-Präsentation</vt:lpstr>
      <vt:lpstr>Matching with customer segments/personas</vt:lpstr>
      <vt:lpstr>Marketing strategic planning &amp; channels</vt:lpstr>
      <vt:lpstr>Marketing Strategic Planning</vt:lpstr>
      <vt:lpstr>Marketing strategy – know your target audience/major stakeholders</vt:lpstr>
      <vt:lpstr>An educated guess about major stakeholders/target groups</vt:lpstr>
      <vt:lpstr>Guide questions for creating the marketing mix for EKCs</vt:lpstr>
      <vt:lpstr>Marketing Objectives</vt:lpstr>
      <vt:lpstr>Objectives of the ENCORE project</vt:lpstr>
      <vt:lpstr>Marketing objectives</vt:lpstr>
      <vt:lpstr>Marketing objectives – the SMART way</vt:lpstr>
      <vt:lpstr>Examples of SMART goals</vt:lpstr>
      <vt:lpstr>Content marketing funnel</vt:lpstr>
      <vt:lpstr>Your online and offline marketing mix tailored to your objectives</vt:lpstr>
      <vt:lpstr>PowerPoint-Präsentation</vt:lpstr>
      <vt:lpstr>Website optimization through great content</vt:lpstr>
      <vt:lpstr>Social media platforms to share your message</vt:lpstr>
      <vt:lpstr>Social media platforms to share your message</vt:lpstr>
      <vt:lpstr>Marketing for a cause</vt:lpstr>
      <vt:lpstr>Marketing for a cause</vt:lpstr>
      <vt:lpstr>Some helpful online tools</vt:lpstr>
      <vt:lpstr>PowerPoint-Präsentation</vt:lpstr>
      <vt:lpstr>Traditional print media</vt:lpstr>
      <vt:lpstr>Forming partnerships with other organizations</vt:lpstr>
      <vt:lpstr>Forming partnerships with other organizations</vt:lpstr>
      <vt:lpstr>Special events create visibility</vt:lpstr>
      <vt:lpstr>Special events you can organize</vt:lpstr>
      <vt:lpstr>Special events you can organize</vt:lpstr>
      <vt:lpstr>PowerPoint-Präsentation</vt:lpstr>
      <vt:lpstr>Stories worth telling</vt:lpstr>
      <vt:lpstr>Examples of storytelling</vt:lpstr>
      <vt:lpstr>Marketing Action Planning</vt:lpstr>
      <vt:lpstr>Marketing action planning</vt:lpstr>
      <vt:lpstr>Marketing action planning</vt:lpstr>
      <vt:lpstr>Group work for each EKC</vt:lpstr>
      <vt:lpstr>PowerPoint-Präsentation</vt:lpstr>
      <vt:lpstr>ENCORE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vannasine thammalath</dc:creator>
  <cp:lastModifiedBy>Linditsch Claudia</cp:lastModifiedBy>
  <cp:revision>185</cp:revision>
  <cp:lastPrinted>2021-11-24T16:26:13Z</cp:lastPrinted>
  <dcterms:created xsi:type="dcterms:W3CDTF">2021-06-04T16:06:26Z</dcterms:created>
  <dcterms:modified xsi:type="dcterms:W3CDTF">2021-11-25T07:13:58Z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0x01010045E0CC700C34E64283355474F2ABBAFB</vt:lpwstr>
  </property>
</Properties>
</file>