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330" r:id="rId7"/>
    <p:sldId id="279" r:id="rId8"/>
    <p:sldId id="332" r:id="rId9"/>
    <p:sldId id="333" r:id="rId10"/>
    <p:sldId id="334" r:id="rId11"/>
    <p:sldId id="331" r:id="rId12"/>
    <p:sldId id="335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E4522-5C2A-458B-B594-BC69F238709A}" v="104" dt="2021-11-10T12:55:15.693"/>
    <p1510:client id="{F3967E47-6160-453D-A0F5-12527E361805}" v="12" dt="2021-11-10T12:56:4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.Holmberg" userId="S::eva.holmberg_haaga-helia.fi#ext#@fhjoanneum.onmicrosoft.com::9ad7d6d4-6873-4024-b94d-3046a54cff43" providerId="AD" clId="Web-{9DAE4522-5C2A-458B-B594-BC69F238709A}"/>
    <pc:docChg chg="modSld">
      <pc:chgData name="Eva.Holmberg" userId="S::eva.holmberg_haaga-helia.fi#ext#@fhjoanneum.onmicrosoft.com::9ad7d6d4-6873-4024-b94d-3046a54cff43" providerId="AD" clId="Web-{9DAE4522-5C2A-458B-B594-BC69F238709A}" dt="2021-11-10T12:55:15.693" v="99" actId="14100"/>
      <pc:docMkLst>
        <pc:docMk/>
      </pc:docMkLst>
      <pc:sldChg chg="modSp">
        <pc:chgData name="Eva.Holmberg" userId="S::eva.holmberg_haaga-helia.fi#ext#@fhjoanneum.onmicrosoft.com::9ad7d6d4-6873-4024-b94d-3046a54cff43" providerId="AD" clId="Web-{9DAE4522-5C2A-458B-B594-BC69F238709A}" dt="2021-11-10T12:51:15.921" v="1" actId="20577"/>
        <pc:sldMkLst>
          <pc:docMk/>
          <pc:sldMk cId="3428650289" sldId="256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07.968" v="0" actId="20577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15.921" v="1" actId="20577"/>
          <ac:spMkLst>
            <pc:docMk/>
            <pc:sldMk cId="3428650289" sldId="256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22.109" v="4" actId="20577"/>
        <pc:sldMkLst>
          <pc:docMk/>
          <pc:sldMk cId="1278651214" sldId="257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20.484" v="2" actId="20577"/>
          <ac:spMkLst>
            <pc:docMk/>
            <pc:sldMk cId="1278651214" sldId="257"/>
            <ac:spMk id="4" creationId="{87A597A3-9C44-455B-B4B5-E4EBB023C296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22.109" v="4" actId="20577"/>
          <ac:spMkLst>
            <pc:docMk/>
            <pc:sldMk cId="1278651214" sldId="257"/>
            <ac:spMk id="5" creationId="{C8E46CAB-D8E8-4495-B8CF-5DC57B20290B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5:15.693" v="99" actId="14100"/>
        <pc:sldMkLst>
          <pc:docMk/>
          <pc:sldMk cId="2578560688" sldId="258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3:20.409" v="23" actId="20577"/>
          <ac:spMkLst>
            <pc:docMk/>
            <pc:sldMk cId="2578560688" sldId="258"/>
            <ac:spMk id="7" creationId="{BBFB8E0B-A934-4E28-A0CA-676610CAA7A9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5:15.693" v="99" actId="14100"/>
          <ac:spMkLst>
            <pc:docMk/>
            <pc:sldMk cId="2578560688" sldId="258"/>
            <ac:spMk id="8" creationId="{7B6C1527-C2BD-4293-A82E-3681CA8CE68A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45.453" v="12" actId="20577"/>
        <pc:sldMkLst>
          <pc:docMk/>
          <pc:sldMk cId="37073666" sldId="279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45.453" v="12" actId="20577"/>
          <ac:spMkLst>
            <pc:docMk/>
            <pc:sldMk cId="37073666" sldId="279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40.750" v="10" actId="20577"/>
          <ac:spMkLst>
            <pc:docMk/>
            <pc:sldMk cId="37073666" sldId="279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35.234" v="8" actId="20577"/>
        <pc:sldMkLst>
          <pc:docMk/>
          <pc:sldMk cId="262003301" sldId="330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34.406" v="5" actId="20577"/>
          <ac:spMkLst>
            <pc:docMk/>
            <pc:sldMk cId="262003301" sldId="330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35.234" v="8" actId="20577"/>
          <ac:spMkLst>
            <pc:docMk/>
            <pc:sldMk cId="262003301" sldId="330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2:00.672" v="15" actId="20577"/>
        <pc:sldMkLst>
          <pc:docMk/>
          <pc:sldMk cId="3580824949" sldId="331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2:00.672" v="15" actId="20577"/>
          <ac:spMkLst>
            <pc:docMk/>
            <pc:sldMk cId="3580824949" sldId="331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54.766" v="14" actId="20577"/>
          <ac:spMkLst>
            <pc:docMk/>
            <pc:sldMk cId="3580824949" sldId="331"/>
            <ac:spMk id="3" creationId="{00000000-0000-0000-0000-000000000000}"/>
          </ac:spMkLst>
        </pc:spChg>
      </pc:sldChg>
    </pc:docChg>
  </pc:docChgLst>
  <pc:docChgLst>
    <pc:chgData name="Holmberg Eva" userId="1308ae25-c7d5-476a-99ba-0bfb569d8f2b" providerId="ADAL" clId="{4D574FA1-A191-4F2F-B902-9BC25EC0A993}"/>
    <pc:docChg chg="custSel addSld modSld">
      <pc:chgData name="Holmberg Eva" userId="1308ae25-c7d5-476a-99ba-0bfb569d8f2b" providerId="ADAL" clId="{4D574FA1-A191-4F2F-B902-9BC25EC0A993}" dt="2021-10-05T07:19:14.361" v="749" actId="20577"/>
      <pc:docMkLst>
        <pc:docMk/>
      </pc:docMkLst>
      <pc:sldChg chg="modSp">
        <pc:chgData name="Holmberg Eva" userId="1308ae25-c7d5-476a-99ba-0bfb569d8f2b" providerId="ADAL" clId="{4D574FA1-A191-4F2F-B902-9BC25EC0A993}" dt="2021-10-04T12:50:23.695" v="6"/>
        <pc:sldMkLst>
          <pc:docMk/>
          <pc:sldMk cId="3428650289" sldId="256"/>
        </pc:sldMkLst>
        <pc:spChg chg="mod">
          <ac:chgData name="Holmberg Eva" userId="1308ae25-c7d5-476a-99ba-0bfb569d8f2b" providerId="ADAL" clId="{4D574FA1-A191-4F2F-B902-9BC25EC0A993}" dt="2021-10-04T12:49:30.382" v="0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2:50:23.695" v="6"/>
          <ac:spMkLst>
            <pc:docMk/>
            <pc:sldMk cId="3428650289" sldId="256"/>
            <ac:spMk id="3" creationId="{00000000-0000-0000-0000-000000000000}"/>
          </ac:spMkLst>
        </pc:spChg>
      </pc:sldChg>
      <pc:sldChg chg="addSp delSp modSp">
        <pc:chgData name="Holmberg Eva" userId="1308ae25-c7d5-476a-99ba-0bfb569d8f2b" providerId="ADAL" clId="{4D574FA1-A191-4F2F-B902-9BC25EC0A993}" dt="2021-10-04T12:50:56.744" v="42" actId="27636"/>
        <pc:sldMkLst>
          <pc:docMk/>
          <pc:sldMk cId="1278651214" sldId="257"/>
        </pc:sldMkLst>
        <pc:spChg chg="del">
          <ac:chgData name="Holmberg Eva" userId="1308ae25-c7d5-476a-99ba-0bfb569d8f2b" providerId="ADAL" clId="{4D574FA1-A191-4F2F-B902-9BC25EC0A993}" dt="2021-10-04T12:49:55.993" v="1"/>
          <ac:spMkLst>
            <pc:docMk/>
            <pc:sldMk cId="1278651214" sldId="257"/>
            <ac:spMk id="2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49:55.993" v="1"/>
          <ac:spMkLst>
            <pc:docMk/>
            <pc:sldMk cId="1278651214" sldId="257"/>
            <ac:spMk id="3" creationId="{00000000-0000-0000-0000-000000000000}"/>
          </ac:spMkLst>
        </pc:spChg>
        <pc:spChg chg="add mod">
          <ac:chgData name="Holmberg Eva" userId="1308ae25-c7d5-476a-99ba-0bfb569d8f2b" providerId="ADAL" clId="{4D574FA1-A191-4F2F-B902-9BC25EC0A993}" dt="2021-10-04T12:50:44.752" v="36" actId="20577"/>
          <ac:spMkLst>
            <pc:docMk/>
            <pc:sldMk cId="1278651214" sldId="257"/>
            <ac:spMk id="4" creationId="{87A597A3-9C44-455B-B4B5-E4EBB023C296}"/>
          </ac:spMkLst>
        </pc:spChg>
        <pc:spChg chg="add mod">
          <ac:chgData name="Holmberg Eva" userId="1308ae25-c7d5-476a-99ba-0bfb569d8f2b" providerId="ADAL" clId="{4D574FA1-A191-4F2F-B902-9BC25EC0A993}" dt="2021-10-04T12:50:56.744" v="42" actId="27636"/>
          <ac:spMkLst>
            <pc:docMk/>
            <pc:sldMk cId="1278651214" sldId="257"/>
            <ac:spMk id="5" creationId="{C8E46CAB-D8E8-4495-B8CF-5DC57B20290B}"/>
          </ac:spMkLst>
        </pc:spChg>
      </pc:sldChg>
      <pc:sldChg chg="addSp delSp modSp">
        <pc:chgData name="Holmberg Eva" userId="1308ae25-c7d5-476a-99ba-0bfb569d8f2b" providerId="ADAL" clId="{4D574FA1-A191-4F2F-B902-9BC25EC0A993}" dt="2021-10-05T07:19:14.361" v="749" actId="20577"/>
        <pc:sldMkLst>
          <pc:docMk/>
          <pc:sldMk cId="2578560688" sldId="258"/>
        </pc:sldMkLst>
        <pc:spChg chg="add del mod">
          <ac:chgData name="Holmberg Eva" userId="1308ae25-c7d5-476a-99ba-0bfb569d8f2b" providerId="ADAL" clId="{4D574FA1-A191-4F2F-B902-9BC25EC0A993}" dt="2021-10-04T12:54:27.231" v="57"/>
          <ac:spMkLst>
            <pc:docMk/>
            <pc:sldMk cId="2578560688" sldId="258"/>
            <ac:spMk id="2" creationId="{A44AA367-237C-4ADC-96CB-B66AF341B233}"/>
          </ac:spMkLst>
        </pc:spChg>
        <pc:spChg chg="add del mod">
          <ac:chgData name="Holmberg Eva" userId="1308ae25-c7d5-476a-99ba-0bfb569d8f2b" providerId="ADAL" clId="{4D574FA1-A191-4F2F-B902-9BC25EC0A993}" dt="2021-10-04T12:54:27.231" v="57"/>
          <ac:spMkLst>
            <pc:docMk/>
            <pc:sldMk cId="2578560688" sldId="258"/>
            <ac:spMk id="3" creationId="{EFA1E524-EBF9-4DAF-BF5A-505580AD874F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4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5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6" creationId="{00000000-0000-0000-0000-000000000000}"/>
          </ac:spMkLst>
        </pc:spChg>
        <pc:spChg chg="add mod">
          <ac:chgData name="Holmberg Eva" userId="1308ae25-c7d5-476a-99ba-0bfb569d8f2b" providerId="ADAL" clId="{4D574FA1-A191-4F2F-B902-9BC25EC0A993}" dt="2021-10-04T13:00:31.537" v="249" actId="1076"/>
          <ac:spMkLst>
            <pc:docMk/>
            <pc:sldMk cId="2578560688" sldId="258"/>
            <ac:spMk id="7" creationId="{BBFB8E0B-A934-4E28-A0CA-676610CAA7A9}"/>
          </ac:spMkLst>
        </pc:spChg>
        <pc:spChg chg="add mod">
          <ac:chgData name="Holmberg Eva" userId="1308ae25-c7d5-476a-99ba-0bfb569d8f2b" providerId="ADAL" clId="{4D574FA1-A191-4F2F-B902-9BC25EC0A993}" dt="2021-10-05T07:19:14.361" v="749" actId="20577"/>
          <ac:spMkLst>
            <pc:docMk/>
            <pc:sldMk cId="2578560688" sldId="258"/>
            <ac:spMk id="8" creationId="{7B6C1527-C2BD-4293-A82E-3681CA8CE68A}"/>
          </ac:spMkLst>
        </pc:spChg>
      </pc:sldChg>
      <pc:sldChg chg="modSp add">
        <pc:chgData name="Holmberg Eva" userId="1308ae25-c7d5-476a-99ba-0bfb569d8f2b" providerId="ADAL" clId="{4D574FA1-A191-4F2F-B902-9BC25EC0A993}" dt="2021-10-04T13:04:38.662" v="326" actId="27636"/>
        <pc:sldMkLst>
          <pc:docMk/>
          <pc:sldMk cId="37073666" sldId="279"/>
        </pc:sldMkLst>
        <pc:spChg chg="mod">
          <ac:chgData name="Holmberg Eva" userId="1308ae25-c7d5-476a-99ba-0bfb569d8f2b" providerId="ADAL" clId="{4D574FA1-A191-4F2F-B902-9BC25EC0A993}" dt="2021-10-04T13:04:32.573" v="322" actId="1076"/>
          <ac:spMkLst>
            <pc:docMk/>
            <pc:sldMk cId="37073666" sldId="279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3:04:38.662" v="326" actId="27636"/>
          <ac:spMkLst>
            <pc:docMk/>
            <pc:sldMk cId="37073666" sldId="279"/>
            <ac:spMk id="3" creationId="{00000000-0000-0000-0000-000000000000}"/>
          </ac:spMkLst>
        </pc:spChg>
      </pc:sldChg>
      <pc:sldChg chg="modSp add">
        <pc:chgData name="Holmberg Eva" userId="1308ae25-c7d5-476a-99ba-0bfb569d8f2b" providerId="ADAL" clId="{4D574FA1-A191-4F2F-B902-9BC25EC0A993}" dt="2021-10-04T12:52:11.980" v="47" actId="1076"/>
        <pc:sldMkLst>
          <pc:docMk/>
          <pc:sldMk cId="262003301" sldId="330"/>
        </pc:sldMkLst>
        <pc:spChg chg="mod">
          <ac:chgData name="Holmberg Eva" userId="1308ae25-c7d5-476a-99ba-0bfb569d8f2b" providerId="ADAL" clId="{4D574FA1-A191-4F2F-B902-9BC25EC0A993}" dt="2021-10-04T12:52:11.980" v="47" actId="1076"/>
          <ac:spMkLst>
            <pc:docMk/>
            <pc:sldMk cId="262003301" sldId="330"/>
            <ac:spMk id="2" creationId="{00000000-0000-0000-0000-000000000000}"/>
          </ac:spMkLst>
        </pc:spChg>
      </pc:sldChg>
      <pc:sldChg chg="modSp add">
        <pc:chgData name="Holmberg Eva" userId="1308ae25-c7d5-476a-99ba-0bfb569d8f2b" providerId="ADAL" clId="{4D574FA1-A191-4F2F-B902-9BC25EC0A993}" dt="2021-10-04T12:54:19.407" v="56" actId="14100"/>
        <pc:sldMkLst>
          <pc:docMk/>
          <pc:sldMk cId="3580824949" sldId="331"/>
        </pc:sldMkLst>
        <pc:spChg chg="mod">
          <ac:chgData name="Holmberg Eva" userId="1308ae25-c7d5-476a-99ba-0bfb569d8f2b" providerId="ADAL" clId="{4D574FA1-A191-4F2F-B902-9BC25EC0A993}" dt="2021-10-04T12:54:11.212" v="55" actId="14100"/>
          <ac:spMkLst>
            <pc:docMk/>
            <pc:sldMk cId="3580824949" sldId="331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2:54:19.407" v="56" actId="14100"/>
          <ac:spMkLst>
            <pc:docMk/>
            <pc:sldMk cId="3580824949" sldId="331"/>
            <ac:spMk id="3" creationId="{00000000-0000-0000-0000-000000000000}"/>
          </ac:spMkLst>
        </pc:spChg>
      </pc:sldChg>
    </pc:docChg>
  </pc:docChgLst>
  <pc:docChgLst>
    <pc:chgData name="Eva.Holmberg" userId="S::eva.holmberg_haaga-helia.fi#ext#@fhjoanneum.onmicrosoft.com::9ad7d6d4-6873-4024-b94d-3046a54cff43" providerId="AD" clId="Web-{F3967E47-6160-453D-A0F5-12527E361805}"/>
    <pc:docChg chg="modSld">
      <pc:chgData name="Eva.Holmberg" userId="S::eva.holmberg_haaga-helia.fi#ext#@fhjoanneum.onmicrosoft.com::9ad7d6d4-6873-4024-b94d-3046a54cff43" providerId="AD" clId="Web-{F3967E47-6160-453D-A0F5-12527E361805}" dt="2021-11-10T12:56:46.256" v="14" actId="1076"/>
      <pc:docMkLst>
        <pc:docMk/>
      </pc:docMkLst>
      <pc:sldChg chg="modSp">
        <pc:chgData name="Eva.Holmberg" userId="S::eva.holmberg_haaga-helia.fi#ext#@fhjoanneum.onmicrosoft.com::9ad7d6d4-6873-4024-b94d-3046a54cff43" providerId="AD" clId="Web-{F3967E47-6160-453D-A0F5-12527E361805}" dt="2021-11-10T12:56:46.256" v="14" actId="1076"/>
        <pc:sldMkLst>
          <pc:docMk/>
          <pc:sldMk cId="3428650289" sldId="256"/>
        </pc:sldMkLst>
        <pc:spChg chg="mod">
          <ac:chgData name="Eva.Holmberg" userId="S::eva.holmberg_haaga-helia.fi#ext#@fhjoanneum.onmicrosoft.com::9ad7d6d4-6873-4024-b94d-3046a54cff43" providerId="AD" clId="Web-{F3967E47-6160-453D-A0F5-12527E361805}" dt="2021-11-10T12:56:46.256" v="14" actId="1076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F3967E47-6160-453D-A0F5-12527E361805}" dt="2021-11-10T12:56:43.725" v="13" actId="20577"/>
          <ac:spMkLst>
            <pc:docMk/>
            <pc:sldMk cId="3428650289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64" y="256205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4000" dirty="0">
                <a:latin typeface="Expressway Rg"/>
              </a:rPr>
              <a:t>ENCORE</a:t>
            </a:r>
            <a:endParaRPr lang="en-US" sz="4000" dirty="0">
              <a:latin typeface="Expressway Rg"/>
            </a:endParaRPr>
          </a:p>
          <a:p>
            <a:r>
              <a:rPr lang="de-DE" sz="2800" b="0" dirty="0">
                <a:latin typeface="Expressway Rg"/>
              </a:rPr>
              <a:t>Entrepreneurship Knowledge Centers to Foster Innovative Entrepreneurship Practices in Education and </a:t>
            </a:r>
            <a:r>
              <a:rPr lang="de-DE" sz="2800" b="0" dirty="0" smtClean="0">
                <a:latin typeface="Expressway Rg"/>
              </a:rPr>
              <a:t>Research</a:t>
            </a:r>
            <a:br>
              <a:rPr lang="de-DE" sz="2800" b="0" dirty="0" smtClean="0">
                <a:latin typeface="Expressway Rg"/>
              </a:rPr>
            </a:br>
            <a:r>
              <a:rPr lang="de-DE" sz="2800" b="0" dirty="0" smtClean="0">
                <a:latin typeface="Expressway Rg"/>
              </a:rPr>
              <a:t/>
            </a:r>
            <a:br>
              <a:rPr lang="de-DE" sz="2800" b="0" dirty="0" smtClean="0">
                <a:latin typeface="Expressway Rg"/>
              </a:rPr>
            </a:br>
            <a:r>
              <a:rPr lang="de-DE" sz="2800" dirty="0" smtClean="0">
                <a:solidFill>
                  <a:srgbClr val="0070C0"/>
                </a:solidFill>
                <a:latin typeface="Expressway Rg"/>
              </a:rPr>
              <a:t>SOCIAL ENTREPRENEURSHIP</a:t>
            </a:r>
            <a:r>
              <a:rPr lang="de-DE" sz="2800" b="0" dirty="0" smtClean="0">
                <a:latin typeface="Expressway Rg"/>
              </a:rPr>
              <a:t/>
            </a:r>
            <a:br>
              <a:rPr lang="de-DE" sz="2800" b="0" dirty="0" smtClean="0">
                <a:latin typeface="Expressway Rg"/>
              </a:rPr>
            </a:br>
            <a:r>
              <a:rPr lang="de-DE" sz="1600" b="0" dirty="0" smtClean="0">
                <a:latin typeface="Expressway Rg"/>
              </a:rPr>
              <a:t>University of Alicante, may 9th 2022</a:t>
            </a:r>
            <a:endParaRPr lang="de-DE" sz="1600" dirty="0">
              <a:latin typeface="Expressway Rg"/>
            </a:endParaRP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0718"/>
            <a:ext cx="6858000" cy="5370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b="0" dirty="0">
                <a:latin typeface="Expressway Rg"/>
              </a:rPr>
              <a:t>Duration</a:t>
            </a:r>
            <a:endParaRPr lang="en-US" dirty="0">
              <a:latin typeface="Expressway Rg"/>
            </a:endParaRPr>
          </a:p>
          <a:p>
            <a:r>
              <a:rPr lang="en-US" b="0" dirty="0">
                <a:latin typeface="Expressway Rg"/>
              </a:rPr>
              <a:t>15.01.2021 - 14.01.2024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62" y="506594"/>
            <a:ext cx="7886700" cy="1325563"/>
          </a:xfrm>
        </p:spPr>
        <p:txBody>
          <a:bodyPr/>
          <a:lstStyle/>
          <a:p>
            <a:r>
              <a:rPr lang="fi-FI" dirty="0">
                <a:latin typeface="Expressway Rg"/>
              </a:rPr>
              <a:t>Partners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12" y="1829763"/>
            <a:ext cx="8304989" cy="43261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 err="1">
                <a:latin typeface="Expressway Rg"/>
              </a:rPr>
              <a:t>Fachhochschule</a:t>
            </a:r>
            <a:r>
              <a:rPr lang="fi-FI" sz="2000" dirty="0">
                <a:latin typeface="Expressway Rg"/>
              </a:rPr>
              <a:t> </a:t>
            </a:r>
            <a:r>
              <a:rPr lang="fi-FI" sz="2000" dirty="0" err="1">
                <a:latin typeface="Expressway Rg"/>
              </a:rPr>
              <a:t>Joanneum</a:t>
            </a:r>
            <a:r>
              <a:rPr lang="fi-FI" sz="2000" dirty="0">
                <a:latin typeface="Expressway Rg"/>
              </a:rPr>
              <a:t> / </a:t>
            </a:r>
            <a:r>
              <a:rPr lang="fi-FI" sz="2000" dirty="0" err="1">
                <a:latin typeface="Expressway Rg"/>
              </a:rPr>
              <a:t>Austria</a:t>
            </a:r>
            <a:endParaRPr lang="fi-FI" sz="2000" dirty="0">
              <a:latin typeface="Expressway Rg"/>
            </a:endParaRPr>
          </a:p>
          <a:p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 of Alicante / Spain </a:t>
            </a:r>
          </a:p>
          <a:p>
            <a:r>
              <a:rPr lang="fi-FI" sz="2000" dirty="0">
                <a:latin typeface="Expressway Rg"/>
              </a:rPr>
              <a:t>Haaga-Helia UAS / Finland </a:t>
            </a:r>
          </a:p>
          <a:p>
            <a:r>
              <a:rPr lang="fi-FI" sz="2000" dirty="0">
                <a:latin typeface="Expressway Rg"/>
              </a:rPr>
              <a:t>Royal </a:t>
            </a:r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 of Bhutan (</a:t>
            </a:r>
            <a:r>
              <a:rPr lang="fi-FI" sz="2000" dirty="0" err="1">
                <a:latin typeface="Expressway Rg"/>
              </a:rPr>
              <a:t>Gedu</a:t>
            </a:r>
            <a:r>
              <a:rPr lang="fi-FI" sz="2000" dirty="0">
                <a:latin typeface="Expressway Rg"/>
              </a:rPr>
              <a:t> College of Business </a:t>
            </a:r>
            <a:r>
              <a:rPr lang="fi-FI" sz="2000" dirty="0" err="1">
                <a:latin typeface="Expressway Rg"/>
              </a:rPr>
              <a:t>Studies</a:t>
            </a:r>
            <a:r>
              <a:rPr lang="fi-FI" sz="2000" dirty="0">
                <a:latin typeface="Expressway Rg"/>
              </a:rPr>
              <a:t>) / Bhutan </a:t>
            </a:r>
          </a:p>
          <a:p>
            <a:r>
              <a:rPr lang="fi-FI" sz="2000" dirty="0">
                <a:latin typeface="Expressway Rg"/>
              </a:rPr>
              <a:t>Royal Thimphu College in Bhutan </a:t>
            </a:r>
          </a:p>
          <a:p>
            <a:r>
              <a:rPr lang="fi-FI" sz="2000" dirty="0" err="1">
                <a:latin typeface="Expressway Rg"/>
              </a:rPr>
              <a:t>Tribhuvan</a:t>
            </a:r>
            <a:r>
              <a:rPr lang="fi-FI" sz="2000" dirty="0">
                <a:latin typeface="Expressway Rg"/>
              </a:rPr>
              <a:t> </a:t>
            </a:r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 (Institute of </a:t>
            </a:r>
            <a:r>
              <a:rPr lang="fi-FI" sz="2000" dirty="0" err="1">
                <a:latin typeface="Expressway Rg"/>
              </a:rPr>
              <a:t>Crisis</a:t>
            </a:r>
            <a:r>
              <a:rPr lang="fi-FI" sz="2000" dirty="0">
                <a:latin typeface="Expressway Rg"/>
              </a:rPr>
              <a:t> Management </a:t>
            </a:r>
            <a:r>
              <a:rPr lang="fi-FI" sz="2000" dirty="0" err="1">
                <a:latin typeface="Expressway Rg"/>
              </a:rPr>
              <a:t>Studies</a:t>
            </a:r>
            <a:r>
              <a:rPr lang="fi-FI" sz="2000" dirty="0">
                <a:latin typeface="Expressway Rg"/>
              </a:rPr>
              <a:t>) / Nepal </a:t>
            </a:r>
          </a:p>
          <a:p>
            <a:r>
              <a:rPr lang="fi-FI" sz="2000" dirty="0">
                <a:latin typeface="Expressway Rg"/>
              </a:rPr>
              <a:t>Global College International / Nepal </a:t>
            </a:r>
          </a:p>
          <a:p>
            <a:r>
              <a:rPr lang="fi-FI" sz="2000" dirty="0" err="1">
                <a:latin typeface="Expressway Rg"/>
              </a:rPr>
              <a:t>Souphanouvong</a:t>
            </a:r>
            <a:r>
              <a:rPr lang="fi-FI" sz="2000" dirty="0">
                <a:latin typeface="Expressway Rg"/>
              </a:rPr>
              <a:t> </a:t>
            </a:r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 / Laos </a:t>
            </a:r>
          </a:p>
          <a:p>
            <a:r>
              <a:rPr lang="fi-FI" sz="2000" dirty="0">
                <a:latin typeface="Expressway Rg"/>
              </a:rPr>
              <a:t>National </a:t>
            </a:r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 of Laos / Laos 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7856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Times New Roman"/>
              </a:rPr>
              <a:t>Definition</a:t>
            </a:r>
            <a:endParaRPr lang="en-US" dirty="0">
              <a:latin typeface="Calibri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4614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b="1" dirty="0"/>
          </a:p>
          <a:p>
            <a:pPr>
              <a:tabLst>
                <a:tab pos="1617663" algn="l"/>
              </a:tabLst>
              <a:defRPr/>
            </a:pPr>
            <a:endParaRPr lang="en-GB" sz="38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28650" y="2460471"/>
            <a:ext cx="7549192" cy="308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lvl="2">
              <a:defRPr/>
            </a:pPr>
            <a:r>
              <a:rPr lang="es-ES" i="1" dirty="0" smtClean="0"/>
              <a:t>The </a:t>
            </a:r>
            <a:r>
              <a:rPr lang="es-ES" b="1" i="1" dirty="0" err="1" smtClean="0"/>
              <a:t>creation</a:t>
            </a:r>
            <a:r>
              <a:rPr lang="es-ES" i="1" dirty="0" smtClean="0"/>
              <a:t> of new </a:t>
            </a:r>
            <a:r>
              <a:rPr lang="es-ES" b="1" i="1" dirty="0" err="1" smtClean="0"/>
              <a:t>products</a:t>
            </a:r>
            <a:r>
              <a:rPr lang="es-ES" b="1" i="1" dirty="0" smtClean="0"/>
              <a:t>, </a:t>
            </a:r>
            <a:r>
              <a:rPr lang="es-ES" b="1" i="1" dirty="0" err="1" smtClean="0"/>
              <a:t>services</a:t>
            </a:r>
            <a:r>
              <a:rPr lang="es-ES" b="1" i="1" dirty="0" smtClean="0"/>
              <a:t> and </a:t>
            </a:r>
            <a:r>
              <a:rPr lang="es-ES" b="1" i="1" dirty="0" err="1" smtClean="0"/>
              <a:t>business</a:t>
            </a:r>
            <a:r>
              <a:rPr lang="es-ES" b="1" i="1" dirty="0" smtClean="0"/>
              <a:t> </a:t>
            </a:r>
            <a:r>
              <a:rPr lang="es-ES" i="1" dirty="0" err="1" smtClean="0"/>
              <a:t>behaviours</a:t>
            </a:r>
            <a:r>
              <a:rPr lang="es-ES" i="1" dirty="0" smtClean="0"/>
              <a:t> </a:t>
            </a:r>
            <a:r>
              <a:rPr lang="es-ES" i="1" dirty="0" err="1" smtClean="0"/>
              <a:t>that</a:t>
            </a:r>
            <a:r>
              <a:rPr lang="es-ES" i="1" dirty="0" smtClean="0"/>
              <a:t> </a:t>
            </a:r>
            <a:r>
              <a:rPr lang="es-ES" i="1" dirty="0" smtClean="0"/>
              <a:t>a </a:t>
            </a:r>
            <a:r>
              <a:rPr lang="es-ES" i="1" dirty="0" err="1" smtClean="0"/>
              <a:t>part</a:t>
            </a:r>
            <a:r>
              <a:rPr lang="es-ES" i="1" dirty="0" smtClean="0"/>
              <a:t> </a:t>
            </a:r>
            <a:r>
              <a:rPr lang="es-ES" i="1" dirty="0" smtClean="0"/>
              <a:t>of </a:t>
            </a:r>
            <a:r>
              <a:rPr lang="es-ES" b="1" i="1" dirty="0" err="1" smtClean="0"/>
              <a:t>satisfying</a:t>
            </a:r>
            <a:r>
              <a:rPr lang="es-ES" i="1" dirty="0" smtClean="0"/>
              <a:t> </a:t>
            </a:r>
            <a:r>
              <a:rPr lang="es-ES" i="1" dirty="0" smtClean="0"/>
              <a:t>social </a:t>
            </a:r>
            <a:r>
              <a:rPr lang="es-ES" i="1" dirty="0" err="1" smtClean="0"/>
              <a:t>demands</a:t>
            </a:r>
            <a:r>
              <a:rPr lang="es-ES" i="1" dirty="0" smtClean="0"/>
              <a:t> </a:t>
            </a:r>
            <a:r>
              <a:rPr lang="es-ES" i="1" dirty="0" err="1" smtClean="0"/>
              <a:t>also</a:t>
            </a:r>
            <a:r>
              <a:rPr lang="es-ES" i="1" dirty="0" smtClean="0"/>
              <a:t> </a:t>
            </a:r>
            <a:r>
              <a:rPr lang="es-ES" i="1" dirty="0" err="1" smtClean="0"/>
              <a:t>means</a:t>
            </a:r>
            <a:r>
              <a:rPr lang="es-ES" i="1" dirty="0" smtClean="0"/>
              <a:t> a </a:t>
            </a:r>
            <a:r>
              <a:rPr lang="es-ES" i="1" dirty="0" err="1" smtClean="0"/>
              <a:t>sustainable</a:t>
            </a:r>
            <a:r>
              <a:rPr lang="es-ES" i="1" dirty="0" smtClean="0"/>
              <a:t> social </a:t>
            </a:r>
            <a:r>
              <a:rPr lang="es-ES" b="1" i="1" dirty="0" err="1" smtClean="0"/>
              <a:t>transformation</a:t>
            </a:r>
            <a:r>
              <a:rPr lang="es-ES" dirty="0" smtClean="0"/>
              <a:t> (</a:t>
            </a:r>
            <a:r>
              <a:rPr lang="es-ES" dirty="0" err="1" smtClean="0"/>
              <a:t>Dacin</a:t>
            </a:r>
            <a:r>
              <a:rPr lang="es-ES" dirty="0" smtClean="0"/>
              <a:t> et al., 2010)</a:t>
            </a:r>
          </a:p>
          <a:p>
            <a:pPr marL="534988" lvl="2">
              <a:buFont typeface="Arial" panose="020B0604020202020204" pitchFamily="34" charset="0"/>
              <a:buNone/>
              <a:defRPr/>
            </a:pPr>
            <a:endParaRPr lang="es-ES" dirty="0" smtClean="0"/>
          </a:p>
          <a:p>
            <a:pPr marL="534988" lvl="2">
              <a:defRPr/>
            </a:pPr>
            <a:r>
              <a:rPr lang="es-ES" i="1" dirty="0" err="1" smtClean="0"/>
              <a:t>It</a:t>
            </a:r>
            <a:r>
              <a:rPr lang="es-ES" i="1" dirty="0" smtClean="0"/>
              <a:t> defines the </a:t>
            </a:r>
            <a:r>
              <a:rPr lang="es-ES" b="1" i="1" dirty="0" smtClean="0"/>
              <a:t>social  </a:t>
            </a:r>
            <a:r>
              <a:rPr lang="es-ES" b="1" i="1" dirty="0" err="1" smtClean="0"/>
              <a:t>entrepreneurship</a:t>
            </a:r>
            <a:r>
              <a:rPr lang="es-ES" b="1" i="1" dirty="0" smtClean="0"/>
              <a:t> in </a:t>
            </a:r>
            <a:r>
              <a:rPr lang="es-ES" b="1" i="1" dirty="0" err="1" smtClean="0"/>
              <a:t>an</a:t>
            </a:r>
            <a:r>
              <a:rPr lang="es-ES" b="1" i="1" dirty="0" smtClean="0"/>
              <a:t> </a:t>
            </a:r>
            <a:r>
              <a:rPr lang="es-ES" b="1" i="1" dirty="0" err="1" smtClean="0"/>
              <a:t>innovative</a:t>
            </a:r>
            <a:r>
              <a:rPr lang="es-ES" b="1" i="1" dirty="0" smtClean="0"/>
              <a:t> </a:t>
            </a:r>
            <a:r>
              <a:rPr lang="es-ES" b="1" i="1" dirty="0" err="1" smtClean="0"/>
              <a:t>way</a:t>
            </a:r>
            <a:r>
              <a:rPr lang="es-ES" b="1" i="1" dirty="0" smtClean="0"/>
              <a:t>,</a:t>
            </a:r>
            <a:r>
              <a:rPr lang="es-ES" i="1" dirty="0" smtClean="0"/>
              <a:t> as the </a:t>
            </a:r>
            <a:r>
              <a:rPr lang="es-ES" b="1" i="1" dirty="0" err="1" smtClean="0"/>
              <a:t>creation</a:t>
            </a:r>
            <a:r>
              <a:rPr lang="es-ES" b="1" i="1" dirty="0" smtClean="0"/>
              <a:t> of social </a:t>
            </a:r>
            <a:r>
              <a:rPr lang="es-ES" b="1" i="1" dirty="0" err="1" smtClean="0"/>
              <a:t>value</a:t>
            </a:r>
            <a:r>
              <a:rPr lang="es-ES" b="1" i="1" dirty="0" smtClean="0"/>
              <a:t> </a:t>
            </a:r>
            <a:r>
              <a:rPr lang="es-ES" i="1" dirty="0" err="1" smtClean="0"/>
              <a:t>from</a:t>
            </a:r>
            <a:r>
              <a:rPr lang="es-ES" i="1" dirty="0" smtClean="0"/>
              <a:t> </a:t>
            </a:r>
            <a:r>
              <a:rPr lang="es-ES" i="1" dirty="0" err="1" smtClean="0"/>
              <a:t>activities</a:t>
            </a:r>
            <a:r>
              <a:rPr lang="es-ES" i="1" dirty="0" smtClean="0"/>
              <a:t> </a:t>
            </a:r>
            <a:r>
              <a:rPr lang="es-ES" i="1" dirty="0" err="1" smtClean="0"/>
              <a:t>that</a:t>
            </a:r>
            <a:r>
              <a:rPr lang="es-ES" i="1" dirty="0" smtClean="0"/>
              <a:t> can </a:t>
            </a:r>
            <a:r>
              <a:rPr lang="es-ES" i="1" dirty="0" err="1" smtClean="0"/>
              <a:t>occur</a:t>
            </a:r>
            <a:r>
              <a:rPr lang="es-ES" i="1" dirty="0" smtClean="0"/>
              <a:t> </a:t>
            </a:r>
            <a:r>
              <a:rPr lang="es-ES" b="1" i="1" dirty="0" err="1" smtClean="0"/>
              <a:t>within</a:t>
            </a:r>
            <a:r>
              <a:rPr lang="es-ES" b="1" i="1" dirty="0" smtClean="0"/>
              <a:t> and </a:t>
            </a:r>
            <a:r>
              <a:rPr lang="es-ES" b="1" i="1" dirty="0" err="1" smtClean="0"/>
              <a:t>out</a:t>
            </a:r>
            <a:r>
              <a:rPr lang="es-ES" b="1" i="1" dirty="0" smtClean="0"/>
              <a:t> of </a:t>
            </a:r>
            <a:r>
              <a:rPr lang="es-ES" b="1" i="1" dirty="0" err="1" smtClean="0"/>
              <a:t>profit-making</a:t>
            </a:r>
            <a:r>
              <a:rPr lang="es-ES" b="1" i="1" dirty="0" smtClean="0"/>
              <a:t> </a:t>
            </a:r>
            <a:r>
              <a:rPr lang="es-ES" i="1" dirty="0" err="1" smtClean="0"/>
              <a:t>organisations</a:t>
            </a:r>
            <a:r>
              <a:rPr lang="es-ES" i="1" dirty="0" smtClean="0"/>
              <a:t> in the </a:t>
            </a:r>
            <a:r>
              <a:rPr lang="es-ES" i="1" dirty="0" err="1" smtClean="0"/>
              <a:t>private</a:t>
            </a:r>
            <a:r>
              <a:rPr lang="es-ES" i="1" dirty="0" smtClean="0"/>
              <a:t> </a:t>
            </a:r>
            <a:r>
              <a:rPr lang="es-ES" i="1" dirty="0" err="1" smtClean="0"/>
              <a:t>or</a:t>
            </a:r>
            <a:r>
              <a:rPr lang="es-ES" i="1" dirty="0" smtClean="0"/>
              <a:t> </a:t>
            </a:r>
            <a:r>
              <a:rPr lang="es-ES" i="1" dirty="0" err="1" smtClean="0"/>
              <a:t>public</a:t>
            </a:r>
            <a:r>
              <a:rPr lang="es-ES" i="1" dirty="0" smtClean="0"/>
              <a:t> </a:t>
            </a:r>
            <a:r>
              <a:rPr lang="es-ES" i="1" dirty="0" err="1" smtClean="0"/>
              <a:t>sectors</a:t>
            </a:r>
            <a:r>
              <a:rPr lang="es-ES" i="1" dirty="0" smtClean="0"/>
              <a:t> </a:t>
            </a:r>
            <a:r>
              <a:rPr lang="es-ES" dirty="0" smtClean="0"/>
              <a:t>(Austin et al., 2006)</a:t>
            </a:r>
          </a:p>
          <a:p>
            <a:pPr lvl="2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540"/>
            <a:ext cx="8515350" cy="588522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2"/>
            <a:ext cx="7900329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200" b="1" dirty="0" smtClean="0"/>
              <a:t>Some data:</a:t>
            </a:r>
          </a:p>
          <a:p>
            <a:pPr marL="285750" indent="-285750"/>
            <a:r>
              <a:rPr lang="es-ES" sz="2400" dirty="0">
                <a:latin typeface="Barlow"/>
              </a:rPr>
              <a:t>The </a:t>
            </a:r>
            <a:r>
              <a:rPr lang="es-ES" sz="2400" dirty="0" err="1">
                <a:latin typeface="Barlow"/>
              </a:rPr>
              <a:t>world-wide</a:t>
            </a:r>
            <a:r>
              <a:rPr lang="es-ES" sz="2400" dirty="0">
                <a:latin typeface="Barlow"/>
              </a:rPr>
              <a:t> </a:t>
            </a:r>
            <a:r>
              <a:rPr lang="es-ES" sz="2400" dirty="0" err="1">
                <a:latin typeface="Barlow"/>
              </a:rPr>
              <a:t>average</a:t>
            </a:r>
            <a:r>
              <a:rPr lang="es-ES" sz="2400" dirty="0">
                <a:latin typeface="Barlow"/>
              </a:rPr>
              <a:t> of </a:t>
            </a:r>
            <a:r>
              <a:rPr lang="es-ES" sz="2400" dirty="0" err="1">
                <a:latin typeface="Barlow"/>
              </a:rPr>
              <a:t>adults</a:t>
            </a:r>
            <a:r>
              <a:rPr lang="es-ES" sz="2400" dirty="0">
                <a:latin typeface="Barlow"/>
              </a:rPr>
              <a:t> </a:t>
            </a:r>
            <a:r>
              <a:rPr lang="es-ES" sz="2400" dirty="0" err="1" smtClean="0">
                <a:latin typeface="Barlow"/>
              </a:rPr>
              <a:t>aged</a:t>
            </a:r>
            <a:r>
              <a:rPr lang="es-ES" sz="2400" dirty="0" smtClean="0">
                <a:latin typeface="Barlow"/>
              </a:rPr>
              <a:t> </a:t>
            </a:r>
            <a:r>
              <a:rPr lang="es-ES" sz="2400" dirty="0" err="1" smtClean="0">
                <a:latin typeface="Barlow"/>
              </a:rPr>
              <a:t>between</a:t>
            </a:r>
            <a:r>
              <a:rPr lang="es-ES" sz="2400" dirty="0" smtClean="0">
                <a:latin typeface="Barlow"/>
              </a:rPr>
              <a:t> 8 </a:t>
            </a:r>
            <a:r>
              <a:rPr lang="es-ES" sz="2400" dirty="0">
                <a:latin typeface="Barlow"/>
              </a:rPr>
              <a:t>and 64 </a:t>
            </a:r>
            <a:r>
              <a:rPr lang="es-ES" sz="2400" dirty="0" err="1">
                <a:latin typeface="Barlow"/>
              </a:rPr>
              <a:t>years</a:t>
            </a:r>
            <a:r>
              <a:rPr lang="es-ES" sz="2400" dirty="0">
                <a:latin typeface="Barlow"/>
              </a:rPr>
              <a:t> </a:t>
            </a:r>
            <a:r>
              <a:rPr lang="es-ES" sz="2400" dirty="0" err="1">
                <a:latin typeface="Barlow"/>
              </a:rPr>
              <a:t>that</a:t>
            </a:r>
            <a:r>
              <a:rPr lang="es-ES" sz="2400" dirty="0">
                <a:latin typeface="Barlow"/>
              </a:rPr>
              <a:t> are in the </a:t>
            </a:r>
            <a:r>
              <a:rPr lang="es-ES" sz="2400" b="1" dirty="0" err="1">
                <a:latin typeface="Barlow"/>
              </a:rPr>
              <a:t>process</a:t>
            </a:r>
            <a:r>
              <a:rPr lang="es-ES" sz="2400" b="1" dirty="0">
                <a:latin typeface="Barlow"/>
              </a:rPr>
              <a:t> to </a:t>
            </a:r>
            <a:r>
              <a:rPr lang="es-ES" sz="2400" b="1" dirty="0" err="1">
                <a:latin typeface="Barlow"/>
              </a:rPr>
              <a:t>create</a:t>
            </a:r>
            <a:r>
              <a:rPr lang="es-ES" sz="2400" b="1" dirty="0">
                <a:latin typeface="Barlow"/>
              </a:rPr>
              <a:t> a social </a:t>
            </a:r>
            <a:r>
              <a:rPr lang="es-ES" sz="2400" b="1" dirty="0" err="1">
                <a:latin typeface="Barlow"/>
              </a:rPr>
              <a:t>company</a:t>
            </a:r>
            <a:r>
              <a:rPr lang="es-ES" sz="2400" b="1" dirty="0">
                <a:latin typeface="Barlow"/>
              </a:rPr>
              <a:t> </a:t>
            </a:r>
            <a:r>
              <a:rPr lang="es-ES" sz="2400" b="1" dirty="0" err="1">
                <a:latin typeface="Barlow"/>
              </a:rPr>
              <a:t>is</a:t>
            </a:r>
            <a:r>
              <a:rPr lang="es-ES" sz="2400" b="1" dirty="0">
                <a:latin typeface="Barlow"/>
              </a:rPr>
              <a:t> of 3,2%</a:t>
            </a:r>
            <a:endParaRPr lang="es-ES" sz="2400" dirty="0">
              <a:latin typeface="Barlow"/>
            </a:endParaRPr>
          </a:p>
          <a:p>
            <a:pPr marL="285750" indent="-285750"/>
            <a:r>
              <a:rPr lang="es-ES" sz="2400" b="1" dirty="0">
                <a:latin typeface="Barlow"/>
              </a:rPr>
              <a:t>7,6% </a:t>
            </a:r>
            <a:r>
              <a:rPr lang="es-ES" sz="2400" dirty="0" err="1">
                <a:latin typeface="Barlow"/>
              </a:rPr>
              <a:t>find</a:t>
            </a:r>
            <a:r>
              <a:rPr lang="es-ES" sz="2400" dirty="0">
                <a:latin typeface="Barlow"/>
              </a:rPr>
              <a:t>  </a:t>
            </a:r>
            <a:r>
              <a:rPr lang="es-ES" sz="2400" dirty="0" smtClean="0">
                <a:latin typeface="Barlow"/>
              </a:rPr>
              <a:t>a </a:t>
            </a:r>
            <a:r>
              <a:rPr lang="es-ES" sz="2400" dirty="0" err="1" smtClean="0">
                <a:latin typeface="Barlow"/>
              </a:rPr>
              <a:t>way</a:t>
            </a:r>
            <a:r>
              <a:rPr lang="es-ES" sz="2400" dirty="0" smtClean="0">
                <a:latin typeface="Barlow"/>
              </a:rPr>
              <a:t> to </a:t>
            </a:r>
            <a:r>
              <a:rPr lang="es-ES" sz="2400" dirty="0">
                <a:latin typeface="Barlow"/>
              </a:rPr>
              <a:t>set a </a:t>
            </a:r>
            <a:r>
              <a:rPr lang="es-ES" sz="2400" dirty="0" err="1">
                <a:latin typeface="Barlow"/>
              </a:rPr>
              <a:t>startup</a:t>
            </a:r>
            <a:r>
              <a:rPr lang="es-ES" sz="2400" dirty="0">
                <a:latin typeface="Barlow"/>
              </a:rPr>
              <a:t> </a:t>
            </a:r>
            <a:r>
              <a:rPr lang="es-ES" sz="2400" dirty="0" err="1">
                <a:latin typeface="Barlow"/>
              </a:rPr>
              <a:t>with</a:t>
            </a:r>
            <a:r>
              <a:rPr lang="es-ES" sz="2400" dirty="0">
                <a:latin typeface="Barlow"/>
              </a:rPr>
              <a:t> </a:t>
            </a:r>
            <a:r>
              <a:rPr lang="es-ES" sz="2400" dirty="0" err="1">
                <a:latin typeface="Barlow"/>
              </a:rPr>
              <a:t>commercial</a:t>
            </a:r>
            <a:r>
              <a:rPr lang="es-ES" sz="2400" dirty="0">
                <a:latin typeface="Barlow"/>
              </a:rPr>
              <a:t> </a:t>
            </a:r>
            <a:r>
              <a:rPr lang="es-ES" sz="2400" dirty="0" smtClean="0">
                <a:latin typeface="Barlow"/>
              </a:rPr>
              <a:t>target</a:t>
            </a:r>
            <a:endParaRPr lang="es-ES" sz="2400" dirty="0">
              <a:latin typeface="Barlow"/>
            </a:endParaRPr>
          </a:p>
          <a:p>
            <a:pPr marL="285750" indent="-285750"/>
            <a:r>
              <a:rPr lang="es-ES" sz="2400" b="1" dirty="0">
                <a:latin typeface="Barlow"/>
              </a:rPr>
              <a:t>1% </a:t>
            </a:r>
            <a:r>
              <a:rPr lang="es-ES" sz="2400" dirty="0">
                <a:latin typeface="Barlow"/>
              </a:rPr>
              <a:t>of </a:t>
            </a:r>
            <a:r>
              <a:rPr lang="es-ES" sz="2400" dirty="0" err="1" smtClean="0">
                <a:latin typeface="Barlow"/>
              </a:rPr>
              <a:t>Spaniards</a:t>
            </a:r>
            <a:r>
              <a:rPr lang="es-ES" sz="2400" dirty="0" smtClean="0">
                <a:latin typeface="Barlow"/>
              </a:rPr>
              <a:t> </a:t>
            </a:r>
            <a:r>
              <a:rPr lang="es-ES" sz="2400" dirty="0" err="1">
                <a:latin typeface="Barlow"/>
              </a:rPr>
              <a:t>among</a:t>
            </a:r>
            <a:r>
              <a:rPr lang="es-ES" sz="2400" dirty="0">
                <a:latin typeface="Barlow"/>
              </a:rPr>
              <a:t> 18 and 64 </a:t>
            </a:r>
            <a:r>
              <a:rPr lang="es-ES" sz="2400" dirty="0" err="1">
                <a:latin typeface="Barlow"/>
              </a:rPr>
              <a:t>years</a:t>
            </a:r>
            <a:r>
              <a:rPr lang="es-ES" sz="2400" dirty="0">
                <a:latin typeface="Barlow"/>
              </a:rPr>
              <a:t> </a:t>
            </a:r>
            <a:r>
              <a:rPr lang="es-ES" sz="2400" dirty="0" err="1">
                <a:latin typeface="Barlow"/>
              </a:rPr>
              <a:t>begin</a:t>
            </a:r>
            <a:r>
              <a:rPr lang="es-ES" sz="2400" dirty="0">
                <a:latin typeface="Barlow"/>
              </a:rPr>
              <a:t> </a:t>
            </a:r>
            <a:r>
              <a:rPr lang="es-ES" sz="2400" dirty="0" smtClean="0">
                <a:latin typeface="Barlow"/>
              </a:rPr>
              <a:t>a social </a:t>
            </a:r>
            <a:r>
              <a:rPr lang="es-ES" sz="2400" dirty="0" err="1" smtClean="0">
                <a:latin typeface="Barlow"/>
              </a:rPr>
              <a:t>entrepreneurship</a:t>
            </a:r>
            <a:r>
              <a:rPr lang="es-ES" sz="2400" dirty="0" smtClean="0">
                <a:latin typeface="Barlow"/>
              </a:rPr>
              <a:t> </a:t>
            </a:r>
            <a:r>
              <a:rPr lang="es-ES" sz="2400" dirty="0" err="1" smtClean="0">
                <a:latin typeface="Barlow"/>
              </a:rPr>
              <a:t>initiative</a:t>
            </a:r>
            <a:endParaRPr lang="es-ES" sz="2400" dirty="0" smtClean="0">
              <a:latin typeface="Barlow"/>
            </a:endParaRPr>
          </a:p>
          <a:p>
            <a:pPr marL="285750" indent="-285750"/>
            <a:r>
              <a:rPr lang="es-ES" sz="2400" b="1" dirty="0" smtClean="0">
                <a:latin typeface="Barlow"/>
              </a:rPr>
              <a:t>0,7</a:t>
            </a:r>
            <a:r>
              <a:rPr lang="es-ES" sz="2400" b="1" dirty="0">
                <a:latin typeface="Barlow"/>
              </a:rPr>
              <a:t>% </a:t>
            </a:r>
            <a:r>
              <a:rPr lang="es-ES" sz="2400" dirty="0">
                <a:latin typeface="Barlow"/>
              </a:rPr>
              <a:t>of the </a:t>
            </a:r>
            <a:r>
              <a:rPr lang="es-ES" sz="2400" dirty="0" err="1">
                <a:latin typeface="Barlow"/>
              </a:rPr>
              <a:t>population</a:t>
            </a:r>
            <a:r>
              <a:rPr lang="es-ES" sz="2400" dirty="0">
                <a:latin typeface="Barlow"/>
              </a:rPr>
              <a:t> has </a:t>
            </a:r>
            <a:r>
              <a:rPr lang="es-ES" sz="2400" dirty="0" err="1">
                <a:latin typeface="Barlow"/>
              </a:rPr>
              <a:t>stable</a:t>
            </a:r>
            <a:r>
              <a:rPr lang="es-ES" sz="2400" dirty="0">
                <a:latin typeface="Barlow"/>
              </a:rPr>
              <a:t> </a:t>
            </a:r>
            <a:r>
              <a:rPr lang="es-ES" sz="2400" dirty="0" err="1">
                <a:latin typeface="Barlow"/>
              </a:rPr>
              <a:t>projects</a:t>
            </a:r>
            <a:endParaRPr lang="es-ES" sz="2400" dirty="0"/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2"/>
            <a:ext cx="7900329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200" b="1" dirty="0" smtClean="0"/>
              <a:t>Social entrepreneur profile:</a:t>
            </a:r>
          </a:p>
          <a:p>
            <a:pPr marL="285750" indent="-285750"/>
            <a:r>
              <a:rPr lang="en-GB" sz="2000" b="1" dirty="0" smtClean="0">
                <a:latin typeface="Barlow"/>
              </a:rPr>
              <a:t>55% are men and 45% women</a:t>
            </a:r>
            <a:endParaRPr lang="en-GB" sz="2000" dirty="0" smtClean="0"/>
          </a:p>
          <a:p>
            <a:pPr marL="285750" indent="-285750"/>
            <a:r>
              <a:rPr lang="en-GB" sz="2000" b="1" dirty="0" smtClean="0">
                <a:latin typeface="Barlow"/>
              </a:rPr>
              <a:t>People of 18-34 years</a:t>
            </a:r>
            <a:r>
              <a:rPr lang="en-GB" sz="2000" dirty="0" smtClean="0">
                <a:latin typeface="Barlow"/>
              </a:rPr>
              <a:t> are more willing to set organisations with social targets</a:t>
            </a:r>
          </a:p>
          <a:p>
            <a:pPr marL="285750" indent="-285750"/>
            <a:r>
              <a:rPr lang="en-GB" sz="2000" dirty="0" smtClean="0">
                <a:latin typeface="Barlow"/>
              </a:rPr>
              <a:t>The levels of education of social entrepreneurs differ significantly among regions:</a:t>
            </a:r>
          </a:p>
          <a:p>
            <a:pPr marL="742950" lvl="1" indent="-285750"/>
            <a:r>
              <a:rPr lang="es-ES" sz="1800" dirty="0" smtClean="0">
                <a:latin typeface="Barlow"/>
              </a:rPr>
              <a:t>In </a:t>
            </a:r>
            <a:r>
              <a:rPr lang="en-GB" sz="1800" dirty="0" smtClean="0">
                <a:latin typeface="Barlow"/>
              </a:rPr>
              <a:t>Africa</a:t>
            </a:r>
            <a:r>
              <a:rPr lang="es-ES" sz="1800" dirty="0" smtClean="0">
                <a:latin typeface="Barlow"/>
              </a:rPr>
              <a:t> </a:t>
            </a:r>
            <a:r>
              <a:rPr lang="en-GB" sz="1800" dirty="0" smtClean="0">
                <a:latin typeface="Barlow"/>
              </a:rPr>
              <a:t>Sub-</a:t>
            </a:r>
            <a:r>
              <a:rPr lang="en-GB" sz="1800" dirty="0" err="1" smtClean="0">
                <a:latin typeface="Barlow"/>
              </a:rPr>
              <a:t>Saharian</a:t>
            </a:r>
            <a:r>
              <a:rPr lang="en-GB" sz="1800" dirty="0" smtClean="0">
                <a:latin typeface="Barlow"/>
              </a:rPr>
              <a:t> the social entrepreneurs are much less formed that in the rest of regions of the world </a:t>
            </a:r>
          </a:p>
          <a:p>
            <a:pPr marL="742950" lvl="1" indent="-285750"/>
            <a:r>
              <a:rPr lang="en-GB" sz="1800" dirty="0" smtClean="0">
                <a:latin typeface="Barlow"/>
              </a:rPr>
              <a:t>USA and Australia the highest concentration of social entrepreneurs with higher education level (62%)</a:t>
            </a:r>
          </a:p>
          <a:p>
            <a:pPr marL="742950" lvl="1" indent="-285750"/>
            <a:r>
              <a:rPr lang="en-GB" sz="1800" dirty="0" smtClean="0">
                <a:latin typeface="Barlow"/>
              </a:rPr>
              <a:t>In Europe 50% entrepreneurs have higher education level.</a:t>
            </a:r>
            <a:endParaRPr lang="en-GB" sz="1800" dirty="0" smtClean="0"/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71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4"/>
            <a:ext cx="5660262" cy="1440700"/>
          </a:xfrm>
        </p:spPr>
        <p:txBody>
          <a:bodyPr anchor="t">
            <a:normAutofit/>
          </a:bodyPr>
          <a:lstStyle/>
          <a:p>
            <a:r>
              <a:rPr lang="de-DE" sz="3200" dirty="0" smtClean="0"/>
              <a:t>Social entrepreneurship factors determining success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Picture 2" descr="RSC y Triple Bottom Line - CMI Business School">
            <a:extLst>
              <a:ext uri="{FF2B5EF4-FFF2-40B4-BE49-F238E27FC236}">
                <a16:creationId xmlns:a16="http://schemas.microsoft.com/office/drawing/2014/main" id="{24621077-A743-4349-A3F3-F73A82D1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9" y="2038748"/>
            <a:ext cx="4239741" cy="31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ustainability | Free Full-Text | Exploring Organizational Sustainability  of Industry 4.0 under the Triple Bottom Line: The Case of a Manufacturing  Company">
            <a:extLst>
              <a:ext uri="{FF2B5EF4-FFF2-40B4-BE49-F238E27FC236}">
                <a16:creationId xmlns:a16="http://schemas.microsoft.com/office/drawing/2014/main" id="{D59ED46C-281C-49DF-BD98-7E5E4BD8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" y="1990359"/>
            <a:ext cx="3648019" cy="32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1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4"/>
            <a:ext cx="5660262" cy="1440700"/>
          </a:xfrm>
        </p:spPr>
        <p:txBody>
          <a:bodyPr anchor="t">
            <a:normAutofit/>
          </a:bodyPr>
          <a:lstStyle/>
          <a:p>
            <a:r>
              <a:rPr lang="de-DE" sz="3200" dirty="0" smtClean="0"/>
              <a:t>Social vs traditional entrepreneur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Picture 2" descr="Emprendimiento social vs tradicional - Sonora Star">
            <a:extLst>
              <a:ext uri="{FF2B5EF4-FFF2-40B4-BE49-F238E27FC236}">
                <a16:creationId xmlns:a16="http://schemas.microsoft.com/office/drawing/2014/main" id="{35A3D9BA-0C6A-4F8F-8F0F-DFE4ED94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42" y="1292287"/>
            <a:ext cx="3409808" cy="48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3"/>
            <a:ext cx="7358970" cy="1571897"/>
          </a:xfrm>
        </p:spPr>
        <p:txBody>
          <a:bodyPr anchor="t">
            <a:normAutofit/>
          </a:bodyPr>
          <a:lstStyle/>
          <a:p>
            <a:r>
              <a:rPr lang="de-DE" sz="3200" dirty="0" smtClean="0"/>
              <a:t>Social entrepreneur ecosystem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7EA6C5-0E5B-4A61-8AF3-617D853F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28990" r="17713" b="7980"/>
          <a:stretch/>
        </p:blipFill>
        <p:spPr>
          <a:xfrm>
            <a:off x="1553843" y="1354533"/>
            <a:ext cx="5612499" cy="44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3"/>
            <a:ext cx="7358970" cy="1571897"/>
          </a:xfrm>
        </p:spPr>
        <p:txBody>
          <a:bodyPr anchor="t">
            <a:normAutofit/>
          </a:bodyPr>
          <a:lstStyle/>
          <a:p>
            <a:r>
              <a:rPr lang="de-DE" sz="3200" dirty="0" smtClean="0"/>
              <a:t>Social entrepreneur ecosystem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8" y="1832634"/>
            <a:ext cx="8077830" cy="3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8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E0CC700C34E64283355474F2ABBAFB" ma:contentTypeVersion="16" ma:contentTypeDescription="Ein neues Dokument erstellen." ma:contentTypeScope="" ma:versionID="2030ecb3b15916fc3ec41b8de68c7970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79f75de864923f3cb2c863dcd21c96c8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E3BB0-8E0D-4834-A0A1-255EC6757BC7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4cca9a1c-ea03-4f56-8ded-6c285728d794"/>
    <ds:schemaRef ds:uri="9e7cb493-a9cd-49cd-846c-930d19753eb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B60D79-1758-44A3-8E3D-4C724D0A128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147</Words>
  <Application>Microsoft Office PowerPoint</Application>
  <PresentationFormat>Presentación en pantalla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Barlow</vt:lpstr>
      <vt:lpstr>Calibri</vt:lpstr>
      <vt:lpstr>Calibri Light</vt:lpstr>
      <vt:lpstr>Expressway Rg</vt:lpstr>
      <vt:lpstr>Times New Roman</vt:lpstr>
      <vt:lpstr>Office Theme</vt:lpstr>
      <vt:lpstr>  ENCORE Entrepreneurship Knowledge Centers to Foster Innovative Entrepreneurship Practices in Education and Research  SOCIAL ENTREPRENEURSHIP University of Alicante, may 9th 2022  </vt:lpstr>
      <vt:lpstr>Definition</vt:lpstr>
      <vt:lpstr>Presentación de PowerPoint</vt:lpstr>
      <vt:lpstr> </vt:lpstr>
      <vt:lpstr> </vt:lpstr>
      <vt:lpstr>Social entrepreneurship factors determining success</vt:lpstr>
      <vt:lpstr>Social vs traditional entrepreneur</vt:lpstr>
      <vt:lpstr>Social entrepreneur ecosystem</vt:lpstr>
      <vt:lpstr>Social entrepreneur ecosystem</vt:lpstr>
      <vt:lpstr>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HP</cp:lastModifiedBy>
  <cp:revision>49</cp:revision>
  <dcterms:created xsi:type="dcterms:W3CDTF">2021-06-04T16:06:26Z</dcterms:created>
  <dcterms:modified xsi:type="dcterms:W3CDTF">2022-05-11T04:53:43Z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