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348" r:id="rId6"/>
    <p:sldId id="344" r:id="rId7"/>
    <p:sldId id="282" r:id="rId8"/>
    <p:sldId id="260" r:id="rId9"/>
    <p:sldId id="359" r:id="rId10"/>
    <p:sldId id="350" r:id="rId11"/>
    <p:sldId id="343" r:id="rId12"/>
    <p:sldId id="358" r:id="rId13"/>
    <p:sldId id="357" r:id="rId14"/>
    <p:sldId id="356" r:id="rId15"/>
    <p:sldId id="261" r:id="rId16"/>
    <p:sldId id="346" r:id="rId17"/>
    <p:sldId id="347" r:id="rId18"/>
    <p:sldId id="270" r:id="rId19"/>
    <p:sldId id="259" r:id="rId20"/>
    <p:sldId id="271" r:id="rId21"/>
    <p:sldId id="355" r:id="rId22"/>
    <p:sldId id="354" r:id="rId23"/>
    <p:sldId id="353" r:id="rId24"/>
    <p:sldId id="360" r:id="rId25"/>
    <p:sldId id="352" r:id="rId26"/>
    <p:sldId id="35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21D5EF-1EC7-4CC8-945D-CD63A95DCEA1}">
          <p14:sldIdLst>
            <p14:sldId id="256"/>
            <p14:sldId id="348"/>
          </p14:sldIdLst>
        </p14:section>
        <p14:section name="Default Section" id="{6BC3F52B-8D65-4649-AEE3-508E7BE82BCA}">
          <p14:sldIdLst>
            <p14:sldId id="344"/>
            <p14:sldId id="282"/>
            <p14:sldId id="260"/>
            <p14:sldId id="359"/>
            <p14:sldId id="350"/>
            <p14:sldId id="343"/>
          </p14:sldIdLst>
        </p14:section>
        <p14:section name="Untitled Section" id="{D8CA6988-91FD-4FAC-9603-CB36C2B56E89}">
          <p14:sldIdLst>
            <p14:sldId id="358"/>
            <p14:sldId id="357"/>
            <p14:sldId id="356"/>
            <p14:sldId id="261"/>
            <p14:sldId id="346"/>
            <p14:sldId id="347"/>
            <p14:sldId id="270"/>
            <p14:sldId id="259"/>
            <p14:sldId id="271"/>
            <p14:sldId id="355"/>
            <p14:sldId id="354"/>
            <p14:sldId id="353"/>
            <p14:sldId id="360"/>
            <p14:sldId id="352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5E83B-0FBF-481F-9AEB-9CE1394FA15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09E59FE5-76FE-4C2E-9AE7-658CE8FAF00F}">
      <dgm:prSet phldrT="[Text]"/>
      <dgm:spPr/>
      <dgm:t>
        <a:bodyPr/>
        <a:lstStyle/>
        <a:p>
          <a:r>
            <a:rPr lang="fi-FI" dirty="0" err="1"/>
            <a:t>Development</a:t>
          </a:r>
          <a:r>
            <a:rPr lang="fi-FI" dirty="0"/>
            <a:t> </a:t>
          </a:r>
          <a:r>
            <a:rPr lang="fi-FI" dirty="0" err="1"/>
            <a:t>task</a:t>
          </a:r>
          <a:endParaRPr lang="fi-FI" dirty="0"/>
        </a:p>
      </dgm:t>
    </dgm:pt>
    <dgm:pt modelId="{16F8D883-786C-456E-9179-1CC3A61B07F0}" type="parTrans" cxnId="{F942B601-9B2F-4AC1-8D8E-025A8BA8A343}">
      <dgm:prSet/>
      <dgm:spPr/>
      <dgm:t>
        <a:bodyPr/>
        <a:lstStyle/>
        <a:p>
          <a:endParaRPr lang="fi-FI"/>
        </a:p>
      </dgm:t>
    </dgm:pt>
    <dgm:pt modelId="{A982D03E-978F-43E1-A9E9-523EE4CFAD47}" type="sibTrans" cxnId="{F942B601-9B2F-4AC1-8D8E-025A8BA8A343}">
      <dgm:prSet/>
      <dgm:spPr/>
      <dgm:t>
        <a:bodyPr/>
        <a:lstStyle/>
        <a:p>
          <a:endParaRPr lang="fi-FI"/>
        </a:p>
      </dgm:t>
    </dgm:pt>
    <dgm:pt modelId="{46CE94C5-B303-4D92-9457-451B42A5E816}">
      <dgm:prSet phldrT="[Text]"/>
      <dgm:spPr/>
      <dgm:t>
        <a:bodyPr/>
        <a:lstStyle/>
        <a:p>
          <a:r>
            <a:rPr lang="fi-FI" dirty="0"/>
            <a:t>Building </a:t>
          </a:r>
          <a:r>
            <a:rPr lang="fi-FI" dirty="0" err="1"/>
            <a:t>up</a:t>
          </a:r>
          <a:r>
            <a:rPr lang="fi-FI" dirty="0"/>
            <a:t>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goals</a:t>
          </a:r>
          <a:r>
            <a:rPr lang="fi-FI" dirty="0"/>
            <a:t> and </a:t>
          </a:r>
          <a:r>
            <a:rPr lang="fi-FI" dirty="0" err="1"/>
            <a:t>content</a:t>
          </a:r>
          <a:endParaRPr lang="fi-FI" dirty="0"/>
        </a:p>
      </dgm:t>
    </dgm:pt>
    <dgm:pt modelId="{8BF0A008-2C98-4774-91ED-4C1B85BDB3E3}" type="parTrans" cxnId="{16E0BBA6-EB58-46F5-A10C-5C5583472E4D}">
      <dgm:prSet/>
      <dgm:spPr/>
      <dgm:t>
        <a:bodyPr/>
        <a:lstStyle/>
        <a:p>
          <a:endParaRPr lang="fi-FI"/>
        </a:p>
      </dgm:t>
    </dgm:pt>
    <dgm:pt modelId="{CF335D1C-D935-4175-B755-D64F3DD365F3}" type="sibTrans" cxnId="{16E0BBA6-EB58-46F5-A10C-5C5583472E4D}">
      <dgm:prSet/>
      <dgm:spPr/>
      <dgm:t>
        <a:bodyPr/>
        <a:lstStyle/>
        <a:p>
          <a:endParaRPr lang="fi-FI"/>
        </a:p>
      </dgm:t>
    </dgm:pt>
    <dgm:pt modelId="{8A3B1A06-3A08-4B8B-B455-7AFD8FE42C8B}">
      <dgm:prSet phldrT="[Text]"/>
      <dgm:spPr/>
      <dgm:t>
        <a:bodyPr/>
        <a:lstStyle/>
        <a:p>
          <a:r>
            <a:rPr lang="fi-FI" dirty="0" err="1"/>
            <a:t>Agreeing</a:t>
          </a:r>
          <a:r>
            <a:rPr lang="fi-FI" dirty="0"/>
            <a:t> on </a:t>
          </a:r>
          <a:r>
            <a:rPr lang="fi-FI" dirty="0" err="1"/>
            <a:t>theoretical</a:t>
          </a:r>
          <a:r>
            <a:rPr lang="fi-FI" dirty="0"/>
            <a:t> </a:t>
          </a:r>
          <a:r>
            <a:rPr lang="fi-FI" dirty="0" err="1"/>
            <a:t>framework</a:t>
          </a:r>
          <a:endParaRPr lang="fi-FI" dirty="0"/>
        </a:p>
      </dgm:t>
    </dgm:pt>
    <dgm:pt modelId="{54B5AF86-858E-4305-98E6-C8B837532F33}" type="parTrans" cxnId="{4FC2B185-8555-44B9-8567-60D0E12309B0}">
      <dgm:prSet/>
      <dgm:spPr/>
      <dgm:t>
        <a:bodyPr/>
        <a:lstStyle/>
        <a:p>
          <a:endParaRPr lang="fi-FI"/>
        </a:p>
      </dgm:t>
    </dgm:pt>
    <dgm:pt modelId="{B2A7C7C7-FAA5-4A4F-92DE-D302BEFBA31C}" type="sibTrans" cxnId="{4FC2B185-8555-44B9-8567-60D0E12309B0}">
      <dgm:prSet/>
      <dgm:spPr/>
      <dgm:t>
        <a:bodyPr/>
        <a:lstStyle/>
        <a:p>
          <a:endParaRPr lang="fi-FI"/>
        </a:p>
      </dgm:t>
    </dgm:pt>
    <dgm:pt modelId="{27C71B79-00E1-423D-80B7-34319984A053}">
      <dgm:prSet phldrT="[Text]"/>
      <dgm:spPr/>
      <dgm:t>
        <a:bodyPr/>
        <a:lstStyle/>
        <a:p>
          <a:r>
            <a:rPr lang="fi-FI" dirty="0" err="1"/>
            <a:t>Working</a:t>
          </a:r>
          <a:r>
            <a:rPr lang="fi-FI" dirty="0"/>
            <a:t> </a:t>
          </a:r>
          <a:r>
            <a:rPr lang="fi-FI" dirty="0" err="1"/>
            <a:t>together</a:t>
          </a:r>
          <a:r>
            <a:rPr lang="fi-FI" dirty="0"/>
            <a:t> to </a:t>
          </a:r>
          <a:r>
            <a:rPr lang="fi-FI" dirty="0" err="1"/>
            <a:t>build</a:t>
          </a:r>
          <a:r>
            <a:rPr lang="fi-FI" dirty="0"/>
            <a:t> </a:t>
          </a:r>
          <a:r>
            <a:rPr lang="fi-FI" dirty="0" err="1"/>
            <a:t>knowledge</a:t>
          </a:r>
          <a:endParaRPr lang="fi-FI" dirty="0"/>
        </a:p>
      </dgm:t>
    </dgm:pt>
    <dgm:pt modelId="{227711E4-1DB7-4187-B7E6-E2EFB891F1F7}" type="parTrans" cxnId="{EDDB1F66-5007-4A00-B5DB-FC2E4A298ED7}">
      <dgm:prSet/>
      <dgm:spPr/>
      <dgm:t>
        <a:bodyPr/>
        <a:lstStyle/>
        <a:p>
          <a:endParaRPr lang="fi-FI"/>
        </a:p>
      </dgm:t>
    </dgm:pt>
    <dgm:pt modelId="{668701FF-8F35-4F84-A192-78690F302E3D}" type="sibTrans" cxnId="{EDDB1F66-5007-4A00-B5DB-FC2E4A298ED7}">
      <dgm:prSet/>
      <dgm:spPr/>
      <dgm:t>
        <a:bodyPr/>
        <a:lstStyle/>
        <a:p>
          <a:endParaRPr lang="fi-FI"/>
        </a:p>
      </dgm:t>
    </dgm:pt>
    <dgm:pt modelId="{6E259EA1-6BCB-4889-96E9-C90A4EC9D71B}">
      <dgm:prSet phldrT="[Text]"/>
      <dgm:spPr/>
      <dgm:t>
        <a:bodyPr/>
        <a:lstStyle/>
        <a:p>
          <a:r>
            <a:rPr lang="fi-FI" dirty="0" err="1"/>
            <a:t>Reflection</a:t>
          </a:r>
          <a:endParaRPr lang="fi-FI" dirty="0"/>
        </a:p>
      </dgm:t>
    </dgm:pt>
    <dgm:pt modelId="{FD58308E-10BB-4410-90FE-FE2B4FBB739E}" type="parTrans" cxnId="{474FB06A-2389-4C97-B964-33972E59D903}">
      <dgm:prSet/>
      <dgm:spPr/>
      <dgm:t>
        <a:bodyPr/>
        <a:lstStyle/>
        <a:p>
          <a:endParaRPr lang="fi-FI"/>
        </a:p>
      </dgm:t>
    </dgm:pt>
    <dgm:pt modelId="{539DEF8B-5BF5-4725-BDD3-7362F0287F9B}" type="sibTrans" cxnId="{474FB06A-2389-4C97-B964-33972E59D903}">
      <dgm:prSet/>
      <dgm:spPr/>
      <dgm:t>
        <a:bodyPr/>
        <a:lstStyle/>
        <a:p>
          <a:endParaRPr lang="fi-FI"/>
        </a:p>
      </dgm:t>
    </dgm:pt>
    <dgm:pt modelId="{607CC4FB-1ECD-4426-BB1B-598FAA2A59B3}">
      <dgm:prSet phldrT="[Text]"/>
      <dgm:spPr/>
      <dgm:t>
        <a:bodyPr/>
        <a:lstStyle/>
        <a:p>
          <a:r>
            <a:rPr lang="fi-FI" dirty="0"/>
            <a:t>Knowledge </a:t>
          </a:r>
          <a:r>
            <a:rPr lang="fi-FI" dirty="0" err="1"/>
            <a:t>sharing</a:t>
          </a:r>
          <a:endParaRPr lang="fi-FI" dirty="0"/>
        </a:p>
      </dgm:t>
    </dgm:pt>
    <dgm:pt modelId="{5D5F9CD9-F367-4225-8B1E-50A056784731}" type="parTrans" cxnId="{190F0D2B-2793-48C0-B61B-EE113D028159}">
      <dgm:prSet/>
      <dgm:spPr/>
      <dgm:t>
        <a:bodyPr/>
        <a:lstStyle/>
        <a:p>
          <a:endParaRPr lang="fi-FI"/>
        </a:p>
      </dgm:t>
    </dgm:pt>
    <dgm:pt modelId="{0BE42886-4F70-43EA-A142-E7679B5E8AF0}" type="sibTrans" cxnId="{190F0D2B-2793-48C0-B61B-EE113D028159}">
      <dgm:prSet/>
      <dgm:spPr/>
      <dgm:t>
        <a:bodyPr/>
        <a:lstStyle/>
        <a:p>
          <a:endParaRPr lang="fi-FI"/>
        </a:p>
      </dgm:t>
    </dgm:pt>
    <dgm:pt modelId="{E4749E95-FA92-4766-908A-42C7F7FBD285}" type="pres">
      <dgm:prSet presAssocID="{B335E83B-0FBF-481F-9AEB-9CE1394FA1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163D03-C1E6-453C-9EBE-A5D84A6637C6}" type="pres">
      <dgm:prSet presAssocID="{B335E83B-0FBF-481F-9AEB-9CE1394FA15A}" presName="cycle" presStyleCnt="0"/>
      <dgm:spPr/>
    </dgm:pt>
    <dgm:pt modelId="{204697DF-16C8-4F67-8FA9-954253CB9F55}" type="pres">
      <dgm:prSet presAssocID="{09E59FE5-76FE-4C2E-9AE7-658CE8FAF00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79949-0AC9-4572-8BA3-34E78AF6A1FA}" type="pres">
      <dgm:prSet presAssocID="{A982D03E-978F-43E1-A9E9-523EE4CFAD4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C90A2B8-448A-4153-AF63-E91FE06C14A4}" type="pres">
      <dgm:prSet presAssocID="{46CE94C5-B303-4D92-9457-451B42A5E81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751FF-CF71-4BCF-989C-28D19BB5E8CE}" type="pres">
      <dgm:prSet presAssocID="{8A3B1A06-3A08-4B8B-B455-7AFD8FE42C8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D4E8E-84ED-4250-86BD-933B4088B37D}" type="pres">
      <dgm:prSet presAssocID="{27C71B79-00E1-423D-80B7-34319984A05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24723-5D5A-433F-A11D-A58076EBA23C}" type="pres">
      <dgm:prSet presAssocID="{6E259EA1-6BCB-4889-96E9-C90A4EC9D71B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9EF0-FDDA-4F32-8F7A-A17BBD355BAE}" type="pres">
      <dgm:prSet presAssocID="{607CC4FB-1ECD-4426-BB1B-598FAA2A59B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9F385-05F2-42B8-BEF2-1948B2FF289D}" type="presOf" srcId="{A982D03E-978F-43E1-A9E9-523EE4CFAD47}" destId="{2E679949-0AC9-4572-8BA3-34E78AF6A1FA}" srcOrd="0" destOrd="0" presId="urn:microsoft.com/office/officeart/2005/8/layout/cycle3"/>
    <dgm:cxn modelId="{37F56977-EBA5-4025-AB57-8FFB2826A856}" type="presOf" srcId="{27C71B79-00E1-423D-80B7-34319984A053}" destId="{027D4E8E-84ED-4250-86BD-933B4088B37D}" srcOrd="0" destOrd="0" presId="urn:microsoft.com/office/officeart/2005/8/layout/cycle3"/>
    <dgm:cxn modelId="{F942B601-9B2F-4AC1-8D8E-025A8BA8A343}" srcId="{B335E83B-0FBF-481F-9AEB-9CE1394FA15A}" destId="{09E59FE5-76FE-4C2E-9AE7-658CE8FAF00F}" srcOrd="0" destOrd="0" parTransId="{16F8D883-786C-456E-9179-1CC3A61B07F0}" sibTransId="{A982D03E-978F-43E1-A9E9-523EE4CFAD47}"/>
    <dgm:cxn modelId="{474FB06A-2389-4C97-B964-33972E59D903}" srcId="{B335E83B-0FBF-481F-9AEB-9CE1394FA15A}" destId="{6E259EA1-6BCB-4889-96E9-C90A4EC9D71B}" srcOrd="4" destOrd="0" parTransId="{FD58308E-10BB-4410-90FE-FE2B4FBB739E}" sibTransId="{539DEF8B-5BF5-4725-BDD3-7362F0287F9B}"/>
    <dgm:cxn modelId="{266F0479-87CC-468E-A1F5-94495A8941BA}" type="presOf" srcId="{6E259EA1-6BCB-4889-96E9-C90A4EC9D71B}" destId="{FE324723-5D5A-433F-A11D-A58076EBA23C}" srcOrd="0" destOrd="0" presId="urn:microsoft.com/office/officeart/2005/8/layout/cycle3"/>
    <dgm:cxn modelId="{190F0D2B-2793-48C0-B61B-EE113D028159}" srcId="{B335E83B-0FBF-481F-9AEB-9CE1394FA15A}" destId="{607CC4FB-1ECD-4426-BB1B-598FAA2A59B3}" srcOrd="5" destOrd="0" parTransId="{5D5F9CD9-F367-4225-8B1E-50A056784731}" sibTransId="{0BE42886-4F70-43EA-A142-E7679B5E8AF0}"/>
    <dgm:cxn modelId="{EDDB1F66-5007-4A00-B5DB-FC2E4A298ED7}" srcId="{B335E83B-0FBF-481F-9AEB-9CE1394FA15A}" destId="{27C71B79-00E1-423D-80B7-34319984A053}" srcOrd="3" destOrd="0" parTransId="{227711E4-1DB7-4187-B7E6-E2EFB891F1F7}" sibTransId="{668701FF-8F35-4F84-A192-78690F302E3D}"/>
    <dgm:cxn modelId="{6D2738B9-08E4-4960-BB71-A16AFE36F481}" type="presOf" srcId="{09E59FE5-76FE-4C2E-9AE7-658CE8FAF00F}" destId="{204697DF-16C8-4F67-8FA9-954253CB9F55}" srcOrd="0" destOrd="0" presId="urn:microsoft.com/office/officeart/2005/8/layout/cycle3"/>
    <dgm:cxn modelId="{6C957B73-7DF6-4EAF-AEAE-205AD8CCDE1A}" type="presOf" srcId="{8A3B1A06-3A08-4B8B-B455-7AFD8FE42C8B}" destId="{995751FF-CF71-4BCF-989C-28D19BB5E8CE}" srcOrd="0" destOrd="0" presId="urn:microsoft.com/office/officeart/2005/8/layout/cycle3"/>
    <dgm:cxn modelId="{E7E1C9B1-A83D-4F3F-A19B-303E21EC8065}" type="presOf" srcId="{46CE94C5-B303-4D92-9457-451B42A5E816}" destId="{2C90A2B8-448A-4153-AF63-E91FE06C14A4}" srcOrd="0" destOrd="0" presId="urn:microsoft.com/office/officeart/2005/8/layout/cycle3"/>
    <dgm:cxn modelId="{16E0BBA6-EB58-46F5-A10C-5C5583472E4D}" srcId="{B335E83B-0FBF-481F-9AEB-9CE1394FA15A}" destId="{46CE94C5-B303-4D92-9457-451B42A5E816}" srcOrd="1" destOrd="0" parTransId="{8BF0A008-2C98-4774-91ED-4C1B85BDB3E3}" sibTransId="{CF335D1C-D935-4175-B755-D64F3DD365F3}"/>
    <dgm:cxn modelId="{4FC2B185-8555-44B9-8567-60D0E12309B0}" srcId="{B335E83B-0FBF-481F-9AEB-9CE1394FA15A}" destId="{8A3B1A06-3A08-4B8B-B455-7AFD8FE42C8B}" srcOrd="2" destOrd="0" parTransId="{54B5AF86-858E-4305-98E6-C8B837532F33}" sibTransId="{B2A7C7C7-FAA5-4A4F-92DE-D302BEFBA31C}"/>
    <dgm:cxn modelId="{9C7C9627-CD11-447F-A446-FB118B5C3F1F}" type="presOf" srcId="{B335E83B-0FBF-481F-9AEB-9CE1394FA15A}" destId="{E4749E95-FA92-4766-908A-42C7F7FBD285}" srcOrd="0" destOrd="0" presId="urn:microsoft.com/office/officeart/2005/8/layout/cycle3"/>
    <dgm:cxn modelId="{4A40CCE6-370C-450E-A2C7-3753419D8F2A}" type="presOf" srcId="{607CC4FB-1ECD-4426-BB1B-598FAA2A59B3}" destId="{B39E9EF0-FDDA-4F32-8F7A-A17BBD355BAE}" srcOrd="0" destOrd="0" presId="urn:microsoft.com/office/officeart/2005/8/layout/cycle3"/>
    <dgm:cxn modelId="{FBE3E7C6-1E0B-4006-A8CC-A37C9159B6EB}" type="presParOf" srcId="{E4749E95-FA92-4766-908A-42C7F7FBD285}" destId="{88163D03-C1E6-453C-9EBE-A5D84A6637C6}" srcOrd="0" destOrd="0" presId="urn:microsoft.com/office/officeart/2005/8/layout/cycle3"/>
    <dgm:cxn modelId="{073C2077-BDAE-4B60-976C-F2C150D111A9}" type="presParOf" srcId="{88163D03-C1E6-453C-9EBE-A5D84A6637C6}" destId="{204697DF-16C8-4F67-8FA9-954253CB9F55}" srcOrd="0" destOrd="0" presId="urn:microsoft.com/office/officeart/2005/8/layout/cycle3"/>
    <dgm:cxn modelId="{1DA3338F-1075-4364-BEB2-DC6C93A8B7D0}" type="presParOf" srcId="{88163D03-C1E6-453C-9EBE-A5D84A6637C6}" destId="{2E679949-0AC9-4572-8BA3-34E78AF6A1FA}" srcOrd="1" destOrd="0" presId="urn:microsoft.com/office/officeart/2005/8/layout/cycle3"/>
    <dgm:cxn modelId="{92504768-5A4F-4C29-8857-A241A4C59F34}" type="presParOf" srcId="{88163D03-C1E6-453C-9EBE-A5D84A6637C6}" destId="{2C90A2B8-448A-4153-AF63-E91FE06C14A4}" srcOrd="2" destOrd="0" presId="urn:microsoft.com/office/officeart/2005/8/layout/cycle3"/>
    <dgm:cxn modelId="{0847B22B-AD47-4A76-B319-F55CF194BE20}" type="presParOf" srcId="{88163D03-C1E6-453C-9EBE-A5D84A6637C6}" destId="{995751FF-CF71-4BCF-989C-28D19BB5E8CE}" srcOrd="3" destOrd="0" presId="urn:microsoft.com/office/officeart/2005/8/layout/cycle3"/>
    <dgm:cxn modelId="{D7ACCC14-ECCD-4074-99A8-95E70865EE6E}" type="presParOf" srcId="{88163D03-C1E6-453C-9EBE-A5D84A6637C6}" destId="{027D4E8E-84ED-4250-86BD-933B4088B37D}" srcOrd="4" destOrd="0" presId="urn:microsoft.com/office/officeart/2005/8/layout/cycle3"/>
    <dgm:cxn modelId="{6D1A5CE5-18CC-43BB-B11D-9AFB95696D57}" type="presParOf" srcId="{88163D03-C1E6-453C-9EBE-A5D84A6637C6}" destId="{FE324723-5D5A-433F-A11D-A58076EBA23C}" srcOrd="5" destOrd="0" presId="urn:microsoft.com/office/officeart/2005/8/layout/cycle3"/>
    <dgm:cxn modelId="{A45A2538-9667-414C-AEE1-8C2903DA73C5}" type="presParOf" srcId="{88163D03-C1E6-453C-9EBE-A5D84A6637C6}" destId="{B39E9EF0-FDDA-4F32-8F7A-A17BBD355BA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79949-0AC9-4572-8BA3-34E78AF6A1FA}">
      <dsp:nvSpPr>
        <dsp:cNvPr id="0" name=""/>
        <dsp:cNvSpPr/>
      </dsp:nvSpPr>
      <dsp:spPr>
        <a:xfrm>
          <a:off x="1954584" y="-3747"/>
          <a:ext cx="3543999" cy="3543999"/>
        </a:xfrm>
        <a:prstGeom prst="circularArrow">
          <a:avLst>
            <a:gd name="adj1" fmla="val 5274"/>
            <a:gd name="adj2" fmla="val 312630"/>
            <a:gd name="adj3" fmla="val 14238816"/>
            <a:gd name="adj4" fmla="val 17120769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697DF-16C8-4F67-8FA9-954253CB9F55}">
      <dsp:nvSpPr>
        <dsp:cNvPr id="0" name=""/>
        <dsp:cNvSpPr/>
      </dsp:nvSpPr>
      <dsp:spPr>
        <a:xfrm>
          <a:off x="3056963" y="699"/>
          <a:ext cx="1339241" cy="669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/>
            <a:t>Development</a:t>
          </a:r>
          <a:r>
            <a:rPr lang="fi-FI" sz="1200" kern="1200" dirty="0"/>
            <a:t> </a:t>
          </a:r>
          <a:r>
            <a:rPr lang="fi-FI" sz="1200" kern="1200" dirty="0" err="1"/>
            <a:t>task</a:t>
          </a:r>
          <a:endParaRPr lang="fi-FI" sz="1200" kern="1200" dirty="0"/>
        </a:p>
      </dsp:txBody>
      <dsp:txXfrm>
        <a:off x="3089651" y="33387"/>
        <a:ext cx="1273865" cy="604244"/>
      </dsp:txXfrm>
    </dsp:sp>
    <dsp:sp modelId="{2C90A2B8-448A-4153-AF63-E91FE06C14A4}">
      <dsp:nvSpPr>
        <dsp:cNvPr id="0" name=""/>
        <dsp:cNvSpPr/>
      </dsp:nvSpPr>
      <dsp:spPr>
        <a:xfrm>
          <a:off x="4302072" y="719563"/>
          <a:ext cx="1339241" cy="66962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Building </a:t>
          </a:r>
          <a:r>
            <a:rPr lang="fi-FI" sz="1200" kern="1200" dirty="0" err="1"/>
            <a:t>up</a:t>
          </a:r>
          <a:r>
            <a:rPr lang="fi-FI" sz="1200" kern="1200" dirty="0"/>
            <a:t> </a:t>
          </a:r>
          <a:r>
            <a:rPr lang="fi-FI" sz="1200" kern="1200" dirty="0" err="1"/>
            <a:t>the</a:t>
          </a:r>
          <a:r>
            <a:rPr lang="fi-FI" sz="1200" kern="1200" dirty="0"/>
            <a:t> </a:t>
          </a:r>
          <a:r>
            <a:rPr lang="fi-FI" sz="1200" kern="1200" dirty="0" err="1"/>
            <a:t>goals</a:t>
          </a:r>
          <a:r>
            <a:rPr lang="fi-FI" sz="1200" kern="1200" dirty="0"/>
            <a:t> and </a:t>
          </a:r>
          <a:r>
            <a:rPr lang="fi-FI" sz="1200" kern="1200" dirty="0" err="1"/>
            <a:t>content</a:t>
          </a:r>
          <a:endParaRPr lang="fi-FI" sz="1200" kern="1200" dirty="0"/>
        </a:p>
      </dsp:txBody>
      <dsp:txXfrm>
        <a:off x="4334760" y="752251"/>
        <a:ext cx="1273865" cy="604244"/>
      </dsp:txXfrm>
    </dsp:sp>
    <dsp:sp modelId="{995751FF-CF71-4BCF-989C-28D19BB5E8CE}">
      <dsp:nvSpPr>
        <dsp:cNvPr id="0" name=""/>
        <dsp:cNvSpPr/>
      </dsp:nvSpPr>
      <dsp:spPr>
        <a:xfrm>
          <a:off x="4302072" y="2157291"/>
          <a:ext cx="1339241" cy="66962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/>
            <a:t>Agreeing</a:t>
          </a:r>
          <a:r>
            <a:rPr lang="fi-FI" sz="1200" kern="1200" dirty="0"/>
            <a:t> on </a:t>
          </a:r>
          <a:r>
            <a:rPr lang="fi-FI" sz="1200" kern="1200" dirty="0" err="1"/>
            <a:t>theoretical</a:t>
          </a:r>
          <a:r>
            <a:rPr lang="fi-FI" sz="1200" kern="1200" dirty="0"/>
            <a:t> </a:t>
          </a:r>
          <a:r>
            <a:rPr lang="fi-FI" sz="1200" kern="1200" dirty="0" err="1"/>
            <a:t>framework</a:t>
          </a:r>
          <a:endParaRPr lang="fi-FI" sz="1200" kern="1200" dirty="0"/>
        </a:p>
      </dsp:txBody>
      <dsp:txXfrm>
        <a:off x="4334760" y="2189979"/>
        <a:ext cx="1273865" cy="604244"/>
      </dsp:txXfrm>
    </dsp:sp>
    <dsp:sp modelId="{027D4E8E-84ED-4250-86BD-933B4088B37D}">
      <dsp:nvSpPr>
        <dsp:cNvPr id="0" name=""/>
        <dsp:cNvSpPr/>
      </dsp:nvSpPr>
      <dsp:spPr>
        <a:xfrm>
          <a:off x="3056963" y="2876155"/>
          <a:ext cx="1339241" cy="66962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/>
            <a:t>Working</a:t>
          </a:r>
          <a:r>
            <a:rPr lang="fi-FI" sz="1200" kern="1200" dirty="0"/>
            <a:t> </a:t>
          </a:r>
          <a:r>
            <a:rPr lang="fi-FI" sz="1200" kern="1200" dirty="0" err="1"/>
            <a:t>together</a:t>
          </a:r>
          <a:r>
            <a:rPr lang="fi-FI" sz="1200" kern="1200" dirty="0"/>
            <a:t> to </a:t>
          </a:r>
          <a:r>
            <a:rPr lang="fi-FI" sz="1200" kern="1200" dirty="0" err="1"/>
            <a:t>build</a:t>
          </a:r>
          <a:r>
            <a:rPr lang="fi-FI" sz="1200" kern="1200" dirty="0"/>
            <a:t> </a:t>
          </a:r>
          <a:r>
            <a:rPr lang="fi-FI" sz="1200" kern="1200" dirty="0" err="1"/>
            <a:t>knowledge</a:t>
          </a:r>
          <a:endParaRPr lang="fi-FI" sz="1200" kern="1200" dirty="0"/>
        </a:p>
      </dsp:txBody>
      <dsp:txXfrm>
        <a:off x="3089651" y="2908843"/>
        <a:ext cx="1273865" cy="604244"/>
      </dsp:txXfrm>
    </dsp:sp>
    <dsp:sp modelId="{FE324723-5D5A-433F-A11D-A58076EBA23C}">
      <dsp:nvSpPr>
        <dsp:cNvPr id="0" name=""/>
        <dsp:cNvSpPr/>
      </dsp:nvSpPr>
      <dsp:spPr>
        <a:xfrm>
          <a:off x="1811854" y="2157291"/>
          <a:ext cx="1339241" cy="66962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/>
            <a:t>Reflection</a:t>
          </a:r>
          <a:endParaRPr lang="fi-FI" sz="1200" kern="1200" dirty="0"/>
        </a:p>
      </dsp:txBody>
      <dsp:txXfrm>
        <a:off x="1844542" y="2189979"/>
        <a:ext cx="1273865" cy="604244"/>
      </dsp:txXfrm>
    </dsp:sp>
    <dsp:sp modelId="{B39E9EF0-FDDA-4F32-8F7A-A17BBD355BAE}">
      <dsp:nvSpPr>
        <dsp:cNvPr id="0" name=""/>
        <dsp:cNvSpPr/>
      </dsp:nvSpPr>
      <dsp:spPr>
        <a:xfrm>
          <a:off x="1811854" y="719563"/>
          <a:ext cx="1339241" cy="669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/>
            <a:t>Knowledge </a:t>
          </a:r>
          <a:r>
            <a:rPr lang="fi-FI" sz="1200" kern="1200" dirty="0" err="1"/>
            <a:t>sharing</a:t>
          </a:r>
          <a:endParaRPr lang="fi-FI" sz="1200" kern="1200" dirty="0"/>
        </a:p>
      </dsp:txBody>
      <dsp:txXfrm>
        <a:off x="1844542" y="752251"/>
        <a:ext cx="1273865" cy="60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BA15BA-8290-4E31-AABF-7E4D02553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944"/>
          </a:xfrm>
          <a:prstGeom prst="rect">
            <a:avLst/>
          </a:prstGeom>
        </p:spPr>
      </p:pic>
      <p:sp>
        <p:nvSpPr>
          <p:cNvPr id="13" name="Shape 90"/>
          <p:cNvSpPr/>
          <p:nvPr userDrawn="1"/>
        </p:nvSpPr>
        <p:spPr>
          <a:xfrm>
            <a:off x="-6351" y="768940"/>
            <a:ext cx="9156701" cy="1090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68569" tIns="34275" rIns="68569" bIns="3427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00" b="0" i="0" u="none" strike="noStrike" cap="none" dirty="0">
              <a:solidFill>
                <a:srgbClr val="5656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52056"/>
            <a:ext cx="7886700" cy="965591"/>
          </a:xfrm>
          <a:prstGeom prst="rect">
            <a:avLst/>
          </a:prstGeom>
        </p:spPr>
        <p:txBody>
          <a:bodyPr/>
          <a:lstStyle>
            <a:lvl1pPr algn="ctr">
              <a:defRPr sz="3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OTSIKKO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E75BF-3DFC-4CF0-A769-23C364FCCB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1" y="5308836"/>
            <a:ext cx="1821791" cy="7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_Four_Colum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ECB7D-5CE1-9F42-AF98-A7BDF7CB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7" y="549275"/>
            <a:ext cx="8343900" cy="1221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2" title="Decorative">
            <a:extLst>
              <a:ext uri="{FF2B5EF4-FFF2-40B4-BE49-F238E27FC236}">
                <a16:creationId xmlns:a16="http://schemas.microsoft.com/office/drawing/2014/main" id="{8E288490-9DAE-8C48-AC5A-D367464AA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194" y="1770593"/>
            <a:ext cx="1863328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283EB9E-6984-944A-AC44-550DEAEEE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194" y="2732424"/>
            <a:ext cx="1863329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 title="Decorative">
            <a:extLst>
              <a:ext uri="{FF2B5EF4-FFF2-40B4-BE49-F238E27FC236}">
                <a16:creationId xmlns:a16="http://schemas.microsoft.com/office/drawing/2014/main" id="{26AE33B4-8BD9-EC42-A813-157460FAB09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544709" y="1770593"/>
            <a:ext cx="1886798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EA4EBD6-E495-C946-9015-EFD0792F61A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53658" y="2732424"/>
            <a:ext cx="1886798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 title="Decorative">
            <a:extLst>
              <a:ext uri="{FF2B5EF4-FFF2-40B4-BE49-F238E27FC236}">
                <a16:creationId xmlns:a16="http://schemas.microsoft.com/office/drawing/2014/main" id="{68BE045E-8E28-0D45-9823-F5C43CEB1D3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712653" y="1770593"/>
            <a:ext cx="1878647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32E1E8B-12C0-1F44-9884-A0BE1104DEF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703546" y="2732424"/>
            <a:ext cx="1883375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 title="Decorative">
            <a:extLst>
              <a:ext uri="{FF2B5EF4-FFF2-40B4-BE49-F238E27FC236}">
                <a16:creationId xmlns:a16="http://schemas.microsoft.com/office/drawing/2014/main" id="{4303AA4A-2AA0-654E-ACED-3CB2C390E19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61572" y="1770593"/>
            <a:ext cx="1889522" cy="792000"/>
          </a:xfrm>
          <a:solidFill>
            <a:schemeClr val="accent1"/>
          </a:solidFill>
        </p:spPr>
        <p:txBody>
          <a:bodyPr lIns="144000" tIns="108000" rIns="144000" bIns="108000" numCol="1" anchor="ctr" anchorCtr="0">
            <a:normAutofit/>
          </a:bodyPr>
          <a:lstStyle>
            <a:lvl1pPr marL="0" indent="0" algn="ctr">
              <a:lnSpc>
                <a:spcPts val="135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2B87788B-03D7-A041-A8E3-69FB4BF50960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67525" y="2732424"/>
            <a:ext cx="1889522" cy="3181015"/>
          </a:xfrm>
        </p:spPr>
        <p:txBody>
          <a:bodyPr numCol="1"/>
          <a:lstStyle>
            <a:lvl1pPr marL="162000" indent="-162000">
              <a:lnSpc>
                <a:spcPts val="1350"/>
              </a:lnSpc>
              <a:buFont typeface="Wingdings" pitchFamily="2" charset="2"/>
              <a:buChar char="§"/>
              <a:defRPr sz="1200"/>
            </a:lvl1pPr>
            <a:lvl2pPr marL="324000">
              <a:lnSpc>
                <a:spcPts val="1200"/>
              </a:lnSpc>
              <a:defRPr sz="1050"/>
            </a:lvl2pPr>
            <a:lvl3pPr marL="486000">
              <a:lnSpc>
                <a:spcPts val="1200"/>
              </a:lnSpc>
              <a:defRPr sz="1050"/>
            </a:lvl3pPr>
            <a:lvl4pPr marL="648000">
              <a:lnSpc>
                <a:spcPts val="1200"/>
              </a:lnSpc>
              <a:defRPr sz="1050"/>
            </a:lvl4pPr>
            <a:lvl5pPr marL="810000">
              <a:lnSpc>
                <a:spcPts val="1200"/>
              </a:lnSpc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D3CFF-BC30-A24C-A6C5-01B20436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4A65-8017-1743-A85A-B2A4BB835AE9}" type="datetime1">
              <a:rPr lang="fi-FI" smtClean="0"/>
              <a:t>3.3.2022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48CD3-7FE6-7241-984C-E2104526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55EF8-B435-1E4D-A91A-7793311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  <p:sldLayoutId id="214748367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SG6B35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e-platform.eu/the-entrecomp-competence-framework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P4G5C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256205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4000" dirty="0">
                <a:latin typeface="Expressway Rg"/>
              </a:rPr>
              <a:t>ENCORE</a:t>
            </a:r>
            <a:endParaRPr lang="en-US" sz="4000">
              <a:latin typeface="Expressway Rg"/>
            </a:endParaRPr>
          </a:p>
          <a:p>
            <a:r>
              <a:rPr lang="de-DE" sz="2800" b="0" dirty="0">
                <a:latin typeface="Expressway Rg"/>
              </a:rPr>
              <a:t>Entrepreneurship Knowledge Centers </a:t>
            </a:r>
            <a:r>
              <a:rPr lang="de-DE" sz="2800" b="0" dirty="0" err="1">
                <a:latin typeface="Expressway Rg"/>
              </a:rPr>
              <a:t>to</a:t>
            </a:r>
            <a:r>
              <a:rPr lang="de-DE" sz="2800" b="0" dirty="0">
                <a:latin typeface="Expressway Rg"/>
              </a:rPr>
              <a:t> Foster Innovative Entrepreneurship Practices in Education and Research</a:t>
            </a:r>
            <a:endParaRPr lang="de-DE" sz="2800" dirty="0">
              <a:latin typeface="Expressway Rg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709" y="4681115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b="0" dirty="0">
                <a:latin typeface="Expressway Rg"/>
              </a:rPr>
              <a:t>Duration</a:t>
            </a:r>
            <a:endParaRPr lang="en-US" dirty="0">
              <a:latin typeface="Expressway Rg"/>
            </a:endParaRPr>
          </a:p>
          <a:p>
            <a:r>
              <a:rPr lang="en-US" b="0" dirty="0">
                <a:latin typeface="Expressway Rg"/>
              </a:rPr>
              <a:t>15.01.2021 - 14.01.2024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E0B5EB7F-6E30-4160-97E5-2CB78156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288437"/>
            <a:ext cx="9223921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C21090D-E7B3-4D84-BB1F-8AC1039EB852}"/>
              </a:ext>
            </a:extLst>
          </p:cNvPr>
          <p:cNvSpPr txBox="1">
            <a:spLocks/>
          </p:cNvSpPr>
          <p:nvPr/>
        </p:nvSpPr>
        <p:spPr>
          <a:xfrm>
            <a:off x="550863" y="4551998"/>
            <a:ext cx="30305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087F5138-CDFD-4136-8F67-A80443E1E658}"/>
              </a:ext>
            </a:extLst>
          </p:cNvPr>
          <p:cNvSpPr txBox="1">
            <a:spLocks/>
          </p:cNvSpPr>
          <p:nvPr/>
        </p:nvSpPr>
        <p:spPr>
          <a:xfrm>
            <a:off x="703263" y="4704398"/>
            <a:ext cx="30305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977700"/>
          </a:xfrm>
        </p:spPr>
        <p:txBody>
          <a:bodyPr>
            <a:normAutofit/>
          </a:bodyPr>
          <a:lstStyle/>
          <a:p>
            <a:r>
              <a:rPr lang="fi-FI" sz="3200" dirty="0"/>
              <a:t>WHAT IS INQUIRY LEARNING?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5965"/>
            <a:ext cx="7545532" cy="3462660"/>
          </a:xfrm>
        </p:spPr>
        <p:txBody>
          <a:bodyPr>
            <a:normAutofit lnSpcReduction="10000"/>
          </a:bodyPr>
          <a:lstStyle/>
          <a:p>
            <a:r>
              <a:rPr lang="fi-FI" dirty="0" err="1"/>
              <a:t>Inquiry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is </a:t>
            </a:r>
            <a:r>
              <a:rPr lang="fi-FI" dirty="0" err="1"/>
              <a:t>learning</a:t>
            </a:r>
            <a:r>
              <a:rPr lang="fi-FI" dirty="0"/>
              <a:t>...</a:t>
            </a:r>
          </a:p>
          <a:p>
            <a:pPr marL="390525" indent="-257175"/>
            <a:r>
              <a:rPr lang="en-US" sz="1500" dirty="0"/>
              <a:t>where students </a:t>
            </a:r>
            <a:r>
              <a:rPr lang="en-US" sz="1500" b="1" dirty="0">
                <a:solidFill>
                  <a:srgbClr val="FF0000"/>
                </a:solidFill>
              </a:rPr>
              <a:t>take responsibility of their own learning </a:t>
            </a:r>
            <a:r>
              <a:rPr lang="en-US" sz="1500" dirty="0"/>
              <a:t>by using the Campus inquiry learning process</a:t>
            </a:r>
            <a:endParaRPr lang="en-US" dirty="0"/>
          </a:p>
          <a:p>
            <a:pPr marL="390525" indent="-257175"/>
            <a:r>
              <a:rPr lang="en-US" sz="1500" dirty="0"/>
              <a:t>where </a:t>
            </a:r>
            <a:r>
              <a:rPr lang="en-US" sz="1500" b="1" dirty="0">
                <a:solidFill>
                  <a:srgbClr val="FF0000"/>
                </a:solidFill>
              </a:rPr>
              <a:t>the learning process is shared </a:t>
            </a:r>
            <a:r>
              <a:rPr lang="en-US" sz="1500" dirty="0"/>
              <a:t>with other learners by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setting goals,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defining and explaining phenomena,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searching for information independently and</a:t>
            </a:r>
          </a:p>
          <a:p>
            <a:pPr lvl="1"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building knowledge through collaboration</a:t>
            </a:r>
          </a:p>
          <a:p>
            <a:pPr marL="390525" indent="-257175"/>
            <a:r>
              <a:rPr lang="en-US" sz="1500" dirty="0"/>
              <a:t>where </a:t>
            </a:r>
            <a:r>
              <a:rPr lang="en-US" sz="1500" b="1" dirty="0">
                <a:solidFill>
                  <a:srgbClr val="FF0000"/>
                </a:solidFill>
              </a:rPr>
              <a:t>the student is in the center </a:t>
            </a:r>
            <a:r>
              <a:rPr lang="en-US" sz="1500" dirty="0"/>
              <a:t>and </a:t>
            </a:r>
            <a:r>
              <a:rPr lang="en-US" sz="1500" b="1" dirty="0">
                <a:solidFill>
                  <a:srgbClr val="FF0000"/>
                </a:solidFill>
              </a:rPr>
              <a:t>supervisors guide the learning process as facilitators and coaches</a:t>
            </a:r>
          </a:p>
          <a:p>
            <a:pPr marL="390525" indent="-257175"/>
            <a:r>
              <a:rPr lang="en-US" sz="1500" dirty="0"/>
              <a:t>where </a:t>
            </a:r>
            <a:r>
              <a:rPr lang="en-US" sz="1500" b="1" dirty="0">
                <a:solidFill>
                  <a:srgbClr val="FF0000"/>
                </a:solidFill>
              </a:rPr>
              <a:t>observation, reflection, assessment and development</a:t>
            </a:r>
            <a:r>
              <a:rPr lang="en-US" sz="1500" b="1" dirty="0"/>
              <a:t> </a:t>
            </a:r>
            <a:r>
              <a:rPr lang="en-US" sz="1500" dirty="0"/>
              <a:t>are </a:t>
            </a:r>
            <a:r>
              <a:rPr lang="en-US" sz="1500" dirty="0" err="1"/>
              <a:t>emphasised</a:t>
            </a:r>
            <a:r>
              <a:rPr lang="en-US" sz="1500" dirty="0"/>
              <a:t> throughout the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64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1180900"/>
          </a:xfrm>
        </p:spPr>
        <p:txBody>
          <a:bodyPr>
            <a:normAutofit/>
          </a:bodyPr>
          <a:lstStyle/>
          <a:p>
            <a:r>
              <a:rPr lang="fi-FI" sz="3200" dirty="0"/>
              <a:t>INQUIRY LEARNING ON </a:t>
            </a:r>
            <a:br>
              <a:rPr lang="fi-FI" sz="3200" dirty="0"/>
            </a:br>
            <a:r>
              <a:rPr lang="fi-FI" sz="3200" dirty="0"/>
              <a:t>HAAGA-HELIA PORVOO CAMPUS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2" y="2623127"/>
            <a:ext cx="5486399" cy="3065497"/>
          </a:xfrm>
        </p:spPr>
        <p:txBody>
          <a:bodyPr>
            <a:normAutofit fontScale="62500" lnSpcReduction="20000"/>
          </a:bodyPr>
          <a:lstStyle/>
          <a:p>
            <a:pPr marL="257175" indent="-257175"/>
            <a:r>
              <a:rPr lang="en-US" dirty="0"/>
              <a:t>Global megatrends, changing world of work...and the pedagogical strategy of Haaga-Helia</a:t>
            </a:r>
          </a:p>
          <a:p>
            <a:pPr marL="257175" indent="-257175"/>
            <a:r>
              <a:rPr lang="en-US" dirty="0"/>
              <a:t>Learning takes place in </a:t>
            </a:r>
            <a:r>
              <a:rPr lang="en-US" b="1" dirty="0">
                <a:solidFill>
                  <a:srgbClr val="FF0000"/>
                </a:solidFill>
              </a:rPr>
              <a:t>larger activities and projects </a:t>
            </a:r>
            <a:r>
              <a:rPr lang="en-US" dirty="0"/>
              <a:t>(implementations: business idea competition, study tour)</a:t>
            </a:r>
          </a:p>
          <a:p>
            <a:pPr marL="257175" indent="-257175"/>
            <a:r>
              <a:rPr lang="en-US" dirty="0"/>
              <a:t>Projects are carried out together with companies and student and supervisor teams</a:t>
            </a:r>
          </a:p>
          <a:p>
            <a:pPr marL="257175" indent="-257175"/>
            <a:r>
              <a:rPr lang="en-US" dirty="0"/>
              <a:t>These methods give you competences that are needed in the work life 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   Competence-based </a:t>
            </a:r>
            <a:r>
              <a:rPr lang="en-US" dirty="0"/>
              <a:t>curriculum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222820" y="2530765"/>
            <a:ext cx="1519741" cy="1519741"/>
            <a:chOff x="548976" y="31661"/>
            <a:chExt cx="1519741" cy="1519741"/>
          </a:xfrm>
          <a:scene3d>
            <a:camera prst="orthographicFront"/>
            <a:lightRig rig="chilly" dir="t"/>
          </a:scene3d>
        </p:grpSpPr>
        <p:sp>
          <p:nvSpPr>
            <p:cNvPr id="5" name="Oval 4"/>
            <p:cNvSpPr/>
            <p:nvPr/>
          </p:nvSpPr>
          <p:spPr>
            <a:xfrm>
              <a:off x="548976" y="31661"/>
              <a:ext cx="1519741" cy="151974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751608" y="297616"/>
              <a:ext cx="1114477" cy="6838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err="1"/>
                <a:t>Students</a:t>
              </a:r>
              <a:endParaRPr lang="fi-FI" sz="12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41666" y="3370673"/>
            <a:ext cx="1519741" cy="1519741"/>
            <a:chOff x="602" y="981499"/>
            <a:chExt cx="1519741" cy="1519741"/>
          </a:xfrm>
          <a:scene3d>
            <a:camera prst="orthographicFront"/>
            <a:lightRig rig="chilly" dir="t"/>
          </a:scene3d>
        </p:grpSpPr>
        <p:sp>
          <p:nvSpPr>
            <p:cNvPr id="8" name="Oval 7"/>
            <p:cNvSpPr/>
            <p:nvPr/>
          </p:nvSpPr>
          <p:spPr>
            <a:xfrm>
              <a:off x="602" y="981499"/>
              <a:ext cx="1519741" cy="151974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143711" y="1374099"/>
              <a:ext cx="911845" cy="835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err="1"/>
                <a:t>Companies</a:t>
              </a:r>
              <a:r>
                <a:rPr lang="fi-FI" sz="1200" kern="1200" dirty="0"/>
                <a:t> - </a:t>
              </a:r>
              <a:r>
                <a:rPr lang="fi-FI" sz="1200" kern="1200" dirty="0" err="1"/>
                <a:t>Commisioners</a:t>
              </a:r>
              <a:endParaRPr lang="fi-FI" sz="1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9729" y="3431971"/>
            <a:ext cx="1519741" cy="1519741"/>
            <a:chOff x="1097349" y="981499"/>
            <a:chExt cx="1519741" cy="1519741"/>
          </a:xfrm>
          <a:scene3d>
            <a:camera prst="orthographicFront"/>
            <a:lightRig rig="chilly" dir="t"/>
          </a:scene3d>
        </p:grpSpPr>
        <p:sp>
          <p:nvSpPr>
            <p:cNvPr id="11" name="Oval 10"/>
            <p:cNvSpPr/>
            <p:nvPr/>
          </p:nvSpPr>
          <p:spPr>
            <a:xfrm>
              <a:off x="1097349" y="981499"/>
              <a:ext cx="1519741" cy="1519741"/>
            </a:xfrm>
            <a:prstGeom prst="ellipse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1562137" y="1374099"/>
              <a:ext cx="911845" cy="8358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200" kern="1200" dirty="0" err="1"/>
                <a:t>Supervisors</a:t>
              </a:r>
              <a:endParaRPr lang="fi-FI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60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E8753-AEE3-4D09-B776-4AFDF12A3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3"/>
          <a:stretch/>
        </p:blipFill>
        <p:spPr>
          <a:xfrm>
            <a:off x="1754636" y="1598401"/>
            <a:ext cx="5634729" cy="412850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C1700C-3991-48C4-BF22-4663AFE0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38621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compete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 21st </a:t>
            </a:r>
            <a:r>
              <a:rPr lang="fi-FI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century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6DDFAC-13D4-485C-8915-A0EAB06B66CE}"/>
              </a:ext>
            </a:extLst>
          </p:cNvPr>
          <p:cNvSpPr/>
          <p:nvPr/>
        </p:nvSpPr>
        <p:spPr>
          <a:xfrm>
            <a:off x="5506375" y="5577162"/>
            <a:ext cx="33890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50" i="1" dirty="0"/>
              <a:t>World Economic Forum in collaboration with BCG.</a:t>
            </a:r>
            <a:endParaRPr lang="fi-FI" sz="1350" dirty="0"/>
          </a:p>
        </p:txBody>
      </p:sp>
    </p:spTree>
    <p:extLst>
      <p:ext uri="{BB962C8B-B14F-4D97-AF65-F5344CB8AC3E}">
        <p14:creationId xmlns:p14="http://schemas.microsoft.com/office/powerpoint/2010/main" val="3822768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892481"/>
            <a:ext cx="9185189" cy="2597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8378" y="-4035799"/>
            <a:ext cx="4216657" cy="2409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88" y="-2831040"/>
            <a:ext cx="1023865" cy="585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91" y="-3180840"/>
            <a:ext cx="2011770" cy="11495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48279" y="2270839"/>
            <a:ext cx="6107489" cy="2603241"/>
          </a:xfrm>
          <a:prstGeom prst="rect">
            <a:avLst/>
          </a:prstGeom>
          <a:solidFill>
            <a:srgbClr val="DE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6" y="3298371"/>
            <a:ext cx="4270598" cy="2440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8" y="3675586"/>
            <a:ext cx="1475171" cy="8429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44" y="5833305"/>
            <a:ext cx="2293502" cy="1310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5677" y="2776088"/>
            <a:ext cx="44926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Competence </a:t>
            </a: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1812856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0580"/>
            <a:ext cx="9185189" cy="25976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0871" y="4718656"/>
            <a:ext cx="4216657" cy="24095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83" y="5043544"/>
            <a:ext cx="1976404" cy="11293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27" y="5190778"/>
            <a:ext cx="1976404" cy="1129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1" y="-1652670"/>
            <a:ext cx="4767236" cy="27241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04" y="-1974585"/>
            <a:ext cx="1451194" cy="829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162" y="-5434446"/>
            <a:ext cx="1035966" cy="5919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47" y="12532242"/>
            <a:ext cx="4270598" cy="24403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3" y="12655721"/>
            <a:ext cx="2293502" cy="13105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7" y="12234243"/>
            <a:ext cx="1475171" cy="8429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38850" y="8689741"/>
            <a:ext cx="6107489" cy="2603241"/>
          </a:xfrm>
          <a:prstGeom prst="rect">
            <a:avLst/>
          </a:prstGeom>
          <a:solidFill>
            <a:srgbClr val="DE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2346248" y="9175699"/>
            <a:ext cx="44926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Competence </a:t>
            </a:r>
          </a:p>
          <a:p>
            <a:pPr algn="ctr"/>
            <a:r>
              <a:rPr lang="en-US" sz="49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Pillars</a:t>
            </a:r>
          </a:p>
        </p:txBody>
      </p:sp>
    </p:spTree>
    <p:extLst>
      <p:ext uri="{BB962C8B-B14F-4D97-AF65-F5344CB8AC3E}">
        <p14:creationId xmlns:p14="http://schemas.microsoft.com/office/powerpoint/2010/main" val="208506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3461"/>
            <a:ext cx="9185189" cy="25976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708">
            <a:off x="-48985" y="5278510"/>
            <a:ext cx="4767236" cy="27241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73" y="5234332"/>
            <a:ext cx="1876285" cy="1072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0" y="1378906"/>
            <a:ext cx="1024917" cy="585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946" y="-3048965"/>
            <a:ext cx="16002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05" y="-4498144"/>
            <a:ext cx="6672326" cy="3812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5030" y="12228281"/>
            <a:ext cx="4216657" cy="2409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657" y="12228281"/>
            <a:ext cx="1976404" cy="112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10" y="12238229"/>
            <a:ext cx="1976404" cy="11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5324"/>
            <a:ext cx="9185189" cy="259768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0" y="4577132"/>
            <a:ext cx="1600200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02" y="4835674"/>
            <a:ext cx="6411823" cy="3663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20" y="-3426184"/>
            <a:ext cx="3908603" cy="22334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99" y="-2232692"/>
            <a:ext cx="1454724" cy="8312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58" y="-5525900"/>
            <a:ext cx="2381416" cy="1360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708">
            <a:off x="48208" y="12407471"/>
            <a:ext cx="4767236" cy="2724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66" y="12522073"/>
            <a:ext cx="1876285" cy="1072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64" y="8018014"/>
            <a:ext cx="1024917" cy="5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5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257"/>
            <a:ext cx="9185189" cy="25976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99" y="4378519"/>
            <a:ext cx="3908603" cy="2233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46" y="4311051"/>
            <a:ext cx="1454724" cy="831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370" y="1199693"/>
            <a:ext cx="2381416" cy="1360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30" y="11593373"/>
            <a:ext cx="6411823" cy="3663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69" y="11593373"/>
            <a:ext cx="1600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166841" cy="996172"/>
          </a:xfrm>
        </p:spPr>
        <p:txBody>
          <a:bodyPr>
            <a:normAutofit/>
          </a:bodyPr>
          <a:lstStyle/>
          <a:p>
            <a:r>
              <a:rPr lang="en-US" sz="3200" dirty="0"/>
              <a:t>Steps of inquiry learning on Porvoo Campus</a:t>
            </a:r>
            <a:endParaRPr lang="en-GB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EC02FB-0EE9-41D3-A1B1-B28AE8825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197045"/>
              </p:ext>
            </p:extLst>
          </p:nvPr>
        </p:nvGraphicFramePr>
        <p:xfrm>
          <a:off x="628650" y="2346324"/>
          <a:ext cx="7453168" cy="354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163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5"/>
            <a:ext cx="7886700" cy="885336"/>
          </a:xfrm>
        </p:spPr>
        <p:txBody>
          <a:bodyPr/>
          <a:lstStyle/>
          <a:p>
            <a:r>
              <a:rPr lang="fi-FI" dirty="0"/>
              <a:t>INQUIRY LEARNING 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5201"/>
            <a:ext cx="7453168" cy="3453423"/>
          </a:xfrm>
        </p:spPr>
        <p:txBody>
          <a:bodyPr>
            <a:normAutofit fontScale="70000" lnSpcReduction="20000"/>
          </a:bodyPr>
          <a:lstStyle/>
          <a:p>
            <a:pPr marL="390525" indent="-257175"/>
            <a:endParaRPr lang="en-US" dirty="0" smtClean="0"/>
          </a:p>
          <a:p>
            <a:pPr marL="390525" indent="-257175"/>
            <a:r>
              <a:rPr lang="en-US" dirty="0" smtClean="0"/>
              <a:t>Commitment </a:t>
            </a:r>
            <a:r>
              <a:rPr lang="en-US" dirty="0"/>
              <a:t>and responsibility</a:t>
            </a:r>
          </a:p>
          <a:p>
            <a:pPr marL="390525" indent="-257175"/>
            <a:r>
              <a:rPr lang="en-US" dirty="0"/>
              <a:t>Initial anxiety and stepping outside one’s comfort zone</a:t>
            </a:r>
          </a:p>
          <a:p>
            <a:pPr marL="390525" indent="-257175"/>
            <a:r>
              <a:rPr lang="en-US" dirty="0"/>
              <a:t>Complex and challenging problem-solving</a:t>
            </a:r>
          </a:p>
          <a:p>
            <a:pPr marL="390525" indent="-257175"/>
            <a:r>
              <a:rPr lang="en-US" dirty="0"/>
              <a:t>Trusting others and learning to work in teams</a:t>
            </a:r>
          </a:p>
          <a:p>
            <a:pPr marL="390525" indent="-257175"/>
            <a:r>
              <a:rPr lang="en-US" dirty="0"/>
              <a:t>Sharing information, knowledge, experience and expertise</a:t>
            </a:r>
          </a:p>
          <a:p>
            <a:pPr marL="390525" indent="-257175"/>
            <a:r>
              <a:rPr lang="en-US" b="1" dirty="0">
                <a:solidFill>
                  <a:srgbClr val="FF0000"/>
                </a:solidFill>
              </a:rPr>
              <a:t>Questioning, experimenting, co-creating and developing</a:t>
            </a:r>
          </a:p>
          <a:p>
            <a:pPr marL="390525" indent="-257175"/>
            <a:r>
              <a:rPr lang="en-US" dirty="0"/>
              <a:t>Learning critical thinking and finding reliable information sources</a:t>
            </a:r>
          </a:p>
          <a:p>
            <a:pPr marL="390525" indent="-257175"/>
            <a:r>
              <a:rPr lang="en-US" dirty="0"/>
              <a:t>Motivating collaborative learning </a:t>
            </a:r>
            <a:r>
              <a:rPr lang="en-US" dirty="0" smtClean="0"/>
              <a:t>experiences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5451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457AE-102D-494D-BC0F-93D3199CC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3091"/>
            <a:ext cx="7710055" cy="32419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Experiential</a:t>
            </a:r>
            <a:r>
              <a:rPr lang="fi-FI" dirty="0" smtClean="0"/>
              <a:t> </a:t>
            </a:r>
            <a:r>
              <a:rPr lang="fi-FI" dirty="0" err="1"/>
              <a:t>learning</a:t>
            </a:r>
            <a:r>
              <a:rPr lang="fi-FI" dirty="0"/>
              <a:t> to </a:t>
            </a:r>
            <a:r>
              <a:rPr lang="fi-FI" dirty="0" err="1"/>
              <a:t>enhance</a:t>
            </a:r>
            <a:r>
              <a:rPr lang="fi-FI" dirty="0"/>
              <a:t> </a:t>
            </a:r>
            <a:r>
              <a:rPr lang="fi-FI" dirty="0" err="1"/>
              <a:t>entrepreneurial</a:t>
            </a:r>
            <a:r>
              <a:rPr lang="fi-FI" dirty="0"/>
              <a:t> </a:t>
            </a:r>
            <a:r>
              <a:rPr lang="fi-FI" dirty="0" err="1" smtClean="0"/>
              <a:t>competences</a:t>
            </a:r>
            <a:r>
              <a:rPr lang="fi-FI" dirty="0" smtClean="0"/>
              <a:t/>
            </a:r>
            <a:br>
              <a:rPr lang="fi-FI" dirty="0" smtClean="0"/>
            </a:br>
            <a:endParaRPr lang="LID4096" dirty="0"/>
          </a:p>
        </p:txBody>
      </p:sp>
      <p:sp>
        <p:nvSpPr>
          <p:cNvPr id="2" name="TextBox 1"/>
          <p:cNvSpPr txBox="1"/>
          <p:nvPr/>
        </p:nvSpPr>
        <p:spPr>
          <a:xfrm>
            <a:off x="2013527" y="4396509"/>
            <a:ext cx="4172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Jarmo Ritalahti</a:t>
            </a:r>
          </a:p>
          <a:p>
            <a:r>
              <a:rPr lang="en-GB" dirty="0" smtClean="0"/>
              <a:t>Principal lecturer</a:t>
            </a:r>
          </a:p>
          <a:p>
            <a:r>
              <a:rPr lang="en-GB" dirty="0" smtClean="0"/>
              <a:t>Haaga-Helia University of Applied Sciences</a:t>
            </a:r>
          </a:p>
          <a:p>
            <a:r>
              <a:rPr lang="en-GB" smtClean="0"/>
              <a:t>3 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4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42228"/>
            <a:ext cx="7886700" cy="1180900"/>
          </a:xfrm>
        </p:spPr>
        <p:txBody>
          <a:bodyPr/>
          <a:lstStyle/>
          <a:p>
            <a:r>
              <a:rPr lang="fi-FI" dirty="0"/>
              <a:t>WAYS OF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5345"/>
            <a:ext cx="7886700" cy="3213280"/>
          </a:xfrm>
        </p:spPr>
        <p:txBody>
          <a:bodyPr>
            <a:normAutofit fontScale="92500"/>
          </a:bodyPr>
          <a:lstStyle/>
          <a:p>
            <a:pPr marL="390525" indent="-257175">
              <a:spcBef>
                <a:spcPts val="0"/>
              </a:spcBef>
            </a:pPr>
            <a:r>
              <a:rPr lang="en-US" sz="1650" dirty="0"/>
              <a:t>Commissioner briefings</a:t>
            </a:r>
          </a:p>
          <a:p>
            <a:pPr marL="390525" indent="-257175">
              <a:spcBef>
                <a:spcPts val="0"/>
              </a:spcBef>
            </a:pP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en-US" sz="1650" dirty="0"/>
              <a:t>Team meetings</a:t>
            </a:r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Problem solving in teams, learning to find and use reliable sources, meeting skills, network learning</a:t>
            </a:r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en-US" sz="1650" dirty="0"/>
              <a:t>Reading circles</a:t>
            </a:r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Theoretical framework, learning methods, skillful use of sources and business terminology</a:t>
            </a:r>
          </a:p>
          <a:p>
            <a:pPr lvl="1" indent="0">
              <a:spcBef>
                <a:spcPts val="0"/>
              </a:spcBef>
              <a:buClr>
                <a:schemeClr val="accent5"/>
              </a:buClr>
              <a:buNone/>
            </a:pPr>
            <a:endParaRPr lang="en-US" sz="1650" dirty="0"/>
          </a:p>
          <a:p>
            <a:pPr marL="390525" indent="-257175">
              <a:spcBef>
                <a:spcPts val="0"/>
              </a:spcBef>
            </a:pPr>
            <a:r>
              <a:rPr lang="en-US" sz="1650" dirty="0"/>
              <a:t>Lectures</a:t>
            </a:r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Context and theoretical framework</a:t>
            </a:r>
          </a:p>
          <a:p>
            <a:pPr marL="771525" lvl="1" indent="-257175">
              <a:spcBef>
                <a:spcPts val="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1650" dirty="0"/>
              <a:t>Guest lecturers and industry representatives, company visits, study tours</a:t>
            </a:r>
          </a:p>
          <a:p>
            <a:pPr marL="390525" indent="-257175">
              <a:spcBef>
                <a:spcPts val="0"/>
              </a:spcBef>
            </a:pPr>
            <a:r>
              <a:rPr lang="en-US" sz="1650" dirty="0"/>
              <a:t>Workshops, learning cafes, peer teaching, debates, discussions…</a:t>
            </a:r>
          </a:p>
          <a:p>
            <a:pPr marL="390525" indent="-257175">
              <a:spcBef>
                <a:spcPts val="0"/>
              </a:spcBef>
            </a:pPr>
            <a:r>
              <a:rPr lang="en-US" sz="1650" dirty="0"/>
              <a:t>Assignments: presentations, sales pitches, competitions, blog posts, reports,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8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What specific pedagogies do you use in your degree programmes to enhance (entrepreneurial) competences?</a:t>
            </a:r>
          </a:p>
          <a:p>
            <a:r>
              <a:rPr lang="en-GB" dirty="0" smtClean="0"/>
              <a:t>Discuss in groups and share your insights on </a:t>
            </a:r>
            <a:r>
              <a:rPr lang="en-GB" dirty="0" err="1" smtClean="0"/>
              <a:t>Flinga</a:t>
            </a:r>
            <a:r>
              <a:rPr lang="en-GB" dirty="0" smtClean="0"/>
              <a:t>!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edu.flinga.fi/s/ESG6B35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0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by doing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B79666-8BB4-4C3D-9D3A-64375A6510F5}"/>
              </a:ext>
            </a:extLst>
          </p:cNvPr>
          <p:cNvSpPr txBox="1">
            <a:spLocks/>
          </p:cNvSpPr>
          <p:nvPr/>
        </p:nvSpPr>
        <p:spPr>
          <a:xfrm>
            <a:off x="628055" y="1220244"/>
            <a:ext cx="7886700" cy="72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Expressway Rg" panose="020B0604020200020204" pitchFamily="34" charset="0"/>
                <a:ea typeface="+mj-ea"/>
                <a:cs typeface="+mj-cs"/>
              </a:defRPr>
            </a:lvl1pPr>
          </a:lstStyle>
          <a:p>
            <a:pPr algn="ctr"/>
            <a:endParaRPr lang="fi-FI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C1767-3DDD-4681-B1E8-D069AACD5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737" y="3020436"/>
            <a:ext cx="3871835" cy="25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7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014645"/>
          </a:xfrm>
        </p:spPr>
        <p:txBody>
          <a:bodyPr/>
          <a:lstStyle/>
          <a:p>
            <a:r>
              <a:rPr lang="en-GB" dirty="0" smtClean="0"/>
              <a:t>Competences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60" y="2503321"/>
            <a:ext cx="7886700" cy="317704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Competence can be understood as a combination of practical and theoretical knowledge, (cognitive) skills, behavior and values needed to do something; or of being adequately or well qualified, having the ability to perform in a specific position. </a:t>
            </a:r>
            <a:endParaRPr lang="fi-FI" dirty="0"/>
          </a:p>
          <a:p>
            <a:r>
              <a:rPr lang="en-AU" dirty="0"/>
              <a:t>Changing competences:</a:t>
            </a:r>
          </a:p>
          <a:p>
            <a:pPr lvl="1"/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EU: Digital and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Finland (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for UAS, 2022):</a:t>
            </a:r>
          </a:p>
          <a:p>
            <a:pPr lvl="2"/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Learning to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learn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Act in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Ethicalness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Internationalism</a:t>
            </a:r>
            <a:r>
              <a:rPr lang="fi-FI" sz="165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multi-culturalism</a:t>
            </a:r>
            <a:endParaRPr lang="fi-FI" sz="16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fi-FI" sz="1650" dirty="0" err="1">
                <a:latin typeface="Calibri" panose="020F0502020204030204" pitchFamily="34" charset="0"/>
                <a:cs typeface="Calibri" panose="020F0502020204030204" pitchFamily="34" charset="0"/>
              </a:rPr>
              <a:t>Anticipation</a:t>
            </a:r>
            <a:endParaRPr lang="en-A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6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01319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How to </a:t>
            </a:r>
            <a:r>
              <a:rPr lang="fi-FI" dirty="0" err="1"/>
              <a:t>include</a:t>
            </a:r>
            <a:r>
              <a:rPr lang="fi-FI" dirty="0"/>
              <a:t> </a:t>
            </a:r>
            <a:r>
              <a:rPr lang="fi-FI" dirty="0" err="1"/>
              <a:t>competences</a:t>
            </a:r>
            <a:r>
              <a:rPr lang="fi-FI" dirty="0"/>
              <a:t> in </a:t>
            </a:r>
            <a:r>
              <a:rPr lang="fi-FI" dirty="0" err="1"/>
              <a:t>degree</a:t>
            </a:r>
            <a:r>
              <a:rPr lang="fi-FI" dirty="0"/>
              <a:t> </a:t>
            </a:r>
            <a:r>
              <a:rPr lang="fi-FI" dirty="0" err="1"/>
              <a:t>programmes</a:t>
            </a:r>
            <a:r>
              <a:rPr lang="fi-FI" dirty="0"/>
              <a:t>: </a:t>
            </a:r>
            <a:endParaRPr lang="en-AU" dirty="0"/>
          </a:p>
          <a:p>
            <a:pPr lvl="1"/>
            <a:r>
              <a:rPr lang="en-GB" dirty="0"/>
              <a:t>Competences as a part of programme structure</a:t>
            </a:r>
          </a:p>
          <a:p>
            <a:pPr lvl="2"/>
            <a:r>
              <a:rPr lang="en-GB" dirty="0"/>
              <a:t>Modules and specialisations </a:t>
            </a:r>
          </a:p>
          <a:p>
            <a:pPr lvl="1"/>
            <a:r>
              <a:rPr lang="en-GB" dirty="0"/>
              <a:t>Competences as a part of course content and aims</a:t>
            </a:r>
          </a:p>
          <a:p>
            <a:pPr lvl="2"/>
            <a:r>
              <a:rPr lang="en-GB" dirty="0"/>
              <a:t>E.g. SDGs and business ethics</a:t>
            </a:r>
          </a:p>
          <a:p>
            <a:pPr lvl="1"/>
            <a:r>
              <a:rPr lang="en-GB" dirty="0"/>
              <a:t>Enhancing competences through pedagogy</a:t>
            </a:r>
          </a:p>
          <a:p>
            <a:pPr lvl="2"/>
            <a:r>
              <a:rPr lang="en-GB" dirty="0"/>
              <a:t>E.g. inquiry learning, problem-based learning</a:t>
            </a:r>
          </a:p>
          <a:p>
            <a:pPr lvl="1"/>
            <a:r>
              <a:rPr lang="en-GB" dirty="0"/>
              <a:t>Enhancing competences through learning methods</a:t>
            </a:r>
          </a:p>
          <a:p>
            <a:pPr lvl="2"/>
            <a:r>
              <a:rPr lang="en-GB" dirty="0"/>
              <a:t>Flipped learning</a:t>
            </a:r>
          </a:p>
          <a:p>
            <a:pPr lvl="2"/>
            <a:r>
              <a:rPr lang="en-GB" dirty="0"/>
              <a:t>Learning diaries</a:t>
            </a:r>
          </a:p>
          <a:p>
            <a:pPr lvl="2"/>
            <a:r>
              <a:rPr lang="en-GB" dirty="0"/>
              <a:t>Assignments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153191"/>
          </a:xfrm>
        </p:spPr>
        <p:txBody>
          <a:bodyPr>
            <a:normAutofit/>
          </a:bodyPr>
          <a:lstStyle/>
          <a:p>
            <a:r>
              <a:rPr lang="en-GB" sz="3200" dirty="0"/>
              <a:t>ENTREPRENEURIAL COMPETENCES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05" y="2276483"/>
            <a:ext cx="3561804" cy="3263504"/>
          </a:xfrm>
        </p:spPr>
      </p:pic>
      <p:sp>
        <p:nvSpPr>
          <p:cNvPr id="5" name="TextBox 4"/>
          <p:cNvSpPr txBox="1"/>
          <p:nvPr/>
        </p:nvSpPr>
        <p:spPr>
          <a:xfrm>
            <a:off x="374073" y="5609359"/>
            <a:ext cx="66959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Source: </a:t>
            </a:r>
            <a:r>
              <a:rPr lang="en-GB" sz="1350" dirty="0" err="1"/>
              <a:t>EntreComp</a:t>
            </a:r>
            <a:r>
              <a:rPr lang="en-GB" sz="1350" dirty="0"/>
              <a:t>, </a:t>
            </a:r>
            <a:r>
              <a:rPr lang="en-GB" sz="1350" dirty="0">
                <a:hlinkClick r:id="rId3"/>
              </a:rPr>
              <a:t>https://www.eee-platform.eu/the-entrecomp-competence-framework/</a:t>
            </a: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027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(entrepreneurial) competences are emphasised in your degree programmes?</a:t>
            </a:r>
          </a:p>
          <a:p>
            <a:r>
              <a:rPr lang="en-GB" dirty="0" smtClean="0"/>
              <a:t>Discuss in groups and write your insights on </a:t>
            </a:r>
            <a:r>
              <a:rPr lang="en-GB" dirty="0" err="1" smtClean="0"/>
              <a:t>Flinga</a:t>
            </a:r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edu.flinga.fi/s/EP4G5CN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2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F165-E514-4FA6-BFF9-485EFF5F0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8" y="891708"/>
            <a:ext cx="8343900" cy="915989"/>
          </a:xfrm>
        </p:spPr>
        <p:txBody>
          <a:bodyPr>
            <a:normAutofit fontScale="90000"/>
          </a:bodyPr>
          <a:lstStyle/>
          <a:p>
            <a:r>
              <a:rPr lang="fi-FI" dirty="0"/>
              <a:t>EXERIENTIAL PEDAGOGICAL APPROACHES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A05B-0FBC-4DC5-A4DE-CB22C71D6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37" y="2346189"/>
            <a:ext cx="1871432" cy="594000"/>
          </a:xfrm>
        </p:spPr>
        <p:txBody>
          <a:bodyPr>
            <a:normAutofit/>
          </a:bodyPr>
          <a:lstStyle/>
          <a:p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LID4096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F0EE1F-509A-42BF-A61D-5D0F68D06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297" y="3101184"/>
            <a:ext cx="1863329" cy="23857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Student-</a:t>
            </a:r>
            <a:r>
              <a:rPr lang="en-GB" dirty="0" err="1"/>
              <a:t>centered</a:t>
            </a:r>
            <a:r>
              <a:rPr lang="en-GB" dirty="0"/>
              <a:t> approach in which students learn about a subject by working in groups to solve an open-ended problem.</a:t>
            </a:r>
          </a:p>
          <a:p>
            <a:pPr marL="0" indent="0">
              <a:buNone/>
            </a:pPr>
            <a:r>
              <a:rPr lang="en-GB" dirty="0"/>
              <a:t>Students are in the active role of problem solvers </a:t>
            </a:r>
          </a:p>
          <a:p>
            <a:pPr marL="0" indent="0">
              <a:buNone/>
            </a:pPr>
            <a:r>
              <a:rPr lang="en-GB" dirty="0"/>
              <a:t>This problem is what drives the motivation and the learning. 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1BE600-0647-424A-AE75-DF02A099452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544550" y="2346189"/>
            <a:ext cx="1886798" cy="594000"/>
          </a:xfrm>
        </p:spPr>
        <p:txBody>
          <a:bodyPr/>
          <a:lstStyle/>
          <a:p>
            <a:r>
              <a:rPr lang="fi-FI" dirty="0" err="1"/>
              <a:t>Inquiry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LID4096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80EF87-CB14-42EC-995E-9DE504317ACD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59230" y="3101182"/>
            <a:ext cx="1886798" cy="2660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Based on constructivist and socio -constructivist theories of learning</a:t>
            </a:r>
          </a:p>
          <a:p>
            <a:pPr marL="0" indent="0">
              <a:buNone/>
            </a:pPr>
            <a:r>
              <a:rPr lang="en-GB" dirty="0"/>
              <a:t>Emphasizes the student’s role in the learning process.</a:t>
            </a:r>
          </a:p>
          <a:p>
            <a:pPr marL="0" indent="0">
              <a:buNone/>
            </a:pPr>
            <a:r>
              <a:rPr lang="en-GB" dirty="0"/>
              <a:t>Students are encouraged to explore the material.</a:t>
            </a:r>
          </a:p>
          <a:p>
            <a:pPr marL="0" indent="0">
              <a:buNone/>
            </a:pPr>
            <a:r>
              <a:rPr lang="en-GB" dirty="0"/>
              <a:t>Students learn by doing. This allows them to build knowledge through exploration, experience, and discussion.</a:t>
            </a:r>
            <a:endParaRPr lang="LID4096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17ED1F-61DE-4B5B-B586-A9A93F5A65C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711846" y="2365538"/>
            <a:ext cx="1878647" cy="594000"/>
          </a:xfrm>
        </p:spPr>
        <p:txBody>
          <a:bodyPr/>
          <a:lstStyle/>
          <a:p>
            <a:r>
              <a:rPr lang="fi-FI" dirty="0"/>
              <a:t>Project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LID4096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AF94AF0-C1A6-420A-BA86-66A33D1C9DE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712634" y="3101183"/>
            <a:ext cx="1883375" cy="23857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Students acquire content knowledge and skills in order to answer a driving question that is challenging and constructive</a:t>
            </a:r>
          </a:p>
          <a:p>
            <a:pPr marL="0" indent="0">
              <a:buNone/>
            </a:pPr>
            <a:r>
              <a:rPr lang="en-GB" dirty="0"/>
              <a:t>It is done collaboratively and within groups using critical thinking, communication, and creativity.</a:t>
            </a:r>
          </a:p>
          <a:p>
            <a:pPr marL="0" indent="0">
              <a:buNone/>
            </a:pPr>
            <a:r>
              <a:rPr lang="en-GB" dirty="0"/>
              <a:t>Involves an ongoing process of reflection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4C5DE9-4819-412F-81E5-1DC94DB59C4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835342" y="2365538"/>
            <a:ext cx="1889522" cy="594000"/>
          </a:xfrm>
        </p:spPr>
        <p:txBody>
          <a:bodyPr/>
          <a:lstStyle/>
          <a:p>
            <a:r>
              <a:rPr lang="fi-FI" dirty="0"/>
              <a:t>Case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learning</a:t>
            </a:r>
            <a:endParaRPr lang="LID4096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3BBFF5F-F322-4883-B66A-E1C91F16681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867791" y="3101182"/>
            <a:ext cx="1889522" cy="23857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Instructional design model that is a variant of project-oriented learning.</a:t>
            </a:r>
          </a:p>
          <a:p>
            <a:pPr marL="0" indent="0">
              <a:buNone/>
            </a:pPr>
            <a:r>
              <a:rPr lang="en-GB" dirty="0"/>
              <a:t>Oriented toward a case, which from different perspectives generates different and equally correct problems</a:t>
            </a:r>
          </a:p>
          <a:p>
            <a:pPr marL="0" indent="0">
              <a:buNone/>
            </a:pPr>
            <a:r>
              <a:rPr lang="en-GB" dirty="0"/>
              <a:t>Questions with no single right answer.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D7E44-CB72-DD4D-986C-BC35AA34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B7ED-EDE9-4D4B-9A2D-30E18C47C1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19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fi-FI" dirty="0"/>
              <a:t> INQUIRY LEARNING AT HAAGA-HELIA PORVOO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8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WHY INQUIRY LEARNING?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2373745"/>
            <a:ext cx="7777019" cy="3314879"/>
          </a:xfrm>
        </p:spPr>
        <p:txBody>
          <a:bodyPr>
            <a:normAutofit/>
          </a:bodyPr>
          <a:lstStyle/>
          <a:p>
            <a:pPr marL="257175" indent="-257175"/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Real-life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inspire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motivate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57175" indent="-257175"/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Competences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Project management</a:t>
            </a:r>
          </a:p>
          <a:p>
            <a:pPr marL="600075" lvl="1" indent="-257175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Time management</a:t>
            </a:r>
          </a:p>
          <a:p>
            <a:pPr marL="600075" lvl="1" indent="-257175"/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solving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Creativity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to life-long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/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Applying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knowldge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instead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i-FI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memorising</a:t>
            </a: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759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E0CC700C34E64283355474F2ABBAFB" ma:contentTypeVersion="16" ma:contentTypeDescription="Ein neues Dokument erstellen." ma:contentTypeScope="" ma:versionID="2030ecb3b15916fc3ec41b8de68c7970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79f75de864923f3cb2c863dcd21c96c8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E3BB0-8E0D-4834-A0A1-255EC6757BC7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cca9a1c-ea03-4f56-8ded-6c285728d794"/>
    <ds:schemaRef ds:uri="9e7cb493-a9cd-49cd-846c-930d19753eb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794CBA-D6BF-4C6B-91B2-3F9C98B1EB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811</Words>
  <Application>Microsoft Office PowerPoint</Application>
  <PresentationFormat>On-screen Show (4:3)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Expressway Rg</vt:lpstr>
      <vt:lpstr>Wingdings</vt:lpstr>
      <vt:lpstr>Office Theme</vt:lpstr>
      <vt:lpstr>  ENCORE Entrepreneurship Knowledge Centers to Foster Innovative Entrepreneurship Practices in Education and Research  </vt:lpstr>
      <vt:lpstr>  Experiential learning to enhance entrepreneurial competences </vt:lpstr>
      <vt:lpstr>Competences</vt:lpstr>
      <vt:lpstr>COMPETENCES</vt:lpstr>
      <vt:lpstr>ENTREPRENEURIAL COMPETENCES</vt:lpstr>
      <vt:lpstr>Activity 1</vt:lpstr>
      <vt:lpstr>EXERIENTIAL PEDAGOGICAL APPROACHES</vt:lpstr>
      <vt:lpstr> INQUIRY LEARNING AT HAAGA-HELIA PORVOO CAMPUS</vt:lpstr>
      <vt:lpstr>WHY INQUIRY LEARNING?</vt:lpstr>
      <vt:lpstr>WHAT IS INQUIRY LEARNING?</vt:lpstr>
      <vt:lpstr>INQUIRY LEARNING ON  HAAGA-HELIA PORVOO CAMPUS</vt:lpstr>
      <vt:lpstr>”Students require 16 skills to compete in the 21st century”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of inquiry learning on Porvoo Campus</vt:lpstr>
      <vt:lpstr>INQUIRY LEARNING IS…</vt:lpstr>
      <vt:lpstr>WAYS OF WORKING</vt:lpstr>
      <vt:lpstr>Activity 2</vt:lpstr>
      <vt:lpstr>Learning by doing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Ritalahti Jarmo</cp:lastModifiedBy>
  <cp:revision>79</cp:revision>
  <dcterms:created xsi:type="dcterms:W3CDTF">2021-06-04T16:06:26Z</dcterms:created>
  <dcterms:modified xsi:type="dcterms:W3CDTF">2022-03-03T07:13:02Z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