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56" r:id="rId5"/>
    <p:sldId id="259" r:id="rId6"/>
    <p:sldId id="257" r:id="rId7"/>
    <p:sldId id="333" r:id="rId8"/>
    <p:sldId id="332" r:id="rId9"/>
    <p:sldId id="334" r:id="rId10"/>
    <p:sldId id="335" r:id="rId11"/>
    <p:sldId id="336" r:id="rId12"/>
    <p:sldId id="337" r:id="rId13"/>
    <p:sldId id="339" r:id="rId14"/>
    <p:sldId id="340" r:id="rId15"/>
    <p:sldId id="341" r:id="rId16"/>
    <p:sldId id="342" r:id="rId17"/>
    <p:sldId id="344" r:id="rId18"/>
    <p:sldId id="345" r:id="rId19"/>
    <p:sldId id="366" r:id="rId20"/>
    <p:sldId id="346" r:id="rId21"/>
    <p:sldId id="347" r:id="rId22"/>
    <p:sldId id="348" r:id="rId23"/>
    <p:sldId id="349" r:id="rId24"/>
    <p:sldId id="350" r:id="rId25"/>
    <p:sldId id="353" r:id="rId26"/>
    <p:sldId id="351" r:id="rId27"/>
    <p:sldId id="354" r:id="rId28"/>
    <p:sldId id="355" r:id="rId29"/>
    <p:sldId id="356" r:id="rId30"/>
    <p:sldId id="357" r:id="rId31"/>
    <p:sldId id="358" r:id="rId32"/>
    <p:sldId id="359" r:id="rId33"/>
    <p:sldId id="360" r:id="rId34"/>
    <p:sldId id="361" r:id="rId35"/>
    <p:sldId id="362" r:id="rId36"/>
    <p:sldId id="364" r:id="rId37"/>
    <p:sldId id="365" r:id="rId38"/>
    <p:sldId id="367" r:id="rId39"/>
    <p:sldId id="343" r:id="rId40"/>
    <p:sldId id="25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E00"/>
    <a:srgbClr val="0EAAAA"/>
    <a:srgbClr val="0FC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8" autoAdjust="0"/>
    <p:restoredTop sz="94660"/>
  </p:normalViewPr>
  <p:slideViewPr>
    <p:cSldViewPr snapToGrid="0">
      <p:cViewPr varScale="1">
        <p:scale>
          <a:sx n="119" d="100"/>
          <a:sy n="119" d="100"/>
        </p:scale>
        <p:origin x="1206" y="108"/>
      </p:cViewPr>
      <p:guideLst/>
    </p:cSldViewPr>
  </p:slideViewPr>
  <p:notesTextViewPr>
    <p:cViewPr>
      <p:scale>
        <a:sx n="3" d="2"/>
        <a:sy n="3" d="2"/>
      </p:scale>
      <p:origin x="0" y="0"/>
    </p:cViewPr>
  </p:notesTextViewPr>
  <p:notesViewPr>
    <p:cSldViewPr snapToGrid="0" showGuides="1">
      <p:cViewPr varScale="1">
        <p:scale>
          <a:sx n="86" d="100"/>
          <a:sy n="86" d="100"/>
        </p:scale>
        <p:origin x="378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SANCHEZ GARCIA" userId="712bc239-8f2b-4a06-99b6-b7e9be4bdf13" providerId="ADAL" clId="{B88C8854-5E6A-40CD-A649-74B0BF516545}"/>
    <pc:docChg chg="delSld modSld">
      <pc:chgData name="EDUARDO SANCHEZ GARCIA" userId="712bc239-8f2b-4a06-99b6-b7e9be4bdf13" providerId="ADAL" clId="{B88C8854-5E6A-40CD-A649-74B0BF516545}" dt="2022-05-10T05:01:02.217" v="3" actId="20577"/>
      <pc:docMkLst>
        <pc:docMk/>
      </pc:docMkLst>
      <pc:sldChg chg="modSp mod">
        <pc:chgData name="EDUARDO SANCHEZ GARCIA" userId="712bc239-8f2b-4a06-99b6-b7e9be4bdf13" providerId="ADAL" clId="{B88C8854-5E6A-40CD-A649-74B0BF516545}" dt="2022-05-10T05:01:02.217" v="3" actId="20577"/>
        <pc:sldMkLst>
          <pc:docMk/>
          <pc:sldMk cId="1693019130" sldId="341"/>
        </pc:sldMkLst>
        <pc:spChg chg="mod">
          <ac:chgData name="EDUARDO SANCHEZ GARCIA" userId="712bc239-8f2b-4a06-99b6-b7e9be4bdf13" providerId="ADAL" clId="{B88C8854-5E6A-40CD-A649-74B0BF516545}" dt="2022-05-10T05:01:02.217" v="3" actId="20577"/>
          <ac:spMkLst>
            <pc:docMk/>
            <pc:sldMk cId="1693019130" sldId="341"/>
            <ac:spMk id="8" creationId="{BCBAB908-FCAE-4116-B0F2-74AD6A02E094}"/>
          </ac:spMkLst>
        </pc:spChg>
      </pc:sldChg>
      <pc:sldChg chg="del">
        <pc:chgData name="EDUARDO SANCHEZ GARCIA" userId="712bc239-8f2b-4a06-99b6-b7e9be4bdf13" providerId="ADAL" clId="{B88C8854-5E6A-40CD-A649-74B0BF516545}" dt="2022-05-09T21:08:49.826" v="0" actId="2696"/>
        <pc:sldMkLst>
          <pc:docMk/>
          <pc:sldMk cId="2061741272" sldId="3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0B054-A7E3-4C46-A3DC-95C0A9E1C735}" type="datetimeFigureOut">
              <a:rPr lang="en-US" smtClean="0"/>
              <a:t>5/10/2022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C70139-1794-494E-AE18-8355041D2970}" type="slidenum">
              <a:rPr lang="en-US" smtClean="0"/>
              <a:t>‹Nº›</a:t>
            </a:fld>
            <a:endParaRPr lang="en-US"/>
          </a:p>
        </p:txBody>
      </p:sp>
    </p:spTree>
    <p:extLst>
      <p:ext uri="{BB962C8B-B14F-4D97-AF65-F5344CB8AC3E}">
        <p14:creationId xmlns:p14="http://schemas.microsoft.com/office/powerpoint/2010/main" val="74421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B7F31-E679-48CC-9423-9B6BFCA4E2AC}" type="datetimeFigureOut">
              <a:rPr lang="en-US" smtClean="0"/>
              <a:t>5/10/2022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C4FCC-A7BB-4998-9C5C-F010D2AC4004}" type="slidenum">
              <a:rPr lang="en-US" smtClean="0"/>
              <a:t>‹Nº›</a:t>
            </a:fld>
            <a:endParaRPr lang="en-US"/>
          </a:p>
        </p:txBody>
      </p:sp>
    </p:spTree>
    <p:extLst>
      <p:ext uri="{BB962C8B-B14F-4D97-AF65-F5344CB8AC3E}">
        <p14:creationId xmlns:p14="http://schemas.microsoft.com/office/powerpoint/2010/main" val="249935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8"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3870549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8" name="Grafik 27">
            <a:extLst>
              <a:ext uri="{FF2B5EF4-FFF2-40B4-BE49-F238E27FC236}">
                <a16:creationId xmlns:a16="http://schemas.microsoft.com/office/drawing/2014/main" id="{2A9C8B11-6DF5-407C-A3F0-6FBE553F4739}"/>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38477" y="-40407"/>
            <a:ext cx="491867" cy="462933"/>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F5018B2-BEF1-4DA8-82B4-376877853B6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769052" y="-12036"/>
            <a:ext cx="1345223" cy="313885"/>
          </a:xfrm>
          <a:prstGeom prst="rect">
            <a:avLst/>
          </a:prstGeom>
        </p:spPr>
      </p:pic>
    </p:spTree>
    <p:extLst>
      <p:ext uri="{BB962C8B-B14F-4D97-AF65-F5344CB8AC3E}">
        <p14:creationId xmlns:p14="http://schemas.microsoft.com/office/powerpoint/2010/main" val="10106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4" name="Footer Placeholder 3"/>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8"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9"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fik 27">
            <a:extLst>
              <a:ext uri="{FF2B5EF4-FFF2-40B4-BE49-F238E27FC236}">
                <a16:creationId xmlns:a16="http://schemas.microsoft.com/office/drawing/2014/main" id="{089504DB-15B4-4E93-AF93-69D78E85E515}"/>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E0603AB7-ECDC-4FAD-8070-E48256800E7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4855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3" name="Footer Placeholder 2"/>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Tree>
    <p:extLst>
      <p:ext uri="{BB962C8B-B14F-4D97-AF65-F5344CB8AC3E}">
        <p14:creationId xmlns:p14="http://schemas.microsoft.com/office/powerpoint/2010/main" val="10132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a:latin typeface="Expressway Rg" panose="020B0604020200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atin typeface="Expressway Rg" panose="020B0604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7918778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‹Nº›</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519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‹Nº›</a:t>
            </a:fld>
            <a:endParaRPr lang="en-US" dirty="0"/>
          </a:p>
        </p:txBody>
      </p:sp>
      <p:pic>
        <p:nvPicPr>
          <p:cNvPr id="7"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234839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349864"/>
            <a:ext cx="7886700" cy="1325563"/>
          </a:xfrm>
        </p:spPr>
        <p:txBody>
          <a:bodyPr/>
          <a:lstStyle>
            <a:lvl1pPr>
              <a:defRPr>
                <a:latin typeface="Expressway Rg" panose="020B0604020200020204" pitchFamily="34" charset="0"/>
              </a:defRPr>
            </a:lvl1pPr>
          </a:lstStyle>
          <a:p>
            <a:r>
              <a:rPr lang="en-US" dirty="0"/>
              <a:t>Click to edit Master title style</a:t>
            </a:r>
          </a:p>
        </p:txBody>
      </p:sp>
      <p:sp>
        <p:nvSpPr>
          <p:cNvPr id="3" name="Content Placeholder 2"/>
          <p:cNvSpPr>
            <a:spLocks noGrp="1"/>
          </p:cNvSpPr>
          <p:nvPr>
            <p:ph idx="1"/>
          </p:nvPr>
        </p:nvSpPr>
        <p:spPr>
          <a:xfrm>
            <a:off x="628650" y="3103685"/>
            <a:ext cx="7886700" cy="2584939"/>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dirty="0"/>
          </a:p>
        </p:txBody>
      </p:sp>
      <p:sp>
        <p:nvSpPr>
          <p:cNvPr id="5" name="Footer Placeholder 4"/>
          <p:cNvSpPr>
            <a:spLocks noGrp="1"/>
          </p:cNvSpPr>
          <p:nvPr>
            <p:ph type="ftr" sz="quarter" idx="11"/>
          </p:nvPr>
        </p:nvSpPr>
        <p:spPr/>
        <p:txBody>
          <a:bodyPr/>
          <a:lstStyle>
            <a:lvl1pPr>
              <a:defRPr>
                <a:latin typeface="Expressway Rg" panose="020B0604020200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Expressway Rg" panose="020B0604020200020204" pitchFamily="34" charset="0"/>
              </a:defRPr>
            </a:lvl1pPr>
          </a:lstStyle>
          <a:p>
            <a:fld id="{00BA99B1-276B-4266-AB25-01307CAE10A9}" type="slidenum">
              <a:rPr lang="en-US" smtClean="0"/>
              <a:pPr/>
              <a:t>‹Nº›</a:t>
            </a:fld>
            <a:endParaRPr lang="en-US" dirty="0"/>
          </a:p>
        </p:txBody>
      </p:sp>
      <p:pic>
        <p:nvPicPr>
          <p:cNvPr id="9"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290975" y="58300"/>
            <a:ext cx="1138207" cy="1071253"/>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378938" y="525194"/>
            <a:ext cx="1345223" cy="313885"/>
          </a:xfrm>
          <a:prstGeom prst="rect">
            <a:avLst/>
          </a:prstGeom>
        </p:spPr>
      </p:pic>
    </p:spTree>
    <p:extLst>
      <p:ext uri="{BB962C8B-B14F-4D97-AF65-F5344CB8AC3E}">
        <p14:creationId xmlns:p14="http://schemas.microsoft.com/office/powerpoint/2010/main" val="24005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pic>
        <p:nvPicPr>
          <p:cNvPr id="10"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370586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29005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44070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28650" y="6259639"/>
            <a:ext cx="2057400" cy="365125"/>
          </a:xfrm>
        </p:spPr>
        <p:txBody>
          <a:bodyPr/>
          <a:lstStyle>
            <a:lvl1pPr>
              <a:defRPr>
                <a:latin typeface="Expressway Rg" panose="020B0604020200020204" pitchFamily="34" charset="0"/>
              </a:defRPr>
            </a:lvl1pPr>
          </a:lstStyle>
          <a:p>
            <a:fld id="{4AABBFD9-E13D-410C-BF4D-FF5EB14A7A38}" type="datetimeFigureOut">
              <a:rPr lang="en-US" smtClean="0"/>
              <a:pPr/>
              <a:t>5/10/2022</a:t>
            </a:fld>
            <a:endParaRPr lang="en-US"/>
          </a:p>
        </p:txBody>
      </p:sp>
      <p:sp>
        <p:nvSpPr>
          <p:cNvPr id="6" name="Footer Placeholder 5"/>
          <p:cNvSpPr>
            <a:spLocks noGrp="1"/>
          </p:cNvSpPr>
          <p:nvPr>
            <p:ph type="ftr" sz="quarter" idx="11"/>
          </p:nvPr>
        </p:nvSpPr>
        <p:spPr>
          <a:xfrm>
            <a:off x="3028950" y="6259639"/>
            <a:ext cx="3086100" cy="365125"/>
          </a:xfrm>
        </p:spPr>
        <p:txBody>
          <a:bodyPr/>
          <a:lstStyle>
            <a:lvl1pPr>
              <a:defRPr>
                <a:latin typeface="Expressway Rg" panose="020B0604020200020204" pitchFamily="34" charset="0"/>
              </a:defRPr>
            </a:lvl1pPr>
          </a:lstStyle>
          <a:p>
            <a:endParaRPr lang="en-US" dirty="0"/>
          </a:p>
        </p:txBody>
      </p:sp>
      <p:sp>
        <p:nvSpPr>
          <p:cNvPr id="7" name="Slide Number Placeholder 6"/>
          <p:cNvSpPr>
            <a:spLocks noGrp="1"/>
          </p:cNvSpPr>
          <p:nvPr>
            <p:ph type="sldNum" sz="quarter" idx="12"/>
          </p:nvPr>
        </p:nvSpPr>
        <p:spPr>
          <a:xfrm>
            <a:off x="6457950" y="6259639"/>
            <a:ext cx="2057400" cy="365125"/>
          </a:xfrm>
        </p:spPr>
        <p:txBody>
          <a:bodyPr/>
          <a:lstStyle>
            <a:lvl1pPr>
              <a:defRPr>
                <a:latin typeface="Expressway Rg" panose="020B0604020200020204" pitchFamily="34" charset="0"/>
              </a:defRPr>
            </a:lvl1pPr>
          </a:lstStyle>
          <a:p>
            <a:fld id="{FA8A6AB6-A428-4229-9434-94E028D66DA4}" type="slidenum">
              <a:rPr lang="en-US" smtClean="0"/>
              <a:pPr/>
              <a:t>‹Nº›</a:t>
            </a:fld>
            <a:endParaRPr lang="en-US"/>
          </a:p>
        </p:txBody>
      </p:sp>
      <p:sp>
        <p:nvSpPr>
          <p:cNvPr id="10" name="Title 1"/>
          <p:cNvSpPr>
            <a:spLocks noGrp="1"/>
          </p:cNvSpPr>
          <p:nvPr>
            <p:ph type="title"/>
          </p:nvPr>
        </p:nvSpPr>
        <p:spPr>
          <a:xfrm>
            <a:off x="628650" y="1600200"/>
            <a:ext cx="7886700" cy="793377"/>
          </a:xfrm>
        </p:spPr>
        <p:txBody>
          <a:bodyPr/>
          <a:lstStyle>
            <a:lvl1pPr>
              <a:defRPr>
                <a:latin typeface="Expressway Rg" panose="020B0604020200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6286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629150" y="2534771"/>
            <a:ext cx="3886200" cy="3642192"/>
          </a:xfrm>
        </p:spPr>
        <p:txBody>
          <a:bodyPr/>
          <a:lstStyle>
            <a:lvl1pPr>
              <a:defRPr>
                <a:latin typeface="Expressway Rg" panose="020B0604020200020204" pitchFamily="34" charset="0"/>
              </a:defRPr>
            </a:lvl1pPr>
            <a:lvl2pPr>
              <a:defRPr>
                <a:latin typeface="Expressway Rg" panose="020B0604020200020204" pitchFamily="34" charset="0"/>
              </a:defRPr>
            </a:lvl2pPr>
            <a:lvl3pPr>
              <a:defRPr>
                <a:latin typeface="Expressway Rg" panose="020B0604020200020204" pitchFamily="34" charset="0"/>
              </a:defRPr>
            </a:lvl3pPr>
            <a:lvl4pPr>
              <a:defRPr>
                <a:latin typeface="Expressway Rg" panose="020B0604020200020204" pitchFamily="34" charset="0"/>
              </a:defRPr>
            </a:lvl4pPr>
            <a:lvl5pPr>
              <a:defRPr>
                <a:latin typeface="Expressway Rg" panose="020B0604020200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fik 27">
            <a:extLst>
              <a:ext uri="{FF2B5EF4-FFF2-40B4-BE49-F238E27FC236}">
                <a16:creationId xmlns:a16="http://schemas.microsoft.com/office/drawing/2014/main" id="{089504DB-15B4-4E93-AF93-69D78E85E515}"/>
              </a:ext>
            </a:extLst>
          </p:cNvPr>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149781" y="282450"/>
            <a:ext cx="1138207" cy="1071253"/>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0603AB7-ECDC-4FAD-8070-E48256800E7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37744" y="749344"/>
            <a:ext cx="1345223" cy="313885"/>
          </a:xfrm>
          <a:prstGeom prst="rect">
            <a:avLst/>
          </a:prstGeom>
        </p:spPr>
      </p:pic>
    </p:spTree>
    <p:extLst>
      <p:ext uri="{BB962C8B-B14F-4D97-AF65-F5344CB8AC3E}">
        <p14:creationId xmlns:p14="http://schemas.microsoft.com/office/powerpoint/2010/main" val="240097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BBFD9-E13D-410C-BF4D-FF5EB14A7A38}" type="datetimeFigureOut">
              <a:rPr lang="en-US" smtClean="0"/>
              <a:t>5/10/2022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A6AB6-A428-4229-9434-94E028D66DA4}" type="slidenum">
              <a:rPr lang="en-US" smtClean="0"/>
              <a:t>‹Nº›</a:t>
            </a:fld>
            <a:endParaRPr lang="en-US"/>
          </a:p>
        </p:txBody>
      </p:sp>
    </p:spTree>
    <p:extLst>
      <p:ext uri="{BB962C8B-B14F-4D97-AF65-F5344CB8AC3E}">
        <p14:creationId xmlns:p14="http://schemas.microsoft.com/office/powerpoint/2010/main" val="2963511406"/>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9" r:id="rId4"/>
    <p:sldLayoutId id="2147483671" r:id="rId5"/>
    <p:sldLayoutId id="2147483664" r:id="rId6"/>
    <p:sldLayoutId id="2147483668" r:id="rId7"/>
    <p:sldLayoutId id="2147483672" r:id="rId8"/>
    <p:sldLayoutId id="2147483673" r:id="rId9"/>
    <p:sldLayoutId id="2147483674" r:id="rId10"/>
    <p:sldLayoutId id="2147483666" r:id="rId11"/>
    <p:sldLayoutId id="214748366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info.mercadona.es/es/actualidad/asi-es-la-innovacion-conjunta-con-los-clientes-de-mercadona-/new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Xut031FcKY0"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j61DPQWxPAI"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bDZHQr1VYF4"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IbygGj1s4c" TargetMode="External"/><Relationship Id="rId2" Type="http://schemas.openxmlformats.org/officeDocument/2006/relationships/hyperlink" Target="https://www.youtube.com/watch?v=GkF_yStN4pw"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s://acortar.link/czAvVm" TargetMode="External"/><Relationship Id="rId3" Type="http://schemas.openxmlformats.org/officeDocument/2006/relationships/hyperlink" Target="https://www.youtube.com/watch?v=ufPpxtA0ZWs" TargetMode="External"/><Relationship Id="rId7" Type="http://schemas.openxmlformats.org/officeDocument/2006/relationships/hyperlink" Target="https://www.rituals.com/es-es/home" TargetMode="External"/><Relationship Id="rId2" Type="http://schemas.openxmlformats.org/officeDocument/2006/relationships/hyperlink" Target="https://www.hotelminorte.com/suites/item/17-el-gran-miercoles.html" TargetMode="External"/><Relationship Id="rId1" Type="http://schemas.openxmlformats.org/officeDocument/2006/relationships/slideLayout" Target="../slideLayouts/slideLayout3.xml"/><Relationship Id="rId6" Type="http://schemas.openxmlformats.org/officeDocument/2006/relationships/hyperlink" Target="https://marketingonthego.me/sensory-marketing-starbucks/" TargetMode="External"/><Relationship Id="rId5" Type="http://schemas.openxmlformats.org/officeDocument/2006/relationships/hyperlink" Target="https://dejavubrands.com/portfolio/nh-hotels/" TargetMode="External"/><Relationship Id="rId4" Type="http://schemas.openxmlformats.org/officeDocument/2006/relationships/hyperlink" Target="https://www.youtube.com/watch?v=NTa6Xbzfq1U&amp;list=RDNTa6Xbzfq1U&amp;start_radio=1" TargetMode="External"/><Relationship Id="rId9" Type="http://schemas.openxmlformats.org/officeDocument/2006/relationships/hyperlink" Target="https://corporate.ford.com/about/history.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064" y="2562056"/>
            <a:ext cx="7772400" cy="2387600"/>
          </a:xfrm>
        </p:spPr>
        <p:txBody>
          <a:bodyPr>
            <a:normAutofit fontScale="90000"/>
          </a:bodyPr>
          <a:lstStyle/>
          <a:p>
            <a:br>
              <a:rPr lang="de-DE" sz="2800" b="0" dirty="0">
                <a:latin typeface="Expressway Rg"/>
              </a:rPr>
            </a:br>
            <a:br>
              <a:rPr lang="de-DE" sz="2800" b="0" dirty="0">
                <a:latin typeface="Expressway Rg"/>
              </a:rPr>
            </a:br>
            <a:r>
              <a:rPr lang="de-DE" sz="4000" dirty="0">
                <a:latin typeface="Expressway Rg"/>
              </a:rPr>
              <a:t>ENCORE</a:t>
            </a:r>
            <a:endParaRPr lang="en-US" sz="4000" dirty="0">
              <a:latin typeface="Expressway Rg"/>
            </a:endParaRPr>
          </a:p>
          <a:p>
            <a:r>
              <a:rPr lang="de-DE" sz="2800" b="0" dirty="0">
                <a:latin typeface="Expressway Rg"/>
              </a:rPr>
              <a:t>Entrepreneurship Knowledge Centers </a:t>
            </a:r>
            <a:r>
              <a:rPr lang="de-DE" sz="2800" b="0" dirty="0" err="1">
                <a:latin typeface="Expressway Rg"/>
              </a:rPr>
              <a:t>to</a:t>
            </a:r>
            <a:r>
              <a:rPr lang="de-DE" sz="2800" b="0" dirty="0">
                <a:latin typeface="Expressway Rg"/>
              </a:rPr>
              <a:t> Foster Innovative Entrepreneurship Practices in Education and Research</a:t>
            </a:r>
            <a:endParaRPr lang="de-DE" sz="2800" dirty="0">
              <a:latin typeface="Expressway Rg"/>
            </a:endParaRPr>
          </a:p>
          <a:p>
            <a:endParaRPr lang="de-DE" sz="2800" dirty="0"/>
          </a:p>
          <a:p>
            <a:endParaRPr lang="de-DE" dirty="0"/>
          </a:p>
        </p:txBody>
      </p:sp>
      <p:sp>
        <p:nvSpPr>
          <p:cNvPr id="3" name="Subtitle 2"/>
          <p:cNvSpPr>
            <a:spLocks noGrp="1"/>
          </p:cNvSpPr>
          <p:nvPr>
            <p:ph type="subTitle" idx="1"/>
          </p:nvPr>
        </p:nvSpPr>
        <p:spPr>
          <a:xfrm>
            <a:off x="1143000" y="4720718"/>
            <a:ext cx="6858000" cy="537082"/>
          </a:xfrm>
        </p:spPr>
        <p:txBody>
          <a:bodyPr vert="horz" lIns="91440" tIns="45720" rIns="91440" bIns="45720" rtlCol="0" anchor="t">
            <a:normAutofit fontScale="55000" lnSpcReduction="20000"/>
          </a:bodyPr>
          <a:lstStyle/>
          <a:p>
            <a:r>
              <a:rPr lang="en-US" b="0" dirty="0">
                <a:latin typeface="Expressway Rg"/>
              </a:rPr>
              <a:t>Duration</a:t>
            </a:r>
            <a:endParaRPr lang="en-US" dirty="0">
              <a:latin typeface="Expressway Rg"/>
            </a:endParaRPr>
          </a:p>
          <a:p>
            <a:r>
              <a:rPr lang="en-US" b="0" dirty="0">
                <a:latin typeface="Expressway Rg"/>
              </a:rPr>
              <a:t>15.01.2021 - 14.01.2024</a:t>
            </a:r>
            <a:endParaRPr lang="en-US" dirty="0">
              <a:latin typeface="Expressway Rg"/>
            </a:endParaRPr>
          </a:p>
          <a:p>
            <a:endParaRPr lang="en-US" dirty="0"/>
          </a:p>
        </p:txBody>
      </p:sp>
    </p:spTree>
    <p:extLst>
      <p:ext uri="{BB962C8B-B14F-4D97-AF65-F5344CB8AC3E}">
        <p14:creationId xmlns:p14="http://schemas.microsoft.com/office/powerpoint/2010/main" val="342865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enhancing creative skills – observational ability</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1957389"/>
            <a:ext cx="8154408"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lang="en-US" sz="1600" b="1" dirty="0">
                <a:solidFill>
                  <a:prstClr val="black"/>
                </a:solidFill>
              </a:rPr>
              <a:t>By observing</a:t>
            </a:r>
            <a:r>
              <a:rPr lang="en-US" sz="1600" dirty="0">
                <a:solidFill>
                  <a:prstClr val="black"/>
                </a:solidFill>
              </a:rPr>
              <a:t>, you begin to </a:t>
            </a:r>
            <a:r>
              <a:rPr lang="en-US" sz="1600" b="1" dirty="0">
                <a:solidFill>
                  <a:prstClr val="black"/>
                </a:solidFill>
              </a:rPr>
              <a:t>make connections </a:t>
            </a:r>
            <a:r>
              <a:rPr lang="en-US" sz="1600" dirty="0">
                <a:solidFill>
                  <a:prstClr val="black"/>
                </a:solidFill>
              </a:rPr>
              <a:t>between seemingly unrelated data that can generate surprising business insights.</a:t>
            </a:r>
          </a:p>
          <a:p>
            <a:pPr algn="just">
              <a:defRPr/>
            </a:pPr>
            <a:r>
              <a:rPr lang="en-US" sz="1600" b="1" dirty="0">
                <a:solidFill>
                  <a:prstClr val="black"/>
                </a:solidFill>
              </a:rPr>
              <a:t>Observe the customers: </a:t>
            </a:r>
            <a:r>
              <a:rPr lang="en-US" sz="1400" dirty="0">
                <a:solidFill>
                  <a:prstClr val="black"/>
                </a:solidFill>
              </a:rPr>
              <a:t>to better understand what they want and how you can offer them a product or service that will help them more and better, organize regular field trips to observe closely how customers use your product or service. Real people in real-life situations.</a:t>
            </a:r>
          </a:p>
        </p:txBody>
      </p:sp>
      <p:sp>
        <p:nvSpPr>
          <p:cNvPr id="9" name="Inhaltsplatzhalter 2">
            <a:extLst>
              <a:ext uri="{FF2B5EF4-FFF2-40B4-BE49-F238E27FC236}">
                <a16:creationId xmlns:a16="http://schemas.microsoft.com/office/drawing/2014/main" id="{50B15CAE-5B49-D628-6D06-6BE671C1D47B}"/>
              </a:ext>
            </a:extLst>
          </p:cNvPr>
          <p:cNvSpPr txBox="1">
            <a:spLocks/>
          </p:cNvSpPr>
          <p:nvPr/>
        </p:nvSpPr>
        <p:spPr>
          <a:xfrm>
            <a:off x="100209" y="3230565"/>
            <a:ext cx="7767387" cy="25445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defRPr/>
            </a:pPr>
            <a:r>
              <a:rPr lang="en-US" sz="1600" b="1" dirty="0">
                <a:solidFill>
                  <a:prstClr val="black"/>
                </a:solidFill>
              </a:rPr>
              <a:t>Observe other companies: </a:t>
            </a:r>
            <a:r>
              <a:rPr lang="en-US" sz="1400" dirty="0">
                <a:solidFill>
                  <a:prstClr val="black"/>
                </a:solidFill>
              </a:rPr>
              <a:t>Choose a company to watch and follow. It could be one you admire, a startup with an innovative business model or disruptive technology, or perhaps a particularly powerful and creative competitor.</a:t>
            </a:r>
          </a:p>
          <a:p>
            <a:pPr lvl="1" algn="just">
              <a:buFont typeface="Courier New" panose="02070309020205020404" pitchFamily="49" charset="0"/>
              <a:buChar char="o"/>
              <a:defRPr/>
            </a:pPr>
            <a:r>
              <a:rPr lang="en-US" sz="1200" dirty="0">
                <a:solidFill>
                  <a:prstClr val="black"/>
                </a:solidFill>
              </a:rPr>
              <a:t>Gather as much information as you can about what it does and how it does it.</a:t>
            </a:r>
          </a:p>
          <a:p>
            <a:pPr lvl="1" algn="just">
              <a:buFont typeface="Courier New" panose="02070309020205020404" pitchFamily="49" charset="0"/>
              <a:buChar char="o"/>
              <a:defRPr/>
            </a:pPr>
            <a:r>
              <a:rPr lang="en-US" sz="1200" dirty="0">
                <a:solidFill>
                  <a:prstClr val="black"/>
                </a:solidFill>
              </a:rPr>
              <a:t>Is there an idea that can be transferred with the appropriate adaptation to your company? How can this strategy or activity affect your work, your company or your life?</a:t>
            </a:r>
          </a:p>
          <a:p>
            <a:pPr algn="just">
              <a:defRPr/>
            </a:pPr>
            <a:r>
              <a:rPr lang="en-US" sz="1600" b="1" dirty="0">
                <a:solidFill>
                  <a:prstClr val="black"/>
                </a:solidFill>
              </a:rPr>
              <a:t>Observe anything that catches your eye: </a:t>
            </a:r>
            <a:r>
              <a:rPr lang="en-US" sz="1400" dirty="0">
                <a:solidFill>
                  <a:prstClr val="black"/>
                </a:solidFill>
              </a:rPr>
              <a:t>When observing the world, write down your observations and reflections in a notebook and review your notes over time and take snapshots of interesting things. </a:t>
            </a:r>
          </a:p>
          <a:p>
            <a:pPr lvl="1" algn="just">
              <a:buFont typeface="Courier New" panose="02070309020205020404" pitchFamily="49" charset="0"/>
              <a:buChar char="o"/>
              <a:defRPr/>
            </a:pPr>
            <a:r>
              <a:rPr lang="en-US" sz="1200" dirty="0">
                <a:solidFill>
                  <a:prstClr val="black"/>
                </a:solidFill>
              </a:rPr>
              <a:t>Be attentive to both the generic and specific environment: customers, products, services, technologies, companies..., because this could help you to find new ideas and ways of doing things.</a:t>
            </a:r>
          </a:p>
        </p:txBody>
      </p:sp>
    </p:spTree>
    <p:extLst>
      <p:ext uri="{BB962C8B-B14F-4D97-AF65-F5344CB8AC3E}">
        <p14:creationId xmlns:p14="http://schemas.microsoft.com/office/powerpoint/2010/main" val="9970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enhancing creative skills – networking ability</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11" y="2090739"/>
            <a:ext cx="7872717"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lang="en-US" sz="1600" dirty="0">
                <a:solidFill>
                  <a:prstClr val="black"/>
                </a:solidFill>
              </a:rPr>
              <a:t>You can gain a totally </a:t>
            </a:r>
            <a:r>
              <a:rPr lang="en-US" sz="1600" b="1" dirty="0">
                <a:solidFill>
                  <a:prstClr val="black"/>
                </a:solidFill>
              </a:rPr>
              <a:t>different perspective </a:t>
            </a:r>
            <a:r>
              <a:rPr lang="en-US" sz="1600" dirty="0">
                <a:solidFill>
                  <a:prstClr val="black"/>
                </a:solidFill>
              </a:rPr>
              <a:t>if you </a:t>
            </a:r>
            <a:r>
              <a:rPr lang="en-US" sz="1600" b="1" dirty="0">
                <a:solidFill>
                  <a:prstClr val="black"/>
                </a:solidFill>
              </a:rPr>
              <a:t>spend time and energy finding and testing ideas through a network of diverse individuals </a:t>
            </a:r>
            <a:r>
              <a:rPr lang="en-US" sz="1600" dirty="0">
                <a:solidFill>
                  <a:prstClr val="black"/>
                </a:solidFill>
              </a:rPr>
              <a:t>with different backgrounds to broaden your own knowledge.</a:t>
            </a:r>
          </a:p>
          <a:p>
            <a:pPr algn="just">
              <a:defRPr/>
            </a:pPr>
            <a:r>
              <a:rPr lang="en-US" sz="1600" b="1" dirty="0">
                <a:solidFill>
                  <a:prstClr val="black"/>
                </a:solidFill>
              </a:rPr>
              <a:t>Broaden the diversity of your network: </a:t>
            </a:r>
            <a:r>
              <a:rPr lang="en-US" sz="1400" dirty="0">
                <a:solidFill>
                  <a:prstClr val="black"/>
                </a:solidFill>
              </a:rPr>
              <a:t>Make a list of the ten people you would talk to if you were trying to get or polish a new idea. </a:t>
            </a:r>
          </a:p>
          <a:p>
            <a:pPr lvl="1" algn="just">
              <a:buFont typeface="Courier New" panose="02070309020205020404" pitchFamily="49" charset="0"/>
              <a:buChar char="o"/>
              <a:defRPr/>
            </a:pPr>
            <a:r>
              <a:rPr lang="en-US" sz="1200" dirty="0">
                <a:solidFill>
                  <a:prstClr val="black"/>
                </a:solidFill>
              </a:rPr>
              <a:t>How many of them have experiences or points of view that may differ from yours? How many are teenagers or elderly? How many are from a different country? How many are from a different social class than your own?</a:t>
            </a:r>
          </a:p>
          <a:p>
            <a:pPr algn="just">
              <a:defRPr/>
            </a:pPr>
            <a:r>
              <a:rPr lang="en-US" sz="1600" b="1" dirty="0">
                <a:solidFill>
                  <a:prstClr val="black"/>
                </a:solidFill>
              </a:rPr>
              <a:t>Attend conferences every year: </a:t>
            </a:r>
            <a:r>
              <a:rPr lang="en-US" sz="1400" dirty="0">
                <a:solidFill>
                  <a:prstClr val="black"/>
                </a:solidFill>
              </a:rPr>
              <a:t>Attend at least two conferences a year, one on a topic related to your specialty, and one that has nothing to do with it.</a:t>
            </a:r>
          </a:p>
          <a:p>
            <a:pPr lvl="1" algn="just">
              <a:buFont typeface="Courier New" panose="02070309020205020404" pitchFamily="49" charset="0"/>
              <a:buChar char="o"/>
              <a:defRPr/>
            </a:pPr>
            <a:r>
              <a:rPr lang="en-US" sz="1200" dirty="0">
                <a:solidFill>
                  <a:prstClr val="black"/>
                </a:solidFill>
              </a:rPr>
              <a:t>Once there, try to meet new people and try to find out what their problems and challenges are. Ask them what their ideas or views are on the problems and issues you face.</a:t>
            </a:r>
          </a:p>
          <a:p>
            <a:pPr algn="just">
              <a:defRPr/>
            </a:pPr>
            <a:r>
              <a:rPr lang="en-US" sz="1600" b="1" dirty="0">
                <a:solidFill>
                  <a:prstClr val="black"/>
                </a:solidFill>
              </a:rPr>
              <a:t>Exchange training with experts: </a:t>
            </a:r>
            <a:r>
              <a:rPr lang="en-US" sz="1400" dirty="0">
                <a:solidFill>
                  <a:prstClr val="black"/>
                </a:solidFill>
              </a:rPr>
              <a:t>Seek out specialists from different professions, sectors, industries and countries and attend their meetings and training sessions to learn about their world and their work.</a:t>
            </a:r>
            <a:endParaRPr lang="en-US" sz="1600" dirty="0">
              <a:solidFill>
                <a:prstClr val="black"/>
              </a:solidFill>
            </a:endParaRPr>
          </a:p>
        </p:txBody>
      </p:sp>
    </p:spTree>
    <p:extLst>
      <p:ext uri="{BB962C8B-B14F-4D97-AF65-F5344CB8AC3E}">
        <p14:creationId xmlns:p14="http://schemas.microsoft.com/office/powerpoint/2010/main" val="394818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enhancing creative skills – experimental ability</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88440" y="2052549"/>
            <a:ext cx="7960949" cy="37101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lang="en-US" sz="1600" dirty="0">
                <a:solidFill>
                  <a:prstClr val="black"/>
                </a:solidFill>
              </a:rPr>
              <a:t>Experimentation provides clues as to how ideas can work in practice, and allows to gradually shape new products, services, processes and business models.</a:t>
            </a:r>
          </a:p>
          <a:p>
            <a:pPr algn="just">
              <a:defRPr/>
            </a:pPr>
            <a:r>
              <a:rPr lang="en-US" sz="1600" b="1" dirty="0">
                <a:solidFill>
                  <a:prstClr val="black"/>
                </a:solidFill>
              </a:rPr>
              <a:t>Travel as often as possible: </a:t>
            </a:r>
            <a:r>
              <a:rPr lang="en-US" sz="1400" dirty="0">
                <a:solidFill>
                  <a:prstClr val="black"/>
                </a:solidFill>
              </a:rPr>
              <a:t>Visit a new country or environment, a different functional area of your own company or a new company in a different industry. Ask yourself questions that will help you gain a new perspective of your organization.</a:t>
            </a:r>
          </a:p>
          <a:p>
            <a:pPr algn="just">
              <a:defRPr/>
            </a:pPr>
            <a:r>
              <a:rPr lang="en-US" sz="1600" b="1">
                <a:solidFill>
                  <a:prstClr val="black"/>
                </a:solidFill>
              </a:rPr>
              <a:t>Develop new skills: </a:t>
            </a:r>
            <a:r>
              <a:rPr lang="en-US" sz="1400" dirty="0">
                <a:solidFill>
                  <a:prstClr val="black"/>
                </a:solidFill>
              </a:rPr>
              <a:t>To gain new perspectives, create a plan that allows you to develop new skills or acquire new knowledge (classes, sports, professional activities, etc.).</a:t>
            </a:r>
          </a:p>
          <a:p>
            <a:pPr algn="just">
              <a:defRPr/>
            </a:pPr>
            <a:r>
              <a:rPr lang="en-US" sz="1600" b="1" dirty="0">
                <a:solidFill>
                  <a:prstClr val="black"/>
                </a:solidFill>
              </a:rPr>
              <a:t>Build prototypes</a:t>
            </a:r>
            <a:r>
              <a:rPr lang="en-US" sz="1600" dirty="0">
                <a:solidFill>
                  <a:prstClr val="black"/>
                </a:solidFill>
              </a:rPr>
              <a:t>: </a:t>
            </a:r>
            <a:r>
              <a:rPr lang="en-US" sz="1400" dirty="0">
                <a:solidFill>
                  <a:prstClr val="black"/>
                </a:solidFill>
              </a:rPr>
              <a:t>Identify something you would like to improve - what would it look like if you changed it? Become assiduously involved in pilot testing (small-scale experiments) to try out new ideas and see what you learn from doing something totally different.</a:t>
            </a:r>
          </a:p>
          <a:p>
            <a:pPr algn="just">
              <a:defRPr/>
            </a:pPr>
            <a:r>
              <a:rPr lang="en-US" sz="1600" b="1" dirty="0">
                <a:solidFill>
                  <a:prstClr val="black"/>
                </a:solidFill>
              </a:rPr>
              <a:t>Search for new trends</a:t>
            </a:r>
            <a:r>
              <a:rPr lang="en-US" sz="1600" dirty="0">
                <a:solidFill>
                  <a:prstClr val="black"/>
                </a:solidFill>
              </a:rPr>
              <a:t>: </a:t>
            </a:r>
            <a:r>
              <a:rPr lang="en-US" sz="1400" dirty="0">
                <a:solidFill>
                  <a:prstClr val="black"/>
                </a:solidFill>
              </a:rPr>
              <a:t>Explore the world with an open mind, trying new experiences and putting new ideas into practice. </a:t>
            </a:r>
            <a:endParaRPr lang="en-US" sz="1600" dirty="0">
              <a:solidFill>
                <a:prstClr val="black"/>
              </a:solidFill>
            </a:endParaRPr>
          </a:p>
        </p:txBody>
      </p:sp>
    </p:spTree>
    <p:extLst>
      <p:ext uri="{BB962C8B-B14F-4D97-AF65-F5344CB8AC3E}">
        <p14:creationId xmlns:p14="http://schemas.microsoft.com/office/powerpoint/2010/main" val="169301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5">
                    <a:lumMod val="75000"/>
                  </a:schemeClr>
                </a:solidFill>
              </a:rPr>
              <a:t>Creativity – Develop a creative business - Through people</a:t>
            </a:r>
          </a:p>
          <a:p>
            <a:pPr marL="0" indent="0">
              <a:buNone/>
            </a:pPr>
            <a:endParaRPr lang="en-GB" sz="2200" b="1" dirty="0">
              <a:solidFill>
                <a:schemeClr val="accent5">
                  <a:lumMod val="75000"/>
                </a:schemeClr>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57346" y="2249688"/>
            <a:ext cx="7895792" cy="25671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Tips for develop a creative business through people:</a:t>
            </a:r>
          </a:p>
          <a:p>
            <a:pPr algn="just">
              <a:defRPr/>
            </a:pPr>
            <a:r>
              <a:rPr lang="en-US" sz="1600" b="1" dirty="0">
                <a:solidFill>
                  <a:prstClr val="black"/>
                </a:solidFill>
              </a:rPr>
              <a:t>Find creative people: </a:t>
            </a:r>
            <a:r>
              <a:rPr lang="en-US" sz="1400" dirty="0">
                <a:solidFill>
                  <a:prstClr val="black"/>
                </a:solidFill>
              </a:rPr>
              <a:t>It involves assessing the creative potential in the recruitment process.</a:t>
            </a:r>
          </a:p>
          <a:p>
            <a:pPr lvl="1" algn="just">
              <a:buFont typeface="Courier New" panose="02070309020205020404" pitchFamily="49" charset="0"/>
              <a:buChar char="o"/>
              <a:defRPr/>
            </a:pPr>
            <a:r>
              <a:rPr lang="en-US" sz="1200" dirty="0">
                <a:solidFill>
                  <a:prstClr val="black"/>
                </a:solidFill>
              </a:rPr>
              <a:t>People who have a track record that demonstrates great discovery skills, who have created something new, who demonstrate a different way of thinking, of acting, who have contributed something beyond titles.</a:t>
            </a:r>
          </a:p>
          <a:p>
            <a:pPr lvl="1" algn="just">
              <a:buFont typeface="Courier New" panose="02070309020205020404" pitchFamily="49" charset="0"/>
              <a:buChar char="o"/>
              <a:defRPr/>
            </a:pPr>
            <a:r>
              <a:rPr lang="en-US" sz="1200" dirty="0">
                <a:solidFill>
                  <a:prstClr val="black"/>
                </a:solidFill>
              </a:rPr>
              <a:t>With in-depth knowledge in at least one discipline and a superficial knowledge of many others.</a:t>
            </a:r>
          </a:p>
          <a:p>
            <a:pPr lvl="1" algn="just">
              <a:buFont typeface="Courier New" panose="02070309020205020404" pitchFamily="49" charset="0"/>
              <a:buChar char="o"/>
              <a:defRPr/>
            </a:pPr>
            <a:r>
              <a:rPr lang="en-US" sz="1200" dirty="0">
                <a:solidFill>
                  <a:prstClr val="black"/>
                </a:solidFill>
              </a:rPr>
              <a:t>With a passion for new ideas, for creating new things, changing the world and making a difference through excellent products and services for example.</a:t>
            </a:r>
          </a:p>
          <a:p>
            <a:pPr algn="just">
              <a:defRPr/>
            </a:pPr>
            <a:r>
              <a:rPr lang="en-US" sz="1600" b="1" dirty="0">
                <a:solidFill>
                  <a:prstClr val="black"/>
                </a:solidFill>
              </a:rPr>
              <a:t>Build a team and a company with complementary skills</a:t>
            </a:r>
            <a:r>
              <a:rPr lang="en-US" sz="1600" dirty="0">
                <a:solidFill>
                  <a:prstClr val="black"/>
                </a:solidFill>
              </a:rPr>
              <a:t>: </a:t>
            </a:r>
            <a:r>
              <a:rPr lang="en-US" sz="1400" dirty="0">
                <a:solidFill>
                  <a:prstClr val="black"/>
                </a:solidFill>
              </a:rPr>
              <a:t>Entrepreneurial success requires both the ability to generate new ideas and the ability to execute them.</a:t>
            </a:r>
          </a:p>
          <a:p>
            <a:pPr algn="just">
              <a:spcAft>
                <a:spcPts val="1200"/>
              </a:spcAft>
              <a:defRPr/>
            </a:pPr>
            <a:r>
              <a:rPr lang="en-US" sz="1600" b="1" dirty="0">
                <a:solidFill>
                  <a:prstClr val="black"/>
                </a:solidFill>
              </a:rPr>
              <a:t>Building a team and a company with complementary competencies: </a:t>
            </a:r>
            <a:r>
              <a:rPr lang="en-US" sz="1400" dirty="0">
                <a:solidFill>
                  <a:prstClr val="black"/>
                </a:solidFill>
              </a:rPr>
              <a:t>Multidisciplinary teams allow problems to be approached from many different perspectives. </a:t>
            </a:r>
            <a:endParaRPr lang="en-US" sz="1600" dirty="0">
              <a:solidFill>
                <a:prstClr val="black"/>
              </a:solidFill>
            </a:endParaRPr>
          </a:p>
        </p:txBody>
      </p:sp>
    </p:spTree>
    <p:extLst>
      <p:ext uri="{BB962C8B-B14F-4D97-AF65-F5344CB8AC3E}">
        <p14:creationId xmlns:p14="http://schemas.microsoft.com/office/powerpoint/2010/main" val="2945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0" y="1592263"/>
            <a:ext cx="7866381" cy="365126"/>
          </a:xfrm>
        </p:spPr>
        <p:txBody>
          <a:bodyPr vert="horz" lIns="91440" tIns="45720" rIns="91440" bIns="45720" rtlCol="0" anchor="t">
            <a:normAutofit fontScale="92500" lnSpcReduction="10000"/>
          </a:bodyPr>
          <a:lstStyle/>
          <a:p>
            <a:pPr marL="0" indent="0">
              <a:buNone/>
            </a:pPr>
            <a:r>
              <a:rPr lang="en-GB" sz="2200" b="1" dirty="0">
                <a:solidFill>
                  <a:schemeClr val="accent5">
                    <a:lumMod val="75000"/>
                  </a:schemeClr>
                </a:solidFill>
              </a:rPr>
              <a:t>Creativity – Develop a creative business - Through processes</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3009" y="2082970"/>
            <a:ext cx="7866381" cy="377490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Creators systemically use their skills </a:t>
            </a:r>
            <a:r>
              <a:rPr lang="en-US" sz="1600" dirty="0">
                <a:solidFill>
                  <a:prstClr val="black"/>
                </a:solidFill>
              </a:rPr>
              <a:t>of questioning, observation, networking and experimentation </a:t>
            </a:r>
            <a:r>
              <a:rPr lang="en-US" sz="1600" b="1" dirty="0">
                <a:solidFill>
                  <a:prstClr val="black"/>
                </a:solidFill>
              </a:rPr>
              <a:t>to generate new ideas</a:t>
            </a:r>
            <a:r>
              <a:rPr lang="en-US" sz="1600" dirty="0">
                <a:solidFill>
                  <a:prstClr val="black"/>
                </a:solidFill>
              </a:rPr>
              <a:t>.</a:t>
            </a:r>
          </a:p>
          <a:p>
            <a:pPr marL="0" indent="0" algn="just">
              <a:buNone/>
              <a:defRPr/>
            </a:pPr>
            <a:r>
              <a:rPr lang="en-US" sz="1600" b="1" dirty="0">
                <a:solidFill>
                  <a:prstClr val="black"/>
                </a:solidFill>
              </a:rPr>
              <a:t>Develop processes to drive these exploratory skills in your employees </a:t>
            </a:r>
            <a:r>
              <a:rPr lang="en-US" sz="1400" dirty="0">
                <a:solidFill>
                  <a:prstClr val="black"/>
                </a:solidFill>
              </a:rPr>
              <a:t>and, also, to hire, train, reward and promote individuals who in turn drive creativity.</a:t>
            </a:r>
          </a:p>
          <a:p>
            <a:pPr algn="just">
              <a:defRPr/>
            </a:pPr>
            <a:r>
              <a:rPr lang="en-US" sz="1400" b="1" dirty="0">
                <a:solidFill>
                  <a:prstClr val="black"/>
                </a:solidFill>
              </a:rPr>
              <a:t>Creativity as a system: </a:t>
            </a:r>
            <a:r>
              <a:rPr lang="en-US" sz="1200" dirty="0">
                <a:solidFill>
                  <a:prstClr val="black"/>
                </a:solidFill>
              </a:rPr>
              <a:t>We can approach exploratory skills as independent processes, but we can also use them in a systemic way in a joint process to generate new ideas within teams or companies.</a:t>
            </a:r>
            <a:endParaRPr lang="en-US" sz="1200" b="1" dirty="0">
              <a:solidFill>
                <a:prstClr val="black"/>
              </a:solidFill>
            </a:endParaRPr>
          </a:p>
          <a:p>
            <a:pPr algn="just">
              <a:defRPr/>
            </a:pPr>
            <a:r>
              <a:rPr lang="en-US" sz="1400" b="1" dirty="0">
                <a:solidFill>
                  <a:prstClr val="black"/>
                </a:solidFill>
              </a:rPr>
              <a:t>Exploit your internal network: </a:t>
            </a:r>
            <a:r>
              <a:rPr lang="en-US" sz="1200" dirty="0">
                <a:solidFill>
                  <a:prstClr val="black"/>
                </a:solidFill>
              </a:rPr>
              <a:t>Expose new projects and ideas to employees for feedback, comments and suggestions.</a:t>
            </a:r>
          </a:p>
          <a:p>
            <a:pPr algn="just">
              <a:defRPr/>
            </a:pPr>
            <a:r>
              <a:rPr lang="en-US" sz="1400" b="1" dirty="0">
                <a:solidFill>
                  <a:prstClr val="black"/>
                </a:solidFill>
              </a:rPr>
              <a:t>Observe and interact with your customers and other companies</a:t>
            </a:r>
            <a:r>
              <a:rPr lang="en-US" sz="1400" dirty="0">
                <a:solidFill>
                  <a:prstClr val="black"/>
                </a:solidFill>
              </a:rPr>
              <a:t>: </a:t>
            </a:r>
            <a:r>
              <a:rPr lang="en-US" sz="1200" dirty="0">
                <a:solidFill>
                  <a:prstClr val="black"/>
                </a:solidFill>
              </a:rPr>
              <a:t>could let us understand the type of problems they face and be able to develop new products or improvements to existing ones that solve customer problems?</a:t>
            </a:r>
          </a:p>
          <a:p>
            <a:pPr marL="0" indent="0" algn="just">
              <a:buNone/>
              <a:defRPr/>
            </a:pPr>
            <a:endParaRPr lang="en-US" sz="1200" dirty="0">
              <a:solidFill>
                <a:prstClr val="black"/>
              </a:solidFill>
            </a:endParaRPr>
          </a:p>
          <a:p>
            <a:pPr marL="0" indent="0" algn="just">
              <a:buNone/>
              <a:defRPr/>
            </a:pPr>
            <a:r>
              <a:rPr lang="en-US" sz="1600" b="1" dirty="0">
                <a:solidFill>
                  <a:prstClr val="black"/>
                </a:solidFill>
              </a:rPr>
              <a:t>Five Whys Exercise </a:t>
            </a:r>
            <a:r>
              <a:rPr lang="en-US" sz="1400" dirty="0">
                <a:solidFill>
                  <a:prstClr val="black"/>
                </a:solidFill>
              </a:rPr>
              <a:t>(Card, 2017). When facing a problem, following Taiichi Ohno, a former Toyota engineer, we can use the five whys process, i.e., that we ask ourselves five times why until we unravel the causes and find creative solutions (appendix 1).</a:t>
            </a:r>
          </a:p>
          <a:p>
            <a:pPr algn="just">
              <a:defRPr/>
            </a:pPr>
            <a:endParaRPr lang="en-US" sz="1600" b="1" dirty="0">
              <a:solidFill>
                <a:prstClr val="black"/>
              </a:solidFill>
            </a:endParaRPr>
          </a:p>
        </p:txBody>
      </p:sp>
    </p:spTree>
    <p:extLst>
      <p:ext uri="{BB962C8B-B14F-4D97-AF65-F5344CB8AC3E}">
        <p14:creationId xmlns:p14="http://schemas.microsoft.com/office/powerpoint/2010/main" val="220008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0" y="1592263"/>
            <a:ext cx="7866381" cy="365126"/>
          </a:xfrm>
        </p:spPr>
        <p:txBody>
          <a:bodyPr vert="horz" lIns="91440" tIns="45720" rIns="91440" bIns="45720" rtlCol="0" anchor="t">
            <a:normAutofit fontScale="92500" lnSpcReduction="10000"/>
          </a:bodyPr>
          <a:lstStyle/>
          <a:p>
            <a:pPr marL="0" indent="0">
              <a:buNone/>
            </a:pPr>
            <a:r>
              <a:rPr lang="en-GB" sz="2200" b="1" dirty="0">
                <a:solidFill>
                  <a:schemeClr val="accent5">
                    <a:lumMod val="75000"/>
                  </a:schemeClr>
                </a:solidFill>
              </a:rPr>
              <a:t>Creativity – Develop a creative business - Through corporate culture</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80420" y="1957389"/>
            <a:ext cx="7768443"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Creative people try to infuse their own principles into the company's culture.</a:t>
            </a:r>
            <a:r>
              <a:rPr lang="en-US" sz="1600" dirty="0">
                <a:solidFill>
                  <a:prstClr val="black"/>
                </a:solidFill>
              </a:rPr>
              <a:t> A culture is more powerful the more it is shared and professed.</a:t>
            </a:r>
          </a:p>
          <a:p>
            <a:pPr algn="just">
              <a:defRPr/>
            </a:pPr>
            <a:r>
              <a:rPr lang="en-US" sz="1600" b="1" dirty="0">
                <a:solidFill>
                  <a:prstClr val="black"/>
                </a:solidFill>
              </a:rPr>
              <a:t>Instill a true commitment to creativity:</a:t>
            </a:r>
            <a:r>
              <a:rPr lang="en-US" sz="1600" dirty="0">
                <a:solidFill>
                  <a:prstClr val="black"/>
                </a:solidFill>
              </a:rPr>
              <a:t> </a:t>
            </a:r>
            <a:r>
              <a:rPr lang="en-US" sz="1400" dirty="0">
                <a:solidFill>
                  <a:prstClr val="black"/>
                </a:solidFill>
              </a:rPr>
              <a:t>establish a set of principles that lay the foundations for the organization and reinforce them through powerful action steps.</a:t>
            </a:r>
          </a:p>
          <a:p>
            <a:pPr algn="just">
              <a:defRPr/>
            </a:pPr>
            <a:r>
              <a:rPr lang="en-US" sz="1600" b="1" dirty="0">
                <a:solidFill>
                  <a:prstClr val="black"/>
                </a:solidFill>
              </a:rPr>
              <a:t>Give people time to create</a:t>
            </a:r>
            <a:r>
              <a:rPr lang="en-US" sz="1600" dirty="0">
                <a:solidFill>
                  <a:prstClr val="black"/>
                </a:solidFill>
              </a:rPr>
              <a:t>: </a:t>
            </a:r>
            <a:r>
              <a:rPr lang="en-US" sz="1400" dirty="0">
                <a:solidFill>
                  <a:prstClr val="black"/>
                </a:solidFill>
              </a:rPr>
              <a:t>Creativity is a quality to be applied by everyone and applicable to all processes.</a:t>
            </a:r>
          </a:p>
          <a:p>
            <a:pPr lvl="1" algn="just">
              <a:buFont typeface="Courier New" panose="02070309020205020404" pitchFamily="49" charset="0"/>
              <a:buChar char="o"/>
              <a:defRPr/>
            </a:pPr>
            <a:r>
              <a:rPr lang="en-US" sz="1200" dirty="0">
                <a:solidFill>
                  <a:prstClr val="black"/>
                </a:solidFill>
              </a:rPr>
              <a:t>Implement and establish small, well-organized and autonomous teams for creative projects. </a:t>
            </a:r>
          </a:p>
          <a:p>
            <a:pPr lvl="1" algn="just">
              <a:buFont typeface="Courier New" panose="02070309020205020404" pitchFamily="49" charset="0"/>
              <a:buChar char="o"/>
              <a:defRPr/>
            </a:pPr>
            <a:r>
              <a:rPr lang="en-US" sz="1200" dirty="0">
                <a:solidFill>
                  <a:prstClr val="black"/>
                </a:solidFill>
              </a:rPr>
              <a:t>Reinforce engagement with all areas of the company, gathering ideas from all of them.</a:t>
            </a:r>
          </a:p>
          <a:p>
            <a:pPr algn="just">
              <a:defRPr/>
            </a:pPr>
            <a:r>
              <a:rPr lang="en-US" sz="1600" b="1" dirty="0">
                <a:solidFill>
                  <a:prstClr val="black"/>
                </a:solidFill>
              </a:rPr>
              <a:t>Create a safe environment for creativity: </a:t>
            </a:r>
            <a:r>
              <a:rPr lang="en-US" sz="1400" dirty="0">
                <a:solidFill>
                  <a:prstClr val="black"/>
                </a:solidFill>
              </a:rPr>
              <a:t>where people's ideas are listened and supported so that they emerge naturally.</a:t>
            </a:r>
          </a:p>
          <a:p>
            <a:pPr lvl="1" algn="just">
              <a:buFont typeface="Courier New" panose="02070309020205020404" pitchFamily="49" charset="0"/>
              <a:buChar char="o"/>
              <a:defRPr/>
            </a:pPr>
            <a:r>
              <a:rPr lang="en-US" sz="1200" dirty="0">
                <a:solidFill>
                  <a:prstClr val="black"/>
                </a:solidFill>
              </a:rPr>
              <a:t>Encourage employees every time to use their discovery skills: association, questioning, observation, networking and experimentation.</a:t>
            </a:r>
          </a:p>
          <a:p>
            <a:pPr lvl="1" algn="just">
              <a:buFont typeface="Courier New" panose="02070309020205020404" pitchFamily="49" charset="0"/>
              <a:buChar char="o"/>
              <a:defRPr/>
            </a:pPr>
            <a:r>
              <a:rPr lang="en-US" sz="1200" dirty="0">
                <a:solidFill>
                  <a:prstClr val="black"/>
                </a:solidFill>
              </a:rPr>
              <a:t>Recruit and train people oriented to the development and implement processes that support the corresponding skills.</a:t>
            </a:r>
          </a:p>
          <a:p>
            <a:pPr lvl="1" algn="just">
              <a:buFont typeface="Courier New" panose="02070309020205020404" pitchFamily="49" charset="0"/>
              <a:buChar char="o"/>
              <a:defRPr/>
            </a:pPr>
            <a:r>
              <a:rPr lang="en-US" sz="1200" dirty="0">
                <a:solidFill>
                  <a:prstClr val="black"/>
                </a:solidFill>
              </a:rPr>
              <a:t>Make creativity an assessable element in individual staff performance reports.</a:t>
            </a:r>
          </a:p>
          <a:p>
            <a:pPr lvl="1" algn="just">
              <a:buFont typeface="Courier New" panose="02070309020205020404" pitchFamily="49" charset="0"/>
              <a:buChar char="o"/>
              <a:defRPr/>
            </a:pPr>
            <a:r>
              <a:rPr lang="en-US" sz="1200" dirty="0">
                <a:solidFill>
                  <a:prstClr val="black"/>
                </a:solidFill>
              </a:rPr>
              <a:t>Encourage people to take risks and learn from them.</a:t>
            </a:r>
          </a:p>
          <a:p>
            <a:pPr lvl="1" algn="just">
              <a:buFont typeface="Courier New" panose="02070309020205020404" pitchFamily="49" charset="0"/>
              <a:buChar char="o"/>
              <a:defRPr/>
            </a:pPr>
            <a:endParaRPr lang="en-US" sz="1200" dirty="0">
              <a:solidFill>
                <a:prstClr val="black"/>
              </a:solidFill>
            </a:endParaRPr>
          </a:p>
        </p:txBody>
      </p:sp>
    </p:spTree>
    <p:extLst>
      <p:ext uri="{BB962C8B-B14F-4D97-AF65-F5344CB8AC3E}">
        <p14:creationId xmlns:p14="http://schemas.microsoft.com/office/powerpoint/2010/main" val="212744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0" y="1592263"/>
            <a:ext cx="7866381" cy="365126"/>
          </a:xfrm>
        </p:spPr>
        <p:txBody>
          <a:bodyPr vert="horz" lIns="91440" tIns="45720" rIns="91440" bIns="45720" rtlCol="0" anchor="t">
            <a:normAutofit fontScale="92500" lnSpcReduction="10000"/>
          </a:bodyPr>
          <a:lstStyle/>
          <a:p>
            <a:pPr marL="0" indent="0">
              <a:buNone/>
            </a:pPr>
            <a:r>
              <a:rPr lang="en-GB" sz="2200" b="1" dirty="0">
                <a:solidFill>
                  <a:schemeClr val="accent5">
                    <a:lumMod val="75000"/>
                  </a:schemeClr>
                </a:solidFill>
              </a:rPr>
              <a:t>Creativity – Cocreation with customers</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1960718"/>
            <a:ext cx="8154408"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err="1">
                <a:solidFill>
                  <a:prstClr val="black"/>
                </a:solidFill>
              </a:rPr>
              <a:t>Coinnovation</a:t>
            </a:r>
            <a:r>
              <a:rPr lang="en-US" sz="1600" b="1" dirty="0">
                <a:solidFill>
                  <a:prstClr val="black"/>
                </a:solidFill>
              </a:rPr>
              <a:t> centers of </a:t>
            </a:r>
            <a:r>
              <a:rPr lang="en-US" sz="1600" b="1" dirty="0" err="1">
                <a:solidFill>
                  <a:prstClr val="black"/>
                </a:solidFill>
              </a:rPr>
              <a:t>Mercadona</a:t>
            </a:r>
            <a:endParaRPr lang="en-US" sz="1600" b="1" dirty="0">
              <a:solidFill>
                <a:prstClr val="black"/>
              </a:solidFill>
            </a:endParaRPr>
          </a:p>
          <a:p>
            <a:pPr algn="just">
              <a:defRPr/>
            </a:pPr>
            <a:r>
              <a:rPr lang="en-US" sz="1400" dirty="0" err="1">
                <a:solidFill>
                  <a:prstClr val="black"/>
                </a:solidFill>
              </a:rPr>
              <a:t>Mercadona</a:t>
            </a:r>
            <a:r>
              <a:rPr lang="en-US" sz="1400" dirty="0">
                <a:solidFill>
                  <a:prstClr val="black"/>
                </a:solidFill>
              </a:rPr>
              <a:t> launched its </a:t>
            </a:r>
            <a:r>
              <a:rPr lang="en-US" sz="1400" b="1" dirty="0">
                <a:solidFill>
                  <a:prstClr val="black"/>
                </a:solidFill>
              </a:rPr>
              <a:t>co-innovation model </a:t>
            </a:r>
            <a:r>
              <a:rPr lang="en-US" sz="1400" dirty="0">
                <a:solidFill>
                  <a:prstClr val="black"/>
                </a:solidFill>
              </a:rPr>
              <a:t>with customers in 2011 to</a:t>
            </a:r>
            <a:r>
              <a:rPr lang="en-US" sz="1400" b="1" dirty="0">
                <a:solidFill>
                  <a:prstClr val="black"/>
                </a:solidFill>
              </a:rPr>
              <a:t> obtain first-hand information from customers </a:t>
            </a:r>
            <a:r>
              <a:rPr lang="en-US" sz="1400" dirty="0">
                <a:solidFill>
                  <a:prstClr val="black"/>
                </a:solidFill>
              </a:rPr>
              <a:t>regarding the development of new products and services and/or the improvement of existing ones.</a:t>
            </a:r>
          </a:p>
          <a:p>
            <a:pPr algn="just">
              <a:defRPr/>
            </a:pPr>
            <a:r>
              <a:rPr lang="en-US" sz="1400" dirty="0">
                <a:solidFill>
                  <a:prstClr val="black"/>
                </a:solidFill>
              </a:rPr>
              <a:t>This work begins with customer acquisition, followed by </a:t>
            </a:r>
            <a:r>
              <a:rPr lang="en-US" sz="1400" b="1" dirty="0">
                <a:solidFill>
                  <a:prstClr val="black"/>
                </a:solidFill>
              </a:rPr>
              <a:t>active listening to their demands, observing and interpreting their needs. </a:t>
            </a:r>
          </a:p>
          <a:p>
            <a:pPr algn="just">
              <a:defRPr/>
            </a:pPr>
            <a:r>
              <a:rPr lang="en-US" sz="1400" dirty="0">
                <a:solidFill>
                  <a:prstClr val="black"/>
                </a:solidFill>
              </a:rPr>
              <a:t>To this end, </a:t>
            </a:r>
            <a:r>
              <a:rPr lang="en-US" sz="1400" b="1" dirty="0">
                <a:solidFill>
                  <a:prstClr val="black"/>
                </a:solidFill>
              </a:rPr>
              <a:t>they share with customers their experiences and habits </a:t>
            </a:r>
            <a:r>
              <a:rPr lang="en-US" sz="1400" dirty="0">
                <a:solidFill>
                  <a:prstClr val="black"/>
                </a:solidFill>
              </a:rPr>
              <a:t>of use in food, household and laundry cleaning, personal hygiene, and pet food and care, among other products.</a:t>
            </a:r>
          </a:p>
          <a:p>
            <a:pPr algn="just">
              <a:defRPr/>
            </a:pPr>
            <a:r>
              <a:rPr lang="en-US" sz="1400" dirty="0">
                <a:solidFill>
                  <a:prstClr val="black"/>
                </a:solidFill>
              </a:rPr>
              <a:t>It is a matter of </a:t>
            </a:r>
            <a:r>
              <a:rPr lang="en-US" sz="1400" b="1" dirty="0">
                <a:solidFill>
                  <a:prstClr val="black"/>
                </a:solidFill>
              </a:rPr>
              <a:t>devising and developing, side by side with the customer</a:t>
            </a:r>
            <a:r>
              <a:rPr lang="en-US" sz="1400" dirty="0">
                <a:solidFill>
                  <a:prstClr val="black"/>
                </a:solidFill>
              </a:rPr>
              <a:t>, the best product to put on sale.</a:t>
            </a:r>
          </a:p>
          <a:p>
            <a:pPr algn="just">
              <a:defRPr/>
            </a:pPr>
            <a:r>
              <a:rPr lang="en-US" sz="1400" dirty="0">
                <a:solidFill>
                  <a:prstClr val="black"/>
                </a:solidFill>
              </a:rPr>
              <a:t>CO-INNOVATION – PRODUCTS AND SERVICES – SPECIALIZED SUPPLIERS – SUPERMARKET.</a:t>
            </a:r>
          </a:p>
          <a:p>
            <a:pPr algn="just">
              <a:defRPr/>
            </a:pPr>
            <a:r>
              <a:rPr lang="en-US" sz="1400" b="1" dirty="0">
                <a:solidFill>
                  <a:prstClr val="black"/>
                </a:solidFill>
              </a:rPr>
              <a:t>Cross-cutting innovation: </a:t>
            </a:r>
            <a:r>
              <a:rPr lang="en-US" sz="1400" dirty="0" err="1">
                <a:solidFill>
                  <a:prstClr val="black"/>
                </a:solidFill>
              </a:rPr>
              <a:t>Mercadona</a:t>
            </a:r>
            <a:r>
              <a:rPr lang="en-US" sz="1400" dirty="0">
                <a:solidFill>
                  <a:prstClr val="black"/>
                </a:solidFill>
              </a:rPr>
              <a:t> apply a similar methodology to develop process, technological and concept innovations, working side by side with suppliers, and workers.</a:t>
            </a:r>
          </a:p>
          <a:p>
            <a:pPr algn="just">
              <a:defRPr/>
            </a:pPr>
            <a:r>
              <a:rPr lang="en-US" sz="1400" dirty="0">
                <a:solidFill>
                  <a:prstClr val="black"/>
                </a:solidFill>
                <a:hlinkClick r:id="rId2"/>
              </a:rPr>
              <a:t>https://info.mercadona.es/es/actualidad/asi-es-la-innovacion-conjunta-con-los-clientes-de-mercadona-/news</a:t>
            </a:r>
            <a:endParaRPr lang="en-US" sz="1400" dirty="0">
              <a:solidFill>
                <a:prstClr val="black"/>
              </a:solidFill>
            </a:endParaRPr>
          </a:p>
          <a:p>
            <a:pPr algn="just">
              <a:defRPr/>
            </a:pPr>
            <a:endParaRPr lang="en-US" sz="1400" dirty="0">
              <a:solidFill>
                <a:prstClr val="black"/>
              </a:solidFill>
            </a:endParaRPr>
          </a:p>
          <a:p>
            <a:pPr lvl="1" algn="just">
              <a:buFont typeface="Courier New" panose="02070309020205020404" pitchFamily="49" charset="0"/>
              <a:buChar char="o"/>
              <a:defRPr/>
            </a:pPr>
            <a:endParaRPr lang="en-US" sz="1200" dirty="0">
              <a:solidFill>
                <a:prstClr val="black"/>
              </a:solidFill>
            </a:endParaRPr>
          </a:p>
        </p:txBody>
      </p:sp>
    </p:spTree>
    <p:extLst>
      <p:ext uri="{BB962C8B-B14F-4D97-AF65-F5344CB8AC3E}">
        <p14:creationId xmlns:p14="http://schemas.microsoft.com/office/powerpoint/2010/main" val="144508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7991607" cy="365126"/>
          </a:xfrm>
        </p:spPr>
        <p:txBody>
          <a:bodyPr vert="horz" lIns="91440" tIns="45720" rIns="91440" bIns="45720" rtlCol="0" anchor="t">
            <a:normAutofit fontScale="92500" lnSpcReduction="10000"/>
          </a:bodyPr>
          <a:lstStyle/>
          <a:p>
            <a:pPr marL="0" indent="0">
              <a:buNone/>
            </a:pPr>
            <a:r>
              <a:rPr lang="en-GB" sz="2200" b="1" dirty="0">
                <a:solidFill>
                  <a:srgbClr val="D09E00"/>
                </a:solidFill>
              </a:rPr>
              <a:t>Creativity – Generation of ideas for innovation – Company: Big Idea Group</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1755996"/>
            <a:ext cx="8154408"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Big Idea Group (BIG) is an open-innovation company that bridges the gap between some of the world's largest manufacturers and the people on the streets who often have some of the world's best ideas. </a:t>
            </a:r>
            <a:r>
              <a:rPr lang="en-US" sz="1600" dirty="0">
                <a:solidFill>
                  <a:prstClr val="black"/>
                </a:solidFill>
                <a:hlinkClick r:id="rId2"/>
              </a:rPr>
              <a:t>https://www.youtube.com/watch?v=Xut031FcKY0</a:t>
            </a:r>
            <a:endParaRPr lang="en-US" sz="1600" dirty="0">
              <a:solidFill>
                <a:prstClr val="black"/>
              </a:solidFill>
            </a:endParaRPr>
          </a:p>
          <a:p>
            <a:pPr marL="0" indent="0" algn="just">
              <a:buNone/>
              <a:defRPr/>
            </a:pPr>
            <a:r>
              <a:rPr lang="en-US" sz="1600" dirty="0">
                <a:solidFill>
                  <a:prstClr val="black"/>
                </a:solidFill>
              </a:rPr>
              <a:t>Its CEO Mike Collins seeks different skill balances at different stages of the innovation process or funnel (Dyer et al., 2012):</a:t>
            </a:r>
          </a:p>
          <a:p>
            <a:pPr marL="0" indent="0" algn="just">
              <a:buNone/>
              <a:defRPr/>
            </a:pPr>
            <a:r>
              <a:rPr lang="en-US" sz="1400" b="1" dirty="0">
                <a:solidFill>
                  <a:prstClr val="black"/>
                </a:solidFill>
              </a:rPr>
              <a:t>1. The first stage, "idea generation", </a:t>
            </a:r>
            <a:r>
              <a:rPr lang="en-US" sz="1400" dirty="0">
                <a:solidFill>
                  <a:prstClr val="black"/>
                </a:solidFill>
              </a:rPr>
              <a:t>is where the company actively seeks out innovative ideas from inventors around the world. It makes money by bringing inventors' ideas to market and by using its network of inventors to conceive new product ideas for specific customers who are looking for ideas outside their own companies.</a:t>
            </a:r>
          </a:p>
          <a:p>
            <a:pPr marL="0" indent="0" algn="just">
              <a:buNone/>
              <a:defRPr/>
            </a:pPr>
            <a:r>
              <a:rPr lang="en-US" sz="1400" b="1" dirty="0">
                <a:solidFill>
                  <a:prstClr val="black"/>
                </a:solidFill>
              </a:rPr>
              <a:t>2. During the second "screening" phase</a:t>
            </a:r>
            <a:r>
              <a:rPr lang="en-US" sz="1400" dirty="0">
                <a:solidFill>
                  <a:prstClr val="black"/>
                </a:solidFill>
              </a:rPr>
              <a:t>, BIG invites and pays individuals with strong discovery skills to listen the inventors' ideas and evaluate whether a new product idea has market potential.</a:t>
            </a:r>
          </a:p>
          <a:p>
            <a:pPr marL="0" indent="0" algn="just">
              <a:buNone/>
              <a:defRPr/>
            </a:pPr>
            <a:r>
              <a:rPr lang="en-US" sz="1400" dirty="0">
                <a:solidFill>
                  <a:prstClr val="black"/>
                </a:solidFill>
              </a:rPr>
              <a:t>3. </a:t>
            </a:r>
            <a:r>
              <a:rPr lang="en-US" sz="1400" b="1" dirty="0">
                <a:solidFill>
                  <a:prstClr val="black"/>
                </a:solidFill>
              </a:rPr>
              <a:t>The third phase is the "refinement" phase</a:t>
            </a:r>
            <a:r>
              <a:rPr lang="en-US" sz="1400" dirty="0">
                <a:solidFill>
                  <a:prstClr val="black"/>
                </a:solidFill>
              </a:rPr>
              <a:t>. Designers and engineers collaborate with each other to develop the design and build prototypes. Marketers assess whether there is sufficient market share for the product. Manufacturing experts analyze product costs at different unit volumes. </a:t>
            </a:r>
          </a:p>
          <a:p>
            <a:pPr marL="0" indent="0" algn="just">
              <a:buNone/>
              <a:defRPr/>
            </a:pPr>
            <a:r>
              <a:rPr lang="en-US" sz="1400" b="1" dirty="0">
                <a:solidFill>
                  <a:prstClr val="black"/>
                </a:solidFill>
              </a:rPr>
              <a:t>4. The fourth phase is "value capture," </a:t>
            </a:r>
            <a:r>
              <a:rPr lang="en-US" sz="1400" dirty="0">
                <a:solidFill>
                  <a:prstClr val="black"/>
                </a:solidFill>
              </a:rPr>
              <a:t>the launch of the product into the marketplace. Discovery skills can still provide value as the company looks for innovative ways to manufacture, market (brand), distribute and sell (price) the product. </a:t>
            </a:r>
          </a:p>
          <a:p>
            <a:pPr algn="just">
              <a:defRPr/>
            </a:pPr>
            <a:endParaRPr lang="en-US" sz="1400" dirty="0">
              <a:solidFill>
                <a:prstClr val="black"/>
              </a:solidFill>
            </a:endParaRPr>
          </a:p>
          <a:p>
            <a:pPr algn="just">
              <a:defRPr/>
            </a:pPr>
            <a:endParaRPr lang="en-US" sz="1400" dirty="0">
              <a:solidFill>
                <a:prstClr val="black"/>
              </a:solidFill>
            </a:endParaRPr>
          </a:p>
        </p:txBody>
      </p:sp>
    </p:spTree>
    <p:extLst>
      <p:ext uri="{BB962C8B-B14F-4D97-AF65-F5344CB8AC3E}">
        <p14:creationId xmlns:p14="http://schemas.microsoft.com/office/powerpoint/2010/main" val="1090480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7991607" cy="365126"/>
          </a:xfrm>
        </p:spPr>
        <p:txBody>
          <a:bodyPr vert="horz" lIns="91440" tIns="45720" rIns="91440" bIns="45720" rtlCol="0" anchor="t">
            <a:normAutofit fontScale="92500" lnSpcReduction="10000"/>
          </a:bodyPr>
          <a:lstStyle/>
          <a:p>
            <a:pPr marL="0" indent="0">
              <a:buNone/>
            </a:pPr>
            <a:r>
              <a:rPr lang="en-GB" sz="2200" b="1" dirty="0">
                <a:solidFill>
                  <a:srgbClr val="D09E00"/>
                </a:solidFill>
              </a:rPr>
              <a:t>Creativity – Creation of new products or services – Company: IDEO</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2020646"/>
            <a:ext cx="8154408"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The innovative design firm IDEO used the following processes to completely redesign the line of kitchen appliances (the cheese grater among them) from the manufacturer </a:t>
            </a:r>
            <a:r>
              <a:rPr lang="en-US" sz="1600" dirty="0" err="1">
                <a:solidFill>
                  <a:prstClr val="black"/>
                </a:solidFill>
              </a:rPr>
              <a:t>Zyliss</a:t>
            </a:r>
            <a:r>
              <a:rPr lang="en-US" sz="1600" dirty="0">
                <a:solidFill>
                  <a:prstClr val="black"/>
                </a:solidFill>
              </a:rPr>
              <a:t>.</a:t>
            </a:r>
          </a:p>
          <a:p>
            <a:pPr marL="0" indent="0" algn="just">
              <a:buNone/>
              <a:defRPr/>
            </a:pPr>
            <a:r>
              <a:rPr lang="en-US" sz="1400" b="1" dirty="0">
                <a:solidFill>
                  <a:prstClr val="black"/>
                </a:solidFill>
              </a:rPr>
              <a:t>1. Process of questioning to better understand the problems. </a:t>
            </a:r>
            <a:r>
              <a:rPr lang="en-US" sz="1400" dirty="0">
                <a:solidFill>
                  <a:prstClr val="black"/>
                </a:solidFill>
              </a:rPr>
              <a:t>The team focused on posing questions to know what to ask, how to ask it, and who to ask it to as they moved on to the next process.</a:t>
            </a:r>
          </a:p>
          <a:p>
            <a:pPr marL="0" indent="0" algn="just">
              <a:buNone/>
              <a:defRPr/>
            </a:pPr>
            <a:r>
              <a:rPr lang="en-US" sz="1400" b="1" dirty="0">
                <a:solidFill>
                  <a:prstClr val="black"/>
                </a:solidFill>
              </a:rPr>
              <a:t>2. IDEO team members went outdoors</a:t>
            </a:r>
            <a:r>
              <a:rPr lang="en-US" sz="1400" dirty="0">
                <a:solidFill>
                  <a:prstClr val="black"/>
                </a:solidFill>
              </a:rPr>
              <a:t> to observe and document first-hand the customer experience and try to understand the customer, especially chefs or cooks, who are more competent and difficult to please.</a:t>
            </a:r>
          </a:p>
          <a:p>
            <a:pPr marL="0" indent="0" algn="just">
              <a:buNone/>
              <a:defRPr/>
            </a:pPr>
            <a:r>
              <a:rPr lang="en-US" sz="1400" b="1" dirty="0">
                <a:solidFill>
                  <a:prstClr val="black"/>
                </a:solidFill>
              </a:rPr>
              <a:t>3. They</a:t>
            </a:r>
            <a:r>
              <a:rPr lang="en-US" sz="1400" dirty="0">
                <a:solidFill>
                  <a:prstClr val="black"/>
                </a:solidFill>
              </a:rPr>
              <a:t> </a:t>
            </a:r>
            <a:r>
              <a:rPr lang="en-US" sz="1400" b="1" dirty="0">
                <a:solidFill>
                  <a:prstClr val="black"/>
                </a:solidFill>
              </a:rPr>
              <a:t>pooled all the insights in a brainstorming session </a:t>
            </a:r>
            <a:r>
              <a:rPr lang="en-US" sz="1400" dirty="0">
                <a:solidFill>
                  <a:prstClr val="black"/>
                </a:solidFill>
              </a:rPr>
              <a:t>and, to support associative thinking, they had a “box of curiosities” filled with items that were scattered on the table to stimulate creativity.</a:t>
            </a:r>
          </a:p>
          <a:p>
            <a:pPr marL="0" indent="0" algn="just">
              <a:buNone/>
              <a:defRPr/>
            </a:pPr>
            <a:r>
              <a:rPr lang="en-US" sz="1400" b="1" dirty="0">
                <a:solidFill>
                  <a:prstClr val="black"/>
                </a:solidFill>
              </a:rPr>
              <a:t>4. The final phase was experimentation </a:t>
            </a:r>
            <a:r>
              <a:rPr lang="en-US" sz="1400" dirty="0">
                <a:solidFill>
                  <a:prstClr val="black"/>
                </a:solidFill>
              </a:rPr>
              <a:t>through the designers' construction of mock-ups of the best kitchenware ideas conceived in the previous phase. IDEO took these kitchen prototypes to various product users, chefs, students and children to get feedback and impressions from them. </a:t>
            </a:r>
          </a:p>
          <a:p>
            <a:pPr algn="just">
              <a:defRPr/>
            </a:pPr>
            <a:r>
              <a:rPr lang="en-US" sz="1400" dirty="0">
                <a:solidFill>
                  <a:prstClr val="black"/>
                </a:solidFill>
                <a:hlinkClick r:id="rId2"/>
              </a:rPr>
              <a:t>https://www.youtube.com/watch?v=j61DPQWxPAI</a:t>
            </a:r>
            <a:endParaRPr lang="en-US" sz="1400" dirty="0">
              <a:solidFill>
                <a:prstClr val="black"/>
              </a:solidFill>
            </a:endParaRPr>
          </a:p>
          <a:p>
            <a:pPr marL="0" indent="0" algn="just">
              <a:buNone/>
              <a:defRPr/>
            </a:pPr>
            <a:endParaRPr lang="en-US" sz="1400" dirty="0">
              <a:solidFill>
                <a:prstClr val="black"/>
              </a:solidFill>
            </a:endParaRPr>
          </a:p>
          <a:p>
            <a:pPr algn="just">
              <a:defRPr/>
            </a:pPr>
            <a:endParaRPr lang="en-US" sz="1400" dirty="0">
              <a:solidFill>
                <a:prstClr val="black"/>
              </a:solidFill>
            </a:endParaRPr>
          </a:p>
        </p:txBody>
      </p:sp>
    </p:spTree>
    <p:extLst>
      <p:ext uri="{BB962C8B-B14F-4D97-AF65-F5344CB8AC3E}">
        <p14:creationId xmlns:p14="http://schemas.microsoft.com/office/powerpoint/2010/main" val="222758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n-GB" sz="2200" b="1" dirty="0">
                <a:solidFill>
                  <a:srgbClr val="D09E00"/>
                </a:solidFill>
              </a:rPr>
              <a:t>Creativity – Creation or improvement of processes– Company: Bloomberg</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2020646"/>
            <a:ext cx="8154408"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As Chan and Mauborgne (2008) detail, in just over ten years, Bloomberg became one of the world's largest and most profitable providers of business information. Until the emergence of this company, the industry focused its attention on institutional buyers.</a:t>
            </a:r>
          </a:p>
          <a:p>
            <a:pPr algn="just">
              <a:defRPr/>
            </a:pPr>
            <a:r>
              <a:rPr lang="en-US" sz="1400" dirty="0">
                <a:solidFill>
                  <a:prstClr val="black"/>
                </a:solidFill>
              </a:rPr>
              <a:t>Bloomberg did not see the logic in this because it was the traders and analysts who were making or losing millions on behalf of their bosses every day. </a:t>
            </a:r>
          </a:p>
          <a:p>
            <a:pPr algn="just">
              <a:defRPr/>
            </a:pPr>
            <a:r>
              <a:rPr lang="en-US" sz="1400" dirty="0">
                <a:solidFill>
                  <a:prstClr val="black"/>
                </a:solidFill>
              </a:rPr>
              <a:t>Bloomberg designed a specific system to offer greater value to traders, consisting of easy-to-use terminals, software and keyboards labeled with common financial terms. The system also featured two flat-screen monitors, so that traders could see all the information they needed at the same time without having to open and close a large number of windows.</a:t>
            </a:r>
          </a:p>
          <a:p>
            <a:pPr algn="just">
              <a:defRPr/>
            </a:pPr>
            <a:r>
              <a:rPr lang="en-US" sz="1400" dirty="0">
                <a:solidFill>
                  <a:prstClr val="black"/>
                </a:solidFill>
              </a:rPr>
              <a:t>Since operators had to analyze the information before taking action, it also incorporated an analytical function that was activated at the push of a button (previously with a calculator, pencil and paper). Now users could quickly simulate various scenarios to calculate the returns of different investment alternatives and perform longitudinal analysis of historical data.</a:t>
            </a:r>
          </a:p>
          <a:p>
            <a:pPr algn="just">
              <a:defRPr/>
            </a:pPr>
            <a:r>
              <a:rPr lang="en-US" sz="1400" dirty="0">
                <a:solidFill>
                  <a:prstClr val="black"/>
                </a:solidFill>
              </a:rPr>
              <a:t>Bloomberg also decided to add information and shopping services to improve traders' personal lives.</a:t>
            </a:r>
          </a:p>
          <a:p>
            <a:pPr algn="just">
              <a:defRPr/>
            </a:pPr>
            <a:r>
              <a:rPr lang="en-US" sz="1400" dirty="0">
                <a:solidFill>
                  <a:prstClr val="black"/>
                </a:solidFill>
                <a:hlinkClick r:id="rId2"/>
              </a:rPr>
              <a:t>https://www.youtube.com/watch?v=bDZHQr1VYF4</a:t>
            </a:r>
            <a:endParaRPr lang="en-US" sz="1400" dirty="0">
              <a:solidFill>
                <a:prstClr val="black"/>
              </a:solidFill>
            </a:endParaRPr>
          </a:p>
          <a:p>
            <a:pPr marL="0" indent="0" algn="just">
              <a:buNone/>
              <a:defRPr/>
            </a:pPr>
            <a:endParaRPr lang="en-US" sz="1400" dirty="0">
              <a:solidFill>
                <a:prstClr val="black"/>
              </a:solidFill>
            </a:endParaRPr>
          </a:p>
          <a:p>
            <a:pPr algn="just">
              <a:defRPr/>
            </a:pPr>
            <a:endParaRPr lang="en-US" sz="1400" dirty="0">
              <a:solidFill>
                <a:prstClr val="black"/>
              </a:solidFill>
            </a:endParaRPr>
          </a:p>
        </p:txBody>
      </p:sp>
    </p:spTree>
    <p:extLst>
      <p:ext uri="{BB962C8B-B14F-4D97-AF65-F5344CB8AC3E}">
        <p14:creationId xmlns:p14="http://schemas.microsoft.com/office/powerpoint/2010/main" val="325324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597A3-9C44-455B-B4B5-E4EBB023C296}"/>
              </a:ext>
            </a:extLst>
          </p:cNvPr>
          <p:cNvSpPr>
            <a:spLocks noGrp="1"/>
          </p:cNvSpPr>
          <p:nvPr>
            <p:ph type="title"/>
          </p:nvPr>
        </p:nvSpPr>
        <p:spPr>
          <a:xfrm>
            <a:off x="227817" y="1575332"/>
            <a:ext cx="7886700" cy="1325563"/>
          </a:xfrm>
        </p:spPr>
        <p:txBody>
          <a:bodyPr>
            <a:noAutofit/>
          </a:bodyPr>
          <a:lstStyle/>
          <a:p>
            <a:pPr algn="just"/>
            <a:r>
              <a:rPr lang="en-US" sz="3600" b="1" dirty="0">
                <a:latin typeface="Calibri"/>
                <a:cs typeface="Times New Roman"/>
              </a:rPr>
              <a:t>Developing the entrepreneurial path</a:t>
            </a:r>
            <a:br>
              <a:rPr lang="en-US" sz="2800" dirty="0">
                <a:latin typeface="Calibri"/>
                <a:cs typeface="Times New Roman"/>
              </a:rPr>
            </a:br>
            <a:r>
              <a:rPr lang="en-US" sz="2400" dirty="0">
                <a:latin typeface="Calibri"/>
                <a:cs typeface="Times New Roman"/>
              </a:rPr>
              <a:t>Developing creativity &amp; innovativeness, support needed at each stage, creation of impact &amp; measurement, decision-making skills &amp; personal branding </a:t>
            </a:r>
            <a:endParaRPr lang="en-US" sz="2800" dirty="0">
              <a:latin typeface="Calibri"/>
              <a:cs typeface="Times New Roman"/>
            </a:endParaRPr>
          </a:p>
        </p:txBody>
      </p:sp>
      <p:sp>
        <p:nvSpPr>
          <p:cNvPr id="5" name="Content Placeholder 4">
            <a:extLst>
              <a:ext uri="{FF2B5EF4-FFF2-40B4-BE49-F238E27FC236}">
                <a16:creationId xmlns:a16="http://schemas.microsoft.com/office/drawing/2014/main" id="{C8E46CAB-D8E8-4495-B8CF-5DC57B20290B}"/>
              </a:ext>
            </a:extLst>
          </p:cNvPr>
          <p:cNvSpPr>
            <a:spLocks noGrp="1"/>
          </p:cNvSpPr>
          <p:nvPr>
            <p:ph idx="1"/>
          </p:nvPr>
        </p:nvSpPr>
        <p:spPr>
          <a:xfrm>
            <a:off x="628650" y="3429000"/>
            <a:ext cx="7485867" cy="2028312"/>
          </a:xfrm>
        </p:spPr>
        <p:txBody>
          <a:bodyPr vert="horz" lIns="91440" tIns="45720" rIns="91440" bIns="45720" rtlCol="0" anchor="t">
            <a:normAutofit/>
          </a:bodyPr>
          <a:lstStyle/>
          <a:p>
            <a:r>
              <a:rPr lang="de-DE" b="1" dirty="0"/>
              <a:t>Eduardo Sánchez García</a:t>
            </a:r>
          </a:p>
          <a:p>
            <a:r>
              <a:rPr lang="de-DE" b="1" dirty="0"/>
              <a:t>Assistant professor at the University of Alicante</a:t>
            </a:r>
          </a:p>
          <a:p>
            <a:pPr>
              <a:tabLst>
                <a:tab pos="1617663" algn="l"/>
              </a:tabLst>
              <a:defRPr/>
            </a:pPr>
            <a:r>
              <a:rPr lang="en-GB" b="1" dirty="0"/>
              <a:t>eduardo.sanchez@ua.es</a:t>
            </a:r>
          </a:p>
        </p:txBody>
      </p:sp>
    </p:spTree>
    <p:extLst>
      <p:ext uri="{BB962C8B-B14F-4D97-AF65-F5344CB8AC3E}">
        <p14:creationId xmlns:p14="http://schemas.microsoft.com/office/powerpoint/2010/main" val="3759237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n-GB" sz="2200" b="1" dirty="0">
                <a:solidFill>
                  <a:srgbClr val="D09E00"/>
                </a:solidFill>
              </a:rPr>
              <a:t>Creativity –</a:t>
            </a:r>
            <a:r>
              <a:rPr lang="en-US" sz="2200" b="1" dirty="0">
                <a:solidFill>
                  <a:srgbClr val="D09E00"/>
                </a:solidFill>
              </a:rPr>
              <a:t> new markets or business models </a:t>
            </a:r>
            <a:r>
              <a:rPr lang="en-GB" sz="2200" b="1" dirty="0">
                <a:solidFill>
                  <a:srgbClr val="D09E00"/>
                </a:solidFill>
              </a:rPr>
              <a:t>– Company: Cirque du Soleil</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2020646"/>
            <a:ext cx="8154408" cy="41302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Guy </a:t>
            </a:r>
            <a:r>
              <a:rPr lang="en-US" sz="1600" dirty="0" err="1">
                <a:solidFill>
                  <a:prstClr val="black"/>
                </a:solidFill>
              </a:rPr>
              <a:t>Laliberté</a:t>
            </a:r>
            <a:r>
              <a:rPr lang="en-US" sz="1600" dirty="0">
                <a:solidFill>
                  <a:prstClr val="black"/>
                </a:solidFill>
              </a:rPr>
              <a:t> is the CEO of Cirque du Soleil, one of Canada's biggest cultural export products, but before that he was an accordionist, acrobat and fire-eater. The success of this circus was achieved in the context of a rather deteriorated industry, with a rather limited growth potential. </a:t>
            </a:r>
          </a:p>
          <a:p>
            <a:pPr algn="just">
              <a:defRPr/>
            </a:pPr>
            <a:r>
              <a:rPr lang="en-US" sz="1400" dirty="0">
                <a:solidFill>
                  <a:prstClr val="black"/>
                </a:solidFill>
              </a:rPr>
              <a:t>Cirque du Soleil did not succeed by taking customers away from the shrinking circus industry, but appealed to a very different set of customers, adults and corporate clients willing to pay several times the price of a traditional circus for an unprecedented entertainment experience.</a:t>
            </a:r>
          </a:p>
          <a:p>
            <a:pPr algn="just">
              <a:defRPr/>
            </a:pPr>
            <a:r>
              <a:rPr lang="en-US" sz="1400" dirty="0">
                <a:solidFill>
                  <a:prstClr val="black"/>
                </a:solidFill>
              </a:rPr>
              <a:t>Cirque du Soleil paid no attention to what the competition was doing and offered audiences the fun and thrills of the circus at the same time as the intellectual sophistication and artistic richness of the theater: They redefined the problem in a creative way, approaching both circus patrons and adult theater patrons differently.</a:t>
            </a:r>
          </a:p>
          <a:p>
            <a:pPr algn="just">
              <a:defRPr/>
            </a:pPr>
            <a:r>
              <a:rPr lang="en-US" sz="1400" dirty="0">
                <a:solidFill>
                  <a:prstClr val="black"/>
                </a:solidFill>
              </a:rPr>
              <a:t>This generated a totally new concept of the circus that resolved the dilemma between value and costs, creating not only a new market but also a new business model.</a:t>
            </a:r>
          </a:p>
          <a:p>
            <a:pPr algn="just">
              <a:defRPr/>
            </a:pPr>
            <a:r>
              <a:rPr lang="en-US" sz="1400" dirty="0">
                <a:solidFill>
                  <a:prstClr val="black"/>
                </a:solidFill>
                <a:hlinkClick r:id="rId2"/>
              </a:rPr>
              <a:t>https://www.youtube.com/watch?v=GkF_yStN4pw</a:t>
            </a:r>
            <a:endParaRPr lang="en-US" sz="1400" dirty="0">
              <a:solidFill>
                <a:prstClr val="black"/>
              </a:solidFill>
            </a:endParaRPr>
          </a:p>
          <a:p>
            <a:pPr algn="just">
              <a:defRPr/>
            </a:pPr>
            <a:r>
              <a:rPr lang="en-US" sz="1400" dirty="0">
                <a:solidFill>
                  <a:prstClr val="black"/>
                </a:solidFill>
                <a:hlinkClick r:id="rId3"/>
              </a:rPr>
              <a:t>https://www.youtube.com/watch?v=bIbygGj1s4c</a:t>
            </a:r>
            <a:endParaRPr lang="en-US" sz="1400" dirty="0">
              <a:solidFill>
                <a:prstClr val="black"/>
              </a:solidFill>
            </a:endParaRPr>
          </a:p>
          <a:p>
            <a:pPr algn="just">
              <a:defRPr/>
            </a:pPr>
            <a:endParaRPr lang="en-US" sz="1400" dirty="0">
              <a:solidFill>
                <a:prstClr val="black"/>
              </a:solidFill>
            </a:endParaRPr>
          </a:p>
          <a:p>
            <a:pPr marL="0" indent="0" algn="just">
              <a:buNone/>
              <a:defRPr/>
            </a:pPr>
            <a:endParaRPr lang="en-US" sz="1400" dirty="0">
              <a:solidFill>
                <a:prstClr val="black"/>
              </a:solidFill>
            </a:endParaRPr>
          </a:p>
        </p:txBody>
      </p:sp>
    </p:spTree>
    <p:extLst>
      <p:ext uri="{BB962C8B-B14F-4D97-AF65-F5344CB8AC3E}">
        <p14:creationId xmlns:p14="http://schemas.microsoft.com/office/powerpoint/2010/main" val="2383389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err="1">
                <a:solidFill>
                  <a:srgbClr val="7030A0"/>
                </a:solidFill>
              </a:rPr>
              <a:t>Decision</a:t>
            </a:r>
            <a:r>
              <a:rPr lang="es-ES" sz="2200" b="1" dirty="0">
                <a:solidFill>
                  <a:srgbClr val="7030A0"/>
                </a:solidFill>
              </a:rPr>
              <a:t> </a:t>
            </a:r>
            <a:r>
              <a:rPr lang="es-ES" sz="2200" b="1" dirty="0" err="1">
                <a:solidFill>
                  <a:srgbClr val="7030A0"/>
                </a:solidFill>
              </a:rPr>
              <a:t>making</a:t>
            </a:r>
            <a:r>
              <a:rPr lang="es-ES" sz="2200" b="1" dirty="0">
                <a:solidFill>
                  <a:srgbClr val="7030A0"/>
                </a:solidFill>
              </a:rPr>
              <a:t> </a:t>
            </a:r>
            <a:r>
              <a:rPr lang="es-ES" sz="2200" b="1" dirty="0" err="1">
                <a:solidFill>
                  <a:srgbClr val="7030A0"/>
                </a:solidFill>
              </a:rPr>
              <a:t>skills</a:t>
            </a:r>
            <a:r>
              <a:rPr lang="es-ES" sz="2200" b="1" dirty="0">
                <a:solidFill>
                  <a:srgbClr val="7030A0"/>
                </a:solidFill>
              </a:rPr>
              <a:t> – </a:t>
            </a:r>
            <a:r>
              <a:rPr lang="es-ES" sz="2200" b="1" dirty="0" err="1">
                <a:solidFill>
                  <a:srgbClr val="7030A0"/>
                </a:solidFill>
              </a:rPr>
              <a:t>Problem</a:t>
            </a:r>
            <a:r>
              <a:rPr lang="es-ES" sz="2200" b="1" dirty="0">
                <a:solidFill>
                  <a:srgbClr val="7030A0"/>
                </a:solidFill>
              </a:rPr>
              <a:t> </a:t>
            </a:r>
            <a:r>
              <a:rPr lang="es-ES" sz="2200" b="1" dirty="0" err="1">
                <a:solidFill>
                  <a:srgbClr val="7030A0"/>
                </a:solidFill>
              </a:rPr>
              <a:t>identification</a:t>
            </a:r>
            <a:endParaRPr lang="en-GB" sz="2200" b="1" dirty="0">
              <a:solidFill>
                <a:srgbClr val="7030A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88440" y="1994711"/>
            <a:ext cx="7792507" cy="364658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Making the appropriate </a:t>
            </a:r>
            <a:r>
              <a:rPr lang="en-US" sz="1600" b="1" dirty="0">
                <a:solidFill>
                  <a:prstClr val="black"/>
                </a:solidFill>
              </a:rPr>
              <a:t>decision</a:t>
            </a:r>
            <a:r>
              <a:rPr lang="en-US" sz="1600" dirty="0">
                <a:solidFill>
                  <a:prstClr val="black"/>
                </a:solidFill>
              </a:rPr>
              <a:t> is a </a:t>
            </a:r>
            <a:r>
              <a:rPr lang="en-US" sz="1600" b="1" dirty="0">
                <a:solidFill>
                  <a:prstClr val="black"/>
                </a:solidFill>
              </a:rPr>
              <a:t>process</a:t>
            </a:r>
            <a:r>
              <a:rPr lang="en-US" sz="1600" dirty="0">
                <a:solidFill>
                  <a:prstClr val="black"/>
                </a:solidFill>
              </a:rPr>
              <a:t> that </a:t>
            </a:r>
            <a:r>
              <a:rPr lang="en-US" sz="1600" b="1" dirty="0">
                <a:solidFill>
                  <a:prstClr val="black"/>
                </a:solidFill>
              </a:rPr>
              <a:t>takes time and, above all, requires information.</a:t>
            </a:r>
          </a:p>
          <a:p>
            <a:pPr algn="just">
              <a:defRPr/>
            </a:pPr>
            <a:r>
              <a:rPr lang="en-US" sz="1400" b="1" dirty="0">
                <a:solidFill>
                  <a:prstClr val="black"/>
                </a:solidFill>
              </a:rPr>
              <a:t>Problem analysis and decision making </a:t>
            </a:r>
            <a:r>
              <a:rPr lang="en-US" sz="1400" dirty="0">
                <a:solidFill>
                  <a:prstClr val="black"/>
                </a:solidFill>
              </a:rPr>
              <a:t>are two of the tasks that the entrepreneur has to face on a daily basis. Problem identification requires:</a:t>
            </a:r>
          </a:p>
          <a:p>
            <a:pPr lvl="1" algn="just">
              <a:defRPr/>
            </a:pPr>
            <a:r>
              <a:rPr lang="en-US" sz="1200" b="1" dirty="0">
                <a:solidFill>
                  <a:prstClr val="black"/>
                </a:solidFill>
              </a:rPr>
              <a:t>Awareness</a:t>
            </a:r>
            <a:r>
              <a:rPr lang="en-US" sz="1200" dirty="0">
                <a:solidFill>
                  <a:prstClr val="black"/>
                </a:solidFill>
              </a:rPr>
              <a:t> of the desired situation.</a:t>
            </a:r>
          </a:p>
          <a:p>
            <a:pPr lvl="1" algn="just">
              <a:defRPr/>
            </a:pPr>
            <a:r>
              <a:rPr lang="en-US" sz="1200" b="1" dirty="0">
                <a:solidFill>
                  <a:prstClr val="black"/>
                </a:solidFill>
              </a:rPr>
              <a:t>Recognition</a:t>
            </a:r>
            <a:r>
              <a:rPr lang="en-US" sz="1200" dirty="0">
                <a:solidFill>
                  <a:prstClr val="black"/>
                </a:solidFill>
              </a:rPr>
              <a:t> of the deviation and the </a:t>
            </a:r>
            <a:r>
              <a:rPr lang="en-US" sz="1200" b="1" dirty="0">
                <a:solidFill>
                  <a:prstClr val="black"/>
                </a:solidFill>
              </a:rPr>
              <a:t>intention to solve </a:t>
            </a:r>
            <a:r>
              <a:rPr lang="en-US" sz="1200" dirty="0">
                <a:solidFill>
                  <a:prstClr val="black"/>
                </a:solidFill>
              </a:rPr>
              <a:t>it.</a:t>
            </a:r>
          </a:p>
          <a:p>
            <a:pPr algn="just">
              <a:defRPr/>
            </a:pPr>
            <a:r>
              <a:rPr lang="en-US" sz="1400" dirty="0">
                <a:solidFill>
                  <a:prstClr val="black"/>
                </a:solidFill>
              </a:rPr>
              <a:t>In order to identify the </a:t>
            </a:r>
            <a:r>
              <a:rPr lang="en-US" sz="1400" b="1" dirty="0">
                <a:solidFill>
                  <a:prstClr val="black"/>
                </a:solidFill>
              </a:rPr>
              <a:t>cause of a problem</a:t>
            </a:r>
            <a:r>
              <a:rPr lang="en-US" sz="1400" dirty="0">
                <a:solidFill>
                  <a:prstClr val="black"/>
                </a:solidFill>
              </a:rPr>
              <a:t>, it is essential to know all possible details related to it. This process requires the </a:t>
            </a:r>
            <a:r>
              <a:rPr lang="en-US" sz="1400" b="1" dirty="0">
                <a:solidFill>
                  <a:prstClr val="black"/>
                </a:solidFill>
              </a:rPr>
              <a:t>collection of all relevant information </a:t>
            </a:r>
            <a:r>
              <a:rPr lang="en-US" sz="1400" dirty="0">
                <a:solidFill>
                  <a:prstClr val="black"/>
                </a:solidFill>
              </a:rPr>
              <a:t>that delimits exactly that specific change. The following questions could help us to do it:</a:t>
            </a:r>
          </a:p>
          <a:p>
            <a:pPr lvl="1" algn="just">
              <a:defRPr/>
            </a:pPr>
            <a:r>
              <a:rPr lang="en-US" sz="1200" b="1" dirty="0">
                <a:solidFill>
                  <a:prstClr val="black"/>
                </a:solidFill>
              </a:rPr>
              <a:t>What</a:t>
            </a:r>
            <a:r>
              <a:rPr lang="en-US" sz="1200" dirty="0">
                <a:solidFill>
                  <a:prstClr val="black"/>
                </a:solidFill>
              </a:rPr>
              <a:t> is deviation? </a:t>
            </a:r>
            <a:r>
              <a:rPr lang="en-US" sz="1200" b="1" dirty="0">
                <a:solidFill>
                  <a:prstClr val="black"/>
                </a:solidFill>
              </a:rPr>
              <a:t>Nature</a:t>
            </a:r>
            <a:r>
              <a:rPr lang="en-US" sz="1200" dirty="0">
                <a:solidFill>
                  <a:prstClr val="black"/>
                </a:solidFill>
              </a:rPr>
              <a:t> of the deviation itself.</a:t>
            </a:r>
          </a:p>
          <a:p>
            <a:pPr lvl="1" algn="just">
              <a:defRPr/>
            </a:pPr>
            <a:r>
              <a:rPr lang="en-US" sz="1200" b="1" dirty="0">
                <a:solidFill>
                  <a:prstClr val="black"/>
                </a:solidFill>
              </a:rPr>
              <a:t>Where</a:t>
            </a:r>
            <a:r>
              <a:rPr lang="en-US" sz="1200" dirty="0">
                <a:solidFill>
                  <a:prstClr val="black"/>
                </a:solidFill>
              </a:rPr>
              <a:t> does it occur? </a:t>
            </a:r>
            <a:r>
              <a:rPr lang="en-US" sz="1200" b="1" dirty="0">
                <a:solidFill>
                  <a:prstClr val="black"/>
                </a:solidFill>
              </a:rPr>
              <a:t>Location</a:t>
            </a:r>
            <a:r>
              <a:rPr lang="en-US" sz="1200" dirty="0">
                <a:solidFill>
                  <a:prstClr val="black"/>
                </a:solidFill>
              </a:rPr>
              <a:t> of the deviation in the objects in which it occurs.</a:t>
            </a:r>
          </a:p>
          <a:p>
            <a:pPr lvl="1" algn="just">
              <a:defRPr/>
            </a:pPr>
            <a:r>
              <a:rPr lang="en-US" sz="1200" b="1" dirty="0">
                <a:solidFill>
                  <a:prstClr val="black"/>
                </a:solidFill>
              </a:rPr>
              <a:t>When</a:t>
            </a:r>
            <a:r>
              <a:rPr lang="en-US" sz="1200" dirty="0">
                <a:solidFill>
                  <a:prstClr val="black"/>
                </a:solidFill>
              </a:rPr>
              <a:t> does it occur? </a:t>
            </a:r>
            <a:r>
              <a:rPr lang="en-US" sz="1200" b="1" dirty="0">
                <a:solidFill>
                  <a:prstClr val="black"/>
                </a:solidFill>
              </a:rPr>
              <a:t>Time</a:t>
            </a:r>
            <a:r>
              <a:rPr lang="en-US" sz="1200" dirty="0">
                <a:solidFill>
                  <a:prstClr val="black"/>
                </a:solidFill>
              </a:rPr>
              <a:t> at which it occurs and at which it is observed. -</a:t>
            </a:r>
          </a:p>
          <a:p>
            <a:pPr lvl="1" algn="just">
              <a:defRPr/>
            </a:pPr>
            <a:r>
              <a:rPr lang="en-US" sz="1200" b="1" dirty="0">
                <a:solidFill>
                  <a:prstClr val="black"/>
                </a:solidFill>
              </a:rPr>
              <a:t>How much </a:t>
            </a:r>
            <a:r>
              <a:rPr lang="en-US" sz="1200" dirty="0">
                <a:solidFill>
                  <a:prstClr val="black"/>
                </a:solidFill>
              </a:rPr>
              <a:t>is the deviation? </a:t>
            </a:r>
            <a:r>
              <a:rPr lang="en-US" sz="1200" b="1" dirty="0">
                <a:solidFill>
                  <a:prstClr val="black"/>
                </a:solidFill>
              </a:rPr>
              <a:t>Magnitude</a:t>
            </a:r>
            <a:r>
              <a:rPr lang="en-US" sz="1200" dirty="0">
                <a:solidFill>
                  <a:prstClr val="black"/>
                </a:solidFill>
              </a:rPr>
              <a:t> of the deviation and number of objects in which it occurs.</a:t>
            </a:r>
          </a:p>
          <a:p>
            <a:pPr marL="0" indent="0" algn="just">
              <a:buNone/>
              <a:defRPr/>
            </a:pPr>
            <a:r>
              <a:rPr lang="en-US" sz="1400" dirty="0">
                <a:solidFill>
                  <a:prstClr val="black"/>
                </a:solidFill>
              </a:rPr>
              <a:t>Once all this information is available, you can </a:t>
            </a:r>
            <a:r>
              <a:rPr lang="en-US" sz="1400" b="1" dirty="0">
                <a:solidFill>
                  <a:prstClr val="black"/>
                </a:solidFill>
              </a:rPr>
              <a:t>draw up a list of the possible causes </a:t>
            </a:r>
            <a:r>
              <a:rPr lang="en-US" sz="1400" dirty="0">
                <a:solidFill>
                  <a:prstClr val="black"/>
                </a:solidFill>
              </a:rPr>
              <a:t>that are leading to the problems and then </a:t>
            </a:r>
            <a:r>
              <a:rPr lang="en-US" sz="1400" b="1" dirty="0">
                <a:solidFill>
                  <a:prstClr val="black"/>
                </a:solidFill>
              </a:rPr>
              <a:t>define the corrective actions to be taken </a:t>
            </a:r>
            <a:r>
              <a:rPr lang="en-US" sz="1400" dirty="0">
                <a:solidFill>
                  <a:prstClr val="black"/>
                </a:solidFill>
              </a:rPr>
              <a:t>to remedy the undesirable situation.</a:t>
            </a:r>
          </a:p>
        </p:txBody>
      </p:sp>
    </p:spTree>
    <p:extLst>
      <p:ext uri="{BB962C8B-B14F-4D97-AF65-F5344CB8AC3E}">
        <p14:creationId xmlns:p14="http://schemas.microsoft.com/office/powerpoint/2010/main" val="308945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err="1">
                <a:solidFill>
                  <a:srgbClr val="7030A0"/>
                </a:solidFill>
              </a:rPr>
              <a:t>Decision</a:t>
            </a:r>
            <a:r>
              <a:rPr lang="es-ES" sz="2200" b="1" dirty="0">
                <a:solidFill>
                  <a:srgbClr val="7030A0"/>
                </a:solidFill>
              </a:rPr>
              <a:t> </a:t>
            </a:r>
            <a:r>
              <a:rPr lang="es-ES" sz="2200" b="1" dirty="0" err="1">
                <a:solidFill>
                  <a:srgbClr val="7030A0"/>
                </a:solidFill>
              </a:rPr>
              <a:t>making</a:t>
            </a:r>
            <a:r>
              <a:rPr lang="es-ES" sz="2200" b="1" dirty="0">
                <a:solidFill>
                  <a:srgbClr val="7030A0"/>
                </a:solidFill>
              </a:rPr>
              <a:t> </a:t>
            </a:r>
            <a:r>
              <a:rPr lang="es-ES" sz="2200" b="1" dirty="0" err="1">
                <a:solidFill>
                  <a:srgbClr val="7030A0"/>
                </a:solidFill>
              </a:rPr>
              <a:t>skills</a:t>
            </a:r>
            <a:r>
              <a:rPr lang="es-ES" sz="2200" b="1" dirty="0">
                <a:solidFill>
                  <a:srgbClr val="7030A0"/>
                </a:solidFill>
              </a:rPr>
              <a:t> – </a:t>
            </a:r>
            <a:r>
              <a:rPr lang="es-ES" sz="2200" b="1" dirty="0" err="1">
                <a:solidFill>
                  <a:srgbClr val="7030A0"/>
                </a:solidFill>
              </a:rPr>
              <a:t>Decision</a:t>
            </a:r>
            <a:r>
              <a:rPr lang="es-ES" sz="2200" b="1" dirty="0">
                <a:solidFill>
                  <a:srgbClr val="7030A0"/>
                </a:solidFill>
              </a:rPr>
              <a:t> </a:t>
            </a:r>
            <a:r>
              <a:rPr lang="es-ES" sz="2200" b="1" dirty="0" err="1">
                <a:solidFill>
                  <a:srgbClr val="7030A0"/>
                </a:solidFill>
              </a:rPr>
              <a:t>process</a:t>
            </a:r>
            <a:endParaRPr lang="en-GB" sz="2200" b="1" dirty="0">
              <a:solidFill>
                <a:srgbClr val="7030A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2070932"/>
            <a:ext cx="7968970" cy="36733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mj-lt"/>
              <a:buAutoNum type="arabicPeriod"/>
              <a:defRPr/>
            </a:pPr>
            <a:r>
              <a:rPr lang="en-US" sz="1600" b="1" dirty="0" err="1">
                <a:solidFill>
                  <a:prstClr val="black"/>
                </a:solidFill>
              </a:rPr>
              <a:t>Stablishment</a:t>
            </a:r>
            <a:r>
              <a:rPr lang="en-US" sz="1600" b="1" dirty="0">
                <a:solidFill>
                  <a:prstClr val="black"/>
                </a:solidFill>
              </a:rPr>
              <a:t> of the objectives: </a:t>
            </a:r>
            <a:r>
              <a:rPr lang="en-US" sz="1400" dirty="0">
                <a:solidFill>
                  <a:prstClr val="black"/>
                </a:solidFill>
              </a:rPr>
              <a:t>define the result to be achieved, as well as the necessary means to achieve them, differentiating between what is considered mandatory and what is considered desired (in quantitative and/or qualitative terms).</a:t>
            </a:r>
          </a:p>
          <a:p>
            <a:pPr marL="342900" indent="-342900" algn="just">
              <a:buFont typeface="+mj-lt"/>
              <a:buAutoNum type="arabicPeriod"/>
              <a:defRPr/>
            </a:pPr>
            <a:r>
              <a:rPr lang="en-US" sz="1600" b="1" dirty="0">
                <a:solidFill>
                  <a:prstClr val="black"/>
                </a:solidFill>
              </a:rPr>
              <a:t>Searching for alternative solutions</a:t>
            </a:r>
            <a:r>
              <a:rPr lang="en-US" sz="1600" dirty="0">
                <a:solidFill>
                  <a:prstClr val="black"/>
                </a:solidFill>
              </a:rPr>
              <a:t>: </a:t>
            </a:r>
            <a:r>
              <a:rPr lang="en-US" sz="1400" dirty="0">
                <a:solidFill>
                  <a:prstClr val="black"/>
                </a:solidFill>
              </a:rPr>
              <a:t>involves an exercise in creativity (divergent and associative thinking). You should consider all possible factors that may affect the outcome of the decision, both direct and indirect, and establish their relevance.</a:t>
            </a:r>
          </a:p>
          <a:p>
            <a:pPr marL="342900" indent="-342900" algn="just">
              <a:buFont typeface="+mj-lt"/>
              <a:buAutoNum type="arabicPeriod"/>
              <a:defRPr/>
            </a:pPr>
            <a:r>
              <a:rPr lang="en-US" sz="1600" b="1" dirty="0">
                <a:solidFill>
                  <a:prstClr val="black"/>
                </a:solidFill>
              </a:rPr>
              <a:t>Assessment of the alternatives</a:t>
            </a:r>
            <a:r>
              <a:rPr lang="en-US" sz="1600" dirty="0">
                <a:solidFill>
                  <a:prstClr val="black"/>
                </a:solidFill>
              </a:rPr>
              <a:t>: </a:t>
            </a:r>
            <a:r>
              <a:rPr lang="en-US" sz="1400" dirty="0">
                <a:solidFill>
                  <a:prstClr val="black"/>
                </a:solidFill>
              </a:rPr>
              <a:t>Select among the proposed alternatives the most appropriate to achieve the objective, considering the amount of resources required to carry it out. Rank them according to their importance.</a:t>
            </a:r>
          </a:p>
          <a:p>
            <a:pPr marL="342900" indent="-342900" algn="just">
              <a:buFont typeface="+mj-lt"/>
              <a:buAutoNum type="arabicPeriod"/>
              <a:defRPr/>
            </a:pPr>
            <a:r>
              <a:rPr lang="en-US" sz="1600" b="1" dirty="0">
                <a:solidFill>
                  <a:prstClr val="black"/>
                </a:solidFill>
              </a:rPr>
              <a:t>Choice of the best alternative: </a:t>
            </a:r>
            <a:r>
              <a:rPr lang="en-US" sz="1400" dirty="0">
                <a:solidFill>
                  <a:prstClr val="black"/>
                </a:solidFill>
              </a:rPr>
              <a:t>according to your priorities and those resources available.</a:t>
            </a:r>
          </a:p>
          <a:p>
            <a:pPr marL="342900" indent="-342900" algn="just">
              <a:buFont typeface="+mj-lt"/>
              <a:buAutoNum type="arabicPeriod"/>
              <a:defRPr/>
            </a:pPr>
            <a:r>
              <a:rPr lang="en-US" sz="1600" b="1" dirty="0">
                <a:solidFill>
                  <a:prstClr val="black"/>
                </a:solidFill>
              </a:rPr>
              <a:t>Implementation of the decision, follow-up and control: </a:t>
            </a:r>
            <a:r>
              <a:rPr lang="en-US" sz="1400" dirty="0">
                <a:solidFill>
                  <a:prstClr val="black"/>
                </a:solidFill>
              </a:rPr>
              <a:t>After the decision has been made, it is important to know whether the expected result is being obtained, to analyze whether what was finally achieved was what was being sought when the problem arose.</a:t>
            </a:r>
            <a:endParaRPr lang="en-US" sz="1600" dirty="0">
              <a:solidFill>
                <a:prstClr val="black"/>
              </a:solidFill>
            </a:endParaRPr>
          </a:p>
        </p:txBody>
      </p:sp>
    </p:spTree>
    <p:extLst>
      <p:ext uri="{BB962C8B-B14F-4D97-AF65-F5344CB8AC3E}">
        <p14:creationId xmlns:p14="http://schemas.microsoft.com/office/powerpoint/2010/main" val="692657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1863544"/>
            <a:ext cx="8154408" cy="3923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Brand positioning requires time, focus and perseverance. </a:t>
            </a:r>
            <a:r>
              <a:rPr lang="en-US" sz="1600" dirty="0">
                <a:solidFill>
                  <a:prstClr val="black"/>
                </a:solidFill>
              </a:rPr>
              <a:t>Key points to build your personal branding:</a:t>
            </a:r>
          </a:p>
          <a:p>
            <a:pPr algn="just">
              <a:defRPr/>
            </a:pPr>
            <a:r>
              <a:rPr lang="en-US" sz="1600" b="1" dirty="0">
                <a:solidFill>
                  <a:prstClr val="black"/>
                </a:solidFill>
              </a:rPr>
              <a:t>Locate your niche: </a:t>
            </a:r>
            <a:r>
              <a:rPr lang="en-US" sz="1400" dirty="0">
                <a:solidFill>
                  <a:prstClr val="black"/>
                </a:solidFill>
              </a:rPr>
              <a:t>You must be clear about who you want to target</a:t>
            </a:r>
            <a:r>
              <a:rPr lang="en-US" sz="1600" dirty="0">
                <a:solidFill>
                  <a:prstClr val="black"/>
                </a:solidFill>
              </a:rPr>
              <a:t>. </a:t>
            </a:r>
          </a:p>
          <a:p>
            <a:pPr algn="just">
              <a:defRPr/>
            </a:pPr>
            <a:r>
              <a:rPr lang="en-US" sz="1600" b="1" dirty="0">
                <a:solidFill>
                  <a:prstClr val="black"/>
                </a:solidFill>
              </a:rPr>
              <a:t>Position yourself</a:t>
            </a:r>
            <a:r>
              <a:rPr lang="en-US" sz="1600" dirty="0">
                <a:solidFill>
                  <a:prstClr val="black"/>
                </a:solidFill>
              </a:rPr>
              <a:t>: </a:t>
            </a:r>
            <a:r>
              <a:rPr lang="en-US" sz="1400" dirty="0">
                <a:solidFill>
                  <a:prstClr val="black"/>
                </a:solidFill>
              </a:rPr>
              <a:t>Find out where you are most valued. You must be clear about where you are better than others and mark your differences with your possible competitors.</a:t>
            </a:r>
          </a:p>
          <a:p>
            <a:pPr algn="just">
              <a:defRPr/>
            </a:pPr>
            <a:r>
              <a:rPr lang="en-US" sz="1600" b="1" dirty="0">
                <a:solidFill>
                  <a:prstClr val="black"/>
                </a:solidFill>
              </a:rPr>
              <a:t>Take care of your name and your brand</a:t>
            </a:r>
            <a:r>
              <a:rPr lang="en-US" sz="1600" dirty="0">
                <a:solidFill>
                  <a:prstClr val="black"/>
                </a:solidFill>
              </a:rPr>
              <a:t>: </a:t>
            </a:r>
            <a:r>
              <a:rPr lang="en-US" sz="1400" dirty="0">
                <a:solidFill>
                  <a:prstClr val="black"/>
                </a:solidFill>
              </a:rPr>
              <a:t>when creating a personal brand you will be exposed. Take care of your private details, think that your digital image is what you are projecting and what is on the Internet is visible and public.</a:t>
            </a:r>
          </a:p>
          <a:p>
            <a:pPr algn="just">
              <a:defRPr/>
            </a:pPr>
            <a:r>
              <a:rPr lang="en-US" sz="1600" b="1" dirty="0">
                <a:solidFill>
                  <a:prstClr val="black"/>
                </a:solidFill>
              </a:rPr>
              <a:t>Be collaborative</a:t>
            </a:r>
            <a:r>
              <a:rPr lang="en-US" sz="1600" dirty="0">
                <a:solidFill>
                  <a:prstClr val="black"/>
                </a:solidFill>
              </a:rPr>
              <a:t>: </a:t>
            </a:r>
            <a:r>
              <a:rPr lang="en-US" sz="1400" dirty="0">
                <a:solidFill>
                  <a:prstClr val="black"/>
                </a:solidFill>
              </a:rPr>
              <a:t>Stay connected and spread your professional name. You can participate in several blogs, collaborate in printed newspapers or make continuous comments in forums. The more visible your name and brand, the better.</a:t>
            </a:r>
          </a:p>
          <a:p>
            <a:pPr algn="just">
              <a:defRPr/>
            </a:pPr>
            <a:r>
              <a:rPr lang="en-US" sz="1600" b="1" dirty="0">
                <a:solidFill>
                  <a:prstClr val="black"/>
                </a:solidFill>
              </a:rPr>
              <a:t>Participate and connect</a:t>
            </a:r>
            <a:r>
              <a:rPr lang="en-US" sz="1600" dirty="0">
                <a:solidFill>
                  <a:prstClr val="black"/>
                </a:solidFill>
              </a:rPr>
              <a:t>: </a:t>
            </a:r>
            <a:r>
              <a:rPr lang="en-US" sz="1400" dirty="0">
                <a:solidFill>
                  <a:prstClr val="black"/>
                </a:solidFill>
              </a:rPr>
              <a:t>Nowadays it is all about sharing, giving our opinion and showing what we like or don't like. But the most important thing in these new times is the connection between people with the same interest. This is what we call community.</a:t>
            </a:r>
            <a:endParaRPr lang="en-US" sz="1600" dirty="0">
              <a:solidFill>
                <a:prstClr val="black"/>
              </a:solidFill>
            </a:endParaRPr>
          </a:p>
        </p:txBody>
      </p:sp>
    </p:spTree>
    <p:extLst>
      <p:ext uri="{BB962C8B-B14F-4D97-AF65-F5344CB8AC3E}">
        <p14:creationId xmlns:p14="http://schemas.microsoft.com/office/powerpoint/2010/main" val="21013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1931140"/>
            <a:ext cx="8154408" cy="39239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Create your community:</a:t>
            </a:r>
          </a:p>
          <a:p>
            <a:pPr algn="just">
              <a:defRPr/>
            </a:pPr>
            <a:r>
              <a:rPr lang="en-US" sz="1600" dirty="0">
                <a:solidFill>
                  <a:prstClr val="black"/>
                </a:solidFill>
              </a:rPr>
              <a:t>That is what it is all about, in the best case, </a:t>
            </a:r>
            <a:r>
              <a:rPr lang="en-US" sz="1600" b="1" dirty="0">
                <a:solidFill>
                  <a:prstClr val="black"/>
                </a:solidFill>
              </a:rPr>
              <a:t>creating</a:t>
            </a:r>
            <a:r>
              <a:rPr lang="en-US" sz="1600" dirty="0">
                <a:solidFill>
                  <a:prstClr val="black"/>
                </a:solidFill>
              </a:rPr>
              <a:t> your community or, in any case, </a:t>
            </a:r>
            <a:r>
              <a:rPr lang="en-US" sz="1600" b="1" dirty="0">
                <a:solidFill>
                  <a:prstClr val="black"/>
                </a:solidFill>
              </a:rPr>
              <a:t>participating in a community </a:t>
            </a:r>
            <a:r>
              <a:rPr lang="en-US" sz="1600" dirty="0">
                <a:solidFill>
                  <a:prstClr val="black"/>
                </a:solidFill>
              </a:rPr>
              <a:t>on a topic related to yours. </a:t>
            </a:r>
          </a:p>
          <a:p>
            <a:pPr algn="just">
              <a:defRPr/>
            </a:pPr>
            <a:r>
              <a:rPr lang="en-US" sz="1600" dirty="0">
                <a:solidFill>
                  <a:prstClr val="black"/>
                </a:solidFill>
              </a:rPr>
              <a:t>The idea is to </a:t>
            </a:r>
            <a:r>
              <a:rPr lang="en-US" sz="1600" b="1" dirty="0">
                <a:solidFill>
                  <a:prstClr val="black"/>
                </a:solidFill>
              </a:rPr>
              <a:t>share and connect</a:t>
            </a:r>
            <a:r>
              <a:rPr lang="en-US" sz="1600" dirty="0">
                <a:solidFill>
                  <a:prstClr val="black"/>
                </a:solidFill>
              </a:rPr>
              <a:t>. Demonstrate how good you are about your area or expertise.</a:t>
            </a:r>
          </a:p>
          <a:p>
            <a:pPr algn="just">
              <a:spcAft>
                <a:spcPts val="600"/>
              </a:spcAft>
              <a:defRPr/>
            </a:pPr>
            <a:r>
              <a:rPr lang="en-US" sz="1600" dirty="0">
                <a:solidFill>
                  <a:prstClr val="black"/>
                </a:solidFill>
              </a:rPr>
              <a:t>In social networks you have many channels to achieve this goal:</a:t>
            </a:r>
          </a:p>
          <a:p>
            <a:pPr lvl="1" algn="just">
              <a:buFont typeface="Courier New" panose="02070309020205020404" pitchFamily="49" charset="0"/>
              <a:buChar char="o"/>
              <a:defRPr/>
            </a:pPr>
            <a:r>
              <a:rPr lang="en-US" sz="1400" dirty="0">
                <a:solidFill>
                  <a:prstClr val="black"/>
                </a:solidFill>
              </a:rPr>
              <a:t>You can </a:t>
            </a:r>
            <a:r>
              <a:rPr lang="en-US" sz="1400" b="1" dirty="0">
                <a:solidFill>
                  <a:prstClr val="black"/>
                </a:solidFill>
              </a:rPr>
              <a:t>make a blog </a:t>
            </a:r>
            <a:r>
              <a:rPr lang="en-US" sz="1400" dirty="0">
                <a:solidFill>
                  <a:prstClr val="black"/>
                </a:solidFill>
              </a:rPr>
              <a:t>and </a:t>
            </a:r>
            <a:r>
              <a:rPr lang="en-US" sz="1400" b="1" dirty="0">
                <a:solidFill>
                  <a:prstClr val="black"/>
                </a:solidFill>
              </a:rPr>
              <a:t>start writing or publishing news or information </a:t>
            </a:r>
            <a:r>
              <a:rPr lang="en-US" sz="1400" dirty="0">
                <a:solidFill>
                  <a:prstClr val="black"/>
                </a:solidFill>
              </a:rPr>
              <a:t>that you think is relevant.</a:t>
            </a:r>
          </a:p>
          <a:p>
            <a:pPr lvl="1" algn="just">
              <a:buFont typeface="Courier New" panose="02070309020205020404" pitchFamily="49" charset="0"/>
              <a:buChar char="o"/>
              <a:defRPr/>
            </a:pPr>
            <a:r>
              <a:rPr lang="en-US" sz="1400" dirty="0">
                <a:solidFill>
                  <a:prstClr val="black"/>
                </a:solidFill>
              </a:rPr>
              <a:t>Then you can </a:t>
            </a:r>
            <a:r>
              <a:rPr lang="en-US" sz="1400" b="1" dirty="0">
                <a:solidFill>
                  <a:prstClr val="black"/>
                </a:solidFill>
              </a:rPr>
              <a:t>open accounts on Twitter or Facebook and share your writings </a:t>
            </a:r>
            <a:r>
              <a:rPr lang="en-US" sz="1400" dirty="0">
                <a:solidFill>
                  <a:prstClr val="black"/>
                </a:solidFill>
              </a:rPr>
              <a:t>on these social networks. This way you will attract traffic to your website or blog and your name and service will be more visible.</a:t>
            </a:r>
          </a:p>
          <a:p>
            <a:pPr lvl="1" algn="just">
              <a:buFont typeface="Courier New" panose="02070309020205020404" pitchFamily="49" charset="0"/>
              <a:buChar char="o"/>
              <a:defRPr/>
            </a:pPr>
            <a:r>
              <a:rPr lang="en-US" sz="1400" dirty="0">
                <a:solidFill>
                  <a:prstClr val="black"/>
                </a:solidFill>
              </a:rPr>
              <a:t>Above all </a:t>
            </a:r>
            <a:r>
              <a:rPr lang="en-US" sz="1400" b="1" dirty="0">
                <a:solidFill>
                  <a:prstClr val="black"/>
                </a:solidFill>
              </a:rPr>
              <a:t>update 100% your resume and your </a:t>
            </a:r>
            <a:r>
              <a:rPr lang="en-US" sz="1400" b="1" dirty="0" err="1">
                <a:solidFill>
                  <a:prstClr val="black"/>
                </a:solidFill>
              </a:rPr>
              <a:t>Linkedin</a:t>
            </a:r>
            <a:r>
              <a:rPr lang="en-US" sz="1400" b="1" dirty="0">
                <a:solidFill>
                  <a:prstClr val="black"/>
                </a:solidFill>
              </a:rPr>
              <a:t> profile and use these channels to connect with more people</a:t>
            </a:r>
            <a:r>
              <a:rPr lang="en-US" sz="1400" dirty="0">
                <a:solidFill>
                  <a:prstClr val="black"/>
                </a:solidFill>
              </a:rPr>
              <a:t>. </a:t>
            </a:r>
            <a:r>
              <a:rPr lang="en-US" sz="1400" b="1" u="sng" dirty="0">
                <a:solidFill>
                  <a:prstClr val="black"/>
                </a:solidFill>
              </a:rPr>
              <a:t>You are your own brand. </a:t>
            </a:r>
          </a:p>
        </p:txBody>
      </p:sp>
    </p:spTree>
    <p:extLst>
      <p:ext uri="{BB962C8B-B14F-4D97-AF65-F5344CB8AC3E}">
        <p14:creationId xmlns:p14="http://schemas.microsoft.com/office/powerpoint/2010/main" val="911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40314" y="2063889"/>
            <a:ext cx="7599491" cy="397721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Tips for Brand Management:</a:t>
            </a:r>
          </a:p>
          <a:p>
            <a:pPr algn="just">
              <a:defRPr/>
            </a:pPr>
            <a:r>
              <a:rPr lang="en-US" sz="1400" b="1" dirty="0">
                <a:solidFill>
                  <a:prstClr val="black"/>
                </a:solidFill>
              </a:rPr>
              <a:t>Create a name that is easy to memorize</a:t>
            </a:r>
            <a:r>
              <a:rPr lang="en-US" sz="1400" dirty="0">
                <a:solidFill>
                  <a:prstClr val="black"/>
                </a:solidFill>
              </a:rPr>
              <a:t>.</a:t>
            </a:r>
          </a:p>
          <a:p>
            <a:pPr algn="just">
              <a:defRPr/>
            </a:pPr>
            <a:r>
              <a:rPr lang="en-US" sz="1400" dirty="0">
                <a:solidFill>
                  <a:prstClr val="black"/>
                </a:solidFill>
              </a:rPr>
              <a:t>Achieve a high level of </a:t>
            </a:r>
            <a:r>
              <a:rPr lang="en-US" sz="1400" b="1" dirty="0">
                <a:solidFill>
                  <a:prstClr val="black"/>
                </a:solidFill>
              </a:rPr>
              <a:t>visual identity</a:t>
            </a:r>
            <a:r>
              <a:rPr lang="en-US" sz="1400" dirty="0">
                <a:solidFill>
                  <a:prstClr val="black"/>
                </a:solidFill>
              </a:rPr>
              <a:t>.</a:t>
            </a:r>
          </a:p>
          <a:p>
            <a:pPr algn="just">
              <a:defRPr/>
            </a:pPr>
            <a:r>
              <a:rPr lang="en-US" sz="1400" dirty="0">
                <a:solidFill>
                  <a:prstClr val="black"/>
                </a:solidFill>
              </a:rPr>
              <a:t>Emit </a:t>
            </a:r>
            <a:r>
              <a:rPr lang="en-US" sz="1400" b="1" dirty="0">
                <a:solidFill>
                  <a:prstClr val="black"/>
                </a:solidFill>
              </a:rPr>
              <a:t>emotions and sensations </a:t>
            </a:r>
            <a:r>
              <a:rPr lang="en-US" sz="1400" dirty="0">
                <a:solidFill>
                  <a:prstClr val="black"/>
                </a:solidFill>
              </a:rPr>
              <a:t>that symbolize what the market expects from the </a:t>
            </a:r>
            <a:r>
              <a:rPr lang="en-US" sz="1400" b="1" dirty="0">
                <a:solidFill>
                  <a:prstClr val="black"/>
                </a:solidFill>
              </a:rPr>
              <a:t>brand</a:t>
            </a:r>
            <a:r>
              <a:rPr lang="en-US" sz="1400" dirty="0">
                <a:solidFill>
                  <a:prstClr val="black"/>
                </a:solidFill>
              </a:rPr>
              <a:t>.</a:t>
            </a:r>
          </a:p>
          <a:p>
            <a:pPr algn="just">
              <a:defRPr/>
            </a:pPr>
            <a:r>
              <a:rPr lang="en-US" sz="1400" b="1" dirty="0">
                <a:solidFill>
                  <a:prstClr val="black"/>
                </a:solidFill>
              </a:rPr>
              <a:t>Highlight a single idea </a:t>
            </a:r>
            <a:r>
              <a:rPr lang="en-US" sz="1400" dirty="0">
                <a:solidFill>
                  <a:prstClr val="black"/>
                </a:solidFill>
              </a:rPr>
              <a:t>of the product or company in all areas of communication.</a:t>
            </a:r>
          </a:p>
          <a:p>
            <a:pPr algn="just">
              <a:defRPr/>
            </a:pPr>
            <a:r>
              <a:rPr lang="en-US" sz="1400" b="1" dirty="0">
                <a:solidFill>
                  <a:prstClr val="black"/>
                </a:solidFill>
              </a:rPr>
              <a:t>Simplicity</a:t>
            </a:r>
            <a:r>
              <a:rPr lang="en-US" sz="1400" dirty="0">
                <a:solidFill>
                  <a:prstClr val="black"/>
                </a:solidFill>
              </a:rPr>
              <a:t> </a:t>
            </a:r>
            <a:r>
              <a:rPr lang="en-US" sz="1400" b="1" dirty="0">
                <a:solidFill>
                  <a:prstClr val="black"/>
                </a:solidFill>
              </a:rPr>
              <a:t>in the form and content of our communication.</a:t>
            </a:r>
          </a:p>
          <a:p>
            <a:pPr algn="just">
              <a:defRPr/>
            </a:pPr>
            <a:r>
              <a:rPr lang="en-US" sz="1400" dirty="0">
                <a:solidFill>
                  <a:prstClr val="black"/>
                </a:solidFill>
              </a:rPr>
              <a:t>Develop your </a:t>
            </a:r>
            <a:r>
              <a:rPr lang="en-US" sz="1400" b="1" dirty="0">
                <a:solidFill>
                  <a:prstClr val="black"/>
                </a:solidFill>
              </a:rPr>
              <a:t>ability to adapt </a:t>
            </a:r>
            <a:r>
              <a:rPr lang="en-US" sz="1400" dirty="0">
                <a:solidFill>
                  <a:prstClr val="black"/>
                </a:solidFill>
              </a:rPr>
              <a:t>and respond to change.</a:t>
            </a:r>
          </a:p>
          <a:p>
            <a:pPr algn="just">
              <a:defRPr/>
            </a:pPr>
            <a:r>
              <a:rPr lang="en-US" sz="1400" dirty="0">
                <a:solidFill>
                  <a:prstClr val="black"/>
                </a:solidFill>
              </a:rPr>
              <a:t>The </a:t>
            </a:r>
            <a:r>
              <a:rPr lang="en-US" sz="1400" b="1" dirty="0">
                <a:solidFill>
                  <a:prstClr val="black"/>
                </a:solidFill>
              </a:rPr>
              <a:t>brand values </a:t>
            </a:r>
            <a:r>
              <a:rPr lang="en-US" sz="1400" dirty="0">
                <a:solidFill>
                  <a:prstClr val="black"/>
                </a:solidFill>
              </a:rPr>
              <a:t>should permeate the entire company and </a:t>
            </a:r>
            <a:r>
              <a:rPr lang="en-US" sz="1400" b="1" dirty="0">
                <a:solidFill>
                  <a:prstClr val="black"/>
                </a:solidFill>
              </a:rPr>
              <a:t>can be transmitted to the customer </a:t>
            </a:r>
            <a:r>
              <a:rPr lang="en-US" sz="1400" dirty="0">
                <a:solidFill>
                  <a:prstClr val="black"/>
                </a:solidFill>
              </a:rPr>
              <a:t>in every contact.</a:t>
            </a:r>
          </a:p>
          <a:p>
            <a:pPr marL="0" indent="0" algn="ctr">
              <a:buNone/>
              <a:defRPr/>
            </a:pPr>
            <a:r>
              <a:rPr lang="en-US" sz="1600" u="sng" dirty="0">
                <a:solidFill>
                  <a:prstClr val="black"/>
                </a:solidFill>
              </a:rPr>
              <a:t>Give value to the work you do, place yourself in the environment that suits you, become a reference in your field, always take care of your name and your brand, publish yourself and connect with other professionals or people similar to you.</a:t>
            </a:r>
          </a:p>
          <a:p>
            <a:pPr marL="0" indent="0" algn="just">
              <a:buNone/>
              <a:defRPr/>
            </a:pPr>
            <a:endParaRPr lang="en-US" sz="1600" dirty="0">
              <a:solidFill>
                <a:prstClr val="black"/>
              </a:solidFill>
            </a:endParaRPr>
          </a:p>
        </p:txBody>
      </p:sp>
    </p:spTree>
    <p:extLst>
      <p:ext uri="{BB962C8B-B14F-4D97-AF65-F5344CB8AC3E}">
        <p14:creationId xmlns:p14="http://schemas.microsoft.com/office/powerpoint/2010/main" val="381472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12504" y="2027392"/>
            <a:ext cx="7848654" cy="321837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The figure of community manager - an outsourceable position:</a:t>
            </a:r>
          </a:p>
          <a:p>
            <a:pPr marL="0" indent="0" algn="just">
              <a:buNone/>
              <a:defRPr/>
            </a:pPr>
            <a:r>
              <a:rPr lang="en-US" sz="1600" dirty="0">
                <a:solidFill>
                  <a:prstClr val="black"/>
                </a:solidFill>
              </a:rPr>
              <a:t>The </a:t>
            </a:r>
            <a:r>
              <a:rPr lang="en-US" sz="1600" b="1" dirty="0">
                <a:solidFill>
                  <a:prstClr val="black"/>
                </a:solidFill>
              </a:rPr>
              <a:t>increasing complexity and number of social networks </a:t>
            </a:r>
            <a:r>
              <a:rPr lang="en-US" sz="1600" dirty="0">
                <a:solidFill>
                  <a:prstClr val="black"/>
                </a:solidFill>
              </a:rPr>
              <a:t>in which a company can consider interesting to intervene for their business objectives has led to the emergence of a </a:t>
            </a:r>
            <a:r>
              <a:rPr lang="en-US" sz="1600" b="1" dirty="0">
                <a:solidFill>
                  <a:prstClr val="black"/>
                </a:solidFill>
              </a:rPr>
              <a:t>new job position</a:t>
            </a:r>
            <a:r>
              <a:rPr lang="en-US" sz="1600" dirty="0">
                <a:solidFill>
                  <a:prstClr val="black"/>
                </a:solidFill>
              </a:rPr>
              <a:t>: the so-called </a:t>
            </a:r>
            <a:r>
              <a:rPr lang="en-US" sz="1600" b="1" dirty="0">
                <a:solidFill>
                  <a:prstClr val="black"/>
                </a:solidFill>
              </a:rPr>
              <a:t>Community Manager </a:t>
            </a:r>
            <a:r>
              <a:rPr lang="en-US" sz="1600" dirty="0">
                <a:solidFill>
                  <a:prstClr val="black"/>
                </a:solidFill>
              </a:rPr>
              <a:t>or Social Media Manager.</a:t>
            </a:r>
          </a:p>
          <a:p>
            <a:pPr algn="just">
              <a:defRPr/>
            </a:pPr>
            <a:r>
              <a:rPr lang="en-US" sz="1400" dirty="0">
                <a:solidFill>
                  <a:prstClr val="black"/>
                </a:solidFill>
              </a:rPr>
              <a:t>Is a professional which duty is to </a:t>
            </a:r>
            <a:r>
              <a:rPr lang="en-US" sz="1400" b="1" dirty="0">
                <a:solidFill>
                  <a:prstClr val="black"/>
                </a:solidFill>
              </a:rPr>
              <a:t>represent the voice of the company </a:t>
            </a:r>
            <a:r>
              <a:rPr lang="en-US" sz="1400" dirty="0">
                <a:solidFill>
                  <a:prstClr val="black"/>
                </a:solidFill>
              </a:rPr>
              <a:t>in the conversations that take place </a:t>
            </a:r>
            <a:r>
              <a:rPr lang="en-US" sz="1400" b="1" dirty="0">
                <a:solidFill>
                  <a:prstClr val="black"/>
                </a:solidFill>
              </a:rPr>
              <a:t>in social media</a:t>
            </a:r>
            <a:r>
              <a:rPr lang="en-US" sz="1400" dirty="0">
                <a:solidFill>
                  <a:prstClr val="black"/>
                </a:solidFill>
              </a:rPr>
              <a:t>. Characteristics:</a:t>
            </a:r>
          </a:p>
          <a:p>
            <a:pPr lvl="1" algn="just">
              <a:defRPr/>
            </a:pPr>
            <a:r>
              <a:rPr lang="en-US" sz="1200" b="1" dirty="0">
                <a:solidFill>
                  <a:prstClr val="black"/>
                </a:solidFill>
              </a:rPr>
              <a:t>A genuine interest in people</a:t>
            </a:r>
            <a:r>
              <a:rPr lang="en-US" sz="1200" dirty="0">
                <a:solidFill>
                  <a:prstClr val="black"/>
                </a:solidFill>
              </a:rPr>
              <a:t>, a vocation for service and a good dose of emotional intelligence.</a:t>
            </a:r>
          </a:p>
          <a:p>
            <a:pPr lvl="1" algn="just">
              <a:defRPr/>
            </a:pPr>
            <a:r>
              <a:rPr lang="en-US" sz="1200" b="1" dirty="0">
                <a:solidFill>
                  <a:prstClr val="black"/>
                </a:solidFill>
              </a:rPr>
              <a:t>In-depth knowledge of the company</a:t>
            </a:r>
            <a:r>
              <a:rPr lang="en-US" sz="1200" dirty="0">
                <a:solidFill>
                  <a:prstClr val="black"/>
                </a:solidFill>
              </a:rPr>
              <a:t>: being familiar with the company's products, brands and policies.</a:t>
            </a:r>
          </a:p>
          <a:p>
            <a:pPr lvl="1" algn="just">
              <a:defRPr/>
            </a:pPr>
            <a:r>
              <a:rPr lang="en-US" sz="1200" b="1" dirty="0">
                <a:solidFill>
                  <a:prstClr val="black"/>
                </a:solidFill>
              </a:rPr>
              <a:t>Be in tune </a:t>
            </a:r>
            <a:r>
              <a:rPr lang="en-US" sz="1200" dirty="0">
                <a:solidFill>
                  <a:prstClr val="black"/>
                </a:solidFill>
              </a:rPr>
              <a:t>with the company's own communication style, in line with its corporate positioning, its brand image and the profile of its target audience. </a:t>
            </a:r>
          </a:p>
          <a:p>
            <a:pPr lvl="1" algn="just">
              <a:defRPr/>
            </a:pPr>
            <a:r>
              <a:rPr lang="en-US" sz="1200" b="1" dirty="0">
                <a:solidFill>
                  <a:prstClr val="black"/>
                </a:solidFill>
              </a:rPr>
              <a:t>Knowledge of marketing and communication strategies.</a:t>
            </a:r>
          </a:p>
          <a:p>
            <a:pPr lvl="1" algn="just">
              <a:defRPr/>
            </a:pPr>
            <a:r>
              <a:rPr lang="en-US" sz="1200" b="1" dirty="0">
                <a:solidFill>
                  <a:prstClr val="black"/>
                </a:solidFill>
              </a:rPr>
              <a:t>Be methodical</a:t>
            </a:r>
            <a:r>
              <a:rPr lang="en-US" sz="1200" dirty="0">
                <a:solidFill>
                  <a:prstClr val="black"/>
                </a:solidFill>
              </a:rPr>
              <a:t>: must be rigorous in translating the strategy into concrete actions, tracking results and measuring the evolution of key performance indicators.</a:t>
            </a:r>
          </a:p>
        </p:txBody>
      </p:sp>
    </p:spTree>
    <p:extLst>
      <p:ext uri="{BB962C8B-B14F-4D97-AF65-F5344CB8AC3E}">
        <p14:creationId xmlns:p14="http://schemas.microsoft.com/office/powerpoint/2010/main" val="3870535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99214" y="2180017"/>
            <a:ext cx="7705797" cy="308981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The main objective of a social media strategy is to </a:t>
            </a:r>
            <a:r>
              <a:rPr lang="en-US" sz="1600" b="1" dirty="0">
                <a:solidFill>
                  <a:prstClr val="black"/>
                </a:solidFill>
              </a:rPr>
              <a:t>encourage the development of a community </a:t>
            </a:r>
            <a:r>
              <a:rPr lang="en-US" sz="1600" dirty="0">
                <a:solidFill>
                  <a:prstClr val="black"/>
                </a:solidFill>
              </a:rPr>
              <a:t>as broad as possible, but, at the same time, </a:t>
            </a:r>
            <a:r>
              <a:rPr lang="en-US" sz="1600" b="1" dirty="0">
                <a:solidFill>
                  <a:prstClr val="black"/>
                </a:solidFill>
              </a:rPr>
              <a:t>with a high level of engagement with our company, brand or product</a:t>
            </a:r>
            <a:r>
              <a:rPr lang="en-US" sz="1600" dirty="0">
                <a:solidFill>
                  <a:prstClr val="black"/>
                </a:solidFill>
              </a:rPr>
              <a:t>. </a:t>
            </a:r>
          </a:p>
          <a:p>
            <a:pPr marL="0" indent="0" algn="just">
              <a:buNone/>
              <a:defRPr/>
            </a:pPr>
            <a:r>
              <a:rPr lang="en-US" sz="1600" dirty="0">
                <a:solidFill>
                  <a:prstClr val="black"/>
                </a:solidFill>
              </a:rPr>
              <a:t>Once a community has been built, we can </a:t>
            </a:r>
            <a:r>
              <a:rPr lang="en-US" sz="1600" b="1" dirty="0">
                <a:solidFill>
                  <a:prstClr val="black"/>
                </a:solidFill>
              </a:rPr>
              <a:t>track</a:t>
            </a:r>
            <a:r>
              <a:rPr lang="en-US" sz="1600" dirty="0">
                <a:solidFill>
                  <a:prstClr val="black"/>
                </a:solidFill>
              </a:rPr>
              <a:t> in our web traffic analytics system </a:t>
            </a:r>
            <a:r>
              <a:rPr lang="en-US" sz="1600" b="1" dirty="0">
                <a:solidFill>
                  <a:prstClr val="black"/>
                </a:solidFill>
              </a:rPr>
              <a:t>the amount of traffic originating from social networks</a:t>
            </a:r>
            <a:r>
              <a:rPr lang="en-US" sz="1600" dirty="0">
                <a:solidFill>
                  <a:prstClr val="black"/>
                </a:solidFill>
              </a:rPr>
              <a:t>, as well as the </a:t>
            </a:r>
            <a:r>
              <a:rPr lang="en-US" sz="1600" b="1" dirty="0">
                <a:solidFill>
                  <a:prstClr val="black"/>
                </a:solidFill>
              </a:rPr>
              <a:t>quality </a:t>
            </a:r>
            <a:r>
              <a:rPr lang="en-US" sz="1600" dirty="0">
                <a:solidFill>
                  <a:prstClr val="black"/>
                </a:solidFill>
              </a:rPr>
              <a:t>level of this traffic.</a:t>
            </a:r>
          </a:p>
          <a:p>
            <a:pPr marL="0" indent="0" algn="just">
              <a:buNone/>
              <a:defRPr/>
            </a:pPr>
            <a:r>
              <a:rPr lang="en-US" sz="1600" b="1" dirty="0">
                <a:solidFill>
                  <a:prstClr val="black"/>
                </a:solidFill>
              </a:rPr>
              <a:t>Main social networks used by companies*:</a:t>
            </a:r>
          </a:p>
          <a:p>
            <a:pPr lvl="1" algn="just">
              <a:defRPr/>
            </a:pPr>
            <a:r>
              <a:rPr lang="en-US" sz="1600" b="1" dirty="0">
                <a:solidFill>
                  <a:prstClr val="black"/>
                </a:solidFill>
              </a:rPr>
              <a:t>Facebook.</a:t>
            </a:r>
          </a:p>
          <a:p>
            <a:pPr lvl="1" algn="just">
              <a:defRPr/>
            </a:pPr>
            <a:r>
              <a:rPr lang="en-US" sz="1600" b="1" dirty="0">
                <a:solidFill>
                  <a:prstClr val="black"/>
                </a:solidFill>
              </a:rPr>
              <a:t>Twitter.</a:t>
            </a:r>
          </a:p>
          <a:p>
            <a:pPr lvl="1" algn="just">
              <a:defRPr/>
            </a:pPr>
            <a:r>
              <a:rPr lang="en-US" sz="1600" b="1" dirty="0" err="1">
                <a:solidFill>
                  <a:prstClr val="black"/>
                </a:solidFill>
              </a:rPr>
              <a:t>Youtube</a:t>
            </a:r>
            <a:r>
              <a:rPr lang="en-US" sz="1600" b="1" dirty="0">
                <a:solidFill>
                  <a:prstClr val="black"/>
                </a:solidFill>
              </a:rPr>
              <a:t>.</a:t>
            </a:r>
          </a:p>
          <a:p>
            <a:pPr lvl="1" algn="just">
              <a:defRPr/>
            </a:pPr>
            <a:r>
              <a:rPr lang="en-US" sz="1600" b="1" dirty="0" err="1">
                <a:solidFill>
                  <a:prstClr val="black"/>
                </a:solidFill>
              </a:rPr>
              <a:t>Linkedin</a:t>
            </a:r>
            <a:r>
              <a:rPr lang="en-US" sz="1600" b="1" dirty="0">
                <a:solidFill>
                  <a:prstClr val="black"/>
                </a:solidFill>
              </a:rPr>
              <a:t>.</a:t>
            </a:r>
          </a:p>
          <a:p>
            <a:pPr marL="0" indent="0" algn="just">
              <a:buNone/>
              <a:defRPr/>
            </a:pPr>
            <a:endParaRPr lang="en-US" sz="1600" dirty="0">
              <a:solidFill>
                <a:prstClr val="black"/>
              </a:solidFill>
            </a:endParaRPr>
          </a:p>
        </p:txBody>
      </p:sp>
      <p:sp>
        <p:nvSpPr>
          <p:cNvPr id="7" name="CuadroTexto 6">
            <a:extLst>
              <a:ext uri="{FF2B5EF4-FFF2-40B4-BE49-F238E27FC236}">
                <a16:creationId xmlns:a16="http://schemas.microsoft.com/office/drawing/2014/main" id="{B77DCC31-4A6A-F5CA-D207-DE54EB5005A0}"/>
              </a:ext>
            </a:extLst>
          </p:cNvPr>
          <p:cNvSpPr txBox="1"/>
          <p:nvPr/>
        </p:nvSpPr>
        <p:spPr>
          <a:xfrm>
            <a:off x="4896050" y="5735053"/>
            <a:ext cx="3360215" cy="215444"/>
          </a:xfrm>
          <a:prstGeom prst="rect">
            <a:avLst/>
          </a:prstGeom>
          <a:noFill/>
        </p:spPr>
        <p:txBody>
          <a:bodyPr wrap="none" rtlCol="0">
            <a:spAutoFit/>
          </a:bodyPr>
          <a:lstStyle/>
          <a:p>
            <a:r>
              <a:rPr lang="es-ES" sz="800" dirty="0"/>
              <a:t>*https://www.businessnewsdaily.com/7832-social-media-for-business.html</a:t>
            </a:r>
          </a:p>
        </p:txBody>
      </p:sp>
    </p:spTree>
    <p:extLst>
      <p:ext uri="{BB962C8B-B14F-4D97-AF65-F5344CB8AC3E}">
        <p14:creationId xmlns:p14="http://schemas.microsoft.com/office/powerpoint/2010/main" val="321309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62856" y="1973521"/>
            <a:ext cx="7858197" cy="3552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Facebook</a:t>
            </a:r>
          </a:p>
          <a:p>
            <a:pPr marL="0" indent="0" algn="just">
              <a:buNone/>
              <a:defRPr/>
            </a:pPr>
            <a:r>
              <a:rPr lang="en-US" sz="1600" dirty="0">
                <a:solidFill>
                  <a:prstClr val="black"/>
                </a:solidFill>
              </a:rPr>
              <a:t>Facebook allows three essential forms of content management:</a:t>
            </a:r>
          </a:p>
          <a:p>
            <a:pPr algn="just">
              <a:defRPr/>
            </a:pPr>
            <a:r>
              <a:rPr lang="en-US" sz="1600" b="1" dirty="0">
                <a:solidFill>
                  <a:prstClr val="black"/>
                </a:solidFill>
              </a:rPr>
              <a:t>Individual profiles: </a:t>
            </a:r>
            <a:r>
              <a:rPr lang="en-US" sz="1400" dirty="0">
                <a:solidFill>
                  <a:prstClr val="black"/>
                </a:solidFill>
              </a:rPr>
              <a:t>this is the space where people, individually, share information about themselves. It is in the personal account where we can publish our opinions, recommend content, post links, upload and tag photos, etc. It is also with our individual profile that we can become "friends" with other people and also "fans" of company pages. Individual profiles are for individuals and it is not advisable to create an individual profile for a company.</a:t>
            </a:r>
          </a:p>
          <a:p>
            <a:pPr algn="just">
              <a:defRPr/>
            </a:pPr>
            <a:r>
              <a:rPr lang="en-US" sz="1600" b="1" dirty="0">
                <a:solidFill>
                  <a:prstClr val="black"/>
                </a:solidFill>
              </a:rPr>
              <a:t>Company pages: </a:t>
            </a:r>
            <a:r>
              <a:rPr lang="en-US" sz="1400" dirty="0">
                <a:solidFill>
                  <a:prstClr val="black"/>
                </a:solidFill>
              </a:rPr>
              <a:t>is the space in which the company shares important information about its products, brands, services, location, news... The messages sent by the administrator are visible in the fan updates section of the company page, but do not reach their inboxes, which hinders their visibility. It is free of charge, but you have the option to pay for promoting your publications.</a:t>
            </a:r>
          </a:p>
          <a:p>
            <a:pPr algn="just">
              <a:defRPr/>
            </a:pPr>
            <a:r>
              <a:rPr lang="en-US" sz="1600" b="1" dirty="0">
                <a:solidFill>
                  <a:prstClr val="black"/>
                </a:solidFill>
              </a:rPr>
              <a:t>Groups: </a:t>
            </a:r>
            <a:r>
              <a:rPr lang="en-US" sz="1400" dirty="0">
                <a:solidFill>
                  <a:prstClr val="black"/>
                </a:solidFill>
              </a:rPr>
              <a:t>are used mainly as spaces for discussion and interaction by groups of people around a topic of common interest. Messages sent by the group owner reach the inboxes, and even their e-mails, of the group members, which gives them greater visibility.</a:t>
            </a:r>
          </a:p>
          <a:p>
            <a:pPr marL="0" indent="0" algn="just">
              <a:buNone/>
              <a:defRPr/>
            </a:pPr>
            <a:endParaRPr lang="en-US" sz="1600" dirty="0">
              <a:solidFill>
                <a:prstClr val="black"/>
              </a:solidFill>
            </a:endParaRPr>
          </a:p>
        </p:txBody>
      </p:sp>
    </p:spTree>
    <p:extLst>
      <p:ext uri="{BB962C8B-B14F-4D97-AF65-F5344CB8AC3E}">
        <p14:creationId xmlns:p14="http://schemas.microsoft.com/office/powerpoint/2010/main" val="2585607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31298" y="2337888"/>
            <a:ext cx="7585481" cy="24266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Twitter</a:t>
            </a:r>
          </a:p>
          <a:p>
            <a:pPr marL="0" indent="0" algn="just">
              <a:buNone/>
              <a:defRPr/>
            </a:pPr>
            <a:r>
              <a:rPr lang="en-US" sz="1600" dirty="0">
                <a:solidFill>
                  <a:prstClr val="black"/>
                </a:solidFill>
              </a:rPr>
              <a:t>Messages posted by users are limited to no more than 140 characters. This makes communication on Twitter enormously synthetic.</a:t>
            </a:r>
          </a:p>
          <a:p>
            <a:pPr algn="just">
              <a:defRPr/>
            </a:pPr>
            <a:r>
              <a:rPr lang="en-US" sz="1600" b="1" dirty="0">
                <a:solidFill>
                  <a:prstClr val="black"/>
                </a:solidFill>
              </a:rPr>
              <a:t>Personal account</a:t>
            </a:r>
            <a:r>
              <a:rPr lang="en-US" sz="1600" dirty="0">
                <a:solidFill>
                  <a:prstClr val="black"/>
                </a:solidFill>
              </a:rPr>
              <a:t>: </a:t>
            </a:r>
            <a:r>
              <a:rPr lang="en-US" sz="1400" dirty="0">
                <a:solidFill>
                  <a:prstClr val="black"/>
                </a:solidFill>
              </a:rPr>
              <a:t>The flow of information is highly dynamic. Content does not remain accessible indefinitely, which makes the simultaneity and instantaneity of conversations not so much a simple characteristic as a requirement of the platform itself.</a:t>
            </a:r>
          </a:p>
          <a:p>
            <a:pPr algn="just">
              <a:defRPr/>
            </a:pPr>
            <a:r>
              <a:rPr lang="en-US" sz="1600" b="1" dirty="0">
                <a:solidFill>
                  <a:prstClr val="black"/>
                </a:solidFill>
              </a:rPr>
              <a:t>Professional account</a:t>
            </a:r>
            <a:r>
              <a:rPr lang="en-US" sz="1600" dirty="0">
                <a:solidFill>
                  <a:prstClr val="black"/>
                </a:solidFill>
              </a:rPr>
              <a:t>: </a:t>
            </a:r>
            <a:r>
              <a:rPr lang="en-US" sz="1400" dirty="0">
                <a:solidFill>
                  <a:prstClr val="black"/>
                </a:solidFill>
              </a:rPr>
              <a:t>offers the "Quick Promote" tool that facilitates the task of launching a promotional campaign. It is free of charge. It offers a paid service that provides more functionalities “twitter blue”.</a:t>
            </a:r>
            <a:endParaRPr lang="en-US" sz="1600" dirty="0">
              <a:solidFill>
                <a:prstClr val="black"/>
              </a:solidFill>
            </a:endParaRPr>
          </a:p>
        </p:txBody>
      </p:sp>
    </p:spTree>
    <p:extLst>
      <p:ext uri="{BB962C8B-B14F-4D97-AF65-F5344CB8AC3E}">
        <p14:creationId xmlns:p14="http://schemas.microsoft.com/office/powerpoint/2010/main" val="269167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E46CAB-D8E8-4495-B8CF-5DC57B20290B}"/>
              </a:ext>
            </a:extLst>
          </p:cNvPr>
          <p:cNvSpPr>
            <a:spLocks noGrp="1"/>
          </p:cNvSpPr>
          <p:nvPr>
            <p:ph idx="1"/>
          </p:nvPr>
        </p:nvSpPr>
        <p:spPr>
          <a:xfrm>
            <a:off x="6130082" y="5133241"/>
            <a:ext cx="2277388" cy="370810"/>
          </a:xfrm>
        </p:spPr>
        <p:txBody>
          <a:bodyPr vert="horz" lIns="91440" tIns="45720" rIns="91440" bIns="45720" rtlCol="0" anchor="t">
            <a:normAutofit/>
          </a:bodyPr>
          <a:lstStyle/>
          <a:p>
            <a:pPr marL="0" indent="0" algn="just">
              <a:buNone/>
              <a:tabLst>
                <a:tab pos="1617663" algn="l"/>
              </a:tabLst>
              <a:defRPr/>
            </a:pPr>
            <a:r>
              <a:rPr lang="en-US" sz="2000" b="1" dirty="0"/>
              <a:t>Why is important?</a:t>
            </a:r>
          </a:p>
          <a:p>
            <a:pPr marL="0" indent="0" algn="just">
              <a:buNone/>
              <a:tabLst>
                <a:tab pos="1617663" algn="l"/>
              </a:tabLst>
              <a:defRPr/>
            </a:pPr>
            <a:endParaRPr lang="en-US" sz="2000" b="1" dirty="0"/>
          </a:p>
          <a:p>
            <a:pPr marL="0" indent="0" algn="just">
              <a:buNone/>
              <a:tabLst>
                <a:tab pos="1617663" algn="l"/>
              </a:tabLst>
              <a:defRPr/>
            </a:pPr>
            <a:endParaRPr lang="en-US" sz="2000" b="1" dirty="0"/>
          </a:p>
        </p:txBody>
      </p:sp>
      <p:sp>
        <p:nvSpPr>
          <p:cNvPr id="3" name="Título 2">
            <a:extLst>
              <a:ext uri="{FF2B5EF4-FFF2-40B4-BE49-F238E27FC236}">
                <a16:creationId xmlns:a16="http://schemas.microsoft.com/office/drawing/2014/main" id="{A21F217D-65DC-44CC-A2ED-AF2B6F3E9761}"/>
              </a:ext>
            </a:extLst>
          </p:cNvPr>
          <p:cNvSpPr>
            <a:spLocks noGrp="1"/>
          </p:cNvSpPr>
          <p:nvPr>
            <p:ph type="title"/>
          </p:nvPr>
        </p:nvSpPr>
        <p:spPr>
          <a:xfrm>
            <a:off x="277922" y="5010285"/>
            <a:ext cx="7375482" cy="616722"/>
          </a:xfrm>
        </p:spPr>
        <p:txBody>
          <a:bodyPr>
            <a:normAutofit fontScale="90000"/>
          </a:bodyPr>
          <a:lstStyle/>
          <a:p>
            <a:r>
              <a:rPr lang="es-ES" dirty="0"/>
              <a:t>Creativity </a:t>
            </a:r>
          </a:p>
        </p:txBody>
      </p:sp>
      <p:pic>
        <p:nvPicPr>
          <p:cNvPr id="9" name="Imagen 8" descr="Un dibujo de una persona&#10;&#10;Descripción generada automáticamente con confianza baja">
            <a:extLst>
              <a:ext uri="{FF2B5EF4-FFF2-40B4-BE49-F238E27FC236}">
                <a16:creationId xmlns:a16="http://schemas.microsoft.com/office/drawing/2014/main" id="{8B3B9486-B75A-4D08-B17F-4288C0DF3491}"/>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1230993"/>
            <a:ext cx="8367386" cy="4754076"/>
          </a:xfrm>
          <a:prstGeom prst="rect">
            <a:avLst/>
          </a:prstGeom>
        </p:spPr>
      </p:pic>
    </p:spTree>
    <p:extLst>
      <p:ext uri="{BB962C8B-B14F-4D97-AF65-F5344CB8AC3E}">
        <p14:creationId xmlns:p14="http://schemas.microsoft.com/office/powerpoint/2010/main" val="1278651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60630" y="1774163"/>
            <a:ext cx="7776465" cy="408120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err="1">
                <a:solidFill>
                  <a:prstClr val="black"/>
                </a:solidFill>
              </a:rPr>
              <a:t>Youtube</a:t>
            </a:r>
            <a:endParaRPr lang="en-US" sz="1600" b="1" dirty="0">
              <a:solidFill>
                <a:prstClr val="black"/>
              </a:solidFill>
            </a:endParaRPr>
          </a:p>
          <a:p>
            <a:pPr marL="0" indent="0" algn="just">
              <a:buNone/>
              <a:defRPr/>
            </a:pPr>
            <a:r>
              <a:rPr lang="en-US" sz="1600" dirty="0">
                <a:solidFill>
                  <a:prstClr val="black"/>
                </a:solidFill>
              </a:rPr>
              <a:t>Different possibilities in terms of content promotion, depending on your budget. The strategy follows the same rules as with any other marketing action:</a:t>
            </a:r>
          </a:p>
          <a:p>
            <a:pPr algn="just">
              <a:defRPr/>
            </a:pPr>
            <a:r>
              <a:rPr lang="en-US" sz="1400" b="1" dirty="0">
                <a:solidFill>
                  <a:prstClr val="black"/>
                </a:solidFill>
              </a:rPr>
              <a:t>Define the objective of the action: </a:t>
            </a:r>
            <a:r>
              <a:rPr lang="en-US" sz="1400" dirty="0">
                <a:solidFill>
                  <a:prstClr val="black"/>
                </a:solidFill>
              </a:rPr>
              <a:t>what do we want to achieve with the video.</a:t>
            </a:r>
          </a:p>
          <a:p>
            <a:pPr algn="just">
              <a:defRPr/>
            </a:pPr>
            <a:r>
              <a:rPr lang="en-US" sz="1400" b="1" dirty="0">
                <a:solidFill>
                  <a:prstClr val="black"/>
                </a:solidFill>
              </a:rPr>
              <a:t>Define the target audience: </a:t>
            </a:r>
            <a:r>
              <a:rPr lang="en-US" sz="1400" dirty="0">
                <a:solidFill>
                  <a:prstClr val="black"/>
                </a:solidFill>
              </a:rPr>
              <a:t>who do we want to address with the video? what is the right tone of communication for this type of audience? </a:t>
            </a:r>
          </a:p>
          <a:p>
            <a:pPr algn="just">
              <a:defRPr/>
            </a:pPr>
            <a:r>
              <a:rPr lang="en-US" sz="1400" b="1" dirty="0">
                <a:solidFill>
                  <a:prstClr val="black"/>
                </a:solidFill>
              </a:rPr>
              <a:t>Define your tactic: </a:t>
            </a:r>
            <a:r>
              <a:rPr lang="en-US" sz="1400" dirty="0">
                <a:solidFill>
                  <a:prstClr val="black"/>
                </a:solidFill>
              </a:rPr>
              <a:t>the most appropriate video content to achieve our goal. </a:t>
            </a:r>
          </a:p>
          <a:p>
            <a:pPr algn="just">
              <a:defRPr/>
            </a:pPr>
            <a:r>
              <a:rPr lang="en-US" sz="1400" b="1" dirty="0">
                <a:solidFill>
                  <a:prstClr val="black"/>
                </a:solidFill>
              </a:rPr>
              <a:t>Produce the video: </a:t>
            </a:r>
            <a:r>
              <a:rPr lang="en-US" sz="1400" dirty="0">
                <a:solidFill>
                  <a:prstClr val="black"/>
                </a:solidFill>
              </a:rPr>
              <a:t>nowadays, producing a good quality video is within the reach of many people, although a professional recording and editing will always be a plus. </a:t>
            </a:r>
          </a:p>
          <a:p>
            <a:pPr algn="just">
              <a:defRPr/>
            </a:pPr>
            <a:r>
              <a:rPr lang="en-US" sz="1400" b="1" dirty="0">
                <a:solidFill>
                  <a:prstClr val="black"/>
                </a:solidFill>
              </a:rPr>
              <a:t>Publish it and promote its diffusion: </a:t>
            </a:r>
            <a:r>
              <a:rPr lang="en-US" sz="1400" dirty="0">
                <a:solidFill>
                  <a:prstClr val="black"/>
                </a:solidFill>
              </a:rPr>
              <a:t>do everything that favors the positioning of the video in search engines: write a descriptive title containing related keywords, include a complete description, geo-localize it and classify it in the appropriate sector, etc. </a:t>
            </a:r>
          </a:p>
          <a:p>
            <a:pPr algn="just">
              <a:defRPr/>
            </a:pPr>
            <a:r>
              <a:rPr lang="en-US" sz="1400" b="1" dirty="0">
                <a:solidFill>
                  <a:prstClr val="black"/>
                </a:solidFill>
              </a:rPr>
              <a:t>Measure results: </a:t>
            </a:r>
            <a:r>
              <a:rPr lang="en-US" sz="1400" dirty="0">
                <a:solidFill>
                  <a:prstClr val="black"/>
                </a:solidFill>
              </a:rPr>
              <a:t>we can keep track of the success indicators of a video measured mainly by the number of views, average viewing time, references and times it has been shared on social networks, retweets on Twitter, number of "likes”, etc.</a:t>
            </a:r>
          </a:p>
        </p:txBody>
      </p:sp>
    </p:spTree>
    <p:extLst>
      <p:ext uri="{BB962C8B-B14F-4D97-AF65-F5344CB8AC3E}">
        <p14:creationId xmlns:p14="http://schemas.microsoft.com/office/powerpoint/2010/main" val="125445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a:solidFill>
                  <a:srgbClr val="0FC170"/>
                </a:solidFill>
              </a:rPr>
              <a:t>Branding and </a:t>
            </a:r>
            <a:r>
              <a:rPr lang="es-ES" sz="2200" b="1" dirty="0" err="1">
                <a:solidFill>
                  <a:srgbClr val="0FC170"/>
                </a:solidFill>
              </a:rPr>
              <a:t>positioning</a:t>
            </a:r>
            <a:r>
              <a:rPr lang="es-ES" sz="2200" b="1" dirty="0">
                <a:solidFill>
                  <a:srgbClr val="0FC170"/>
                </a:solidFill>
              </a:rPr>
              <a:t> - Exploiting social media</a:t>
            </a:r>
            <a:endParaRPr lang="en-GB" sz="2200" b="1" dirty="0">
              <a:solidFill>
                <a:srgbClr val="0FC170"/>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44588" y="1774163"/>
            <a:ext cx="7832612" cy="42669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err="1">
                <a:solidFill>
                  <a:prstClr val="black"/>
                </a:solidFill>
              </a:rPr>
              <a:t>Linkedin</a:t>
            </a:r>
            <a:endParaRPr lang="en-US" sz="1600" b="1" dirty="0">
              <a:solidFill>
                <a:prstClr val="black"/>
              </a:solidFill>
            </a:endParaRPr>
          </a:p>
          <a:p>
            <a:pPr marL="0" indent="0" algn="just">
              <a:buNone/>
              <a:defRPr/>
            </a:pPr>
            <a:r>
              <a:rPr lang="en-US" sz="1600" dirty="0">
                <a:solidFill>
                  <a:prstClr val="black"/>
                </a:solidFill>
              </a:rPr>
              <a:t>In both profiles, a greater number of functions can be accessed for a fee.</a:t>
            </a:r>
          </a:p>
          <a:p>
            <a:pPr algn="just">
              <a:defRPr/>
            </a:pPr>
            <a:r>
              <a:rPr lang="en-US" sz="1600" b="1" dirty="0">
                <a:solidFill>
                  <a:prstClr val="black"/>
                </a:solidFill>
              </a:rPr>
              <a:t>Professionals: </a:t>
            </a:r>
            <a:r>
              <a:rPr lang="en-US" sz="1400" dirty="0">
                <a:solidFill>
                  <a:prstClr val="black"/>
                </a:solidFill>
              </a:rPr>
              <a:t>We can consider </a:t>
            </a:r>
            <a:r>
              <a:rPr lang="en-US" sz="1400" dirty="0" err="1">
                <a:solidFill>
                  <a:prstClr val="black"/>
                </a:solidFill>
              </a:rPr>
              <a:t>Linkedin</a:t>
            </a:r>
            <a:r>
              <a:rPr lang="en-US" sz="1400" dirty="0">
                <a:solidFill>
                  <a:prstClr val="black"/>
                </a:solidFill>
              </a:rPr>
              <a:t> as the extension of a professional's Curriculum Vitae: people can have a look at your profile, the information it contains, the extent of your network of contacts, the quality of your recommendations, your activity in groups and discussions as well as the degree of updating of the contents.</a:t>
            </a:r>
          </a:p>
          <a:p>
            <a:pPr algn="just">
              <a:defRPr/>
            </a:pPr>
            <a:r>
              <a:rPr lang="en-US" sz="1600" b="1" dirty="0">
                <a:solidFill>
                  <a:prstClr val="black"/>
                </a:solidFill>
              </a:rPr>
              <a:t>Companies: </a:t>
            </a:r>
            <a:r>
              <a:rPr lang="en-US" sz="1400" dirty="0">
                <a:solidFill>
                  <a:prstClr val="black"/>
                </a:solidFill>
              </a:rPr>
              <a:t>You can include relevant information about the company from the point of view of the possible assessment that potential candidates, customers, suppliers or partners may make of it. In addition to the obvious </a:t>
            </a:r>
            <a:r>
              <a:rPr lang="en-US" sz="1400" b="1" dirty="0">
                <a:solidFill>
                  <a:prstClr val="black"/>
                </a:solidFill>
              </a:rPr>
              <a:t>contact information, corporate information, logo, etc</a:t>
            </a:r>
            <a:r>
              <a:rPr lang="en-US" sz="1400" dirty="0">
                <a:solidFill>
                  <a:prstClr val="black"/>
                </a:solidFill>
              </a:rPr>
              <a:t>., the page presents at all times the updated </a:t>
            </a:r>
            <a:r>
              <a:rPr lang="en-US" sz="1400" dirty="0" err="1">
                <a:solidFill>
                  <a:prstClr val="black"/>
                </a:solidFill>
              </a:rPr>
              <a:t>Linkedin</a:t>
            </a:r>
            <a:r>
              <a:rPr lang="en-US" sz="1400" dirty="0">
                <a:solidFill>
                  <a:prstClr val="black"/>
                </a:solidFill>
              </a:rPr>
              <a:t> </a:t>
            </a:r>
            <a:r>
              <a:rPr lang="en-US" sz="1400" b="1" dirty="0">
                <a:solidFill>
                  <a:prstClr val="black"/>
                </a:solidFill>
              </a:rPr>
              <a:t>profiles of the staff</a:t>
            </a:r>
            <a:r>
              <a:rPr lang="en-US" sz="1400" dirty="0">
                <a:solidFill>
                  <a:prstClr val="black"/>
                </a:solidFill>
              </a:rPr>
              <a:t>. It is also possible to consult the </a:t>
            </a:r>
            <a:r>
              <a:rPr lang="en-US" sz="1400" b="1" dirty="0">
                <a:solidFill>
                  <a:prstClr val="black"/>
                </a:solidFill>
              </a:rPr>
              <a:t>profiles of former employees</a:t>
            </a:r>
            <a:r>
              <a:rPr lang="en-US" sz="1400" dirty="0">
                <a:solidFill>
                  <a:prstClr val="black"/>
                </a:solidFill>
              </a:rPr>
              <a:t>, the addresses of other offices or delegations, products and/or services, etc.</a:t>
            </a:r>
          </a:p>
          <a:p>
            <a:pPr lvl="1" algn="just">
              <a:buFont typeface="Courier New" panose="02070309020205020404" pitchFamily="49" charset="0"/>
              <a:buChar char="o"/>
              <a:defRPr/>
            </a:pPr>
            <a:r>
              <a:rPr lang="en-US" sz="1200" dirty="0">
                <a:solidFill>
                  <a:prstClr val="black"/>
                </a:solidFill>
              </a:rPr>
              <a:t>It allows us to </a:t>
            </a:r>
            <a:r>
              <a:rPr lang="en-US" sz="1200" b="1" dirty="0">
                <a:solidFill>
                  <a:prstClr val="black"/>
                </a:solidFill>
              </a:rPr>
              <a:t>promote our brand </a:t>
            </a:r>
            <a:r>
              <a:rPr lang="en-US" sz="1200" dirty="0">
                <a:solidFill>
                  <a:prstClr val="black"/>
                </a:solidFill>
              </a:rPr>
              <a:t>and make our products and/or services known to potential customers.</a:t>
            </a:r>
          </a:p>
          <a:p>
            <a:pPr lvl="1" algn="just">
              <a:buFont typeface="Courier New" panose="02070309020205020404" pitchFamily="49" charset="0"/>
              <a:buChar char="o"/>
              <a:defRPr/>
            </a:pPr>
            <a:r>
              <a:rPr lang="en-US" sz="1200" dirty="0">
                <a:solidFill>
                  <a:prstClr val="black"/>
                </a:solidFill>
              </a:rPr>
              <a:t>It allows you to </a:t>
            </a:r>
            <a:r>
              <a:rPr lang="en-US" sz="1200" b="1" dirty="0">
                <a:solidFill>
                  <a:prstClr val="black"/>
                </a:solidFill>
              </a:rPr>
              <a:t>create and develop relationships with your potential customers.</a:t>
            </a:r>
            <a:endParaRPr lang="en-US" sz="1200" dirty="0">
              <a:solidFill>
                <a:prstClr val="black"/>
              </a:solidFill>
            </a:endParaRPr>
          </a:p>
          <a:p>
            <a:pPr lvl="1" algn="just">
              <a:buFont typeface="Courier New" panose="02070309020205020404" pitchFamily="49" charset="0"/>
              <a:buChar char="o"/>
              <a:defRPr/>
            </a:pPr>
            <a:r>
              <a:rPr lang="en-US" sz="1200" dirty="0">
                <a:solidFill>
                  <a:prstClr val="black"/>
                </a:solidFill>
              </a:rPr>
              <a:t>It helps to</a:t>
            </a:r>
            <a:r>
              <a:rPr lang="en-US" sz="1200" b="1" dirty="0">
                <a:solidFill>
                  <a:prstClr val="black"/>
                </a:solidFill>
              </a:rPr>
              <a:t> find and hire new people </a:t>
            </a:r>
            <a:r>
              <a:rPr lang="en-US" sz="1200" dirty="0">
                <a:solidFill>
                  <a:prstClr val="black"/>
                </a:solidFill>
              </a:rPr>
              <a:t>and post job offers.</a:t>
            </a:r>
          </a:p>
          <a:p>
            <a:pPr lvl="1" algn="just">
              <a:buFont typeface="Courier New" panose="02070309020205020404" pitchFamily="49" charset="0"/>
              <a:buChar char="o"/>
              <a:defRPr/>
            </a:pPr>
            <a:r>
              <a:rPr lang="en-US" sz="1200" dirty="0">
                <a:solidFill>
                  <a:prstClr val="black"/>
                </a:solidFill>
              </a:rPr>
              <a:t>It allows you to make a very </a:t>
            </a:r>
            <a:r>
              <a:rPr lang="en-US" sz="1200" b="1" dirty="0">
                <a:solidFill>
                  <a:prstClr val="black"/>
                </a:solidFill>
              </a:rPr>
              <a:t>segmented advertising </a:t>
            </a:r>
            <a:r>
              <a:rPr lang="en-US" sz="1200" dirty="0">
                <a:solidFill>
                  <a:prstClr val="black"/>
                </a:solidFill>
              </a:rPr>
              <a:t>at a professional level.</a:t>
            </a:r>
          </a:p>
        </p:txBody>
      </p:sp>
    </p:spTree>
    <p:extLst>
      <p:ext uri="{BB962C8B-B14F-4D97-AF65-F5344CB8AC3E}">
        <p14:creationId xmlns:p14="http://schemas.microsoft.com/office/powerpoint/2010/main" val="3476128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err="1">
                <a:solidFill>
                  <a:srgbClr val="0EAAAA"/>
                </a:solidFill>
              </a:rPr>
              <a:t>Sensory</a:t>
            </a:r>
            <a:r>
              <a:rPr lang="es-ES" sz="2200" b="1" dirty="0">
                <a:solidFill>
                  <a:srgbClr val="0EAAAA"/>
                </a:solidFill>
              </a:rPr>
              <a:t> marketing - </a:t>
            </a:r>
            <a:r>
              <a:rPr lang="en-US" sz="2200" b="1" dirty="0">
                <a:solidFill>
                  <a:srgbClr val="0EAAAA"/>
                </a:solidFill>
              </a:rPr>
              <a:t>"Reason guides, but emotions decide"</a:t>
            </a:r>
            <a:endParaRPr lang="en-GB" sz="2200" b="1" dirty="0">
              <a:solidFill>
                <a:srgbClr val="0EAAAA"/>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70877" y="1931788"/>
            <a:ext cx="7946428" cy="36348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t>Generally, </a:t>
            </a:r>
            <a:r>
              <a:rPr lang="en-US" sz="1600" b="1" dirty="0"/>
              <a:t>people lucidly remember the experiences </a:t>
            </a:r>
            <a:r>
              <a:rPr lang="en-US" sz="1600" dirty="0"/>
              <a:t>they have lived.</a:t>
            </a:r>
          </a:p>
          <a:p>
            <a:pPr algn="just">
              <a:defRPr/>
            </a:pPr>
            <a:r>
              <a:rPr lang="en-US" sz="1400" dirty="0"/>
              <a:t>Many experiences are unrepeatable, because they were developed as a result of a convergence of uncontrollable factors. But, </a:t>
            </a:r>
            <a:r>
              <a:rPr lang="en-US" sz="1400" b="1" dirty="0"/>
              <a:t>what about those factors we can control?</a:t>
            </a:r>
          </a:p>
          <a:p>
            <a:pPr algn="just">
              <a:defRPr/>
            </a:pPr>
            <a:r>
              <a:rPr lang="en-US" sz="1400" dirty="0"/>
              <a:t>We can use sensory marketing to </a:t>
            </a:r>
            <a:r>
              <a:rPr lang="en-US" sz="1400" b="1" dirty="0"/>
              <a:t>stimulate the senses and activate the emotions </a:t>
            </a:r>
            <a:r>
              <a:rPr lang="en-US" sz="1400" dirty="0"/>
              <a:t>that our customers have stored in their unconscious memory.</a:t>
            </a:r>
          </a:p>
          <a:p>
            <a:pPr algn="just">
              <a:defRPr/>
            </a:pPr>
            <a:r>
              <a:rPr lang="en-US" sz="1400" dirty="0"/>
              <a:t>The aim is to </a:t>
            </a:r>
            <a:r>
              <a:rPr lang="en-US" sz="1400" b="1" dirty="0"/>
              <a:t>excite the customer through the senses </a:t>
            </a:r>
            <a:r>
              <a:rPr lang="en-US" sz="1400" dirty="0"/>
              <a:t>(sight, hearing, touch, taste, smell), </a:t>
            </a:r>
            <a:r>
              <a:rPr lang="en-US" sz="1400" b="1" dirty="0"/>
              <a:t>and offer them the possibility of reliving these experiences whenever they wish.</a:t>
            </a:r>
          </a:p>
          <a:p>
            <a:pPr marL="0" indent="0" algn="just">
              <a:buNone/>
              <a:defRPr/>
            </a:pPr>
            <a:r>
              <a:rPr lang="en-US" sz="1600" dirty="0"/>
              <a:t>We must attract the attention of our public, </a:t>
            </a:r>
            <a:r>
              <a:rPr lang="en-US" sz="1600" b="1" dirty="0"/>
              <a:t>awaken positive sensations </a:t>
            </a:r>
            <a:r>
              <a:rPr lang="en-US" sz="1600" dirty="0"/>
              <a:t>that relate them to us, </a:t>
            </a:r>
            <a:r>
              <a:rPr lang="en-US" sz="1600" b="1" dirty="0"/>
              <a:t>to our brand</a:t>
            </a:r>
            <a:r>
              <a:rPr lang="en-US" sz="1600" dirty="0"/>
              <a:t>, product, space, service, and this is a field exclusively of emotions, of the </a:t>
            </a:r>
            <a:r>
              <a:rPr lang="en-US" sz="1600" b="1" dirty="0"/>
              <a:t>irrational and unconscious part of the customers. </a:t>
            </a:r>
          </a:p>
          <a:p>
            <a:pPr marL="0" indent="0" algn="just">
              <a:buNone/>
              <a:defRPr/>
            </a:pPr>
            <a:r>
              <a:rPr lang="en-US" sz="1600" dirty="0"/>
              <a:t>Sensory marketing is a tool for companies that can be used to differentiate themselves from competitors. We can </a:t>
            </a:r>
            <a:r>
              <a:rPr lang="en-US" sz="1600" b="1" dirty="0"/>
              <a:t>create our own brand identity and design experiences that are unique and unforgettable for customers. </a:t>
            </a:r>
          </a:p>
          <a:p>
            <a:pPr algn="just">
              <a:defRPr/>
            </a:pPr>
            <a:endParaRPr lang="en-US" sz="1400" dirty="0"/>
          </a:p>
        </p:txBody>
      </p:sp>
    </p:spTree>
    <p:extLst>
      <p:ext uri="{BB962C8B-B14F-4D97-AF65-F5344CB8AC3E}">
        <p14:creationId xmlns:p14="http://schemas.microsoft.com/office/powerpoint/2010/main" val="72788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err="1">
                <a:solidFill>
                  <a:srgbClr val="0EAAAA"/>
                </a:solidFill>
              </a:rPr>
              <a:t>Sensory</a:t>
            </a:r>
            <a:r>
              <a:rPr lang="es-ES" sz="2200" b="1" dirty="0">
                <a:solidFill>
                  <a:srgbClr val="0EAAAA"/>
                </a:solidFill>
              </a:rPr>
              <a:t> marketing - </a:t>
            </a:r>
            <a:r>
              <a:rPr lang="en-US" sz="2200" b="1" dirty="0">
                <a:solidFill>
                  <a:srgbClr val="0EAAAA"/>
                </a:solidFill>
              </a:rPr>
              <a:t>"Reason guides, but emotions decide"</a:t>
            </a:r>
            <a:endParaRPr lang="en-GB" sz="2200" b="1" dirty="0">
              <a:solidFill>
                <a:srgbClr val="0EAAAA"/>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219481" y="1853088"/>
            <a:ext cx="7905846" cy="42669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300"/>
              </a:spcBef>
              <a:spcAft>
                <a:spcPts val="300"/>
              </a:spcAft>
              <a:buNone/>
              <a:defRPr/>
            </a:pPr>
            <a:r>
              <a:rPr lang="en-US" sz="1600" b="1" dirty="0">
                <a:solidFill>
                  <a:prstClr val="black"/>
                </a:solidFill>
              </a:rPr>
              <a:t>5 basic keys to sensory marketing:</a:t>
            </a:r>
          </a:p>
          <a:p>
            <a:pPr algn="just">
              <a:spcBef>
                <a:spcPts val="300"/>
              </a:spcBef>
              <a:spcAft>
                <a:spcPts val="300"/>
              </a:spcAft>
              <a:defRPr/>
            </a:pPr>
            <a:r>
              <a:rPr lang="en-US" sz="1600" b="1" dirty="0">
                <a:solidFill>
                  <a:prstClr val="black"/>
                </a:solidFill>
              </a:rPr>
              <a:t>Design spaces, atmospheres, images that are remembered. </a:t>
            </a:r>
            <a:r>
              <a:rPr lang="en-US" sz="1400" dirty="0">
                <a:solidFill>
                  <a:prstClr val="black"/>
                </a:solidFill>
              </a:rPr>
              <a:t>A picture is worth a thousand words.  Design carefully the logo of your company, the typography, the decoration of the space, the type of furniture, the pictures, the colors, the shapes, the lighting, etc.</a:t>
            </a:r>
          </a:p>
          <a:p>
            <a:pPr algn="just">
              <a:spcBef>
                <a:spcPts val="300"/>
              </a:spcBef>
              <a:spcAft>
                <a:spcPts val="300"/>
              </a:spcAft>
              <a:defRPr/>
            </a:pPr>
            <a:r>
              <a:rPr lang="en-US" sz="1600" b="1" dirty="0">
                <a:solidFill>
                  <a:prstClr val="black"/>
                </a:solidFill>
              </a:rPr>
              <a:t>Select the right audio or music for the clients. </a:t>
            </a:r>
            <a:r>
              <a:rPr lang="en-US" sz="1400" dirty="0">
                <a:solidFill>
                  <a:prstClr val="black"/>
                </a:solidFill>
              </a:rPr>
              <a:t>The sound effects reinforce the visual actions (audio branding). It can be used as a means at a conscious or unconscious level to link what is happening, what the customer is experiencing with emotions and sensations.</a:t>
            </a:r>
          </a:p>
          <a:p>
            <a:pPr algn="just">
              <a:spcBef>
                <a:spcPts val="300"/>
              </a:spcBef>
              <a:spcAft>
                <a:spcPts val="300"/>
              </a:spcAft>
              <a:defRPr/>
            </a:pPr>
            <a:r>
              <a:rPr lang="en-US" sz="1600" b="1" dirty="0">
                <a:solidFill>
                  <a:prstClr val="black"/>
                </a:solidFill>
              </a:rPr>
              <a:t>Incorporate scents and create an olfactory brand. </a:t>
            </a:r>
            <a:r>
              <a:rPr lang="en-US" sz="1400" dirty="0">
                <a:solidFill>
                  <a:prstClr val="black"/>
                </a:solidFill>
              </a:rPr>
              <a:t>The great forgotten. A pleasant smell can be easily remembered and can be effectively exploited as a brand distinctive.</a:t>
            </a:r>
          </a:p>
          <a:p>
            <a:pPr algn="just">
              <a:spcBef>
                <a:spcPts val="300"/>
              </a:spcBef>
              <a:spcAft>
                <a:spcPts val="300"/>
              </a:spcAft>
              <a:defRPr/>
            </a:pPr>
            <a:r>
              <a:rPr lang="en-US" sz="1600" b="1" dirty="0">
                <a:solidFill>
                  <a:prstClr val="black"/>
                </a:solidFill>
              </a:rPr>
              <a:t>Seek the harmony of the elements. </a:t>
            </a:r>
            <a:r>
              <a:rPr lang="en-US" sz="1400" dirty="0">
                <a:solidFill>
                  <a:prstClr val="black"/>
                </a:solidFill>
              </a:rPr>
              <a:t>May be the most important aspect. Design, audio and scent must be related with harmony and pleasure.</a:t>
            </a:r>
          </a:p>
          <a:p>
            <a:pPr algn="just">
              <a:spcBef>
                <a:spcPts val="300"/>
              </a:spcBef>
              <a:spcAft>
                <a:spcPts val="300"/>
              </a:spcAft>
              <a:defRPr/>
            </a:pPr>
            <a:r>
              <a:rPr lang="en-US" sz="1600" b="1" dirty="0">
                <a:solidFill>
                  <a:prstClr val="black"/>
                </a:solidFill>
              </a:rPr>
              <a:t>Transform brands into stories. </a:t>
            </a:r>
            <a:r>
              <a:rPr lang="en-US" sz="1400" dirty="0">
                <a:solidFill>
                  <a:prstClr val="black"/>
                </a:solidFill>
              </a:rPr>
              <a:t>People love stories. We are seekers of stories, of experiences that can be shared among our acquaintances.</a:t>
            </a:r>
          </a:p>
          <a:p>
            <a:pPr marL="0" indent="0" algn="just">
              <a:spcBef>
                <a:spcPts val="300"/>
              </a:spcBef>
              <a:spcAft>
                <a:spcPts val="300"/>
              </a:spcAft>
              <a:buNone/>
              <a:defRPr/>
            </a:pPr>
            <a:endParaRPr lang="en-US" sz="1400" dirty="0">
              <a:solidFill>
                <a:prstClr val="black"/>
              </a:solidFill>
            </a:endParaRPr>
          </a:p>
          <a:p>
            <a:pPr marL="0" indent="0" algn="ctr">
              <a:spcBef>
                <a:spcPts val="300"/>
              </a:spcBef>
              <a:spcAft>
                <a:spcPts val="300"/>
              </a:spcAft>
              <a:buNone/>
              <a:defRPr/>
            </a:pPr>
            <a:r>
              <a:rPr lang="en-US" sz="1600" i="1" u="sng" dirty="0">
                <a:solidFill>
                  <a:prstClr val="black"/>
                </a:solidFill>
              </a:rPr>
              <a:t>The more they relate, the more emotional bonds are created and the more senses are associated with the brand, the more loyal your customers will be to you.</a:t>
            </a:r>
          </a:p>
        </p:txBody>
      </p:sp>
    </p:spTree>
    <p:extLst>
      <p:ext uri="{BB962C8B-B14F-4D97-AF65-F5344CB8AC3E}">
        <p14:creationId xmlns:p14="http://schemas.microsoft.com/office/powerpoint/2010/main" val="2794664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err="1">
                <a:solidFill>
                  <a:srgbClr val="0EAAAA"/>
                </a:solidFill>
              </a:rPr>
              <a:t>Sensory</a:t>
            </a:r>
            <a:r>
              <a:rPr lang="es-ES" sz="2200" b="1" dirty="0">
                <a:solidFill>
                  <a:srgbClr val="0EAAAA"/>
                </a:solidFill>
              </a:rPr>
              <a:t> marketing - </a:t>
            </a:r>
            <a:r>
              <a:rPr lang="en-US" sz="2200" b="1" dirty="0">
                <a:solidFill>
                  <a:srgbClr val="0EAAAA"/>
                </a:solidFill>
              </a:rPr>
              <a:t>"Reason guides, but emotions decide"</a:t>
            </a:r>
            <a:endParaRPr lang="en-GB" sz="2200" b="1" dirty="0">
              <a:solidFill>
                <a:srgbClr val="0EAAAA"/>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45114" y="1993572"/>
            <a:ext cx="5806293" cy="35128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US" sz="1600" b="1" dirty="0">
                <a:solidFill>
                  <a:prstClr val="black"/>
                </a:solidFill>
              </a:rPr>
              <a:t>5 basic keys to sensory marketing:</a:t>
            </a:r>
          </a:p>
          <a:p>
            <a:pPr>
              <a:spcBef>
                <a:spcPts val="300"/>
              </a:spcBef>
              <a:spcAft>
                <a:spcPts val="300"/>
              </a:spcAft>
              <a:defRPr/>
            </a:pPr>
            <a:r>
              <a:rPr lang="en-US" sz="1400" b="1" dirty="0">
                <a:solidFill>
                  <a:prstClr val="black"/>
                </a:solidFill>
              </a:rPr>
              <a:t>Design spaces, atmospheres, images that are remembered.</a:t>
            </a:r>
          </a:p>
          <a:p>
            <a:pPr marL="457200" lvl="1" indent="0">
              <a:spcBef>
                <a:spcPts val="300"/>
              </a:spcBef>
              <a:spcAft>
                <a:spcPts val="300"/>
              </a:spcAft>
              <a:buNone/>
              <a:defRPr/>
            </a:pPr>
            <a:r>
              <a:rPr lang="en-US" sz="1000" dirty="0">
                <a:solidFill>
                  <a:prstClr val="black"/>
                </a:solidFill>
                <a:hlinkClick r:id="rId2"/>
              </a:rPr>
              <a:t>https://www.hotelminorte.com/suites/item/17-el-gran-miercoles.html</a:t>
            </a:r>
            <a:endParaRPr lang="en-US" sz="1000" dirty="0">
              <a:solidFill>
                <a:prstClr val="black"/>
              </a:solidFill>
            </a:endParaRPr>
          </a:p>
          <a:p>
            <a:pPr>
              <a:spcBef>
                <a:spcPts val="300"/>
              </a:spcBef>
              <a:spcAft>
                <a:spcPts val="300"/>
              </a:spcAft>
              <a:defRPr/>
            </a:pPr>
            <a:r>
              <a:rPr lang="en-US" sz="1400" b="1" dirty="0">
                <a:solidFill>
                  <a:prstClr val="black"/>
                </a:solidFill>
              </a:rPr>
              <a:t>Select the right audio or music for the clients. </a:t>
            </a:r>
          </a:p>
          <a:p>
            <a:pPr marL="457200" lvl="1" indent="0">
              <a:spcBef>
                <a:spcPts val="300"/>
              </a:spcBef>
              <a:spcAft>
                <a:spcPts val="300"/>
              </a:spcAft>
              <a:buNone/>
              <a:defRPr/>
            </a:pPr>
            <a:r>
              <a:rPr lang="en-US" sz="1000" dirty="0">
                <a:solidFill>
                  <a:prstClr val="black"/>
                </a:solidFill>
                <a:hlinkClick r:id="rId3"/>
              </a:rPr>
              <a:t>https://www.youtube.com/watch?v=ufPpxtA0ZWs</a:t>
            </a:r>
            <a:endParaRPr lang="en-US" sz="1000" dirty="0">
              <a:solidFill>
                <a:prstClr val="black"/>
              </a:solidFill>
            </a:endParaRPr>
          </a:p>
          <a:p>
            <a:pPr marL="457200" lvl="1" indent="0">
              <a:spcBef>
                <a:spcPts val="300"/>
              </a:spcBef>
              <a:spcAft>
                <a:spcPts val="300"/>
              </a:spcAft>
              <a:buNone/>
              <a:defRPr/>
            </a:pPr>
            <a:r>
              <a:rPr lang="en-US" sz="1000" dirty="0">
                <a:solidFill>
                  <a:prstClr val="black"/>
                </a:solidFill>
                <a:hlinkClick r:id="rId4"/>
              </a:rPr>
              <a:t>https://www.youtube.com/watch?v=NTa6Xbzfq1U&amp;list=RDNTa6Xbzfq1U&amp;start_radio=1</a:t>
            </a:r>
            <a:endParaRPr lang="en-US" sz="1000" dirty="0">
              <a:solidFill>
                <a:prstClr val="black"/>
              </a:solidFill>
            </a:endParaRPr>
          </a:p>
          <a:p>
            <a:pPr>
              <a:spcBef>
                <a:spcPts val="300"/>
              </a:spcBef>
              <a:spcAft>
                <a:spcPts val="300"/>
              </a:spcAft>
              <a:defRPr/>
            </a:pPr>
            <a:r>
              <a:rPr lang="en-US" sz="1400" b="1" dirty="0">
                <a:solidFill>
                  <a:prstClr val="black"/>
                </a:solidFill>
              </a:rPr>
              <a:t>Incorporate scents and create an olfactory brand. </a:t>
            </a:r>
            <a:endParaRPr lang="en-US" sz="1400" dirty="0">
              <a:solidFill>
                <a:prstClr val="black"/>
              </a:solidFill>
            </a:endParaRPr>
          </a:p>
          <a:p>
            <a:pPr marL="457200" lvl="1" indent="0">
              <a:spcBef>
                <a:spcPts val="300"/>
              </a:spcBef>
              <a:spcAft>
                <a:spcPts val="300"/>
              </a:spcAft>
              <a:buNone/>
              <a:defRPr/>
            </a:pPr>
            <a:r>
              <a:rPr lang="en-US" sz="1000" dirty="0">
                <a:solidFill>
                  <a:prstClr val="black"/>
                </a:solidFill>
                <a:hlinkClick r:id="rId5"/>
              </a:rPr>
              <a:t>https://dejavubrands.com/portfolio/nh-hotels/</a:t>
            </a:r>
            <a:endParaRPr lang="en-US" sz="1000" dirty="0">
              <a:solidFill>
                <a:prstClr val="black"/>
              </a:solidFill>
            </a:endParaRPr>
          </a:p>
          <a:p>
            <a:pPr>
              <a:spcBef>
                <a:spcPts val="300"/>
              </a:spcBef>
              <a:spcAft>
                <a:spcPts val="300"/>
              </a:spcAft>
              <a:defRPr/>
            </a:pPr>
            <a:r>
              <a:rPr lang="en-US" sz="1400" b="1" dirty="0">
                <a:solidFill>
                  <a:prstClr val="black"/>
                </a:solidFill>
              </a:rPr>
              <a:t>Seek the harmony of the elements. </a:t>
            </a:r>
            <a:endParaRPr lang="en-US" sz="1400" dirty="0">
              <a:solidFill>
                <a:prstClr val="black"/>
              </a:solidFill>
            </a:endParaRPr>
          </a:p>
          <a:p>
            <a:pPr marL="457200" lvl="1" indent="0">
              <a:spcBef>
                <a:spcPts val="300"/>
              </a:spcBef>
              <a:spcAft>
                <a:spcPts val="300"/>
              </a:spcAft>
              <a:buNone/>
              <a:defRPr/>
            </a:pPr>
            <a:r>
              <a:rPr lang="en-US" sz="1000" dirty="0">
                <a:solidFill>
                  <a:prstClr val="black"/>
                </a:solidFill>
                <a:hlinkClick r:id="rId6"/>
              </a:rPr>
              <a:t>https://marketingonthego.me/sensory-marketing-starbucks/</a:t>
            </a:r>
            <a:endParaRPr lang="en-US" sz="1000" dirty="0">
              <a:solidFill>
                <a:prstClr val="black"/>
              </a:solidFill>
            </a:endParaRPr>
          </a:p>
          <a:p>
            <a:pPr marL="457200" lvl="1" indent="0">
              <a:spcBef>
                <a:spcPts val="300"/>
              </a:spcBef>
              <a:spcAft>
                <a:spcPts val="300"/>
              </a:spcAft>
              <a:buNone/>
              <a:defRPr/>
            </a:pPr>
            <a:r>
              <a:rPr lang="en-US" sz="1000" dirty="0">
                <a:solidFill>
                  <a:prstClr val="black"/>
                </a:solidFill>
                <a:hlinkClick r:id="rId7"/>
              </a:rPr>
              <a:t>https://www.rituals.com/es-es/home</a:t>
            </a:r>
            <a:endParaRPr lang="en-US" sz="1000" dirty="0">
              <a:solidFill>
                <a:prstClr val="black"/>
              </a:solidFill>
            </a:endParaRPr>
          </a:p>
          <a:p>
            <a:pPr>
              <a:spcBef>
                <a:spcPts val="300"/>
              </a:spcBef>
              <a:spcAft>
                <a:spcPts val="300"/>
              </a:spcAft>
              <a:defRPr/>
            </a:pPr>
            <a:r>
              <a:rPr lang="en-US" sz="1400" b="1" dirty="0">
                <a:solidFill>
                  <a:prstClr val="black"/>
                </a:solidFill>
              </a:rPr>
              <a:t>Transform brands into stories. </a:t>
            </a:r>
          </a:p>
          <a:p>
            <a:pPr marL="457200" lvl="1" indent="0">
              <a:spcBef>
                <a:spcPts val="300"/>
              </a:spcBef>
              <a:spcAft>
                <a:spcPts val="300"/>
              </a:spcAft>
              <a:buNone/>
              <a:defRPr/>
            </a:pPr>
            <a:r>
              <a:rPr lang="en-US" sz="1000" dirty="0">
                <a:solidFill>
                  <a:prstClr val="black"/>
                </a:solidFill>
                <a:hlinkClick r:id="rId8"/>
              </a:rPr>
              <a:t>https://acortar.link/czAvVm</a:t>
            </a:r>
            <a:endParaRPr lang="en-US" sz="1000" dirty="0">
              <a:solidFill>
                <a:prstClr val="black"/>
              </a:solidFill>
            </a:endParaRPr>
          </a:p>
          <a:p>
            <a:pPr marL="457200" lvl="1" indent="0">
              <a:spcBef>
                <a:spcPts val="300"/>
              </a:spcBef>
              <a:spcAft>
                <a:spcPts val="300"/>
              </a:spcAft>
              <a:buNone/>
              <a:defRPr/>
            </a:pPr>
            <a:r>
              <a:rPr lang="en-US" sz="1000" dirty="0">
                <a:solidFill>
                  <a:prstClr val="black"/>
                </a:solidFill>
                <a:hlinkClick r:id="rId9"/>
              </a:rPr>
              <a:t>https://corporate.ford.com/about/history.html</a:t>
            </a:r>
            <a:endParaRPr lang="en-US" sz="1000" dirty="0">
              <a:solidFill>
                <a:prstClr val="black"/>
              </a:solidFill>
            </a:endParaRPr>
          </a:p>
        </p:txBody>
      </p:sp>
    </p:spTree>
    <p:extLst>
      <p:ext uri="{BB962C8B-B14F-4D97-AF65-F5344CB8AC3E}">
        <p14:creationId xmlns:p14="http://schemas.microsoft.com/office/powerpoint/2010/main" val="352581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100209" y="1409037"/>
            <a:ext cx="8279703" cy="365126"/>
          </a:xfrm>
        </p:spPr>
        <p:txBody>
          <a:bodyPr vert="horz" lIns="91440" tIns="45720" rIns="91440" bIns="45720" rtlCol="0" anchor="t">
            <a:normAutofit fontScale="92500" lnSpcReduction="10000"/>
          </a:bodyPr>
          <a:lstStyle/>
          <a:p>
            <a:pPr marL="0" indent="0">
              <a:buNone/>
            </a:pPr>
            <a:r>
              <a:rPr lang="es-ES" sz="2200" b="1" dirty="0" err="1">
                <a:solidFill>
                  <a:srgbClr val="0EAAAA"/>
                </a:solidFill>
              </a:rPr>
              <a:t>Let’s</a:t>
            </a:r>
            <a:r>
              <a:rPr lang="es-ES" sz="2200" b="1" dirty="0">
                <a:solidFill>
                  <a:srgbClr val="0EAAAA"/>
                </a:solidFill>
              </a:rPr>
              <a:t> </a:t>
            </a:r>
            <a:r>
              <a:rPr lang="es-ES" sz="2200" b="1" dirty="0" err="1">
                <a:solidFill>
                  <a:srgbClr val="0EAAAA"/>
                </a:solidFill>
              </a:rPr>
              <a:t>practice</a:t>
            </a:r>
            <a:endParaRPr lang="en-GB" sz="2200" b="1" dirty="0">
              <a:solidFill>
                <a:srgbClr val="0EAAAA"/>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45114" y="1993573"/>
            <a:ext cx="7664170" cy="20971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US" sz="1600" b="1" u="sng" dirty="0">
                <a:solidFill>
                  <a:prstClr val="black"/>
                </a:solidFill>
              </a:rPr>
              <a:t>TIME MACHINE</a:t>
            </a:r>
          </a:p>
          <a:p>
            <a:pPr marL="0" indent="0">
              <a:spcBef>
                <a:spcPts val="300"/>
              </a:spcBef>
              <a:spcAft>
                <a:spcPts val="300"/>
              </a:spcAft>
              <a:buNone/>
              <a:defRPr/>
            </a:pPr>
            <a:r>
              <a:rPr lang="en-US" sz="1600" b="1" dirty="0">
                <a:solidFill>
                  <a:prstClr val="black"/>
                </a:solidFill>
              </a:rPr>
              <a:t>If you were able to travel through time, either forward or backward, for advice on entrepreneurship:</a:t>
            </a:r>
          </a:p>
          <a:p>
            <a:pPr>
              <a:spcBef>
                <a:spcPts val="300"/>
              </a:spcBef>
              <a:spcAft>
                <a:spcPts val="300"/>
              </a:spcAft>
              <a:defRPr/>
            </a:pPr>
            <a:r>
              <a:rPr lang="en-US" sz="1600" dirty="0">
                <a:solidFill>
                  <a:prstClr val="black"/>
                </a:solidFill>
              </a:rPr>
              <a:t>Where would you go?</a:t>
            </a:r>
          </a:p>
          <a:p>
            <a:pPr>
              <a:spcBef>
                <a:spcPts val="300"/>
              </a:spcBef>
              <a:spcAft>
                <a:spcPts val="300"/>
              </a:spcAft>
              <a:defRPr/>
            </a:pPr>
            <a:r>
              <a:rPr lang="en-US" sz="1600" dirty="0">
                <a:solidFill>
                  <a:prstClr val="black"/>
                </a:solidFill>
              </a:rPr>
              <a:t>If backward, to which time period would you choose? Why?</a:t>
            </a:r>
          </a:p>
          <a:p>
            <a:pPr>
              <a:spcBef>
                <a:spcPts val="300"/>
              </a:spcBef>
              <a:spcAft>
                <a:spcPts val="300"/>
              </a:spcAft>
              <a:defRPr/>
            </a:pPr>
            <a:r>
              <a:rPr lang="en-US" sz="1600" dirty="0">
                <a:solidFill>
                  <a:prstClr val="black"/>
                </a:solidFill>
              </a:rPr>
              <a:t>If there was a person you could go back in time &amp; meet, who would it be, and why?</a:t>
            </a:r>
          </a:p>
          <a:p>
            <a:pPr>
              <a:spcBef>
                <a:spcPts val="300"/>
              </a:spcBef>
              <a:spcAft>
                <a:spcPts val="300"/>
              </a:spcAft>
              <a:defRPr/>
            </a:pPr>
            <a:r>
              <a:rPr lang="en-US" sz="1600" dirty="0">
                <a:solidFill>
                  <a:prstClr val="black"/>
                </a:solidFill>
              </a:rPr>
              <a:t>Would you just want to visit and come back, or would you stay?</a:t>
            </a:r>
          </a:p>
        </p:txBody>
      </p:sp>
      <p:sp>
        <p:nvSpPr>
          <p:cNvPr id="9" name="Inhaltsplatzhalter 2">
            <a:extLst>
              <a:ext uri="{FF2B5EF4-FFF2-40B4-BE49-F238E27FC236}">
                <a16:creationId xmlns:a16="http://schemas.microsoft.com/office/drawing/2014/main" id="{3F258069-17D9-F2F3-6B85-F5DDB83EAFA7}"/>
              </a:ext>
            </a:extLst>
          </p:cNvPr>
          <p:cNvSpPr txBox="1">
            <a:spLocks/>
          </p:cNvSpPr>
          <p:nvPr/>
        </p:nvSpPr>
        <p:spPr>
          <a:xfrm>
            <a:off x="445114" y="4310147"/>
            <a:ext cx="7664170" cy="14798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US" sz="1600" b="1" u="sng" dirty="0">
                <a:solidFill>
                  <a:prstClr val="black"/>
                </a:solidFill>
              </a:rPr>
              <a:t>QUESTIONS</a:t>
            </a:r>
          </a:p>
          <a:p>
            <a:pPr>
              <a:spcBef>
                <a:spcPts val="300"/>
              </a:spcBef>
              <a:spcAft>
                <a:spcPts val="300"/>
              </a:spcAft>
              <a:defRPr/>
            </a:pPr>
            <a:r>
              <a:rPr lang="en-US" sz="1600" dirty="0">
                <a:solidFill>
                  <a:prstClr val="black"/>
                </a:solidFill>
              </a:rPr>
              <a:t>Write a question about an issue of interest to you, and on which you would like to receive advice.</a:t>
            </a:r>
          </a:p>
          <a:p>
            <a:pPr>
              <a:spcBef>
                <a:spcPts val="300"/>
              </a:spcBef>
              <a:spcAft>
                <a:spcPts val="300"/>
              </a:spcAft>
              <a:defRPr/>
            </a:pPr>
            <a:r>
              <a:rPr lang="en-US" sz="1600" dirty="0">
                <a:solidFill>
                  <a:prstClr val="black"/>
                </a:solidFill>
              </a:rPr>
              <a:t>Randomly and anonymously hand out questions in class to be answered.</a:t>
            </a:r>
          </a:p>
        </p:txBody>
      </p:sp>
    </p:spTree>
    <p:extLst>
      <p:ext uri="{BB962C8B-B14F-4D97-AF65-F5344CB8AC3E}">
        <p14:creationId xmlns:p14="http://schemas.microsoft.com/office/powerpoint/2010/main" val="10758379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dirty="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t>Appendix 1</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93241" y="2066928"/>
            <a:ext cx="7142155" cy="379094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dirty="0">
                <a:solidFill>
                  <a:prstClr val="black"/>
                </a:solidFill>
              </a:rPr>
              <a:t>Five Whys Exercise (Card, 2017). When faced with a problem, following Taiichi Ohno, a former Toyota engineer, we can use the five whys process, i.e., that we ask ourselves five times why until we unravel the causes and find creative solutions.</a:t>
            </a:r>
          </a:p>
          <a:p>
            <a:pPr marL="0" indent="0" algn="just">
              <a:spcAft>
                <a:spcPts val="1200"/>
              </a:spcAft>
              <a:buNone/>
              <a:defRPr/>
            </a:pPr>
            <a:r>
              <a:rPr lang="en-US" sz="1600" b="1" dirty="0">
                <a:solidFill>
                  <a:prstClr val="black"/>
                </a:solidFill>
              </a:rPr>
              <a:t>Systematically ask "what if", "why not", "what if", "why not"? </a:t>
            </a:r>
          </a:p>
          <a:p>
            <a:pPr algn="just">
              <a:spcBef>
                <a:spcPts val="200"/>
              </a:spcBef>
              <a:spcAft>
                <a:spcPts val="200"/>
              </a:spcAft>
              <a:defRPr/>
            </a:pPr>
            <a:r>
              <a:rPr lang="en-US" sz="1400" b="1" dirty="0">
                <a:solidFill>
                  <a:prstClr val="black"/>
                </a:solidFill>
              </a:rPr>
              <a:t>1. Why did the robot stop?</a:t>
            </a:r>
          </a:p>
          <a:p>
            <a:pPr marL="0" indent="0" algn="just">
              <a:spcBef>
                <a:spcPts val="200"/>
              </a:spcBef>
              <a:spcAft>
                <a:spcPts val="200"/>
              </a:spcAft>
              <a:buNone/>
              <a:defRPr/>
            </a:pPr>
            <a:r>
              <a:rPr lang="en-US" sz="1400" dirty="0">
                <a:solidFill>
                  <a:prstClr val="black"/>
                </a:solidFill>
              </a:rPr>
              <a:t>The circuit has overloaded, causing a fuse to blow.</a:t>
            </a:r>
          </a:p>
          <a:p>
            <a:pPr algn="just">
              <a:spcBef>
                <a:spcPts val="200"/>
              </a:spcBef>
              <a:spcAft>
                <a:spcPts val="200"/>
              </a:spcAft>
              <a:defRPr/>
            </a:pPr>
            <a:r>
              <a:rPr lang="en-US" sz="1400" b="1" dirty="0">
                <a:solidFill>
                  <a:prstClr val="black"/>
                </a:solidFill>
              </a:rPr>
              <a:t>2. Why is the circuit overloaded?</a:t>
            </a:r>
          </a:p>
          <a:p>
            <a:pPr marL="0" indent="0" algn="just">
              <a:spcBef>
                <a:spcPts val="200"/>
              </a:spcBef>
              <a:spcAft>
                <a:spcPts val="200"/>
              </a:spcAft>
              <a:buNone/>
              <a:defRPr/>
            </a:pPr>
            <a:r>
              <a:rPr lang="en-US" sz="1400" dirty="0">
                <a:solidFill>
                  <a:prstClr val="black"/>
                </a:solidFill>
              </a:rPr>
              <a:t>There was insufficient lubrication on the bearings, so they locked up.</a:t>
            </a:r>
          </a:p>
          <a:p>
            <a:pPr algn="just">
              <a:spcBef>
                <a:spcPts val="200"/>
              </a:spcBef>
              <a:spcAft>
                <a:spcPts val="200"/>
              </a:spcAft>
              <a:defRPr/>
            </a:pPr>
            <a:r>
              <a:rPr lang="en-US" sz="1400" b="1" dirty="0">
                <a:solidFill>
                  <a:prstClr val="black"/>
                </a:solidFill>
              </a:rPr>
              <a:t>3. Why was there insufficient lubrication on the bearings?</a:t>
            </a:r>
          </a:p>
          <a:p>
            <a:pPr marL="0" indent="0" algn="just">
              <a:spcBef>
                <a:spcPts val="200"/>
              </a:spcBef>
              <a:spcAft>
                <a:spcPts val="200"/>
              </a:spcAft>
              <a:buNone/>
              <a:defRPr/>
            </a:pPr>
            <a:r>
              <a:rPr lang="en-US" sz="1400" dirty="0">
                <a:solidFill>
                  <a:prstClr val="black"/>
                </a:solidFill>
              </a:rPr>
              <a:t>The oil pump on the robot is not circulating sufficient oil.</a:t>
            </a:r>
          </a:p>
          <a:p>
            <a:pPr algn="just">
              <a:spcBef>
                <a:spcPts val="200"/>
              </a:spcBef>
              <a:spcAft>
                <a:spcPts val="200"/>
              </a:spcAft>
              <a:defRPr/>
            </a:pPr>
            <a:r>
              <a:rPr lang="en-US" sz="1400" b="1" dirty="0">
                <a:solidFill>
                  <a:prstClr val="black"/>
                </a:solidFill>
              </a:rPr>
              <a:t>4. Why is the pump not circulating sufficient oil?</a:t>
            </a:r>
          </a:p>
          <a:p>
            <a:pPr marL="0" indent="0" algn="just">
              <a:spcBef>
                <a:spcPts val="200"/>
              </a:spcBef>
              <a:spcAft>
                <a:spcPts val="200"/>
              </a:spcAft>
              <a:buNone/>
              <a:defRPr/>
            </a:pPr>
            <a:r>
              <a:rPr lang="en-US" sz="1400" dirty="0">
                <a:solidFill>
                  <a:prstClr val="black"/>
                </a:solidFill>
              </a:rPr>
              <a:t>The pump intake is clogged with metal shavings.</a:t>
            </a:r>
          </a:p>
          <a:p>
            <a:pPr algn="just">
              <a:spcBef>
                <a:spcPts val="200"/>
              </a:spcBef>
              <a:spcAft>
                <a:spcPts val="200"/>
              </a:spcAft>
              <a:defRPr/>
            </a:pPr>
            <a:r>
              <a:rPr lang="en-US" sz="1400" b="1" dirty="0">
                <a:solidFill>
                  <a:prstClr val="black"/>
                </a:solidFill>
              </a:rPr>
              <a:t>5. Why is the intake clogged with metal shavings?</a:t>
            </a:r>
          </a:p>
          <a:p>
            <a:pPr marL="0" indent="0" algn="just">
              <a:spcBef>
                <a:spcPts val="200"/>
              </a:spcBef>
              <a:spcAft>
                <a:spcPts val="200"/>
              </a:spcAft>
              <a:buNone/>
              <a:defRPr/>
            </a:pPr>
            <a:r>
              <a:rPr lang="en-US" sz="1400" dirty="0">
                <a:solidFill>
                  <a:prstClr val="black"/>
                </a:solidFill>
              </a:rPr>
              <a:t>Because there is no filter on the pump.</a:t>
            </a:r>
          </a:p>
          <a:p>
            <a:pPr algn="just">
              <a:defRPr/>
            </a:pPr>
            <a:endParaRPr lang="en-US" sz="1600" dirty="0">
              <a:solidFill>
                <a:prstClr val="black"/>
              </a:solidFill>
            </a:endParaRPr>
          </a:p>
        </p:txBody>
      </p:sp>
    </p:spTree>
    <p:extLst>
      <p:ext uri="{BB962C8B-B14F-4D97-AF65-F5344CB8AC3E}">
        <p14:creationId xmlns:p14="http://schemas.microsoft.com/office/powerpoint/2010/main" val="3247272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FB8E0B-A934-4E28-A0CA-676610CAA7A9}"/>
              </a:ext>
            </a:extLst>
          </p:cNvPr>
          <p:cNvSpPr>
            <a:spLocks noGrp="1"/>
          </p:cNvSpPr>
          <p:nvPr>
            <p:ph type="title"/>
          </p:nvPr>
        </p:nvSpPr>
        <p:spPr>
          <a:xfrm>
            <a:off x="1477062" y="506594"/>
            <a:ext cx="7886700" cy="1325563"/>
          </a:xfrm>
        </p:spPr>
        <p:txBody>
          <a:bodyPr/>
          <a:lstStyle/>
          <a:p>
            <a:r>
              <a:rPr lang="fi-FI" dirty="0">
                <a:latin typeface="Expressway Rg"/>
              </a:rPr>
              <a:t>Partners</a:t>
            </a:r>
            <a:endParaRPr lang="fi-FI" dirty="0"/>
          </a:p>
        </p:txBody>
      </p:sp>
      <p:sp>
        <p:nvSpPr>
          <p:cNvPr id="8" name="Content Placeholder 7">
            <a:extLst>
              <a:ext uri="{FF2B5EF4-FFF2-40B4-BE49-F238E27FC236}">
                <a16:creationId xmlns:a16="http://schemas.microsoft.com/office/drawing/2014/main" id="{7B6C1527-C2BD-4293-A82E-3681CA8CE68A}"/>
              </a:ext>
            </a:extLst>
          </p:cNvPr>
          <p:cNvSpPr>
            <a:spLocks noGrp="1"/>
          </p:cNvSpPr>
          <p:nvPr>
            <p:ph idx="1"/>
          </p:nvPr>
        </p:nvSpPr>
        <p:spPr>
          <a:xfrm>
            <a:off x="474712" y="1829763"/>
            <a:ext cx="8304989" cy="4326190"/>
          </a:xfrm>
        </p:spPr>
        <p:txBody>
          <a:bodyPr vert="horz" lIns="91440" tIns="45720" rIns="91440" bIns="45720" rtlCol="0" anchor="t">
            <a:noAutofit/>
          </a:bodyPr>
          <a:lstStyle/>
          <a:p>
            <a:r>
              <a:rPr lang="fi-FI" sz="2000" dirty="0" err="1">
                <a:latin typeface="Expressway Rg"/>
              </a:rPr>
              <a:t>Fachhochschule</a:t>
            </a:r>
            <a:r>
              <a:rPr lang="fi-FI" sz="2000" dirty="0">
                <a:latin typeface="Expressway Rg"/>
              </a:rPr>
              <a:t> </a:t>
            </a:r>
            <a:r>
              <a:rPr lang="fi-FI" sz="2000" dirty="0" err="1">
                <a:latin typeface="Expressway Rg"/>
              </a:rPr>
              <a:t>Joanneum</a:t>
            </a:r>
            <a:r>
              <a:rPr lang="fi-FI" sz="2000" dirty="0">
                <a:latin typeface="Expressway Rg"/>
              </a:rPr>
              <a:t> / </a:t>
            </a:r>
            <a:r>
              <a:rPr lang="fi-FI" sz="2000" dirty="0" err="1">
                <a:latin typeface="Expressway Rg"/>
              </a:rPr>
              <a:t>Austria</a:t>
            </a:r>
            <a:endParaRPr lang="fi-FI" sz="2000" dirty="0">
              <a:latin typeface="Expressway Rg"/>
            </a:endParaRPr>
          </a:p>
          <a:p>
            <a:r>
              <a:rPr lang="fi-FI" sz="2000" dirty="0" err="1">
                <a:latin typeface="Expressway Rg"/>
              </a:rPr>
              <a:t>University</a:t>
            </a:r>
            <a:r>
              <a:rPr lang="fi-FI" sz="2000" dirty="0">
                <a:latin typeface="Expressway Rg"/>
              </a:rPr>
              <a:t> of Alicante / Spain </a:t>
            </a:r>
          </a:p>
          <a:p>
            <a:r>
              <a:rPr lang="fi-FI" sz="2000" dirty="0">
                <a:latin typeface="Expressway Rg"/>
              </a:rPr>
              <a:t>Haaga-Helia UAS / Finland </a:t>
            </a:r>
          </a:p>
          <a:p>
            <a:r>
              <a:rPr lang="fi-FI" sz="2000" dirty="0">
                <a:latin typeface="Expressway Rg"/>
              </a:rPr>
              <a:t>Royal </a:t>
            </a:r>
            <a:r>
              <a:rPr lang="fi-FI" sz="2000" dirty="0" err="1">
                <a:latin typeface="Expressway Rg"/>
              </a:rPr>
              <a:t>University</a:t>
            </a:r>
            <a:r>
              <a:rPr lang="fi-FI" sz="2000" dirty="0">
                <a:latin typeface="Expressway Rg"/>
              </a:rPr>
              <a:t> of Bhutan (</a:t>
            </a:r>
            <a:r>
              <a:rPr lang="fi-FI" sz="2000" dirty="0" err="1">
                <a:latin typeface="Expressway Rg"/>
              </a:rPr>
              <a:t>Gedu</a:t>
            </a:r>
            <a:r>
              <a:rPr lang="fi-FI" sz="2000" dirty="0">
                <a:latin typeface="Expressway Rg"/>
              </a:rPr>
              <a:t> College of Business </a:t>
            </a:r>
            <a:r>
              <a:rPr lang="fi-FI" sz="2000" dirty="0" err="1">
                <a:latin typeface="Expressway Rg"/>
              </a:rPr>
              <a:t>Studies</a:t>
            </a:r>
            <a:r>
              <a:rPr lang="fi-FI" sz="2000" dirty="0">
                <a:latin typeface="Expressway Rg"/>
              </a:rPr>
              <a:t>) / Bhutan </a:t>
            </a:r>
          </a:p>
          <a:p>
            <a:r>
              <a:rPr lang="fi-FI" sz="2000" dirty="0">
                <a:latin typeface="Expressway Rg"/>
              </a:rPr>
              <a:t>Royal Thimphu College in Bhutan </a:t>
            </a:r>
          </a:p>
          <a:p>
            <a:r>
              <a:rPr lang="fi-FI" sz="2000" dirty="0" err="1">
                <a:latin typeface="Expressway Rg"/>
              </a:rPr>
              <a:t>Tribhuvan</a:t>
            </a:r>
            <a:r>
              <a:rPr lang="fi-FI" sz="2000" dirty="0">
                <a:latin typeface="Expressway Rg"/>
              </a:rPr>
              <a:t> </a:t>
            </a:r>
            <a:r>
              <a:rPr lang="fi-FI" sz="2000" dirty="0" err="1">
                <a:latin typeface="Expressway Rg"/>
              </a:rPr>
              <a:t>University</a:t>
            </a:r>
            <a:r>
              <a:rPr lang="fi-FI" sz="2000" dirty="0">
                <a:latin typeface="Expressway Rg"/>
              </a:rPr>
              <a:t> (Institute of </a:t>
            </a:r>
            <a:r>
              <a:rPr lang="fi-FI" sz="2000" dirty="0" err="1">
                <a:latin typeface="Expressway Rg"/>
              </a:rPr>
              <a:t>Crisis</a:t>
            </a:r>
            <a:r>
              <a:rPr lang="fi-FI" sz="2000" dirty="0">
                <a:latin typeface="Expressway Rg"/>
              </a:rPr>
              <a:t> Management </a:t>
            </a:r>
            <a:r>
              <a:rPr lang="fi-FI" sz="2000" dirty="0" err="1">
                <a:latin typeface="Expressway Rg"/>
              </a:rPr>
              <a:t>Studies</a:t>
            </a:r>
            <a:r>
              <a:rPr lang="fi-FI" sz="2000" dirty="0">
                <a:latin typeface="Expressway Rg"/>
              </a:rPr>
              <a:t>) / Nepal </a:t>
            </a:r>
          </a:p>
          <a:p>
            <a:r>
              <a:rPr lang="fi-FI" sz="2000" dirty="0">
                <a:latin typeface="Expressway Rg"/>
              </a:rPr>
              <a:t>Global College International / Nepal </a:t>
            </a:r>
          </a:p>
          <a:p>
            <a:r>
              <a:rPr lang="fi-FI" sz="2000" dirty="0" err="1">
                <a:latin typeface="Expressway Rg"/>
              </a:rPr>
              <a:t>Souphanouvong</a:t>
            </a:r>
            <a:r>
              <a:rPr lang="fi-FI" sz="2000" dirty="0">
                <a:latin typeface="Expressway Rg"/>
              </a:rPr>
              <a:t> </a:t>
            </a:r>
            <a:r>
              <a:rPr lang="fi-FI" sz="2000" dirty="0" err="1">
                <a:latin typeface="Expressway Rg"/>
              </a:rPr>
              <a:t>University</a:t>
            </a:r>
            <a:r>
              <a:rPr lang="fi-FI" sz="2000" dirty="0">
                <a:latin typeface="Expressway Rg"/>
              </a:rPr>
              <a:t> / Laos </a:t>
            </a:r>
          </a:p>
          <a:p>
            <a:r>
              <a:rPr lang="fi-FI" sz="2000" dirty="0">
                <a:latin typeface="Expressway Rg"/>
              </a:rPr>
              <a:t>National </a:t>
            </a:r>
            <a:r>
              <a:rPr lang="fi-FI" sz="2000" dirty="0" err="1">
                <a:latin typeface="Expressway Rg"/>
              </a:rPr>
              <a:t>University</a:t>
            </a:r>
            <a:r>
              <a:rPr lang="fi-FI" sz="2000" dirty="0">
                <a:latin typeface="Expressway Rg"/>
              </a:rPr>
              <a:t> of Laos / Laos </a:t>
            </a:r>
          </a:p>
          <a:p>
            <a:endParaRPr lang="fi-FI" b="1" dirty="0"/>
          </a:p>
        </p:txBody>
      </p:sp>
    </p:spTree>
    <p:extLst>
      <p:ext uri="{BB962C8B-B14F-4D97-AF65-F5344CB8AC3E}">
        <p14:creationId xmlns:p14="http://schemas.microsoft.com/office/powerpoint/2010/main" val="257856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E46CAB-D8E8-4495-B8CF-5DC57B20290B}"/>
              </a:ext>
            </a:extLst>
          </p:cNvPr>
          <p:cNvSpPr>
            <a:spLocks noGrp="1"/>
          </p:cNvSpPr>
          <p:nvPr>
            <p:ph idx="1"/>
          </p:nvPr>
        </p:nvSpPr>
        <p:spPr>
          <a:xfrm>
            <a:off x="197712" y="2480516"/>
            <a:ext cx="7886700" cy="3142242"/>
          </a:xfrm>
        </p:spPr>
        <p:txBody>
          <a:bodyPr vert="horz" lIns="91440" tIns="45720" rIns="91440" bIns="45720" rtlCol="0" anchor="t">
            <a:noAutofit/>
          </a:bodyPr>
          <a:lstStyle/>
          <a:p>
            <a:pPr marL="0" indent="0" algn="ctr">
              <a:buNone/>
              <a:tabLst>
                <a:tab pos="1617663" algn="l"/>
              </a:tabLst>
              <a:defRPr/>
            </a:pPr>
            <a:r>
              <a:rPr lang="en-US" sz="2000" dirty="0"/>
              <a:t>We can understand creativity as a form of </a:t>
            </a:r>
            <a:r>
              <a:rPr lang="en-US" sz="2000" b="1" dirty="0"/>
              <a:t>divergent and associative thinking</a:t>
            </a:r>
            <a:r>
              <a:rPr lang="en-US" sz="2000" dirty="0"/>
              <a:t>, which allows us to </a:t>
            </a:r>
            <a:r>
              <a:rPr lang="en-US" sz="2000" b="1" dirty="0"/>
              <a:t>establish relationships </a:t>
            </a:r>
            <a:r>
              <a:rPr lang="en-US" sz="2000" dirty="0"/>
              <a:t>between ideas, problems, knowledge, questions, opinions, needs, experiences or other elements </a:t>
            </a:r>
            <a:r>
              <a:rPr lang="en-US" sz="2000" b="1" dirty="0"/>
              <a:t>which, at least apparently, are not related to each other.</a:t>
            </a:r>
          </a:p>
          <a:p>
            <a:pPr marL="0" indent="0" algn="ctr">
              <a:buNone/>
              <a:tabLst>
                <a:tab pos="1617663" algn="l"/>
              </a:tabLst>
              <a:defRPr/>
            </a:pPr>
            <a:endParaRPr lang="en-US" sz="2000" dirty="0"/>
          </a:p>
          <a:p>
            <a:pPr marL="0" indent="0" algn="ctr">
              <a:buNone/>
              <a:tabLst>
                <a:tab pos="1617663" algn="l"/>
              </a:tabLst>
              <a:defRPr/>
            </a:pPr>
            <a:endParaRPr lang="en-US" sz="2000" dirty="0"/>
          </a:p>
          <a:p>
            <a:pPr marL="0" indent="0" algn="ctr">
              <a:buNone/>
              <a:tabLst>
                <a:tab pos="1617663" algn="l"/>
              </a:tabLst>
              <a:defRPr/>
            </a:pPr>
            <a:r>
              <a:rPr lang="en-US" sz="1600" u="sng" dirty="0">
                <a:solidFill>
                  <a:prstClr val="black"/>
                </a:solidFill>
              </a:rPr>
              <a:t>C</a:t>
            </a:r>
            <a:r>
              <a:rPr kumimoji="0" lang="en-US" sz="1600" b="0" i="0" u="sng" strike="noStrike" kern="1200" cap="none" spc="0" normalizeH="0" baseline="0" noProof="0" dirty="0" err="1">
                <a:ln>
                  <a:noFill/>
                </a:ln>
                <a:solidFill>
                  <a:prstClr val="black"/>
                </a:solidFill>
                <a:effectLst/>
                <a:uLnTx/>
                <a:uFillTx/>
                <a:latin typeface="Expressway Rg" panose="020B0604020200020204" pitchFamily="34" charset="0"/>
                <a:ea typeface="+mn-ea"/>
                <a:cs typeface="+mn-cs"/>
              </a:rPr>
              <a:t>reativity</a:t>
            </a:r>
            <a:r>
              <a:rPr kumimoji="0" lang="en-US" sz="1600" b="0" i="0" u="sng"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is not only a cognitive ability, but also has a high behavioral component. Thus, if we modify our behavior, we can increase our creativity (Dyer </a:t>
            </a:r>
            <a:r>
              <a:rPr kumimoji="0" lang="en-US" sz="1600" b="0" i="1" u="sng" strike="noStrike" kern="1200" cap="none" spc="0" normalizeH="0" baseline="0" noProof="0" dirty="0">
                <a:ln>
                  <a:noFill/>
                </a:ln>
                <a:solidFill>
                  <a:prstClr val="black"/>
                </a:solidFill>
                <a:effectLst/>
                <a:uLnTx/>
                <a:uFillTx/>
                <a:latin typeface="Expressway Rg" panose="020B0604020200020204" pitchFamily="34" charset="0"/>
                <a:ea typeface="+mn-ea"/>
                <a:cs typeface="+mn-cs"/>
              </a:rPr>
              <a:t>et al., </a:t>
            </a:r>
            <a:r>
              <a:rPr kumimoji="0" lang="en-US" sz="1600" b="0" i="0" u="sng" strike="noStrike" kern="1200" cap="none" spc="0" normalizeH="0" baseline="0" noProof="0" dirty="0">
                <a:ln>
                  <a:noFill/>
                </a:ln>
                <a:solidFill>
                  <a:prstClr val="black"/>
                </a:solidFill>
                <a:effectLst/>
                <a:uLnTx/>
                <a:uFillTx/>
                <a:latin typeface="Expressway Rg" panose="020B0604020200020204" pitchFamily="34" charset="0"/>
                <a:ea typeface="+mn-ea"/>
                <a:cs typeface="+mn-cs"/>
              </a:rPr>
              <a:t>2012).</a:t>
            </a:r>
            <a:endParaRPr lang="en-US" sz="1600" dirty="0"/>
          </a:p>
        </p:txBody>
      </p:sp>
      <p:sp>
        <p:nvSpPr>
          <p:cNvPr id="3" name="Título 2">
            <a:extLst>
              <a:ext uri="{FF2B5EF4-FFF2-40B4-BE49-F238E27FC236}">
                <a16:creationId xmlns:a16="http://schemas.microsoft.com/office/drawing/2014/main" id="{A21F217D-65DC-44CC-A2ED-AF2B6F3E9761}"/>
              </a:ext>
            </a:extLst>
          </p:cNvPr>
          <p:cNvSpPr>
            <a:spLocks noGrp="1"/>
          </p:cNvSpPr>
          <p:nvPr>
            <p:ph type="title"/>
          </p:nvPr>
        </p:nvSpPr>
        <p:spPr>
          <a:xfrm>
            <a:off x="3236187" y="1638623"/>
            <a:ext cx="1809750" cy="503987"/>
          </a:xfrm>
        </p:spPr>
        <p:txBody>
          <a:bodyPr>
            <a:noAutofit/>
          </a:bodyPr>
          <a:lstStyle/>
          <a:p>
            <a:r>
              <a:rPr lang="es-ES" sz="3200" b="1" dirty="0">
                <a:solidFill>
                  <a:schemeClr val="accent2">
                    <a:lumMod val="75000"/>
                  </a:schemeClr>
                </a:solidFill>
              </a:rPr>
              <a:t>Creativity </a:t>
            </a:r>
          </a:p>
        </p:txBody>
      </p:sp>
    </p:spTree>
    <p:extLst>
      <p:ext uri="{BB962C8B-B14F-4D97-AF65-F5344CB8AC3E}">
        <p14:creationId xmlns:p14="http://schemas.microsoft.com/office/powerpoint/2010/main" val="285794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1" y="1592263"/>
            <a:ext cx="7540704"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a:t>
            </a:r>
            <a:r>
              <a:rPr lang="en-US" sz="2200" b="1" dirty="0">
                <a:solidFill>
                  <a:schemeClr val="accent2">
                    <a:lumMod val="75000"/>
                  </a:schemeClr>
                </a:solidFill>
              </a:rPr>
              <a:t>In order to think differently, "act differently“.</a:t>
            </a:r>
          </a:p>
          <a:p>
            <a:pPr marL="0" indent="0">
              <a:buNone/>
            </a:pPr>
            <a:endParaRPr lang="en-GB" sz="2200" b="1" dirty="0">
              <a:solidFill>
                <a:schemeClr val="accent2">
                  <a:lumMod val="75000"/>
                </a:schemeClr>
              </a:solidFill>
            </a:endParaRP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75306" y="2178970"/>
            <a:ext cx="7728631" cy="345180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en-US" sz="16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According to Dyer </a:t>
            </a:r>
            <a:r>
              <a:rPr kumimoji="0" lang="en-US" sz="1600" b="0" i="1"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et al. </a:t>
            </a:r>
            <a:r>
              <a:rPr kumimoji="0" lang="en-US" sz="16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(2012), creative leaders:</a:t>
            </a:r>
          </a:p>
          <a:p>
            <a:pPr algn="just">
              <a:defRPr/>
            </a:pPr>
            <a:r>
              <a:rPr lang="en-US" sz="1400" dirty="0">
                <a:solidFill>
                  <a:prstClr val="black"/>
                </a:solidFill>
              </a:rPr>
              <a:t>C</a:t>
            </a:r>
            <a:r>
              <a:rPr kumimoji="0" lang="en-US" sz="1400" b="0" i="0" u="none" strike="noStrike" kern="1200" cap="none" spc="0" normalizeH="0" baseline="0" noProof="0" dirty="0" err="1">
                <a:ln>
                  <a:noFill/>
                </a:ln>
                <a:solidFill>
                  <a:prstClr val="black"/>
                </a:solidFill>
                <a:effectLst/>
                <a:uLnTx/>
                <a:uFillTx/>
                <a:latin typeface="Expressway Rg" panose="020B0604020200020204" pitchFamily="34" charset="0"/>
                <a:ea typeface="+mn-ea"/>
                <a:cs typeface="+mn-cs"/>
              </a:rPr>
              <a:t>ontinuously</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use associative and divergent thinking to develop new ideas.</a:t>
            </a:r>
          </a:p>
          <a:p>
            <a:pPr algn="just">
              <a:defRPr/>
            </a:pPr>
            <a:r>
              <a:rPr lang="en-US" sz="1400" dirty="0">
                <a:solidFill>
                  <a:prstClr val="black"/>
                </a:solidFill>
              </a:rPr>
              <a:t>S</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how a great desire to learn and experiment.</a:t>
            </a:r>
          </a:p>
          <a:p>
            <a:pPr algn="just">
              <a:defRPr/>
            </a:pPr>
            <a:r>
              <a:rPr lang="en-US" sz="1400" dirty="0">
                <a:solidFill>
                  <a:prstClr val="black"/>
                </a:solidFill>
              </a:rPr>
              <a:t>A</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re critical of the status quo.</a:t>
            </a:r>
          </a:p>
          <a:p>
            <a:pPr algn="just">
              <a:defRPr/>
            </a:pPr>
            <a:r>
              <a:rPr lang="en-US" sz="1400" dirty="0">
                <a:solidFill>
                  <a:prstClr val="black"/>
                </a:solidFill>
              </a:rPr>
              <a:t>H</a:t>
            </a:r>
            <a:r>
              <a:rPr kumimoji="0" lang="en-US" sz="1400" b="0" i="0" u="none" strike="noStrike" kern="1200" cap="none" spc="0" normalizeH="0" baseline="0" noProof="0" dirty="0" err="1">
                <a:ln>
                  <a:noFill/>
                </a:ln>
                <a:solidFill>
                  <a:prstClr val="black"/>
                </a:solidFill>
                <a:effectLst/>
                <a:uLnTx/>
                <a:uFillTx/>
                <a:latin typeface="Expressway Rg" panose="020B0604020200020204" pitchFamily="34" charset="0"/>
                <a:ea typeface="+mn-ea"/>
                <a:cs typeface="+mn-cs"/>
              </a:rPr>
              <a:t>ave</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a certain capacity to take risks.</a:t>
            </a:r>
          </a:p>
          <a:p>
            <a:pPr algn="just">
              <a:defRPr/>
            </a:pPr>
            <a:r>
              <a:rPr lang="en-US" sz="1400" dirty="0">
                <a:solidFill>
                  <a:prstClr val="black"/>
                </a:solidFill>
              </a:rPr>
              <a:t>H</a:t>
            </a:r>
            <a:r>
              <a:rPr kumimoji="0" lang="en-US" sz="1400" b="0" i="0" u="none" strike="noStrike" kern="1200" cap="none" spc="0" normalizeH="0" baseline="0" noProof="0" dirty="0" err="1">
                <a:ln>
                  <a:noFill/>
                </a:ln>
                <a:solidFill>
                  <a:prstClr val="black"/>
                </a:solidFill>
                <a:effectLst/>
                <a:uLnTx/>
                <a:uFillTx/>
                <a:latin typeface="Expressway Rg" panose="020B0604020200020204" pitchFamily="34" charset="0"/>
                <a:ea typeface="+mn-ea"/>
                <a:cs typeface="+mn-cs"/>
              </a:rPr>
              <a:t>ave</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strong communication skills.</a:t>
            </a:r>
            <a:r>
              <a:rPr lang="en-US" sz="1400" dirty="0">
                <a:solidFill>
                  <a:prstClr val="black"/>
                </a:solidFill>
              </a:rPr>
              <a:t> </a:t>
            </a:r>
          </a:p>
          <a:p>
            <a:pPr algn="just">
              <a:defRPr/>
            </a:pPr>
            <a:r>
              <a:rPr lang="en-US" sz="1400" dirty="0">
                <a:solidFill>
                  <a:prstClr val="black"/>
                </a:solidFill>
              </a:rPr>
              <a:t>C</a:t>
            </a:r>
            <a:r>
              <a:rPr kumimoji="0" lang="en-US" sz="1400" b="0" i="0" u="none" strike="noStrike" kern="1200" cap="none" spc="0" normalizeH="0" baseline="0" noProof="0" dirty="0" err="1">
                <a:ln>
                  <a:noFill/>
                </a:ln>
                <a:solidFill>
                  <a:prstClr val="black"/>
                </a:solidFill>
                <a:effectLst/>
                <a:uLnTx/>
                <a:uFillTx/>
                <a:latin typeface="Expressway Rg" panose="020B0604020200020204" pitchFamily="34" charset="0"/>
                <a:ea typeface="+mn-ea"/>
                <a:cs typeface="+mn-cs"/>
              </a:rPr>
              <a:t>ontinuously</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work collaboratively with a wide range of people.</a:t>
            </a:r>
          </a:p>
          <a:p>
            <a:pPr algn="just">
              <a:defRPr/>
            </a:pPr>
            <a:r>
              <a:rPr lang="en-US" sz="1400" dirty="0">
                <a:solidFill>
                  <a:prstClr val="black"/>
                </a:solidFill>
              </a:rPr>
              <a:t>P</a:t>
            </a:r>
            <a:r>
              <a:rPr kumimoji="0" lang="en-US" sz="14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ay great attention to detail (“The small details are what make the difference”)</a:t>
            </a:r>
          </a:p>
          <a:p>
            <a:pPr marL="0" indent="0" algn="just">
              <a:buNone/>
              <a:defRPr/>
            </a:pPr>
            <a:r>
              <a:rPr kumimoji="0" lang="en-US" sz="1600" b="1"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It also takes courage to create</a:t>
            </a:r>
            <a:r>
              <a:rPr kumimoji="0" lang="en-US" sz="16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to accept the challenge of change and to take the necessary risks. This </a:t>
            </a:r>
            <a:r>
              <a:rPr kumimoji="0" lang="en-US" sz="1600" b="1"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courage is the basis of creative behavior</a:t>
            </a:r>
            <a:r>
              <a:rPr kumimoji="0" lang="en-US" sz="16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rPr>
              <a:t>, which in turn facilitates the associative process and, therefore, the generation of new ideas.</a:t>
            </a:r>
          </a:p>
          <a:p>
            <a:pPr marL="0" indent="0" algn="just">
              <a:buNone/>
              <a:defRPr/>
            </a:pPr>
            <a:endParaRPr lang="en-US" sz="1600" dirty="0">
              <a:solidFill>
                <a:prstClr val="black"/>
              </a:solidFill>
            </a:endParaRPr>
          </a:p>
        </p:txBody>
      </p:sp>
    </p:spTree>
    <p:extLst>
      <p:ext uri="{BB962C8B-B14F-4D97-AF65-F5344CB8AC3E}">
        <p14:creationId xmlns:p14="http://schemas.microsoft.com/office/powerpoint/2010/main" val="986363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1" y="1592263"/>
            <a:ext cx="3691368"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Just practice!</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335201" y="2090739"/>
            <a:ext cx="7693874" cy="20401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n-US" sz="1600" b="1" dirty="0">
                <a:solidFill>
                  <a:prstClr val="black"/>
                </a:solidFill>
              </a:rPr>
              <a:t>Creative skills can be worked on and developed</a:t>
            </a:r>
            <a:r>
              <a:rPr lang="en-US" sz="1600" dirty="0">
                <a:solidFill>
                  <a:prstClr val="black"/>
                </a:solidFill>
              </a:rPr>
              <a:t>. Just practice!</a:t>
            </a:r>
          </a:p>
          <a:p>
            <a:pPr algn="just">
              <a:defRPr/>
            </a:pPr>
            <a:r>
              <a:rPr lang="en-US" sz="1400" dirty="0">
                <a:solidFill>
                  <a:prstClr val="black"/>
                </a:solidFill>
              </a:rPr>
              <a:t>The brain is constantly evolving. You can train your creativity.</a:t>
            </a:r>
          </a:p>
          <a:p>
            <a:pPr algn="just">
              <a:defRPr/>
            </a:pPr>
            <a:r>
              <a:rPr lang="en-US" sz="1400" b="1" dirty="0">
                <a:solidFill>
                  <a:prstClr val="black"/>
                </a:solidFill>
              </a:rPr>
              <a:t>As a skill, its development is fundamental to perform almost all the tasks related to the business </a:t>
            </a:r>
            <a:r>
              <a:rPr lang="en-US" sz="1400" dirty="0">
                <a:solidFill>
                  <a:prstClr val="black"/>
                </a:solidFill>
              </a:rPr>
              <a:t>(create or improve business models, products, services, processes, develop and implement strategies, reorganize the company's structure, etc.).</a:t>
            </a:r>
          </a:p>
          <a:p>
            <a:pPr algn="just">
              <a:defRPr/>
            </a:pPr>
            <a:r>
              <a:rPr lang="en-US" sz="1400" dirty="0">
                <a:solidFill>
                  <a:prstClr val="black"/>
                </a:solidFill>
              </a:rPr>
              <a:t>The origin of creative ideas that give rise to </a:t>
            </a:r>
            <a:r>
              <a:rPr lang="en-US" sz="1400" b="1" dirty="0">
                <a:solidFill>
                  <a:prstClr val="black"/>
                </a:solidFill>
              </a:rPr>
              <a:t>competitive advantages </a:t>
            </a:r>
            <a:r>
              <a:rPr lang="en-US" sz="1400" dirty="0">
                <a:solidFill>
                  <a:prstClr val="black"/>
                </a:solidFill>
              </a:rPr>
              <a:t>for companies and wealth for them and society </a:t>
            </a:r>
            <a:r>
              <a:rPr lang="en-US" sz="1400" b="1" dirty="0">
                <a:solidFill>
                  <a:prstClr val="black"/>
                </a:solidFill>
              </a:rPr>
              <a:t>is to be found in creative people</a:t>
            </a:r>
            <a:r>
              <a:rPr lang="en-US" sz="1400" dirty="0">
                <a:solidFill>
                  <a:prstClr val="black"/>
                </a:solidFill>
              </a:rPr>
              <a:t>.</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en-US" sz="1600" b="0" i="0" u="none" strike="noStrike" kern="1200" cap="none" spc="0" normalizeH="0" baseline="0" noProof="0" dirty="0">
              <a:ln>
                <a:noFill/>
              </a:ln>
              <a:solidFill>
                <a:prstClr val="black"/>
              </a:solidFill>
              <a:effectLst/>
              <a:uLnTx/>
              <a:uFillTx/>
              <a:latin typeface="Expressway Rg" panose="020B0604020200020204" pitchFamily="34" charset="0"/>
              <a:ea typeface="+mn-ea"/>
              <a:cs typeface="+mn-cs"/>
            </a:endParaRPr>
          </a:p>
        </p:txBody>
      </p:sp>
      <p:sp>
        <p:nvSpPr>
          <p:cNvPr id="7" name="CuadroTexto 6">
            <a:extLst>
              <a:ext uri="{FF2B5EF4-FFF2-40B4-BE49-F238E27FC236}">
                <a16:creationId xmlns:a16="http://schemas.microsoft.com/office/drawing/2014/main" id="{B103D087-B70E-5686-CFE5-CFE2CE533896}"/>
              </a:ext>
            </a:extLst>
          </p:cNvPr>
          <p:cNvSpPr txBox="1"/>
          <p:nvPr/>
        </p:nvSpPr>
        <p:spPr>
          <a:xfrm>
            <a:off x="488443" y="4531895"/>
            <a:ext cx="7387389" cy="817468"/>
          </a:xfrm>
          <a:prstGeom prst="rect">
            <a:avLst/>
          </a:prstGeom>
          <a:noFill/>
        </p:spPr>
        <p:txBody>
          <a:bodyPr wrap="square" rtlCol="0">
            <a:spAutoFit/>
          </a:bodyPr>
          <a:lstStyle/>
          <a:p>
            <a:pPr marL="0" indent="0" algn="ctr">
              <a:lnSpc>
                <a:spcPct val="107000"/>
              </a:lnSpc>
              <a:spcBef>
                <a:spcPts val="600"/>
              </a:spcBef>
              <a:spcAft>
                <a:spcPts val="600"/>
              </a:spcAft>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But... </a:t>
            </a:r>
          </a:p>
          <a:p>
            <a:pPr algn="ctr">
              <a:lnSpc>
                <a:spcPct val="107000"/>
              </a:lnSpc>
              <a:spcBef>
                <a:spcPts val="600"/>
              </a:spcBef>
              <a:spcAft>
                <a:spcPts val="6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How can you develop your creative skills? </a:t>
            </a:r>
          </a:p>
        </p:txBody>
      </p:sp>
    </p:spTree>
    <p:extLst>
      <p:ext uri="{BB962C8B-B14F-4D97-AF65-F5344CB8AC3E}">
        <p14:creationId xmlns:p14="http://schemas.microsoft.com/office/powerpoint/2010/main" val="29320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enhancing creative skills</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427270" y="2477921"/>
            <a:ext cx="7440497" cy="215239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tabLst>
                <a:tab pos="1617663" algn="l"/>
              </a:tabLst>
              <a:defRPr/>
            </a:pPr>
            <a:r>
              <a:rPr lang="en-US" sz="1600" b="1" dirty="0"/>
              <a:t>Genetics influences but does not determine your capability for being creative</a:t>
            </a:r>
            <a:r>
              <a:rPr lang="en-US" sz="1600" dirty="0"/>
              <a:t>. You can </a:t>
            </a:r>
            <a:r>
              <a:rPr lang="en-US" sz="1600" u="sng" dirty="0"/>
              <a:t>practice</a:t>
            </a:r>
            <a:r>
              <a:rPr lang="en-US" sz="1600" dirty="0"/>
              <a:t> your capacity for generating new business ideas:</a:t>
            </a:r>
          </a:p>
          <a:p>
            <a:pPr lvl="1" algn="just">
              <a:spcBef>
                <a:spcPts val="600"/>
              </a:spcBef>
              <a:tabLst>
                <a:tab pos="1617663" algn="l"/>
              </a:tabLst>
              <a:defRPr/>
            </a:pPr>
            <a:r>
              <a:rPr lang="en-US" sz="1600" u="sng" dirty="0"/>
              <a:t>Associative thinking.</a:t>
            </a:r>
          </a:p>
          <a:p>
            <a:pPr lvl="1" algn="just">
              <a:spcBef>
                <a:spcPts val="600"/>
              </a:spcBef>
              <a:tabLst>
                <a:tab pos="1617663" algn="l"/>
              </a:tabLst>
              <a:defRPr/>
            </a:pPr>
            <a:r>
              <a:rPr lang="en-US" sz="1600" u="sng" dirty="0"/>
              <a:t>Question the established.</a:t>
            </a:r>
          </a:p>
          <a:p>
            <a:pPr lvl="1" algn="just">
              <a:spcBef>
                <a:spcPts val="600"/>
              </a:spcBef>
              <a:tabLst>
                <a:tab pos="1617663" algn="l"/>
              </a:tabLst>
              <a:defRPr/>
            </a:pPr>
            <a:r>
              <a:rPr lang="en-US" sz="1600" u="sng" dirty="0"/>
              <a:t>Observe.</a:t>
            </a:r>
          </a:p>
          <a:p>
            <a:pPr lvl="1" algn="just">
              <a:spcBef>
                <a:spcPts val="600"/>
              </a:spcBef>
              <a:tabLst>
                <a:tab pos="1617663" algn="l"/>
              </a:tabLst>
              <a:defRPr/>
            </a:pPr>
            <a:r>
              <a:rPr lang="en-US" sz="1600" u="sng" dirty="0"/>
              <a:t>Networking.</a:t>
            </a:r>
          </a:p>
          <a:p>
            <a:pPr lvl="1" algn="just">
              <a:spcBef>
                <a:spcPts val="600"/>
              </a:spcBef>
              <a:tabLst>
                <a:tab pos="1617663" algn="l"/>
              </a:tabLst>
              <a:defRPr/>
            </a:pPr>
            <a:r>
              <a:rPr lang="en-US" sz="1600" u="sng" dirty="0"/>
              <a:t>Experiment.</a:t>
            </a:r>
          </a:p>
          <a:p>
            <a:pPr marL="0" indent="0" algn="just">
              <a:buNone/>
              <a:defRPr/>
            </a:pPr>
            <a:endParaRPr lang="en-US" sz="1600" dirty="0">
              <a:solidFill>
                <a:prstClr val="black"/>
              </a:solidFill>
            </a:endParaRPr>
          </a:p>
        </p:txBody>
      </p:sp>
    </p:spTree>
    <p:extLst>
      <p:ext uri="{BB962C8B-B14F-4D97-AF65-F5344CB8AC3E}">
        <p14:creationId xmlns:p14="http://schemas.microsoft.com/office/powerpoint/2010/main" val="95782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enhancing creative skills – ability to associate</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92188" y="2024064"/>
            <a:ext cx="8057201" cy="37671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lang="en-US" sz="1600" dirty="0">
                <a:solidFill>
                  <a:prstClr val="black"/>
                </a:solidFill>
              </a:rPr>
              <a:t>It is creativity itself. </a:t>
            </a:r>
            <a:r>
              <a:rPr lang="en-US" sz="1600" b="1" dirty="0">
                <a:solidFill>
                  <a:prstClr val="black"/>
                </a:solidFill>
              </a:rPr>
              <a:t>The capacity to relate things that apparently are not connected. </a:t>
            </a:r>
            <a:r>
              <a:rPr lang="en-US" sz="1600" dirty="0">
                <a:solidFill>
                  <a:prstClr val="black"/>
                </a:solidFill>
              </a:rPr>
              <a:t>Exercises:</a:t>
            </a:r>
          </a:p>
          <a:p>
            <a:pPr algn="just">
              <a:defRPr/>
            </a:pPr>
            <a:r>
              <a:rPr lang="en-US" sz="1600" b="1" dirty="0">
                <a:solidFill>
                  <a:prstClr val="black"/>
                </a:solidFill>
              </a:rPr>
              <a:t>Force partnerships: </a:t>
            </a:r>
            <a:r>
              <a:rPr lang="en-US" sz="1400" dirty="0">
                <a:solidFill>
                  <a:prstClr val="black"/>
                </a:solidFill>
              </a:rPr>
              <a:t>Try to combine elements that would never naturally combine. Think first of a problem or challenge that you or your company has to face.</a:t>
            </a:r>
          </a:p>
          <a:p>
            <a:pPr lvl="1" algn="just">
              <a:buFont typeface="Courier New" panose="02070309020205020404" pitchFamily="49" charset="0"/>
              <a:buChar char="o"/>
              <a:defRPr/>
            </a:pPr>
            <a:r>
              <a:rPr lang="en-US" sz="1200" dirty="0">
                <a:solidFill>
                  <a:prstClr val="black"/>
                </a:solidFill>
              </a:rPr>
              <a:t>Choose any product catalog and open it at random, what relationship can you establish between the first product you see and the problem you are thinking about?</a:t>
            </a:r>
          </a:p>
          <a:p>
            <a:pPr lvl="1" algn="just">
              <a:buFont typeface="Courier New" panose="02070309020205020404" pitchFamily="49" charset="0"/>
              <a:buChar char="o"/>
              <a:defRPr/>
            </a:pPr>
            <a:r>
              <a:rPr lang="en-US" sz="1200" dirty="0">
                <a:solidFill>
                  <a:prstClr val="black"/>
                </a:solidFill>
              </a:rPr>
              <a:t>Open Wikipedia and randomly choose an article from its index. You may be able to make surprising associations that suggest something new to you.</a:t>
            </a:r>
          </a:p>
          <a:p>
            <a:pPr algn="just">
              <a:defRPr/>
            </a:pPr>
            <a:r>
              <a:rPr lang="en-US" sz="1600" b="1" dirty="0">
                <a:solidFill>
                  <a:prstClr val="black"/>
                </a:solidFill>
              </a:rPr>
              <a:t>The box of curiosities: </a:t>
            </a:r>
            <a:r>
              <a:rPr lang="en-US" sz="1400" dirty="0">
                <a:solidFill>
                  <a:prstClr val="black"/>
                </a:solidFill>
              </a:rPr>
              <a:t>Start a collection of rare and interesting things from your city or your travels and put them in a "curiosity box". You can randomly pull out these unique items when faced with a problem or opportunity, they can give you a new perspective on the issue.</a:t>
            </a:r>
            <a:endParaRPr lang="en-US" sz="1400" b="1" dirty="0">
              <a:solidFill>
                <a:prstClr val="black"/>
              </a:solidFill>
            </a:endParaRPr>
          </a:p>
          <a:p>
            <a:pPr algn="just">
              <a:defRPr/>
            </a:pPr>
            <a:r>
              <a:rPr lang="en-US" sz="1600" b="1" dirty="0">
                <a:solidFill>
                  <a:prstClr val="black"/>
                </a:solidFill>
              </a:rPr>
              <a:t>Partner with a different company</a:t>
            </a:r>
            <a:r>
              <a:rPr lang="en-US" sz="1600" dirty="0">
                <a:solidFill>
                  <a:prstClr val="black"/>
                </a:solidFill>
              </a:rPr>
              <a:t>: </a:t>
            </a:r>
            <a:r>
              <a:rPr lang="en-US" sz="1400" dirty="0">
                <a:solidFill>
                  <a:prstClr val="black"/>
                </a:solidFill>
              </a:rPr>
              <a:t>Write a list of companies from both your industry and other industries. Randomly pair your company with one of the others. How could they create value together?</a:t>
            </a:r>
          </a:p>
          <a:p>
            <a:pPr algn="just">
              <a:defRPr/>
            </a:pPr>
            <a:r>
              <a:rPr lang="en-US" sz="1600" b="1" dirty="0">
                <a:solidFill>
                  <a:prstClr val="black"/>
                </a:solidFill>
              </a:rPr>
              <a:t>Create analogies related to your company's products or services: </a:t>
            </a:r>
            <a:r>
              <a:rPr lang="en-US" sz="1400" dirty="0">
                <a:solidFill>
                  <a:prstClr val="black"/>
                </a:solidFill>
              </a:rPr>
              <a:t>What would happen if my product looked like ....? What possible new features or benefits could it have?</a:t>
            </a:r>
            <a:endParaRPr lang="en-US" sz="1600" dirty="0">
              <a:solidFill>
                <a:prstClr val="black"/>
              </a:solidFill>
            </a:endParaRPr>
          </a:p>
        </p:txBody>
      </p:sp>
    </p:spTree>
    <p:extLst>
      <p:ext uri="{BB962C8B-B14F-4D97-AF65-F5344CB8AC3E}">
        <p14:creationId xmlns:p14="http://schemas.microsoft.com/office/powerpoint/2010/main" val="2719956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7350" y="315913"/>
            <a:ext cx="7142155" cy="1143000"/>
          </a:xfrm>
        </p:spPr>
        <p:txBody>
          <a:bodyPr anchor="t">
            <a:normAutofit/>
          </a:bodyPr>
          <a:lstStyle/>
          <a:p>
            <a:br>
              <a:rPr lang="de-DE" sz="2800" dirty="0"/>
            </a:br>
            <a:endParaRPr lang="de-DE" sz="2800"/>
          </a:p>
        </p:txBody>
      </p:sp>
      <p:sp>
        <p:nvSpPr>
          <p:cNvPr id="3" name="Inhaltsplatzhalter 2"/>
          <p:cNvSpPr>
            <a:spLocks noGrp="1"/>
          </p:cNvSpPr>
          <p:nvPr>
            <p:ph idx="1"/>
          </p:nvPr>
        </p:nvSpPr>
        <p:spPr>
          <a:xfrm>
            <a:off x="263011" y="1592263"/>
            <a:ext cx="6400836" cy="365126"/>
          </a:xfrm>
        </p:spPr>
        <p:txBody>
          <a:bodyPr vert="horz" lIns="91440" tIns="45720" rIns="91440" bIns="45720" rtlCol="0" anchor="t">
            <a:normAutofit fontScale="92500" lnSpcReduction="10000"/>
          </a:bodyPr>
          <a:lstStyle/>
          <a:p>
            <a:pPr marL="0" indent="0">
              <a:buNone/>
            </a:pPr>
            <a:r>
              <a:rPr lang="en-GB" sz="2200" b="1" dirty="0">
                <a:solidFill>
                  <a:schemeClr val="accent2">
                    <a:lumMod val="75000"/>
                  </a:schemeClr>
                </a:solidFill>
              </a:rPr>
              <a:t>Creativity – enhancing creative skills – questioning ability</a:t>
            </a:r>
          </a:p>
        </p:txBody>
      </p:sp>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May 9/2022</a:t>
            </a: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rPr>
              <a:t>University of Alicante</a:t>
            </a: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8C68F6-CEB4-C040-B3A3-CADDD499EB7C}" type="slidenum">
              <a:rPr kumimoji="0" lang="de-DE" sz="1200" b="0" i="0" u="none" strike="noStrike" kern="1200" cap="none" spc="0" normalizeH="0" baseline="0" noProof="0" smtClean="0">
                <a:ln>
                  <a:noFill/>
                </a:ln>
                <a:solidFill>
                  <a:prstClr val="black">
                    <a:tint val="75000"/>
                  </a:prstClr>
                </a:solidFill>
                <a:effectLst/>
                <a:uLnTx/>
                <a:uFillTx/>
                <a:latin typeface="Expressway Rg" panose="020B0604020200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prstClr val="black">
                  <a:tint val="75000"/>
                </a:prstClr>
              </a:solidFill>
              <a:effectLst/>
              <a:uLnTx/>
              <a:uFillTx/>
              <a:latin typeface="Expressway Rg" panose="020B0604020200020204" pitchFamily="34" charset="0"/>
              <a:ea typeface="+mn-ea"/>
              <a:cs typeface="+mn-cs"/>
            </a:endParaRPr>
          </a:p>
        </p:txBody>
      </p:sp>
      <p:sp>
        <p:nvSpPr>
          <p:cNvPr id="8" name="Inhaltsplatzhalter 2">
            <a:extLst>
              <a:ext uri="{FF2B5EF4-FFF2-40B4-BE49-F238E27FC236}">
                <a16:creationId xmlns:a16="http://schemas.microsoft.com/office/drawing/2014/main" id="{BCBAB908-FCAE-4116-B0F2-74AD6A02E094}"/>
              </a:ext>
            </a:extLst>
          </p:cNvPr>
          <p:cNvSpPr txBox="1">
            <a:spLocks/>
          </p:cNvSpPr>
          <p:nvPr/>
        </p:nvSpPr>
        <p:spPr>
          <a:xfrm>
            <a:off x="100209" y="1965662"/>
            <a:ext cx="8154408" cy="35448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xpressway Rg" panose="020B0604020200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xpressway Rg" panose="020B0604020200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xpressway Rg" panose="020B0604020200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xpressway Rg" panose="020B0604020200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lang="en-US" sz="1600" b="1" dirty="0">
                <a:solidFill>
                  <a:prstClr val="black"/>
                </a:solidFill>
              </a:rPr>
              <a:t>The formulation of a problem is </a:t>
            </a:r>
            <a:r>
              <a:rPr lang="en-US" sz="1600" dirty="0">
                <a:solidFill>
                  <a:prstClr val="black"/>
                </a:solidFill>
              </a:rPr>
              <a:t>often more </a:t>
            </a:r>
            <a:r>
              <a:rPr lang="en-US" sz="1600" b="1" dirty="0">
                <a:solidFill>
                  <a:prstClr val="black"/>
                </a:solidFill>
              </a:rPr>
              <a:t>important</a:t>
            </a:r>
            <a:r>
              <a:rPr lang="en-US" sz="1600" dirty="0">
                <a:solidFill>
                  <a:prstClr val="black"/>
                </a:solidFill>
              </a:rPr>
              <a:t> than its solution and formulating new questions to solve a problem </a:t>
            </a:r>
            <a:r>
              <a:rPr lang="en-US" sz="1600" b="1" dirty="0">
                <a:solidFill>
                  <a:prstClr val="black"/>
                </a:solidFill>
              </a:rPr>
              <a:t>requires a creativity</a:t>
            </a:r>
            <a:r>
              <a:rPr lang="en-US" sz="1600" dirty="0">
                <a:solidFill>
                  <a:prstClr val="black"/>
                </a:solidFill>
              </a:rPr>
              <a:t>. Exercises:</a:t>
            </a:r>
          </a:p>
          <a:p>
            <a:pPr algn="just">
              <a:defRPr/>
            </a:pPr>
            <a:r>
              <a:rPr lang="en-US" sz="1600" b="1" dirty="0">
                <a:solidFill>
                  <a:prstClr val="black"/>
                </a:solidFill>
              </a:rPr>
              <a:t>Storm of questions</a:t>
            </a:r>
            <a:r>
              <a:rPr lang="en-US" sz="1600" dirty="0">
                <a:solidFill>
                  <a:prstClr val="black"/>
                </a:solidFill>
              </a:rPr>
              <a:t>: </a:t>
            </a:r>
            <a:r>
              <a:rPr lang="en-US" sz="1400" dirty="0">
                <a:solidFill>
                  <a:prstClr val="black"/>
                </a:solidFill>
              </a:rPr>
              <a:t>It is an exercise similar to brainstorming, but instead of focusing on solutions, what is posed are questions about the problem.</a:t>
            </a:r>
          </a:p>
          <a:p>
            <a:pPr algn="just">
              <a:defRPr/>
            </a:pPr>
            <a:r>
              <a:rPr lang="en-US" sz="1600" b="1" dirty="0">
                <a:solidFill>
                  <a:prstClr val="black"/>
                </a:solidFill>
              </a:rPr>
              <a:t>Cultivate inquiring thinking</a:t>
            </a:r>
            <a:r>
              <a:rPr lang="en-US" sz="1600" dirty="0">
                <a:solidFill>
                  <a:prstClr val="black"/>
                </a:solidFill>
              </a:rPr>
              <a:t>: </a:t>
            </a:r>
            <a:r>
              <a:rPr lang="en-US" sz="1400" dirty="0">
                <a:solidFill>
                  <a:prstClr val="black"/>
                </a:solidFill>
              </a:rPr>
              <a:t>Rephrasing statements in the form of questions helps to refine the definition of the problem and encourages more active participation in the search for answers.</a:t>
            </a:r>
          </a:p>
          <a:p>
            <a:pPr algn="just">
              <a:spcAft>
                <a:spcPts val="600"/>
              </a:spcAft>
              <a:defRPr/>
            </a:pPr>
            <a:r>
              <a:rPr lang="en-US" sz="1600" b="1" dirty="0">
                <a:solidFill>
                  <a:prstClr val="black"/>
                </a:solidFill>
              </a:rPr>
              <a:t>The question booklet: </a:t>
            </a:r>
            <a:r>
              <a:rPr lang="en-US" sz="1400" dirty="0">
                <a:solidFill>
                  <a:prstClr val="black"/>
                </a:solidFill>
              </a:rPr>
              <a:t>To build up a substantial stock of questions, regularly take time to formulate them and write them down in your notebook. Review the questions periodically to see how many questions and how many types of questions you normally ask or do not ask. Reflect on the following:</a:t>
            </a:r>
          </a:p>
          <a:p>
            <a:pPr lvl="1" algn="just">
              <a:spcBef>
                <a:spcPts val="0"/>
              </a:spcBef>
              <a:buFont typeface="Courier New" panose="02070309020205020404" pitchFamily="49" charset="0"/>
              <a:buChar char="o"/>
              <a:defRPr/>
            </a:pPr>
            <a:r>
              <a:rPr lang="en-US" sz="1200" dirty="0">
                <a:solidFill>
                  <a:prstClr val="black"/>
                </a:solidFill>
              </a:rPr>
              <a:t>What are your questioning patterns?</a:t>
            </a:r>
          </a:p>
          <a:p>
            <a:pPr lvl="1" algn="just">
              <a:spcBef>
                <a:spcPts val="0"/>
              </a:spcBef>
              <a:buFont typeface="Courier New" panose="02070309020205020404" pitchFamily="49" charset="0"/>
              <a:buChar char="o"/>
              <a:defRPr/>
            </a:pPr>
            <a:r>
              <a:rPr lang="en-US" sz="1200" dirty="0">
                <a:solidFill>
                  <a:prstClr val="black"/>
                </a:solidFill>
              </a:rPr>
              <a:t>What kind of questions do you usually ask?</a:t>
            </a:r>
          </a:p>
          <a:p>
            <a:pPr lvl="1" algn="just">
              <a:spcBef>
                <a:spcPts val="0"/>
              </a:spcBef>
              <a:buFont typeface="Courier New" panose="02070309020205020404" pitchFamily="49" charset="0"/>
              <a:buChar char="o"/>
              <a:defRPr/>
            </a:pPr>
            <a:r>
              <a:rPr lang="en-US" sz="1200" dirty="0">
                <a:solidFill>
                  <a:prstClr val="black"/>
                </a:solidFill>
              </a:rPr>
              <a:t>What are the questions that provide clues as to why things are the way they are?</a:t>
            </a:r>
          </a:p>
          <a:p>
            <a:pPr lvl="1" algn="just">
              <a:spcBef>
                <a:spcPts val="0"/>
              </a:spcBef>
              <a:buFont typeface="Courier New" panose="02070309020205020404" pitchFamily="49" charset="0"/>
              <a:buChar char="o"/>
              <a:defRPr/>
            </a:pPr>
            <a:r>
              <a:rPr lang="en-US" sz="1200" dirty="0">
                <a:solidFill>
                  <a:prstClr val="black"/>
                </a:solidFill>
              </a:rPr>
              <a:t>What questions challenge the status quo?</a:t>
            </a:r>
          </a:p>
          <a:p>
            <a:pPr lvl="1" algn="just">
              <a:spcBef>
                <a:spcPts val="0"/>
              </a:spcBef>
              <a:buFont typeface="Courier New" panose="02070309020205020404" pitchFamily="49" charset="0"/>
              <a:buChar char="o"/>
              <a:defRPr/>
            </a:pPr>
            <a:r>
              <a:rPr lang="en-US" sz="1200" dirty="0">
                <a:solidFill>
                  <a:prstClr val="black"/>
                </a:solidFill>
              </a:rPr>
              <a:t>What questions elicit powerful emotional responses?</a:t>
            </a:r>
          </a:p>
          <a:p>
            <a:pPr lvl="1" algn="just">
              <a:spcBef>
                <a:spcPts val="0"/>
              </a:spcBef>
              <a:buFont typeface="Courier New" panose="02070309020205020404" pitchFamily="49" charset="0"/>
              <a:buChar char="o"/>
              <a:defRPr/>
            </a:pPr>
            <a:r>
              <a:rPr lang="en-US" sz="1200" dirty="0">
                <a:solidFill>
                  <a:prstClr val="black"/>
                </a:solidFill>
              </a:rPr>
              <a:t>What questions lead you best into creative territory?</a:t>
            </a:r>
          </a:p>
        </p:txBody>
      </p:sp>
    </p:spTree>
    <p:extLst>
      <p:ext uri="{BB962C8B-B14F-4D97-AF65-F5344CB8AC3E}">
        <p14:creationId xmlns:p14="http://schemas.microsoft.com/office/powerpoint/2010/main" val="41891159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5E0CC700C34E64283355474F2ABBAFB" ma:contentTypeVersion="16" ma:contentTypeDescription="Ein neues Dokument erstellen." ma:contentTypeScope="" ma:versionID="2030ecb3b15916fc3ec41b8de68c7970">
  <xsd:schema xmlns:xsd="http://www.w3.org/2001/XMLSchema" xmlns:xs="http://www.w3.org/2001/XMLSchema" xmlns:p="http://schemas.microsoft.com/office/2006/metadata/properties" xmlns:ns2="9e7cb493-a9cd-49cd-846c-930d19753eb9" xmlns:ns3="4cca9a1c-ea03-4f56-8ded-6c285728d794" targetNamespace="http://schemas.microsoft.com/office/2006/metadata/properties" ma:root="true" ma:fieldsID="79f75de864923f3cb2c863dcd21c96c8" ns2:_="" ns3:_="">
    <xsd:import namespace="9e7cb493-a9cd-49cd-846c-930d19753eb9"/>
    <xsd:import namespace="4cca9a1c-ea03-4f56-8ded-6c285728d79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cb493-a9cd-49cd-846c-930d19753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ca9a1c-ea03-4f56-8ded-6c285728d79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ea40db18-2066-40d3-9c1d-6d717589184a}" ma:internalName="TaxCatchAll" ma:showField="CatchAllData" ma:web="4cca9a1c-ea03-4f56-8ded-6c285728d7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ca9a1c-ea03-4f56-8ded-6c285728d794" xsi:nil="true"/>
    <lcf76f155ced4ddcb4097134ff3c332f xmlns="9e7cb493-a9cd-49cd-846c-930d19753eb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129D2-6790-42C0-AEA9-C600AD5266D0}"/>
</file>

<file path=customXml/itemProps2.xml><?xml version="1.0" encoding="utf-8"?>
<ds:datastoreItem xmlns:ds="http://schemas.openxmlformats.org/officeDocument/2006/customXml" ds:itemID="{334E3BB0-8E0D-4834-A0A1-255EC6757BC7}">
  <ds:schemaRefs>
    <ds:schemaRef ds:uri="http://schemas.openxmlformats.org/package/2006/metadata/core-properties"/>
    <ds:schemaRef ds:uri="http://schemas.microsoft.com/office/2006/documentManagement/types"/>
    <ds:schemaRef ds:uri="http://purl.org/dc/dcmitype/"/>
    <ds:schemaRef ds:uri="http://purl.org/dc/elements/1.1/"/>
    <ds:schemaRef ds:uri="4cca9a1c-ea03-4f56-8ded-6c285728d794"/>
    <ds:schemaRef ds:uri="http://schemas.microsoft.com/office/infopath/2007/PartnerControls"/>
    <ds:schemaRef ds:uri="9e7cb493-a9cd-49cd-846c-930d19753eb9"/>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ECC8AD15-3950-475C-A6ED-C98B4702B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1863</TotalTime>
  <Words>6330</Words>
  <Application>Microsoft Office PowerPoint</Application>
  <PresentationFormat>Presentación en pantalla (4:3)</PresentationFormat>
  <Paragraphs>424</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Arial</vt:lpstr>
      <vt:lpstr>Calibri</vt:lpstr>
      <vt:lpstr>Calibri Light</vt:lpstr>
      <vt:lpstr>Courier New</vt:lpstr>
      <vt:lpstr>Expressway Rg</vt:lpstr>
      <vt:lpstr>Office Theme</vt:lpstr>
      <vt:lpstr>  ENCORE Entrepreneurship Knowledge Centers to Foster Innovative Entrepreneurship Practices in Education and Research  </vt:lpstr>
      <vt:lpstr>Developing the entrepreneurial path Developing creativity &amp; innovativeness, support needed at each stage, creation of impact &amp; measurement, decision-making skills &amp; personal branding </vt:lpstr>
      <vt:lpstr>Creativity </vt:lpstr>
      <vt:lpstr>Creativity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vannasine thammalath</dc:creator>
  <cp:lastModifiedBy>EDUARDO SANCHEZ GARCIA</cp:lastModifiedBy>
  <cp:revision>47</cp:revision>
  <dcterms:created xsi:type="dcterms:W3CDTF">2021-06-04T16:06:26Z</dcterms:created>
  <dcterms:modified xsi:type="dcterms:W3CDTF">2022-05-10T05:01:04Z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0x01010045E0CC700C34E64283355474F2ABBAFB</vt:lpwstr>
  </property>
</Properties>
</file>