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5"/>
  </p:notesMasterIdLst>
  <p:handoutMasterIdLst>
    <p:handoutMasterId r:id="rId46"/>
  </p:handoutMasterIdLst>
  <p:sldIdLst>
    <p:sldId id="257" r:id="rId5"/>
    <p:sldId id="256" r:id="rId6"/>
    <p:sldId id="284" r:id="rId7"/>
    <p:sldId id="285" r:id="rId8"/>
    <p:sldId id="286" r:id="rId9"/>
    <p:sldId id="287" r:id="rId10"/>
    <p:sldId id="259" r:id="rId11"/>
    <p:sldId id="289" r:id="rId12"/>
    <p:sldId id="290" r:id="rId13"/>
    <p:sldId id="298" r:id="rId14"/>
    <p:sldId id="299" r:id="rId15"/>
    <p:sldId id="291" r:id="rId16"/>
    <p:sldId id="292" r:id="rId17"/>
    <p:sldId id="293" r:id="rId18"/>
    <p:sldId id="271" r:id="rId19"/>
    <p:sldId id="261" r:id="rId20"/>
    <p:sldId id="262" r:id="rId21"/>
    <p:sldId id="263" r:id="rId22"/>
    <p:sldId id="264" r:id="rId23"/>
    <p:sldId id="265" r:id="rId24"/>
    <p:sldId id="266" r:id="rId25"/>
    <p:sldId id="282" r:id="rId26"/>
    <p:sldId id="267" r:id="rId27"/>
    <p:sldId id="268" r:id="rId28"/>
    <p:sldId id="269" r:id="rId29"/>
    <p:sldId id="270" r:id="rId30"/>
    <p:sldId id="272" r:id="rId31"/>
    <p:sldId id="274" r:id="rId32"/>
    <p:sldId id="297" r:id="rId33"/>
    <p:sldId id="273" r:id="rId34"/>
    <p:sldId id="300" r:id="rId35"/>
    <p:sldId id="275" r:id="rId36"/>
    <p:sldId id="301" r:id="rId37"/>
    <p:sldId id="276" r:id="rId38"/>
    <p:sldId id="277" r:id="rId39"/>
    <p:sldId id="278" r:id="rId40"/>
    <p:sldId id="279" r:id="rId41"/>
    <p:sldId id="296" r:id="rId42"/>
    <p:sldId id="281" r:id="rId43"/>
    <p:sldId id="283" r:id="rId44"/>
  </p:sldIdLst>
  <p:sldSz cx="9144000" cy="6858000" type="screen4x3"/>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46A"/>
    <a:srgbClr val="189BB5"/>
    <a:srgbClr val="32B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ittlere Formatvorlage 4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43" autoAdjust="0"/>
    <p:restoredTop sz="77218" autoAdjust="0"/>
  </p:normalViewPr>
  <p:slideViewPr>
    <p:cSldViewPr snapToGrid="0">
      <p:cViewPr varScale="1">
        <p:scale>
          <a:sx n="86" d="100"/>
          <a:sy n="86" d="100"/>
        </p:scale>
        <p:origin x="2172" y="90"/>
      </p:cViewPr>
      <p:guideLst/>
    </p:cSldViewPr>
  </p:slideViewPr>
  <p:notesTextViewPr>
    <p:cViewPr>
      <p:scale>
        <a:sx n="3" d="2"/>
        <a:sy n="3" d="2"/>
      </p:scale>
      <p:origin x="0" y="0"/>
    </p:cViewPr>
  </p:notesTextViewPr>
  <p:notesViewPr>
    <p:cSldViewPr snapToGrid="0" showGuides="1">
      <p:cViewPr varScale="1">
        <p:scale>
          <a:sx n="86" d="100"/>
          <a:sy n="86" d="100"/>
        </p:scale>
        <p:origin x="3782"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3670B054-A7E3-4C46-A3DC-95C0A9E1C735}" type="datetimeFigureOut">
              <a:rPr lang="en-US" smtClean="0"/>
              <a:t>3/2/2022</a:t>
            </a:fld>
            <a:endParaRPr lang="en-US"/>
          </a:p>
        </p:txBody>
      </p:sp>
      <p:sp>
        <p:nvSpPr>
          <p:cNvPr id="4" name="Footer Placeholder 3"/>
          <p:cNvSpPr>
            <a:spLocks noGrp="1"/>
          </p:cNvSpPr>
          <p:nvPr>
            <p:ph type="ftr" sz="quarter" idx="2"/>
          </p:nvPr>
        </p:nvSpPr>
        <p:spPr>
          <a:xfrm>
            <a:off x="0" y="9428584"/>
            <a:ext cx="2889938"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777607" y="9428584"/>
            <a:ext cx="2889938" cy="498055"/>
          </a:xfrm>
          <a:prstGeom prst="rect">
            <a:avLst/>
          </a:prstGeom>
        </p:spPr>
        <p:txBody>
          <a:bodyPr vert="horz" lIns="91440" tIns="45720" rIns="91440" bIns="45720" rtlCol="0" anchor="b"/>
          <a:lstStyle>
            <a:lvl1pPr algn="r">
              <a:defRPr sz="1200"/>
            </a:lvl1pPr>
          </a:lstStyle>
          <a:p>
            <a:fld id="{19C70139-1794-494E-AE18-8355041D2970}" type="slidenum">
              <a:rPr lang="en-US" smtClean="0"/>
              <a:t>‹Nr.›</a:t>
            </a:fld>
            <a:endParaRPr lang="en-US"/>
          </a:p>
        </p:txBody>
      </p:sp>
    </p:spTree>
    <p:extLst>
      <p:ext uri="{BB962C8B-B14F-4D97-AF65-F5344CB8AC3E}">
        <p14:creationId xmlns:p14="http://schemas.microsoft.com/office/powerpoint/2010/main" val="744215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4DBB7F31-E679-48CC-9423-9B6BFCA4E2AC}" type="datetimeFigureOut">
              <a:rPr lang="en-US" smtClean="0"/>
              <a:t>3/2/2022</a:t>
            </a:fld>
            <a:endParaRPr lang="en-US"/>
          </a:p>
        </p:txBody>
      </p:sp>
      <p:sp>
        <p:nvSpPr>
          <p:cNvPr id="4" name="Slide Image Placeholder 3"/>
          <p:cNvSpPr>
            <a:spLocks noGrp="1" noRot="1" noChangeAspect="1"/>
          </p:cNvSpPr>
          <p:nvPr>
            <p:ph type="sldImg" idx="2"/>
          </p:nvPr>
        </p:nvSpPr>
        <p:spPr>
          <a:xfrm>
            <a:off x="1101725" y="1241425"/>
            <a:ext cx="4465638"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C59C4FCC-A7BB-4998-9C5C-F010D2AC4004}" type="slidenum">
              <a:rPr lang="en-US" smtClean="0"/>
              <a:t>‹Nr.›</a:t>
            </a:fld>
            <a:endParaRPr lang="en-US"/>
          </a:p>
        </p:txBody>
      </p:sp>
    </p:spTree>
    <p:extLst>
      <p:ext uri="{BB962C8B-B14F-4D97-AF65-F5344CB8AC3E}">
        <p14:creationId xmlns:p14="http://schemas.microsoft.com/office/powerpoint/2010/main" val="2499355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C59C4FCC-A7BB-4998-9C5C-F010D2AC4004}" type="slidenum">
              <a:rPr lang="en-US" smtClean="0"/>
              <a:t>1</a:t>
            </a:fld>
            <a:endParaRPr lang="en-US"/>
          </a:p>
        </p:txBody>
      </p:sp>
    </p:spTree>
    <p:extLst>
      <p:ext uri="{BB962C8B-B14F-4D97-AF65-F5344CB8AC3E}">
        <p14:creationId xmlns:p14="http://schemas.microsoft.com/office/powerpoint/2010/main" val="4076848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Payroll: https://</a:t>
            </a:r>
            <a:r>
              <a:rPr lang="en-GB" dirty="0" err="1"/>
              <a:t>payrollheaven.com</a:t>
            </a:r>
            <a:r>
              <a:rPr lang="en-GB" dirty="0"/>
              <a:t>/define/ecopreneur/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Blundel</a:t>
            </a:r>
            <a:r>
              <a:rPr lang="en-GB" dirty="0"/>
              <a:t>: https://</a:t>
            </a:r>
            <a:r>
              <a:rPr lang="en-GB" dirty="0" err="1"/>
              <a:t>www.researchgate.net</a:t>
            </a:r>
            <a:r>
              <a:rPr lang="en-GB" dirty="0"/>
              <a:t>/publication/320298564_Exploring_Entrepreneurship_-_Second_Edition </a:t>
            </a:r>
            <a:r>
              <a:rPr lang="en-GB" dirty="0">
                <a:solidFill>
                  <a:srgbClr val="FF0000"/>
                </a:solidFill>
              </a:rPr>
              <a:t>(pp. 18-19</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101 Entrepreneurship: https://101entrepreneurship.org/</a:t>
            </a:r>
            <a:r>
              <a:rPr lang="en-GB" dirty="0" err="1"/>
              <a:t>ecopreneurship</a:t>
            </a:r>
            <a:r>
              <a:rPr lang="en-GB" dirty="0"/>
              <a:t>-features-companies-ecopreneur/</a:t>
            </a:r>
            <a:endParaRPr lang="en-AT" dirty="0"/>
          </a:p>
        </p:txBody>
      </p:sp>
      <p:sp>
        <p:nvSpPr>
          <p:cNvPr id="4" name="Slide Number Placeholder 3"/>
          <p:cNvSpPr>
            <a:spLocks noGrp="1"/>
          </p:cNvSpPr>
          <p:nvPr>
            <p:ph type="sldNum" sz="quarter" idx="5"/>
          </p:nvPr>
        </p:nvSpPr>
        <p:spPr/>
        <p:txBody>
          <a:bodyPr/>
          <a:lstStyle/>
          <a:p>
            <a:fld id="{4E4EFDCD-2276-5C44-97E5-47FEEC1ADD25}" type="slidenum">
              <a:rPr lang="en-AT" smtClean="0"/>
              <a:t>10</a:t>
            </a:fld>
            <a:endParaRPr lang="en-AT"/>
          </a:p>
        </p:txBody>
      </p:sp>
    </p:spTree>
    <p:extLst>
      <p:ext uri="{BB962C8B-B14F-4D97-AF65-F5344CB8AC3E}">
        <p14:creationId xmlns:p14="http://schemas.microsoft.com/office/powerpoint/2010/main" val="472877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Payroll: https://</a:t>
            </a:r>
            <a:r>
              <a:rPr lang="en-GB" dirty="0" err="1"/>
              <a:t>payrollheaven.com</a:t>
            </a:r>
            <a:r>
              <a:rPr lang="en-GB" dirty="0"/>
              <a:t>/define/ecopreneur/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101 Entrepreneurship: https://101entrepreneurship.org/</a:t>
            </a:r>
            <a:r>
              <a:rPr lang="en-GB" dirty="0" err="1"/>
              <a:t>ecopreneurship</a:t>
            </a:r>
            <a:r>
              <a:rPr lang="en-GB" dirty="0"/>
              <a:t>-features-companies-ecopreneur/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Radboud: https://</a:t>
            </a:r>
            <a:r>
              <a:rPr lang="en-GB" dirty="0" err="1"/>
              <a:t>repository.ubn.ru.nl</a:t>
            </a:r>
            <a:r>
              <a:rPr lang="en-GB" dirty="0"/>
              <a:t>/bitstream/handle/2066/187760/187760pre.pdf?sequence=1</a:t>
            </a:r>
            <a:endParaRPr lang="en-AT" dirty="0"/>
          </a:p>
        </p:txBody>
      </p:sp>
      <p:sp>
        <p:nvSpPr>
          <p:cNvPr id="4" name="Slide Number Placeholder 3"/>
          <p:cNvSpPr>
            <a:spLocks noGrp="1"/>
          </p:cNvSpPr>
          <p:nvPr>
            <p:ph type="sldNum" sz="quarter" idx="5"/>
          </p:nvPr>
        </p:nvSpPr>
        <p:spPr/>
        <p:txBody>
          <a:bodyPr/>
          <a:lstStyle/>
          <a:p>
            <a:fld id="{4E4EFDCD-2276-5C44-97E5-47FEEC1ADD25}" type="slidenum">
              <a:rPr lang="en-AT" smtClean="0"/>
              <a:t>11</a:t>
            </a:fld>
            <a:endParaRPr lang="en-AT"/>
          </a:p>
        </p:txBody>
      </p:sp>
    </p:spTree>
    <p:extLst>
      <p:ext uri="{BB962C8B-B14F-4D97-AF65-F5344CB8AC3E}">
        <p14:creationId xmlns:p14="http://schemas.microsoft.com/office/powerpoint/2010/main" val="630359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a:t>
            </a:r>
            <a:r>
              <a:rPr lang="en-GB" dirty="0" err="1"/>
              <a:t>www.researchgate.net</a:t>
            </a:r>
            <a:r>
              <a:rPr lang="en-GB" dirty="0"/>
              <a:t>/publication/320298564_Exploring_Entrepreneurship_-_Second_Edition </a:t>
            </a:r>
            <a:r>
              <a:rPr lang="en-GB" dirty="0">
                <a:solidFill>
                  <a:srgbClr val="FF0000"/>
                </a:solidFill>
              </a:rPr>
              <a:t>(pp. 18-19</a:t>
            </a:r>
            <a:r>
              <a:rPr lang="en-GB" dirty="0"/>
              <a:t>)</a:t>
            </a:r>
            <a:endParaRPr lang="en-AT" dirty="0"/>
          </a:p>
          <a:p>
            <a:endParaRPr lang="en-AT" dirty="0"/>
          </a:p>
        </p:txBody>
      </p:sp>
      <p:sp>
        <p:nvSpPr>
          <p:cNvPr id="4" name="Slide Number Placeholder 3"/>
          <p:cNvSpPr>
            <a:spLocks noGrp="1"/>
          </p:cNvSpPr>
          <p:nvPr>
            <p:ph type="sldNum" sz="quarter" idx="5"/>
          </p:nvPr>
        </p:nvSpPr>
        <p:spPr/>
        <p:txBody>
          <a:bodyPr/>
          <a:lstStyle/>
          <a:p>
            <a:fld id="{DB5FED43-0C8D-6444-90F0-A4083D562C7E}" type="slidenum">
              <a:rPr lang="en-AT" smtClean="0"/>
              <a:t>12</a:t>
            </a:fld>
            <a:endParaRPr lang="en-AT"/>
          </a:p>
        </p:txBody>
      </p:sp>
    </p:spTree>
    <p:extLst>
      <p:ext uri="{BB962C8B-B14F-4D97-AF65-F5344CB8AC3E}">
        <p14:creationId xmlns:p14="http://schemas.microsoft.com/office/powerpoint/2010/main" val="3641710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a:t>
            </a:r>
            <a:r>
              <a:rPr lang="en-GB" dirty="0" err="1"/>
              <a:t>www.researchgate.net</a:t>
            </a:r>
            <a:r>
              <a:rPr lang="en-GB" dirty="0"/>
              <a:t>/publication/320298564_Exploring_Entrepreneurship_-_Second_Edition </a:t>
            </a:r>
            <a:r>
              <a:rPr lang="en-GB" dirty="0">
                <a:solidFill>
                  <a:srgbClr val="FF0000"/>
                </a:solidFill>
              </a:rPr>
              <a:t>(pp. 18-19</a:t>
            </a:r>
            <a:r>
              <a:rPr lang="en-GB" dirty="0"/>
              <a:t>)</a:t>
            </a:r>
            <a:endParaRPr lang="en-A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T" dirty="0"/>
          </a:p>
          <a:p>
            <a:endParaRPr lang="en-AT" dirty="0"/>
          </a:p>
        </p:txBody>
      </p:sp>
      <p:sp>
        <p:nvSpPr>
          <p:cNvPr id="4" name="Slide Number Placeholder 3"/>
          <p:cNvSpPr>
            <a:spLocks noGrp="1"/>
          </p:cNvSpPr>
          <p:nvPr>
            <p:ph type="sldNum" sz="quarter" idx="5"/>
          </p:nvPr>
        </p:nvSpPr>
        <p:spPr/>
        <p:txBody>
          <a:bodyPr/>
          <a:lstStyle/>
          <a:p>
            <a:fld id="{DB5FED43-0C8D-6444-90F0-A4083D562C7E}" type="slidenum">
              <a:rPr lang="en-AT" smtClean="0"/>
              <a:t>13</a:t>
            </a:fld>
            <a:endParaRPr lang="en-AT"/>
          </a:p>
        </p:txBody>
      </p:sp>
    </p:spTree>
    <p:extLst>
      <p:ext uri="{BB962C8B-B14F-4D97-AF65-F5344CB8AC3E}">
        <p14:creationId xmlns:p14="http://schemas.microsoft.com/office/powerpoint/2010/main" val="454815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C59C4FCC-A7BB-4998-9C5C-F010D2AC4004}" type="slidenum">
              <a:rPr lang="en-US" smtClean="0"/>
              <a:t>14</a:t>
            </a:fld>
            <a:endParaRPr lang="en-US"/>
          </a:p>
        </p:txBody>
      </p:sp>
    </p:spTree>
    <p:extLst>
      <p:ext uri="{BB962C8B-B14F-4D97-AF65-F5344CB8AC3E}">
        <p14:creationId xmlns:p14="http://schemas.microsoft.com/office/powerpoint/2010/main" val="2173272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481221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de-DE" dirty="0"/>
              <a:t>Entrepreneurship </a:t>
            </a:r>
            <a:r>
              <a:rPr lang="de-DE" dirty="0" err="1"/>
              <a:t>is</a:t>
            </a:r>
            <a:r>
              <a:rPr lang="de-DE" dirty="0"/>
              <a:t> not a </a:t>
            </a:r>
            <a:r>
              <a:rPr lang="de-DE" dirty="0" err="1"/>
              <a:t>straight</a:t>
            </a:r>
            <a:r>
              <a:rPr lang="de-DE" dirty="0"/>
              <a:t> </a:t>
            </a:r>
            <a:r>
              <a:rPr lang="de-DE" dirty="0" err="1"/>
              <a:t>path</a:t>
            </a:r>
            <a:r>
              <a:rPr lang="de-DE" dirty="0"/>
              <a:t>. </a:t>
            </a:r>
            <a:r>
              <a:rPr lang="de-DE" dirty="0" err="1"/>
              <a:t>It</a:t>
            </a:r>
            <a:r>
              <a:rPr lang="de-DE" dirty="0"/>
              <a:t> </a:t>
            </a:r>
            <a:r>
              <a:rPr lang="de-DE" dirty="0" err="1"/>
              <a:t>is</a:t>
            </a:r>
            <a:r>
              <a:rPr lang="de-DE" dirty="0"/>
              <a:t> </a:t>
            </a:r>
            <a:r>
              <a:rPr lang="de-DE" dirty="0" err="1"/>
              <a:t>rather</a:t>
            </a:r>
            <a:r>
              <a:rPr lang="de-DE" dirty="0"/>
              <a:t> a </a:t>
            </a:r>
            <a:r>
              <a:rPr lang="de-DE" dirty="0" err="1"/>
              <a:t>method</a:t>
            </a:r>
            <a:r>
              <a:rPr lang="de-DE" dirty="0"/>
              <a:t> </a:t>
            </a:r>
            <a:r>
              <a:rPr lang="de-DE" dirty="0" err="1"/>
              <a:t>of</a:t>
            </a:r>
            <a:r>
              <a:rPr lang="de-DE" dirty="0"/>
              <a:t> </a:t>
            </a:r>
            <a:r>
              <a:rPr lang="de-DE" dirty="0" err="1"/>
              <a:t>creating</a:t>
            </a:r>
            <a:r>
              <a:rPr lang="de-DE" dirty="0"/>
              <a:t> </a:t>
            </a:r>
            <a:r>
              <a:rPr lang="de-DE" dirty="0" err="1"/>
              <a:t>opportunities</a:t>
            </a:r>
            <a:r>
              <a:rPr lang="de-DE" dirty="0"/>
              <a:t>, </a:t>
            </a:r>
            <a:r>
              <a:rPr lang="de-DE" dirty="0" err="1"/>
              <a:t>taking</a:t>
            </a:r>
            <a:r>
              <a:rPr lang="de-DE" dirty="0"/>
              <a:t> smart </a:t>
            </a:r>
            <a:r>
              <a:rPr lang="de-DE" dirty="0" err="1"/>
              <a:t>action</a:t>
            </a:r>
            <a:r>
              <a:rPr lang="de-DE" dirty="0"/>
              <a:t>, </a:t>
            </a:r>
            <a:r>
              <a:rPr lang="de-DE" dirty="0" err="1"/>
              <a:t>learning</a:t>
            </a:r>
            <a:r>
              <a:rPr lang="de-DE" dirty="0"/>
              <a:t> and </a:t>
            </a:r>
            <a:r>
              <a:rPr lang="de-DE" dirty="0" err="1"/>
              <a:t>iterating</a:t>
            </a:r>
            <a:r>
              <a:rPr lang="de-DE" dirty="0"/>
              <a:t>, and </a:t>
            </a:r>
            <a:r>
              <a:rPr lang="de-DE" dirty="0" err="1"/>
              <a:t>using</a:t>
            </a:r>
            <a:r>
              <a:rPr lang="de-DE" dirty="0"/>
              <a:t> a </a:t>
            </a:r>
            <a:r>
              <a:rPr lang="de-DE" dirty="0" err="1"/>
              <a:t>portfolio</a:t>
            </a:r>
            <a:r>
              <a:rPr lang="de-DE" dirty="0"/>
              <a:t> </a:t>
            </a:r>
            <a:r>
              <a:rPr lang="de-DE" dirty="0" err="1"/>
              <a:t>of</a:t>
            </a:r>
            <a:r>
              <a:rPr lang="de-DE" dirty="0"/>
              <a:t> </a:t>
            </a:r>
            <a:r>
              <a:rPr lang="de-DE" dirty="0" err="1"/>
              <a:t>skills</a:t>
            </a:r>
            <a:r>
              <a:rPr lang="de-DE" dirty="0"/>
              <a:t> </a:t>
            </a:r>
            <a:r>
              <a:rPr lang="de-DE" dirty="0" err="1"/>
              <a:t>to</a:t>
            </a:r>
            <a:r>
              <a:rPr lang="de-DE" dirty="0"/>
              <a:t> </a:t>
            </a:r>
            <a:r>
              <a:rPr lang="de-DE" dirty="0" err="1"/>
              <a:t>navigate</a:t>
            </a:r>
            <a:r>
              <a:rPr lang="de-DE" dirty="0"/>
              <a:t> an </a:t>
            </a:r>
            <a:r>
              <a:rPr lang="de-DE" dirty="0" err="1"/>
              <a:t>ever-changing</a:t>
            </a:r>
            <a:r>
              <a:rPr lang="de-DE" dirty="0"/>
              <a:t> </a:t>
            </a:r>
            <a:r>
              <a:rPr lang="de-DE" dirty="0" err="1"/>
              <a:t>world</a:t>
            </a:r>
            <a:r>
              <a:rPr lang="de-DE" dirty="0"/>
              <a:t>.</a:t>
            </a:r>
          </a:p>
          <a:p>
            <a:pPr marL="0" lvl="0" indent="0" algn="l" rtl="0">
              <a:spcBef>
                <a:spcPts val="0"/>
              </a:spcBef>
              <a:spcAft>
                <a:spcPts val="0"/>
              </a:spcAft>
              <a:buNone/>
            </a:pPr>
            <a:r>
              <a:rPr lang="de-DE" dirty="0" err="1"/>
              <a:t>Although</a:t>
            </a:r>
            <a:r>
              <a:rPr lang="de-DE" dirty="0"/>
              <a:t> </a:t>
            </a:r>
            <a:r>
              <a:rPr lang="de-DE" dirty="0" err="1"/>
              <a:t>managerial</a:t>
            </a:r>
            <a:r>
              <a:rPr lang="de-DE" dirty="0"/>
              <a:t> </a:t>
            </a:r>
            <a:r>
              <a:rPr lang="de-DE" dirty="0" err="1"/>
              <a:t>thinking</a:t>
            </a:r>
            <a:r>
              <a:rPr lang="de-DE" dirty="0"/>
              <a:t> </a:t>
            </a:r>
            <a:r>
              <a:rPr lang="de-DE" dirty="0" err="1"/>
              <a:t>has</a:t>
            </a:r>
            <a:r>
              <a:rPr lang="de-DE" dirty="0"/>
              <a:t> ist </a:t>
            </a:r>
            <a:r>
              <a:rPr lang="de-DE" dirty="0" err="1"/>
              <a:t>advantages</a:t>
            </a:r>
            <a:r>
              <a:rPr lang="de-DE" dirty="0"/>
              <a:t> and </a:t>
            </a:r>
            <a:r>
              <a:rPr lang="de-DE" dirty="0" err="1"/>
              <a:t>is</a:t>
            </a:r>
            <a:r>
              <a:rPr lang="de-DE" dirty="0"/>
              <a:t> </a:t>
            </a:r>
            <a:r>
              <a:rPr lang="de-DE" dirty="0" err="1"/>
              <a:t>necessary</a:t>
            </a:r>
            <a:r>
              <a:rPr lang="de-DE" dirty="0"/>
              <a:t>, </a:t>
            </a:r>
            <a:r>
              <a:rPr lang="de-DE" dirty="0" err="1"/>
              <a:t>it</a:t>
            </a:r>
            <a:r>
              <a:rPr lang="de-DE" dirty="0"/>
              <a:t> </a:t>
            </a:r>
            <a:r>
              <a:rPr lang="de-DE" dirty="0" err="1"/>
              <a:t>is</a:t>
            </a:r>
            <a:r>
              <a:rPr lang="de-DE" dirty="0"/>
              <a:t> not </a:t>
            </a:r>
            <a:r>
              <a:rPr lang="de-DE" dirty="0" err="1"/>
              <a:t>enough</a:t>
            </a:r>
            <a:r>
              <a:rPr lang="de-DE" dirty="0"/>
              <a:t> in </a:t>
            </a:r>
            <a:r>
              <a:rPr lang="de-DE" dirty="0" err="1"/>
              <a:t>today‘s</a:t>
            </a:r>
            <a:r>
              <a:rPr lang="de-DE" dirty="0"/>
              <a:t> </a:t>
            </a:r>
            <a:r>
              <a:rPr lang="de-DE" dirty="0" err="1"/>
              <a:t>uncertain</a:t>
            </a:r>
            <a:r>
              <a:rPr lang="de-DE" dirty="0"/>
              <a:t>, </a:t>
            </a:r>
            <a:r>
              <a:rPr lang="de-DE" dirty="0" err="1"/>
              <a:t>complex</a:t>
            </a:r>
            <a:r>
              <a:rPr lang="de-DE" dirty="0"/>
              <a:t> and </a:t>
            </a:r>
            <a:r>
              <a:rPr lang="de-DE" dirty="0" err="1"/>
              <a:t>chaotic</a:t>
            </a:r>
            <a:r>
              <a:rPr lang="de-DE" dirty="0"/>
              <a:t> </a:t>
            </a:r>
            <a:r>
              <a:rPr lang="de-DE" dirty="0" err="1"/>
              <a:t>business</a:t>
            </a:r>
            <a:r>
              <a:rPr lang="de-DE" dirty="0"/>
              <a:t> </a:t>
            </a:r>
            <a:r>
              <a:rPr lang="de-DE" dirty="0" err="1"/>
              <a:t>environment</a:t>
            </a:r>
            <a:r>
              <a:rPr lang="de-DE" dirty="0"/>
              <a:t>. In </a:t>
            </a:r>
            <a:r>
              <a:rPr lang="de-DE" dirty="0" err="1"/>
              <a:t>new</a:t>
            </a:r>
            <a:r>
              <a:rPr lang="de-DE" dirty="0"/>
              <a:t> </a:t>
            </a:r>
            <a:r>
              <a:rPr lang="de-DE" dirty="0" err="1"/>
              <a:t>ventures</a:t>
            </a:r>
            <a:r>
              <a:rPr lang="de-DE" dirty="0"/>
              <a:t>, </a:t>
            </a:r>
            <a:r>
              <a:rPr lang="de-DE" dirty="0" err="1"/>
              <a:t>managers</a:t>
            </a:r>
            <a:r>
              <a:rPr lang="de-DE" dirty="0"/>
              <a:t> and </a:t>
            </a:r>
            <a:r>
              <a:rPr lang="de-DE" dirty="0" err="1"/>
              <a:t>entrepreneurs</a:t>
            </a:r>
            <a:r>
              <a:rPr lang="de-DE" dirty="0"/>
              <a:t> </a:t>
            </a:r>
            <a:r>
              <a:rPr lang="de-DE" dirty="0" err="1"/>
              <a:t>are</a:t>
            </a:r>
            <a:r>
              <a:rPr lang="de-DE" dirty="0"/>
              <a:t> </a:t>
            </a:r>
            <a:r>
              <a:rPr lang="de-DE" dirty="0" err="1"/>
              <a:t>often</a:t>
            </a:r>
            <a:r>
              <a:rPr lang="de-DE" dirty="0"/>
              <a:t> </a:t>
            </a:r>
            <a:r>
              <a:rPr lang="de-DE" dirty="0" err="1"/>
              <a:t>one</a:t>
            </a:r>
            <a:r>
              <a:rPr lang="de-DE" dirty="0"/>
              <a:t> and </a:t>
            </a:r>
            <a:r>
              <a:rPr lang="de-DE" dirty="0" err="1"/>
              <a:t>the</a:t>
            </a:r>
            <a:r>
              <a:rPr lang="de-DE" dirty="0"/>
              <a:t> same </a:t>
            </a:r>
            <a:r>
              <a:rPr lang="de-DE" dirty="0" err="1"/>
              <a:t>person</a:t>
            </a:r>
            <a:r>
              <a:rPr lang="de-DE" dirty="0"/>
              <a:t>. So </a:t>
            </a:r>
            <a:r>
              <a:rPr lang="de-DE" dirty="0" err="1"/>
              <a:t>they</a:t>
            </a:r>
            <a:r>
              <a:rPr lang="de-DE" dirty="0"/>
              <a:t> </a:t>
            </a:r>
            <a:r>
              <a:rPr lang="de-DE" dirty="0" err="1"/>
              <a:t>have</a:t>
            </a:r>
            <a:r>
              <a:rPr lang="de-DE" dirty="0"/>
              <a:t> </a:t>
            </a:r>
            <a:r>
              <a:rPr lang="de-DE" dirty="0" err="1"/>
              <a:t>to</a:t>
            </a:r>
            <a:r>
              <a:rPr lang="de-DE" dirty="0"/>
              <a:t> </a:t>
            </a:r>
            <a:r>
              <a:rPr lang="de-DE" dirty="0" err="1"/>
              <a:t>possess</a:t>
            </a:r>
            <a:r>
              <a:rPr lang="de-DE" dirty="0"/>
              <a:t> </a:t>
            </a:r>
            <a:r>
              <a:rPr lang="de-DE" dirty="0" err="1"/>
              <a:t>both</a:t>
            </a:r>
            <a:r>
              <a:rPr lang="de-DE" dirty="0"/>
              <a:t> </a:t>
            </a:r>
            <a:r>
              <a:rPr lang="de-DE" dirty="0" err="1"/>
              <a:t>skillsets</a:t>
            </a:r>
            <a:r>
              <a:rPr lang="de-DE" dirty="0"/>
              <a:t>.</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a:t>A simple </a:t>
            </a:r>
            <a:r>
              <a:rPr lang="de-DE" dirty="0" err="1"/>
              <a:t>dinner</a:t>
            </a:r>
            <a:r>
              <a:rPr lang="de-DE" dirty="0"/>
              <a:t> </a:t>
            </a:r>
            <a:r>
              <a:rPr lang="de-DE" dirty="0" err="1"/>
              <a:t>party</a:t>
            </a:r>
            <a:r>
              <a:rPr lang="de-DE" dirty="0"/>
              <a:t> </a:t>
            </a:r>
            <a:r>
              <a:rPr lang="de-DE" dirty="0" err="1"/>
              <a:t>can</a:t>
            </a:r>
            <a:r>
              <a:rPr lang="de-DE" dirty="0"/>
              <a:t> </a:t>
            </a:r>
            <a:r>
              <a:rPr lang="de-DE" dirty="0" err="1"/>
              <a:t>serve</a:t>
            </a:r>
            <a:r>
              <a:rPr lang="de-DE" dirty="0"/>
              <a:t> </a:t>
            </a:r>
            <a:r>
              <a:rPr lang="de-DE" dirty="0" err="1"/>
              <a:t>as</a:t>
            </a:r>
            <a:r>
              <a:rPr lang="de-DE" dirty="0"/>
              <a:t> an </a:t>
            </a:r>
            <a:r>
              <a:rPr lang="de-DE" dirty="0" err="1"/>
              <a:t>example</a:t>
            </a:r>
            <a:r>
              <a:rPr lang="de-DE" dirty="0"/>
              <a:t>: </a:t>
            </a:r>
            <a:r>
              <a:rPr lang="de-DE" dirty="0" err="1"/>
              <a:t>if</a:t>
            </a:r>
            <a:r>
              <a:rPr lang="de-DE" dirty="0"/>
              <a:t> </a:t>
            </a:r>
            <a:r>
              <a:rPr lang="de-DE" dirty="0" err="1"/>
              <a:t>you</a:t>
            </a:r>
            <a:r>
              <a:rPr lang="de-DE" dirty="0"/>
              <a:t> </a:t>
            </a:r>
            <a:r>
              <a:rPr lang="de-DE" dirty="0" err="1"/>
              <a:t>invite</a:t>
            </a:r>
            <a:r>
              <a:rPr lang="de-DE" dirty="0"/>
              <a:t> a </a:t>
            </a:r>
            <a:r>
              <a:rPr lang="de-DE" dirty="0" err="1"/>
              <a:t>group</a:t>
            </a:r>
            <a:r>
              <a:rPr lang="de-DE" dirty="0"/>
              <a:t> </a:t>
            </a:r>
            <a:r>
              <a:rPr lang="de-DE" dirty="0" err="1"/>
              <a:t>of</a:t>
            </a:r>
            <a:r>
              <a:rPr lang="de-DE" dirty="0"/>
              <a:t> </a:t>
            </a:r>
            <a:r>
              <a:rPr lang="de-DE" dirty="0" err="1"/>
              <a:t>friends</a:t>
            </a:r>
            <a:r>
              <a:rPr lang="de-DE" dirty="0"/>
              <a:t> </a:t>
            </a:r>
            <a:r>
              <a:rPr lang="de-DE" dirty="0" err="1"/>
              <a:t>to</a:t>
            </a:r>
            <a:r>
              <a:rPr lang="de-DE" dirty="0"/>
              <a:t> a </a:t>
            </a:r>
            <a:r>
              <a:rPr lang="de-DE" dirty="0" err="1"/>
              <a:t>dinner</a:t>
            </a:r>
            <a:r>
              <a:rPr lang="de-DE" dirty="0"/>
              <a:t> </a:t>
            </a:r>
            <a:r>
              <a:rPr lang="de-DE" dirty="0" err="1"/>
              <a:t>party</a:t>
            </a:r>
            <a:r>
              <a:rPr lang="de-DE" dirty="0"/>
              <a:t>, </a:t>
            </a:r>
            <a:r>
              <a:rPr lang="de-DE" dirty="0" err="1"/>
              <a:t>you</a:t>
            </a:r>
            <a:r>
              <a:rPr lang="de-DE" dirty="0"/>
              <a:t> </a:t>
            </a:r>
            <a:r>
              <a:rPr lang="de-DE" dirty="0" err="1"/>
              <a:t>might</a:t>
            </a:r>
            <a:r>
              <a:rPr lang="de-DE" dirty="0"/>
              <a:t> </a:t>
            </a:r>
            <a:r>
              <a:rPr lang="de-DE" dirty="0" err="1"/>
              <a:t>chose</a:t>
            </a:r>
            <a:r>
              <a:rPr lang="de-DE" dirty="0"/>
              <a:t> a recipe </a:t>
            </a:r>
            <a:r>
              <a:rPr lang="de-DE" dirty="0" err="1"/>
              <a:t>or</a:t>
            </a:r>
            <a:r>
              <a:rPr lang="de-DE" dirty="0"/>
              <a:t> </a:t>
            </a:r>
            <a:r>
              <a:rPr lang="de-DE" dirty="0" err="1"/>
              <a:t>draw</a:t>
            </a:r>
            <a:r>
              <a:rPr lang="de-DE" dirty="0"/>
              <a:t> </a:t>
            </a:r>
            <a:r>
              <a:rPr lang="de-DE" dirty="0" err="1"/>
              <a:t>up</a:t>
            </a:r>
            <a:r>
              <a:rPr lang="de-DE" dirty="0"/>
              <a:t> a </a:t>
            </a:r>
            <a:r>
              <a:rPr lang="de-DE" dirty="0" err="1"/>
              <a:t>menu</a:t>
            </a:r>
            <a:r>
              <a:rPr lang="de-DE" dirty="0"/>
              <a:t>, </a:t>
            </a:r>
            <a:r>
              <a:rPr lang="de-DE" dirty="0" err="1"/>
              <a:t>buy</a:t>
            </a:r>
            <a:r>
              <a:rPr lang="de-DE" dirty="0"/>
              <a:t> </a:t>
            </a:r>
            <a:r>
              <a:rPr lang="de-DE" dirty="0" err="1"/>
              <a:t>the</a:t>
            </a:r>
            <a:r>
              <a:rPr lang="de-DE" dirty="0"/>
              <a:t> </a:t>
            </a:r>
            <a:r>
              <a:rPr lang="de-DE" dirty="0" err="1"/>
              <a:t>ingredients</a:t>
            </a:r>
            <a:r>
              <a:rPr lang="de-DE" dirty="0"/>
              <a:t> and </a:t>
            </a:r>
            <a:r>
              <a:rPr lang="de-DE" dirty="0" err="1"/>
              <a:t>cook</a:t>
            </a:r>
            <a:r>
              <a:rPr lang="de-DE" dirty="0"/>
              <a:t> a </a:t>
            </a:r>
            <a:r>
              <a:rPr lang="de-DE" dirty="0" err="1"/>
              <a:t>meal</a:t>
            </a:r>
            <a:r>
              <a:rPr lang="de-DE" dirty="0"/>
              <a:t> </a:t>
            </a:r>
            <a:r>
              <a:rPr lang="de-DE" dirty="0" err="1"/>
              <a:t>according</a:t>
            </a:r>
            <a:r>
              <a:rPr lang="de-DE" dirty="0"/>
              <a:t> </a:t>
            </a:r>
            <a:r>
              <a:rPr lang="de-DE" dirty="0" err="1"/>
              <a:t>to</a:t>
            </a:r>
            <a:r>
              <a:rPr lang="de-DE" dirty="0"/>
              <a:t> </a:t>
            </a:r>
            <a:r>
              <a:rPr lang="de-DE" dirty="0" err="1"/>
              <a:t>the</a:t>
            </a:r>
            <a:r>
              <a:rPr lang="de-DE" dirty="0"/>
              <a:t> </a:t>
            </a:r>
            <a:r>
              <a:rPr lang="de-DE" dirty="0" err="1"/>
              <a:t>instructions</a:t>
            </a:r>
            <a:r>
              <a:rPr lang="de-DE" dirty="0"/>
              <a:t> in </a:t>
            </a:r>
            <a:r>
              <a:rPr lang="de-DE" dirty="0" err="1"/>
              <a:t>your</a:t>
            </a:r>
            <a:r>
              <a:rPr lang="de-DE" dirty="0"/>
              <a:t> </a:t>
            </a:r>
            <a:r>
              <a:rPr lang="de-DE" dirty="0" err="1"/>
              <a:t>cookbook</a:t>
            </a:r>
            <a:r>
              <a:rPr lang="de-DE" dirty="0"/>
              <a:t>. </a:t>
            </a:r>
            <a:r>
              <a:rPr lang="de-DE" dirty="0" err="1"/>
              <a:t>That‘s</a:t>
            </a:r>
            <a:r>
              <a:rPr lang="de-DE" dirty="0"/>
              <a:t> a </a:t>
            </a:r>
            <a:r>
              <a:rPr lang="de-DE" dirty="0" err="1"/>
              <a:t>managerial</a:t>
            </a:r>
            <a:r>
              <a:rPr lang="de-DE" dirty="0"/>
              <a:t> </a:t>
            </a:r>
            <a:r>
              <a:rPr lang="de-DE" dirty="0" err="1"/>
              <a:t>approach</a:t>
            </a:r>
            <a:r>
              <a:rPr lang="de-DE" dirty="0"/>
              <a:t>.</a:t>
            </a:r>
          </a:p>
          <a:p>
            <a:pPr marL="0" lvl="0" indent="0" algn="l" rtl="0">
              <a:spcBef>
                <a:spcPts val="0"/>
              </a:spcBef>
              <a:spcAft>
                <a:spcPts val="0"/>
              </a:spcAft>
              <a:buNone/>
            </a:pPr>
            <a:r>
              <a:rPr lang="de-DE" dirty="0"/>
              <a:t>The </a:t>
            </a:r>
            <a:r>
              <a:rPr lang="de-DE" dirty="0" err="1"/>
              <a:t>entrepreneurial</a:t>
            </a:r>
            <a:r>
              <a:rPr lang="de-DE" dirty="0"/>
              <a:t> </a:t>
            </a:r>
            <a:r>
              <a:rPr lang="de-DE" dirty="0" err="1"/>
              <a:t>approach</a:t>
            </a:r>
            <a:r>
              <a:rPr lang="de-DE" dirty="0"/>
              <a:t> </a:t>
            </a:r>
            <a:r>
              <a:rPr lang="de-DE" dirty="0" err="1"/>
              <a:t>would</a:t>
            </a:r>
            <a:r>
              <a:rPr lang="de-DE" dirty="0"/>
              <a:t> </a:t>
            </a:r>
            <a:r>
              <a:rPr lang="de-DE" dirty="0" err="1"/>
              <a:t>be</a:t>
            </a:r>
            <a:r>
              <a:rPr lang="de-DE" dirty="0"/>
              <a:t>, </a:t>
            </a:r>
            <a:r>
              <a:rPr lang="de-DE" dirty="0" err="1"/>
              <a:t>by</a:t>
            </a:r>
            <a:r>
              <a:rPr lang="de-DE" dirty="0"/>
              <a:t> </a:t>
            </a:r>
            <a:r>
              <a:rPr lang="de-DE" dirty="0" err="1"/>
              <a:t>contrast</a:t>
            </a:r>
            <a:r>
              <a:rPr lang="de-DE" dirty="0"/>
              <a:t>, </a:t>
            </a:r>
            <a:r>
              <a:rPr lang="de-DE" dirty="0" err="1"/>
              <a:t>to</a:t>
            </a:r>
            <a:r>
              <a:rPr lang="de-DE" dirty="0"/>
              <a:t> </a:t>
            </a:r>
            <a:r>
              <a:rPr lang="de-DE" dirty="0" err="1"/>
              <a:t>invite</a:t>
            </a:r>
            <a:r>
              <a:rPr lang="de-DE" dirty="0"/>
              <a:t> </a:t>
            </a:r>
            <a:r>
              <a:rPr lang="de-DE" dirty="0" err="1"/>
              <a:t>your</a:t>
            </a:r>
            <a:r>
              <a:rPr lang="de-DE" dirty="0"/>
              <a:t> </a:t>
            </a:r>
            <a:r>
              <a:rPr lang="de-DE" dirty="0" err="1"/>
              <a:t>friends</a:t>
            </a:r>
            <a:r>
              <a:rPr lang="de-DE" dirty="0"/>
              <a:t> and </a:t>
            </a:r>
            <a:r>
              <a:rPr lang="de-DE" dirty="0" err="1"/>
              <a:t>ask</a:t>
            </a:r>
            <a:r>
              <a:rPr lang="de-DE" dirty="0"/>
              <a:t> </a:t>
            </a:r>
            <a:r>
              <a:rPr lang="de-DE" dirty="0" err="1"/>
              <a:t>every</a:t>
            </a:r>
            <a:r>
              <a:rPr lang="de-DE" dirty="0"/>
              <a:t> </a:t>
            </a:r>
            <a:r>
              <a:rPr lang="de-DE" dirty="0" err="1"/>
              <a:t>person</a:t>
            </a:r>
            <a:r>
              <a:rPr lang="de-DE" dirty="0"/>
              <a:t> </a:t>
            </a:r>
            <a:r>
              <a:rPr lang="de-DE" dirty="0" err="1"/>
              <a:t>to</a:t>
            </a:r>
            <a:r>
              <a:rPr lang="de-DE" dirty="0"/>
              <a:t> bring </a:t>
            </a:r>
            <a:r>
              <a:rPr lang="de-DE" dirty="0" err="1"/>
              <a:t>one</a:t>
            </a:r>
            <a:r>
              <a:rPr lang="de-DE" dirty="0"/>
              <a:t> </a:t>
            </a:r>
            <a:r>
              <a:rPr lang="de-DE" dirty="0" err="1"/>
              <a:t>ingredient</a:t>
            </a:r>
            <a:r>
              <a:rPr lang="de-DE" dirty="0"/>
              <a:t> but not </a:t>
            </a:r>
            <a:r>
              <a:rPr lang="de-DE" dirty="0" err="1"/>
              <a:t>tell</a:t>
            </a:r>
            <a:r>
              <a:rPr lang="de-DE" dirty="0"/>
              <a:t> </a:t>
            </a:r>
            <a:r>
              <a:rPr lang="de-DE" dirty="0" err="1"/>
              <a:t>them</a:t>
            </a:r>
            <a:r>
              <a:rPr lang="de-DE" dirty="0"/>
              <a:t> </a:t>
            </a:r>
            <a:r>
              <a:rPr lang="de-DE" dirty="0" err="1"/>
              <a:t>what</a:t>
            </a:r>
            <a:r>
              <a:rPr lang="de-DE" dirty="0"/>
              <a:t> </a:t>
            </a:r>
            <a:r>
              <a:rPr lang="de-DE" dirty="0" err="1"/>
              <a:t>to</a:t>
            </a:r>
            <a:r>
              <a:rPr lang="de-DE" dirty="0"/>
              <a:t> bring. </a:t>
            </a:r>
            <a:r>
              <a:rPr lang="de-DE" dirty="0" err="1"/>
              <a:t>Now</a:t>
            </a:r>
            <a:r>
              <a:rPr lang="de-DE" dirty="0"/>
              <a:t> </a:t>
            </a:r>
            <a:r>
              <a:rPr lang="de-DE" dirty="0" err="1"/>
              <a:t>the</a:t>
            </a:r>
            <a:r>
              <a:rPr lang="de-DE" dirty="0"/>
              <a:t> </a:t>
            </a:r>
            <a:r>
              <a:rPr lang="de-DE" dirty="0" err="1"/>
              <a:t>group</a:t>
            </a:r>
            <a:r>
              <a:rPr lang="de-DE" dirty="0"/>
              <a:t> </a:t>
            </a:r>
            <a:r>
              <a:rPr lang="de-DE" dirty="0" err="1"/>
              <a:t>must</a:t>
            </a:r>
            <a:r>
              <a:rPr lang="de-DE" dirty="0"/>
              <a:t> </a:t>
            </a:r>
            <a:r>
              <a:rPr lang="de-DE" dirty="0" err="1"/>
              <a:t>come</a:t>
            </a:r>
            <a:r>
              <a:rPr lang="de-DE" dirty="0"/>
              <a:t> </a:t>
            </a:r>
            <a:r>
              <a:rPr lang="de-DE" dirty="0" err="1"/>
              <a:t>together</a:t>
            </a:r>
            <a:r>
              <a:rPr lang="de-DE" dirty="0"/>
              <a:t>, </a:t>
            </a:r>
            <a:r>
              <a:rPr lang="de-DE" dirty="0" err="1"/>
              <a:t>use</a:t>
            </a:r>
            <a:r>
              <a:rPr lang="de-DE" dirty="0"/>
              <a:t> </a:t>
            </a:r>
            <a:r>
              <a:rPr lang="de-DE" dirty="0" err="1"/>
              <a:t>the</a:t>
            </a:r>
            <a:r>
              <a:rPr lang="de-DE" dirty="0"/>
              <a:t> </a:t>
            </a:r>
            <a:r>
              <a:rPr lang="de-DE" dirty="0" err="1"/>
              <a:t>ingredients</a:t>
            </a:r>
            <a:r>
              <a:rPr lang="de-DE" dirty="0"/>
              <a:t>, plus </a:t>
            </a:r>
            <a:r>
              <a:rPr lang="de-DE" dirty="0" err="1"/>
              <a:t>what</a:t>
            </a:r>
            <a:r>
              <a:rPr lang="de-DE" dirty="0"/>
              <a:t> </a:t>
            </a:r>
            <a:r>
              <a:rPr lang="de-DE" dirty="0" err="1"/>
              <a:t>you</a:t>
            </a:r>
            <a:r>
              <a:rPr lang="de-DE" dirty="0"/>
              <a:t> </a:t>
            </a:r>
            <a:r>
              <a:rPr lang="de-DE" dirty="0" err="1"/>
              <a:t>already</a:t>
            </a:r>
            <a:r>
              <a:rPr lang="de-DE" dirty="0"/>
              <a:t> </a:t>
            </a:r>
            <a:r>
              <a:rPr lang="de-DE" dirty="0" err="1"/>
              <a:t>have</a:t>
            </a:r>
            <a:r>
              <a:rPr lang="de-DE" dirty="0"/>
              <a:t> in </a:t>
            </a:r>
            <a:r>
              <a:rPr lang="de-DE" dirty="0" err="1"/>
              <a:t>your</a:t>
            </a:r>
            <a:r>
              <a:rPr lang="de-DE" dirty="0"/>
              <a:t> </a:t>
            </a:r>
            <a:r>
              <a:rPr lang="de-DE" dirty="0" err="1"/>
              <a:t>kitchen</a:t>
            </a:r>
            <a:r>
              <a:rPr lang="de-DE" dirty="0"/>
              <a:t>, and </a:t>
            </a:r>
            <a:r>
              <a:rPr lang="de-DE" dirty="0" err="1"/>
              <a:t>create</a:t>
            </a:r>
            <a:r>
              <a:rPr lang="de-DE" dirty="0"/>
              <a:t> </a:t>
            </a:r>
            <a:r>
              <a:rPr lang="de-DE" dirty="0" err="1"/>
              <a:t>dinner</a:t>
            </a:r>
            <a:r>
              <a:rPr lang="de-DE" dirty="0"/>
              <a:t>. </a:t>
            </a:r>
          </a:p>
          <a:p>
            <a:pPr marL="0" lvl="0" indent="0" algn="l" rtl="0">
              <a:spcBef>
                <a:spcPts val="0"/>
              </a:spcBef>
              <a:spcAft>
                <a:spcPts val="0"/>
              </a:spcAft>
              <a:buNone/>
            </a:pPr>
            <a:endParaRPr lang="de-DE" dirty="0"/>
          </a:p>
          <a:p>
            <a:pPr marL="0" lvl="0" indent="0" algn="l" rtl="0">
              <a:spcBef>
                <a:spcPts val="0"/>
              </a:spcBef>
              <a:spcAft>
                <a:spcPts val="0"/>
              </a:spcAft>
              <a:buNone/>
            </a:pP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4067376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de-DE" dirty="0"/>
              <a:t>Eight </a:t>
            </a:r>
            <a:r>
              <a:rPr lang="de-DE" dirty="0" err="1"/>
              <a:t>components</a:t>
            </a:r>
            <a:r>
              <a:rPr lang="de-DE" dirty="0"/>
              <a:t>:</a:t>
            </a:r>
          </a:p>
          <a:p>
            <a:pPr marL="228600" lvl="0" indent="-228600" algn="l" rtl="0">
              <a:spcBef>
                <a:spcPts val="0"/>
              </a:spcBef>
              <a:spcAft>
                <a:spcPts val="0"/>
              </a:spcAft>
              <a:buAutoNum type="arabicParenR"/>
            </a:pPr>
            <a:r>
              <a:rPr lang="de-DE" dirty="0" err="1"/>
              <a:t>Identify</a:t>
            </a:r>
            <a:r>
              <a:rPr lang="de-DE" dirty="0"/>
              <a:t> </a:t>
            </a:r>
            <a:r>
              <a:rPr lang="de-DE" dirty="0" err="1"/>
              <a:t>your</a:t>
            </a:r>
            <a:r>
              <a:rPr lang="de-DE" dirty="0"/>
              <a:t> </a:t>
            </a:r>
            <a:r>
              <a:rPr lang="de-DE" dirty="0" err="1"/>
              <a:t>desired</a:t>
            </a:r>
            <a:r>
              <a:rPr lang="de-DE" dirty="0"/>
              <a:t> </a:t>
            </a:r>
            <a:r>
              <a:rPr lang="de-DE" dirty="0" err="1"/>
              <a:t>impact</a:t>
            </a:r>
            <a:r>
              <a:rPr lang="de-DE" dirty="0"/>
              <a:t> on </a:t>
            </a:r>
            <a:r>
              <a:rPr lang="de-DE" dirty="0" err="1"/>
              <a:t>the</a:t>
            </a:r>
            <a:r>
              <a:rPr lang="de-DE" dirty="0"/>
              <a:t> </a:t>
            </a:r>
            <a:r>
              <a:rPr lang="de-DE" dirty="0" err="1"/>
              <a:t>world</a:t>
            </a:r>
            <a:endParaRPr lang="de-DE" dirty="0"/>
          </a:p>
          <a:p>
            <a:pPr marL="228600" lvl="0" indent="-228600" algn="l" rtl="0">
              <a:spcBef>
                <a:spcPts val="0"/>
              </a:spcBef>
              <a:spcAft>
                <a:spcPts val="0"/>
              </a:spcAft>
              <a:buAutoNum type="arabicParenR"/>
            </a:pPr>
            <a:r>
              <a:rPr lang="de-DE" dirty="0"/>
              <a:t>Start </a:t>
            </a:r>
            <a:r>
              <a:rPr lang="de-DE" dirty="0" err="1"/>
              <a:t>with</a:t>
            </a:r>
            <a:r>
              <a:rPr lang="de-DE" dirty="0"/>
              <a:t> </a:t>
            </a:r>
            <a:r>
              <a:rPr lang="de-DE" dirty="0" err="1"/>
              <a:t>the</a:t>
            </a:r>
            <a:r>
              <a:rPr lang="de-DE" dirty="0"/>
              <a:t> </a:t>
            </a:r>
            <a:r>
              <a:rPr lang="de-DE" dirty="0" err="1"/>
              <a:t>means</a:t>
            </a:r>
            <a:r>
              <a:rPr lang="de-DE" dirty="0"/>
              <a:t> at </a:t>
            </a:r>
            <a:r>
              <a:rPr lang="de-DE" dirty="0" err="1"/>
              <a:t>hand</a:t>
            </a:r>
            <a:endParaRPr lang="de-DE" dirty="0"/>
          </a:p>
          <a:p>
            <a:pPr marL="228600" lvl="0" indent="-228600" algn="l" rtl="0">
              <a:spcBef>
                <a:spcPts val="0"/>
              </a:spcBef>
              <a:spcAft>
                <a:spcPts val="0"/>
              </a:spcAft>
              <a:buAutoNum type="arabicParenR"/>
            </a:pPr>
            <a:r>
              <a:rPr lang="de-DE" dirty="0" err="1"/>
              <a:t>Describe</a:t>
            </a:r>
            <a:r>
              <a:rPr lang="de-DE" dirty="0"/>
              <a:t> </a:t>
            </a:r>
            <a:r>
              <a:rPr lang="de-DE" dirty="0" err="1"/>
              <a:t>the</a:t>
            </a:r>
            <a:r>
              <a:rPr lang="de-DE" dirty="0"/>
              <a:t> </a:t>
            </a:r>
            <a:r>
              <a:rPr lang="de-DE" dirty="0" err="1"/>
              <a:t>idea</a:t>
            </a:r>
            <a:r>
              <a:rPr lang="de-DE" dirty="0"/>
              <a:t> </a:t>
            </a:r>
            <a:r>
              <a:rPr lang="de-DE" dirty="0" err="1"/>
              <a:t>today</a:t>
            </a:r>
            <a:endParaRPr lang="de-DE" dirty="0"/>
          </a:p>
          <a:p>
            <a:pPr marL="228600" lvl="0" indent="-228600" algn="l" rtl="0">
              <a:spcBef>
                <a:spcPts val="0"/>
              </a:spcBef>
              <a:spcAft>
                <a:spcPts val="0"/>
              </a:spcAft>
              <a:buAutoNum type="arabicParenR"/>
            </a:pPr>
            <a:r>
              <a:rPr lang="de-DE" dirty="0" err="1"/>
              <a:t>Calculate</a:t>
            </a:r>
            <a:r>
              <a:rPr lang="de-DE" dirty="0"/>
              <a:t> </a:t>
            </a:r>
            <a:r>
              <a:rPr lang="de-DE" dirty="0" err="1"/>
              <a:t>affordable</a:t>
            </a:r>
            <a:r>
              <a:rPr lang="de-DE" dirty="0"/>
              <a:t> </a:t>
            </a:r>
            <a:r>
              <a:rPr lang="de-DE" dirty="0" err="1"/>
              <a:t>losses</a:t>
            </a:r>
            <a:endParaRPr lang="de-DE" dirty="0"/>
          </a:p>
          <a:p>
            <a:pPr marL="228600" lvl="0" indent="-228600" algn="l" rtl="0">
              <a:spcBef>
                <a:spcPts val="0"/>
              </a:spcBef>
              <a:spcAft>
                <a:spcPts val="0"/>
              </a:spcAft>
              <a:buAutoNum type="arabicParenR"/>
            </a:pPr>
            <a:r>
              <a:rPr lang="de-DE" dirty="0"/>
              <a:t>Take </a:t>
            </a:r>
            <a:r>
              <a:rPr lang="de-DE" dirty="0" err="1"/>
              <a:t>small</a:t>
            </a:r>
            <a:r>
              <a:rPr lang="de-DE" dirty="0"/>
              <a:t> </a:t>
            </a:r>
            <a:r>
              <a:rPr lang="de-DE" dirty="0" err="1"/>
              <a:t>action</a:t>
            </a:r>
            <a:endParaRPr lang="de-DE" dirty="0"/>
          </a:p>
          <a:p>
            <a:pPr marL="228600" lvl="0" indent="-228600" algn="l" rtl="0">
              <a:spcBef>
                <a:spcPts val="0"/>
              </a:spcBef>
              <a:spcAft>
                <a:spcPts val="0"/>
              </a:spcAft>
              <a:buAutoNum type="arabicParenR"/>
            </a:pPr>
            <a:r>
              <a:rPr lang="de-DE" dirty="0"/>
              <a:t>Network and </a:t>
            </a:r>
            <a:r>
              <a:rPr lang="de-DE" dirty="0" err="1"/>
              <a:t>enroll</a:t>
            </a:r>
            <a:r>
              <a:rPr lang="de-DE" dirty="0"/>
              <a:t> </a:t>
            </a:r>
            <a:r>
              <a:rPr lang="de-DE" dirty="0" err="1"/>
              <a:t>others</a:t>
            </a:r>
            <a:r>
              <a:rPr lang="de-DE" dirty="0"/>
              <a:t> in </a:t>
            </a:r>
            <a:r>
              <a:rPr lang="de-DE" dirty="0" err="1"/>
              <a:t>your</a:t>
            </a:r>
            <a:r>
              <a:rPr lang="de-DE" dirty="0"/>
              <a:t> </a:t>
            </a:r>
            <a:r>
              <a:rPr lang="de-DE" dirty="0" err="1"/>
              <a:t>journey</a:t>
            </a:r>
            <a:endParaRPr lang="de-DE" dirty="0"/>
          </a:p>
          <a:p>
            <a:pPr marL="228600" lvl="0" indent="-228600" algn="l" rtl="0">
              <a:spcBef>
                <a:spcPts val="0"/>
              </a:spcBef>
              <a:spcAft>
                <a:spcPts val="0"/>
              </a:spcAft>
              <a:buAutoNum type="arabicParenR"/>
            </a:pPr>
            <a:r>
              <a:rPr lang="de-DE" dirty="0" err="1"/>
              <a:t>Build</a:t>
            </a:r>
            <a:r>
              <a:rPr lang="de-DE" dirty="0"/>
              <a:t> on </a:t>
            </a:r>
            <a:r>
              <a:rPr lang="de-DE" dirty="0" err="1"/>
              <a:t>what</a:t>
            </a:r>
            <a:r>
              <a:rPr lang="de-DE" dirty="0"/>
              <a:t> </a:t>
            </a:r>
            <a:r>
              <a:rPr lang="de-DE" dirty="0" err="1"/>
              <a:t>you</a:t>
            </a:r>
            <a:r>
              <a:rPr lang="de-DE" dirty="0"/>
              <a:t> </a:t>
            </a:r>
            <a:r>
              <a:rPr lang="de-DE" dirty="0" err="1"/>
              <a:t>learn</a:t>
            </a:r>
            <a:endParaRPr lang="de-DE" dirty="0"/>
          </a:p>
          <a:p>
            <a:pPr marL="228600" lvl="0" indent="-228600" algn="l" rtl="0">
              <a:spcBef>
                <a:spcPts val="0"/>
              </a:spcBef>
              <a:spcAft>
                <a:spcPts val="0"/>
              </a:spcAft>
              <a:buAutoNum type="arabicParenR"/>
            </a:pPr>
            <a:r>
              <a:rPr lang="de-DE" dirty="0" err="1"/>
              <a:t>Reflect</a:t>
            </a:r>
            <a:r>
              <a:rPr lang="de-DE" dirty="0"/>
              <a:t> and </a:t>
            </a:r>
            <a:r>
              <a:rPr lang="de-DE" dirty="0" err="1"/>
              <a:t>be</a:t>
            </a:r>
            <a:r>
              <a:rPr lang="de-DE" dirty="0"/>
              <a:t> honest </a:t>
            </a:r>
            <a:r>
              <a:rPr lang="de-DE" dirty="0" err="1"/>
              <a:t>to</a:t>
            </a:r>
            <a:r>
              <a:rPr lang="de-DE" dirty="0"/>
              <a:t> </a:t>
            </a:r>
            <a:r>
              <a:rPr lang="de-DE" dirty="0" err="1"/>
              <a:t>yourself</a:t>
            </a:r>
            <a:endParaRPr lang="de-DE" dirty="0"/>
          </a:p>
          <a:p>
            <a:pPr marL="0" lvl="0" indent="0" algn="l" rtl="0">
              <a:spcBef>
                <a:spcPts val="0"/>
              </a:spcBef>
              <a:spcAft>
                <a:spcPts val="0"/>
              </a:spcAft>
              <a:buNone/>
            </a:pP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2490662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de-DE" dirty="0"/>
              <a:t>Fixed </a:t>
            </a:r>
            <a:r>
              <a:rPr lang="de-DE" dirty="0" err="1"/>
              <a:t>mindset</a:t>
            </a:r>
            <a:r>
              <a:rPr lang="de-DE" dirty="0"/>
              <a:t>: </a:t>
            </a:r>
            <a:r>
              <a:rPr lang="de-DE" dirty="0" err="1"/>
              <a:t>the</a:t>
            </a:r>
            <a:r>
              <a:rPr lang="de-DE" dirty="0"/>
              <a:t> </a:t>
            </a:r>
            <a:r>
              <a:rPr lang="de-DE" dirty="0" err="1"/>
              <a:t>assumptions</a:t>
            </a:r>
            <a:r>
              <a:rPr lang="de-DE" dirty="0"/>
              <a:t> </a:t>
            </a:r>
            <a:r>
              <a:rPr lang="de-DE" dirty="0" err="1"/>
              <a:t>held</a:t>
            </a:r>
            <a:r>
              <a:rPr lang="de-DE" dirty="0"/>
              <a:t> </a:t>
            </a:r>
            <a:r>
              <a:rPr lang="de-DE" dirty="0" err="1"/>
              <a:t>by</a:t>
            </a:r>
            <a:r>
              <a:rPr lang="de-DE" dirty="0"/>
              <a:t> </a:t>
            </a:r>
            <a:r>
              <a:rPr lang="de-DE" dirty="0" err="1"/>
              <a:t>people</a:t>
            </a:r>
            <a:r>
              <a:rPr lang="de-DE" dirty="0"/>
              <a:t> </a:t>
            </a:r>
            <a:r>
              <a:rPr lang="de-DE" dirty="0" err="1"/>
              <a:t>who</a:t>
            </a:r>
            <a:r>
              <a:rPr lang="de-DE" dirty="0"/>
              <a:t> </a:t>
            </a:r>
            <a:r>
              <a:rPr lang="de-DE" dirty="0" err="1"/>
              <a:t>perceive</a:t>
            </a:r>
            <a:r>
              <a:rPr lang="de-DE" dirty="0"/>
              <a:t> </a:t>
            </a:r>
            <a:r>
              <a:rPr lang="de-DE" dirty="0" err="1"/>
              <a:t>their</a:t>
            </a:r>
            <a:r>
              <a:rPr lang="de-DE" dirty="0"/>
              <a:t> </a:t>
            </a:r>
            <a:r>
              <a:rPr lang="de-DE" dirty="0" err="1"/>
              <a:t>talents</a:t>
            </a:r>
            <a:r>
              <a:rPr lang="de-DE" dirty="0"/>
              <a:t> and </a:t>
            </a:r>
            <a:r>
              <a:rPr lang="de-DE" dirty="0" err="1"/>
              <a:t>abilities</a:t>
            </a:r>
            <a:r>
              <a:rPr lang="de-DE" dirty="0"/>
              <a:t> </a:t>
            </a:r>
            <a:r>
              <a:rPr lang="de-DE" dirty="0" err="1"/>
              <a:t>to</a:t>
            </a:r>
            <a:r>
              <a:rPr lang="de-DE" dirty="0"/>
              <a:t> </a:t>
            </a:r>
            <a:r>
              <a:rPr lang="de-DE" dirty="0" err="1"/>
              <a:t>be</a:t>
            </a:r>
            <a:r>
              <a:rPr lang="de-DE" dirty="0"/>
              <a:t> </a:t>
            </a:r>
            <a:r>
              <a:rPr lang="de-DE" dirty="0" err="1"/>
              <a:t>set</a:t>
            </a:r>
            <a:r>
              <a:rPr lang="de-DE" dirty="0"/>
              <a:t> </a:t>
            </a:r>
            <a:r>
              <a:rPr lang="de-DE" dirty="0" err="1"/>
              <a:t>traits</a:t>
            </a:r>
            <a:r>
              <a:rPr lang="de-DE" dirty="0"/>
              <a:t>.</a:t>
            </a:r>
          </a:p>
          <a:p>
            <a:pPr marL="0" lvl="0" indent="0" algn="l" rtl="0">
              <a:spcBef>
                <a:spcPts val="0"/>
              </a:spcBef>
              <a:spcAft>
                <a:spcPts val="0"/>
              </a:spcAft>
              <a:buNone/>
            </a:pPr>
            <a:r>
              <a:rPr lang="de-DE" dirty="0"/>
              <a:t>Growth </a:t>
            </a:r>
            <a:r>
              <a:rPr lang="de-DE" dirty="0" err="1"/>
              <a:t>mindset</a:t>
            </a:r>
            <a:r>
              <a:rPr lang="de-DE" dirty="0"/>
              <a:t>: </a:t>
            </a:r>
            <a:r>
              <a:rPr lang="de-DE" dirty="0" err="1"/>
              <a:t>the</a:t>
            </a:r>
            <a:r>
              <a:rPr lang="de-DE" dirty="0"/>
              <a:t> </a:t>
            </a:r>
            <a:r>
              <a:rPr lang="de-DE" dirty="0" err="1"/>
              <a:t>assumptions</a:t>
            </a:r>
            <a:r>
              <a:rPr lang="de-DE" dirty="0"/>
              <a:t> </a:t>
            </a:r>
            <a:r>
              <a:rPr lang="de-DE" dirty="0" err="1"/>
              <a:t>held</a:t>
            </a:r>
            <a:r>
              <a:rPr lang="de-DE" dirty="0"/>
              <a:t> </a:t>
            </a:r>
            <a:r>
              <a:rPr lang="de-DE" dirty="0" err="1"/>
              <a:t>by</a:t>
            </a:r>
            <a:r>
              <a:rPr lang="de-DE" dirty="0"/>
              <a:t> </a:t>
            </a:r>
            <a:r>
              <a:rPr lang="de-DE" dirty="0" err="1"/>
              <a:t>people</a:t>
            </a:r>
            <a:r>
              <a:rPr lang="de-DE" dirty="0"/>
              <a:t> </a:t>
            </a:r>
            <a:r>
              <a:rPr lang="de-DE" dirty="0" err="1"/>
              <a:t>who</a:t>
            </a:r>
            <a:r>
              <a:rPr lang="de-DE" dirty="0"/>
              <a:t> </a:t>
            </a:r>
            <a:r>
              <a:rPr lang="de-DE" dirty="0" err="1"/>
              <a:t>believe</a:t>
            </a:r>
            <a:r>
              <a:rPr lang="de-DE" dirty="0"/>
              <a:t> </a:t>
            </a:r>
            <a:r>
              <a:rPr lang="de-DE" dirty="0" err="1"/>
              <a:t>that</a:t>
            </a:r>
            <a:r>
              <a:rPr lang="de-DE" dirty="0"/>
              <a:t> </a:t>
            </a:r>
            <a:r>
              <a:rPr lang="de-DE" dirty="0" err="1"/>
              <a:t>their</a:t>
            </a:r>
            <a:r>
              <a:rPr lang="de-DE" dirty="0"/>
              <a:t> </a:t>
            </a:r>
            <a:r>
              <a:rPr lang="de-DE" dirty="0" err="1"/>
              <a:t>abilities</a:t>
            </a:r>
            <a:r>
              <a:rPr lang="de-DE" dirty="0"/>
              <a:t> </a:t>
            </a:r>
            <a:r>
              <a:rPr lang="de-DE" dirty="0" err="1"/>
              <a:t>can</a:t>
            </a:r>
            <a:r>
              <a:rPr lang="de-DE" dirty="0"/>
              <a:t> </a:t>
            </a:r>
            <a:r>
              <a:rPr lang="de-DE" dirty="0" err="1"/>
              <a:t>be</a:t>
            </a:r>
            <a:r>
              <a:rPr lang="de-DE" dirty="0"/>
              <a:t> </a:t>
            </a:r>
            <a:r>
              <a:rPr lang="de-DE" dirty="0" err="1"/>
              <a:t>developed</a:t>
            </a:r>
            <a:r>
              <a:rPr lang="de-DE" dirty="0"/>
              <a:t> </a:t>
            </a:r>
            <a:r>
              <a:rPr lang="de-DE" dirty="0" err="1"/>
              <a:t>through</a:t>
            </a:r>
            <a:r>
              <a:rPr lang="de-DE" dirty="0"/>
              <a:t> </a:t>
            </a:r>
            <a:r>
              <a:rPr lang="de-DE" dirty="0" err="1"/>
              <a:t>dedication</a:t>
            </a:r>
            <a:r>
              <a:rPr lang="de-DE" dirty="0"/>
              <a:t>, </a:t>
            </a:r>
            <a:r>
              <a:rPr lang="de-DE" dirty="0" err="1"/>
              <a:t>effort</a:t>
            </a:r>
            <a:r>
              <a:rPr lang="de-DE" dirty="0"/>
              <a:t> and </a:t>
            </a:r>
            <a:r>
              <a:rPr lang="de-DE" dirty="0" err="1"/>
              <a:t>hard</a:t>
            </a:r>
            <a:r>
              <a:rPr lang="de-DE" dirty="0"/>
              <a:t> </a:t>
            </a:r>
            <a:r>
              <a:rPr lang="de-DE" dirty="0" err="1"/>
              <a:t>work</a:t>
            </a:r>
            <a:r>
              <a:rPr lang="de-DE" dirty="0"/>
              <a:t>.</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err="1"/>
              <a:t>Examples</a:t>
            </a:r>
            <a:endParaRPr lang="de-DE" dirty="0"/>
          </a:p>
          <a:p>
            <a:pPr marL="0" lvl="0" indent="0" algn="l" rtl="0">
              <a:spcBef>
                <a:spcPts val="0"/>
              </a:spcBef>
              <a:spcAft>
                <a:spcPts val="0"/>
              </a:spcAft>
              <a:buNone/>
            </a:pPr>
            <a:r>
              <a:rPr lang="de-DE" dirty="0"/>
              <a:t>Fixed </a:t>
            </a:r>
            <a:r>
              <a:rPr lang="de-DE" dirty="0" err="1"/>
              <a:t>mindset</a:t>
            </a:r>
            <a:r>
              <a:rPr lang="de-DE" dirty="0"/>
              <a:t>: „</a:t>
            </a:r>
            <a:r>
              <a:rPr lang="de-DE" dirty="0" err="1"/>
              <a:t>Why</a:t>
            </a:r>
            <a:r>
              <a:rPr lang="de-DE" dirty="0"/>
              <a:t> do </a:t>
            </a:r>
            <a:r>
              <a:rPr lang="de-DE" dirty="0" err="1"/>
              <a:t>you</a:t>
            </a:r>
            <a:r>
              <a:rPr lang="de-DE" dirty="0"/>
              <a:t> </a:t>
            </a:r>
            <a:r>
              <a:rPr lang="de-DE" dirty="0" err="1"/>
              <a:t>want</a:t>
            </a:r>
            <a:r>
              <a:rPr lang="de-DE" dirty="0"/>
              <a:t> </a:t>
            </a:r>
            <a:r>
              <a:rPr lang="de-DE" dirty="0" err="1"/>
              <a:t>to</a:t>
            </a:r>
            <a:r>
              <a:rPr lang="de-DE" dirty="0"/>
              <a:t> </a:t>
            </a:r>
            <a:r>
              <a:rPr lang="de-DE" dirty="0" err="1"/>
              <a:t>start</a:t>
            </a:r>
            <a:r>
              <a:rPr lang="de-DE" dirty="0"/>
              <a:t> </a:t>
            </a:r>
            <a:r>
              <a:rPr lang="de-DE" dirty="0" err="1"/>
              <a:t>up</a:t>
            </a:r>
            <a:r>
              <a:rPr lang="de-DE" dirty="0"/>
              <a:t> a </a:t>
            </a:r>
            <a:r>
              <a:rPr lang="de-DE" dirty="0" err="1"/>
              <a:t>business</a:t>
            </a:r>
            <a:r>
              <a:rPr lang="de-DE" dirty="0"/>
              <a:t>? </a:t>
            </a:r>
            <a:r>
              <a:rPr lang="de-DE" dirty="0" err="1"/>
              <a:t>You</a:t>
            </a:r>
            <a:r>
              <a:rPr lang="de-DE" dirty="0"/>
              <a:t> </a:t>
            </a:r>
            <a:r>
              <a:rPr lang="de-DE" dirty="0" err="1"/>
              <a:t>need</a:t>
            </a:r>
            <a:r>
              <a:rPr lang="de-DE" dirty="0"/>
              <a:t> </a:t>
            </a:r>
            <a:r>
              <a:rPr lang="de-DE" dirty="0" err="1"/>
              <a:t>accounting</a:t>
            </a:r>
            <a:r>
              <a:rPr lang="de-DE" dirty="0"/>
              <a:t> </a:t>
            </a:r>
            <a:r>
              <a:rPr lang="de-DE" dirty="0" err="1"/>
              <a:t>skills</a:t>
            </a:r>
            <a:r>
              <a:rPr lang="de-DE" dirty="0"/>
              <a:t>. </a:t>
            </a:r>
            <a:r>
              <a:rPr lang="de-DE" dirty="0" err="1"/>
              <a:t>You</a:t>
            </a:r>
            <a:r>
              <a:rPr lang="de-DE" dirty="0"/>
              <a:t> </a:t>
            </a:r>
            <a:r>
              <a:rPr lang="de-DE" dirty="0" err="1"/>
              <a:t>were</a:t>
            </a:r>
            <a:r>
              <a:rPr lang="de-DE" dirty="0"/>
              <a:t> </a:t>
            </a:r>
            <a:r>
              <a:rPr lang="de-DE" dirty="0" err="1"/>
              <a:t>always</a:t>
            </a:r>
            <a:r>
              <a:rPr lang="de-DE" dirty="0"/>
              <a:t> terrible at </a:t>
            </a:r>
            <a:r>
              <a:rPr lang="de-DE" dirty="0" err="1"/>
              <a:t>math</a:t>
            </a:r>
            <a:r>
              <a:rPr lang="de-DE" dirty="0"/>
              <a:t> at </a:t>
            </a:r>
            <a:r>
              <a:rPr lang="de-DE" dirty="0" err="1"/>
              <a:t>school</a:t>
            </a:r>
            <a:r>
              <a:rPr lang="de-DE" dirty="0"/>
              <a:t>. Are </a:t>
            </a:r>
            <a:r>
              <a:rPr lang="de-DE" dirty="0" err="1"/>
              <a:t>you</a:t>
            </a:r>
            <a:r>
              <a:rPr lang="de-DE" dirty="0"/>
              <a:t> </a:t>
            </a:r>
            <a:r>
              <a:rPr lang="de-DE" dirty="0" err="1"/>
              <a:t>sure</a:t>
            </a:r>
            <a:r>
              <a:rPr lang="de-DE" dirty="0"/>
              <a:t> </a:t>
            </a:r>
            <a:r>
              <a:rPr lang="de-DE" dirty="0" err="1"/>
              <a:t>you</a:t>
            </a:r>
            <a:r>
              <a:rPr lang="de-DE" dirty="0"/>
              <a:t> </a:t>
            </a:r>
            <a:r>
              <a:rPr lang="de-DE" dirty="0" err="1"/>
              <a:t>can</a:t>
            </a:r>
            <a:r>
              <a:rPr lang="de-DE" dirty="0"/>
              <a:t> do </a:t>
            </a:r>
            <a:r>
              <a:rPr lang="de-DE" dirty="0" err="1"/>
              <a:t>it</a:t>
            </a:r>
            <a:r>
              <a:rPr lang="de-DE" dirty="0"/>
              <a:t>?“</a:t>
            </a:r>
          </a:p>
          <a:p>
            <a:pPr marL="0" lvl="0" indent="0" algn="l" rtl="0">
              <a:spcBef>
                <a:spcPts val="0"/>
              </a:spcBef>
              <a:spcAft>
                <a:spcPts val="0"/>
              </a:spcAft>
              <a:buNone/>
            </a:pPr>
            <a:r>
              <a:rPr lang="de-DE" dirty="0"/>
              <a:t>Growth </a:t>
            </a:r>
            <a:r>
              <a:rPr lang="de-DE" dirty="0" err="1"/>
              <a:t>mindset</a:t>
            </a:r>
            <a:r>
              <a:rPr lang="de-DE" dirty="0"/>
              <a:t>: „I </a:t>
            </a:r>
            <a:r>
              <a:rPr lang="de-DE" dirty="0" err="1"/>
              <a:t>might</a:t>
            </a:r>
            <a:r>
              <a:rPr lang="de-DE" dirty="0"/>
              <a:t> not </a:t>
            </a:r>
            <a:r>
              <a:rPr lang="de-DE" dirty="0" err="1"/>
              <a:t>be</a:t>
            </a:r>
            <a:r>
              <a:rPr lang="de-DE" dirty="0"/>
              <a:t> </a:t>
            </a:r>
            <a:r>
              <a:rPr lang="de-DE" dirty="0" err="1"/>
              <a:t>good</a:t>
            </a:r>
            <a:r>
              <a:rPr lang="de-DE" dirty="0"/>
              <a:t> at </a:t>
            </a:r>
            <a:r>
              <a:rPr lang="de-DE" dirty="0" err="1"/>
              <a:t>accounting</a:t>
            </a:r>
            <a:r>
              <a:rPr lang="de-DE" dirty="0"/>
              <a:t> </a:t>
            </a:r>
            <a:r>
              <a:rPr lang="de-DE" dirty="0" err="1"/>
              <a:t>first</a:t>
            </a:r>
            <a:r>
              <a:rPr lang="de-DE" dirty="0"/>
              <a:t>, but I </a:t>
            </a:r>
            <a:r>
              <a:rPr lang="de-DE" dirty="0" err="1"/>
              <a:t>think</a:t>
            </a:r>
            <a:r>
              <a:rPr lang="de-DE" dirty="0"/>
              <a:t> I </a:t>
            </a:r>
            <a:r>
              <a:rPr lang="de-DE" dirty="0" err="1"/>
              <a:t>can</a:t>
            </a:r>
            <a:r>
              <a:rPr lang="de-DE" dirty="0"/>
              <a:t> </a:t>
            </a:r>
            <a:r>
              <a:rPr lang="de-DE" dirty="0" err="1"/>
              <a:t>learn</a:t>
            </a:r>
            <a:r>
              <a:rPr lang="de-DE" dirty="0"/>
              <a:t> </a:t>
            </a:r>
            <a:r>
              <a:rPr lang="de-DE" dirty="0" err="1"/>
              <a:t>to</a:t>
            </a:r>
            <a:r>
              <a:rPr lang="de-DE" dirty="0"/>
              <a:t> </a:t>
            </a:r>
            <a:r>
              <a:rPr lang="de-DE" dirty="0" err="1"/>
              <a:t>be</a:t>
            </a:r>
            <a:r>
              <a:rPr lang="de-DE" dirty="0"/>
              <a:t> </a:t>
            </a:r>
            <a:r>
              <a:rPr lang="de-DE" dirty="0" err="1"/>
              <a:t>good</a:t>
            </a:r>
            <a:r>
              <a:rPr lang="de-DE" dirty="0"/>
              <a:t> at </a:t>
            </a:r>
            <a:r>
              <a:rPr lang="de-DE" dirty="0" err="1"/>
              <a:t>it</a:t>
            </a:r>
            <a:r>
              <a:rPr lang="de-DE" dirty="0"/>
              <a:t> </a:t>
            </a:r>
            <a:r>
              <a:rPr lang="de-DE" dirty="0" err="1"/>
              <a:t>if</a:t>
            </a:r>
            <a:r>
              <a:rPr lang="de-DE" dirty="0"/>
              <a:t> I </a:t>
            </a:r>
            <a:r>
              <a:rPr lang="de-DE" dirty="0" err="1"/>
              <a:t>commit</a:t>
            </a:r>
            <a:r>
              <a:rPr lang="de-DE" dirty="0"/>
              <a:t> </a:t>
            </a:r>
            <a:r>
              <a:rPr lang="de-DE" dirty="0" err="1"/>
              <a:t>to</a:t>
            </a:r>
            <a:r>
              <a:rPr lang="de-DE" dirty="0"/>
              <a:t> </a:t>
            </a:r>
            <a:r>
              <a:rPr lang="de-DE" dirty="0" err="1"/>
              <a:t>it</a:t>
            </a:r>
            <a:r>
              <a:rPr lang="de-DE" dirty="0"/>
              <a:t> and </a:t>
            </a:r>
            <a:r>
              <a:rPr lang="de-DE" dirty="0" err="1"/>
              <a:t>put</a:t>
            </a:r>
            <a:r>
              <a:rPr lang="de-DE" dirty="0"/>
              <a:t> in </a:t>
            </a:r>
            <a:r>
              <a:rPr lang="de-DE" dirty="0" err="1"/>
              <a:t>the</a:t>
            </a:r>
            <a:r>
              <a:rPr lang="de-DE" dirty="0"/>
              <a:t> time and </a:t>
            </a:r>
            <a:r>
              <a:rPr lang="de-DE" dirty="0" err="1"/>
              <a:t>effort</a:t>
            </a:r>
            <a:r>
              <a:rPr lang="de-DE" dirty="0"/>
              <a:t>.“</a:t>
            </a:r>
          </a:p>
          <a:p>
            <a:pPr marL="0" lvl="0" indent="0" algn="l" rtl="0">
              <a:spcBef>
                <a:spcPts val="0"/>
              </a:spcBef>
              <a:spcAft>
                <a:spcPts val="0"/>
              </a:spcAft>
              <a:buNone/>
            </a:pPr>
            <a:r>
              <a:rPr lang="de-DE" dirty="0"/>
              <a:t>Fixed </a:t>
            </a:r>
            <a:r>
              <a:rPr lang="de-DE" dirty="0" err="1"/>
              <a:t>mindset</a:t>
            </a:r>
            <a:r>
              <a:rPr lang="de-DE" dirty="0"/>
              <a:t>: „</a:t>
            </a:r>
            <a:r>
              <a:rPr lang="de-DE" dirty="0" err="1"/>
              <a:t>if</a:t>
            </a:r>
            <a:r>
              <a:rPr lang="de-DE" dirty="0"/>
              <a:t> </a:t>
            </a:r>
            <a:r>
              <a:rPr lang="de-DE" dirty="0" err="1"/>
              <a:t>you</a:t>
            </a:r>
            <a:r>
              <a:rPr lang="de-DE" dirty="0"/>
              <a:t> fail </a:t>
            </a:r>
            <a:r>
              <a:rPr lang="de-DE" dirty="0" err="1"/>
              <a:t>everybody</a:t>
            </a:r>
            <a:r>
              <a:rPr lang="de-DE" dirty="0"/>
              <a:t> will </a:t>
            </a:r>
            <a:r>
              <a:rPr lang="de-DE" dirty="0" err="1"/>
              <a:t>laugh</a:t>
            </a:r>
            <a:r>
              <a:rPr lang="de-DE" dirty="0"/>
              <a:t> at </a:t>
            </a:r>
            <a:r>
              <a:rPr lang="de-DE" dirty="0" err="1"/>
              <a:t>you</a:t>
            </a:r>
            <a:r>
              <a:rPr lang="de-DE" dirty="0"/>
              <a:t>.“</a:t>
            </a:r>
          </a:p>
          <a:p>
            <a:pPr marL="0" lvl="0" indent="0" algn="l" rtl="0">
              <a:spcBef>
                <a:spcPts val="0"/>
              </a:spcBef>
              <a:spcAft>
                <a:spcPts val="0"/>
              </a:spcAft>
              <a:buNone/>
            </a:pPr>
            <a:r>
              <a:rPr lang="de-DE" dirty="0"/>
              <a:t>Growth </a:t>
            </a:r>
            <a:r>
              <a:rPr lang="de-DE" dirty="0" err="1"/>
              <a:t>mindset</a:t>
            </a:r>
            <a:r>
              <a:rPr lang="de-DE" dirty="0"/>
              <a:t>: „</a:t>
            </a:r>
            <a:r>
              <a:rPr lang="de-DE" dirty="0" err="1"/>
              <a:t>Give</a:t>
            </a:r>
            <a:r>
              <a:rPr lang="de-DE" dirty="0"/>
              <a:t> </a:t>
            </a:r>
            <a:r>
              <a:rPr lang="de-DE" dirty="0" err="1"/>
              <a:t>me</a:t>
            </a:r>
            <a:r>
              <a:rPr lang="de-DE" dirty="0"/>
              <a:t> </a:t>
            </a:r>
            <a:r>
              <a:rPr lang="de-DE" dirty="0" err="1"/>
              <a:t>the</a:t>
            </a:r>
            <a:r>
              <a:rPr lang="de-DE" dirty="0"/>
              <a:t> </a:t>
            </a:r>
            <a:r>
              <a:rPr lang="de-DE" dirty="0" err="1"/>
              <a:t>name</a:t>
            </a:r>
            <a:r>
              <a:rPr lang="de-DE" dirty="0"/>
              <a:t> </a:t>
            </a:r>
            <a:r>
              <a:rPr lang="de-DE" dirty="0" err="1"/>
              <a:t>of</a:t>
            </a:r>
            <a:r>
              <a:rPr lang="de-DE" dirty="0"/>
              <a:t> </a:t>
            </a:r>
            <a:r>
              <a:rPr lang="de-DE" dirty="0" err="1"/>
              <a:t>one</a:t>
            </a:r>
            <a:r>
              <a:rPr lang="de-DE" dirty="0"/>
              <a:t> </a:t>
            </a:r>
            <a:r>
              <a:rPr lang="de-DE" dirty="0" err="1"/>
              <a:t>successful</a:t>
            </a:r>
            <a:r>
              <a:rPr lang="de-DE" dirty="0"/>
              <a:t> </a:t>
            </a:r>
            <a:r>
              <a:rPr lang="de-DE" dirty="0" err="1"/>
              <a:t>person</a:t>
            </a:r>
            <a:r>
              <a:rPr lang="de-DE" dirty="0"/>
              <a:t> </a:t>
            </a:r>
            <a:r>
              <a:rPr lang="de-DE" dirty="0" err="1"/>
              <a:t>who</a:t>
            </a:r>
            <a:r>
              <a:rPr lang="de-DE" dirty="0"/>
              <a:t> </a:t>
            </a:r>
            <a:r>
              <a:rPr lang="de-DE" dirty="0" err="1"/>
              <a:t>never</a:t>
            </a:r>
            <a:r>
              <a:rPr lang="de-DE" dirty="0"/>
              <a:t> </a:t>
            </a:r>
            <a:r>
              <a:rPr lang="de-DE" dirty="0" err="1"/>
              <a:t>experienced</a:t>
            </a:r>
            <a:r>
              <a:rPr lang="de-DE" dirty="0"/>
              <a:t> </a:t>
            </a:r>
            <a:r>
              <a:rPr lang="de-DE" dirty="0" err="1"/>
              <a:t>failure</a:t>
            </a:r>
            <a:r>
              <a:rPr lang="de-DE" dirty="0"/>
              <a:t> at </a:t>
            </a:r>
            <a:r>
              <a:rPr lang="de-DE" dirty="0" err="1"/>
              <a:t>one</a:t>
            </a:r>
            <a:r>
              <a:rPr lang="de-DE" dirty="0"/>
              <a:t> time </a:t>
            </a:r>
            <a:r>
              <a:rPr lang="de-DE" dirty="0" err="1"/>
              <a:t>or</a:t>
            </a:r>
            <a:r>
              <a:rPr lang="de-DE" dirty="0"/>
              <a:t> </a:t>
            </a:r>
            <a:r>
              <a:rPr lang="de-DE" dirty="0" err="1"/>
              <a:t>another</a:t>
            </a:r>
            <a:r>
              <a:rPr lang="de-DE" dirty="0"/>
              <a:t>.“</a:t>
            </a: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2245483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a:lnSpc>
                <a:spcPct val="115000"/>
              </a:lnSpc>
            </a:pPr>
            <a:r>
              <a:rPr lang="en-GB" sz="1800" b="1" dirty="0">
                <a:effectLst/>
                <a:latin typeface="Calibri" panose="020F0502020204030204" pitchFamily="34" charset="0"/>
                <a:ea typeface="Calibri" panose="020F0502020204030204" pitchFamily="34" charset="0"/>
              </a:rPr>
              <a:t> </a:t>
            </a:r>
            <a:endParaRPr lang="de-DE" sz="1800" dirty="0">
              <a:effectLst/>
              <a:latin typeface="Arial" panose="020B0604020202020204" pitchFamily="34" charset="0"/>
              <a:ea typeface="Arial" panose="020B0604020202020204" pitchFamily="34" charset="0"/>
            </a:endParaRPr>
          </a:p>
          <a:p>
            <a:pPr marL="0" lvl="0" indent="0" algn="l" rtl="0">
              <a:spcBef>
                <a:spcPts val="0"/>
              </a:spcBef>
              <a:spcAft>
                <a:spcPts val="0"/>
              </a:spcAft>
              <a:buNone/>
            </a:pP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3137688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C59C4FCC-A7BB-4998-9C5C-F010D2AC4004}" type="slidenum">
              <a:rPr lang="en-US" smtClean="0"/>
              <a:t>2</a:t>
            </a:fld>
            <a:endParaRPr lang="en-US"/>
          </a:p>
        </p:txBody>
      </p:sp>
    </p:spTree>
    <p:extLst>
      <p:ext uri="{BB962C8B-B14F-4D97-AF65-F5344CB8AC3E}">
        <p14:creationId xmlns:p14="http://schemas.microsoft.com/office/powerpoint/2010/main" val="2079556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de-DE" dirty="0"/>
              <a:t>Critical </a:t>
            </a:r>
            <a:r>
              <a:rPr lang="de-DE" dirty="0" err="1"/>
              <a:t>thinking</a:t>
            </a:r>
            <a:r>
              <a:rPr lang="de-DE" dirty="0"/>
              <a:t> </a:t>
            </a:r>
            <a:r>
              <a:rPr lang="de-DE" dirty="0" err="1"/>
              <a:t>questions</a:t>
            </a:r>
            <a:r>
              <a:rPr lang="de-DE" dirty="0"/>
              <a:t>:</a:t>
            </a:r>
          </a:p>
          <a:p>
            <a:pPr marL="228600" lvl="0" indent="-228600" algn="l" rtl="0">
              <a:spcBef>
                <a:spcPts val="0"/>
              </a:spcBef>
              <a:spcAft>
                <a:spcPts val="0"/>
              </a:spcAft>
              <a:buAutoNum type="arabicPeriod"/>
            </a:pPr>
            <a:r>
              <a:rPr lang="de-DE" dirty="0"/>
              <a:t>In </a:t>
            </a:r>
            <a:r>
              <a:rPr lang="de-DE" dirty="0" err="1"/>
              <a:t>what</a:t>
            </a:r>
            <a:r>
              <a:rPr lang="de-DE" dirty="0"/>
              <a:t> </a:t>
            </a:r>
            <a:r>
              <a:rPr lang="de-DE" dirty="0" err="1"/>
              <a:t>ways</a:t>
            </a:r>
            <a:r>
              <a:rPr lang="de-DE" dirty="0"/>
              <a:t> </a:t>
            </a:r>
            <a:r>
              <a:rPr lang="de-DE" dirty="0" err="1"/>
              <a:t>did</a:t>
            </a:r>
            <a:r>
              <a:rPr lang="de-DE" dirty="0"/>
              <a:t> </a:t>
            </a:r>
            <a:r>
              <a:rPr lang="de-DE" dirty="0" err="1"/>
              <a:t>this</a:t>
            </a:r>
            <a:r>
              <a:rPr lang="de-DE" dirty="0"/>
              <a:t> 10-minute </a:t>
            </a:r>
            <a:r>
              <a:rPr lang="de-DE" dirty="0" err="1"/>
              <a:t>observation</a:t>
            </a:r>
            <a:r>
              <a:rPr lang="de-DE" dirty="0"/>
              <a:t> </a:t>
            </a:r>
            <a:r>
              <a:rPr lang="de-DE" dirty="0" err="1"/>
              <a:t>exercise</a:t>
            </a:r>
            <a:r>
              <a:rPr lang="de-DE" dirty="0"/>
              <a:t> </a:t>
            </a:r>
            <a:r>
              <a:rPr lang="de-DE" dirty="0" err="1"/>
              <a:t>confirm</a:t>
            </a:r>
            <a:r>
              <a:rPr lang="de-DE" dirty="0"/>
              <a:t> </a:t>
            </a:r>
            <a:r>
              <a:rPr lang="de-DE" dirty="0" err="1"/>
              <a:t>your</a:t>
            </a:r>
            <a:r>
              <a:rPr lang="de-DE" dirty="0"/>
              <a:t> </a:t>
            </a:r>
            <a:r>
              <a:rPr lang="de-DE" dirty="0" err="1"/>
              <a:t>existing</a:t>
            </a:r>
            <a:r>
              <a:rPr lang="de-DE" dirty="0"/>
              <a:t> </a:t>
            </a:r>
            <a:r>
              <a:rPr lang="de-DE" dirty="0" err="1"/>
              <a:t>assumptions</a:t>
            </a:r>
            <a:r>
              <a:rPr lang="de-DE" dirty="0"/>
              <a:t> and beliefs </a:t>
            </a:r>
            <a:r>
              <a:rPr lang="de-DE" dirty="0" err="1"/>
              <a:t>about</a:t>
            </a:r>
            <a:r>
              <a:rPr lang="de-DE" dirty="0"/>
              <a:t> </a:t>
            </a:r>
            <a:r>
              <a:rPr lang="de-DE" dirty="0" err="1"/>
              <a:t>your</a:t>
            </a:r>
            <a:r>
              <a:rPr lang="de-DE" dirty="0"/>
              <a:t> </a:t>
            </a:r>
            <a:r>
              <a:rPr lang="de-DE" dirty="0" err="1"/>
              <a:t>way</a:t>
            </a:r>
            <a:r>
              <a:rPr lang="de-DE" dirty="0"/>
              <a:t> </a:t>
            </a:r>
            <a:r>
              <a:rPr lang="de-DE" dirty="0" err="1"/>
              <a:t>of</a:t>
            </a:r>
            <a:r>
              <a:rPr lang="de-DE" dirty="0"/>
              <a:t> </a:t>
            </a:r>
            <a:r>
              <a:rPr lang="de-DE" dirty="0" err="1"/>
              <a:t>looking</a:t>
            </a:r>
            <a:r>
              <a:rPr lang="de-DE" dirty="0"/>
              <a:t> at </a:t>
            </a:r>
            <a:r>
              <a:rPr lang="de-DE" dirty="0" err="1"/>
              <a:t>the</a:t>
            </a:r>
            <a:r>
              <a:rPr lang="de-DE" dirty="0"/>
              <a:t> </a:t>
            </a:r>
            <a:r>
              <a:rPr lang="de-DE" dirty="0" err="1"/>
              <a:t>world</a:t>
            </a:r>
            <a:r>
              <a:rPr lang="de-DE" dirty="0"/>
              <a:t>? In </a:t>
            </a:r>
            <a:r>
              <a:rPr lang="de-DE" dirty="0" err="1"/>
              <a:t>what</a:t>
            </a:r>
            <a:r>
              <a:rPr lang="de-DE" dirty="0"/>
              <a:t> </a:t>
            </a:r>
            <a:r>
              <a:rPr lang="de-DE" dirty="0" err="1"/>
              <a:t>ways</a:t>
            </a:r>
            <a:r>
              <a:rPr lang="de-DE" dirty="0"/>
              <a:t> </a:t>
            </a:r>
            <a:r>
              <a:rPr lang="de-DE" dirty="0" err="1"/>
              <a:t>did</a:t>
            </a:r>
            <a:r>
              <a:rPr lang="de-DE" dirty="0"/>
              <a:t> </a:t>
            </a:r>
            <a:r>
              <a:rPr lang="de-DE" dirty="0" err="1"/>
              <a:t>it</a:t>
            </a:r>
            <a:r>
              <a:rPr lang="de-DE" dirty="0"/>
              <a:t> </a:t>
            </a:r>
            <a:r>
              <a:rPr lang="de-DE" dirty="0" err="1"/>
              <a:t>change</a:t>
            </a:r>
            <a:r>
              <a:rPr lang="de-DE" dirty="0"/>
              <a:t> </a:t>
            </a:r>
            <a:r>
              <a:rPr lang="de-DE" dirty="0" err="1"/>
              <a:t>them</a:t>
            </a:r>
            <a:r>
              <a:rPr lang="de-DE" dirty="0"/>
              <a:t>?</a:t>
            </a:r>
          </a:p>
          <a:p>
            <a:pPr marL="228600" lvl="0" indent="-228600" algn="l" rtl="0">
              <a:spcBef>
                <a:spcPts val="0"/>
              </a:spcBef>
              <a:spcAft>
                <a:spcPts val="0"/>
              </a:spcAft>
              <a:buAutoNum type="arabicPeriod"/>
            </a:pPr>
            <a:r>
              <a:rPr lang="de-DE" dirty="0" err="1"/>
              <a:t>Did</a:t>
            </a:r>
            <a:r>
              <a:rPr lang="de-DE" dirty="0"/>
              <a:t> </a:t>
            </a:r>
            <a:r>
              <a:rPr lang="de-DE" dirty="0" err="1"/>
              <a:t>you</a:t>
            </a:r>
            <a:r>
              <a:rPr lang="de-DE" dirty="0"/>
              <a:t> </a:t>
            </a:r>
            <a:r>
              <a:rPr lang="de-DE" dirty="0" err="1"/>
              <a:t>learn</a:t>
            </a:r>
            <a:r>
              <a:rPr lang="de-DE" dirty="0"/>
              <a:t> </a:t>
            </a:r>
            <a:r>
              <a:rPr lang="de-DE" dirty="0" err="1"/>
              <a:t>anything</a:t>
            </a:r>
            <a:r>
              <a:rPr lang="de-DE" dirty="0"/>
              <a:t> </a:t>
            </a:r>
            <a:r>
              <a:rPr lang="de-DE" dirty="0" err="1"/>
              <a:t>about</a:t>
            </a:r>
            <a:r>
              <a:rPr lang="de-DE" dirty="0"/>
              <a:t> </a:t>
            </a:r>
            <a:r>
              <a:rPr lang="de-DE" dirty="0" err="1"/>
              <a:t>yourself</a:t>
            </a:r>
            <a:r>
              <a:rPr lang="de-DE" dirty="0"/>
              <a:t> </a:t>
            </a:r>
            <a:r>
              <a:rPr lang="de-DE" dirty="0" err="1"/>
              <a:t>that</a:t>
            </a:r>
            <a:r>
              <a:rPr lang="de-DE" dirty="0"/>
              <a:t> was </a:t>
            </a:r>
            <a:r>
              <a:rPr lang="de-DE" dirty="0" err="1"/>
              <a:t>unexpected</a:t>
            </a:r>
            <a:r>
              <a:rPr lang="de-DE" dirty="0"/>
              <a:t> </a:t>
            </a:r>
            <a:r>
              <a:rPr lang="de-DE" dirty="0" err="1"/>
              <a:t>or</a:t>
            </a:r>
            <a:r>
              <a:rPr lang="de-DE" dirty="0"/>
              <a:t> </a:t>
            </a:r>
            <a:r>
              <a:rPr lang="de-DE" dirty="0" err="1"/>
              <a:t>surprising</a:t>
            </a:r>
            <a:r>
              <a:rPr lang="de-DE" dirty="0"/>
              <a:t>?</a:t>
            </a:r>
          </a:p>
          <a:p>
            <a:pPr marL="228600" lvl="0" indent="-228600" algn="l" rtl="0">
              <a:spcBef>
                <a:spcPts val="0"/>
              </a:spcBef>
              <a:spcAft>
                <a:spcPts val="0"/>
              </a:spcAft>
              <a:buAutoNum type="arabicPeriod"/>
            </a:pPr>
            <a:r>
              <a:rPr lang="de-DE" dirty="0" err="1"/>
              <a:t>What</a:t>
            </a:r>
            <a:r>
              <a:rPr lang="de-DE" dirty="0"/>
              <a:t> do </a:t>
            </a:r>
            <a:r>
              <a:rPr lang="de-DE" dirty="0" err="1"/>
              <a:t>you</a:t>
            </a:r>
            <a:r>
              <a:rPr lang="de-DE" dirty="0"/>
              <a:t> </a:t>
            </a:r>
            <a:r>
              <a:rPr lang="de-DE" dirty="0" err="1"/>
              <a:t>think</a:t>
            </a:r>
            <a:r>
              <a:rPr lang="de-DE" dirty="0"/>
              <a:t> </a:t>
            </a:r>
            <a:r>
              <a:rPr lang="de-DE" dirty="0" err="1"/>
              <a:t>would</a:t>
            </a:r>
            <a:r>
              <a:rPr lang="de-DE" dirty="0"/>
              <a:t> happen </a:t>
            </a:r>
            <a:r>
              <a:rPr lang="de-DE" dirty="0" err="1"/>
              <a:t>if</a:t>
            </a:r>
            <a:r>
              <a:rPr lang="de-DE" dirty="0"/>
              <a:t> </a:t>
            </a:r>
            <a:r>
              <a:rPr lang="de-DE" dirty="0" err="1"/>
              <a:t>you</a:t>
            </a:r>
            <a:r>
              <a:rPr lang="de-DE" dirty="0"/>
              <a:t> </a:t>
            </a:r>
            <a:r>
              <a:rPr lang="de-DE" dirty="0" err="1"/>
              <a:t>repeated</a:t>
            </a:r>
            <a:r>
              <a:rPr lang="de-DE" dirty="0"/>
              <a:t> </a:t>
            </a:r>
            <a:r>
              <a:rPr lang="de-DE" dirty="0" err="1"/>
              <a:t>this</a:t>
            </a:r>
            <a:r>
              <a:rPr lang="de-DE" dirty="0"/>
              <a:t> </a:t>
            </a:r>
            <a:r>
              <a:rPr lang="de-DE" dirty="0" err="1"/>
              <a:t>exercise</a:t>
            </a:r>
            <a:r>
              <a:rPr lang="de-DE" dirty="0"/>
              <a:t> in a </a:t>
            </a:r>
            <a:r>
              <a:rPr lang="de-DE" dirty="0" err="1"/>
              <a:t>diffferent</a:t>
            </a:r>
            <a:r>
              <a:rPr lang="de-DE" dirty="0"/>
              <a:t> </a:t>
            </a:r>
            <a:r>
              <a:rPr lang="de-DE" dirty="0" err="1"/>
              <a:t>location</a:t>
            </a:r>
            <a:r>
              <a:rPr lang="de-DE" dirty="0"/>
              <a:t>?</a:t>
            </a:r>
          </a:p>
          <a:p>
            <a:pPr marL="228600" lvl="0" indent="-228600" algn="l" rtl="0">
              <a:spcBef>
                <a:spcPts val="0"/>
              </a:spcBef>
              <a:spcAft>
                <a:spcPts val="0"/>
              </a:spcAft>
              <a:buAutoNum type="arabicPeriod"/>
            </a:pP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927408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a:lnSpc>
                <a:spcPct val="115000"/>
              </a:lnSpc>
            </a:pPr>
            <a:r>
              <a:rPr lang="en-GB" sz="1800" b="0" dirty="0">
                <a:effectLst/>
                <a:latin typeface="Calibri" panose="020F0502020204030204" pitchFamily="34" charset="0"/>
              </a:rPr>
              <a:t>Melanie Perkins- Filipino / Australian, founded Canva with 30 (graphic design platform)</a:t>
            </a:r>
          </a:p>
          <a:p>
            <a:pPr>
              <a:lnSpc>
                <a:spcPct val="115000"/>
              </a:lnSpc>
            </a:pPr>
            <a:r>
              <a:rPr lang="en-GB" sz="1800" b="0" dirty="0">
                <a:effectLst/>
                <a:latin typeface="Calibri" panose="020F0502020204030204" pitchFamily="34" charset="0"/>
              </a:rPr>
              <a:t>Richard Branson- talks about entrepreneurial philosophies</a:t>
            </a:r>
          </a:p>
          <a:p>
            <a:pPr>
              <a:lnSpc>
                <a:spcPct val="115000"/>
              </a:lnSpc>
            </a:pPr>
            <a:r>
              <a:rPr lang="en-GB" sz="1800" b="0" dirty="0">
                <a:effectLst/>
                <a:latin typeface="Calibri" panose="020F0502020204030204" pitchFamily="34" charset="0"/>
              </a:rPr>
              <a:t>Maneesh Garg – talks about his entrepreneurial failures</a:t>
            </a:r>
            <a:endParaRPr b="0"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632100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a:lnSpc>
                <a:spcPct val="115000"/>
              </a:lnSpc>
            </a:pPr>
            <a:r>
              <a:rPr lang="en-GB" sz="1800" b="1" dirty="0">
                <a:effectLst/>
                <a:latin typeface="Calibri" panose="020F0502020204030204" pitchFamily="34" charset="0"/>
                <a:ea typeface="Calibri" panose="020F0502020204030204" pitchFamily="34" charset="0"/>
              </a:rPr>
              <a:t> </a:t>
            </a: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2940070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de-DE" b="1" dirty="0" err="1"/>
              <a:t>Behaviour</a:t>
            </a:r>
            <a:r>
              <a:rPr lang="de-DE" b="1" dirty="0"/>
              <a:t> </a:t>
            </a:r>
            <a:r>
              <a:rPr lang="de-DE" b="1" dirty="0" err="1"/>
              <a:t>focused</a:t>
            </a:r>
            <a:r>
              <a:rPr lang="de-DE" b="1" dirty="0"/>
              <a:t> </a:t>
            </a:r>
            <a:r>
              <a:rPr lang="de-DE" b="1" dirty="0" err="1"/>
              <a:t>strategies</a:t>
            </a:r>
            <a:r>
              <a:rPr lang="de-DE" dirty="0"/>
              <a:t>: </a:t>
            </a:r>
            <a:r>
              <a:rPr lang="en-US" b="0" i="0" dirty="0">
                <a:solidFill>
                  <a:srgbClr val="202124"/>
                </a:solidFill>
                <a:effectLst/>
                <a:latin typeface="arial" panose="020B0604020202020204" pitchFamily="34" charset="0"/>
              </a:rPr>
              <a:t>include </a:t>
            </a:r>
            <a:r>
              <a:rPr lang="en-US" b="1" i="0" dirty="0">
                <a:solidFill>
                  <a:srgbClr val="202124"/>
                </a:solidFill>
                <a:effectLst/>
                <a:latin typeface="arial" panose="020B0604020202020204" pitchFamily="34" charset="0"/>
              </a:rPr>
              <a:t>self-observation, self-goal setting, self-reward, self-punishment and self-cueing</a:t>
            </a:r>
            <a:r>
              <a:rPr lang="en-US" b="0" i="0" dirty="0">
                <a:solidFill>
                  <a:srgbClr val="202124"/>
                </a:solidFill>
                <a:effectLst/>
                <a:latin typeface="arial" panose="020B0604020202020204" pitchFamily="34" charset="0"/>
              </a:rPr>
              <a:t>.  This type of self-awareness is a necessary first step toward changing or eliminating ineffective and unproductive behaviors. </a:t>
            </a:r>
            <a:r>
              <a:rPr lang="en-US" b="0" i="0" dirty="0">
                <a:solidFill>
                  <a:srgbClr val="404040"/>
                </a:solidFill>
                <a:effectLst/>
                <a:latin typeface="Helvetica Neue"/>
              </a:rPr>
              <a:t>Armed with accurate information regarding current behavior and performance levels, individuals can more effectively set challenging and specific goals that can significantly increase individual performance levels. </a:t>
            </a:r>
          </a:p>
          <a:p>
            <a:pPr marL="0" lvl="0" indent="0" algn="l" rtl="0">
              <a:spcBef>
                <a:spcPts val="0"/>
              </a:spcBef>
              <a:spcAft>
                <a:spcPts val="0"/>
              </a:spcAft>
              <a:buNone/>
            </a:pPr>
            <a:endParaRPr lang="en-US" b="0" i="0" dirty="0">
              <a:solidFill>
                <a:srgbClr val="404040"/>
              </a:solidFill>
              <a:effectLst/>
              <a:latin typeface="Helvetica Neue"/>
            </a:endParaRPr>
          </a:p>
          <a:p>
            <a:pPr marL="0" lvl="0" indent="0" algn="l" rtl="0">
              <a:spcBef>
                <a:spcPts val="0"/>
              </a:spcBef>
              <a:spcAft>
                <a:spcPts val="0"/>
              </a:spcAft>
              <a:buNone/>
            </a:pPr>
            <a:r>
              <a:rPr lang="en-US" b="1" i="0" dirty="0">
                <a:solidFill>
                  <a:srgbClr val="404040"/>
                </a:solidFill>
                <a:effectLst/>
                <a:latin typeface="Helvetica Neue"/>
              </a:rPr>
              <a:t>Natural reward strategies</a:t>
            </a:r>
            <a:r>
              <a:rPr lang="en-US" b="0" i="0" dirty="0">
                <a:solidFill>
                  <a:srgbClr val="404040"/>
                </a:solidFill>
                <a:effectLst/>
                <a:latin typeface="Helvetica Neue"/>
              </a:rPr>
              <a:t>: are intended to create situations in which a person is motivated or rewarded by inherently enjoyable aspects of the task or activity. There are two primary natural reward strategies. The first involves building more pleasant and enjoyable features into a given activity so that the task itself becomes naturally rewarding. The second strategy consists of shaping perceptions by focusing attention away from the unpleasant aspects of a task and refocusing it on the task’s inherently rewarding aspects. </a:t>
            </a:r>
            <a:endParaRPr lang="en-US" b="0" i="0" dirty="0">
              <a:solidFill>
                <a:srgbClr val="202124"/>
              </a:solidFill>
              <a:effectLst/>
              <a:latin typeface="arial" panose="020B0604020202020204" pitchFamily="34" charset="0"/>
            </a:endParaRPr>
          </a:p>
          <a:p>
            <a:pPr marL="0" lvl="0" indent="0" algn="l" rtl="0">
              <a:spcBef>
                <a:spcPts val="0"/>
              </a:spcBef>
              <a:spcAft>
                <a:spcPts val="0"/>
              </a:spcAft>
              <a:buNone/>
            </a:pPr>
            <a:endParaRPr lang="en-US" b="0" i="0" dirty="0">
              <a:solidFill>
                <a:srgbClr val="202124"/>
              </a:solidFill>
              <a:effectLst/>
              <a:latin typeface="arial" panose="020B0604020202020204" pitchFamily="34" charset="0"/>
            </a:endParaRPr>
          </a:p>
          <a:p>
            <a:pPr marL="0" lvl="0" indent="0" algn="l" rtl="0">
              <a:spcBef>
                <a:spcPts val="0"/>
              </a:spcBef>
              <a:spcAft>
                <a:spcPts val="0"/>
              </a:spcAft>
              <a:buNone/>
            </a:pPr>
            <a:r>
              <a:rPr lang="en-US" b="1" i="0" dirty="0">
                <a:solidFill>
                  <a:srgbClr val="202124"/>
                </a:solidFill>
                <a:effectLst/>
                <a:latin typeface="arial" panose="020B0604020202020204" pitchFamily="34" charset="0"/>
              </a:rPr>
              <a:t>Constructive thought patterns</a:t>
            </a:r>
            <a:r>
              <a:rPr lang="en-US" b="0" i="0" dirty="0">
                <a:solidFill>
                  <a:srgbClr val="202124"/>
                </a:solidFill>
                <a:effectLst/>
                <a:latin typeface="arial" panose="020B0604020202020204" pitchFamily="34" charset="0"/>
              </a:rPr>
              <a:t>: </a:t>
            </a:r>
            <a:r>
              <a:rPr lang="en-US" b="0" i="0" dirty="0">
                <a:solidFill>
                  <a:srgbClr val="404040"/>
                </a:solidFill>
                <a:effectLst/>
                <a:latin typeface="Helvetica Neue"/>
              </a:rPr>
              <a:t>are designed to facilitate the formation of constructive thought patterns and habitual ways of thinking that can positively impact performance.  Constructive thought pattern strategies include identifying and replacing dysfunctional beliefs and assumptions, mental imagery and positive self-talk. </a:t>
            </a:r>
            <a:endParaRPr lang="en-US" b="0" i="0" dirty="0">
              <a:solidFill>
                <a:srgbClr val="202124"/>
              </a:solidFill>
              <a:effectLst/>
              <a:latin typeface="arial" panose="020B0604020202020204" pitchFamily="34" charset="0"/>
            </a:endParaRPr>
          </a:p>
          <a:p>
            <a:pPr marL="0" lvl="0" indent="0" algn="l" rtl="0">
              <a:spcBef>
                <a:spcPts val="0"/>
              </a:spcBef>
              <a:spcAft>
                <a:spcPts val="0"/>
              </a:spcAft>
              <a:buNone/>
            </a:pP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1143982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de-DE" b="1" dirty="0" err="1"/>
              <a:t>Self</a:t>
            </a:r>
            <a:r>
              <a:rPr lang="de-DE" b="1" dirty="0"/>
              <a:t> </a:t>
            </a:r>
            <a:r>
              <a:rPr lang="de-DE" b="1" dirty="0" err="1"/>
              <a:t>observation</a:t>
            </a:r>
            <a:r>
              <a:rPr lang="de-DE" dirty="0"/>
              <a:t>: </a:t>
            </a:r>
            <a:r>
              <a:rPr lang="de-DE" dirty="0" err="1"/>
              <a:t>raises</a:t>
            </a:r>
            <a:r>
              <a:rPr lang="de-DE" dirty="0"/>
              <a:t> </a:t>
            </a:r>
            <a:r>
              <a:rPr lang="de-DE" dirty="0" err="1"/>
              <a:t>our</a:t>
            </a:r>
            <a:r>
              <a:rPr lang="de-DE" dirty="0"/>
              <a:t> </a:t>
            </a:r>
            <a:r>
              <a:rPr lang="de-DE" dirty="0" err="1"/>
              <a:t>awareness</a:t>
            </a:r>
            <a:r>
              <a:rPr lang="de-DE" dirty="0"/>
              <a:t> </a:t>
            </a:r>
            <a:r>
              <a:rPr lang="de-DE" dirty="0" err="1"/>
              <a:t>of</a:t>
            </a:r>
            <a:r>
              <a:rPr lang="de-DE" dirty="0"/>
              <a:t> </a:t>
            </a:r>
            <a:r>
              <a:rPr lang="de-DE" dirty="0" err="1"/>
              <a:t>how</a:t>
            </a:r>
            <a:r>
              <a:rPr lang="de-DE" dirty="0"/>
              <a:t>, </a:t>
            </a:r>
            <a:r>
              <a:rPr lang="de-DE" dirty="0" err="1"/>
              <a:t>when</a:t>
            </a:r>
            <a:r>
              <a:rPr lang="de-DE" dirty="0"/>
              <a:t>, and </a:t>
            </a:r>
            <a:r>
              <a:rPr lang="de-DE" dirty="0" err="1"/>
              <a:t>why</a:t>
            </a:r>
            <a:r>
              <a:rPr lang="de-DE" dirty="0"/>
              <a:t> </a:t>
            </a:r>
            <a:r>
              <a:rPr lang="de-DE" dirty="0" err="1"/>
              <a:t>we</a:t>
            </a:r>
            <a:r>
              <a:rPr lang="de-DE" dirty="0"/>
              <a:t> </a:t>
            </a:r>
            <a:r>
              <a:rPr lang="de-DE" dirty="0" err="1"/>
              <a:t>behave</a:t>
            </a:r>
            <a:r>
              <a:rPr lang="de-DE" dirty="0"/>
              <a:t> </a:t>
            </a:r>
            <a:r>
              <a:rPr lang="de-DE" dirty="0" err="1"/>
              <a:t>the</a:t>
            </a:r>
            <a:r>
              <a:rPr lang="de-DE" dirty="0"/>
              <a:t> </a:t>
            </a:r>
            <a:r>
              <a:rPr lang="de-DE" dirty="0" err="1"/>
              <a:t>way</a:t>
            </a:r>
            <a:r>
              <a:rPr lang="de-DE" dirty="0"/>
              <a:t> </a:t>
            </a:r>
            <a:r>
              <a:rPr lang="de-DE" dirty="0" err="1"/>
              <a:t>we</a:t>
            </a:r>
            <a:r>
              <a:rPr lang="de-DE" dirty="0"/>
              <a:t> do </a:t>
            </a:r>
            <a:r>
              <a:rPr lang="de-DE" dirty="0" err="1"/>
              <a:t>by</a:t>
            </a:r>
            <a:r>
              <a:rPr lang="de-DE" dirty="0"/>
              <a:t> </a:t>
            </a:r>
            <a:r>
              <a:rPr lang="de-DE" dirty="0" err="1"/>
              <a:t>asking</a:t>
            </a:r>
            <a:r>
              <a:rPr lang="de-DE" dirty="0"/>
              <a:t> </a:t>
            </a:r>
            <a:r>
              <a:rPr lang="de-DE" dirty="0" err="1"/>
              <a:t>ourselves</a:t>
            </a:r>
            <a:r>
              <a:rPr lang="de-DE" dirty="0"/>
              <a:t> </a:t>
            </a:r>
            <a:r>
              <a:rPr lang="de-DE" dirty="0" err="1"/>
              <a:t>regularly</a:t>
            </a:r>
            <a:r>
              <a:rPr lang="de-DE" dirty="0"/>
              <a:t> </a:t>
            </a:r>
            <a:r>
              <a:rPr lang="de-DE" dirty="0" err="1"/>
              <a:t>these</a:t>
            </a:r>
            <a:r>
              <a:rPr lang="de-DE" dirty="0"/>
              <a:t> </a:t>
            </a:r>
            <a:r>
              <a:rPr lang="de-DE" dirty="0" err="1"/>
              <a:t>questions</a:t>
            </a:r>
            <a:r>
              <a:rPr lang="de-DE" dirty="0"/>
              <a:t>. This </a:t>
            </a:r>
            <a:r>
              <a:rPr lang="de-DE" dirty="0" err="1"/>
              <a:t>is</a:t>
            </a:r>
            <a:r>
              <a:rPr lang="de-DE" dirty="0"/>
              <a:t> </a:t>
            </a:r>
            <a:r>
              <a:rPr lang="de-DE" dirty="0" err="1"/>
              <a:t>the</a:t>
            </a:r>
            <a:r>
              <a:rPr lang="de-DE" dirty="0"/>
              <a:t> </a:t>
            </a:r>
            <a:r>
              <a:rPr lang="de-DE" dirty="0" err="1"/>
              <a:t>first</a:t>
            </a:r>
            <a:r>
              <a:rPr lang="de-DE" dirty="0"/>
              <a:t> </a:t>
            </a:r>
            <a:r>
              <a:rPr lang="de-DE" dirty="0" err="1"/>
              <a:t>step</a:t>
            </a:r>
            <a:r>
              <a:rPr lang="de-DE" dirty="0"/>
              <a:t> </a:t>
            </a:r>
            <a:r>
              <a:rPr lang="de-DE" dirty="0" err="1"/>
              <a:t>towards</a:t>
            </a:r>
            <a:r>
              <a:rPr lang="de-DE" dirty="0"/>
              <a:t> </a:t>
            </a:r>
            <a:r>
              <a:rPr lang="de-DE" dirty="0" err="1"/>
              <a:t>addressing</a:t>
            </a:r>
            <a:r>
              <a:rPr lang="de-DE" dirty="0"/>
              <a:t> </a:t>
            </a:r>
            <a:r>
              <a:rPr lang="de-DE" dirty="0" err="1"/>
              <a:t>unhelpful</a:t>
            </a:r>
            <a:r>
              <a:rPr lang="de-DE" dirty="0"/>
              <a:t> </a:t>
            </a:r>
            <a:r>
              <a:rPr lang="de-DE" dirty="0" err="1"/>
              <a:t>or</a:t>
            </a:r>
            <a:r>
              <a:rPr lang="de-DE" dirty="0"/>
              <a:t> </a:t>
            </a:r>
            <a:r>
              <a:rPr lang="de-DE" dirty="0" err="1"/>
              <a:t>unproductive</a:t>
            </a:r>
            <a:r>
              <a:rPr lang="de-DE" dirty="0"/>
              <a:t> </a:t>
            </a:r>
            <a:r>
              <a:rPr lang="de-DE" dirty="0" err="1"/>
              <a:t>behaviour</a:t>
            </a:r>
            <a:r>
              <a:rPr lang="de-DE" dirty="0"/>
              <a:t>.</a:t>
            </a:r>
          </a:p>
          <a:p>
            <a:pPr marL="0" lvl="0" indent="0" algn="l" rtl="0">
              <a:spcBef>
                <a:spcPts val="0"/>
              </a:spcBef>
              <a:spcAft>
                <a:spcPts val="0"/>
              </a:spcAft>
              <a:buNone/>
            </a:pPr>
            <a:r>
              <a:rPr lang="de-DE" b="1" dirty="0" err="1"/>
              <a:t>Self</a:t>
            </a:r>
            <a:r>
              <a:rPr lang="de-DE" b="1" dirty="0"/>
              <a:t> </a:t>
            </a:r>
            <a:r>
              <a:rPr lang="de-DE" b="1" dirty="0" err="1"/>
              <a:t>goal</a:t>
            </a:r>
            <a:r>
              <a:rPr lang="de-DE" b="1" dirty="0"/>
              <a:t> </a:t>
            </a:r>
            <a:r>
              <a:rPr lang="de-DE" b="1" dirty="0" err="1"/>
              <a:t>setting</a:t>
            </a:r>
            <a:r>
              <a:rPr lang="de-DE" dirty="0"/>
              <a:t>: </a:t>
            </a:r>
            <a:r>
              <a:rPr lang="de-DE" dirty="0" err="1"/>
              <a:t>the</a:t>
            </a:r>
            <a:r>
              <a:rPr lang="de-DE" dirty="0"/>
              <a:t> </a:t>
            </a:r>
            <a:r>
              <a:rPr lang="de-DE" dirty="0" err="1"/>
              <a:t>process</a:t>
            </a:r>
            <a:r>
              <a:rPr lang="de-DE" dirty="0"/>
              <a:t> </a:t>
            </a:r>
            <a:r>
              <a:rPr lang="de-DE" dirty="0" err="1"/>
              <a:t>of</a:t>
            </a:r>
            <a:r>
              <a:rPr lang="de-DE" dirty="0"/>
              <a:t> </a:t>
            </a:r>
            <a:r>
              <a:rPr lang="de-DE" dirty="0" err="1"/>
              <a:t>setting</a:t>
            </a:r>
            <a:r>
              <a:rPr lang="de-DE" dirty="0"/>
              <a:t> individual </a:t>
            </a:r>
            <a:r>
              <a:rPr lang="de-DE" dirty="0" err="1"/>
              <a:t>goals</a:t>
            </a:r>
            <a:r>
              <a:rPr lang="de-DE" dirty="0"/>
              <a:t> </a:t>
            </a:r>
            <a:r>
              <a:rPr lang="de-DE" dirty="0" err="1"/>
              <a:t>for</a:t>
            </a:r>
            <a:r>
              <a:rPr lang="de-DE" dirty="0"/>
              <a:t> </a:t>
            </a:r>
            <a:r>
              <a:rPr lang="de-DE" dirty="0" err="1"/>
              <a:t>ourselves</a:t>
            </a:r>
            <a:r>
              <a:rPr lang="de-DE" dirty="0"/>
              <a:t>. This </a:t>
            </a:r>
            <a:r>
              <a:rPr lang="de-DE" dirty="0" err="1"/>
              <a:t>is</a:t>
            </a:r>
            <a:r>
              <a:rPr lang="de-DE" dirty="0"/>
              <a:t> </a:t>
            </a:r>
            <a:r>
              <a:rPr lang="de-DE" dirty="0" err="1"/>
              <a:t>especially</a:t>
            </a:r>
            <a:r>
              <a:rPr lang="de-DE" dirty="0"/>
              <a:t> </a:t>
            </a:r>
            <a:r>
              <a:rPr lang="de-DE" dirty="0" err="1"/>
              <a:t>productive</a:t>
            </a:r>
            <a:r>
              <a:rPr lang="de-DE" dirty="0"/>
              <a:t> </a:t>
            </a:r>
            <a:r>
              <a:rPr lang="de-DE" dirty="0" err="1"/>
              <a:t>if</a:t>
            </a:r>
            <a:r>
              <a:rPr lang="de-DE" dirty="0"/>
              <a:t> </a:t>
            </a:r>
            <a:r>
              <a:rPr lang="de-DE" dirty="0" err="1"/>
              <a:t>accompanied</a:t>
            </a:r>
            <a:r>
              <a:rPr lang="de-DE" dirty="0"/>
              <a:t> </a:t>
            </a:r>
            <a:r>
              <a:rPr lang="de-DE" dirty="0" err="1"/>
              <a:t>by</a:t>
            </a:r>
            <a:r>
              <a:rPr lang="de-DE" dirty="0"/>
              <a:t> </a:t>
            </a:r>
            <a:r>
              <a:rPr lang="de-DE" b="1" dirty="0" err="1"/>
              <a:t>self-reward</a:t>
            </a:r>
            <a:r>
              <a:rPr lang="de-DE" b="0" dirty="0" err="1"/>
              <a:t>-ways</a:t>
            </a:r>
            <a:r>
              <a:rPr lang="de-DE" b="0" dirty="0"/>
              <a:t> in </a:t>
            </a:r>
            <a:r>
              <a:rPr lang="de-DE" b="0" dirty="0" err="1"/>
              <a:t>which</a:t>
            </a:r>
            <a:r>
              <a:rPr lang="de-DE" b="0" dirty="0"/>
              <a:t> </a:t>
            </a:r>
            <a:r>
              <a:rPr lang="de-DE" b="0" dirty="0" err="1"/>
              <a:t>we</a:t>
            </a:r>
            <a:r>
              <a:rPr lang="de-DE" b="0" dirty="0"/>
              <a:t> </a:t>
            </a:r>
            <a:r>
              <a:rPr lang="de-DE" b="0" dirty="0" err="1"/>
              <a:t>compensate</a:t>
            </a:r>
            <a:r>
              <a:rPr lang="de-DE" b="0" dirty="0"/>
              <a:t> </a:t>
            </a:r>
            <a:r>
              <a:rPr lang="de-DE" b="0" dirty="0" err="1"/>
              <a:t>ourselves</a:t>
            </a:r>
            <a:r>
              <a:rPr lang="de-DE" b="0" dirty="0"/>
              <a:t> </a:t>
            </a:r>
            <a:r>
              <a:rPr lang="de-DE" b="0" dirty="0" err="1"/>
              <a:t>when</a:t>
            </a:r>
            <a:r>
              <a:rPr lang="de-DE" b="0" dirty="0"/>
              <a:t> </a:t>
            </a:r>
            <a:r>
              <a:rPr lang="de-DE" b="0" dirty="0" err="1"/>
              <a:t>we</a:t>
            </a:r>
            <a:r>
              <a:rPr lang="de-DE" b="0" dirty="0"/>
              <a:t> </a:t>
            </a:r>
            <a:r>
              <a:rPr lang="de-DE" b="0" dirty="0" err="1"/>
              <a:t>achive</a:t>
            </a:r>
            <a:r>
              <a:rPr lang="de-DE" b="0" dirty="0"/>
              <a:t> </a:t>
            </a:r>
            <a:r>
              <a:rPr lang="de-DE" b="0" dirty="0" err="1"/>
              <a:t>our</a:t>
            </a:r>
            <a:r>
              <a:rPr lang="de-DE" b="0" dirty="0"/>
              <a:t> </a:t>
            </a:r>
            <a:r>
              <a:rPr lang="de-DE" b="0" dirty="0" err="1"/>
              <a:t>goals</a:t>
            </a:r>
            <a:r>
              <a:rPr lang="de-DE" b="0" dirty="0"/>
              <a:t>. These </a:t>
            </a:r>
            <a:r>
              <a:rPr lang="de-DE" b="0" dirty="0" err="1"/>
              <a:t>rewards</a:t>
            </a:r>
            <a:r>
              <a:rPr lang="de-DE" b="0" dirty="0"/>
              <a:t> </a:t>
            </a:r>
            <a:r>
              <a:rPr lang="de-DE" b="0" dirty="0" err="1"/>
              <a:t>can</a:t>
            </a:r>
            <a:r>
              <a:rPr lang="de-DE" b="0" dirty="0"/>
              <a:t> </a:t>
            </a:r>
            <a:r>
              <a:rPr lang="de-DE" b="0" dirty="0" err="1"/>
              <a:t>be</a:t>
            </a:r>
            <a:r>
              <a:rPr lang="de-DE" b="0" dirty="0"/>
              <a:t> tangible </a:t>
            </a:r>
            <a:r>
              <a:rPr lang="de-DE" b="0" dirty="0" err="1"/>
              <a:t>or</a:t>
            </a:r>
            <a:r>
              <a:rPr lang="de-DE" b="0" dirty="0"/>
              <a:t> </a:t>
            </a:r>
            <a:r>
              <a:rPr lang="de-DE" b="0" dirty="0" err="1"/>
              <a:t>intangible</a:t>
            </a:r>
            <a:r>
              <a:rPr lang="de-DE" b="0" dirty="0"/>
              <a:t>.</a:t>
            </a:r>
          </a:p>
          <a:p>
            <a:pPr marL="0" lvl="0" indent="0" algn="l" rtl="0">
              <a:spcBef>
                <a:spcPts val="0"/>
              </a:spcBef>
              <a:spcAft>
                <a:spcPts val="0"/>
              </a:spcAft>
              <a:buNone/>
            </a:pPr>
            <a:r>
              <a:rPr lang="de-DE" b="1" dirty="0"/>
              <a:t>Self-</a:t>
            </a:r>
            <a:r>
              <a:rPr lang="de-DE" b="1" dirty="0" err="1"/>
              <a:t>punishment</a:t>
            </a:r>
            <a:r>
              <a:rPr lang="de-DE" b="0" dirty="0"/>
              <a:t> </a:t>
            </a:r>
            <a:r>
              <a:rPr lang="de-DE" b="0" dirty="0" err="1"/>
              <a:t>or</a:t>
            </a:r>
            <a:r>
              <a:rPr lang="de-DE" b="0" dirty="0"/>
              <a:t> </a:t>
            </a:r>
            <a:r>
              <a:rPr lang="de-DE" b="1" dirty="0" err="1"/>
              <a:t>self-correcting</a:t>
            </a:r>
            <a:r>
              <a:rPr lang="de-DE" b="1" dirty="0"/>
              <a:t> </a:t>
            </a:r>
            <a:r>
              <a:rPr lang="de-DE" b="1" dirty="0" err="1"/>
              <a:t>feedback</a:t>
            </a:r>
            <a:r>
              <a:rPr lang="de-DE" b="1" dirty="0"/>
              <a:t> </a:t>
            </a:r>
            <a:r>
              <a:rPr lang="de-DE" b="0" dirty="0" err="1"/>
              <a:t>is</a:t>
            </a:r>
            <a:r>
              <a:rPr lang="de-DE" b="0" dirty="0"/>
              <a:t> a </a:t>
            </a:r>
            <a:r>
              <a:rPr lang="de-DE" b="0" dirty="0" err="1"/>
              <a:t>process</a:t>
            </a:r>
            <a:r>
              <a:rPr lang="de-DE" b="0" dirty="0"/>
              <a:t> </a:t>
            </a:r>
            <a:r>
              <a:rPr lang="de-DE" b="0" dirty="0" err="1"/>
              <a:t>that</a:t>
            </a:r>
            <a:r>
              <a:rPr lang="de-DE" b="0" dirty="0"/>
              <a:t> </a:t>
            </a:r>
            <a:r>
              <a:rPr lang="de-DE" b="0" dirty="0" err="1"/>
              <a:t>allows</a:t>
            </a:r>
            <a:r>
              <a:rPr lang="de-DE" b="0" dirty="0"/>
              <a:t> </a:t>
            </a:r>
            <a:r>
              <a:rPr lang="de-DE" b="0" dirty="0" err="1"/>
              <a:t>us</a:t>
            </a:r>
            <a:r>
              <a:rPr lang="de-DE" b="0" dirty="0"/>
              <a:t> </a:t>
            </a:r>
            <a:r>
              <a:rPr lang="de-DE" b="0" dirty="0" err="1"/>
              <a:t>to</a:t>
            </a:r>
            <a:r>
              <a:rPr lang="de-DE" b="0" dirty="0"/>
              <a:t> </a:t>
            </a:r>
            <a:r>
              <a:rPr lang="de-DE" b="0" dirty="0" err="1"/>
              <a:t>examine</a:t>
            </a:r>
            <a:r>
              <a:rPr lang="de-DE" b="0" dirty="0"/>
              <a:t> </a:t>
            </a:r>
            <a:r>
              <a:rPr lang="de-DE" b="0" dirty="0" err="1"/>
              <a:t>our</a:t>
            </a:r>
            <a:r>
              <a:rPr lang="de-DE" b="0" dirty="0"/>
              <a:t> </a:t>
            </a:r>
            <a:r>
              <a:rPr lang="de-DE" b="0" dirty="0" err="1"/>
              <a:t>mistakes</a:t>
            </a:r>
            <a:r>
              <a:rPr lang="de-DE" b="0" dirty="0"/>
              <a:t> </a:t>
            </a:r>
            <a:r>
              <a:rPr lang="de-DE" b="0" dirty="0" err="1"/>
              <a:t>before</a:t>
            </a:r>
            <a:r>
              <a:rPr lang="de-DE" b="0" dirty="0"/>
              <a:t> </a:t>
            </a:r>
            <a:r>
              <a:rPr lang="de-DE" b="0" dirty="0" err="1"/>
              <a:t>making</a:t>
            </a:r>
            <a:r>
              <a:rPr lang="de-DE" b="0" dirty="0"/>
              <a:t> a </a:t>
            </a:r>
            <a:r>
              <a:rPr lang="de-DE" b="0" dirty="0" err="1"/>
              <a:t>conscious</a:t>
            </a:r>
            <a:r>
              <a:rPr lang="de-DE" b="0" dirty="0"/>
              <a:t> </a:t>
            </a:r>
            <a:r>
              <a:rPr lang="de-DE" b="0" dirty="0" err="1"/>
              <a:t>effort</a:t>
            </a:r>
            <a:r>
              <a:rPr lang="de-DE" b="0" dirty="0"/>
              <a:t> not </a:t>
            </a:r>
            <a:r>
              <a:rPr lang="de-DE" b="0" dirty="0" err="1"/>
              <a:t>to</a:t>
            </a:r>
            <a:r>
              <a:rPr lang="de-DE" b="0" dirty="0"/>
              <a:t> </a:t>
            </a:r>
            <a:r>
              <a:rPr lang="de-DE" b="0" dirty="0" err="1"/>
              <a:t>repeat</a:t>
            </a:r>
            <a:r>
              <a:rPr lang="de-DE" b="0" dirty="0"/>
              <a:t> </a:t>
            </a:r>
            <a:r>
              <a:rPr lang="de-DE" b="0" dirty="0" err="1"/>
              <a:t>them</a:t>
            </a:r>
            <a:r>
              <a:rPr lang="de-DE" b="0" dirty="0"/>
              <a:t>.</a:t>
            </a:r>
          </a:p>
          <a:p>
            <a:pPr marL="0" lvl="0" indent="0" algn="l" rtl="0">
              <a:spcBef>
                <a:spcPts val="0"/>
              </a:spcBef>
              <a:spcAft>
                <a:spcPts val="0"/>
              </a:spcAft>
              <a:buNone/>
            </a:pPr>
            <a:r>
              <a:rPr lang="de-DE" b="1" dirty="0" err="1"/>
              <a:t>Self</a:t>
            </a:r>
            <a:r>
              <a:rPr lang="de-DE" b="1" dirty="0"/>
              <a:t> </a:t>
            </a:r>
            <a:r>
              <a:rPr lang="de-DE" b="1" dirty="0" err="1"/>
              <a:t>cueing</a:t>
            </a:r>
            <a:r>
              <a:rPr lang="de-DE" b="1" dirty="0"/>
              <a:t> </a:t>
            </a:r>
            <a:r>
              <a:rPr lang="de-DE" b="0" dirty="0" err="1"/>
              <a:t>is</a:t>
            </a:r>
            <a:r>
              <a:rPr lang="de-DE" b="0" dirty="0"/>
              <a:t> a </a:t>
            </a:r>
            <a:r>
              <a:rPr lang="de-DE" b="0" dirty="0" err="1"/>
              <a:t>process</a:t>
            </a:r>
            <a:r>
              <a:rPr lang="de-DE" b="0" dirty="0"/>
              <a:t> </a:t>
            </a:r>
            <a:r>
              <a:rPr lang="de-DE" b="0" dirty="0" err="1"/>
              <a:t>of</a:t>
            </a:r>
            <a:r>
              <a:rPr lang="de-DE" b="0" dirty="0"/>
              <a:t> </a:t>
            </a:r>
            <a:r>
              <a:rPr lang="de-DE" b="0" dirty="0" err="1"/>
              <a:t>prompting</a:t>
            </a:r>
            <a:r>
              <a:rPr lang="de-DE" b="0" dirty="0"/>
              <a:t> </a:t>
            </a:r>
            <a:r>
              <a:rPr lang="de-DE" b="0" dirty="0" err="1"/>
              <a:t>that</a:t>
            </a:r>
            <a:r>
              <a:rPr lang="de-DE" b="0" dirty="0"/>
              <a:t> </a:t>
            </a:r>
            <a:r>
              <a:rPr lang="de-DE" b="0" dirty="0" err="1"/>
              <a:t>acts</a:t>
            </a:r>
            <a:r>
              <a:rPr lang="de-DE" b="0" dirty="0"/>
              <a:t> </a:t>
            </a:r>
            <a:r>
              <a:rPr lang="de-DE" b="0" dirty="0" err="1"/>
              <a:t>as</a:t>
            </a:r>
            <a:r>
              <a:rPr lang="de-DE" b="0" dirty="0"/>
              <a:t> a </a:t>
            </a:r>
            <a:r>
              <a:rPr lang="de-DE" b="0" dirty="0" err="1"/>
              <a:t>reminder</a:t>
            </a:r>
            <a:r>
              <a:rPr lang="de-DE" b="0" dirty="0"/>
              <a:t> </a:t>
            </a:r>
            <a:r>
              <a:rPr lang="de-DE" b="0" dirty="0" err="1"/>
              <a:t>of</a:t>
            </a:r>
            <a:r>
              <a:rPr lang="de-DE" b="0" dirty="0"/>
              <a:t> </a:t>
            </a:r>
            <a:r>
              <a:rPr lang="de-DE" b="0" dirty="0" err="1"/>
              <a:t>desired</a:t>
            </a:r>
            <a:r>
              <a:rPr lang="de-DE" b="0" dirty="0"/>
              <a:t> </a:t>
            </a:r>
            <a:r>
              <a:rPr lang="de-DE" b="0" dirty="0" err="1"/>
              <a:t>goals</a:t>
            </a:r>
            <a:r>
              <a:rPr lang="de-DE" b="0" dirty="0"/>
              <a:t> and </a:t>
            </a:r>
            <a:r>
              <a:rPr lang="de-DE" b="0" dirty="0" err="1"/>
              <a:t>keeps</a:t>
            </a:r>
            <a:r>
              <a:rPr lang="de-DE" b="0" dirty="0"/>
              <a:t> </a:t>
            </a:r>
            <a:r>
              <a:rPr lang="de-DE" b="0" dirty="0" err="1"/>
              <a:t>your</a:t>
            </a:r>
            <a:r>
              <a:rPr lang="de-DE" b="0" dirty="0"/>
              <a:t> </a:t>
            </a:r>
            <a:r>
              <a:rPr lang="de-DE" b="0" dirty="0" err="1"/>
              <a:t>attention</a:t>
            </a:r>
            <a:r>
              <a:rPr lang="de-DE" b="0" dirty="0"/>
              <a:t> on </a:t>
            </a:r>
            <a:r>
              <a:rPr lang="de-DE" b="0" dirty="0" err="1"/>
              <a:t>what</a:t>
            </a:r>
            <a:r>
              <a:rPr lang="de-DE" b="0" dirty="0"/>
              <a:t> </a:t>
            </a:r>
            <a:r>
              <a:rPr lang="de-DE" b="0" dirty="0" err="1"/>
              <a:t>you</a:t>
            </a:r>
            <a:r>
              <a:rPr lang="de-DE" b="0" dirty="0"/>
              <a:t> </a:t>
            </a:r>
            <a:r>
              <a:rPr lang="de-DE" b="0" dirty="0" err="1"/>
              <a:t>are</a:t>
            </a:r>
            <a:r>
              <a:rPr lang="de-DE" b="0" dirty="0"/>
              <a:t> </a:t>
            </a:r>
            <a:r>
              <a:rPr lang="de-DE" b="0" dirty="0" err="1"/>
              <a:t>trying</a:t>
            </a:r>
            <a:r>
              <a:rPr lang="de-DE" b="0" dirty="0"/>
              <a:t> </a:t>
            </a:r>
            <a:r>
              <a:rPr lang="de-DE" b="0" dirty="0" err="1"/>
              <a:t>to</a:t>
            </a:r>
            <a:r>
              <a:rPr lang="de-DE" b="0" dirty="0"/>
              <a:t> </a:t>
            </a:r>
            <a:r>
              <a:rPr lang="de-DE" b="0" dirty="0" err="1"/>
              <a:t>achieve</a:t>
            </a:r>
            <a:r>
              <a:rPr lang="de-DE" b="0" dirty="0"/>
              <a:t>.</a:t>
            </a:r>
          </a:p>
          <a:p>
            <a:pPr marL="0" lvl="0" indent="0" algn="l" rtl="0">
              <a:spcBef>
                <a:spcPts val="0"/>
              </a:spcBef>
              <a:spcAft>
                <a:spcPts val="0"/>
              </a:spcAft>
              <a:buNone/>
            </a:pPr>
            <a:endParaRPr lang="de-DE" b="0"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4023396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fontScale="92500" lnSpcReduction="10000"/>
          </a:bodyPr>
          <a:lstStyle/>
          <a:p>
            <a:pPr>
              <a:lnSpc>
                <a:spcPct val="115000"/>
              </a:lnSpc>
            </a:pPr>
            <a:r>
              <a:rPr lang="en-GB" sz="1800" b="1" dirty="0">
                <a:effectLst/>
                <a:latin typeface="Calibri" panose="020F0502020204030204" pitchFamily="34" charset="0"/>
                <a:ea typeface="Calibri" panose="020F0502020204030204" pitchFamily="34" charset="0"/>
              </a:rPr>
              <a:t>My personal example:</a:t>
            </a:r>
            <a:r>
              <a:rPr lang="en-GB" sz="1800" b="0" dirty="0">
                <a:effectLst/>
                <a:latin typeface="Calibri" panose="020F0502020204030204" pitchFamily="34" charset="0"/>
                <a:ea typeface="Calibri" panose="020F0502020204030204" pitchFamily="34" charset="0"/>
              </a:rPr>
              <a:t> </a:t>
            </a:r>
          </a:p>
          <a:p>
            <a:pPr>
              <a:lnSpc>
                <a:spcPct val="115000"/>
              </a:lnSpc>
            </a:pPr>
            <a:r>
              <a:rPr lang="en-GB" sz="1800" b="0" dirty="0">
                <a:effectLst/>
                <a:latin typeface="Calibri" panose="020F0502020204030204" pitchFamily="34" charset="0"/>
                <a:ea typeface="Calibri" panose="020F0502020204030204" pitchFamily="34" charset="0"/>
              </a:rPr>
              <a:t>Goal: I can learn Spanish easily. I only need to practise every day of the week for half an hour (not once a week for several hours).</a:t>
            </a:r>
          </a:p>
          <a:p>
            <a:pPr>
              <a:lnSpc>
                <a:spcPct val="115000"/>
              </a:lnSpc>
            </a:pPr>
            <a:r>
              <a:rPr lang="en-GB" sz="1800" b="0" dirty="0">
                <a:effectLst/>
                <a:latin typeface="Calibri" panose="020F0502020204030204" pitchFamily="34" charset="0"/>
                <a:ea typeface="Calibri" panose="020F0502020204030204" pitchFamily="34" charset="0"/>
              </a:rPr>
              <a:t>Reward: A cup of coffee and a cookie after each half hour session of concentrated work.</a:t>
            </a:r>
          </a:p>
          <a:p>
            <a:pPr>
              <a:lnSpc>
                <a:spcPct val="115000"/>
              </a:lnSpc>
            </a:pPr>
            <a:r>
              <a:rPr lang="en-GB" sz="1800" b="0" dirty="0">
                <a:effectLst/>
                <a:latin typeface="Calibri" panose="020F0502020204030204" pitchFamily="34" charset="0"/>
                <a:ea typeface="Calibri" panose="020F0502020204030204" pitchFamily="34" charset="0"/>
              </a:rPr>
              <a:t>Self-correcting feedback: Record a few sentences on my phone, listen and improve my pronunciation.</a:t>
            </a:r>
          </a:p>
          <a:p>
            <a:pPr>
              <a:lnSpc>
                <a:spcPct val="115000"/>
              </a:lnSpc>
            </a:pPr>
            <a:r>
              <a:rPr lang="en-GB" sz="1800" b="0" dirty="0">
                <a:effectLst/>
                <a:latin typeface="Calibri" panose="020F0502020204030204" pitchFamily="34" charset="0"/>
                <a:ea typeface="Arial" panose="020B0604020202020204" pitchFamily="34" charset="0"/>
              </a:rPr>
              <a:t>Self-cueing: A timer (on my computer), showing how much time I have left until one session is over.</a:t>
            </a:r>
            <a:endParaRPr lang="de-DE" sz="1800" b="0" dirty="0">
              <a:effectLst/>
              <a:latin typeface="Arial" panose="020B0604020202020204" pitchFamily="34" charset="0"/>
              <a:ea typeface="Arial" panose="020B0604020202020204" pitchFamily="34" charset="0"/>
            </a:endParaRPr>
          </a:p>
          <a:p>
            <a:pPr>
              <a:lnSpc>
                <a:spcPct val="115000"/>
              </a:lnSpc>
            </a:pPr>
            <a:r>
              <a:rPr lang="en-GB" sz="1800" b="0" dirty="0">
                <a:effectLst/>
                <a:latin typeface="Calibri" panose="020F0502020204030204" pitchFamily="34" charset="0"/>
                <a:ea typeface="Calibri" panose="020F0502020204030204" pitchFamily="34" charset="0"/>
              </a:rPr>
              <a:t>Mental imagery: I want to finally visit South America and explore the Spanish-speaking countries outside of the touristic paths and to speak with locals. I imagine the scene and how positively surprised everyone will be.</a:t>
            </a:r>
          </a:p>
          <a:p>
            <a:pPr>
              <a:lnSpc>
                <a:spcPct val="115000"/>
              </a:lnSpc>
            </a:pPr>
            <a:endParaRPr lang="en-GB" sz="18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3882143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fontScale="92500"/>
          </a:bodyPr>
          <a:lstStyle/>
          <a:p>
            <a:pPr>
              <a:lnSpc>
                <a:spcPct val="115000"/>
              </a:lnSpc>
            </a:pPr>
            <a:r>
              <a:rPr lang="en-GB" sz="1800" b="1" dirty="0">
                <a:effectLst/>
                <a:latin typeface="Calibri" panose="020F0502020204030204" pitchFamily="34" charset="0"/>
                <a:ea typeface="Calibri" panose="020F0502020204030204" pitchFamily="34" charset="0"/>
              </a:rPr>
              <a:t>Description: </a:t>
            </a:r>
          </a:p>
          <a:p>
            <a:pPr>
              <a:lnSpc>
                <a:spcPct val="115000"/>
              </a:lnSpc>
            </a:pPr>
            <a:r>
              <a:rPr lang="en-GB" sz="1800" b="0" dirty="0">
                <a:effectLst/>
                <a:latin typeface="Calibri" panose="020F0502020204030204" pitchFamily="34" charset="0"/>
                <a:ea typeface="Calibri" panose="020F0502020204030204" pitchFamily="34" charset="0"/>
              </a:rPr>
              <a:t>The entrepreneurial mindset is about understanding who you are and how you view the world. It deeply connects to your desired impact which some people equate with passion. In the past, tended to use passion as a reason to explain certain behaviours displayed by entrepreneurs that were thought to be unconventional, such as perceived high risk taking, intense focus and commitment, and dogged determination to fulfil a dream.</a:t>
            </a:r>
          </a:p>
          <a:p>
            <a:pPr>
              <a:lnSpc>
                <a:spcPct val="115000"/>
              </a:lnSpc>
            </a:pPr>
            <a:r>
              <a:rPr lang="de-DE" sz="1800" dirty="0">
                <a:effectLst/>
                <a:latin typeface="Calibri" panose="020F0502020204030204" pitchFamily="34" charset="0"/>
                <a:ea typeface="Calibri" panose="020F0502020204030204" pitchFamily="34" charset="0"/>
              </a:rPr>
              <a:t>Passion </a:t>
            </a:r>
            <a:r>
              <a:rPr lang="de-DE" sz="1800" dirty="0" err="1">
                <a:effectLst/>
                <a:latin typeface="Calibri" panose="020F0502020204030204" pitchFamily="34" charset="0"/>
                <a:ea typeface="Calibri" panose="020F0502020204030204" pitchFamily="34" charset="0"/>
              </a:rPr>
              <a:t>is</a:t>
            </a:r>
            <a:r>
              <a:rPr lang="de-DE" sz="1800" dirty="0">
                <a:effectLst/>
                <a:latin typeface="Calibri" panose="020F0502020204030204" pitchFamily="34" charset="0"/>
                <a:ea typeface="Calibri" panose="020F0502020204030204" pitchFamily="34" charset="0"/>
              </a:rPr>
              <a:t> not all </a:t>
            </a:r>
            <a:r>
              <a:rPr lang="de-DE" sz="1800" dirty="0" err="1">
                <a:effectLst/>
                <a:latin typeface="Calibri" panose="020F0502020204030204" pitchFamily="34" charset="0"/>
                <a:ea typeface="Calibri" panose="020F0502020204030204" pitchFamily="34" charset="0"/>
              </a:rPr>
              <a:t>that</a:t>
            </a:r>
            <a:r>
              <a:rPr lang="de-DE" sz="1800" dirty="0">
                <a:effectLst/>
                <a:latin typeface="Calibri" panose="020F0502020204030204" pitchFamily="34" charset="0"/>
                <a:ea typeface="Calibri" panose="020F0502020204030204" pitchFamily="34" charset="0"/>
              </a:rPr>
              <a:t> </a:t>
            </a:r>
            <a:r>
              <a:rPr lang="de-DE" sz="1800" dirty="0" err="1">
                <a:effectLst/>
                <a:latin typeface="Calibri" panose="020F0502020204030204" pitchFamily="34" charset="0"/>
                <a:ea typeface="Calibri" panose="020F0502020204030204" pitchFamily="34" charset="0"/>
              </a:rPr>
              <a:t>is</a:t>
            </a:r>
            <a:r>
              <a:rPr lang="de-DE" sz="1800" dirty="0">
                <a:effectLst/>
                <a:latin typeface="Calibri" panose="020F0502020204030204" pitchFamily="34" charset="0"/>
                <a:ea typeface="Calibri" panose="020F0502020204030204" pitchFamily="34" charset="0"/>
              </a:rPr>
              <a:t> </a:t>
            </a:r>
            <a:r>
              <a:rPr lang="de-DE" sz="1800" dirty="0" err="1">
                <a:effectLst/>
                <a:latin typeface="Calibri" panose="020F0502020204030204" pitchFamily="34" charset="0"/>
                <a:ea typeface="Calibri" panose="020F0502020204030204" pitchFamily="34" charset="0"/>
              </a:rPr>
              <a:t>needed</a:t>
            </a:r>
            <a:r>
              <a:rPr lang="de-DE" sz="1800" dirty="0">
                <a:effectLst/>
                <a:latin typeface="Calibri" panose="020F0502020204030204" pitchFamily="34" charset="0"/>
                <a:ea typeface="Calibri" panose="020F0502020204030204" pitchFamily="34" charset="0"/>
              </a:rPr>
              <a:t> </a:t>
            </a:r>
            <a:r>
              <a:rPr lang="de-DE" sz="1800" dirty="0" err="1">
                <a:effectLst/>
                <a:latin typeface="Calibri" panose="020F0502020204030204" pitchFamily="34" charset="0"/>
                <a:ea typeface="Calibri" panose="020F0502020204030204" pitchFamily="34" charset="0"/>
              </a:rPr>
              <a:t>to</a:t>
            </a:r>
            <a:r>
              <a:rPr lang="de-DE" sz="1800" dirty="0">
                <a:effectLst/>
                <a:latin typeface="Calibri" panose="020F0502020204030204" pitchFamily="34" charset="0"/>
                <a:ea typeface="Calibri" panose="020F0502020204030204" pitchFamily="34" charset="0"/>
              </a:rPr>
              <a:t> </a:t>
            </a:r>
            <a:r>
              <a:rPr lang="de-DE" sz="1800" dirty="0" err="1">
                <a:effectLst/>
                <a:latin typeface="Calibri" panose="020F0502020204030204" pitchFamily="34" charset="0"/>
                <a:ea typeface="Calibri" panose="020F0502020204030204" pitchFamily="34" charset="0"/>
              </a:rPr>
              <a:t>be</a:t>
            </a:r>
            <a:r>
              <a:rPr lang="de-DE" sz="1800" dirty="0">
                <a:effectLst/>
                <a:latin typeface="Calibri" panose="020F0502020204030204" pitchFamily="34" charset="0"/>
                <a:ea typeface="Calibri" panose="020F0502020204030204" pitchFamily="34" charset="0"/>
              </a:rPr>
              <a:t> </a:t>
            </a:r>
            <a:r>
              <a:rPr lang="de-DE" sz="1800" dirty="0" err="1">
                <a:effectLst/>
                <a:latin typeface="Calibri" panose="020F0502020204030204" pitchFamily="34" charset="0"/>
                <a:ea typeface="Calibri" panose="020F0502020204030204" pitchFamily="34" charset="0"/>
              </a:rPr>
              <a:t>successful</a:t>
            </a:r>
            <a:r>
              <a:rPr lang="de-DE" sz="1800" dirty="0">
                <a:effectLst/>
                <a:latin typeface="Calibri" panose="020F0502020204030204" pitchFamily="34" charset="0"/>
                <a:ea typeface="Calibri" panose="020F0502020204030204" pitchFamily="34" charset="0"/>
              </a:rPr>
              <a:t>, but </a:t>
            </a:r>
            <a:r>
              <a:rPr lang="de-DE" sz="1800" dirty="0" err="1">
                <a:effectLst/>
                <a:latin typeface="Calibri" panose="020F0502020204030204" pitchFamily="34" charset="0"/>
                <a:ea typeface="Calibri" panose="020F0502020204030204" pitchFamily="34" charset="0"/>
              </a:rPr>
              <a:t>research</a:t>
            </a:r>
            <a:r>
              <a:rPr lang="de-DE" sz="1800" dirty="0">
                <a:effectLst/>
                <a:latin typeface="Calibri" panose="020F0502020204030204" pitchFamily="34" charset="0"/>
                <a:ea typeface="Calibri" panose="020F0502020204030204" pitchFamily="34" charset="0"/>
              </a:rPr>
              <a:t> </a:t>
            </a:r>
            <a:r>
              <a:rPr lang="de-DE" sz="1800" dirty="0" err="1">
                <a:effectLst/>
                <a:latin typeface="Calibri" panose="020F0502020204030204" pitchFamily="34" charset="0"/>
                <a:ea typeface="Calibri" panose="020F0502020204030204" pitchFamily="34" charset="0"/>
              </a:rPr>
              <a:t>has</a:t>
            </a:r>
            <a:r>
              <a:rPr lang="de-DE" sz="1800" dirty="0">
                <a:effectLst/>
                <a:latin typeface="Calibri" panose="020F0502020204030204" pitchFamily="34" charset="0"/>
                <a:ea typeface="Calibri" panose="020F0502020204030204" pitchFamily="34" charset="0"/>
              </a:rPr>
              <a:t> </a:t>
            </a:r>
            <a:r>
              <a:rPr lang="de-DE" sz="1800" dirty="0" err="1">
                <a:effectLst/>
                <a:latin typeface="Calibri" panose="020F0502020204030204" pitchFamily="34" charset="0"/>
                <a:ea typeface="Calibri" panose="020F0502020204030204" pitchFamily="34" charset="0"/>
              </a:rPr>
              <a:t>shown</a:t>
            </a:r>
            <a:r>
              <a:rPr lang="de-DE" sz="1800" dirty="0">
                <a:effectLst/>
                <a:latin typeface="Calibri" panose="020F0502020204030204" pitchFamily="34" charset="0"/>
                <a:ea typeface="Calibri" panose="020F0502020204030204" pitchFamily="34" charset="0"/>
              </a:rPr>
              <a:t> </a:t>
            </a:r>
            <a:r>
              <a:rPr lang="de-DE" sz="1800" dirty="0" err="1">
                <a:effectLst/>
                <a:latin typeface="Calibri" panose="020F0502020204030204" pitchFamily="34" charset="0"/>
                <a:ea typeface="Calibri" panose="020F0502020204030204" pitchFamily="34" charset="0"/>
              </a:rPr>
              <a:t>that</a:t>
            </a:r>
            <a:r>
              <a:rPr lang="de-DE" sz="1800" dirty="0">
                <a:effectLst/>
                <a:latin typeface="Calibri" panose="020F0502020204030204" pitchFamily="34" charset="0"/>
                <a:ea typeface="Calibri" panose="020F0502020204030204" pitchFamily="34" charset="0"/>
              </a:rPr>
              <a:t> positive </a:t>
            </a:r>
            <a:r>
              <a:rPr lang="de-DE" sz="1800" dirty="0" err="1">
                <a:effectLst/>
                <a:latin typeface="Calibri" panose="020F0502020204030204" pitchFamily="34" charset="0"/>
                <a:ea typeface="Calibri" panose="020F0502020204030204" pitchFamily="34" charset="0"/>
              </a:rPr>
              <a:t>feelings</a:t>
            </a:r>
            <a:r>
              <a:rPr lang="de-DE" sz="1800" dirty="0">
                <a:effectLst/>
                <a:latin typeface="Calibri" panose="020F0502020204030204" pitchFamily="34" charset="0"/>
                <a:ea typeface="Calibri" panose="020F0502020204030204" pitchFamily="34" charset="0"/>
              </a:rPr>
              <a:t> </a:t>
            </a:r>
            <a:r>
              <a:rPr lang="de-DE" sz="1800" dirty="0" err="1">
                <a:effectLst/>
                <a:latin typeface="Calibri" panose="020F0502020204030204" pitchFamily="34" charset="0"/>
                <a:ea typeface="Calibri" panose="020F0502020204030204" pitchFamily="34" charset="0"/>
              </a:rPr>
              <a:t>motivate</a:t>
            </a:r>
            <a:r>
              <a:rPr lang="de-DE" sz="1800" dirty="0">
                <a:effectLst/>
                <a:latin typeface="Calibri" panose="020F0502020204030204" pitchFamily="34" charset="0"/>
                <a:ea typeface="Calibri" panose="020F0502020204030204" pitchFamily="34" charset="0"/>
              </a:rPr>
              <a:t> </a:t>
            </a:r>
            <a:r>
              <a:rPr lang="de-DE" sz="1800" dirty="0" err="1">
                <a:effectLst/>
                <a:latin typeface="Calibri" panose="020F0502020204030204" pitchFamily="34" charset="0"/>
                <a:ea typeface="Calibri" panose="020F0502020204030204" pitchFamily="34" charset="0"/>
              </a:rPr>
              <a:t>entrepreneurs</a:t>
            </a:r>
            <a:r>
              <a:rPr lang="de-DE" sz="1800" dirty="0">
                <a:effectLst/>
                <a:latin typeface="Calibri" panose="020F0502020204030204" pitchFamily="34" charset="0"/>
                <a:ea typeface="Calibri" panose="020F0502020204030204" pitchFamily="34" charset="0"/>
              </a:rPr>
              <a:t> </a:t>
            </a:r>
            <a:r>
              <a:rPr lang="de-DE" sz="1800" dirty="0" err="1">
                <a:effectLst/>
                <a:latin typeface="Calibri" panose="020F0502020204030204" pitchFamily="34" charset="0"/>
                <a:ea typeface="Calibri" panose="020F0502020204030204" pitchFamily="34" charset="0"/>
              </a:rPr>
              <a:t>to</a:t>
            </a:r>
            <a:r>
              <a:rPr lang="de-DE" sz="1800" dirty="0">
                <a:effectLst/>
                <a:latin typeface="Calibri" panose="020F0502020204030204" pitchFamily="34" charset="0"/>
                <a:ea typeface="Calibri" panose="020F0502020204030204" pitchFamily="34" charset="0"/>
              </a:rPr>
              <a:t> </a:t>
            </a:r>
            <a:r>
              <a:rPr lang="de-DE" sz="1800" dirty="0" err="1">
                <a:effectLst/>
                <a:latin typeface="Calibri" panose="020F0502020204030204" pitchFamily="34" charset="0"/>
                <a:ea typeface="Calibri" panose="020F0502020204030204" pitchFamily="34" charset="0"/>
              </a:rPr>
              <a:t>persist</a:t>
            </a:r>
            <a:r>
              <a:rPr lang="de-DE" sz="1800" dirty="0">
                <a:effectLst/>
                <a:latin typeface="Calibri" panose="020F0502020204030204" pitchFamily="34" charset="0"/>
                <a:ea typeface="Calibri" panose="020F0502020204030204" pitchFamily="34" charset="0"/>
              </a:rPr>
              <a:t> and </a:t>
            </a:r>
            <a:r>
              <a:rPr lang="de-DE" sz="1800" dirty="0" err="1">
                <a:effectLst/>
                <a:latin typeface="Calibri" panose="020F0502020204030204" pitchFamily="34" charset="0"/>
                <a:ea typeface="Calibri" panose="020F0502020204030204" pitchFamily="34" charset="0"/>
              </a:rPr>
              <a:t>engage</a:t>
            </a:r>
            <a:r>
              <a:rPr lang="de-DE" sz="1800" dirty="0">
                <a:effectLst/>
                <a:latin typeface="Calibri" panose="020F0502020204030204" pitchFamily="34" charset="0"/>
                <a:ea typeface="Calibri" panose="020F0502020204030204" pitchFamily="34" charset="0"/>
              </a:rPr>
              <a:t> in </a:t>
            </a:r>
            <a:r>
              <a:rPr lang="de-DE" sz="1800" dirty="0" err="1">
                <a:effectLst/>
                <a:latin typeface="Calibri" panose="020F0502020204030204" pitchFamily="34" charset="0"/>
                <a:ea typeface="Calibri" panose="020F0502020204030204" pitchFamily="34" charset="0"/>
              </a:rPr>
              <a:t>tasks</a:t>
            </a:r>
            <a:r>
              <a:rPr lang="de-DE" sz="1800" dirty="0">
                <a:effectLst/>
                <a:latin typeface="Calibri" panose="020F0502020204030204" pitchFamily="34" charset="0"/>
                <a:ea typeface="Calibri" panose="020F0502020204030204" pitchFamily="34" charset="0"/>
              </a:rPr>
              <a:t> and </a:t>
            </a:r>
            <a:r>
              <a:rPr lang="de-DE" sz="1800" dirty="0" err="1">
                <a:effectLst/>
                <a:latin typeface="Calibri" panose="020F0502020204030204" pitchFamily="34" charset="0"/>
                <a:ea typeface="Calibri" panose="020F0502020204030204" pitchFamily="34" charset="0"/>
              </a:rPr>
              <a:t>activities</a:t>
            </a:r>
            <a:r>
              <a:rPr lang="de-DE" sz="1800" dirty="0">
                <a:effectLst/>
                <a:latin typeface="Calibri" panose="020F0502020204030204" pitchFamily="34" charset="0"/>
                <a:ea typeface="Calibri" panose="020F0502020204030204" pitchFamily="34" charset="0"/>
              </a:rPr>
              <a:t> in </a:t>
            </a:r>
            <a:r>
              <a:rPr lang="de-DE" sz="1800" dirty="0" err="1">
                <a:effectLst/>
                <a:latin typeface="Calibri" panose="020F0502020204030204" pitchFamily="34" charset="0"/>
                <a:ea typeface="Calibri" panose="020F0502020204030204" pitchFamily="34" charset="0"/>
              </a:rPr>
              <a:t>order</a:t>
            </a:r>
            <a:r>
              <a:rPr lang="de-DE" sz="1800" dirty="0">
                <a:effectLst/>
                <a:latin typeface="Calibri" panose="020F0502020204030204" pitchFamily="34" charset="0"/>
                <a:ea typeface="Calibri" panose="020F0502020204030204" pitchFamily="34" charset="0"/>
              </a:rPr>
              <a:t> </a:t>
            </a:r>
            <a:r>
              <a:rPr lang="de-DE" sz="1800" dirty="0" err="1">
                <a:effectLst/>
                <a:latin typeface="Calibri" panose="020F0502020204030204" pitchFamily="34" charset="0"/>
                <a:ea typeface="Calibri" panose="020F0502020204030204" pitchFamily="34" charset="0"/>
              </a:rPr>
              <a:t>to</a:t>
            </a:r>
            <a:r>
              <a:rPr lang="de-DE" sz="1800" dirty="0">
                <a:effectLst/>
                <a:latin typeface="Calibri" panose="020F0502020204030204" pitchFamily="34" charset="0"/>
                <a:ea typeface="Calibri" panose="020F0502020204030204" pitchFamily="34" charset="0"/>
              </a:rPr>
              <a:t> </a:t>
            </a:r>
            <a:r>
              <a:rPr lang="de-DE" sz="1800" dirty="0" err="1">
                <a:effectLst/>
                <a:latin typeface="Calibri" panose="020F0502020204030204" pitchFamily="34" charset="0"/>
                <a:ea typeface="Calibri" panose="020F0502020204030204" pitchFamily="34" charset="0"/>
              </a:rPr>
              <a:t>maintain</a:t>
            </a:r>
            <a:r>
              <a:rPr lang="de-DE" sz="1800" dirty="0">
                <a:effectLst/>
                <a:latin typeface="Calibri" panose="020F0502020204030204" pitchFamily="34" charset="0"/>
                <a:ea typeface="Calibri" panose="020F0502020204030204" pitchFamily="34" charset="0"/>
              </a:rPr>
              <a:t> </a:t>
            </a:r>
            <a:r>
              <a:rPr lang="de-DE" sz="1800" dirty="0" err="1">
                <a:effectLst/>
                <a:latin typeface="Calibri" panose="020F0502020204030204" pitchFamily="34" charset="0"/>
                <a:ea typeface="Calibri" panose="020F0502020204030204" pitchFamily="34" charset="0"/>
              </a:rPr>
              <a:t>those</a:t>
            </a:r>
            <a:r>
              <a:rPr lang="de-DE" sz="1800" dirty="0">
                <a:effectLst/>
                <a:latin typeface="Calibri" panose="020F0502020204030204" pitchFamily="34" charset="0"/>
                <a:ea typeface="Calibri" panose="020F0502020204030204" pitchFamily="34" charset="0"/>
              </a:rPr>
              <a:t> </a:t>
            </a:r>
            <a:r>
              <a:rPr lang="de-DE" sz="1800" dirty="0" err="1">
                <a:effectLst/>
                <a:latin typeface="Calibri" panose="020F0502020204030204" pitchFamily="34" charset="0"/>
                <a:ea typeface="Calibri" panose="020F0502020204030204" pitchFamily="34" charset="0"/>
              </a:rPr>
              <a:t>pleasurable</a:t>
            </a:r>
            <a:r>
              <a:rPr lang="de-DE" sz="1800" dirty="0">
                <a:effectLst/>
                <a:latin typeface="Calibri" panose="020F0502020204030204" pitchFamily="34" charset="0"/>
                <a:ea typeface="Calibri" panose="020F0502020204030204" pitchFamily="34" charset="0"/>
              </a:rPr>
              <a:t> </a:t>
            </a:r>
            <a:r>
              <a:rPr lang="de-DE" sz="1800" dirty="0" err="1">
                <a:effectLst/>
                <a:latin typeface="Calibri" panose="020F0502020204030204" pitchFamily="34" charset="0"/>
                <a:ea typeface="Calibri" panose="020F0502020204030204" pitchFamily="34" charset="0"/>
              </a:rPr>
              <a:t>emotions</a:t>
            </a:r>
            <a:r>
              <a:rPr lang="de-DE" sz="1800" dirty="0">
                <a:effectLst/>
                <a:latin typeface="Calibri" panose="020F0502020204030204" pitchFamily="34" charset="0"/>
                <a:ea typeface="Calibri" panose="020F0502020204030204" pitchFamily="34" charset="0"/>
              </a:rPr>
              <a:t>.</a:t>
            </a:r>
            <a:endParaRPr lang="de-DE" sz="1800" dirty="0">
              <a:effectLst/>
              <a:latin typeface="Arial" panose="020B0604020202020204" pitchFamily="34" charset="0"/>
              <a:ea typeface="Arial" panose="020B0604020202020204" pitchFamily="34" charset="0"/>
            </a:endParaRPr>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3767894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a:lnSpc>
                <a:spcPct val="115000"/>
              </a:lnSpc>
            </a:pP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481175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lnSpcReduction="10000"/>
          </a:bodyPr>
          <a:lstStyle/>
          <a:p>
            <a:pPr>
              <a:lnSpc>
                <a:spcPct val="115000"/>
              </a:lnSpc>
            </a:pPr>
            <a:r>
              <a:rPr lang="en-GB" sz="1800" b="1" dirty="0">
                <a:effectLst/>
                <a:latin typeface="Calibri" panose="020F0502020204030204" pitchFamily="34" charset="0"/>
              </a:rPr>
              <a:t>The way h</a:t>
            </a:r>
            <a:r>
              <a:rPr lang="de-DE" b="1" dirty="0" err="1"/>
              <a:t>uman</a:t>
            </a:r>
            <a:r>
              <a:rPr lang="de-DE" b="1" dirty="0"/>
              <a:t> </a:t>
            </a:r>
            <a:r>
              <a:rPr lang="de-DE" b="1" dirty="0" err="1"/>
              <a:t>brains</a:t>
            </a:r>
            <a:r>
              <a:rPr lang="de-DE" b="1" dirty="0"/>
              <a:t> </a:t>
            </a:r>
            <a:r>
              <a:rPr lang="de-DE" b="1" dirty="0" err="1"/>
              <a:t>are</a:t>
            </a:r>
            <a:r>
              <a:rPr lang="de-DE" b="1" dirty="0"/>
              <a:t> </a:t>
            </a:r>
            <a:r>
              <a:rPr lang="de-DE" b="1" dirty="0" err="1"/>
              <a:t>structured</a:t>
            </a:r>
            <a:r>
              <a:rPr lang="de-DE" dirty="0"/>
              <a:t> </a:t>
            </a:r>
            <a:r>
              <a:rPr lang="de-DE" dirty="0" err="1"/>
              <a:t>reflects</a:t>
            </a:r>
            <a:r>
              <a:rPr lang="de-DE" dirty="0"/>
              <a:t> </a:t>
            </a:r>
            <a:r>
              <a:rPr lang="de-DE" dirty="0" err="1"/>
              <a:t>the</a:t>
            </a:r>
            <a:r>
              <a:rPr lang="de-DE" dirty="0"/>
              <a:t> </a:t>
            </a:r>
            <a:r>
              <a:rPr lang="de-DE" dirty="0" err="1"/>
              <a:t>importance</a:t>
            </a:r>
            <a:r>
              <a:rPr lang="de-DE" dirty="0"/>
              <a:t> </a:t>
            </a:r>
            <a:r>
              <a:rPr lang="de-DE" dirty="0" err="1"/>
              <a:t>of</a:t>
            </a:r>
            <a:r>
              <a:rPr lang="de-DE" dirty="0"/>
              <a:t> </a:t>
            </a:r>
            <a:r>
              <a:rPr lang="de-DE" dirty="0" err="1"/>
              <a:t>navigating</a:t>
            </a:r>
            <a:r>
              <a:rPr lang="de-DE" dirty="0"/>
              <a:t> </a:t>
            </a:r>
            <a:r>
              <a:rPr lang="de-DE" dirty="0" err="1"/>
              <a:t>the</a:t>
            </a:r>
            <a:r>
              <a:rPr lang="de-DE" dirty="0"/>
              <a:t> </a:t>
            </a:r>
            <a:r>
              <a:rPr lang="de-DE" dirty="0" err="1"/>
              <a:t>uncharted</a:t>
            </a:r>
            <a:r>
              <a:rPr lang="de-DE" dirty="0"/>
              <a:t> </a:t>
            </a:r>
            <a:r>
              <a:rPr lang="de-DE" dirty="0" err="1"/>
              <a:t>waters</a:t>
            </a:r>
            <a:r>
              <a:rPr lang="de-DE" dirty="0"/>
              <a:t> </a:t>
            </a:r>
            <a:r>
              <a:rPr lang="de-DE" dirty="0" err="1"/>
              <a:t>of</a:t>
            </a:r>
            <a:r>
              <a:rPr lang="de-DE" dirty="0"/>
              <a:t> an </a:t>
            </a:r>
            <a:r>
              <a:rPr lang="de-DE" dirty="0" err="1"/>
              <a:t>uncertain</a:t>
            </a:r>
            <a:r>
              <a:rPr lang="de-DE" dirty="0"/>
              <a:t> </a:t>
            </a:r>
            <a:r>
              <a:rPr lang="de-DE" dirty="0" err="1"/>
              <a:t>world</a:t>
            </a:r>
            <a:r>
              <a:rPr lang="de-DE" dirty="0"/>
              <a:t> in </a:t>
            </a:r>
            <a:r>
              <a:rPr lang="de-DE" dirty="0" err="1"/>
              <a:t>the</a:t>
            </a:r>
            <a:r>
              <a:rPr lang="de-DE" dirty="0"/>
              <a:t> </a:t>
            </a:r>
            <a:r>
              <a:rPr lang="de-DE" dirty="0" err="1"/>
              <a:t>history</a:t>
            </a:r>
            <a:r>
              <a:rPr lang="de-DE" dirty="0"/>
              <a:t> </a:t>
            </a:r>
            <a:r>
              <a:rPr lang="de-DE" dirty="0" err="1"/>
              <a:t>of</a:t>
            </a:r>
            <a:r>
              <a:rPr lang="de-DE" dirty="0"/>
              <a:t> </a:t>
            </a:r>
            <a:r>
              <a:rPr lang="de-DE" dirty="0" err="1"/>
              <a:t>mankind</a:t>
            </a:r>
            <a:r>
              <a:rPr lang="de-DE" dirty="0"/>
              <a:t>. </a:t>
            </a:r>
          </a:p>
          <a:p>
            <a:pPr>
              <a:lnSpc>
                <a:spcPct val="115000"/>
              </a:lnSpc>
            </a:pPr>
            <a:r>
              <a:rPr lang="de-DE" dirty="0" err="1"/>
              <a:t>You</a:t>
            </a:r>
            <a:r>
              <a:rPr lang="de-DE" dirty="0"/>
              <a:t> </a:t>
            </a:r>
            <a:r>
              <a:rPr lang="de-DE" dirty="0" err="1"/>
              <a:t>may</a:t>
            </a:r>
            <a:r>
              <a:rPr lang="de-DE" dirty="0"/>
              <a:t> </a:t>
            </a:r>
            <a:r>
              <a:rPr lang="de-DE" dirty="0" err="1"/>
              <a:t>have</a:t>
            </a:r>
            <a:r>
              <a:rPr lang="de-DE" dirty="0"/>
              <a:t> </a:t>
            </a:r>
            <a:r>
              <a:rPr lang="de-DE" dirty="0" err="1"/>
              <a:t>heard</a:t>
            </a:r>
            <a:r>
              <a:rPr lang="de-DE" dirty="0"/>
              <a:t> </a:t>
            </a:r>
            <a:r>
              <a:rPr lang="de-DE" dirty="0" err="1"/>
              <a:t>about</a:t>
            </a:r>
            <a:r>
              <a:rPr lang="de-DE" dirty="0"/>
              <a:t> </a:t>
            </a:r>
            <a:r>
              <a:rPr lang="de-DE" dirty="0" err="1"/>
              <a:t>people</a:t>
            </a:r>
            <a:r>
              <a:rPr lang="de-DE" dirty="0"/>
              <a:t> </a:t>
            </a:r>
            <a:r>
              <a:rPr lang="de-DE" dirty="0" err="1"/>
              <a:t>being</a:t>
            </a:r>
            <a:r>
              <a:rPr lang="de-DE" dirty="0"/>
              <a:t> </a:t>
            </a:r>
            <a:r>
              <a:rPr lang="de-DE" dirty="0" err="1"/>
              <a:t>left-brained</a:t>
            </a:r>
            <a:r>
              <a:rPr lang="de-DE" dirty="0"/>
              <a:t> </a:t>
            </a:r>
            <a:r>
              <a:rPr lang="de-DE" dirty="0" err="1"/>
              <a:t>or</a:t>
            </a:r>
            <a:r>
              <a:rPr lang="de-DE" dirty="0"/>
              <a:t> </a:t>
            </a:r>
            <a:r>
              <a:rPr lang="de-DE" dirty="0" err="1"/>
              <a:t>right-brained</a:t>
            </a:r>
            <a:r>
              <a:rPr lang="de-DE" dirty="0"/>
              <a:t>. </a:t>
            </a:r>
            <a:r>
              <a:rPr lang="de-DE" dirty="0" err="1"/>
              <a:t>There</a:t>
            </a:r>
            <a:r>
              <a:rPr lang="de-DE" dirty="0"/>
              <a:t> </a:t>
            </a:r>
            <a:r>
              <a:rPr lang="de-DE" dirty="0" err="1"/>
              <a:t>is</a:t>
            </a:r>
            <a:r>
              <a:rPr lang="de-DE" dirty="0"/>
              <a:t> </a:t>
            </a:r>
            <a:r>
              <a:rPr lang="de-DE" dirty="0" err="1"/>
              <a:t>little</a:t>
            </a:r>
            <a:r>
              <a:rPr lang="de-DE" dirty="0"/>
              <a:t> </a:t>
            </a:r>
            <a:r>
              <a:rPr lang="de-DE" dirty="0" err="1"/>
              <a:t>scientific</a:t>
            </a:r>
            <a:r>
              <a:rPr lang="de-DE" dirty="0"/>
              <a:t> support </a:t>
            </a:r>
            <a:r>
              <a:rPr lang="de-DE" dirty="0" err="1"/>
              <a:t>for</a:t>
            </a:r>
            <a:r>
              <a:rPr lang="de-DE" dirty="0"/>
              <a:t> </a:t>
            </a:r>
            <a:r>
              <a:rPr lang="de-DE" dirty="0" err="1"/>
              <a:t>this</a:t>
            </a:r>
            <a:r>
              <a:rPr lang="de-DE" dirty="0"/>
              <a:t> </a:t>
            </a:r>
            <a:r>
              <a:rPr lang="de-DE" dirty="0" err="1"/>
              <a:t>model</a:t>
            </a:r>
            <a:r>
              <a:rPr lang="de-DE" dirty="0"/>
              <a:t>. </a:t>
            </a:r>
          </a:p>
          <a:p>
            <a:pPr>
              <a:lnSpc>
                <a:spcPct val="115000"/>
              </a:lnSpc>
            </a:pPr>
            <a:r>
              <a:rPr lang="de-DE" dirty="0" err="1"/>
              <a:t>It</a:t>
            </a:r>
            <a:r>
              <a:rPr lang="de-DE" dirty="0"/>
              <a:t> </a:t>
            </a:r>
            <a:r>
              <a:rPr lang="de-DE" dirty="0" err="1"/>
              <a:t>does</a:t>
            </a:r>
            <a:r>
              <a:rPr lang="de-DE" dirty="0"/>
              <a:t>, </a:t>
            </a:r>
            <a:r>
              <a:rPr lang="de-DE" dirty="0" err="1"/>
              <a:t>however</a:t>
            </a:r>
            <a:r>
              <a:rPr lang="de-DE" dirty="0"/>
              <a:t>, </a:t>
            </a:r>
            <a:r>
              <a:rPr lang="de-DE" dirty="0" err="1"/>
              <a:t>corroborate</a:t>
            </a:r>
            <a:r>
              <a:rPr lang="de-DE" dirty="0"/>
              <a:t> </a:t>
            </a:r>
            <a:r>
              <a:rPr lang="de-DE" dirty="0" err="1"/>
              <a:t>with</a:t>
            </a:r>
            <a:r>
              <a:rPr lang="de-DE" dirty="0"/>
              <a:t> </a:t>
            </a:r>
            <a:r>
              <a:rPr lang="de-DE" dirty="0" err="1"/>
              <a:t>some</a:t>
            </a:r>
            <a:r>
              <a:rPr lang="de-DE" dirty="0"/>
              <a:t> </a:t>
            </a:r>
            <a:r>
              <a:rPr lang="de-DE" dirty="0" err="1"/>
              <a:t>research</a:t>
            </a:r>
            <a:r>
              <a:rPr lang="de-DE" dirty="0"/>
              <a:t> on </a:t>
            </a:r>
            <a:r>
              <a:rPr lang="de-DE" dirty="0" err="1"/>
              <a:t>personality</a:t>
            </a:r>
            <a:r>
              <a:rPr lang="de-DE" dirty="0"/>
              <a:t> </a:t>
            </a:r>
            <a:r>
              <a:rPr lang="de-DE" dirty="0" err="1"/>
              <a:t>traits</a:t>
            </a:r>
            <a:r>
              <a:rPr lang="de-DE" dirty="0"/>
              <a:t> </a:t>
            </a:r>
            <a:r>
              <a:rPr lang="de-DE" dirty="0" err="1"/>
              <a:t>of</a:t>
            </a:r>
            <a:r>
              <a:rPr lang="de-DE" dirty="0"/>
              <a:t> </a:t>
            </a:r>
            <a:r>
              <a:rPr lang="de-DE" dirty="0" err="1"/>
              <a:t>creative</a:t>
            </a:r>
            <a:r>
              <a:rPr lang="de-DE" dirty="0"/>
              <a:t> </a:t>
            </a:r>
            <a:r>
              <a:rPr lang="de-DE" dirty="0" err="1"/>
              <a:t>people</a:t>
            </a:r>
            <a:r>
              <a:rPr lang="de-DE" dirty="0"/>
              <a:t> (</a:t>
            </a:r>
            <a:r>
              <a:rPr lang="de-DE" dirty="0" err="1"/>
              <a:t>Csinkszentmihalyi</a:t>
            </a:r>
            <a:r>
              <a:rPr lang="de-DE" dirty="0"/>
              <a:t>, 1996). The </a:t>
            </a:r>
            <a:r>
              <a:rPr lang="de-DE" dirty="0" err="1"/>
              <a:t>research</a:t>
            </a:r>
            <a:r>
              <a:rPr lang="de-DE" dirty="0"/>
              <a:t> </a:t>
            </a:r>
            <a:r>
              <a:rPr lang="de-DE" dirty="0" err="1"/>
              <a:t>showed</a:t>
            </a:r>
            <a:r>
              <a:rPr lang="de-DE" dirty="0"/>
              <a:t> </a:t>
            </a:r>
            <a:r>
              <a:rPr lang="de-DE" dirty="0" err="1"/>
              <a:t>that</a:t>
            </a:r>
            <a:r>
              <a:rPr lang="de-DE" dirty="0"/>
              <a:t> </a:t>
            </a:r>
            <a:r>
              <a:rPr lang="de-DE" dirty="0" err="1"/>
              <a:t>these</a:t>
            </a:r>
            <a:r>
              <a:rPr lang="de-DE" dirty="0"/>
              <a:t> </a:t>
            </a:r>
            <a:r>
              <a:rPr lang="de-DE" dirty="0" err="1"/>
              <a:t>people</a:t>
            </a:r>
            <a:r>
              <a:rPr lang="de-DE" dirty="0"/>
              <a:t> </a:t>
            </a:r>
            <a:r>
              <a:rPr lang="de-DE" dirty="0" err="1"/>
              <a:t>exhibited</a:t>
            </a:r>
            <a:r>
              <a:rPr lang="de-DE" dirty="0"/>
              <a:t> </a:t>
            </a:r>
            <a:r>
              <a:rPr lang="de-DE" dirty="0" err="1"/>
              <a:t>seemingly</a:t>
            </a:r>
            <a:r>
              <a:rPr lang="de-DE" dirty="0"/>
              <a:t> </a:t>
            </a:r>
            <a:r>
              <a:rPr lang="de-DE" dirty="0" err="1"/>
              <a:t>polarized</a:t>
            </a:r>
            <a:r>
              <a:rPr lang="de-DE" dirty="0"/>
              <a:t> </a:t>
            </a:r>
            <a:r>
              <a:rPr lang="de-DE" dirty="0" err="1"/>
              <a:t>traits</a:t>
            </a:r>
            <a:r>
              <a:rPr lang="de-DE" dirty="0"/>
              <a:t> like </a:t>
            </a:r>
            <a:r>
              <a:rPr lang="de-DE" dirty="0" err="1"/>
              <a:t>discipline</a:t>
            </a:r>
            <a:r>
              <a:rPr lang="de-DE" dirty="0"/>
              <a:t> and </a:t>
            </a:r>
            <a:r>
              <a:rPr lang="de-DE" dirty="0" err="1"/>
              <a:t>playfulness</a:t>
            </a:r>
            <a:r>
              <a:rPr lang="de-DE" dirty="0"/>
              <a:t>, a strong sense </a:t>
            </a:r>
            <a:r>
              <a:rPr lang="de-DE" dirty="0" err="1"/>
              <a:t>of</a:t>
            </a:r>
            <a:r>
              <a:rPr lang="de-DE" dirty="0"/>
              <a:t> </a:t>
            </a:r>
            <a:r>
              <a:rPr lang="de-DE" dirty="0" err="1"/>
              <a:t>reality</a:t>
            </a:r>
            <a:r>
              <a:rPr lang="de-DE" dirty="0"/>
              <a:t> and </a:t>
            </a:r>
            <a:r>
              <a:rPr lang="de-DE" dirty="0" err="1"/>
              <a:t>vivid</a:t>
            </a:r>
            <a:r>
              <a:rPr lang="de-DE" dirty="0"/>
              <a:t> </a:t>
            </a:r>
            <a:r>
              <a:rPr lang="de-DE" dirty="0" err="1"/>
              <a:t>imagination</a:t>
            </a:r>
            <a:r>
              <a:rPr lang="de-DE" dirty="0"/>
              <a:t>, and </a:t>
            </a:r>
            <a:r>
              <a:rPr lang="de-DE" dirty="0" err="1"/>
              <a:t>pride</a:t>
            </a:r>
            <a:r>
              <a:rPr lang="de-DE" dirty="0"/>
              <a:t> and </a:t>
            </a:r>
            <a:r>
              <a:rPr lang="de-DE" dirty="0" err="1"/>
              <a:t>humility</a:t>
            </a:r>
            <a:r>
              <a:rPr lang="de-DE" dirty="0"/>
              <a:t>. </a:t>
            </a:r>
            <a:r>
              <a:rPr lang="de-DE" dirty="0" err="1"/>
              <a:t>If</a:t>
            </a:r>
            <a:r>
              <a:rPr lang="de-DE" dirty="0"/>
              <a:t> </a:t>
            </a:r>
            <a:r>
              <a:rPr lang="de-DE" dirty="0" err="1"/>
              <a:t>you</a:t>
            </a:r>
            <a:r>
              <a:rPr lang="de-DE" dirty="0"/>
              <a:t> </a:t>
            </a:r>
            <a:r>
              <a:rPr lang="de-DE" dirty="0" err="1"/>
              <a:t>compare</a:t>
            </a:r>
            <a:r>
              <a:rPr lang="de-DE" dirty="0"/>
              <a:t> </a:t>
            </a:r>
            <a:r>
              <a:rPr lang="de-DE" dirty="0" err="1"/>
              <a:t>the</a:t>
            </a:r>
            <a:r>
              <a:rPr lang="de-DE" dirty="0"/>
              <a:t> „</a:t>
            </a:r>
            <a:r>
              <a:rPr lang="de-DE" dirty="0" err="1"/>
              <a:t>polarized</a:t>
            </a:r>
            <a:r>
              <a:rPr lang="de-DE" dirty="0"/>
              <a:t>“ </a:t>
            </a:r>
            <a:r>
              <a:rPr lang="de-DE" dirty="0" err="1"/>
              <a:t>traits</a:t>
            </a:r>
            <a:r>
              <a:rPr lang="de-DE" dirty="0"/>
              <a:t> </a:t>
            </a:r>
            <a:r>
              <a:rPr lang="de-DE" dirty="0" err="1"/>
              <a:t>with</a:t>
            </a:r>
            <a:r>
              <a:rPr lang="de-DE" dirty="0"/>
              <a:t> </a:t>
            </a:r>
            <a:r>
              <a:rPr lang="de-DE" dirty="0" err="1"/>
              <a:t>the</a:t>
            </a:r>
            <a:r>
              <a:rPr lang="de-DE" dirty="0"/>
              <a:t> </a:t>
            </a:r>
            <a:r>
              <a:rPr lang="de-DE" dirty="0" err="1"/>
              <a:t>left</a:t>
            </a:r>
            <a:r>
              <a:rPr lang="de-DE" dirty="0"/>
              <a:t> and </a:t>
            </a:r>
            <a:r>
              <a:rPr lang="de-DE" dirty="0" err="1"/>
              <a:t>right</a:t>
            </a:r>
            <a:r>
              <a:rPr lang="de-DE" dirty="0"/>
              <a:t> </a:t>
            </a:r>
            <a:r>
              <a:rPr lang="de-DE" dirty="0" err="1"/>
              <a:t>brain</a:t>
            </a:r>
            <a:r>
              <a:rPr lang="de-DE" dirty="0"/>
              <a:t> </a:t>
            </a:r>
            <a:r>
              <a:rPr lang="de-DE" dirty="0" err="1"/>
              <a:t>characteristics</a:t>
            </a:r>
            <a:r>
              <a:rPr lang="de-DE" dirty="0"/>
              <a:t> </a:t>
            </a:r>
            <a:r>
              <a:rPr lang="de-DE" dirty="0" err="1"/>
              <a:t>you</a:t>
            </a:r>
            <a:r>
              <a:rPr lang="de-DE" dirty="0"/>
              <a:t> will </a:t>
            </a:r>
            <a:r>
              <a:rPr lang="de-DE" dirty="0" err="1"/>
              <a:t>see</a:t>
            </a:r>
            <a:r>
              <a:rPr lang="de-DE" dirty="0"/>
              <a:t> </a:t>
            </a:r>
            <a:r>
              <a:rPr lang="de-DE" dirty="0" err="1"/>
              <a:t>striking</a:t>
            </a:r>
            <a:r>
              <a:rPr lang="de-DE" dirty="0"/>
              <a:t> </a:t>
            </a:r>
            <a:r>
              <a:rPr lang="de-DE" dirty="0" err="1"/>
              <a:t>similarities</a:t>
            </a:r>
            <a:r>
              <a:rPr lang="de-DE" dirty="0"/>
              <a:t>, </a:t>
            </a:r>
            <a:r>
              <a:rPr lang="de-DE" dirty="0" err="1"/>
              <a:t>suggesting</a:t>
            </a:r>
            <a:r>
              <a:rPr lang="de-DE" dirty="0"/>
              <a:t> </a:t>
            </a:r>
            <a:r>
              <a:rPr lang="de-DE" dirty="0" err="1"/>
              <a:t>that</a:t>
            </a:r>
            <a:r>
              <a:rPr lang="de-DE" dirty="0"/>
              <a:t> </a:t>
            </a:r>
            <a:r>
              <a:rPr lang="de-DE" dirty="0" err="1"/>
              <a:t>creativity</a:t>
            </a:r>
            <a:r>
              <a:rPr lang="de-DE" dirty="0"/>
              <a:t> </a:t>
            </a:r>
            <a:r>
              <a:rPr lang="de-DE" dirty="0" err="1"/>
              <a:t>involves</a:t>
            </a:r>
            <a:r>
              <a:rPr lang="de-DE" dirty="0"/>
              <a:t> </a:t>
            </a:r>
            <a:r>
              <a:rPr lang="de-DE" dirty="0" err="1"/>
              <a:t>integrating</a:t>
            </a:r>
            <a:r>
              <a:rPr lang="de-DE" dirty="0"/>
              <a:t> „</a:t>
            </a:r>
            <a:r>
              <a:rPr lang="de-DE" dirty="0" err="1"/>
              <a:t>both</a:t>
            </a:r>
            <a:r>
              <a:rPr lang="de-DE" dirty="0"/>
              <a:t> </a:t>
            </a:r>
            <a:r>
              <a:rPr lang="de-DE" dirty="0" err="1"/>
              <a:t>sides</a:t>
            </a:r>
            <a:r>
              <a:rPr lang="de-DE" dirty="0"/>
              <a:t>“ </a:t>
            </a:r>
            <a:r>
              <a:rPr lang="de-DE" dirty="0" err="1"/>
              <a:t>of</a:t>
            </a:r>
            <a:r>
              <a:rPr lang="de-DE" dirty="0"/>
              <a:t> </a:t>
            </a:r>
            <a:r>
              <a:rPr lang="de-DE" dirty="0" err="1"/>
              <a:t>the</a:t>
            </a:r>
            <a:r>
              <a:rPr lang="de-DE" dirty="0"/>
              <a:t> </a:t>
            </a:r>
            <a:r>
              <a:rPr lang="de-DE" dirty="0" err="1"/>
              <a:t>brain</a:t>
            </a:r>
            <a:r>
              <a:rPr lang="de-DE" dirty="0"/>
              <a:t>.</a:t>
            </a:r>
          </a:p>
          <a:p>
            <a:pPr>
              <a:lnSpc>
                <a:spcPct val="115000"/>
              </a:lnSpc>
            </a:pPr>
            <a:endParaRPr lang="de-DE" dirty="0"/>
          </a:p>
          <a:p>
            <a:pPr>
              <a:lnSpc>
                <a:spcPct val="115000"/>
              </a:lnSpc>
            </a:pPr>
            <a:r>
              <a:rPr lang="de-DE" dirty="0" err="1"/>
              <a:t>Although</a:t>
            </a:r>
            <a:r>
              <a:rPr lang="de-DE" dirty="0"/>
              <a:t> </a:t>
            </a:r>
            <a:r>
              <a:rPr lang="de-DE" dirty="0" err="1"/>
              <a:t>successful</a:t>
            </a:r>
            <a:r>
              <a:rPr lang="de-DE" dirty="0"/>
              <a:t> </a:t>
            </a:r>
            <a:r>
              <a:rPr lang="de-DE" dirty="0" err="1"/>
              <a:t>entrepreneurs</a:t>
            </a:r>
            <a:r>
              <a:rPr lang="de-DE" dirty="0"/>
              <a:t> </a:t>
            </a:r>
            <a:r>
              <a:rPr lang="de-DE" dirty="0" err="1"/>
              <a:t>definitely</a:t>
            </a:r>
            <a:r>
              <a:rPr lang="de-DE" dirty="0"/>
              <a:t> do not fit </a:t>
            </a:r>
            <a:r>
              <a:rPr lang="de-DE" dirty="0" err="1"/>
              <a:t>into</a:t>
            </a:r>
            <a:r>
              <a:rPr lang="de-DE" dirty="0"/>
              <a:t> a </a:t>
            </a:r>
            <a:r>
              <a:rPr lang="de-DE" dirty="0" err="1"/>
              <a:t>single</a:t>
            </a:r>
            <a:r>
              <a:rPr lang="de-DE" dirty="0"/>
              <a:t> </a:t>
            </a:r>
            <a:r>
              <a:rPr lang="de-DE" dirty="0" err="1"/>
              <a:t>profile</a:t>
            </a:r>
            <a:r>
              <a:rPr lang="de-DE" dirty="0"/>
              <a:t>, </a:t>
            </a:r>
            <a:r>
              <a:rPr lang="de-DE" dirty="0" err="1"/>
              <a:t>therre</a:t>
            </a:r>
            <a:r>
              <a:rPr lang="de-DE" dirty="0"/>
              <a:t> </a:t>
            </a:r>
            <a:r>
              <a:rPr lang="de-DE" dirty="0" err="1"/>
              <a:t>is</a:t>
            </a:r>
            <a:r>
              <a:rPr lang="de-DE" dirty="0"/>
              <a:t> </a:t>
            </a:r>
            <a:r>
              <a:rPr lang="de-DE" dirty="0" err="1"/>
              <a:t>some</a:t>
            </a:r>
            <a:r>
              <a:rPr lang="de-DE" dirty="0"/>
              <a:t> </a:t>
            </a:r>
            <a:r>
              <a:rPr lang="de-DE" dirty="0" err="1"/>
              <a:t>commonality</a:t>
            </a:r>
            <a:r>
              <a:rPr lang="de-DE" dirty="0"/>
              <a:t> in </a:t>
            </a:r>
            <a:r>
              <a:rPr lang="de-DE" dirty="0" err="1"/>
              <a:t>their</a:t>
            </a:r>
            <a:r>
              <a:rPr lang="de-DE" dirty="0"/>
              <a:t> </a:t>
            </a:r>
            <a:r>
              <a:rPr lang="de-DE" dirty="0" err="1"/>
              <a:t>mindset</a:t>
            </a:r>
            <a:r>
              <a:rPr lang="de-DE" dirty="0"/>
              <a:t>. </a:t>
            </a:r>
            <a:r>
              <a:rPr lang="de-DE" dirty="0" err="1"/>
              <a:t>They</a:t>
            </a:r>
            <a:r>
              <a:rPr lang="de-DE" dirty="0"/>
              <a:t> </a:t>
            </a:r>
            <a:r>
              <a:rPr lang="de-DE" dirty="0" err="1"/>
              <a:t>envision</a:t>
            </a:r>
            <a:r>
              <a:rPr lang="de-DE" dirty="0"/>
              <a:t> </a:t>
            </a:r>
            <a:r>
              <a:rPr lang="de-DE" dirty="0" err="1"/>
              <a:t>success</a:t>
            </a:r>
            <a:r>
              <a:rPr lang="de-DE" dirty="0"/>
              <a:t> </a:t>
            </a:r>
            <a:r>
              <a:rPr lang="de-DE" dirty="0" err="1"/>
              <a:t>while</a:t>
            </a:r>
            <a:r>
              <a:rPr lang="de-DE" dirty="0"/>
              <a:t> also </a:t>
            </a:r>
            <a:r>
              <a:rPr lang="de-DE" dirty="0" err="1"/>
              <a:t>preparing</a:t>
            </a:r>
            <a:r>
              <a:rPr lang="de-DE" dirty="0"/>
              <a:t> </a:t>
            </a:r>
            <a:r>
              <a:rPr lang="de-DE" dirty="0" err="1"/>
              <a:t>for</a:t>
            </a:r>
            <a:r>
              <a:rPr lang="de-DE" dirty="0"/>
              <a:t> </a:t>
            </a:r>
            <a:r>
              <a:rPr lang="de-DE" dirty="0" err="1"/>
              <a:t>failure</a:t>
            </a:r>
            <a:r>
              <a:rPr lang="de-DE" dirty="0"/>
              <a:t>. </a:t>
            </a:r>
            <a:r>
              <a:rPr lang="de-DE" dirty="0" err="1"/>
              <a:t>They</a:t>
            </a:r>
            <a:r>
              <a:rPr lang="de-DE" dirty="0"/>
              <a:t> </a:t>
            </a:r>
            <a:r>
              <a:rPr lang="de-DE" dirty="0" err="1"/>
              <a:t>value</a:t>
            </a:r>
            <a:r>
              <a:rPr lang="de-DE" dirty="0"/>
              <a:t> </a:t>
            </a:r>
            <a:r>
              <a:rPr lang="de-DE" dirty="0" err="1"/>
              <a:t>autonomy</a:t>
            </a:r>
            <a:r>
              <a:rPr lang="de-DE" dirty="0"/>
              <a:t> in </a:t>
            </a:r>
            <a:r>
              <a:rPr lang="de-DE" dirty="0" err="1"/>
              <a:t>deciding</a:t>
            </a:r>
            <a:r>
              <a:rPr lang="de-DE" dirty="0"/>
              <a:t> and </a:t>
            </a:r>
            <a:r>
              <a:rPr lang="de-DE" dirty="0" err="1"/>
              <a:t>acting</a:t>
            </a:r>
            <a:r>
              <a:rPr lang="de-DE" dirty="0"/>
              <a:t> and, </a:t>
            </a:r>
            <a:r>
              <a:rPr lang="de-DE" dirty="0" err="1"/>
              <a:t>therefore</a:t>
            </a:r>
            <a:r>
              <a:rPr lang="de-DE" dirty="0"/>
              <a:t>, </a:t>
            </a:r>
            <a:r>
              <a:rPr lang="de-DE" dirty="0" err="1"/>
              <a:t>assume</a:t>
            </a:r>
            <a:r>
              <a:rPr lang="de-DE" dirty="0"/>
              <a:t> </a:t>
            </a:r>
            <a:r>
              <a:rPr lang="de-DE" dirty="0" err="1"/>
              <a:t>responsibility</a:t>
            </a:r>
            <a:r>
              <a:rPr lang="de-DE" dirty="0"/>
              <a:t> </a:t>
            </a:r>
            <a:r>
              <a:rPr lang="de-DE" dirty="0" err="1"/>
              <a:t>for</a:t>
            </a:r>
            <a:r>
              <a:rPr lang="de-DE" dirty="0"/>
              <a:t> </a:t>
            </a:r>
            <a:r>
              <a:rPr lang="de-DE" dirty="0" err="1"/>
              <a:t>problems</a:t>
            </a:r>
            <a:r>
              <a:rPr lang="de-DE" dirty="0"/>
              <a:t> and </a:t>
            </a:r>
            <a:r>
              <a:rPr lang="de-DE" dirty="0" err="1"/>
              <a:t>failures</a:t>
            </a:r>
            <a:r>
              <a:rPr lang="de-DE" dirty="0"/>
              <a:t>. </a:t>
            </a:r>
            <a:r>
              <a:rPr lang="de-DE" dirty="0" err="1"/>
              <a:t>They</a:t>
            </a:r>
            <a:r>
              <a:rPr lang="de-DE" dirty="0"/>
              <a:t> </a:t>
            </a:r>
            <a:r>
              <a:rPr lang="de-DE" dirty="0" err="1"/>
              <a:t>have</a:t>
            </a:r>
            <a:r>
              <a:rPr lang="de-DE" dirty="0"/>
              <a:t> a </a:t>
            </a:r>
            <a:r>
              <a:rPr lang="de-DE" dirty="0" err="1"/>
              <a:t>tendency</a:t>
            </a:r>
            <a:r>
              <a:rPr lang="de-DE" dirty="0"/>
              <a:t> </a:t>
            </a:r>
            <a:r>
              <a:rPr lang="de-DE" dirty="0" err="1"/>
              <a:t>of</a:t>
            </a:r>
            <a:r>
              <a:rPr lang="de-DE" dirty="0"/>
              <a:t> </a:t>
            </a:r>
            <a:r>
              <a:rPr lang="de-DE" dirty="0" err="1"/>
              <a:t>being</a:t>
            </a:r>
            <a:r>
              <a:rPr lang="de-DE" dirty="0"/>
              <a:t> intolerant </a:t>
            </a:r>
            <a:r>
              <a:rPr lang="de-DE" dirty="0" err="1"/>
              <a:t>of</a:t>
            </a:r>
            <a:r>
              <a:rPr lang="de-DE" dirty="0"/>
              <a:t> </a:t>
            </a:r>
            <a:r>
              <a:rPr lang="de-DE" dirty="0" err="1"/>
              <a:t>authority</a:t>
            </a:r>
            <a:r>
              <a:rPr lang="de-DE" dirty="0"/>
              <a:t>, </a:t>
            </a:r>
            <a:r>
              <a:rPr lang="de-DE" dirty="0" err="1"/>
              <a:t>exhibit</a:t>
            </a:r>
            <a:r>
              <a:rPr lang="de-DE" dirty="0"/>
              <a:t> </a:t>
            </a:r>
            <a:r>
              <a:rPr lang="de-DE" dirty="0" err="1"/>
              <a:t>good</a:t>
            </a:r>
            <a:r>
              <a:rPr lang="de-DE" dirty="0"/>
              <a:t> </a:t>
            </a:r>
            <a:r>
              <a:rPr lang="de-DE" dirty="0" err="1"/>
              <a:t>salesmanship</a:t>
            </a:r>
            <a:r>
              <a:rPr lang="de-DE" dirty="0"/>
              <a:t> </a:t>
            </a:r>
            <a:r>
              <a:rPr lang="de-DE" dirty="0" err="1"/>
              <a:t>skills</a:t>
            </a:r>
            <a:r>
              <a:rPr lang="de-DE" dirty="0"/>
              <a:t>, </a:t>
            </a:r>
            <a:r>
              <a:rPr lang="de-DE" dirty="0" err="1"/>
              <a:t>have</a:t>
            </a:r>
            <a:r>
              <a:rPr lang="de-DE" dirty="0"/>
              <a:t> high </a:t>
            </a:r>
            <a:r>
              <a:rPr lang="de-DE" dirty="0" err="1"/>
              <a:t>self-confidence</a:t>
            </a:r>
            <a:r>
              <a:rPr lang="de-DE" dirty="0"/>
              <a:t>, and </a:t>
            </a:r>
            <a:r>
              <a:rPr lang="de-DE" dirty="0" err="1"/>
              <a:t>belive</a:t>
            </a:r>
            <a:r>
              <a:rPr lang="de-DE" dirty="0"/>
              <a:t> </a:t>
            </a:r>
            <a:r>
              <a:rPr lang="de-DE" dirty="0" err="1"/>
              <a:t>strongly</a:t>
            </a:r>
            <a:r>
              <a:rPr lang="de-DE" dirty="0"/>
              <a:t> in </a:t>
            </a:r>
            <a:r>
              <a:rPr lang="de-DE" dirty="0" err="1"/>
              <a:t>their</a:t>
            </a:r>
            <a:r>
              <a:rPr lang="de-DE" dirty="0"/>
              <a:t> </a:t>
            </a:r>
            <a:r>
              <a:rPr lang="de-DE" dirty="0" err="1"/>
              <a:t>abilities</a:t>
            </a:r>
            <a:r>
              <a:rPr lang="de-DE" dirty="0"/>
              <a:t>. </a:t>
            </a:r>
            <a:r>
              <a:rPr lang="de-DE" dirty="0" err="1"/>
              <a:t>They</a:t>
            </a:r>
            <a:r>
              <a:rPr lang="de-DE" dirty="0"/>
              <a:t> also </a:t>
            </a:r>
            <a:r>
              <a:rPr lang="de-DE" dirty="0" err="1"/>
              <a:t>tend</a:t>
            </a:r>
            <a:r>
              <a:rPr lang="de-DE" dirty="0"/>
              <a:t> </a:t>
            </a:r>
            <a:r>
              <a:rPr lang="de-DE" dirty="0" err="1"/>
              <a:t>to</a:t>
            </a:r>
            <a:r>
              <a:rPr lang="de-DE" dirty="0"/>
              <a:t> </a:t>
            </a:r>
            <a:r>
              <a:rPr lang="de-DE" dirty="0" err="1"/>
              <a:t>be</a:t>
            </a:r>
            <a:r>
              <a:rPr lang="de-DE" dirty="0"/>
              <a:t> </a:t>
            </a:r>
            <a:r>
              <a:rPr lang="de-DE" dirty="0" err="1"/>
              <a:t>both</a:t>
            </a:r>
            <a:r>
              <a:rPr lang="de-DE" dirty="0"/>
              <a:t> </a:t>
            </a:r>
            <a:r>
              <a:rPr lang="de-DE" dirty="0" err="1"/>
              <a:t>optimistic</a:t>
            </a:r>
            <a:r>
              <a:rPr lang="de-DE" dirty="0"/>
              <a:t> and </a:t>
            </a:r>
            <a:r>
              <a:rPr lang="de-DE" dirty="0" err="1"/>
              <a:t>pragmatic</a:t>
            </a:r>
            <a:r>
              <a:rPr lang="de-DE" dirty="0"/>
              <a:t>. </a:t>
            </a:r>
            <a:r>
              <a:rPr lang="de-DE" dirty="0" err="1"/>
              <a:t>They</a:t>
            </a:r>
            <a:r>
              <a:rPr lang="de-DE" dirty="0"/>
              <a:t> </a:t>
            </a:r>
            <a:r>
              <a:rPr lang="de-DE" dirty="0" err="1"/>
              <a:t>work</a:t>
            </a:r>
            <a:r>
              <a:rPr lang="de-DE" dirty="0"/>
              <a:t> </a:t>
            </a:r>
            <a:r>
              <a:rPr lang="de-DE" dirty="0" err="1"/>
              <a:t>hard</a:t>
            </a:r>
            <a:r>
              <a:rPr lang="de-DE" dirty="0"/>
              <a:t> and </a:t>
            </a:r>
            <a:r>
              <a:rPr lang="de-DE" dirty="0" err="1"/>
              <a:t>are</a:t>
            </a:r>
            <a:r>
              <a:rPr lang="de-DE" dirty="0"/>
              <a:t> </a:t>
            </a:r>
            <a:r>
              <a:rPr lang="de-DE" dirty="0" err="1"/>
              <a:t>driven</a:t>
            </a:r>
            <a:r>
              <a:rPr lang="de-DE" dirty="0"/>
              <a:t> </a:t>
            </a:r>
            <a:r>
              <a:rPr lang="de-DE" dirty="0" err="1"/>
              <a:t>by</a:t>
            </a:r>
            <a:r>
              <a:rPr lang="de-DE" dirty="0"/>
              <a:t> an </a:t>
            </a:r>
            <a:r>
              <a:rPr lang="de-DE" dirty="0" err="1"/>
              <a:t>intense</a:t>
            </a:r>
            <a:r>
              <a:rPr lang="de-DE" dirty="0"/>
              <a:t> </a:t>
            </a:r>
            <a:r>
              <a:rPr lang="de-DE" dirty="0" err="1"/>
              <a:t>committment</a:t>
            </a:r>
            <a:r>
              <a:rPr lang="de-DE" dirty="0"/>
              <a:t> </a:t>
            </a:r>
            <a:r>
              <a:rPr lang="de-DE" dirty="0" err="1"/>
              <a:t>to</a:t>
            </a:r>
            <a:r>
              <a:rPr lang="de-DE" dirty="0"/>
              <a:t> </a:t>
            </a:r>
            <a:r>
              <a:rPr lang="de-DE" dirty="0" err="1"/>
              <a:t>the</a:t>
            </a:r>
            <a:r>
              <a:rPr lang="de-DE" dirty="0"/>
              <a:t> </a:t>
            </a:r>
            <a:r>
              <a:rPr lang="de-DE" dirty="0" err="1"/>
              <a:t>success</a:t>
            </a:r>
            <a:r>
              <a:rPr lang="de-DE" dirty="0"/>
              <a:t> </a:t>
            </a:r>
            <a:r>
              <a:rPr lang="de-DE" dirty="0" err="1"/>
              <a:t>of</a:t>
            </a:r>
            <a:r>
              <a:rPr lang="de-DE" dirty="0"/>
              <a:t> </a:t>
            </a:r>
            <a:r>
              <a:rPr lang="de-DE" dirty="0" err="1"/>
              <a:t>the</a:t>
            </a:r>
            <a:r>
              <a:rPr lang="de-DE" dirty="0"/>
              <a:t> </a:t>
            </a:r>
            <a:r>
              <a:rPr lang="de-DE" dirty="0" err="1"/>
              <a:t>organization</a:t>
            </a:r>
            <a:r>
              <a:rPr lang="de-DE" dirty="0"/>
              <a:t>. </a:t>
            </a:r>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2061042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fontScale="77500" lnSpcReduction="20000"/>
          </a:bodyPr>
          <a:lstStyle/>
          <a:p>
            <a:pPr algn="l">
              <a:buFont typeface="Arial" panose="020B0604020202020204" pitchFamily="34" charset="0"/>
              <a:buChar char="•"/>
            </a:pPr>
            <a:r>
              <a:rPr lang="en-US" sz="2800" b="0" i="0" dirty="0">
                <a:solidFill>
                  <a:srgbClr val="575556"/>
                </a:solidFill>
                <a:effectLst/>
                <a:latin typeface="Arial" panose="020B0604020202020204" pitchFamily="34" charset="0"/>
              </a:rPr>
              <a:t>White Hat – Facts – data and information already known or needed relating to the theme</a:t>
            </a:r>
          </a:p>
          <a:p>
            <a:pPr algn="l">
              <a:buFont typeface="Arial" panose="020B0604020202020204" pitchFamily="34" charset="0"/>
              <a:buChar char="•"/>
            </a:pPr>
            <a:r>
              <a:rPr lang="en-US" sz="2800" b="0" i="0" dirty="0">
                <a:solidFill>
                  <a:srgbClr val="575556"/>
                </a:solidFill>
                <a:effectLst/>
                <a:latin typeface="Arial" panose="020B0604020202020204" pitchFamily="34" charset="0"/>
              </a:rPr>
              <a:t>Red Hat – Emotions – looks at feelings, initial instinct and intuition</a:t>
            </a:r>
          </a:p>
          <a:p>
            <a:pPr algn="l">
              <a:buFont typeface="Arial" panose="020B0604020202020204" pitchFamily="34" charset="0"/>
              <a:buChar char="•"/>
            </a:pPr>
            <a:r>
              <a:rPr lang="en-US" sz="2800" b="0" i="0" dirty="0">
                <a:solidFill>
                  <a:srgbClr val="575556"/>
                </a:solidFill>
                <a:effectLst/>
                <a:latin typeface="Arial" panose="020B0604020202020204" pitchFamily="34" charset="0"/>
              </a:rPr>
              <a:t>Black Hat – Judgement, Caution – looks at potential problems and difficulties</a:t>
            </a:r>
          </a:p>
          <a:p>
            <a:pPr algn="l">
              <a:buFont typeface="Arial" panose="020B0604020202020204" pitchFamily="34" charset="0"/>
              <a:buChar char="•"/>
            </a:pPr>
            <a:r>
              <a:rPr lang="en-US" sz="2800" b="0" i="0" dirty="0">
                <a:solidFill>
                  <a:srgbClr val="575556"/>
                </a:solidFill>
                <a:effectLst/>
                <a:latin typeface="Arial" panose="020B0604020202020204" pitchFamily="34" charset="0"/>
              </a:rPr>
              <a:t>Yellow Hat – Logic – looks at benefits and values</a:t>
            </a:r>
          </a:p>
          <a:p>
            <a:pPr algn="l">
              <a:buFont typeface="Arial" panose="020B0604020202020204" pitchFamily="34" charset="0"/>
              <a:buChar char="•"/>
            </a:pPr>
            <a:r>
              <a:rPr lang="en-US" sz="2800" b="0" i="0" dirty="0">
                <a:solidFill>
                  <a:srgbClr val="575556"/>
                </a:solidFill>
                <a:effectLst/>
                <a:latin typeface="Arial" panose="020B0604020202020204" pitchFamily="34" charset="0"/>
              </a:rPr>
              <a:t>Green Hat – Creativity – possibilities, new ideas and alternatives</a:t>
            </a:r>
          </a:p>
          <a:p>
            <a:pPr algn="l">
              <a:buFont typeface="Arial" panose="020B0604020202020204" pitchFamily="34" charset="0"/>
              <a:buChar char="•"/>
            </a:pPr>
            <a:r>
              <a:rPr lang="en-US" sz="2800" b="0" i="0" dirty="0">
                <a:solidFill>
                  <a:srgbClr val="575556"/>
                </a:solidFill>
                <a:effectLst/>
                <a:latin typeface="Arial" panose="020B0604020202020204" pitchFamily="34" charset="0"/>
              </a:rPr>
              <a:t>Blue Hat – Control – looks at managing the process – start with a focus, then detail the next steps, actions and plans</a:t>
            </a:r>
          </a:p>
          <a:p>
            <a:pPr>
              <a:lnSpc>
                <a:spcPct val="115000"/>
              </a:lnSpc>
            </a:pP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3636591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a:t>
            </a:r>
            <a:r>
              <a:rPr lang="en-GB" dirty="0" err="1"/>
              <a:t>www.researchgate.net</a:t>
            </a:r>
            <a:r>
              <a:rPr lang="en-GB" dirty="0"/>
              <a:t>/publication/320298564_Exploring_Entrepreneurship_-_Second_Edition</a:t>
            </a:r>
            <a:endParaRPr lang="en-AT" dirty="0"/>
          </a:p>
          <a:p>
            <a:endParaRPr lang="en-AT" dirty="0"/>
          </a:p>
        </p:txBody>
      </p:sp>
      <p:sp>
        <p:nvSpPr>
          <p:cNvPr id="4" name="Slide Number Placeholder 3"/>
          <p:cNvSpPr>
            <a:spLocks noGrp="1"/>
          </p:cNvSpPr>
          <p:nvPr>
            <p:ph type="sldNum" sz="quarter" idx="5"/>
          </p:nvPr>
        </p:nvSpPr>
        <p:spPr/>
        <p:txBody>
          <a:bodyPr/>
          <a:lstStyle/>
          <a:p>
            <a:fld id="{DB5FED43-0C8D-6444-90F0-A4083D562C7E}" type="slidenum">
              <a:rPr lang="en-AT" smtClean="0"/>
              <a:t>3</a:t>
            </a:fld>
            <a:endParaRPr lang="en-AT"/>
          </a:p>
        </p:txBody>
      </p:sp>
    </p:spTree>
    <p:extLst>
      <p:ext uri="{BB962C8B-B14F-4D97-AF65-F5344CB8AC3E}">
        <p14:creationId xmlns:p14="http://schemas.microsoft.com/office/powerpoint/2010/main" val="2126946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a:lnSpc>
                <a:spcPct val="115000"/>
              </a:lnSpc>
            </a:pPr>
            <a:r>
              <a:rPr lang="en-GB" sz="1800" b="1" dirty="0">
                <a:effectLst/>
                <a:latin typeface="Calibri" panose="020F0502020204030204" pitchFamily="34" charset="0"/>
                <a:ea typeface="Calibri" panose="020F0502020204030204" pitchFamily="34" charset="0"/>
              </a:rPr>
              <a:t>Description: </a:t>
            </a:r>
            <a:r>
              <a:rPr lang="en-GB" sz="1800" dirty="0">
                <a:effectLst/>
                <a:latin typeface="Calibri" panose="020F0502020204030204" pitchFamily="34" charset="0"/>
                <a:ea typeface="Calibri" panose="020F0502020204030204" pitchFamily="34" charset="0"/>
              </a:rPr>
              <a:t>9 dots exercise (individually): Try to connect nine equally spaced dots using four lines or fewer without lifting a pen! </a:t>
            </a:r>
          </a:p>
          <a:p>
            <a:pPr>
              <a:lnSpc>
                <a:spcPct val="115000"/>
              </a:lnSpc>
            </a:pPr>
            <a:r>
              <a:rPr lang="en-GB" sz="1800" b="1" dirty="0">
                <a:effectLst/>
                <a:latin typeface="Calibri" panose="020F0502020204030204" pitchFamily="34" charset="0"/>
                <a:ea typeface="Calibri" panose="020F0502020204030204" pitchFamily="34" charset="0"/>
              </a:rPr>
              <a:t>  </a:t>
            </a:r>
            <a:endParaRPr lang="de-DE" sz="1800" dirty="0">
              <a:effectLst/>
              <a:latin typeface="Arial" panose="020B0604020202020204" pitchFamily="34" charset="0"/>
              <a:ea typeface="Arial" panose="020B0604020202020204" pitchFamily="34" charset="0"/>
            </a:endParaRPr>
          </a:p>
          <a:p>
            <a:pPr>
              <a:lnSpc>
                <a:spcPct val="115000"/>
              </a:lnSpc>
            </a:pPr>
            <a:r>
              <a:rPr lang="en-GB" sz="1800" b="1" dirty="0">
                <a:effectLst/>
                <a:latin typeface="Calibri" panose="020F0502020204030204" pitchFamily="34" charset="0"/>
                <a:ea typeface="Calibri" panose="020F0502020204030204" pitchFamily="34" charset="0"/>
              </a:rPr>
              <a:t> </a:t>
            </a:r>
            <a:endParaRPr lang="de-DE" sz="1800" dirty="0">
              <a:effectLst/>
              <a:latin typeface="Arial" panose="020B0604020202020204" pitchFamily="34" charset="0"/>
              <a:ea typeface="Arial" panose="020B0604020202020204" pitchFamily="34" charset="0"/>
            </a:endParaRPr>
          </a:p>
          <a:p>
            <a:pPr marL="0" lvl="0" indent="0" algn="l" rtl="0">
              <a:spcBef>
                <a:spcPts val="0"/>
              </a:spcBef>
              <a:spcAft>
                <a:spcPts val="0"/>
              </a:spcAft>
              <a:buNone/>
            </a:pP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4058219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C59C4FCC-A7BB-4998-9C5C-F010D2AC4004}" type="slidenum">
              <a:rPr lang="en-US" smtClean="0"/>
              <a:t>31</a:t>
            </a:fld>
            <a:endParaRPr lang="en-US"/>
          </a:p>
        </p:txBody>
      </p:sp>
    </p:spTree>
    <p:extLst>
      <p:ext uri="{BB962C8B-B14F-4D97-AF65-F5344CB8AC3E}">
        <p14:creationId xmlns:p14="http://schemas.microsoft.com/office/powerpoint/2010/main" val="3572419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fontScale="70000" lnSpcReduction="20000"/>
          </a:bodyPr>
          <a:lstStyle/>
          <a:p>
            <a:r>
              <a:rPr lang="en-US" sz="2800" b="1" dirty="0"/>
              <a:t>INSTRUCTIONS: </a:t>
            </a:r>
            <a:endParaRPr lang="en-US" sz="2800" dirty="0"/>
          </a:p>
          <a:p>
            <a:pPr>
              <a:buFont typeface="+mj-lt"/>
              <a:buAutoNum type="arabicPeriod"/>
            </a:pPr>
            <a:r>
              <a:rPr lang="en-US" sz="2800" dirty="0"/>
              <a:t>Give each pair of participants one 30 Circles sheet of paper (see example) and something to draw with.</a:t>
            </a:r>
          </a:p>
          <a:p>
            <a:pPr>
              <a:buFont typeface="+mj-lt"/>
              <a:buAutoNum type="arabicPeriod"/>
            </a:pPr>
            <a:r>
              <a:rPr lang="en-US" sz="2800" dirty="0"/>
              <a:t>Ask them to turn as many of the blank circles as possible into recognizable objects in three minutes.</a:t>
            </a:r>
          </a:p>
          <a:p>
            <a:pPr>
              <a:buFont typeface="+mj-lt"/>
              <a:buAutoNum type="arabicPeriod"/>
            </a:pPr>
            <a:r>
              <a:rPr lang="en-US" sz="2800" dirty="0"/>
              <a:t>Compare results. Look for the quantity or fluency of ideas. Ask how many people filled in ten, 15, 20, or more circles? (Most people don’t finish.) Next, look for diversity or flexibility in ideas. Are the ideas derivative (a basketball, a baseball, a volleyball) or distinct (a planet, a cookie, a happy face)? If people were drawing their own circles, did anyone “break the rules” and combine two or more (a snowman or a traffic light)? Were the rules explicit, or just assumed?</a:t>
            </a:r>
          </a:p>
          <a:p>
            <a:pPr>
              <a:lnSpc>
                <a:spcPct val="115000"/>
              </a:lnSpc>
            </a:pPr>
            <a:endParaRPr lang="de-DE" sz="1800" dirty="0">
              <a:effectLst/>
              <a:latin typeface="Arial" panose="020B0604020202020204" pitchFamily="34" charset="0"/>
              <a:ea typeface="Arial" panose="020B0604020202020204" pitchFamily="34" charset="0"/>
            </a:endParaRPr>
          </a:p>
          <a:p>
            <a:pPr marL="0" lvl="0" indent="0" algn="l" rtl="0">
              <a:spcBef>
                <a:spcPts val="0"/>
              </a:spcBef>
              <a:spcAft>
                <a:spcPts val="0"/>
              </a:spcAft>
              <a:buNone/>
            </a:pP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23668354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C59C4FCC-A7BB-4998-9C5C-F010D2AC4004}" type="slidenum">
              <a:rPr lang="en-US" smtClean="0"/>
              <a:t>33</a:t>
            </a:fld>
            <a:endParaRPr lang="en-US"/>
          </a:p>
        </p:txBody>
      </p:sp>
    </p:spTree>
    <p:extLst>
      <p:ext uri="{BB962C8B-B14F-4D97-AF65-F5344CB8AC3E}">
        <p14:creationId xmlns:p14="http://schemas.microsoft.com/office/powerpoint/2010/main" val="7461927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a:lnSpc>
                <a:spcPct val="115000"/>
              </a:lnSpc>
            </a:pPr>
            <a:r>
              <a:rPr lang="en-GB" sz="1800" b="1" dirty="0">
                <a:effectLst/>
                <a:latin typeface="Calibri" panose="020F0502020204030204" pitchFamily="34" charset="0"/>
                <a:ea typeface="Calibri" panose="020F0502020204030204" pitchFamily="34" charset="0"/>
              </a:rPr>
              <a:t> </a:t>
            </a:r>
            <a:endParaRPr lang="de-DE" sz="1800" dirty="0">
              <a:effectLst/>
              <a:latin typeface="Arial" panose="020B0604020202020204" pitchFamily="34" charset="0"/>
              <a:ea typeface="Arial" panose="020B0604020202020204" pitchFamily="34" charset="0"/>
            </a:endParaRPr>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13313306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effectLst/>
                <a:latin typeface="Calibri" panose="020F0502020204030204" pitchFamily="34" charset="0"/>
                <a:ea typeface="Calibri" panose="020F0502020204030204" pitchFamily="34" charset="0"/>
              </a:rPr>
              <a:t>Description: </a:t>
            </a:r>
            <a:r>
              <a:rPr lang="en-GB" sz="1800" dirty="0">
                <a:effectLst/>
                <a:latin typeface="Calibri" panose="020F0502020204030204" pitchFamily="34" charset="0"/>
                <a:ea typeface="Calibri" panose="020F0502020204030204" pitchFamily="34" charset="0"/>
              </a:rPr>
              <a:t>Participants will form groups and improvise a hypothetical, but relatable situation. One example is given in this slide, but there are other ways, such as acting a theatre scene and improvising how the story should continue.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0" dirty="0">
                <a:effectLst/>
                <a:latin typeface="Calibri" panose="020F0502020204030204" pitchFamily="34" charset="0"/>
                <a:ea typeface="Calibri" panose="020F0502020204030204" pitchFamily="34" charset="0"/>
              </a:rPr>
              <a:t>In the given example, by continuing with “Yes, and” the idea does not get shot down. Instead, it is being elaborated 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0" dirty="0">
                <a:effectLst/>
                <a:latin typeface="Calibri" panose="020F0502020204030204" pitchFamily="34"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b="1" dirty="0">
              <a:effectLst/>
              <a:latin typeface="Calibri" panose="020F0502020204030204" pitchFamily="34" charset="0"/>
              <a:ea typeface="Calibri" panose="020F0502020204030204" pitchFamily="34" charset="0"/>
            </a:endParaRPr>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extLst>
      <p:ext uri="{BB962C8B-B14F-4D97-AF65-F5344CB8AC3E}">
        <p14:creationId xmlns:p14="http://schemas.microsoft.com/office/powerpoint/2010/main" val="42645076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a:lnSpc>
                <a:spcPct val="115000"/>
              </a:lnSpc>
            </a:pPr>
            <a:r>
              <a:rPr lang="en-GB" sz="1800" b="1" dirty="0">
                <a:effectLst/>
                <a:latin typeface="Calibri" panose="020F0502020204030204" pitchFamily="34" charset="0"/>
                <a:ea typeface="Calibri" panose="020F0502020204030204" pitchFamily="34" charset="0"/>
              </a:rPr>
              <a:t> </a:t>
            </a:r>
            <a:endParaRPr lang="de-DE" sz="1800" dirty="0">
              <a:effectLst/>
              <a:latin typeface="Arial" panose="020B0604020202020204" pitchFamily="34" charset="0"/>
              <a:ea typeface="Arial" panose="020B0604020202020204" pitchFamily="34" charset="0"/>
            </a:endParaRPr>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40373710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a:lnSpc>
                <a:spcPct val="115000"/>
              </a:lnSpc>
            </a:pPr>
            <a:r>
              <a:rPr lang="de-DE" dirty="0"/>
              <a:t>The </a:t>
            </a:r>
            <a:r>
              <a:rPr lang="de-DE" dirty="0" err="1"/>
              <a:t>scale</a:t>
            </a:r>
            <a:r>
              <a:rPr lang="de-DE" dirty="0"/>
              <a:t> </a:t>
            </a:r>
            <a:r>
              <a:rPr lang="de-DE" dirty="0" err="1"/>
              <a:t>assesses</a:t>
            </a:r>
            <a:r>
              <a:rPr lang="de-DE" dirty="0"/>
              <a:t> </a:t>
            </a:r>
            <a:r>
              <a:rPr lang="de-DE" dirty="0" err="1"/>
              <a:t>the</a:t>
            </a:r>
            <a:r>
              <a:rPr lang="de-DE" dirty="0"/>
              <a:t> </a:t>
            </a:r>
            <a:r>
              <a:rPr lang="de-DE" dirty="0" err="1"/>
              <a:t>strength</a:t>
            </a:r>
            <a:r>
              <a:rPr lang="de-DE" dirty="0"/>
              <a:t> </a:t>
            </a:r>
            <a:r>
              <a:rPr lang="de-DE" dirty="0" err="1"/>
              <a:t>of</a:t>
            </a:r>
            <a:r>
              <a:rPr lang="de-DE" dirty="0"/>
              <a:t> an </a:t>
            </a:r>
            <a:r>
              <a:rPr lang="de-DE" dirty="0" err="1"/>
              <a:t>individual´s</a:t>
            </a:r>
            <a:r>
              <a:rPr lang="de-DE" dirty="0"/>
              <a:t> belief in </a:t>
            </a:r>
            <a:r>
              <a:rPr lang="de-DE" dirty="0" err="1"/>
              <a:t>his</a:t>
            </a:r>
            <a:r>
              <a:rPr lang="de-DE" dirty="0"/>
              <a:t> </a:t>
            </a:r>
            <a:r>
              <a:rPr lang="de-DE" dirty="0" err="1"/>
              <a:t>or</a:t>
            </a:r>
            <a:r>
              <a:rPr lang="de-DE" dirty="0"/>
              <a:t> her </a:t>
            </a:r>
            <a:r>
              <a:rPr lang="de-DE" dirty="0" err="1"/>
              <a:t>ability</a:t>
            </a:r>
            <a:r>
              <a:rPr lang="de-DE" dirty="0"/>
              <a:t> </a:t>
            </a:r>
            <a:r>
              <a:rPr lang="de-DE" dirty="0" err="1"/>
              <a:t>to</a:t>
            </a:r>
            <a:r>
              <a:rPr lang="de-DE" dirty="0"/>
              <a:t> </a:t>
            </a:r>
            <a:r>
              <a:rPr lang="de-DE" dirty="0" err="1"/>
              <a:t>respond</a:t>
            </a:r>
            <a:r>
              <a:rPr lang="de-DE" dirty="0"/>
              <a:t> </a:t>
            </a:r>
            <a:r>
              <a:rPr lang="de-DE" dirty="0" err="1"/>
              <a:t>to</a:t>
            </a:r>
            <a:r>
              <a:rPr lang="de-DE" dirty="0"/>
              <a:t> </a:t>
            </a:r>
            <a:r>
              <a:rPr lang="de-DE" dirty="0" err="1"/>
              <a:t>novel</a:t>
            </a:r>
            <a:r>
              <a:rPr lang="de-DE" dirty="0"/>
              <a:t> </a:t>
            </a:r>
            <a:r>
              <a:rPr lang="de-DE" dirty="0" err="1"/>
              <a:t>or</a:t>
            </a:r>
            <a:r>
              <a:rPr lang="de-DE" dirty="0"/>
              <a:t> </a:t>
            </a:r>
            <a:r>
              <a:rPr lang="de-DE" dirty="0" err="1"/>
              <a:t>difficult</a:t>
            </a:r>
            <a:r>
              <a:rPr lang="de-DE" dirty="0"/>
              <a:t> </a:t>
            </a:r>
            <a:r>
              <a:rPr lang="de-DE" dirty="0" err="1"/>
              <a:t>situations</a:t>
            </a:r>
            <a:r>
              <a:rPr lang="de-DE" dirty="0"/>
              <a:t> and </a:t>
            </a:r>
            <a:r>
              <a:rPr lang="de-DE" dirty="0" err="1"/>
              <a:t>to</a:t>
            </a:r>
            <a:r>
              <a:rPr lang="de-DE" dirty="0"/>
              <a:t> deal </a:t>
            </a:r>
            <a:r>
              <a:rPr lang="de-DE" dirty="0" err="1"/>
              <a:t>with</a:t>
            </a:r>
            <a:r>
              <a:rPr lang="de-DE" dirty="0"/>
              <a:t> </a:t>
            </a:r>
            <a:r>
              <a:rPr lang="de-DE" dirty="0" err="1"/>
              <a:t>any</a:t>
            </a:r>
            <a:r>
              <a:rPr lang="de-DE" dirty="0"/>
              <a:t> </a:t>
            </a:r>
            <a:r>
              <a:rPr lang="de-DE" dirty="0" err="1"/>
              <a:t>setbacks</a:t>
            </a:r>
            <a:r>
              <a:rPr lang="de-DE" dirty="0"/>
              <a:t> </a:t>
            </a:r>
            <a:r>
              <a:rPr lang="de-DE" dirty="0" err="1"/>
              <a:t>or</a:t>
            </a:r>
            <a:r>
              <a:rPr lang="de-DE" dirty="0"/>
              <a:t> </a:t>
            </a:r>
            <a:r>
              <a:rPr lang="de-DE" dirty="0" err="1"/>
              <a:t>obstacles</a:t>
            </a:r>
            <a:r>
              <a:rPr lang="de-DE" dirty="0"/>
              <a:t>. </a:t>
            </a:r>
          </a:p>
          <a:p>
            <a:pPr>
              <a:lnSpc>
                <a:spcPct val="115000"/>
              </a:lnSpc>
            </a:pPr>
            <a:endParaRPr lang="de-DE" dirty="0"/>
          </a:p>
          <a:p>
            <a:pPr>
              <a:lnSpc>
                <a:spcPct val="115000"/>
              </a:lnSpc>
            </a:pPr>
            <a:r>
              <a:rPr lang="de-DE" dirty="0" err="1"/>
              <a:t>It</a:t>
            </a:r>
            <a:r>
              <a:rPr lang="de-DE" dirty="0"/>
              <a:t> </a:t>
            </a:r>
            <a:r>
              <a:rPr lang="de-DE" dirty="0" err="1"/>
              <a:t>is</a:t>
            </a:r>
            <a:r>
              <a:rPr lang="de-DE" dirty="0"/>
              <a:t> a </a:t>
            </a:r>
            <a:r>
              <a:rPr lang="de-DE" dirty="0" err="1"/>
              <a:t>self-administered</a:t>
            </a:r>
            <a:r>
              <a:rPr lang="de-DE" dirty="0"/>
              <a:t> </a:t>
            </a:r>
            <a:r>
              <a:rPr lang="de-DE" dirty="0" err="1"/>
              <a:t>scale</a:t>
            </a:r>
            <a:r>
              <a:rPr lang="de-DE" dirty="0"/>
              <a:t> </a:t>
            </a:r>
            <a:r>
              <a:rPr lang="de-DE" dirty="0" err="1"/>
              <a:t>that</a:t>
            </a:r>
            <a:r>
              <a:rPr lang="de-DE" dirty="0"/>
              <a:t> </a:t>
            </a:r>
            <a:r>
              <a:rPr lang="de-DE" dirty="0" err="1"/>
              <a:t>takes</a:t>
            </a:r>
            <a:r>
              <a:rPr lang="de-DE" dirty="0"/>
              <a:t> 2-3 </a:t>
            </a:r>
            <a:r>
              <a:rPr lang="de-DE" dirty="0" err="1"/>
              <a:t>minutes</a:t>
            </a:r>
            <a:r>
              <a:rPr lang="de-DE" dirty="0"/>
              <a:t> </a:t>
            </a:r>
            <a:r>
              <a:rPr lang="de-DE" dirty="0" err="1"/>
              <a:t>to</a:t>
            </a:r>
            <a:r>
              <a:rPr lang="de-DE" dirty="0"/>
              <a:t> </a:t>
            </a:r>
            <a:r>
              <a:rPr lang="de-DE" dirty="0" err="1"/>
              <a:t>complete</a:t>
            </a:r>
            <a:r>
              <a:rPr lang="de-DE" dirty="0"/>
              <a:t>. </a:t>
            </a:r>
          </a:p>
          <a:p>
            <a:pPr>
              <a:lnSpc>
                <a:spcPct val="115000"/>
              </a:lnSpc>
            </a:pPr>
            <a:endParaRPr lang="de-DE" dirty="0"/>
          </a:p>
          <a:p>
            <a:pPr>
              <a:lnSpc>
                <a:spcPct val="115000"/>
              </a:lnSpc>
            </a:pPr>
            <a:r>
              <a:rPr lang="de-DE" dirty="0"/>
              <a:t>The </a:t>
            </a:r>
            <a:r>
              <a:rPr lang="de-DE" dirty="0" err="1"/>
              <a:t>higher</a:t>
            </a:r>
            <a:r>
              <a:rPr lang="de-DE" dirty="0"/>
              <a:t> </a:t>
            </a:r>
            <a:r>
              <a:rPr lang="de-DE" dirty="0" err="1"/>
              <a:t>the</a:t>
            </a:r>
            <a:r>
              <a:rPr lang="de-DE" dirty="0"/>
              <a:t> score, </a:t>
            </a:r>
            <a:r>
              <a:rPr lang="de-DE" dirty="0" err="1"/>
              <a:t>the</a:t>
            </a:r>
            <a:r>
              <a:rPr lang="de-DE" dirty="0"/>
              <a:t> </a:t>
            </a:r>
            <a:r>
              <a:rPr lang="de-DE" dirty="0" err="1"/>
              <a:t>greater</a:t>
            </a:r>
            <a:r>
              <a:rPr lang="de-DE" dirty="0"/>
              <a:t> </a:t>
            </a:r>
            <a:r>
              <a:rPr lang="de-DE" dirty="0" err="1"/>
              <a:t>is</a:t>
            </a:r>
            <a:r>
              <a:rPr lang="de-DE" dirty="0"/>
              <a:t> </a:t>
            </a:r>
            <a:r>
              <a:rPr lang="de-DE" dirty="0" err="1"/>
              <a:t>the</a:t>
            </a:r>
            <a:r>
              <a:rPr lang="de-DE" dirty="0"/>
              <a:t> </a:t>
            </a:r>
            <a:r>
              <a:rPr lang="de-DE" dirty="0" err="1"/>
              <a:t>individual´s</a:t>
            </a:r>
            <a:r>
              <a:rPr lang="de-DE" dirty="0"/>
              <a:t> </a:t>
            </a:r>
            <a:r>
              <a:rPr lang="de-DE" dirty="0" err="1"/>
              <a:t>generalized</a:t>
            </a:r>
            <a:r>
              <a:rPr lang="de-DE" dirty="0"/>
              <a:t> sense </a:t>
            </a:r>
            <a:r>
              <a:rPr lang="de-DE" dirty="0" err="1"/>
              <a:t>of</a:t>
            </a:r>
            <a:r>
              <a:rPr lang="de-DE" dirty="0"/>
              <a:t> </a:t>
            </a:r>
            <a:r>
              <a:rPr lang="de-DE" dirty="0" err="1"/>
              <a:t>self-efficacy</a:t>
            </a:r>
            <a:r>
              <a:rPr lang="de-DE" dirty="0"/>
              <a:t>. </a:t>
            </a: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35398392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a:lnSpc>
                <a:spcPct val="115000"/>
              </a:lnSpc>
            </a:pPr>
            <a:r>
              <a:rPr lang="en-GB" sz="1800" b="0" dirty="0">
                <a:effectLst/>
                <a:latin typeface="Calibri" panose="020F0502020204030204" pitchFamily="34" charset="0"/>
                <a:ea typeface="Calibri" panose="020F0502020204030204" pitchFamily="34" charset="0"/>
              </a:rPr>
              <a:t> </a:t>
            </a:r>
            <a:r>
              <a:rPr lang="en-US" sz="2800" b="0" i="0" dirty="0">
                <a:solidFill>
                  <a:srgbClr val="222222"/>
                </a:solidFill>
                <a:effectLst/>
                <a:latin typeface="Alice"/>
              </a:rPr>
              <a:t>The creator of </a:t>
            </a:r>
            <a:r>
              <a:rPr lang="en-US" sz="2800" b="0" i="0" dirty="0" err="1">
                <a:solidFill>
                  <a:srgbClr val="222222"/>
                </a:solidFill>
                <a:effectLst/>
                <a:latin typeface="Alice"/>
              </a:rPr>
              <a:t>PowerPlay</a:t>
            </a:r>
            <a:r>
              <a:rPr lang="en-US" sz="2800" b="0" i="0" dirty="0">
                <a:solidFill>
                  <a:srgbClr val="222222"/>
                </a:solidFill>
                <a:effectLst/>
                <a:latin typeface="Alice"/>
              </a:rPr>
              <a:t> Young Entrepreneurs, Bill has over 20 years of experience designing curriculum-based resources that focus on financial literacy, entrepreneurship and social responsibility.</a:t>
            </a:r>
            <a:endParaRPr lang="de-DE" sz="1800" b="0" dirty="0">
              <a:effectLst/>
              <a:latin typeface="Arial" panose="020B0604020202020204" pitchFamily="34" charset="0"/>
              <a:ea typeface="Arial" panose="020B0604020202020204" pitchFamily="34" charset="0"/>
            </a:endParaRPr>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210089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a:lnSpc>
                <a:spcPct val="115000"/>
              </a:lnSpc>
            </a:pPr>
            <a:r>
              <a:rPr lang="en-GB" sz="1800" b="0" dirty="0">
                <a:effectLst/>
                <a:latin typeface="Calibri" panose="020F0502020204030204" pitchFamily="34" charset="0"/>
                <a:ea typeface="Calibri" panose="020F0502020204030204" pitchFamily="34" charset="0"/>
              </a:rPr>
              <a:t> </a:t>
            </a:r>
            <a:endParaRPr lang="de-DE" sz="1800" b="0" dirty="0">
              <a:effectLst/>
              <a:latin typeface="Arial" panose="020B0604020202020204" pitchFamily="34" charset="0"/>
              <a:ea typeface="Arial" panose="020B0604020202020204" pitchFamily="34" charset="0"/>
            </a:endParaRPr>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extLst>
      <p:ext uri="{BB962C8B-B14F-4D97-AF65-F5344CB8AC3E}">
        <p14:creationId xmlns:p14="http://schemas.microsoft.com/office/powerpoint/2010/main" val="4133162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OECD https://</a:t>
            </a:r>
            <a:r>
              <a:rPr lang="en-GB" dirty="0" err="1"/>
              <a:t>www.oecd.org</a:t>
            </a:r>
            <a:r>
              <a:rPr lang="en-GB" dirty="0"/>
              <a:t>/</a:t>
            </a:r>
            <a:r>
              <a:rPr lang="en-GB" dirty="0" err="1"/>
              <a:t>cfe</a:t>
            </a:r>
            <a:r>
              <a:rPr lang="en-GB" dirty="0"/>
              <a:t>/</a:t>
            </a:r>
            <a:r>
              <a:rPr lang="en-GB" dirty="0" err="1"/>
              <a:t>leed</a:t>
            </a:r>
            <a:r>
              <a:rPr lang="en-GB" dirty="0"/>
              <a:t>/social-economy/social-</a:t>
            </a:r>
            <a:r>
              <a:rPr lang="en-GB" dirty="0" err="1"/>
              <a:t>entrepreneurship.htm</a:t>
            </a:r>
            <a:endParaRPr lang="en-GB" dirty="0"/>
          </a:p>
          <a:p>
            <a:r>
              <a:rPr lang="en-GB" dirty="0"/>
              <a:t>SSIR: https://</a:t>
            </a:r>
            <a:r>
              <a:rPr lang="en-GB" dirty="0" err="1"/>
              <a:t>ssir.org</a:t>
            </a:r>
            <a:r>
              <a:rPr lang="en-GB" dirty="0"/>
              <a:t>/articles/entry/</a:t>
            </a:r>
            <a:r>
              <a:rPr lang="en-GB" dirty="0" err="1"/>
              <a:t>social_entrepreneurship_the_case_for_definition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BLUN: https://</a:t>
            </a:r>
            <a:r>
              <a:rPr lang="en-GB" dirty="0" err="1"/>
              <a:t>www.researchgate.net</a:t>
            </a:r>
            <a:r>
              <a:rPr lang="en-GB" dirty="0"/>
              <a:t>/publication/320298564_Exploring_Entrepreneurship_-_Second_Edition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INV: https://</a:t>
            </a:r>
            <a:r>
              <a:rPr lang="en-GB" dirty="0" err="1"/>
              <a:t>www.investopedia.com</a:t>
            </a:r>
            <a:r>
              <a:rPr lang="en-GB" dirty="0"/>
              <a:t>/terms/s/social-</a:t>
            </a:r>
            <a:r>
              <a:rPr lang="en-GB" dirty="0" err="1"/>
              <a:t>entrepreneur.asp</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USC: https://</a:t>
            </a:r>
            <a:r>
              <a:rPr lang="en-GB" dirty="0" err="1"/>
              <a:t>www.uschamber.com</a:t>
            </a:r>
            <a:r>
              <a:rPr lang="en-GB" dirty="0"/>
              <a:t>/co/start/</a:t>
            </a:r>
            <a:r>
              <a:rPr lang="en-GB" dirty="0" err="1"/>
              <a:t>startup</a:t>
            </a:r>
            <a:r>
              <a:rPr lang="en-GB" dirty="0"/>
              <a:t>/what-is-social-entrepreneurship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ORBI: https://</a:t>
            </a:r>
            <a:r>
              <a:rPr lang="en-GB" dirty="0" err="1"/>
              <a:t>orbi.uliege.be</a:t>
            </a:r>
            <a:r>
              <a:rPr lang="en-GB" dirty="0"/>
              <a:t>/bitstream/2268/99644/3/Huybrechts%20Nicholls%20social%20entrepreneurship%20book%20chapter.pdf</a:t>
            </a:r>
            <a:endParaRPr lang="en-AT" dirty="0"/>
          </a:p>
          <a:p>
            <a:endParaRPr lang="en-A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T" dirty="0"/>
          </a:p>
        </p:txBody>
      </p:sp>
      <p:sp>
        <p:nvSpPr>
          <p:cNvPr id="4" name="Slide Number Placeholder 3"/>
          <p:cNvSpPr>
            <a:spLocks noGrp="1"/>
          </p:cNvSpPr>
          <p:nvPr>
            <p:ph type="sldNum" sz="quarter" idx="5"/>
          </p:nvPr>
        </p:nvSpPr>
        <p:spPr/>
        <p:txBody>
          <a:bodyPr/>
          <a:lstStyle/>
          <a:p>
            <a:fld id="{DB5FED43-0C8D-6444-90F0-A4083D562C7E}" type="slidenum">
              <a:rPr lang="en-AT" smtClean="0"/>
              <a:t>4</a:t>
            </a:fld>
            <a:endParaRPr lang="en-AT"/>
          </a:p>
        </p:txBody>
      </p:sp>
    </p:spTree>
    <p:extLst>
      <p:ext uri="{BB962C8B-B14F-4D97-AF65-F5344CB8AC3E}">
        <p14:creationId xmlns:p14="http://schemas.microsoft.com/office/powerpoint/2010/main" val="28073654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C59C4FCC-A7BB-4998-9C5C-F010D2AC4004}" type="slidenum">
              <a:rPr lang="en-US" smtClean="0"/>
              <a:t>40</a:t>
            </a:fld>
            <a:endParaRPr lang="en-US"/>
          </a:p>
        </p:txBody>
      </p:sp>
    </p:spTree>
    <p:extLst>
      <p:ext uri="{BB962C8B-B14F-4D97-AF65-F5344CB8AC3E}">
        <p14:creationId xmlns:p14="http://schemas.microsoft.com/office/powerpoint/2010/main" val="2827875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OECD https://</a:t>
            </a:r>
            <a:r>
              <a:rPr lang="en-GB" dirty="0" err="1"/>
              <a:t>www.oecd.org</a:t>
            </a:r>
            <a:r>
              <a:rPr lang="en-GB" dirty="0"/>
              <a:t>/</a:t>
            </a:r>
            <a:r>
              <a:rPr lang="en-GB" dirty="0" err="1"/>
              <a:t>cfe</a:t>
            </a:r>
            <a:r>
              <a:rPr lang="en-GB" dirty="0"/>
              <a:t>/</a:t>
            </a:r>
            <a:r>
              <a:rPr lang="en-GB" dirty="0" err="1"/>
              <a:t>leed</a:t>
            </a:r>
            <a:r>
              <a:rPr lang="en-GB" dirty="0"/>
              <a:t>/social-economy/social-</a:t>
            </a:r>
            <a:r>
              <a:rPr lang="en-GB" dirty="0" err="1"/>
              <a:t>entrepreneurship.htm</a:t>
            </a:r>
            <a:endParaRPr lang="en-GB" dirty="0"/>
          </a:p>
          <a:p>
            <a:r>
              <a:rPr lang="en-GB" dirty="0"/>
              <a:t>SSIR: https://</a:t>
            </a:r>
            <a:r>
              <a:rPr lang="en-GB" dirty="0" err="1"/>
              <a:t>ssir.org</a:t>
            </a:r>
            <a:r>
              <a:rPr lang="en-GB" dirty="0"/>
              <a:t>/articles/entry/</a:t>
            </a:r>
            <a:r>
              <a:rPr lang="en-GB" dirty="0" err="1"/>
              <a:t>social_entrepreneurship_the_case_for_definition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BLUN: https://</a:t>
            </a:r>
            <a:r>
              <a:rPr lang="en-GB" dirty="0" err="1"/>
              <a:t>www.researchgate.net</a:t>
            </a:r>
            <a:r>
              <a:rPr lang="en-GB" dirty="0"/>
              <a:t>/publication/320298564_Exploring_Entrepreneurship_-_Second_Edition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INV: https://</a:t>
            </a:r>
            <a:r>
              <a:rPr lang="en-GB" dirty="0" err="1"/>
              <a:t>www.investopedia.com</a:t>
            </a:r>
            <a:r>
              <a:rPr lang="en-GB" dirty="0"/>
              <a:t>/terms/s/social-</a:t>
            </a:r>
            <a:r>
              <a:rPr lang="en-GB" dirty="0" err="1"/>
              <a:t>entrepreneur.asp</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USC: https://</a:t>
            </a:r>
            <a:r>
              <a:rPr lang="en-GB" dirty="0" err="1"/>
              <a:t>www.uschamber.com</a:t>
            </a:r>
            <a:r>
              <a:rPr lang="en-GB" dirty="0"/>
              <a:t>/co/start/</a:t>
            </a:r>
            <a:r>
              <a:rPr lang="en-GB" dirty="0" err="1"/>
              <a:t>startup</a:t>
            </a:r>
            <a:r>
              <a:rPr lang="en-GB" dirty="0"/>
              <a:t>/what-is-social-entrepreneurship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ORBI: https://</a:t>
            </a:r>
            <a:r>
              <a:rPr lang="en-GB" dirty="0" err="1"/>
              <a:t>orbi.uliege.be</a:t>
            </a:r>
            <a:r>
              <a:rPr lang="en-GB" dirty="0"/>
              <a:t>/bitstream/2268/99644/3/Huybrechts%20Nicholls%20social%20entrepreneurship%20book%20chapter.pdf</a:t>
            </a:r>
            <a:endParaRPr lang="en-AT" dirty="0"/>
          </a:p>
          <a:p>
            <a:endParaRPr lang="en-A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T" dirty="0"/>
          </a:p>
        </p:txBody>
      </p:sp>
      <p:sp>
        <p:nvSpPr>
          <p:cNvPr id="4" name="Slide Number Placeholder 3"/>
          <p:cNvSpPr>
            <a:spLocks noGrp="1"/>
          </p:cNvSpPr>
          <p:nvPr>
            <p:ph type="sldNum" sz="quarter" idx="5"/>
          </p:nvPr>
        </p:nvSpPr>
        <p:spPr/>
        <p:txBody>
          <a:bodyPr/>
          <a:lstStyle/>
          <a:p>
            <a:fld id="{DB5FED43-0C8D-6444-90F0-A4083D562C7E}" type="slidenum">
              <a:rPr lang="en-AT" smtClean="0"/>
              <a:t>5</a:t>
            </a:fld>
            <a:endParaRPr lang="en-AT"/>
          </a:p>
        </p:txBody>
      </p:sp>
    </p:spTree>
    <p:extLst>
      <p:ext uri="{BB962C8B-B14F-4D97-AF65-F5344CB8AC3E}">
        <p14:creationId xmlns:p14="http://schemas.microsoft.com/office/powerpoint/2010/main" val="1442945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ORBI: https://</a:t>
            </a:r>
            <a:r>
              <a:rPr lang="en-GB" dirty="0" err="1"/>
              <a:t>orbi.uliege.be</a:t>
            </a:r>
            <a:r>
              <a:rPr lang="en-GB" dirty="0"/>
              <a:t>/bitstream/2268/99644/3/Huybrechts%20Nicholls%20social%20entrepreneurship%20book%20chapter.pdf (p. 4)</a:t>
            </a:r>
            <a:endParaRPr lang="en-AT" dirty="0"/>
          </a:p>
        </p:txBody>
      </p:sp>
      <p:sp>
        <p:nvSpPr>
          <p:cNvPr id="4" name="Slide Number Placeholder 3"/>
          <p:cNvSpPr>
            <a:spLocks noGrp="1"/>
          </p:cNvSpPr>
          <p:nvPr>
            <p:ph type="sldNum" sz="quarter" idx="5"/>
          </p:nvPr>
        </p:nvSpPr>
        <p:spPr/>
        <p:txBody>
          <a:bodyPr/>
          <a:lstStyle/>
          <a:p>
            <a:fld id="{DB5FED43-0C8D-6444-90F0-A4083D562C7E}" type="slidenum">
              <a:rPr lang="en-AT" smtClean="0"/>
              <a:t>6</a:t>
            </a:fld>
            <a:endParaRPr lang="en-AT"/>
          </a:p>
        </p:txBody>
      </p:sp>
    </p:spTree>
    <p:extLst>
      <p:ext uri="{BB962C8B-B14F-4D97-AF65-F5344CB8AC3E}">
        <p14:creationId xmlns:p14="http://schemas.microsoft.com/office/powerpoint/2010/main" val="2246338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NCBI: https://</a:t>
            </a:r>
            <a:r>
              <a:rPr lang="en-GB" dirty="0" err="1"/>
              <a:t>www.ncbi.nlm.nih.gov</a:t>
            </a:r>
            <a:r>
              <a:rPr lang="en-GB" dirty="0"/>
              <a:t>/</a:t>
            </a:r>
            <a:r>
              <a:rPr lang="en-GB" dirty="0" err="1"/>
              <a:t>pmc</a:t>
            </a:r>
            <a:r>
              <a:rPr lang="en-GB" dirty="0"/>
              <a:t>/articles/PMC7134220/#:~:text=Digital%20entrepreneurship%20can%20be%20defined,business%20%5B1%2C%205%5D</a:t>
            </a:r>
          </a:p>
          <a:p>
            <a:r>
              <a:rPr lang="en-GB" dirty="0"/>
              <a:t>BAIERL: https://</a:t>
            </a:r>
            <a:r>
              <a:rPr lang="en-GB" dirty="0" err="1"/>
              <a:t>www.researchgate.net</a:t>
            </a:r>
            <a:r>
              <a:rPr lang="en-GB" dirty="0"/>
              <a:t>/publication/333261566_Digital_Entrepreneurship_Interfaces_Between_Digital_Technologies_and_Entrepreneurship </a:t>
            </a:r>
          </a:p>
          <a:p>
            <a:r>
              <a:rPr lang="en-GB" dirty="0"/>
              <a:t>// https://1lib.at/book/5225179/37e787</a:t>
            </a:r>
          </a:p>
          <a:p>
            <a:r>
              <a:rPr lang="en-GB" dirty="0"/>
              <a:t>IJIRMPS: https://</a:t>
            </a:r>
            <a:r>
              <a:rPr lang="en-GB" dirty="0" err="1"/>
              <a:t>www.ijirmps.org</a:t>
            </a:r>
            <a:r>
              <a:rPr lang="en-GB" dirty="0"/>
              <a:t>/papers/2018/4/160.pdf</a:t>
            </a:r>
            <a:endParaRPr lang="en-AT" dirty="0"/>
          </a:p>
        </p:txBody>
      </p:sp>
      <p:sp>
        <p:nvSpPr>
          <p:cNvPr id="4" name="Slide Number Placeholder 3"/>
          <p:cNvSpPr>
            <a:spLocks noGrp="1"/>
          </p:cNvSpPr>
          <p:nvPr>
            <p:ph type="sldNum" sz="quarter" idx="5"/>
          </p:nvPr>
        </p:nvSpPr>
        <p:spPr/>
        <p:txBody>
          <a:bodyPr/>
          <a:lstStyle/>
          <a:p>
            <a:fld id="{DB5FED43-0C8D-6444-90F0-A4083D562C7E}" type="slidenum">
              <a:rPr lang="en-AT" smtClean="0"/>
              <a:t>7</a:t>
            </a:fld>
            <a:endParaRPr lang="en-AT"/>
          </a:p>
        </p:txBody>
      </p:sp>
    </p:spTree>
    <p:extLst>
      <p:ext uri="{BB962C8B-B14F-4D97-AF65-F5344CB8AC3E}">
        <p14:creationId xmlns:p14="http://schemas.microsoft.com/office/powerpoint/2010/main" val="2792272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NCBI: https://</a:t>
            </a:r>
            <a:r>
              <a:rPr lang="en-GB" dirty="0" err="1"/>
              <a:t>www.ncbi.nlm.nih.gov</a:t>
            </a:r>
            <a:r>
              <a:rPr lang="en-GB" dirty="0"/>
              <a:t>/</a:t>
            </a:r>
            <a:r>
              <a:rPr lang="en-GB" dirty="0" err="1"/>
              <a:t>pmc</a:t>
            </a:r>
            <a:r>
              <a:rPr lang="en-GB" dirty="0"/>
              <a:t>/articles/PMC7134220/#:~:text=Digital%20entrepreneurship%20can%20be%20defined,business%20%5B1%2C%205%5D</a:t>
            </a:r>
          </a:p>
          <a:p>
            <a:r>
              <a:rPr lang="en-GB" dirty="0"/>
              <a:t>BAIERL: https://</a:t>
            </a:r>
            <a:r>
              <a:rPr lang="en-GB" dirty="0" err="1"/>
              <a:t>www.researchgate.net</a:t>
            </a:r>
            <a:r>
              <a:rPr lang="en-GB" dirty="0"/>
              <a:t>/publication/333261566_Digital_Entrepreneurship_Interfaces_Between_Digital_Technologies_and_Entrepreneurship </a:t>
            </a:r>
          </a:p>
          <a:p>
            <a:r>
              <a:rPr lang="en-GB" dirty="0"/>
              <a:t>// https://1lib.at/book/5225179/37e787</a:t>
            </a:r>
          </a:p>
          <a:p>
            <a:r>
              <a:rPr lang="en-GB" dirty="0"/>
              <a:t>IJIRMPS: https://</a:t>
            </a:r>
            <a:r>
              <a:rPr lang="en-GB" dirty="0" err="1"/>
              <a:t>www.ijirmps.org</a:t>
            </a:r>
            <a:r>
              <a:rPr lang="en-GB" dirty="0"/>
              <a:t>/papers/2018/4/160.pdf</a:t>
            </a:r>
          </a:p>
          <a:p>
            <a:r>
              <a:rPr lang="en-GB" dirty="0"/>
              <a:t>LEARNDIGITAL: https://</a:t>
            </a:r>
            <a:r>
              <a:rPr lang="en-GB" dirty="0" err="1"/>
              <a:t>www.learndigitalentrepreneurship.com</a:t>
            </a:r>
            <a:r>
              <a:rPr lang="en-GB" dirty="0"/>
              <a:t>/2019/02/16/what-is-digital-entrepreneurship/</a:t>
            </a:r>
            <a:endParaRPr lang="en-AT" dirty="0"/>
          </a:p>
        </p:txBody>
      </p:sp>
      <p:sp>
        <p:nvSpPr>
          <p:cNvPr id="4" name="Slide Number Placeholder 3"/>
          <p:cNvSpPr>
            <a:spLocks noGrp="1"/>
          </p:cNvSpPr>
          <p:nvPr>
            <p:ph type="sldNum" sz="quarter" idx="5"/>
          </p:nvPr>
        </p:nvSpPr>
        <p:spPr/>
        <p:txBody>
          <a:bodyPr/>
          <a:lstStyle/>
          <a:p>
            <a:fld id="{DB5FED43-0C8D-6444-90F0-A4083D562C7E}" type="slidenum">
              <a:rPr lang="en-AT" smtClean="0"/>
              <a:t>8</a:t>
            </a:fld>
            <a:endParaRPr lang="en-AT"/>
          </a:p>
        </p:txBody>
      </p:sp>
    </p:spTree>
    <p:extLst>
      <p:ext uri="{BB962C8B-B14F-4D97-AF65-F5344CB8AC3E}">
        <p14:creationId xmlns:p14="http://schemas.microsoft.com/office/powerpoint/2010/main" val="3660639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NCBI: https://</a:t>
            </a:r>
            <a:r>
              <a:rPr lang="en-GB" dirty="0" err="1"/>
              <a:t>www.ncbi.nlm.nih.gov</a:t>
            </a:r>
            <a:r>
              <a:rPr lang="en-GB" dirty="0"/>
              <a:t>/</a:t>
            </a:r>
            <a:r>
              <a:rPr lang="en-GB" dirty="0" err="1"/>
              <a:t>pmc</a:t>
            </a:r>
            <a:r>
              <a:rPr lang="en-GB" dirty="0"/>
              <a:t>/articles/PMC7134220/#:~:text=Digital%20entrepreneurship%20can%20be%20defined,business%20%5B1%2C%205%5D</a:t>
            </a:r>
          </a:p>
          <a:p>
            <a:r>
              <a:rPr lang="en-GB" dirty="0"/>
              <a:t>BAIERL: https://</a:t>
            </a:r>
            <a:r>
              <a:rPr lang="en-GB" dirty="0" err="1"/>
              <a:t>www.researchgate.net</a:t>
            </a:r>
            <a:r>
              <a:rPr lang="en-GB" dirty="0"/>
              <a:t>/publication/333261566_Digital_Entrepreneurship_Interfaces_Between_Digital_Technologies_and_Entrepreneurship </a:t>
            </a:r>
          </a:p>
          <a:p>
            <a:r>
              <a:rPr lang="en-GB" dirty="0"/>
              <a:t>// https://1lib.at/book/5225179/37e787</a:t>
            </a:r>
          </a:p>
          <a:p>
            <a:r>
              <a:rPr lang="en-GB" dirty="0"/>
              <a:t>IJIRMPS: https://</a:t>
            </a:r>
            <a:r>
              <a:rPr lang="en-GB" dirty="0" err="1"/>
              <a:t>www.ijirmps.org</a:t>
            </a:r>
            <a:r>
              <a:rPr lang="en-GB" dirty="0"/>
              <a:t>/papers/2018/4/160.pdf</a:t>
            </a:r>
            <a:endParaRPr lang="en-AT" dirty="0"/>
          </a:p>
        </p:txBody>
      </p:sp>
      <p:sp>
        <p:nvSpPr>
          <p:cNvPr id="4" name="Slide Number Placeholder 3"/>
          <p:cNvSpPr>
            <a:spLocks noGrp="1"/>
          </p:cNvSpPr>
          <p:nvPr>
            <p:ph type="sldNum" sz="quarter" idx="5"/>
          </p:nvPr>
        </p:nvSpPr>
        <p:spPr/>
        <p:txBody>
          <a:bodyPr/>
          <a:lstStyle/>
          <a:p>
            <a:fld id="{DB5FED43-0C8D-6444-90F0-A4083D562C7E}" type="slidenum">
              <a:rPr lang="en-AT" smtClean="0"/>
              <a:t>9</a:t>
            </a:fld>
            <a:endParaRPr lang="en-AT"/>
          </a:p>
        </p:txBody>
      </p:sp>
    </p:spTree>
    <p:extLst>
      <p:ext uri="{BB962C8B-B14F-4D97-AF65-F5344CB8AC3E}">
        <p14:creationId xmlns:p14="http://schemas.microsoft.com/office/powerpoint/2010/main" val="24876984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b="1">
                <a:latin typeface="Expressway Rg" panose="020B0604020200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b="1">
                <a:latin typeface="Expressway Rg" panose="020B0604020200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a:latin typeface="Expressway Rg" panose="020B0604020200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Expressway Rg" panose="020B0604020200020204" pitchFamily="34" charset="0"/>
              </a:defRPr>
            </a:lvl1pPr>
          </a:lstStyle>
          <a:p>
            <a:fld id="{FA8A6AB6-A428-4229-9434-94E028D66DA4}" type="slidenum">
              <a:rPr lang="en-US" smtClean="0"/>
              <a:pPr/>
              <a:t>‹Nr.›</a:t>
            </a:fld>
            <a:endParaRPr lang="en-US"/>
          </a:p>
        </p:txBody>
      </p:sp>
      <p:pic>
        <p:nvPicPr>
          <p:cNvPr id="8"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290975" y="58300"/>
            <a:ext cx="1138207" cy="1071253"/>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8938" y="525194"/>
            <a:ext cx="1345223" cy="313885"/>
          </a:xfrm>
          <a:prstGeom prst="rect">
            <a:avLst/>
          </a:prstGeom>
        </p:spPr>
      </p:pic>
    </p:spTree>
    <p:extLst>
      <p:ext uri="{BB962C8B-B14F-4D97-AF65-F5344CB8AC3E}">
        <p14:creationId xmlns:p14="http://schemas.microsoft.com/office/powerpoint/2010/main" val="23870549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Expressway Rg" panose="020B0604020200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259639"/>
            <a:ext cx="2057400" cy="365125"/>
          </a:xfrm>
        </p:spPr>
        <p:txBody>
          <a:bodyPr/>
          <a:lstStyle>
            <a:lvl1pPr>
              <a:defRPr>
                <a:latin typeface="Expressway Rg" panose="020B0604020200020204" pitchFamily="34" charset="0"/>
              </a:defRPr>
            </a:lvl1pPr>
          </a:lstStyle>
          <a:p>
            <a:fld id="{4AABBFD9-E13D-410C-BF4D-FF5EB14A7A38}" type="datetimeFigureOut">
              <a:rPr lang="en-US" smtClean="0"/>
              <a:pPr/>
              <a:t>3/2/2022</a:t>
            </a:fld>
            <a:endParaRPr lang="en-US"/>
          </a:p>
        </p:txBody>
      </p:sp>
      <p:sp>
        <p:nvSpPr>
          <p:cNvPr id="6" name="Footer Placeholder 5"/>
          <p:cNvSpPr>
            <a:spLocks noGrp="1"/>
          </p:cNvSpPr>
          <p:nvPr>
            <p:ph type="ftr" sz="quarter" idx="11"/>
          </p:nvPr>
        </p:nvSpPr>
        <p:spPr>
          <a:xfrm>
            <a:off x="3028950" y="6259639"/>
            <a:ext cx="3086100" cy="365125"/>
          </a:xfrm>
        </p:spPr>
        <p:txBody>
          <a:bodyPr/>
          <a:lstStyle>
            <a:lvl1pPr>
              <a:defRPr>
                <a:latin typeface="Expressway Rg" panose="020B0604020200020204" pitchFamily="34" charset="0"/>
              </a:defRPr>
            </a:lvl1pPr>
          </a:lstStyle>
          <a:p>
            <a:endParaRPr lang="en-US" dirty="0"/>
          </a:p>
        </p:txBody>
      </p:sp>
      <p:sp>
        <p:nvSpPr>
          <p:cNvPr id="7" name="Slide Number Placeholder 6"/>
          <p:cNvSpPr>
            <a:spLocks noGrp="1"/>
          </p:cNvSpPr>
          <p:nvPr>
            <p:ph type="sldNum" sz="quarter" idx="12"/>
          </p:nvPr>
        </p:nvSpPr>
        <p:spPr>
          <a:xfrm>
            <a:off x="6457950" y="6259639"/>
            <a:ext cx="2057400" cy="365125"/>
          </a:xfrm>
        </p:spPr>
        <p:txBody>
          <a:bodyPr/>
          <a:lstStyle>
            <a:lvl1pPr>
              <a:defRPr>
                <a:latin typeface="Expressway Rg" panose="020B0604020200020204" pitchFamily="34" charset="0"/>
              </a:defRPr>
            </a:lvl1pPr>
          </a:lstStyle>
          <a:p>
            <a:fld id="{FA8A6AB6-A428-4229-9434-94E028D66DA4}" type="slidenum">
              <a:rPr lang="en-US" smtClean="0"/>
              <a:pPr/>
              <a:t>‹Nr.›</a:t>
            </a:fld>
            <a:endParaRPr lang="en-US"/>
          </a:p>
        </p:txBody>
      </p:sp>
      <p:pic>
        <p:nvPicPr>
          <p:cNvPr id="8" name="Grafik 27">
            <a:extLst>
              <a:ext uri="{FF2B5EF4-FFF2-40B4-BE49-F238E27FC236}">
                <a16:creationId xmlns:a16="http://schemas.microsoft.com/office/drawing/2014/main" id="{2A9C8B11-6DF5-407C-A3F0-6FBE553F4739}"/>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38477" y="-40407"/>
            <a:ext cx="491867" cy="462933"/>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1F5018B2-BEF1-4DA8-82B4-376877853B6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769052" y="-12036"/>
            <a:ext cx="1345223" cy="313885"/>
          </a:xfrm>
          <a:prstGeom prst="rect">
            <a:avLst/>
          </a:prstGeom>
        </p:spPr>
      </p:pic>
    </p:spTree>
    <p:extLst>
      <p:ext uri="{BB962C8B-B14F-4D97-AF65-F5344CB8AC3E}">
        <p14:creationId xmlns:p14="http://schemas.microsoft.com/office/powerpoint/2010/main" val="101061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Expressway Rg" panose="020B0604020200020204" pitchFamily="34" charset="0"/>
              </a:defRPr>
            </a:lvl1pPr>
          </a:lstStyle>
          <a:p>
            <a:fld id="{4AABBFD9-E13D-410C-BF4D-FF5EB14A7A38}" type="datetimeFigureOut">
              <a:rPr lang="en-US" smtClean="0"/>
              <a:pPr/>
              <a:t>3/2/2022</a:t>
            </a:fld>
            <a:endParaRPr lang="en-US"/>
          </a:p>
        </p:txBody>
      </p:sp>
      <p:sp>
        <p:nvSpPr>
          <p:cNvPr id="4" name="Footer Placeholder 3"/>
          <p:cNvSpPr>
            <a:spLocks noGrp="1"/>
          </p:cNvSpPr>
          <p:nvPr>
            <p:ph type="ftr" sz="quarter" idx="11"/>
          </p:nvPr>
        </p:nvSpPr>
        <p:spPr/>
        <p:txBody>
          <a:bodyPr/>
          <a:lstStyle>
            <a:lvl1pPr>
              <a:defRPr>
                <a:latin typeface="Expressway Rg" panose="020B0604020200020204" pitchFamily="34" charset="0"/>
              </a:defRPr>
            </a:lvl1pPr>
          </a:lstStyle>
          <a:p>
            <a:endParaRPr lang="en-US"/>
          </a:p>
        </p:txBody>
      </p:sp>
      <p:sp>
        <p:nvSpPr>
          <p:cNvPr id="5" name="Slide Number Placeholder 4"/>
          <p:cNvSpPr>
            <a:spLocks noGrp="1"/>
          </p:cNvSpPr>
          <p:nvPr>
            <p:ph type="sldNum" sz="quarter" idx="12"/>
          </p:nvPr>
        </p:nvSpPr>
        <p:spPr/>
        <p:txBody>
          <a:bodyPr/>
          <a:lstStyle>
            <a:lvl1pPr>
              <a:defRPr>
                <a:latin typeface="Expressway Rg" panose="020B0604020200020204" pitchFamily="34" charset="0"/>
              </a:defRPr>
            </a:lvl1pPr>
          </a:lstStyle>
          <a:p>
            <a:fld id="{FA8A6AB6-A428-4229-9434-94E028D66DA4}" type="slidenum">
              <a:rPr lang="en-US" smtClean="0"/>
              <a:pPr/>
              <a:t>‹Nr.›</a:t>
            </a:fld>
            <a:endParaRPr lang="en-US"/>
          </a:p>
        </p:txBody>
      </p:sp>
      <p:sp>
        <p:nvSpPr>
          <p:cNvPr id="8" name="Title 1"/>
          <p:cNvSpPr>
            <a:spLocks noGrp="1"/>
          </p:cNvSpPr>
          <p:nvPr>
            <p:ph type="title"/>
          </p:nvPr>
        </p:nvSpPr>
        <p:spPr>
          <a:xfrm>
            <a:off x="628650" y="1600200"/>
            <a:ext cx="7886700" cy="793377"/>
          </a:xfrm>
        </p:spPr>
        <p:txBody>
          <a:bodyPr/>
          <a:lstStyle>
            <a:lvl1pPr>
              <a:defRPr>
                <a:latin typeface="Expressway Rg" panose="020B0604020200020204" pitchFamily="34" charset="0"/>
              </a:defRPr>
            </a:lvl1pPr>
          </a:lstStyle>
          <a:p>
            <a:r>
              <a:rPr lang="en-US"/>
              <a:t>Click to edit Master title style</a:t>
            </a:r>
            <a:endParaRPr lang="en-US" dirty="0"/>
          </a:p>
        </p:txBody>
      </p:sp>
      <p:sp>
        <p:nvSpPr>
          <p:cNvPr id="9" name="Content Placeholder 2"/>
          <p:cNvSpPr>
            <a:spLocks noGrp="1"/>
          </p:cNvSpPr>
          <p:nvPr>
            <p:ph sz="half" idx="1"/>
          </p:nvPr>
        </p:nvSpPr>
        <p:spPr>
          <a:xfrm>
            <a:off x="6286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2"/>
          </p:nvPr>
        </p:nvSpPr>
        <p:spPr>
          <a:xfrm>
            <a:off x="46291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Grafik 27">
            <a:extLst>
              <a:ext uri="{FF2B5EF4-FFF2-40B4-BE49-F238E27FC236}">
                <a16:creationId xmlns:a16="http://schemas.microsoft.com/office/drawing/2014/main" id="{089504DB-15B4-4E93-AF93-69D78E85E515}"/>
              </a:ext>
            </a:extLst>
          </p:cNvPr>
          <p:cNvPicPr/>
          <p:nvPr userDrawn="1"/>
        </p:nvPicPr>
        <p:blipFill>
          <a:blip r:embed="rId2" cstate="hqprint">
            <a:extLst>
              <a:ext uri="{28A0092B-C50C-407E-A947-70E740481C1C}">
                <a14:useLocalDpi xmlns:a14="http://schemas.microsoft.com/office/drawing/2010/main" val="0"/>
              </a:ext>
            </a:extLst>
          </a:blip>
          <a:stretch>
            <a:fillRect/>
          </a:stretch>
        </p:blipFill>
        <p:spPr bwMode="auto">
          <a:xfrm>
            <a:off x="149781" y="282450"/>
            <a:ext cx="1138207" cy="1071253"/>
          </a:xfrm>
          <a:prstGeom prst="rect">
            <a:avLst/>
          </a:prstGeom>
          <a:noFill/>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E0603AB7-ECDC-4FAD-8070-E48256800E7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237744" y="749344"/>
            <a:ext cx="1345223" cy="313885"/>
          </a:xfrm>
          <a:prstGeom prst="rect">
            <a:avLst/>
          </a:prstGeom>
        </p:spPr>
      </p:pic>
    </p:spTree>
    <p:extLst>
      <p:ext uri="{BB962C8B-B14F-4D97-AF65-F5344CB8AC3E}">
        <p14:creationId xmlns:p14="http://schemas.microsoft.com/office/powerpoint/2010/main" val="2448557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Expressway Rg" panose="020B0604020200020204" pitchFamily="34" charset="0"/>
              </a:defRPr>
            </a:lvl1pPr>
          </a:lstStyle>
          <a:p>
            <a:fld id="{4AABBFD9-E13D-410C-BF4D-FF5EB14A7A38}" type="datetimeFigureOut">
              <a:rPr lang="en-US" smtClean="0"/>
              <a:pPr/>
              <a:t>3/2/2022</a:t>
            </a:fld>
            <a:endParaRPr lang="en-US"/>
          </a:p>
        </p:txBody>
      </p:sp>
      <p:sp>
        <p:nvSpPr>
          <p:cNvPr id="3" name="Footer Placeholder 2"/>
          <p:cNvSpPr>
            <a:spLocks noGrp="1"/>
          </p:cNvSpPr>
          <p:nvPr>
            <p:ph type="ftr" sz="quarter" idx="11"/>
          </p:nvPr>
        </p:nvSpPr>
        <p:spPr/>
        <p:txBody>
          <a:bodyPr/>
          <a:lstStyle>
            <a:lvl1pPr>
              <a:defRPr>
                <a:latin typeface="Expressway Rg" panose="020B0604020200020204"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Expressway Rg" panose="020B0604020200020204" pitchFamily="34" charset="0"/>
              </a:defRPr>
            </a:lvl1pPr>
          </a:lstStyle>
          <a:p>
            <a:fld id="{FA8A6AB6-A428-4229-9434-94E028D66DA4}" type="slidenum">
              <a:rPr lang="en-US" smtClean="0"/>
              <a:pPr/>
              <a:t>‹Nr.›</a:t>
            </a:fld>
            <a:endParaRPr lang="en-US"/>
          </a:p>
        </p:txBody>
      </p:sp>
    </p:spTree>
    <p:extLst>
      <p:ext uri="{BB962C8B-B14F-4D97-AF65-F5344CB8AC3E}">
        <p14:creationId xmlns:p14="http://schemas.microsoft.com/office/powerpoint/2010/main" val="1013290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b="1">
                <a:latin typeface="Expressway Rg" panose="020B0604020200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b="1">
                <a:latin typeface="Expressway Rg" panose="020B0604020200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a:latin typeface="Expressway Rg" panose="020B0604020200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Expressway Rg" panose="020B0604020200020204" pitchFamily="34" charset="0"/>
              </a:defRPr>
            </a:lvl1pPr>
          </a:lstStyle>
          <a:p>
            <a:fld id="{FA8A6AB6-A428-4229-9434-94E028D66DA4}" type="slidenum">
              <a:rPr lang="en-US" smtClean="0"/>
              <a:pPr/>
              <a:t>‹Nr.›</a:t>
            </a:fld>
            <a:endParaRPr lang="en-US"/>
          </a:p>
        </p:txBody>
      </p:sp>
      <p:pic>
        <p:nvPicPr>
          <p:cNvPr id="9"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290975" y="58300"/>
            <a:ext cx="1138207" cy="1071253"/>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8938" y="525194"/>
            <a:ext cx="1345223" cy="313885"/>
          </a:xfrm>
          <a:prstGeom prst="rect">
            <a:avLst/>
          </a:prstGeom>
        </p:spPr>
      </p:pic>
    </p:spTree>
    <p:extLst>
      <p:ext uri="{BB962C8B-B14F-4D97-AF65-F5344CB8AC3E}">
        <p14:creationId xmlns:p14="http://schemas.microsoft.com/office/powerpoint/2010/main" val="79187784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349864"/>
            <a:ext cx="7886700" cy="1325563"/>
          </a:xfrm>
        </p:spPr>
        <p:txBody>
          <a:bodyPr/>
          <a:lstStyle>
            <a:lvl1pPr>
              <a:defRPr>
                <a:latin typeface="Expressway Rg" panose="020B0604020200020204" pitchFamily="34" charset="0"/>
              </a:defRPr>
            </a:lvl1pPr>
          </a:lstStyle>
          <a:p>
            <a:r>
              <a:rPr lang="en-US" dirty="0"/>
              <a:t>Click to edit Master title style</a:t>
            </a:r>
          </a:p>
        </p:txBody>
      </p:sp>
      <p:sp>
        <p:nvSpPr>
          <p:cNvPr id="3" name="Content Placeholder 2"/>
          <p:cNvSpPr>
            <a:spLocks noGrp="1"/>
          </p:cNvSpPr>
          <p:nvPr>
            <p:ph idx="1"/>
          </p:nvPr>
        </p:nvSpPr>
        <p:spPr>
          <a:xfrm>
            <a:off x="628650" y="3103685"/>
            <a:ext cx="7886700" cy="2584939"/>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Expressway Rg" panose="020B0604020200020204" pitchFamily="34" charset="0"/>
              </a:defRPr>
            </a:lvl1pPr>
          </a:lstStyle>
          <a:p>
            <a:fld id="{4AABBFD9-E13D-410C-BF4D-FF5EB14A7A38}" type="datetimeFigureOut">
              <a:rPr lang="en-US" smtClean="0"/>
              <a:pPr/>
              <a:t>3/2/2022</a:t>
            </a:fld>
            <a:endParaRPr lang="en-US" dirty="0"/>
          </a:p>
        </p:txBody>
      </p:sp>
      <p:sp>
        <p:nvSpPr>
          <p:cNvPr id="5" name="Footer Placeholder 4"/>
          <p:cNvSpPr>
            <a:spLocks noGrp="1"/>
          </p:cNvSpPr>
          <p:nvPr>
            <p:ph type="ftr" sz="quarter" idx="11"/>
          </p:nvPr>
        </p:nvSpPr>
        <p:spPr/>
        <p:txBody>
          <a:bodyPr/>
          <a:lstStyle>
            <a:lvl1pPr>
              <a:defRPr>
                <a:latin typeface="Expressway Rg" panose="020B0604020200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Expressway Rg" panose="020B0604020200020204" pitchFamily="34" charset="0"/>
              </a:defRPr>
            </a:lvl1pPr>
          </a:lstStyle>
          <a:p>
            <a:fld id="{00BA99B1-276B-4266-AB25-01307CAE10A9}" type="slidenum">
              <a:rPr lang="en-US" smtClean="0"/>
              <a:pPr/>
              <a:t>‹Nr.›</a:t>
            </a:fld>
            <a:endParaRPr lang="en-US" dirty="0"/>
          </a:p>
        </p:txBody>
      </p:sp>
      <p:pic>
        <p:nvPicPr>
          <p:cNvPr id="9"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290975" y="58300"/>
            <a:ext cx="1138207" cy="1071253"/>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8938" y="525194"/>
            <a:ext cx="1345223" cy="313885"/>
          </a:xfrm>
          <a:prstGeom prst="rect">
            <a:avLst/>
          </a:prstGeom>
        </p:spPr>
      </p:pic>
    </p:spTree>
    <p:extLst>
      <p:ext uri="{BB962C8B-B14F-4D97-AF65-F5344CB8AC3E}">
        <p14:creationId xmlns:p14="http://schemas.microsoft.com/office/powerpoint/2010/main" val="251911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349864"/>
            <a:ext cx="7886700" cy="1325563"/>
          </a:xfrm>
        </p:spPr>
        <p:txBody>
          <a:bodyPr/>
          <a:lstStyle>
            <a:lvl1pPr>
              <a:defRPr>
                <a:latin typeface="Expressway Rg" panose="020B0604020200020204" pitchFamily="34" charset="0"/>
              </a:defRPr>
            </a:lvl1pPr>
          </a:lstStyle>
          <a:p>
            <a:r>
              <a:rPr lang="en-US" dirty="0"/>
              <a:t>Click to edit Master title style</a:t>
            </a:r>
          </a:p>
        </p:txBody>
      </p:sp>
      <p:sp>
        <p:nvSpPr>
          <p:cNvPr id="3" name="Content Placeholder 2"/>
          <p:cNvSpPr>
            <a:spLocks noGrp="1"/>
          </p:cNvSpPr>
          <p:nvPr>
            <p:ph idx="1"/>
          </p:nvPr>
        </p:nvSpPr>
        <p:spPr>
          <a:xfrm>
            <a:off x="628650" y="3103685"/>
            <a:ext cx="7886700" cy="2584939"/>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Expressway Rg" panose="020B0604020200020204" pitchFamily="34" charset="0"/>
              </a:defRPr>
            </a:lvl1pPr>
          </a:lstStyle>
          <a:p>
            <a:fld id="{4AABBFD9-E13D-410C-BF4D-FF5EB14A7A38}" type="datetimeFigureOut">
              <a:rPr lang="en-US" smtClean="0"/>
              <a:pPr/>
              <a:t>3/2/2022</a:t>
            </a:fld>
            <a:endParaRPr lang="en-US" dirty="0"/>
          </a:p>
        </p:txBody>
      </p:sp>
      <p:sp>
        <p:nvSpPr>
          <p:cNvPr id="5" name="Footer Placeholder 4"/>
          <p:cNvSpPr>
            <a:spLocks noGrp="1"/>
          </p:cNvSpPr>
          <p:nvPr>
            <p:ph type="ftr" sz="quarter" idx="11"/>
          </p:nvPr>
        </p:nvSpPr>
        <p:spPr/>
        <p:txBody>
          <a:bodyPr/>
          <a:lstStyle>
            <a:lvl1pPr>
              <a:defRPr>
                <a:latin typeface="Expressway Rg" panose="020B0604020200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Expressway Rg" panose="020B0604020200020204" pitchFamily="34" charset="0"/>
              </a:defRPr>
            </a:lvl1pPr>
          </a:lstStyle>
          <a:p>
            <a:fld id="{00BA99B1-276B-4266-AB25-01307CAE10A9}" type="slidenum">
              <a:rPr lang="en-US" smtClean="0"/>
              <a:pPr/>
              <a:t>‹Nr.›</a:t>
            </a:fld>
            <a:endParaRPr lang="en-US" dirty="0"/>
          </a:p>
        </p:txBody>
      </p:sp>
      <p:pic>
        <p:nvPicPr>
          <p:cNvPr id="7"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290975" y="58300"/>
            <a:ext cx="1138207" cy="1071253"/>
          </a:xfrm>
          <a:prstGeom prst="rect">
            <a:avLst/>
          </a:prstGeom>
          <a:noFill/>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8938" y="525194"/>
            <a:ext cx="1345223" cy="313885"/>
          </a:xfrm>
          <a:prstGeom prst="rect">
            <a:avLst/>
          </a:prstGeom>
        </p:spPr>
      </p:pic>
    </p:spTree>
    <p:extLst>
      <p:ext uri="{BB962C8B-B14F-4D97-AF65-F5344CB8AC3E}">
        <p14:creationId xmlns:p14="http://schemas.microsoft.com/office/powerpoint/2010/main" val="2234839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349864"/>
            <a:ext cx="7886700" cy="1325563"/>
          </a:xfrm>
        </p:spPr>
        <p:txBody>
          <a:bodyPr/>
          <a:lstStyle>
            <a:lvl1pPr>
              <a:defRPr>
                <a:latin typeface="Expressway Rg" panose="020B0604020200020204" pitchFamily="34" charset="0"/>
              </a:defRPr>
            </a:lvl1pPr>
          </a:lstStyle>
          <a:p>
            <a:r>
              <a:rPr lang="en-US" dirty="0"/>
              <a:t>Click to edit Master title style</a:t>
            </a:r>
          </a:p>
        </p:txBody>
      </p:sp>
      <p:sp>
        <p:nvSpPr>
          <p:cNvPr id="3" name="Content Placeholder 2"/>
          <p:cNvSpPr>
            <a:spLocks noGrp="1"/>
          </p:cNvSpPr>
          <p:nvPr>
            <p:ph idx="1"/>
          </p:nvPr>
        </p:nvSpPr>
        <p:spPr>
          <a:xfrm>
            <a:off x="628650" y="3103685"/>
            <a:ext cx="7886700" cy="2584939"/>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Expressway Rg" panose="020B0604020200020204" pitchFamily="34" charset="0"/>
              </a:defRPr>
            </a:lvl1pPr>
          </a:lstStyle>
          <a:p>
            <a:fld id="{4AABBFD9-E13D-410C-BF4D-FF5EB14A7A38}" type="datetimeFigureOut">
              <a:rPr lang="en-US" smtClean="0"/>
              <a:pPr/>
              <a:t>3/2/2022</a:t>
            </a:fld>
            <a:endParaRPr lang="en-US" dirty="0"/>
          </a:p>
        </p:txBody>
      </p:sp>
      <p:sp>
        <p:nvSpPr>
          <p:cNvPr id="5" name="Footer Placeholder 4"/>
          <p:cNvSpPr>
            <a:spLocks noGrp="1"/>
          </p:cNvSpPr>
          <p:nvPr>
            <p:ph type="ftr" sz="quarter" idx="11"/>
          </p:nvPr>
        </p:nvSpPr>
        <p:spPr/>
        <p:txBody>
          <a:bodyPr/>
          <a:lstStyle>
            <a:lvl1pPr>
              <a:defRPr>
                <a:latin typeface="Expressway Rg" panose="020B0604020200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Expressway Rg" panose="020B0604020200020204" pitchFamily="34" charset="0"/>
              </a:defRPr>
            </a:lvl1pPr>
          </a:lstStyle>
          <a:p>
            <a:fld id="{00BA99B1-276B-4266-AB25-01307CAE10A9}" type="slidenum">
              <a:rPr lang="en-US" smtClean="0"/>
              <a:pPr/>
              <a:t>‹Nr.›</a:t>
            </a:fld>
            <a:endParaRPr lang="en-US" dirty="0"/>
          </a:p>
        </p:txBody>
      </p:sp>
      <p:pic>
        <p:nvPicPr>
          <p:cNvPr id="9"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290975" y="58300"/>
            <a:ext cx="1138207" cy="1071253"/>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8938" y="525194"/>
            <a:ext cx="1345223" cy="313885"/>
          </a:xfrm>
          <a:prstGeom prst="rect">
            <a:avLst/>
          </a:prstGeom>
        </p:spPr>
      </p:pic>
    </p:spTree>
    <p:extLst>
      <p:ext uri="{BB962C8B-B14F-4D97-AF65-F5344CB8AC3E}">
        <p14:creationId xmlns:p14="http://schemas.microsoft.com/office/powerpoint/2010/main" val="2400587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600200"/>
            <a:ext cx="7886700" cy="793377"/>
          </a:xfrm>
        </p:spPr>
        <p:txBody>
          <a:bodyPr/>
          <a:lstStyle>
            <a:lvl1pPr>
              <a:defRPr>
                <a:latin typeface="Expressway Rg" panose="020B0604020200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259639"/>
            <a:ext cx="2057400" cy="365125"/>
          </a:xfrm>
        </p:spPr>
        <p:txBody>
          <a:bodyPr/>
          <a:lstStyle>
            <a:lvl1pPr>
              <a:defRPr>
                <a:latin typeface="Expressway Rg" panose="020B0604020200020204" pitchFamily="34" charset="0"/>
              </a:defRPr>
            </a:lvl1pPr>
          </a:lstStyle>
          <a:p>
            <a:fld id="{4AABBFD9-E13D-410C-BF4D-FF5EB14A7A38}" type="datetimeFigureOut">
              <a:rPr lang="en-US" smtClean="0"/>
              <a:pPr/>
              <a:t>3/2/2022</a:t>
            </a:fld>
            <a:endParaRPr lang="en-US"/>
          </a:p>
        </p:txBody>
      </p:sp>
      <p:sp>
        <p:nvSpPr>
          <p:cNvPr id="6" name="Footer Placeholder 5"/>
          <p:cNvSpPr>
            <a:spLocks noGrp="1"/>
          </p:cNvSpPr>
          <p:nvPr>
            <p:ph type="ftr" sz="quarter" idx="11"/>
          </p:nvPr>
        </p:nvSpPr>
        <p:spPr>
          <a:xfrm>
            <a:off x="3028950" y="6259639"/>
            <a:ext cx="3086100" cy="365125"/>
          </a:xfrm>
        </p:spPr>
        <p:txBody>
          <a:bodyPr/>
          <a:lstStyle>
            <a:lvl1pPr>
              <a:defRPr>
                <a:latin typeface="Expressway Rg" panose="020B0604020200020204" pitchFamily="34" charset="0"/>
              </a:defRPr>
            </a:lvl1pPr>
          </a:lstStyle>
          <a:p>
            <a:endParaRPr lang="en-US" dirty="0"/>
          </a:p>
        </p:txBody>
      </p:sp>
      <p:sp>
        <p:nvSpPr>
          <p:cNvPr id="7" name="Slide Number Placeholder 6"/>
          <p:cNvSpPr>
            <a:spLocks noGrp="1"/>
          </p:cNvSpPr>
          <p:nvPr>
            <p:ph type="sldNum" sz="quarter" idx="12"/>
          </p:nvPr>
        </p:nvSpPr>
        <p:spPr>
          <a:xfrm>
            <a:off x="6457950" y="6259639"/>
            <a:ext cx="2057400" cy="365125"/>
          </a:xfrm>
        </p:spPr>
        <p:txBody>
          <a:bodyPr/>
          <a:lstStyle>
            <a:lvl1pPr>
              <a:defRPr>
                <a:latin typeface="Expressway Rg" panose="020B0604020200020204" pitchFamily="34" charset="0"/>
              </a:defRPr>
            </a:lvl1pPr>
          </a:lstStyle>
          <a:p>
            <a:fld id="{FA8A6AB6-A428-4229-9434-94E028D66DA4}" type="slidenum">
              <a:rPr lang="en-US" smtClean="0"/>
              <a:pPr/>
              <a:t>‹Nr.›</a:t>
            </a:fld>
            <a:endParaRPr lang="en-US"/>
          </a:p>
        </p:txBody>
      </p:sp>
      <p:pic>
        <p:nvPicPr>
          <p:cNvPr id="10"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149781" y="282450"/>
            <a:ext cx="1138207" cy="1071253"/>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237744" y="749344"/>
            <a:ext cx="1345223" cy="313885"/>
          </a:xfrm>
          <a:prstGeom prst="rect">
            <a:avLst/>
          </a:prstGeom>
        </p:spPr>
      </p:pic>
    </p:spTree>
    <p:extLst>
      <p:ext uri="{BB962C8B-B14F-4D97-AF65-F5344CB8AC3E}">
        <p14:creationId xmlns:p14="http://schemas.microsoft.com/office/powerpoint/2010/main" val="3705863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8650" y="6259639"/>
            <a:ext cx="2057400" cy="365125"/>
          </a:xfrm>
        </p:spPr>
        <p:txBody>
          <a:bodyPr/>
          <a:lstStyle>
            <a:lvl1pPr>
              <a:defRPr>
                <a:latin typeface="Expressway Rg" panose="020B0604020200020204" pitchFamily="34" charset="0"/>
              </a:defRPr>
            </a:lvl1pPr>
          </a:lstStyle>
          <a:p>
            <a:fld id="{4AABBFD9-E13D-410C-BF4D-FF5EB14A7A38}" type="datetimeFigureOut">
              <a:rPr lang="en-US" smtClean="0"/>
              <a:pPr/>
              <a:t>3/2/2022</a:t>
            </a:fld>
            <a:endParaRPr lang="en-US"/>
          </a:p>
        </p:txBody>
      </p:sp>
      <p:sp>
        <p:nvSpPr>
          <p:cNvPr id="6" name="Footer Placeholder 5"/>
          <p:cNvSpPr>
            <a:spLocks noGrp="1"/>
          </p:cNvSpPr>
          <p:nvPr>
            <p:ph type="ftr" sz="quarter" idx="11"/>
          </p:nvPr>
        </p:nvSpPr>
        <p:spPr>
          <a:xfrm>
            <a:off x="3028950" y="6259639"/>
            <a:ext cx="3086100" cy="365125"/>
          </a:xfrm>
        </p:spPr>
        <p:txBody>
          <a:bodyPr/>
          <a:lstStyle>
            <a:lvl1pPr>
              <a:defRPr>
                <a:latin typeface="Expressway Rg" panose="020B0604020200020204" pitchFamily="34" charset="0"/>
              </a:defRPr>
            </a:lvl1pPr>
          </a:lstStyle>
          <a:p>
            <a:endParaRPr lang="en-US" dirty="0"/>
          </a:p>
        </p:txBody>
      </p:sp>
      <p:sp>
        <p:nvSpPr>
          <p:cNvPr id="7" name="Slide Number Placeholder 6"/>
          <p:cNvSpPr>
            <a:spLocks noGrp="1"/>
          </p:cNvSpPr>
          <p:nvPr>
            <p:ph type="sldNum" sz="quarter" idx="12"/>
          </p:nvPr>
        </p:nvSpPr>
        <p:spPr>
          <a:xfrm>
            <a:off x="6457950" y="6259639"/>
            <a:ext cx="2057400" cy="365125"/>
          </a:xfrm>
        </p:spPr>
        <p:txBody>
          <a:bodyPr/>
          <a:lstStyle>
            <a:lvl1pPr>
              <a:defRPr>
                <a:latin typeface="Expressway Rg" panose="020B0604020200020204" pitchFamily="34" charset="0"/>
              </a:defRPr>
            </a:lvl1pPr>
          </a:lstStyle>
          <a:p>
            <a:fld id="{FA8A6AB6-A428-4229-9434-94E028D66DA4}" type="slidenum">
              <a:rPr lang="en-US" smtClean="0"/>
              <a:pPr/>
              <a:t>‹Nr.›</a:t>
            </a:fld>
            <a:endParaRPr lang="en-US"/>
          </a:p>
        </p:txBody>
      </p:sp>
      <p:sp>
        <p:nvSpPr>
          <p:cNvPr id="10" name="Title 1"/>
          <p:cNvSpPr>
            <a:spLocks noGrp="1"/>
          </p:cNvSpPr>
          <p:nvPr>
            <p:ph type="title"/>
          </p:nvPr>
        </p:nvSpPr>
        <p:spPr>
          <a:xfrm>
            <a:off x="628650" y="1600200"/>
            <a:ext cx="7886700" cy="793377"/>
          </a:xfrm>
        </p:spPr>
        <p:txBody>
          <a:bodyPr/>
          <a:lstStyle>
            <a:lvl1pPr>
              <a:defRPr>
                <a:latin typeface="Expressway Rg" panose="020B0604020200020204" pitchFamily="34" charset="0"/>
              </a:defRPr>
            </a:lvl1pPr>
          </a:lstStyle>
          <a:p>
            <a:r>
              <a:rPr lang="en-US"/>
              <a:t>Click to edit Master title style</a:t>
            </a:r>
            <a:endParaRPr lang="en-US" dirty="0"/>
          </a:p>
        </p:txBody>
      </p:sp>
      <p:sp>
        <p:nvSpPr>
          <p:cNvPr id="11" name="Content Placeholder 2"/>
          <p:cNvSpPr>
            <a:spLocks noGrp="1"/>
          </p:cNvSpPr>
          <p:nvPr>
            <p:ph sz="half" idx="1"/>
          </p:nvPr>
        </p:nvSpPr>
        <p:spPr>
          <a:xfrm>
            <a:off x="6286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half" idx="2"/>
          </p:nvPr>
        </p:nvSpPr>
        <p:spPr>
          <a:xfrm>
            <a:off x="46291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149781" y="282450"/>
            <a:ext cx="1138207" cy="1071253"/>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237744" y="749344"/>
            <a:ext cx="1345223" cy="313885"/>
          </a:xfrm>
          <a:prstGeom prst="rect">
            <a:avLst/>
          </a:prstGeom>
        </p:spPr>
      </p:pic>
    </p:spTree>
    <p:extLst>
      <p:ext uri="{BB962C8B-B14F-4D97-AF65-F5344CB8AC3E}">
        <p14:creationId xmlns:p14="http://schemas.microsoft.com/office/powerpoint/2010/main" val="4290051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8650" y="6259639"/>
            <a:ext cx="2057400" cy="365125"/>
          </a:xfrm>
        </p:spPr>
        <p:txBody>
          <a:bodyPr/>
          <a:lstStyle>
            <a:lvl1pPr>
              <a:defRPr>
                <a:latin typeface="Expressway Rg" panose="020B0604020200020204" pitchFamily="34" charset="0"/>
              </a:defRPr>
            </a:lvl1pPr>
          </a:lstStyle>
          <a:p>
            <a:fld id="{4AABBFD9-E13D-410C-BF4D-FF5EB14A7A38}" type="datetimeFigureOut">
              <a:rPr lang="en-US" smtClean="0"/>
              <a:pPr/>
              <a:t>3/2/2022</a:t>
            </a:fld>
            <a:endParaRPr lang="en-US"/>
          </a:p>
        </p:txBody>
      </p:sp>
      <p:sp>
        <p:nvSpPr>
          <p:cNvPr id="6" name="Footer Placeholder 5"/>
          <p:cNvSpPr>
            <a:spLocks noGrp="1"/>
          </p:cNvSpPr>
          <p:nvPr>
            <p:ph type="ftr" sz="quarter" idx="11"/>
          </p:nvPr>
        </p:nvSpPr>
        <p:spPr>
          <a:xfrm>
            <a:off x="3028950" y="6259639"/>
            <a:ext cx="3086100" cy="365125"/>
          </a:xfrm>
        </p:spPr>
        <p:txBody>
          <a:bodyPr/>
          <a:lstStyle>
            <a:lvl1pPr>
              <a:defRPr>
                <a:latin typeface="Expressway Rg" panose="020B0604020200020204" pitchFamily="34" charset="0"/>
              </a:defRPr>
            </a:lvl1pPr>
          </a:lstStyle>
          <a:p>
            <a:endParaRPr lang="en-US" dirty="0"/>
          </a:p>
        </p:txBody>
      </p:sp>
      <p:sp>
        <p:nvSpPr>
          <p:cNvPr id="7" name="Slide Number Placeholder 6"/>
          <p:cNvSpPr>
            <a:spLocks noGrp="1"/>
          </p:cNvSpPr>
          <p:nvPr>
            <p:ph type="sldNum" sz="quarter" idx="12"/>
          </p:nvPr>
        </p:nvSpPr>
        <p:spPr>
          <a:xfrm>
            <a:off x="6457950" y="6259639"/>
            <a:ext cx="2057400" cy="365125"/>
          </a:xfrm>
        </p:spPr>
        <p:txBody>
          <a:bodyPr/>
          <a:lstStyle>
            <a:lvl1pPr>
              <a:defRPr>
                <a:latin typeface="Expressway Rg" panose="020B0604020200020204" pitchFamily="34" charset="0"/>
              </a:defRPr>
            </a:lvl1pPr>
          </a:lstStyle>
          <a:p>
            <a:fld id="{FA8A6AB6-A428-4229-9434-94E028D66DA4}" type="slidenum">
              <a:rPr lang="en-US" smtClean="0"/>
              <a:pPr/>
              <a:t>‹Nr.›</a:t>
            </a:fld>
            <a:endParaRPr lang="en-US"/>
          </a:p>
        </p:txBody>
      </p:sp>
      <p:sp>
        <p:nvSpPr>
          <p:cNvPr id="10" name="Title 1"/>
          <p:cNvSpPr>
            <a:spLocks noGrp="1"/>
          </p:cNvSpPr>
          <p:nvPr>
            <p:ph type="title"/>
          </p:nvPr>
        </p:nvSpPr>
        <p:spPr>
          <a:xfrm>
            <a:off x="628650" y="1600200"/>
            <a:ext cx="7886700" cy="793377"/>
          </a:xfrm>
        </p:spPr>
        <p:txBody>
          <a:bodyPr/>
          <a:lstStyle>
            <a:lvl1pPr>
              <a:defRPr>
                <a:latin typeface="Expressway Rg" panose="020B0604020200020204" pitchFamily="34" charset="0"/>
              </a:defRPr>
            </a:lvl1pPr>
          </a:lstStyle>
          <a:p>
            <a:r>
              <a:rPr lang="en-US"/>
              <a:t>Click to edit Master title style</a:t>
            </a:r>
            <a:endParaRPr lang="en-US" dirty="0"/>
          </a:p>
        </p:txBody>
      </p:sp>
      <p:sp>
        <p:nvSpPr>
          <p:cNvPr id="11" name="Content Placeholder 2"/>
          <p:cNvSpPr>
            <a:spLocks noGrp="1"/>
          </p:cNvSpPr>
          <p:nvPr>
            <p:ph sz="half" idx="1"/>
          </p:nvPr>
        </p:nvSpPr>
        <p:spPr>
          <a:xfrm>
            <a:off x="6286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half" idx="2"/>
          </p:nvPr>
        </p:nvSpPr>
        <p:spPr>
          <a:xfrm>
            <a:off x="46291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149781" y="282450"/>
            <a:ext cx="1138207" cy="1071253"/>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237744" y="749344"/>
            <a:ext cx="1345223" cy="313885"/>
          </a:xfrm>
          <a:prstGeom prst="rect">
            <a:avLst/>
          </a:prstGeom>
        </p:spPr>
      </p:pic>
    </p:spTree>
    <p:extLst>
      <p:ext uri="{BB962C8B-B14F-4D97-AF65-F5344CB8AC3E}">
        <p14:creationId xmlns:p14="http://schemas.microsoft.com/office/powerpoint/2010/main" val="440707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8650" y="6259639"/>
            <a:ext cx="2057400" cy="365125"/>
          </a:xfrm>
        </p:spPr>
        <p:txBody>
          <a:bodyPr/>
          <a:lstStyle>
            <a:lvl1pPr>
              <a:defRPr>
                <a:latin typeface="Expressway Rg" panose="020B0604020200020204" pitchFamily="34" charset="0"/>
              </a:defRPr>
            </a:lvl1pPr>
          </a:lstStyle>
          <a:p>
            <a:fld id="{4AABBFD9-E13D-410C-BF4D-FF5EB14A7A38}" type="datetimeFigureOut">
              <a:rPr lang="en-US" smtClean="0"/>
              <a:pPr/>
              <a:t>3/2/2022</a:t>
            </a:fld>
            <a:endParaRPr lang="en-US"/>
          </a:p>
        </p:txBody>
      </p:sp>
      <p:sp>
        <p:nvSpPr>
          <p:cNvPr id="6" name="Footer Placeholder 5"/>
          <p:cNvSpPr>
            <a:spLocks noGrp="1"/>
          </p:cNvSpPr>
          <p:nvPr>
            <p:ph type="ftr" sz="quarter" idx="11"/>
          </p:nvPr>
        </p:nvSpPr>
        <p:spPr>
          <a:xfrm>
            <a:off x="3028950" y="6259639"/>
            <a:ext cx="3086100" cy="365125"/>
          </a:xfrm>
        </p:spPr>
        <p:txBody>
          <a:bodyPr/>
          <a:lstStyle>
            <a:lvl1pPr>
              <a:defRPr>
                <a:latin typeface="Expressway Rg" panose="020B0604020200020204" pitchFamily="34" charset="0"/>
              </a:defRPr>
            </a:lvl1pPr>
          </a:lstStyle>
          <a:p>
            <a:endParaRPr lang="en-US" dirty="0"/>
          </a:p>
        </p:txBody>
      </p:sp>
      <p:sp>
        <p:nvSpPr>
          <p:cNvPr id="7" name="Slide Number Placeholder 6"/>
          <p:cNvSpPr>
            <a:spLocks noGrp="1"/>
          </p:cNvSpPr>
          <p:nvPr>
            <p:ph type="sldNum" sz="quarter" idx="12"/>
          </p:nvPr>
        </p:nvSpPr>
        <p:spPr>
          <a:xfrm>
            <a:off x="6457950" y="6259639"/>
            <a:ext cx="2057400" cy="365125"/>
          </a:xfrm>
        </p:spPr>
        <p:txBody>
          <a:bodyPr/>
          <a:lstStyle>
            <a:lvl1pPr>
              <a:defRPr>
                <a:latin typeface="Expressway Rg" panose="020B0604020200020204" pitchFamily="34" charset="0"/>
              </a:defRPr>
            </a:lvl1pPr>
          </a:lstStyle>
          <a:p>
            <a:fld id="{FA8A6AB6-A428-4229-9434-94E028D66DA4}" type="slidenum">
              <a:rPr lang="en-US" smtClean="0"/>
              <a:pPr/>
              <a:t>‹Nr.›</a:t>
            </a:fld>
            <a:endParaRPr lang="en-US"/>
          </a:p>
        </p:txBody>
      </p:sp>
      <p:sp>
        <p:nvSpPr>
          <p:cNvPr id="10" name="Title 1"/>
          <p:cNvSpPr>
            <a:spLocks noGrp="1"/>
          </p:cNvSpPr>
          <p:nvPr>
            <p:ph type="title"/>
          </p:nvPr>
        </p:nvSpPr>
        <p:spPr>
          <a:xfrm>
            <a:off x="628650" y="1600200"/>
            <a:ext cx="7886700" cy="793377"/>
          </a:xfrm>
        </p:spPr>
        <p:txBody>
          <a:bodyPr/>
          <a:lstStyle>
            <a:lvl1pPr>
              <a:defRPr>
                <a:latin typeface="Expressway Rg" panose="020B0604020200020204" pitchFamily="34" charset="0"/>
              </a:defRPr>
            </a:lvl1pPr>
          </a:lstStyle>
          <a:p>
            <a:r>
              <a:rPr lang="en-US"/>
              <a:t>Click to edit Master title style</a:t>
            </a:r>
            <a:endParaRPr lang="en-US" dirty="0"/>
          </a:p>
        </p:txBody>
      </p:sp>
      <p:sp>
        <p:nvSpPr>
          <p:cNvPr id="11" name="Content Placeholder 2"/>
          <p:cNvSpPr>
            <a:spLocks noGrp="1"/>
          </p:cNvSpPr>
          <p:nvPr>
            <p:ph sz="half" idx="1"/>
          </p:nvPr>
        </p:nvSpPr>
        <p:spPr>
          <a:xfrm>
            <a:off x="6286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half" idx="2"/>
          </p:nvPr>
        </p:nvSpPr>
        <p:spPr>
          <a:xfrm>
            <a:off x="46291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149781" y="282450"/>
            <a:ext cx="1138207" cy="1071253"/>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237744" y="749344"/>
            <a:ext cx="1345223" cy="313885"/>
          </a:xfrm>
          <a:prstGeom prst="rect">
            <a:avLst/>
          </a:prstGeom>
        </p:spPr>
      </p:pic>
    </p:spTree>
    <p:extLst>
      <p:ext uri="{BB962C8B-B14F-4D97-AF65-F5344CB8AC3E}">
        <p14:creationId xmlns:p14="http://schemas.microsoft.com/office/powerpoint/2010/main" val="2400971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BBFD9-E13D-410C-BF4D-FF5EB14A7A38}" type="datetimeFigureOut">
              <a:rPr lang="en-US" smtClean="0"/>
              <a:t>3/2/2022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A6AB6-A428-4229-9434-94E028D66DA4}" type="slidenum">
              <a:rPr lang="en-US" smtClean="0"/>
              <a:t>‹Nr.›</a:t>
            </a:fld>
            <a:endParaRPr lang="en-US"/>
          </a:p>
        </p:txBody>
      </p:sp>
    </p:spTree>
    <p:extLst>
      <p:ext uri="{BB962C8B-B14F-4D97-AF65-F5344CB8AC3E}">
        <p14:creationId xmlns:p14="http://schemas.microsoft.com/office/powerpoint/2010/main" val="2963511406"/>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62" r:id="rId3"/>
    <p:sldLayoutId id="2147483669" r:id="rId4"/>
    <p:sldLayoutId id="2147483671" r:id="rId5"/>
    <p:sldLayoutId id="2147483664" r:id="rId6"/>
    <p:sldLayoutId id="2147483668" r:id="rId7"/>
    <p:sldLayoutId id="2147483672" r:id="rId8"/>
    <p:sldLayoutId id="2147483673" r:id="rId9"/>
    <p:sldLayoutId id="2147483674" r:id="rId10"/>
    <p:sldLayoutId id="2147483666" r:id="rId11"/>
    <p:sldLayoutId id="21474836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8" Type="http://schemas.openxmlformats.org/officeDocument/2006/relationships/hyperlink" Target="https://www.evelynlim.com/30-positive-affirmations-female-entrepreneur/" TargetMode="External"/><Relationship Id="rId3" Type="http://schemas.openxmlformats.org/officeDocument/2006/relationships/hyperlink" Target="https://daysinspired.com/affirmations-for-entrepreneurs/" TargetMode="External"/><Relationship Id="rId7" Type="http://schemas.openxmlformats.org/officeDocument/2006/relationships/hyperlink" Target="https://andreabolder.com/111-positive-mantras-and-affirmations-for-successful-women-entrepreneurs/"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www.abundancenolimits.com/business-affirmations/" TargetMode="External"/><Relationship Id="rId5" Type="http://schemas.openxmlformats.org/officeDocument/2006/relationships/hyperlink" Target="https://smallbiztrends.com/2017/01/small-business-affirmations.html" TargetMode="External"/><Relationship Id="rId10" Type="http://schemas.openxmlformats.org/officeDocument/2006/relationships/image" Target="../media/image15.png"/><Relationship Id="rId4" Type="http://schemas.openxmlformats.org/officeDocument/2006/relationships/hyperlink" Target="https://theremoteyogi.com/2020/05/22/affirmations-for-entrepreneurs/" TargetMode="External"/><Relationship Id="rId9" Type="http://schemas.openxmlformats.org/officeDocument/2006/relationships/hyperlink" Target="https://thedailygoalgetter.com/blogs/news/positive-affirmations-entrepreneur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hyperlink" Target="https://www.youtube.com/watch?v=Ep21f3ncvBk" TargetMode="External"/><Relationship Id="rId7"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hyperlink" Target="https://www.youtube.com/watch?v=4o_O_v8gQpg" TargetMode="External"/><Relationship Id="rId4" Type="http://schemas.openxmlformats.org/officeDocument/2006/relationships/hyperlink" Target="https://www.youtube.com/watch?v=23Frvd3pp5Q&amp;ab_channel=Megacast" TargetMode="External"/><Relationship Id="rId9"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hyperlink" Target="https://www.peterfisk.com/wp-content/uploads/2016/01/27-Creativity-Tools-for-Divergent-and-Convergent-Thinking.pdf"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hyperlink" Target="https://www.koozai.com/blog/content-marketing-seo/eight-awesome-creative-thinking-techniques-plus-tool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Ihs4VFZWwn4"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de-DE" sz="9600" i="1" dirty="0">
                <a:solidFill>
                  <a:schemeClr val="accent1">
                    <a:lumMod val="50000"/>
                  </a:schemeClr>
                </a:solidFill>
                <a:latin typeface="+mn-lt"/>
                <a:cs typeface="Georgia"/>
              </a:rPr>
              <a:t>ENCORE</a:t>
            </a:r>
            <a:br>
              <a:rPr lang="de-DE" sz="9600" i="1" dirty="0">
                <a:solidFill>
                  <a:schemeClr val="accent1">
                    <a:lumMod val="50000"/>
                  </a:schemeClr>
                </a:solidFill>
                <a:latin typeface="+mn-lt"/>
                <a:cs typeface="Georgia"/>
              </a:rPr>
            </a:br>
            <a:r>
              <a:rPr lang="de-AT" sz="2700" dirty="0">
                <a:solidFill>
                  <a:schemeClr val="accent1">
                    <a:lumMod val="50000"/>
                  </a:schemeClr>
                </a:solidFill>
                <a:latin typeface="+mn-lt"/>
              </a:rPr>
              <a:t>Entrepreneurship Knowledge Centers to Foster Innovative Entrepreneurship Practices in Education and Research</a:t>
            </a:r>
            <a:br>
              <a:rPr lang="de-AT" sz="2700" dirty="0">
                <a:solidFill>
                  <a:schemeClr val="accent1">
                    <a:lumMod val="50000"/>
                  </a:schemeClr>
                </a:solidFill>
                <a:latin typeface="+mn-lt"/>
              </a:rPr>
            </a:br>
            <a:endParaRPr lang="en-US" sz="2700" dirty="0">
              <a:solidFill>
                <a:schemeClr val="accent1">
                  <a:lumMod val="50000"/>
                </a:schemeClr>
              </a:solidFill>
              <a:latin typeface="+mn-lt"/>
            </a:endParaRPr>
          </a:p>
        </p:txBody>
      </p:sp>
      <p:sp>
        <p:nvSpPr>
          <p:cNvPr id="3" name="Subtitle 2"/>
          <p:cNvSpPr>
            <a:spLocks noGrp="1"/>
          </p:cNvSpPr>
          <p:nvPr>
            <p:ph type="subTitle" idx="1"/>
          </p:nvPr>
        </p:nvSpPr>
        <p:spPr>
          <a:xfrm>
            <a:off x="1143000" y="3813243"/>
            <a:ext cx="6858000" cy="2616740"/>
          </a:xfrm>
        </p:spPr>
        <p:txBody>
          <a:bodyPr>
            <a:normAutofit lnSpcReduction="10000"/>
          </a:bodyPr>
          <a:lstStyle/>
          <a:p>
            <a:r>
              <a:rPr lang="de-AT" dirty="0">
                <a:solidFill>
                  <a:schemeClr val="accent1">
                    <a:lumMod val="50000"/>
                  </a:schemeClr>
                </a:solidFill>
                <a:latin typeface="+mn-lt"/>
              </a:rPr>
              <a:t>Training </a:t>
            </a:r>
            <a:r>
              <a:rPr lang="de-AT" dirty="0" err="1">
                <a:solidFill>
                  <a:schemeClr val="accent1">
                    <a:lumMod val="50000"/>
                  </a:schemeClr>
                </a:solidFill>
                <a:latin typeface="+mn-lt"/>
              </a:rPr>
              <a:t>of</a:t>
            </a:r>
            <a:r>
              <a:rPr lang="de-AT" dirty="0">
                <a:solidFill>
                  <a:schemeClr val="accent1">
                    <a:lumMod val="50000"/>
                  </a:schemeClr>
                </a:solidFill>
                <a:latin typeface="+mn-lt"/>
              </a:rPr>
              <a:t> </a:t>
            </a:r>
            <a:r>
              <a:rPr lang="de-AT" dirty="0" err="1">
                <a:solidFill>
                  <a:schemeClr val="accent1">
                    <a:lumMod val="50000"/>
                  </a:schemeClr>
                </a:solidFill>
                <a:latin typeface="+mn-lt"/>
              </a:rPr>
              <a:t>the</a:t>
            </a:r>
            <a:r>
              <a:rPr lang="de-AT" dirty="0">
                <a:solidFill>
                  <a:schemeClr val="accent1">
                    <a:lumMod val="50000"/>
                  </a:schemeClr>
                </a:solidFill>
                <a:latin typeface="+mn-lt"/>
              </a:rPr>
              <a:t> Trainers 2</a:t>
            </a:r>
          </a:p>
          <a:p>
            <a:r>
              <a:rPr lang="en-GB" dirty="0">
                <a:solidFill>
                  <a:schemeClr val="accent1">
                    <a:lumMod val="50000"/>
                  </a:schemeClr>
                </a:solidFill>
                <a:latin typeface="+mn-lt"/>
              </a:rPr>
              <a:t>Principles and types of entrepreneurship</a:t>
            </a:r>
          </a:p>
          <a:p>
            <a:r>
              <a:rPr lang="en-GB" dirty="0">
                <a:solidFill>
                  <a:schemeClr val="accent1">
                    <a:lumMod val="50000"/>
                  </a:schemeClr>
                </a:solidFill>
                <a:latin typeface="+mn-lt"/>
              </a:rPr>
              <a:t>The entrepreneurial mindset </a:t>
            </a:r>
          </a:p>
          <a:p>
            <a:endParaRPr lang="en-GB" sz="1800" dirty="0">
              <a:solidFill>
                <a:schemeClr val="accent1">
                  <a:lumMod val="50000"/>
                </a:schemeClr>
              </a:solidFill>
              <a:latin typeface="+mn-lt"/>
            </a:endParaRPr>
          </a:p>
          <a:p>
            <a:r>
              <a:rPr lang="de-AT" sz="1800" dirty="0">
                <a:solidFill>
                  <a:schemeClr val="accent1">
                    <a:lumMod val="50000"/>
                  </a:schemeClr>
                </a:solidFill>
                <a:latin typeface="+mn-lt"/>
              </a:rPr>
              <a:t>2nd </a:t>
            </a:r>
            <a:r>
              <a:rPr lang="de-AT" sz="1800" dirty="0" err="1">
                <a:solidFill>
                  <a:schemeClr val="accent1">
                    <a:lumMod val="50000"/>
                  </a:schemeClr>
                </a:solidFill>
                <a:latin typeface="+mn-lt"/>
              </a:rPr>
              <a:t>until</a:t>
            </a:r>
            <a:r>
              <a:rPr lang="de-AT" sz="1800" dirty="0">
                <a:solidFill>
                  <a:schemeClr val="accent1">
                    <a:lumMod val="50000"/>
                  </a:schemeClr>
                </a:solidFill>
                <a:latin typeface="+mn-lt"/>
              </a:rPr>
              <a:t> 4th </a:t>
            </a:r>
            <a:r>
              <a:rPr lang="de-AT" sz="1800" dirty="0" err="1">
                <a:solidFill>
                  <a:schemeClr val="accent1">
                    <a:lumMod val="50000"/>
                  </a:schemeClr>
                </a:solidFill>
                <a:latin typeface="+mn-lt"/>
              </a:rPr>
              <a:t>of</a:t>
            </a:r>
            <a:r>
              <a:rPr lang="de-AT" sz="1800" dirty="0">
                <a:solidFill>
                  <a:schemeClr val="accent1">
                    <a:lumMod val="50000"/>
                  </a:schemeClr>
                </a:solidFill>
                <a:latin typeface="+mn-lt"/>
              </a:rPr>
              <a:t> March 2022</a:t>
            </a:r>
          </a:p>
          <a:p>
            <a:endParaRPr lang="de-AT" sz="1000" dirty="0">
              <a:solidFill>
                <a:schemeClr val="accent1">
                  <a:lumMod val="50000"/>
                </a:schemeClr>
              </a:solidFill>
              <a:latin typeface="+mn-lt"/>
            </a:endParaRPr>
          </a:p>
          <a:p>
            <a:r>
              <a:rPr lang="en-US" sz="1800" dirty="0">
                <a:solidFill>
                  <a:schemeClr val="accent1">
                    <a:lumMod val="50000"/>
                  </a:schemeClr>
                </a:solidFill>
                <a:latin typeface="+mn-lt"/>
              </a:rPr>
              <a:t>Project ref.: </a:t>
            </a:r>
            <a:r>
              <a:rPr lang="de-AT" sz="1800" dirty="0">
                <a:solidFill>
                  <a:schemeClr val="accent1">
                    <a:lumMod val="50000"/>
                  </a:schemeClr>
                </a:solidFill>
                <a:latin typeface="+mn-lt"/>
              </a:rPr>
              <a:t>617589-EPP-1-2020-1-AT-EPPKA2-CBHE-JP</a:t>
            </a:r>
          </a:p>
          <a:p>
            <a:endParaRPr lang="en-US" dirty="0"/>
          </a:p>
        </p:txBody>
      </p:sp>
    </p:spTree>
    <p:extLst>
      <p:ext uri="{BB962C8B-B14F-4D97-AF65-F5344CB8AC3E}">
        <p14:creationId xmlns:p14="http://schemas.microsoft.com/office/powerpoint/2010/main" val="1278651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E205EB-614F-3F40-B3F5-D67E58C99D92}"/>
              </a:ext>
            </a:extLst>
          </p:cNvPr>
          <p:cNvSpPr>
            <a:spLocks noGrp="1"/>
          </p:cNvSpPr>
          <p:nvPr>
            <p:ph type="title"/>
          </p:nvPr>
        </p:nvSpPr>
        <p:spPr/>
        <p:txBody>
          <a:bodyPr>
            <a:normAutofit/>
          </a:bodyPr>
          <a:lstStyle/>
          <a:p>
            <a:r>
              <a:rPr lang="en-AT" b="1" dirty="0">
                <a:solidFill>
                  <a:srgbClr val="44546A"/>
                </a:solidFill>
              </a:rPr>
              <a:t>Ecopreneurship</a:t>
            </a:r>
          </a:p>
        </p:txBody>
      </p:sp>
      <p:sp>
        <p:nvSpPr>
          <p:cNvPr id="5" name="Content Placeholder 4">
            <a:extLst>
              <a:ext uri="{FF2B5EF4-FFF2-40B4-BE49-F238E27FC236}">
                <a16:creationId xmlns:a16="http://schemas.microsoft.com/office/drawing/2014/main" id="{62FDC838-FD57-BB47-974F-923FFA2577EC}"/>
              </a:ext>
            </a:extLst>
          </p:cNvPr>
          <p:cNvSpPr>
            <a:spLocks noGrp="1"/>
          </p:cNvSpPr>
          <p:nvPr>
            <p:ph idx="1"/>
          </p:nvPr>
        </p:nvSpPr>
        <p:spPr>
          <a:xfrm>
            <a:off x="137996" y="2780300"/>
            <a:ext cx="7886700" cy="2584939"/>
          </a:xfrm>
        </p:spPr>
        <p:txBody>
          <a:bodyPr>
            <a:normAutofit fontScale="92500" lnSpcReduction="20000"/>
          </a:bodyPr>
          <a:lstStyle/>
          <a:p>
            <a:r>
              <a:rPr lang="en-AT" sz="2600" b="1" dirty="0">
                <a:solidFill>
                  <a:srgbClr val="44546A"/>
                </a:solidFill>
              </a:rPr>
              <a:t>Key characteristics</a:t>
            </a:r>
          </a:p>
          <a:p>
            <a:pPr lvl="2"/>
            <a:r>
              <a:rPr lang="en-AT" dirty="0">
                <a:solidFill>
                  <a:srgbClr val="44546A"/>
                </a:solidFill>
              </a:rPr>
              <a:t>“Environmental Entrepreneurship”; ”Eco-Capitalism” </a:t>
            </a:r>
            <a:r>
              <a:rPr lang="en-GB" dirty="0">
                <a:solidFill>
                  <a:srgbClr val="44546A"/>
                </a:solidFill>
              </a:rPr>
              <a:t>market-based strategy, recognising and profiting from possibilities to improve environmental quality in the private sector </a:t>
            </a:r>
          </a:p>
          <a:p>
            <a:pPr lvl="2"/>
            <a:r>
              <a:rPr lang="en-AT" dirty="0">
                <a:solidFill>
                  <a:srgbClr val="44546A"/>
                </a:solidFill>
              </a:rPr>
              <a:t>Ecopreneurship = combination of ecological and entrepreneurship </a:t>
            </a:r>
            <a:endParaRPr lang="de-DE" dirty="0">
              <a:solidFill>
                <a:srgbClr val="44546A"/>
              </a:solidFill>
            </a:endParaRPr>
          </a:p>
          <a:p>
            <a:pPr lvl="2"/>
            <a:r>
              <a:rPr lang="en-AT" dirty="0">
                <a:solidFill>
                  <a:srgbClr val="44546A"/>
                </a:solidFill>
              </a:rPr>
              <a:t>Application of entrepreneurial ideas to create enterprises solving environmental problems/operating sustainably </a:t>
            </a:r>
            <a:endParaRPr lang="de-DE" dirty="0">
              <a:solidFill>
                <a:srgbClr val="44546A"/>
              </a:solidFill>
            </a:endParaRPr>
          </a:p>
          <a:p>
            <a:pPr lvl="2"/>
            <a:r>
              <a:rPr lang="en-GB" dirty="0">
                <a:solidFill>
                  <a:srgbClr val="44546A"/>
                </a:solidFill>
              </a:rPr>
              <a:t>V</a:t>
            </a:r>
            <a:r>
              <a:rPr lang="en-AT" dirty="0">
                <a:solidFill>
                  <a:srgbClr val="44546A"/>
                </a:solidFill>
              </a:rPr>
              <a:t>entures or initiatives tackling environmental problems </a:t>
            </a:r>
          </a:p>
          <a:p>
            <a:pPr lvl="2"/>
            <a:r>
              <a:rPr lang="en-AT" dirty="0">
                <a:solidFill>
                  <a:srgbClr val="44546A"/>
                </a:solidFill>
              </a:rPr>
              <a:t>Can range from small, community-based firm to large commercial business</a:t>
            </a:r>
          </a:p>
          <a:p>
            <a:pPr lvl="1"/>
            <a:endParaRPr lang="en-AT" dirty="0"/>
          </a:p>
        </p:txBody>
      </p:sp>
    </p:spTree>
    <p:extLst>
      <p:ext uri="{BB962C8B-B14F-4D97-AF65-F5344CB8AC3E}">
        <p14:creationId xmlns:p14="http://schemas.microsoft.com/office/powerpoint/2010/main" val="2611860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E205EB-614F-3F40-B3F5-D67E58C99D92}"/>
              </a:ext>
            </a:extLst>
          </p:cNvPr>
          <p:cNvSpPr>
            <a:spLocks noGrp="1"/>
          </p:cNvSpPr>
          <p:nvPr>
            <p:ph type="title"/>
          </p:nvPr>
        </p:nvSpPr>
        <p:spPr/>
        <p:txBody>
          <a:bodyPr>
            <a:normAutofit/>
          </a:bodyPr>
          <a:lstStyle/>
          <a:p>
            <a:r>
              <a:rPr lang="en-AT" b="1" dirty="0">
                <a:solidFill>
                  <a:srgbClr val="44546A"/>
                </a:solidFill>
              </a:rPr>
              <a:t>Ecopreneurship</a:t>
            </a:r>
          </a:p>
        </p:txBody>
      </p:sp>
      <p:sp>
        <p:nvSpPr>
          <p:cNvPr id="5" name="Content Placeholder 4">
            <a:extLst>
              <a:ext uri="{FF2B5EF4-FFF2-40B4-BE49-F238E27FC236}">
                <a16:creationId xmlns:a16="http://schemas.microsoft.com/office/drawing/2014/main" id="{62FDC838-FD57-BB47-974F-923FFA2577EC}"/>
              </a:ext>
            </a:extLst>
          </p:cNvPr>
          <p:cNvSpPr>
            <a:spLocks noGrp="1"/>
          </p:cNvSpPr>
          <p:nvPr>
            <p:ph idx="1"/>
          </p:nvPr>
        </p:nvSpPr>
        <p:spPr>
          <a:xfrm>
            <a:off x="249508" y="2568427"/>
            <a:ext cx="7886700" cy="2584939"/>
          </a:xfrm>
        </p:spPr>
        <p:txBody>
          <a:bodyPr>
            <a:normAutofit fontScale="62500" lnSpcReduction="20000"/>
          </a:bodyPr>
          <a:lstStyle/>
          <a:p>
            <a:r>
              <a:rPr lang="en-AT" sz="3400" b="1" dirty="0">
                <a:solidFill>
                  <a:srgbClr val="44546A"/>
                </a:solidFill>
              </a:rPr>
              <a:t>Key characteristics</a:t>
            </a:r>
          </a:p>
          <a:p>
            <a:pPr lvl="1"/>
            <a:r>
              <a:rPr lang="en-AT" sz="2700" dirty="0">
                <a:solidFill>
                  <a:srgbClr val="44546A"/>
                </a:solidFill>
              </a:rPr>
              <a:t>Motivated by a concern for the environment &amp; desire to make profit </a:t>
            </a:r>
            <a:endParaRPr lang="de-DE" sz="2700" dirty="0">
              <a:solidFill>
                <a:srgbClr val="44546A"/>
              </a:solidFill>
            </a:endParaRPr>
          </a:p>
          <a:p>
            <a:pPr lvl="1"/>
            <a:r>
              <a:rPr lang="en-AT" sz="2700" dirty="0">
                <a:solidFill>
                  <a:srgbClr val="44546A"/>
                </a:solidFill>
              </a:rPr>
              <a:t>Ecopreneurship seeks for profit and environmental sustainability </a:t>
            </a:r>
            <a:endParaRPr lang="de-DE" sz="2700" dirty="0">
              <a:solidFill>
                <a:srgbClr val="44546A"/>
              </a:solidFill>
            </a:endParaRPr>
          </a:p>
          <a:p>
            <a:pPr lvl="1"/>
            <a:r>
              <a:rPr lang="en-AT" sz="2700" dirty="0">
                <a:solidFill>
                  <a:srgbClr val="44546A"/>
                </a:solidFill>
              </a:rPr>
              <a:t>Focus on “greening” the bottom line, solving problems in society caused by their business </a:t>
            </a:r>
          </a:p>
          <a:p>
            <a:pPr lvl="2"/>
            <a:r>
              <a:rPr lang="en-AT" sz="2700" dirty="0">
                <a:solidFill>
                  <a:srgbClr val="44546A"/>
                </a:solidFill>
              </a:rPr>
              <a:t>Ecopreneurs pay attention to green values </a:t>
            </a:r>
          </a:p>
          <a:p>
            <a:pPr lvl="1"/>
            <a:r>
              <a:rPr lang="en-AT" sz="2700" dirty="0">
                <a:solidFill>
                  <a:srgbClr val="44546A"/>
                </a:solidFill>
              </a:rPr>
              <a:t>Involves innovation, long-term sustainability, and environmental concern</a:t>
            </a:r>
          </a:p>
          <a:p>
            <a:pPr lvl="1"/>
            <a:r>
              <a:rPr lang="en-AT" sz="2700" dirty="0">
                <a:solidFill>
                  <a:srgbClr val="44546A"/>
                </a:solidFill>
              </a:rPr>
              <a:t>An ecopreneur creates/sells environmentally friendly and recyclable/organic  products</a:t>
            </a:r>
            <a:endParaRPr lang="de-DE" sz="2700" dirty="0">
              <a:solidFill>
                <a:srgbClr val="44546A"/>
              </a:solidFill>
            </a:endParaRPr>
          </a:p>
          <a:p>
            <a:pPr lvl="1"/>
            <a:r>
              <a:rPr lang="en-AT" sz="2700" dirty="0">
                <a:solidFill>
                  <a:srgbClr val="44546A"/>
                </a:solidFill>
              </a:rPr>
              <a:t>Driving forces: growing population, increased life expectancy, climate change, decreasing resource availability, inequality </a:t>
            </a:r>
            <a:endParaRPr lang="de-DE" sz="2700" dirty="0">
              <a:solidFill>
                <a:srgbClr val="44546A"/>
              </a:solidFill>
            </a:endParaRPr>
          </a:p>
          <a:p>
            <a:pPr lvl="1"/>
            <a:endParaRPr lang="de-DE" b="1" dirty="0"/>
          </a:p>
        </p:txBody>
      </p:sp>
    </p:spTree>
    <p:extLst>
      <p:ext uri="{BB962C8B-B14F-4D97-AF65-F5344CB8AC3E}">
        <p14:creationId xmlns:p14="http://schemas.microsoft.com/office/powerpoint/2010/main" val="3686878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593B3-1836-AF49-B2C0-8620C529B82B}"/>
              </a:ext>
            </a:extLst>
          </p:cNvPr>
          <p:cNvSpPr>
            <a:spLocks noGrp="1"/>
          </p:cNvSpPr>
          <p:nvPr>
            <p:ph type="title"/>
          </p:nvPr>
        </p:nvSpPr>
        <p:spPr/>
        <p:txBody>
          <a:bodyPr/>
          <a:lstStyle/>
          <a:p>
            <a:r>
              <a:rPr lang="en-AT" b="1" dirty="0">
                <a:solidFill>
                  <a:srgbClr val="44546A"/>
                </a:solidFill>
              </a:rPr>
              <a:t>Other types</a:t>
            </a:r>
          </a:p>
        </p:txBody>
      </p:sp>
      <p:sp>
        <p:nvSpPr>
          <p:cNvPr id="3" name="Content Placeholder 2">
            <a:extLst>
              <a:ext uri="{FF2B5EF4-FFF2-40B4-BE49-F238E27FC236}">
                <a16:creationId xmlns:a16="http://schemas.microsoft.com/office/drawing/2014/main" id="{49156A7E-6700-844C-8137-8D20CDE2F76C}"/>
              </a:ext>
            </a:extLst>
          </p:cNvPr>
          <p:cNvSpPr>
            <a:spLocks noGrp="1"/>
          </p:cNvSpPr>
          <p:nvPr>
            <p:ph idx="1"/>
          </p:nvPr>
        </p:nvSpPr>
        <p:spPr>
          <a:xfrm>
            <a:off x="447675" y="2675427"/>
            <a:ext cx="7886700" cy="2584939"/>
          </a:xfrm>
        </p:spPr>
        <p:txBody>
          <a:bodyPr>
            <a:normAutofit fontScale="70000" lnSpcReduction="20000"/>
          </a:bodyPr>
          <a:lstStyle/>
          <a:p>
            <a:r>
              <a:rPr lang="de-DE" b="1" dirty="0">
                <a:solidFill>
                  <a:srgbClr val="44546A"/>
                </a:solidFill>
              </a:rPr>
              <a:t>Corporate </a:t>
            </a:r>
            <a:r>
              <a:rPr lang="de-DE" b="1" dirty="0" err="1">
                <a:solidFill>
                  <a:srgbClr val="44546A"/>
                </a:solidFill>
              </a:rPr>
              <a:t>entrepreneur</a:t>
            </a:r>
            <a:r>
              <a:rPr lang="de-DE" b="1" dirty="0">
                <a:solidFill>
                  <a:srgbClr val="44546A"/>
                </a:solidFill>
              </a:rPr>
              <a:t> / </a:t>
            </a:r>
            <a:r>
              <a:rPr lang="de-DE" b="1" dirty="0" err="1">
                <a:solidFill>
                  <a:srgbClr val="44546A"/>
                </a:solidFill>
              </a:rPr>
              <a:t>intrapreneur</a:t>
            </a:r>
            <a:endParaRPr lang="en-AT" b="1" dirty="0">
              <a:solidFill>
                <a:srgbClr val="44546A"/>
              </a:solidFill>
            </a:endParaRPr>
          </a:p>
          <a:p>
            <a:pPr lvl="1"/>
            <a:r>
              <a:rPr lang="en-GB" dirty="0">
                <a:solidFill>
                  <a:srgbClr val="44546A"/>
                </a:solidFill>
              </a:rPr>
              <a:t>A</a:t>
            </a:r>
            <a:r>
              <a:rPr lang="en-AT" dirty="0">
                <a:solidFill>
                  <a:srgbClr val="44546A"/>
                </a:solidFill>
              </a:rPr>
              <a:t>cting entrepreneurially inside an existing organisation (medium-large corporation, government agency, or charity) </a:t>
            </a:r>
          </a:p>
          <a:p>
            <a:pPr lvl="1"/>
            <a:r>
              <a:rPr lang="en-GB" dirty="0">
                <a:solidFill>
                  <a:srgbClr val="44546A"/>
                </a:solidFill>
              </a:rPr>
              <a:t>Goal: to build capabilities that enable organizations to accelerate new business growth </a:t>
            </a:r>
            <a:endParaRPr lang="en-AT" dirty="0">
              <a:solidFill>
                <a:srgbClr val="44546A"/>
              </a:solidFill>
            </a:endParaRPr>
          </a:p>
          <a:p>
            <a:r>
              <a:rPr lang="en-AT" b="1" dirty="0">
                <a:solidFill>
                  <a:srgbClr val="44546A"/>
                </a:solidFill>
              </a:rPr>
              <a:t>Portfolio entrepreneur</a:t>
            </a:r>
          </a:p>
          <a:p>
            <a:pPr lvl="1"/>
            <a:r>
              <a:rPr lang="en-GB" dirty="0">
                <a:solidFill>
                  <a:srgbClr val="44546A"/>
                </a:solidFill>
              </a:rPr>
              <a:t>S</a:t>
            </a:r>
            <a:r>
              <a:rPr lang="en-AT" dirty="0">
                <a:solidFill>
                  <a:srgbClr val="44546A"/>
                </a:solidFill>
              </a:rPr>
              <a:t>everal different ventures at the same time</a:t>
            </a:r>
          </a:p>
          <a:p>
            <a:r>
              <a:rPr lang="en-AT" b="1" dirty="0">
                <a:solidFill>
                  <a:srgbClr val="44546A"/>
                </a:solidFill>
              </a:rPr>
              <a:t>Lifestyle entrepreneur</a:t>
            </a:r>
          </a:p>
          <a:p>
            <a:pPr lvl="1"/>
            <a:r>
              <a:rPr lang="en-AT" dirty="0">
                <a:solidFill>
                  <a:srgbClr val="44546A"/>
                </a:solidFill>
              </a:rPr>
              <a:t>Small business pursuing a personal interest</a:t>
            </a:r>
          </a:p>
          <a:p>
            <a:pPr lvl="1"/>
            <a:r>
              <a:rPr lang="en-GB" dirty="0">
                <a:solidFill>
                  <a:srgbClr val="44546A"/>
                </a:solidFill>
              </a:rPr>
              <a:t>N</a:t>
            </a:r>
            <a:r>
              <a:rPr lang="en-AT" dirty="0">
                <a:solidFill>
                  <a:srgbClr val="44546A"/>
                </a:solidFill>
              </a:rPr>
              <a:t>ot actively pursuing commercial goals</a:t>
            </a:r>
          </a:p>
          <a:p>
            <a:pPr lvl="1"/>
            <a:endParaRPr lang="en-AT" dirty="0"/>
          </a:p>
        </p:txBody>
      </p:sp>
    </p:spTree>
    <p:extLst>
      <p:ext uri="{BB962C8B-B14F-4D97-AF65-F5344CB8AC3E}">
        <p14:creationId xmlns:p14="http://schemas.microsoft.com/office/powerpoint/2010/main" val="2399559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1469-0C1E-EA4B-8F4A-907E051F151D}"/>
              </a:ext>
            </a:extLst>
          </p:cNvPr>
          <p:cNvSpPr>
            <a:spLocks noGrp="1"/>
          </p:cNvSpPr>
          <p:nvPr>
            <p:ph type="title"/>
          </p:nvPr>
        </p:nvSpPr>
        <p:spPr/>
        <p:txBody>
          <a:bodyPr/>
          <a:lstStyle/>
          <a:p>
            <a:r>
              <a:rPr lang="en-AT" b="1" dirty="0">
                <a:solidFill>
                  <a:srgbClr val="44546A"/>
                </a:solidFill>
              </a:rPr>
              <a:t>Other types</a:t>
            </a:r>
          </a:p>
        </p:txBody>
      </p:sp>
      <p:sp>
        <p:nvSpPr>
          <p:cNvPr id="3" name="Content Placeholder 2">
            <a:extLst>
              <a:ext uri="{FF2B5EF4-FFF2-40B4-BE49-F238E27FC236}">
                <a16:creationId xmlns:a16="http://schemas.microsoft.com/office/drawing/2014/main" id="{CB4FBFB6-EC63-5C46-8A26-150F81587B09}"/>
              </a:ext>
            </a:extLst>
          </p:cNvPr>
          <p:cNvSpPr>
            <a:spLocks noGrp="1"/>
          </p:cNvSpPr>
          <p:nvPr>
            <p:ph idx="1"/>
          </p:nvPr>
        </p:nvSpPr>
        <p:spPr>
          <a:xfrm>
            <a:off x="628650" y="2675427"/>
            <a:ext cx="7886700" cy="3013197"/>
          </a:xfrm>
        </p:spPr>
        <p:txBody>
          <a:bodyPr>
            <a:normAutofit fontScale="85000" lnSpcReduction="20000"/>
          </a:bodyPr>
          <a:lstStyle/>
          <a:p>
            <a:r>
              <a:rPr lang="en-AT" sz="2200" b="1" dirty="0">
                <a:solidFill>
                  <a:srgbClr val="44546A"/>
                </a:solidFill>
              </a:rPr>
              <a:t>Rural entrepreneur</a:t>
            </a:r>
          </a:p>
          <a:p>
            <a:pPr lvl="1"/>
            <a:r>
              <a:rPr lang="en-GB" sz="1800" dirty="0">
                <a:solidFill>
                  <a:srgbClr val="44546A"/>
                </a:solidFill>
              </a:rPr>
              <a:t>O</a:t>
            </a:r>
            <a:r>
              <a:rPr lang="en-AT" sz="1800" dirty="0">
                <a:solidFill>
                  <a:srgbClr val="44546A"/>
                </a:solidFill>
              </a:rPr>
              <a:t>n the countryside; often traditional rural industries</a:t>
            </a:r>
            <a:endParaRPr lang="de-DE" sz="1800" b="1" dirty="0">
              <a:solidFill>
                <a:srgbClr val="44546A"/>
              </a:solidFill>
            </a:endParaRPr>
          </a:p>
          <a:p>
            <a:r>
              <a:rPr lang="en-AT" sz="2200" b="1" dirty="0">
                <a:solidFill>
                  <a:srgbClr val="44546A"/>
                </a:solidFill>
              </a:rPr>
              <a:t>Serial</a:t>
            </a:r>
            <a:r>
              <a:rPr lang="en-AT" b="1" dirty="0">
                <a:solidFill>
                  <a:srgbClr val="44546A"/>
                </a:solidFill>
              </a:rPr>
              <a:t> </a:t>
            </a:r>
            <a:r>
              <a:rPr lang="en-AT" sz="2200" b="1" dirty="0">
                <a:solidFill>
                  <a:srgbClr val="44546A"/>
                </a:solidFill>
              </a:rPr>
              <a:t>entrepreneur</a:t>
            </a:r>
          </a:p>
          <a:p>
            <a:pPr lvl="1"/>
            <a:r>
              <a:rPr lang="en-GB" sz="1800" dirty="0">
                <a:solidFill>
                  <a:srgbClr val="44546A"/>
                </a:solidFill>
              </a:rPr>
              <a:t>S</a:t>
            </a:r>
            <a:r>
              <a:rPr lang="en-AT" sz="1800" dirty="0">
                <a:solidFill>
                  <a:srgbClr val="44546A"/>
                </a:solidFill>
              </a:rPr>
              <a:t>everal different ventures over a period of time</a:t>
            </a:r>
          </a:p>
          <a:p>
            <a:pPr lvl="1"/>
            <a:r>
              <a:rPr lang="en-GB" sz="1800" dirty="0">
                <a:solidFill>
                  <a:srgbClr val="44546A"/>
                </a:solidFill>
              </a:rPr>
              <a:t>R</a:t>
            </a:r>
            <a:r>
              <a:rPr lang="en-AT" sz="1800" dirty="0">
                <a:solidFill>
                  <a:srgbClr val="44546A"/>
                </a:solidFill>
              </a:rPr>
              <a:t>einvesting profits from business sales</a:t>
            </a:r>
          </a:p>
          <a:p>
            <a:pPr lvl="1"/>
            <a:r>
              <a:rPr lang="en-AT" sz="1800" dirty="0">
                <a:solidFill>
                  <a:srgbClr val="44546A"/>
                </a:solidFill>
              </a:rPr>
              <a:t>May be different fields of activity</a:t>
            </a:r>
          </a:p>
          <a:p>
            <a:r>
              <a:rPr lang="en-AT" sz="2200" b="1" dirty="0">
                <a:solidFill>
                  <a:srgbClr val="44546A"/>
                </a:solidFill>
              </a:rPr>
              <a:t>Technology entrepreneur</a:t>
            </a:r>
          </a:p>
          <a:p>
            <a:pPr lvl="1"/>
            <a:r>
              <a:rPr lang="en-GB" sz="1800" dirty="0">
                <a:solidFill>
                  <a:srgbClr val="44546A"/>
                </a:solidFill>
              </a:rPr>
              <a:t>S</a:t>
            </a:r>
            <a:r>
              <a:rPr lang="en-AT" sz="1800" dirty="0">
                <a:solidFill>
                  <a:srgbClr val="44546A"/>
                </a:solidFill>
              </a:rPr>
              <a:t>omeone who has founded a venture to develop advanced technology </a:t>
            </a:r>
            <a:endParaRPr lang="de-DE" sz="1800" dirty="0">
              <a:solidFill>
                <a:srgbClr val="44546A"/>
              </a:solidFill>
            </a:endParaRPr>
          </a:p>
          <a:p>
            <a:pPr marL="457200" lvl="1" indent="0">
              <a:buNone/>
            </a:pPr>
            <a:r>
              <a:rPr lang="de-DE" sz="1800" dirty="0">
                <a:solidFill>
                  <a:srgbClr val="44546A"/>
                </a:solidFill>
              </a:rPr>
              <a:t>	</a:t>
            </a:r>
            <a:r>
              <a:rPr lang="en-AT" sz="1800" dirty="0">
                <a:solidFill>
                  <a:srgbClr val="44546A"/>
                </a:solidFill>
              </a:rPr>
              <a:t>(ICT, biotechnology, nanotechnology, etc.)</a:t>
            </a:r>
          </a:p>
          <a:p>
            <a:pPr lvl="1"/>
            <a:r>
              <a:rPr lang="en-GB" sz="1800" dirty="0">
                <a:solidFill>
                  <a:srgbClr val="44546A"/>
                </a:solidFill>
              </a:rPr>
              <a:t>T</a:t>
            </a:r>
            <a:r>
              <a:rPr lang="en-AT" sz="1800" dirty="0">
                <a:solidFill>
                  <a:srgbClr val="44546A"/>
                </a:solidFill>
              </a:rPr>
              <a:t>echnological innovation</a:t>
            </a:r>
          </a:p>
          <a:p>
            <a:pPr lvl="1"/>
            <a:r>
              <a:rPr lang="en-GB" sz="1800" dirty="0">
                <a:solidFill>
                  <a:srgbClr val="44546A"/>
                </a:solidFill>
              </a:rPr>
              <a:t>F</a:t>
            </a:r>
            <a:r>
              <a:rPr lang="en-AT" sz="1800" dirty="0">
                <a:solidFill>
                  <a:srgbClr val="44546A"/>
                </a:solidFill>
              </a:rPr>
              <a:t>ast-moving</a:t>
            </a:r>
            <a:endParaRPr lang="de-DE" sz="1800" dirty="0">
              <a:solidFill>
                <a:srgbClr val="44546A"/>
              </a:solidFill>
            </a:endParaRPr>
          </a:p>
          <a:p>
            <a:pPr marL="457200" lvl="1" indent="0">
              <a:buNone/>
            </a:pPr>
            <a:endParaRPr lang="en-AT" sz="1800" dirty="0">
              <a:solidFill>
                <a:srgbClr val="44546A"/>
              </a:solidFill>
            </a:endParaRPr>
          </a:p>
        </p:txBody>
      </p:sp>
    </p:spTree>
    <p:extLst>
      <p:ext uri="{BB962C8B-B14F-4D97-AF65-F5344CB8AC3E}">
        <p14:creationId xmlns:p14="http://schemas.microsoft.com/office/powerpoint/2010/main" val="3402708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83B5CB-8A5A-4023-AA6B-B056DEC583E1}"/>
              </a:ext>
            </a:extLst>
          </p:cNvPr>
          <p:cNvSpPr>
            <a:spLocks noGrp="1"/>
          </p:cNvSpPr>
          <p:nvPr>
            <p:ph type="title"/>
          </p:nvPr>
        </p:nvSpPr>
        <p:spPr/>
        <p:txBody>
          <a:bodyPr>
            <a:normAutofit/>
          </a:bodyPr>
          <a:lstStyle/>
          <a:p>
            <a:r>
              <a:rPr lang="de-DE" sz="4000" b="1" dirty="0">
                <a:solidFill>
                  <a:schemeClr val="dk2"/>
                </a:solidFill>
                <a:latin typeface="+mn-lt"/>
                <a:ea typeface="+mn-ea"/>
                <a:cs typeface="+mn-cs"/>
              </a:rPr>
              <a:t>Gro</a:t>
            </a:r>
            <a:r>
              <a:rPr lang="de-DE" sz="4000" b="1" dirty="0">
                <a:solidFill>
                  <a:srgbClr val="44546A"/>
                </a:solidFill>
                <a:latin typeface="+mn-lt"/>
                <a:ea typeface="+mn-ea"/>
                <a:cs typeface="+mn-cs"/>
              </a:rPr>
              <a:t>up</a:t>
            </a:r>
            <a:r>
              <a:rPr lang="de-DE" sz="4000" b="1" dirty="0">
                <a:solidFill>
                  <a:schemeClr val="dk2"/>
                </a:solidFill>
                <a:latin typeface="+mn-lt"/>
                <a:ea typeface="+mn-ea"/>
                <a:cs typeface="+mn-cs"/>
              </a:rPr>
              <a:t> </a:t>
            </a:r>
            <a:r>
              <a:rPr lang="de-DE" sz="4000" b="1" dirty="0" err="1">
                <a:solidFill>
                  <a:schemeClr val="dk2"/>
                </a:solidFill>
                <a:latin typeface="+mn-lt"/>
                <a:ea typeface="+mn-ea"/>
                <a:cs typeface="+mn-cs"/>
              </a:rPr>
              <a:t>Activity</a:t>
            </a:r>
            <a:r>
              <a:rPr lang="de-DE" sz="4000" b="1" dirty="0">
                <a:solidFill>
                  <a:schemeClr val="dk2"/>
                </a:solidFill>
                <a:latin typeface="+mn-lt"/>
                <a:ea typeface="+mn-ea"/>
                <a:cs typeface="+mn-cs"/>
              </a:rPr>
              <a:t> I</a:t>
            </a:r>
            <a:endParaRPr lang="de-AT" sz="4000" b="1" dirty="0">
              <a:solidFill>
                <a:schemeClr val="dk2"/>
              </a:solidFill>
              <a:latin typeface="+mn-lt"/>
              <a:ea typeface="+mn-ea"/>
              <a:cs typeface="+mn-cs"/>
            </a:endParaRPr>
          </a:p>
        </p:txBody>
      </p:sp>
      <p:sp>
        <p:nvSpPr>
          <p:cNvPr id="3" name="Inhaltsplatzhalter 2">
            <a:extLst>
              <a:ext uri="{FF2B5EF4-FFF2-40B4-BE49-F238E27FC236}">
                <a16:creationId xmlns:a16="http://schemas.microsoft.com/office/drawing/2014/main" id="{8F29204F-F5D5-40B4-9944-9BE45F32F64D}"/>
              </a:ext>
            </a:extLst>
          </p:cNvPr>
          <p:cNvSpPr>
            <a:spLocks noGrp="1"/>
          </p:cNvSpPr>
          <p:nvPr>
            <p:ph idx="1"/>
          </p:nvPr>
        </p:nvSpPr>
        <p:spPr>
          <a:xfrm>
            <a:off x="628650" y="2533651"/>
            <a:ext cx="7886700" cy="3154974"/>
          </a:xfrm>
        </p:spPr>
        <p:txBody>
          <a:bodyPr/>
          <a:lstStyle/>
          <a:p>
            <a:pPr marL="0" indent="0">
              <a:buNone/>
            </a:pPr>
            <a:endParaRPr lang="de-DE" sz="2400" b="1" u="sng" dirty="0">
              <a:solidFill>
                <a:schemeClr val="dk2"/>
              </a:solidFill>
              <a:latin typeface="+mn-lt"/>
            </a:endParaRPr>
          </a:p>
          <a:p>
            <a:pPr marL="0" indent="0">
              <a:buNone/>
            </a:pPr>
            <a:r>
              <a:rPr lang="de-DE" sz="2400" b="1" u="sng" dirty="0">
                <a:solidFill>
                  <a:schemeClr val="dk2"/>
                </a:solidFill>
                <a:latin typeface="+mn-lt"/>
              </a:rPr>
              <a:t>Think </a:t>
            </a:r>
            <a:r>
              <a:rPr lang="de-DE" sz="2400" b="1" u="sng" dirty="0" err="1">
                <a:solidFill>
                  <a:schemeClr val="dk2"/>
                </a:solidFill>
                <a:latin typeface="+mn-lt"/>
              </a:rPr>
              <a:t>about</a:t>
            </a:r>
            <a:r>
              <a:rPr lang="de-DE" sz="2400" b="1" u="sng" dirty="0">
                <a:solidFill>
                  <a:schemeClr val="dk2"/>
                </a:solidFill>
                <a:latin typeface="+mn-lt"/>
              </a:rPr>
              <a:t> </a:t>
            </a:r>
            <a:r>
              <a:rPr lang="de-DE" sz="2400" b="1" u="sng" dirty="0" err="1">
                <a:solidFill>
                  <a:srgbClr val="44546A"/>
                </a:solidFill>
                <a:latin typeface="+mn-lt"/>
              </a:rPr>
              <a:t>the</a:t>
            </a:r>
            <a:r>
              <a:rPr lang="de-DE" sz="2400" b="1" u="sng" dirty="0">
                <a:solidFill>
                  <a:schemeClr val="dk2"/>
                </a:solidFill>
                <a:latin typeface="+mn-lt"/>
              </a:rPr>
              <a:t> </a:t>
            </a:r>
            <a:r>
              <a:rPr lang="de-DE" sz="2400" b="1" u="sng" dirty="0" err="1">
                <a:solidFill>
                  <a:schemeClr val="dk2"/>
                </a:solidFill>
                <a:latin typeface="+mn-lt"/>
              </a:rPr>
              <a:t>future</a:t>
            </a:r>
            <a:r>
              <a:rPr lang="de-DE" sz="2400" b="1" u="sng" dirty="0">
                <a:solidFill>
                  <a:schemeClr val="dk2"/>
                </a:solidFill>
                <a:latin typeface="+mn-lt"/>
              </a:rPr>
              <a:t> </a:t>
            </a:r>
            <a:r>
              <a:rPr lang="de-DE" sz="2400" b="1" u="sng" dirty="0" err="1">
                <a:solidFill>
                  <a:schemeClr val="dk2"/>
                </a:solidFill>
                <a:latin typeface="+mn-lt"/>
              </a:rPr>
              <a:t>clients</a:t>
            </a:r>
            <a:r>
              <a:rPr lang="de-DE" sz="2400" b="1" u="sng" dirty="0">
                <a:solidFill>
                  <a:schemeClr val="dk2"/>
                </a:solidFill>
                <a:latin typeface="+mn-lt"/>
              </a:rPr>
              <a:t> </a:t>
            </a:r>
            <a:r>
              <a:rPr lang="de-DE" sz="2400" b="1" u="sng" dirty="0" err="1">
                <a:solidFill>
                  <a:schemeClr val="dk2"/>
                </a:solidFill>
                <a:latin typeface="+mn-lt"/>
              </a:rPr>
              <a:t>of</a:t>
            </a:r>
            <a:r>
              <a:rPr lang="de-DE" sz="2400" b="1" u="sng" dirty="0">
                <a:solidFill>
                  <a:schemeClr val="dk2"/>
                </a:solidFill>
                <a:latin typeface="+mn-lt"/>
              </a:rPr>
              <a:t> </a:t>
            </a:r>
            <a:r>
              <a:rPr lang="de-DE" sz="2400" b="1" u="sng" dirty="0" err="1">
                <a:solidFill>
                  <a:schemeClr val="dk2"/>
                </a:solidFill>
                <a:latin typeface="+mn-lt"/>
              </a:rPr>
              <a:t>the</a:t>
            </a:r>
            <a:r>
              <a:rPr lang="de-DE" sz="2400" b="1" u="sng" dirty="0">
                <a:solidFill>
                  <a:schemeClr val="dk2"/>
                </a:solidFill>
                <a:latin typeface="+mn-lt"/>
              </a:rPr>
              <a:t> EKCs</a:t>
            </a:r>
          </a:p>
          <a:p>
            <a:pPr marL="0" indent="0">
              <a:buNone/>
            </a:pPr>
            <a:r>
              <a:rPr lang="de-DE" sz="2000" dirty="0">
                <a:solidFill>
                  <a:schemeClr val="dk2"/>
                </a:solidFill>
                <a:latin typeface="+mn-lt"/>
              </a:rPr>
              <a:t>	</a:t>
            </a:r>
          </a:p>
          <a:p>
            <a:pPr marL="514350" indent="-514350">
              <a:buFont typeface="+mj-lt"/>
              <a:buAutoNum type="arabicPeriod"/>
            </a:pPr>
            <a:r>
              <a:rPr lang="de-DE" sz="2000" dirty="0" err="1">
                <a:solidFill>
                  <a:schemeClr val="dk2"/>
                </a:solidFill>
                <a:latin typeface="+mn-lt"/>
              </a:rPr>
              <a:t>Which</a:t>
            </a:r>
            <a:r>
              <a:rPr lang="de-DE" sz="2000" dirty="0">
                <a:solidFill>
                  <a:schemeClr val="dk2"/>
                </a:solidFill>
                <a:latin typeface="+mn-lt"/>
              </a:rPr>
              <a:t> </a:t>
            </a:r>
            <a:r>
              <a:rPr lang="de-DE" sz="2000" dirty="0" err="1">
                <a:solidFill>
                  <a:schemeClr val="dk2"/>
                </a:solidFill>
                <a:latin typeface="+mn-lt"/>
              </a:rPr>
              <a:t>types</a:t>
            </a:r>
            <a:r>
              <a:rPr lang="de-DE" sz="2000" dirty="0">
                <a:solidFill>
                  <a:schemeClr val="dk2"/>
                </a:solidFill>
                <a:latin typeface="+mn-lt"/>
              </a:rPr>
              <a:t> </a:t>
            </a:r>
            <a:r>
              <a:rPr lang="de-DE" sz="2000" dirty="0" err="1">
                <a:solidFill>
                  <a:schemeClr val="dk2"/>
                </a:solidFill>
                <a:latin typeface="+mn-lt"/>
              </a:rPr>
              <a:t>of</a:t>
            </a:r>
            <a:r>
              <a:rPr lang="de-DE" sz="2000" dirty="0">
                <a:solidFill>
                  <a:schemeClr val="dk2"/>
                </a:solidFill>
                <a:latin typeface="+mn-lt"/>
              </a:rPr>
              <a:t> </a:t>
            </a:r>
            <a:r>
              <a:rPr lang="de-DE" sz="2000" dirty="0" err="1">
                <a:solidFill>
                  <a:schemeClr val="dk2"/>
                </a:solidFill>
                <a:latin typeface="+mn-lt"/>
              </a:rPr>
              <a:t>entrepreneurs</a:t>
            </a:r>
            <a:r>
              <a:rPr lang="de-DE" sz="2000" dirty="0">
                <a:solidFill>
                  <a:schemeClr val="dk2"/>
                </a:solidFill>
                <a:latin typeface="+mn-lt"/>
              </a:rPr>
              <a:t> </a:t>
            </a:r>
            <a:r>
              <a:rPr lang="de-DE" sz="2000" dirty="0" err="1">
                <a:solidFill>
                  <a:schemeClr val="dk2"/>
                </a:solidFill>
                <a:latin typeface="+mn-lt"/>
              </a:rPr>
              <a:t>can</a:t>
            </a:r>
            <a:r>
              <a:rPr lang="de-DE" sz="2000" dirty="0">
                <a:solidFill>
                  <a:schemeClr val="dk2"/>
                </a:solidFill>
                <a:latin typeface="+mn-lt"/>
              </a:rPr>
              <a:t> </a:t>
            </a:r>
            <a:r>
              <a:rPr lang="de-DE" sz="2000" dirty="0" err="1">
                <a:solidFill>
                  <a:schemeClr val="dk2"/>
                </a:solidFill>
                <a:latin typeface="+mn-lt"/>
              </a:rPr>
              <a:t>you</a:t>
            </a:r>
            <a:r>
              <a:rPr lang="de-DE" sz="2000" dirty="0">
                <a:solidFill>
                  <a:schemeClr val="dk2"/>
                </a:solidFill>
                <a:latin typeface="+mn-lt"/>
              </a:rPr>
              <a:t> </a:t>
            </a:r>
            <a:r>
              <a:rPr lang="de-DE" sz="2000" dirty="0" err="1">
                <a:solidFill>
                  <a:schemeClr val="dk2"/>
                </a:solidFill>
                <a:latin typeface="+mn-lt"/>
              </a:rPr>
              <a:t>expect</a:t>
            </a:r>
            <a:r>
              <a:rPr lang="de-DE" sz="2000" dirty="0">
                <a:solidFill>
                  <a:schemeClr val="dk2"/>
                </a:solidFill>
                <a:latin typeface="+mn-lt"/>
              </a:rPr>
              <a:t> (</a:t>
            </a:r>
            <a:r>
              <a:rPr lang="de-DE" sz="2000" dirty="0" err="1">
                <a:solidFill>
                  <a:schemeClr val="dk2"/>
                </a:solidFill>
                <a:latin typeface="+mn-lt"/>
              </a:rPr>
              <a:t>students</a:t>
            </a:r>
            <a:r>
              <a:rPr lang="de-DE" sz="2000" dirty="0">
                <a:solidFill>
                  <a:schemeClr val="dk2"/>
                </a:solidFill>
                <a:latin typeface="+mn-lt"/>
              </a:rPr>
              <a:t> / external)?</a:t>
            </a:r>
          </a:p>
          <a:p>
            <a:pPr marL="514350" indent="-514350">
              <a:buFont typeface="+mj-lt"/>
              <a:buAutoNum type="arabicPeriod"/>
            </a:pPr>
            <a:r>
              <a:rPr lang="de-DE" sz="2000" dirty="0" err="1">
                <a:solidFill>
                  <a:schemeClr val="dk2"/>
                </a:solidFill>
                <a:latin typeface="+mn-lt"/>
              </a:rPr>
              <a:t>What</a:t>
            </a:r>
            <a:r>
              <a:rPr lang="de-DE" sz="2000" dirty="0">
                <a:solidFill>
                  <a:schemeClr val="dk2"/>
                </a:solidFill>
                <a:latin typeface="+mn-lt"/>
              </a:rPr>
              <a:t> </a:t>
            </a:r>
            <a:r>
              <a:rPr lang="de-DE" sz="2000" dirty="0" err="1">
                <a:solidFill>
                  <a:schemeClr val="dk2"/>
                </a:solidFill>
                <a:latin typeface="+mn-lt"/>
              </a:rPr>
              <a:t>resources</a:t>
            </a:r>
            <a:r>
              <a:rPr lang="de-DE" sz="2000" dirty="0">
                <a:solidFill>
                  <a:schemeClr val="dk2"/>
                </a:solidFill>
                <a:latin typeface="+mn-lt"/>
              </a:rPr>
              <a:t> will </a:t>
            </a:r>
            <a:r>
              <a:rPr lang="de-DE" sz="2000" dirty="0" err="1">
                <a:solidFill>
                  <a:schemeClr val="dk2"/>
                </a:solidFill>
                <a:latin typeface="+mn-lt"/>
              </a:rPr>
              <a:t>you</a:t>
            </a:r>
            <a:r>
              <a:rPr lang="de-DE" sz="2000" dirty="0">
                <a:solidFill>
                  <a:schemeClr val="dk2"/>
                </a:solidFill>
                <a:latin typeface="+mn-lt"/>
              </a:rPr>
              <a:t> </a:t>
            </a:r>
            <a:r>
              <a:rPr lang="de-DE" sz="2000" dirty="0" err="1">
                <a:solidFill>
                  <a:schemeClr val="dk2"/>
                </a:solidFill>
                <a:latin typeface="+mn-lt"/>
              </a:rPr>
              <a:t>need</a:t>
            </a:r>
            <a:r>
              <a:rPr lang="de-DE" sz="2000" dirty="0">
                <a:solidFill>
                  <a:schemeClr val="dk2"/>
                </a:solidFill>
                <a:latin typeface="+mn-lt"/>
              </a:rPr>
              <a:t> </a:t>
            </a:r>
            <a:r>
              <a:rPr lang="de-DE" sz="2000" dirty="0" err="1">
                <a:solidFill>
                  <a:schemeClr val="dk2"/>
                </a:solidFill>
                <a:latin typeface="+mn-lt"/>
              </a:rPr>
              <a:t>to</a:t>
            </a:r>
            <a:r>
              <a:rPr lang="de-DE" sz="2000" dirty="0">
                <a:solidFill>
                  <a:schemeClr val="dk2"/>
                </a:solidFill>
                <a:latin typeface="+mn-lt"/>
              </a:rPr>
              <a:t> </a:t>
            </a:r>
            <a:r>
              <a:rPr lang="de-DE" sz="2000" dirty="0" err="1">
                <a:solidFill>
                  <a:schemeClr val="dk2"/>
                </a:solidFill>
                <a:latin typeface="+mn-lt"/>
              </a:rPr>
              <a:t>best</a:t>
            </a:r>
            <a:r>
              <a:rPr lang="de-DE" sz="2000" dirty="0">
                <a:solidFill>
                  <a:schemeClr val="dk2"/>
                </a:solidFill>
                <a:latin typeface="+mn-lt"/>
              </a:rPr>
              <a:t> </a:t>
            </a:r>
            <a:r>
              <a:rPr lang="de-DE" sz="2000" dirty="0" err="1">
                <a:solidFill>
                  <a:schemeClr val="dk2"/>
                </a:solidFill>
                <a:latin typeface="+mn-lt"/>
              </a:rPr>
              <a:t>address</a:t>
            </a:r>
            <a:r>
              <a:rPr lang="de-DE" sz="2000" dirty="0">
                <a:solidFill>
                  <a:schemeClr val="dk2"/>
                </a:solidFill>
                <a:latin typeface="+mn-lt"/>
              </a:rPr>
              <a:t> </a:t>
            </a:r>
            <a:r>
              <a:rPr lang="de-DE" sz="2000" dirty="0" err="1">
                <a:solidFill>
                  <a:schemeClr val="dk2"/>
                </a:solidFill>
                <a:latin typeface="+mn-lt"/>
              </a:rPr>
              <a:t>their</a:t>
            </a:r>
            <a:r>
              <a:rPr lang="de-DE" sz="2000" dirty="0">
                <a:solidFill>
                  <a:schemeClr val="dk2"/>
                </a:solidFill>
                <a:latin typeface="+mn-lt"/>
              </a:rPr>
              <a:t> </a:t>
            </a:r>
            <a:r>
              <a:rPr lang="de-DE" sz="2000" dirty="0" err="1">
                <a:solidFill>
                  <a:schemeClr val="dk2"/>
                </a:solidFill>
                <a:latin typeface="+mn-lt"/>
              </a:rPr>
              <a:t>needs</a:t>
            </a:r>
            <a:r>
              <a:rPr lang="de-DE" sz="2000" dirty="0">
                <a:solidFill>
                  <a:schemeClr val="dk2"/>
                </a:solidFill>
                <a:latin typeface="+mn-lt"/>
              </a:rPr>
              <a:t>?</a:t>
            </a:r>
          </a:p>
          <a:p>
            <a:pPr marL="514350" indent="-514350">
              <a:buFont typeface="+mj-lt"/>
              <a:buAutoNum type="arabicPeriod"/>
            </a:pPr>
            <a:r>
              <a:rPr lang="de-DE" sz="2000" dirty="0" err="1">
                <a:solidFill>
                  <a:schemeClr val="dk2"/>
                </a:solidFill>
                <a:latin typeface="+mn-lt"/>
              </a:rPr>
              <a:t>One</a:t>
            </a:r>
            <a:r>
              <a:rPr lang="de-DE" sz="2000" dirty="0">
                <a:solidFill>
                  <a:schemeClr val="dk2"/>
                </a:solidFill>
                <a:latin typeface="+mn-lt"/>
              </a:rPr>
              <a:t> </a:t>
            </a:r>
            <a:r>
              <a:rPr lang="de-DE" sz="2000" dirty="0" err="1">
                <a:solidFill>
                  <a:schemeClr val="dk2"/>
                </a:solidFill>
                <a:latin typeface="+mn-lt"/>
              </a:rPr>
              <a:t>group</a:t>
            </a:r>
            <a:r>
              <a:rPr lang="de-DE" sz="2000" dirty="0">
                <a:solidFill>
                  <a:schemeClr val="dk2"/>
                </a:solidFill>
                <a:latin typeface="+mn-lt"/>
              </a:rPr>
              <a:t> per </a:t>
            </a:r>
            <a:r>
              <a:rPr lang="de-DE" sz="2000" dirty="0" err="1">
                <a:solidFill>
                  <a:schemeClr val="dk2"/>
                </a:solidFill>
                <a:latin typeface="+mn-lt"/>
              </a:rPr>
              <a:t>country</a:t>
            </a:r>
            <a:r>
              <a:rPr lang="de-DE" sz="2000" dirty="0">
                <a:solidFill>
                  <a:schemeClr val="dk2"/>
                </a:solidFill>
                <a:latin typeface="+mn-lt"/>
              </a:rPr>
              <a:t> will </a:t>
            </a:r>
            <a:r>
              <a:rPr lang="de-DE" sz="2000" dirty="0" err="1">
                <a:solidFill>
                  <a:schemeClr val="dk2"/>
                </a:solidFill>
                <a:latin typeface="+mn-lt"/>
              </a:rPr>
              <a:t>be</a:t>
            </a:r>
            <a:r>
              <a:rPr lang="de-DE" sz="2000" dirty="0">
                <a:solidFill>
                  <a:schemeClr val="dk2"/>
                </a:solidFill>
                <a:latin typeface="+mn-lt"/>
              </a:rPr>
              <a:t> </a:t>
            </a:r>
            <a:r>
              <a:rPr lang="de-DE" sz="2000" dirty="0" err="1">
                <a:solidFill>
                  <a:schemeClr val="dk2"/>
                </a:solidFill>
                <a:latin typeface="+mn-lt"/>
              </a:rPr>
              <a:t>asked</a:t>
            </a:r>
            <a:r>
              <a:rPr lang="de-DE" sz="2000" dirty="0">
                <a:solidFill>
                  <a:schemeClr val="dk2"/>
                </a:solidFill>
                <a:latin typeface="+mn-lt"/>
              </a:rPr>
              <a:t> </a:t>
            </a:r>
            <a:r>
              <a:rPr lang="de-DE" sz="2000" dirty="0" err="1">
                <a:solidFill>
                  <a:schemeClr val="dk2"/>
                </a:solidFill>
                <a:latin typeface="+mn-lt"/>
              </a:rPr>
              <a:t>to</a:t>
            </a:r>
            <a:r>
              <a:rPr lang="de-DE" sz="2000" dirty="0">
                <a:solidFill>
                  <a:schemeClr val="dk2"/>
                </a:solidFill>
                <a:latin typeface="+mn-lt"/>
              </a:rPr>
              <a:t> </a:t>
            </a:r>
            <a:r>
              <a:rPr lang="de-DE" sz="2000" dirty="0" err="1">
                <a:solidFill>
                  <a:schemeClr val="dk2"/>
                </a:solidFill>
                <a:latin typeface="+mn-lt"/>
              </a:rPr>
              <a:t>present</a:t>
            </a:r>
            <a:r>
              <a:rPr lang="de-DE" sz="2000" dirty="0">
                <a:solidFill>
                  <a:schemeClr val="dk2"/>
                </a:solidFill>
                <a:latin typeface="+mn-lt"/>
              </a:rPr>
              <a:t> (5´)</a:t>
            </a:r>
          </a:p>
          <a:p>
            <a:pPr marL="0" indent="0">
              <a:buNone/>
            </a:pPr>
            <a:endParaRPr lang="de-AT" dirty="0"/>
          </a:p>
        </p:txBody>
      </p:sp>
      <p:pic>
        <p:nvPicPr>
          <p:cNvPr id="2050" name="Picture 2" descr="Activités groupe Images, Stock Photos &amp;amp; Vectors | Shutterstock">
            <a:extLst>
              <a:ext uri="{FF2B5EF4-FFF2-40B4-BE49-F238E27FC236}">
                <a16:creationId xmlns:a16="http://schemas.microsoft.com/office/drawing/2014/main" id="{A492AC4B-8800-46F9-A048-2444AF3B4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1489440"/>
            <a:ext cx="1323975" cy="931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848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278792" y="1249520"/>
            <a:ext cx="7292693"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en-US" sz="3800" b="1" dirty="0">
                <a:solidFill>
                  <a:srgbClr val="44546A"/>
                </a:solidFill>
              </a:rPr>
              <a:t>The Entrepreneurial Mindset</a:t>
            </a:r>
            <a:endParaRPr sz="3800" b="1" dirty="0">
              <a:solidFill>
                <a:srgbClr val="44546A"/>
              </a:solidFill>
            </a:endParaRPr>
          </a:p>
        </p:txBody>
      </p:sp>
      <p:sp>
        <p:nvSpPr>
          <p:cNvPr id="73" name="Google Shape;73;p2"/>
          <p:cNvSpPr txBox="1"/>
          <p:nvPr/>
        </p:nvSpPr>
        <p:spPr>
          <a:xfrm>
            <a:off x="538108" y="2511267"/>
            <a:ext cx="7350968" cy="4525963"/>
          </a:xfrm>
          <a:prstGeom prst="rect">
            <a:avLst/>
          </a:prstGeom>
          <a:noFill/>
          <a:ln>
            <a:noFill/>
          </a:ln>
        </p:spPr>
        <p:txBody>
          <a:bodyPr spcFirstLastPara="1" wrap="square" lIns="91425" tIns="45700" rIns="91425" bIns="45700" anchor="t" anchorCtr="0">
            <a:noAutofit/>
          </a:bodyPr>
          <a:lstStyle/>
          <a:p>
            <a:pPr marL="448056" marR="0" lvl="0" indent="-384047" algn="l" rtl="0">
              <a:spcBef>
                <a:spcPts val="1360"/>
              </a:spcBef>
              <a:spcAft>
                <a:spcPts val="0"/>
              </a:spcAft>
              <a:buClr>
                <a:schemeClr val="accent1"/>
              </a:buClr>
              <a:buSzPts val="1440"/>
              <a:buFont typeface="Arial"/>
              <a:buChar char="•"/>
            </a:pPr>
            <a:r>
              <a:rPr lang="en-US" sz="2000" dirty="0">
                <a:solidFill>
                  <a:schemeClr val="dk2"/>
                </a:solidFill>
              </a:rPr>
              <a:t>The ability to quickly sense, take action, and get organized under uncertain circumstances.</a:t>
            </a:r>
          </a:p>
          <a:p>
            <a:pPr marL="64009" marR="0" lvl="0" algn="l" rtl="0">
              <a:spcBef>
                <a:spcPts val="1360"/>
              </a:spcBef>
              <a:spcAft>
                <a:spcPts val="0"/>
              </a:spcAft>
              <a:buClr>
                <a:schemeClr val="accent1"/>
              </a:buClr>
              <a:buSzPts val="1440"/>
            </a:pPr>
            <a:endParaRPr lang="en-US" sz="2000" dirty="0">
              <a:solidFill>
                <a:schemeClr val="dk2"/>
              </a:solidFill>
            </a:endParaRPr>
          </a:p>
          <a:p>
            <a:pPr marL="448056" marR="0" lvl="0" indent="-384047" algn="l" rtl="0">
              <a:spcBef>
                <a:spcPts val="1360"/>
              </a:spcBef>
              <a:spcAft>
                <a:spcPts val="0"/>
              </a:spcAft>
              <a:buClr>
                <a:schemeClr val="accent1"/>
              </a:buClr>
              <a:buSzPts val="1440"/>
              <a:buFont typeface="Arial"/>
              <a:buChar char="•"/>
            </a:pPr>
            <a:r>
              <a:rPr lang="en-US" sz="2000" dirty="0">
                <a:solidFill>
                  <a:schemeClr val="dk2"/>
                </a:solidFill>
              </a:rPr>
              <a:t>It requires constant thinking and rethinking, adaptability, and self-regulation – the ability to control our emotions and impulses.</a:t>
            </a: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spTree>
    <p:extLst>
      <p:ext uri="{BB962C8B-B14F-4D97-AF65-F5344CB8AC3E}">
        <p14:creationId xmlns:p14="http://schemas.microsoft.com/office/powerpoint/2010/main" val="2522085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sp>
        <p:nvSpPr>
          <p:cNvPr id="75" name="Google Shape;75;p2"/>
          <p:cNvSpPr txBox="1">
            <a:spLocks noGrp="1"/>
          </p:cNvSpPr>
          <p:nvPr>
            <p:ph type="body" idx="1"/>
          </p:nvPr>
        </p:nvSpPr>
        <p:spPr>
          <a:xfrm>
            <a:off x="1355074" y="5933942"/>
            <a:ext cx="6356708" cy="136351"/>
          </a:xfrm>
          <a:prstGeom prst="rect">
            <a:avLst/>
          </a:prstGeom>
          <a:noFill/>
          <a:ln>
            <a:noFill/>
          </a:ln>
        </p:spPr>
        <p:txBody>
          <a:bodyPr spcFirstLastPara="1" wrap="square" lIns="91425" tIns="45700" rIns="91425" bIns="45700" anchor="t" anchorCtr="0">
            <a:normAutofit fontScale="25000" lnSpcReduction="20000"/>
          </a:bodyPr>
          <a:lstStyle/>
          <a:p>
            <a:pPr marL="64008" lvl="0" indent="0" algn="l" rtl="0">
              <a:spcBef>
                <a:spcPts val="0"/>
              </a:spcBef>
              <a:spcAft>
                <a:spcPts val="0"/>
              </a:spcAft>
              <a:buSzPts val="2240"/>
              <a:buNone/>
            </a:pPr>
            <a:r>
              <a:rPr lang="de-DE" dirty="0"/>
              <a:t>Illustration </a:t>
            </a:r>
            <a:r>
              <a:rPr lang="de-DE" dirty="0" err="1"/>
              <a:t>taken</a:t>
            </a:r>
            <a:r>
              <a:rPr lang="de-DE" dirty="0"/>
              <a:t> </a:t>
            </a:r>
            <a:r>
              <a:rPr lang="de-DE" dirty="0" err="1"/>
              <a:t>from</a:t>
            </a:r>
            <a:r>
              <a:rPr lang="de-DE" dirty="0"/>
              <a:t>: Entrepreneurship : </a:t>
            </a:r>
            <a:r>
              <a:rPr lang="de-DE" dirty="0" err="1"/>
              <a:t>the</a:t>
            </a:r>
            <a:r>
              <a:rPr lang="de-DE" dirty="0"/>
              <a:t> </a:t>
            </a:r>
            <a:r>
              <a:rPr lang="de-DE" dirty="0" err="1"/>
              <a:t>practice</a:t>
            </a:r>
            <a:r>
              <a:rPr lang="de-DE" dirty="0"/>
              <a:t> and </a:t>
            </a:r>
            <a:r>
              <a:rPr lang="de-DE" dirty="0" err="1"/>
              <a:t>mindset</a:t>
            </a:r>
            <a:r>
              <a:rPr lang="de-DE" dirty="0"/>
              <a:t>, </a:t>
            </a:r>
            <a:r>
              <a:rPr lang="de-DE" dirty="0" err="1"/>
              <a:t>by</a:t>
            </a:r>
            <a:r>
              <a:rPr lang="de-DE" dirty="0"/>
              <a:t> Heidi M. Neck, Christopher P. Neck and Emma L. Murray; Sage Publishing, 2020</a:t>
            </a:r>
            <a:endParaRPr dirty="0"/>
          </a:p>
        </p:txBody>
      </p:sp>
      <p:sp>
        <p:nvSpPr>
          <p:cNvPr id="13" name="Google Shape;69;p2">
            <a:extLst>
              <a:ext uri="{FF2B5EF4-FFF2-40B4-BE49-F238E27FC236}">
                <a16:creationId xmlns:a16="http://schemas.microsoft.com/office/drawing/2014/main" id="{6A94E713-301C-4C3E-B290-8AD0762AD39D}"/>
              </a:ext>
            </a:extLst>
          </p:cNvPr>
          <p:cNvSpPr txBox="1">
            <a:spLocks noGrp="1"/>
          </p:cNvSpPr>
          <p:nvPr>
            <p:ph type="title"/>
          </p:nvPr>
        </p:nvSpPr>
        <p:spPr>
          <a:xfrm>
            <a:off x="1564624" y="87470"/>
            <a:ext cx="6999676" cy="1218347"/>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en-US" sz="3600" b="1" dirty="0">
                <a:solidFill>
                  <a:schemeClr val="bg1"/>
                </a:solidFill>
              </a:rPr>
              <a:t>The Entrepreneurial Mindset</a:t>
            </a:r>
            <a:endParaRPr sz="3600" b="1" dirty="0">
              <a:solidFill>
                <a:schemeClr val="bg1"/>
              </a:solidFill>
            </a:endParaRPr>
          </a:p>
        </p:txBody>
      </p:sp>
      <p:pic>
        <p:nvPicPr>
          <p:cNvPr id="4" name="Grafik 3">
            <a:extLst>
              <a:ext uri="{FF2B5EF4-FFF2-40B4-BE49-F238E27FC236}">
                <a16:creationId xmlns:a16="http://schemas.microsoft.com/office/drawing/2014/main" id="{21F4C68F-7A9D-4F1A-8473-DA1A7EA606C0}"/>
              </a:ext>
            </a:extLst>
          </p:cNvPr>
          <p:cNvPicPr>
            <a:picLocks noChangeAspect="1"/>
          </p:cNvPicPr>
          <p:nvPr/>
        </p:nvPicPr>
        <p:blipFill>
          <a:blip r:embed="rId4"/>
          <a:stretch>
            <a:fillRect/>
          </a:stretch>
        </p:blipFill>
        <p:spPr>
          <a:xfrm>
            <a:off x="1140731" y="1553349"/>
            <a:ext cx="6230479" cy="4067833"/>
          </a:xfrm>
          <a:prstGeom prst="rect">
            <a:avLst/>
          </a:prstGeom>
        </p:spPr>
      </p:pic>
    </p:spTree>
    <p:extLst>
      <p:ext uri="{BB962C8B-B14F-4D97-AF65-F5344CB8AC3E}">
        <p14:creationId xmlns:p14="http://schemas.microsoft.com/office/powerpoint/2010/main" val="3523992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765151" y="293044"/>
            <a:ext cx="4876800" cy="799306"/>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en-US" sz="3200" b="1" dirty="0">
                <a:solidFill>
                  <a:schemeClr val="bg1"/>
                </a:solidFill>
              </a:rPr>
              <a:t>Eight Components of the Entrepreneurship Method</a:t>
            </a:r>
            <a:endParaRPr sz="3200" b="1" dirty="0">
              <a:solidFill>
                <a:schemeClr val="bg1"/>
              </a:solidFill>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pic>
        <p:nvPicPr>
          <p:cNvPr id="9" name="Picture 1">
            <a:extLst>
              <a:ext uri="{FF2B5EF4-FFF2-40B4-BE49-F238E27FC236}">
                <a16:creationId xmlns:a16="http://schemas.microsoft.com/office/drawing/2014/main" id="{9545B58A-4CE9-4F7D-B5F9-6B050AAA68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962" y="1354257"/>
            <a:ext cx="5885688" cy="5111496"/>
          </a:xfrm>
          <a:prstGeom prst="rect">
            <a:avLst/>
          </a:prstGeom>
        </p:spPr>
      </p:pic>
      <p:sp>
        <p:nvSpPr>
          <p:cNvPr id="10" name="Google Shape;75;p2">
            <a:extLst>
              <a:ext uri="{FF2B5EF4-FFF2-40B4-BE49-F238E27FC236}">
                <a16:creationId xmlns:a16="http://schemas.microsoft.com/office/drawing/2014/main" id="{86842AA5-D15B-4158-BDB0-62EC9B9DB031}"/>
              </a:ext>
            </a:extLst>
          </p:cNvPr>
          <p:cNvSpPr txBox="1">
            <a:spLocks noGrp="1"/>
          </p:cNvSpPr>
          <p:nvPr>
            <p:ph type="body" idx="1"/>
          </p:nvPr>
        </p:nvSpPr>
        <p:spPr>
          <a:xfrm>
            <a:off x="1214777" y="6397578"/>
            <a:ext cx="6356708" cy="136351"/>
          </a:xfrm>
          <a:prstGeom prst="rect">
            <a:avLst/>
          </a:prstGeom>
          <a:noFill/>
          <a:ln>
            <a:noFill/>
          </a:ln>
        </p:spPr>
        <p:txBody>
          <a:bodyPr spcFirstLastPara="1" wrap="square" lIns="91425" tIns="45700" rIns="91425" bIns="45700" anchor="t" anchorCtr="0">
            <a:normAutofit fontScale="25000" lnSpcReduction="20000"/>
          </a:bodyPr>
          <a:lstStyle/>
          <a:p>
            <a:pPr marL="64008" lvl="0" indent="0" algn="l" rtl="0">
              <a:spcBef>
                <a:spcPts val="0"/>
              </a:spcBef>
              <a:spcAft>
                <a:spcPts val="0"/>
              </a:spcAft>
              <a:buSzPts val="2240"/>
              <a:buNone/>
            </a:pPr>
            <a:r>
              <a:rPr lang="de-DE" dirty="0"/>
              <a:t>Illustration </a:t>
            </a:r>
            <a:r>
              <a:rPr lang="de-DE" dirty="0" err="1"/>
              <a:t>taken</a:t>
            </a:r>
            <a:r>
              <a:rPr lang="de-DE" dirty="0"/>
              <a:t> </a:t>
            </a:r>
            <a:r>
              <a:rPr lang="de-DE" dirty="0" err="1"/>
              <a:t>from</a:t>
            </a:r>
            <a:r>
              <a:rPr lang="de-DE" dirty="0"/>
              <a:t>: Entrepreneurship : </a:t>
            </a:r>
            <a:r>
              <a:rPr lang="de-DE" dirty="0" err="1"/>
              <a:t>the</a:t>
            </a:r>
            <a:r>
              <a:rPr lang="de-DE" dirty="0"/>
              <a:t> </a:t>
            </a:r>
            <a:r>
              <a:rPr lang="de-DE" dirty="0" err="1"/>
              <a:t>practice</a:t>
            </a:r>
            <a:r>
              <a:rPr lang="de-DE" dirty="0"/>
              <a:t> and </a:t>
            </a:r>
            <a:r>
              <a:rPr lang="de-DE" dirty="0" err="1"/>
              <a:t>mindset</a:t>
            </a:r>
            <a:r>
              <a:rPr lang="de-DE" dirty="0"/>
              <a:t>, </a:t>
            </a:r>
            <a:r>
              <a:rPr lang="de-DE" dirty="0" err="1"/>
              <a:t>by</a:t>
            </a:r>
            <a:r>
              <a:rPr lang="de-DE" dirty="0"/>
              <a:t> Heidi M. Neck, Christopher P. Neck and Emma L. Murray; Sage Publishing, 2020</a:t>
            </a:r>
            <a:endParaRPr dirty="0"/>
          </a:p>
        </p:txBody>
      </p:sp>
    </p:spTree>
    <p:extLst>
      <p:ext uri="{BB962C8B-B14F-4D97-AF65-F5344CB8AC3E}">
        <p14:creationId xmlns:p14="http://schemas.microsoft.com/office/powerpoint/2010/main" val="2800313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553823" y="441149"/>
            <a:ext cx="5724525" cy="504938"/>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en-US" sz="4000" b="1" dirty="0">
                <a:solidFill>
                  <a:schemeClr val="bg1"/>
                </a:solidFill>
              </a:rPr>
              <a:t>Growth vs. Fixed Mindset</a:t>
            </a:r>
            <a:endParaRPr sz="4000" b="1" dirty="0">
              <a:solidFill>
                <a:schemeClr val="bg1"/>
              </a:solidFill>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pic>
        <p:nvPicPr>
          <p:cNvPr id="9" name="Picture 1">
            <a:extLst>
              <a:ext uri="{FF2B5EF4-FFF2-40B4-BE49-F238E27FC236}">
                <a16:creationId xmlns:a16="http://schemas.microsoft.com/office/drawing/2014/main" id="{A968EDEF-B7A1-4632-B1BF-8F59F2FD6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2660" y="1299972"/>
            <a:ext cx="5885688" cy="4943856"/>
          </a:xfrm>
          <a:prstGeom prst="rect">
            <a:avLst/>
          </a:prstGeom>
        </p:spPr>
      </p:pic>
      <p:pic>
        <p:nvPicPr>
          <p:cNvPr id="2" name="Grafik 1">
            <a:extLst>
              <a:ext uri="{FF2B5EF4-FFF2-40B4-BE49-F238E27FC236}">
                <a16:creationId xmlns:a16="http://schemas.microsoft.com/office/drawing/2014/main" id="{9F4B31A8-B1B1-4B3C-AAD1-8BC41943F0F8}"/>
              </a:ext>
            </a:extLst>
          </p:cNvPr>
          <p:cNvPicPr>
            <a:picLocks noChangeAspect="1"/>
          </p:cNvPicPr>
          <p:nvPr/>
        </p:nvPicPr>
        <p:blipFill>
          <a:blip r:embed="rId5"/>
          <a:stretch>
            <a:fillRect/>
          </a:stretch>
        </p:blipFill>
        <p:spPr>
          <a:xfrm>
            <a:off x="1156165" y="5969293"/>
            <a:ext cx="6358679" cy="195089"/>
          </a:xfrm>
          <a:prstGeom prst="rect">
            <a:avLst/>
          </a:prstGeom>
        </p:spPr>
      </p:pic>
    </p:spTree>
    <p:extLst>
      <p:ext uri="{BB962C8B-B14F-4D97-AF65-F5344CB8AC3E}">
        <p14:creationId xmlns:p14="http://schemas.microsoft.com/office/powerpoint/2010/main" val="2193131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760896" y="173195"/>
            <a:ext cx="6219825" cy="1063735"/>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en-US" sz="4000" b="1" dirty="0">
                <a:solidFill>
                  <a:schemeClr val="bg1"/>
                </a:solidFill>
              </a:rPr>
              <a:t>Affirmations Self-Test</a:t>
            </a:r>
          </a:p>
        </p:txBody>
      </p:sp>
      <p:sp>
        <p:nvSpPr>
          <p:cNvPr id="73" name="Google Shape;73;p2"/>
          <p:cNvSpPr txBox="1"/>
          <p:nvPr/>
        </p:nvSpPr>
        <p:spPr>
          <a:xfrm>
            <a:off x="505928" y="1634548"/>
            <a:ext cx="7350968" cy="4525963"/>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en-US" sz="1800" b="0" i="0" u="none" strike="noStrike" cap="none" dirty="0">
                <a:solidFill>
                  <a:srgbClr val="44546A"/>
                </a:solidFill>
                <a:latin typeface="Calibri "/>
                <a:ea typeface="Arial"/>
                <a:cs typeface="Arial"/>
                <a:sym typeface="Arial"/>
              </a:rPr>
              <a:t>Find the 10 affirmations that reflect best how you would like to be as an entrepreneur.</a:t>
            </a:r>
            <a:br>
              <a:rPr lang="en-US" sz="1800" b="0" i="0" u="none" strike="noStrike" cap="none" dirty="0">
                <a:solidFill>
                  <a:srgbClr val="44546A"/>
                </a:solidFill>
                <a:latin typeface="Calibri "/>
                <a:ea typeface="Arial"/>
                <a:cs typeface="Arial"/>
                <a:sym typeface="Arial"/>
              </a:rPr>
            </a:br>
            <a:br>
              <a:rPr lang="en-US" sz="1800" b="0" i="0" u="none" strike="noStrike" cap="none" dirty="0">
                <a:solidFill>
                  <a:srgbClr val="44546A"/>
                </a:solidFill>
                <a:latin typeface="Calibri "/>
                <a:ea typeface="Arial"/>
                <a:cs typeface="Arial"/>
                <a:sym typeface="Arial"/>
              </a:rPr>
            </a:br>
            <a:r>
              <a:rPr lang="en-US" sz="1800" b="0" i="0" u="none" strike="noStrike" cap="none" dirty="0">
                <a:solidFill>
                  <a:srgbClr val="44546A"/>
                </a:solidFill>
                <a:latin typeface="Calibri "/>
                <a:ea typeface="Arial"/>
                <a:cs typeface="Arial"/>
                <a:sym typeface="Arial"/>
              </a:rPr>
              <a:t>Here are some websites that contain suggestions:</a:t>
            </a:r>
          </a:p>
          <a:p>
            <a:pPr marL="64009" marR="0" lvl="0" algn="l" rtl="0">
              <a:spcBef>
                <a:spcPts val="1360"/>
              </a:spcBef>
              <a:spcAft>
                <a:spcPts val="0"/>
              </a:spcAft>
              <a:buClr>
                <a:schemeClr val="accent1"/>
              </a:buClr>
              <a:buSzPts val="1440"/>
            </a:pPr>
            <a:br>
              <a:rPr lang="en-US" sz="1800" b="0" i="0" u="none" strike="noStrike" cap="none" dirty="0">
                <a:solidFill>
                  <a:srgbClr val="44546A"/>
                </a:solidFill>
                <a:latin typeface="Calibri "/>
                <a:ea typeface="Arial"/>
                <a:cs typeface="Arial"/>
                <a:sym typeface="Arial"/>
              </a:rPr>
            </a:br>
            <a:r>
              <a:rPr lang="en-US" sz="1200" b="0" i="0" u="none" strike="noStrike" cap="none" dirty="0">
                <a:solidFill>
                  <a:srgbClr val="44546A"/>
                </a:solidFill>
                <a:latin typeface="Calibri "/>
                <a:ea typeface="Arial"/>
                <a:cs typeface="Arial"/>
                <a:sym typeface="Arial"/>
                <a:hlinkClick r:id="rId3">
                  <a:extLst>
                    <a:ext uri="{A12FA001-AC4F-418D-AE19-62706E023703}">
                      <ahyp:hlinkClr xmlns:ahyp="http://schemas.microsoft.com/office/drawing/2018/hyperlinkcolor" val="tx"/>
                    </a:ext>
                  </a:extLst>
                </a:hlinkClick>
              </a:rPr>
              <a:t>https://daysinspired.com/affirmations-for-entrepreneurs/</a:t>
            </a:r>
            <a:br>
              <a:rPr lang="en-US" sz="1200" dirty="0">
                <a:solidFill>
                  <a:srgbClr val="44546A"/>
                </a:solidFill>
                <a:latin typeface="Calibri "/>
              </a:rPr>
            </a:br>
            <a:r>
              <a:rPr lang="en-US" sz="1200" b="0" i="0" u="none" strike="noStrike" cap="none" dirty="0">
                <a:solidFill>
                  <a:srgbClr val="44546A"/>
                </a:solidFill>
                <a:latin typeface="Calibri "/>
                <a:ea typeface="Arial"/>
                <a:cs typeface="Arial"/>
                <a:sym typeface="Arial"/>
                <a:hlinkClick r:id="rId4">
                  <a:extLst>
                    <a:ext uri="{A12FA001-AC4F-418D-AE19-62706E023703}">
                      <ahyp:hlinkClr xmlns:ahyp="http://schemas.microsoft.com/office/drawing/2018/hyperlinkcolor" val="tx"/>
                    </a:ext>
                  </a:extLst>
                </a:hlinkClick>
              </a:rPr>
              <a:t>https://theremoteyogi.com/2020/05/22/affirmations-for-entrepreneurs/</a:t>
            </a:r>
            <a:br>
              <a:rPr lang="en-US" sz="1200" dirty="0">
                <a:solidFill>
                  <a:srgbClr val="44546A"/>
                </a:solidFill>
                <a:latin typeface="Calibri "/>
              </a:rPr>
            </a:br>
            <a:r>
              <a:rPr lang="en-US" sz="1200" b="0" i="0" u="none" strike="noStrike" cap="none" dirty="0">
                <a:solidFill>
                  <a:srgbClr val="44546A"/>
                </a:solidFill>
                <a:latin typeface="Calibri "/>
                <a:ea typeface="Arial"/>
                <a:cs typeface="Arial"/>
                <a:sym typeface="Arial"/>
                <a:hlinkClick r:id="rId5">
                  <a:extLst>
                    <a:ext uri="{A12FA001-AC4F-418D-AE19-62706E023703}">
                      <ahyp:hlinkClr xmlns:ahyp="http://schemas.microsoft.com/office/drawing/2018/hyperlinkcolor" val="tx"/>
                    </a:ext>
                  </a:extLst>
                </a:hlinkClick>
              </a:rPr>
              <a:t>https://smallbiztrends.com/2017/01/small-business-affirmations.html</a:t>
            </a:r>
            <a:br>
              <a:rPr lang="en-US" sz="1200" dirty="0">
                <a:solidFill>
                  <a:srgbClr val="44546A"/>
                </a:solidFill>
                <a:latin typeface="Calibri "/>
              </a:rPr>
            </a:br>
            <a:r>
              <a:rPr lang="en-US" sz="1200" b="0" i="0" u="none" strike="noStrike" cap="none" dirty="0">
                <a:solidFill>
                  <a:srgbClr val="44546A"/>
                </a:solidFill>
                <a:latin typeface="Calibri "/>
                <a:ea typeface="Arial"/>
                <a:cs typeface="Arial"/>
                <a:sym typeface="Arial"/>
                <a:hlinkClick r:id="rId6">
                  <a:extLst>
                    <a:ext uri="{A12FA001-AC4F-418D-AE19-62706E023703}">
                      <ahyp:hlinkClr xmlns:ahyp="http://schemas.microsoft.com/office/drawing/2018/hyperlinkcolor" val="tx"/>
                    </a:ext>
                  </a:extLst>
                </a:hlinkClick>
              </a:rPr>
              <a:t>https://www.abundancenolimits.com/business-affirmations/</a:t>
            </a:r>
            <a:br>
              <a:rPr lang="en-US" sz="1200" dirty="0">
                <a:solidFill>
                  <a:srgbClr val="44546A"/>
                </a:solidFill>
                <a:latin typeface="Calibri "/>
              </a:rPr>
            </a:br>
            <a:r>
              <a:rPr lang="en-US" sz="1200" b="0" i="0" u="none" strike="noStrike" cap="none" dirty="0">
                <a:solidFill>
                  <a:srgbClr val="44546A"/>
                </a:solidFill>
                <a:latin typeface="Calibri "/>
                <a:ea typeface="Arial"/>
                <a:cs typeface="Arial"/>
                <a:sym typeface="Arial"/>
                <a:hlinkClick r:id="rId7">
                  <a:extLst>
                    <a:ext uri="{A12FA001-AC4F-418D-AE19-62706E023703}">
                      <ahyp:hlinkClr xmlns:ahyp="http://schemas.microsoft.com/office/drawing/2018/hyperlinkcolor" val="tx"/>
                    </a:ext>
                  </a:extLst>
                </a:hlinkClick>
              </a:rPr>
              <a:t>https://andreabolder.com/111-positive-mantras-and-affirmations-for-successful-women-entrepreneurs/</a:t>
            </a:r>
            <a:br>
              <a:rPr lang="en-US" sz="1200" dirty="0">
                <a:solidFill>
                  <a:srgbClr val="44546A"/>
                </a:solidFill>
                <a:latin typeface="Calibri "/>
              </a:rPr>
            </a:br>
            <a:r>
              <a:rPr lang="en-US" sz="1200" b="0" i="0" u="none" strike="noStrike" cap="none" dirty="0">
                <a:solidFill>
                  <a:srgbClr val="44546A"/>
                </a:solidFill>
                <a:latin typeface="Calibri "/>
                <a:ea typeface="Arial"/>
                <a:cs typeface="Arial"/>
                <a:sym typeface="Arial"/>
                <a:hlinkClick r:id="rId8">
                  <a:extLst>
                    <a:ext uri="{A12FA001-AC4F-418D-AE19-62706E023703}">
                      <ahyp:hlinkClr xmlns:ahyp="http://schemas.microsoft.com/office/drawing/2018/hyperlinkcolor" val="tx"/>
                    </a:ext>
                  </a:extLst>
                </a:hlinkClick>
              </a:rPr>
              <a:t>https://www.evelynlim.com/30-positive-affirmations-female-entrepreneur/</a:t>
            </a:r>
            <a:br>
              <a:rPr lang="en-US" sz="1200" dirty="0">
                <a:solidFill>
                  <a:srgbClr val="44546A"/>
                </a:solidFill>
                <a:latin typeface="Calibri "/>
              </a:rPr>
            </a:br>
            <a:r>
              <a:rPr lang="en-US" sz="1200" b="0" i="0" u="none" strike="noStrike" cap="none" dirty="0">
                <a:solidFill>
                  <a:srgbClr val="44546A"/>
                </a:solidFill>
                <a:latin typeface="Calibri "/>
                <a:ea typeface="Arial"/>
                <a:cs typeface="Arial"/>
                <a:sym typeface="Arial"/>
                <a:hlinkClick r:id="rId9">
                  <a:extLst>
                    <a:ext uri="{A12FA001-AC4F-418D-AE19-62706E023703}">
                      <ahyp:hlinkClr xmlns:ahyp="http://schemas.microsoft.com/office/drawing/2018/hyperlinkcolor" val="tx"/>
                    </a:ext>
                  </a:extLst>
                </a:hlinkClick>
              </a:rPr>
              <a:t>https://thedailygoalgetter.com/blogs/news/positive-affirmations-entrepreneurs</a:t>
            </a:r>
            <a:endParaRPr lang="en-US" sz="1200" b="0" i="0" u="none" strike="noStrike" cap="none" dirty="0">
              <a:solidFill>
                <a:srgbClr val="44546A"/>
              </a:solidFill>
              <a:latin typeface="Calibri "/>
              <a:ea typeface="Arial"/>
              <a:cs typeface="Arial"/>
              <a:sym typeface="Arial"/>
            </a:endParaRPr>
          </a:p>
        </p:txBody>
      </p:sp>
      <p:pic>
        <p:nvPicPr>
          <p:cNvPr id="74" name="Google Shape;74;p2" descr="A picture containing text, sign&#10;&#10;Description automatically generated"/>
          <p:cNvPicPr preferRelativeResize="0"/>
          <p:nvPr/>
        </p:nvPicPr>
        <p:blipFill rotWithShape="1">
          <a:blip r:embed="rId10">
            <a:alphaModFix/>
          </a:blip>
          <a:srcRect/>
          <a:stretch/>
        </p:blipFill>
        <p:spPr>
          <a:xfrm>
            <a:off x="7571485" y="6383053"/>
            <a:ext cx="1393003" cy="301752"/>
          </a:xfrm>
          <a:prstGeom prst="rect">
            <a:avLst/>
          </a:prstGeom>
          <a:noFill/>
          <a:ln>
            <a:noFill/>
          </a:ln>
        </p:spPr>
      </p:pic>
    </p:spTree>
    <p:extLst>
      <p:ext uri="{BB962C8B-B14F-4D97-AF65-F5344CB8AC3E}">
        <p14:creationId xmlns:p14="http://schemas.microsoft.com/office/powerpoint/2010/main" val="2193195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47A61F1-6017-450D-BD86-4B5CFF3B11C7}"/>
              </a:ext>
            </a:extLst>
          </p:cNvPr>
          <p:cNvSpPr>
            <a:spLocks noGrp="1"/>
          </p:cNvSpPr>
          <p:nvPr>
            <p:ph type="title"/>
          </p:nvPr>
        </p:nvSpPr>
        <p:spPr/>
        <p:txBody>
          <a:bodyPr>
            <a:normAutofit/>
          </a:bodyPr>
          <a:lstStyle/>
          <a:p>
            <a:r>
              <a:rPr lang="de-DE" b="1" dirty="0">
                <a:solidFill>
                  <a:srgbClr val="44546A"/>
                </a:solidFill>
                <a:ea typeface="+mn-ea"/>
                <a:cs typeface="+mn-cs"/>
              </a:rPr>
              <a:t>Agenda</a:t>
            </a:r>
            <a:endParaRPr lang="de-AT" b="1" dirty="0">
              <a:solidFill>
                <a:srgbClr val="44546A"/>
              </a:solidFill>
              <a:ea typeface="+mn-ea"/>
              <a:cs typeface="+mn-cs"/>
            </a:endParaRPr>
          </a:p>
        </p:txBody>
      </p:sp>
      <p:sp>
        <p:nvSpPr>
          <p:cNvPr id="5" name="Inhaltsplatzhalter 4">
            <a:extLst>
              <a:ext uri="{FF2B5EF4-FFF2-40B4-BE49-F238E27FC236}">
                <a16:creationId xmlns:a16="http://schemas.microsoft.com/office/drawing/2014/main" id="{0E92A466-45BA-42F9-9093-B182DBAD16F1}"/>
              </a:ext>
            </a:extLst>
          </p:cNvPr>
          <p:cNvSpPr>
            <a:spLocks noGrp="1"/>
          </p:cNvSpPr>
          <p:nvPr>
            <p:ph idx="1"/>
          </p:nvPr>
        </p:nvSpPr>
        <p:spPr/>
        <p:txBody>
          <a:bodyPr>
            <a:normAutofit/>
          </a:bodyPr>
          <a:lstStyle/>
          <a:p>
            <a:r>
              <a:rPr lang="en-US" sz="2400" dirty="0">
                <a:solidFill>
                  <a:srgbClr val="44546A"/>
                </a:solidFill>
              </a:rPr>
              <a:t>Types of Entrepreneurship</a:t>
            </a:r>
          </a:p>
          <a:p>
            <a:r>
              <a:rPr lang="en-US" sz="2400" dirty="0">
                <a:solidFill>
                  <a:srgbClr val="44546A"/>
                </a:solidFill>
              </a:rPr>
              <a:t>Introduction to Entrepreneurial Mindset</a:t>
            </a:r>
          </a:p>
          <a:p>
            <a:pPr lvl="1"/>
            <a:r>
              <a:rPr lang="de-AT" sz="1900" dirty="0">
                <a:solidFill>
                  <a:srgbClr val="44546A"/>
                </a:solidFill>
              </a:rPr>
              <a:t>Growth vs. Fixed Mindset</a:t>
            </a:r>
          </a:p>
          <a:p>
            <a:pPr lvl="1"/>
            <a:r>
              <a:rPr lang="de-AT" sz="1900" dirty="0">
                <a:solidFill>
                  <a:srgbClr val="44546A"/>
                </a:solidFill>
              </a:rPr>
              <a:t>Self-Leadership</a:t>
            </a:r>
          </a:p>
          <a:p>
            <a:pPr lvl="1"/>
            <a:r>
              <a:rPr lang="de-AT" sz="1900" dirty="0">
                <a:solidFill>
                  <a:srgbClr val="44546A"/>
                </a:solidFill>
              </a:rPr>
              <a:t>Improvisation, </a:t>
            </a:r>
            <a:r>
              <a:rPr lang="de-AT" sz="1900" dirty="0" err="1">
                <a:solidFill>
                  <a:srgbClr val="44546A"/>
                </a:solidFill>
              </a:rPr>
              <a:t>Creativity</a:t>
            </a:r>
            <a:r>
              <a:rPr lang="de-AT" sz="1900" dirty="0">
                <a:solidFill>
                  <a:srgbClr val="44546A"/>
                </a:solidFill>
              </a:rPr>
              <a:t> </a:t>
            </a:r>
            <a:r>
              <a:rPr lang="de-AT" sz="1900" dirty="0" err="1">
                <a:solidFill>
                  <a:srgbClr val="44546A"/>
                </a:solidFill>
              </a:rPr>
              <a:t>exercises</a:t>
            </a:r>
            <a:endParaRPr lang="de-AT" sz="1900" dirty="0">
              <a:solidFill>
                <a:srgbClr val="44546A"/>
              </a:solidFill>
            </a:endParaRPr>
          </a:p>
          <a:p>
            <a:pPr lvl="1"/>
            <a:r>
              <a:rPr lang="de-AT" sz="1900" dirty="0">
                <a:solidFill>
                  <a:srgbClr val="44546A"/>
                </a:solidFill>
              </a:rPr>
              <a:t>Impact Statements</a:t>
            </a:r>
          </a:p>
          <a:p>
            <a:pPr lvl="1"/>
            <a:endParaRPr lang="de-AT" dirty="0"/>
          </a:p>
        </p:txBody>
      </p:sp>
    </p:spTree>
    <p:extLst>
      <p:ext uri="{BB962C8B-B14F-4D97-AF65-F5344CB8AC3E}">
        <p14:creationId xmlns:p14="http://schemas.microsoft.com/office/powerpoint/2010/main" val="3428650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809687" y="323610"/>
            <a:ext cx="4876800" cy="799306"/>
          </a:xfrm>
          <a:prstGeom prst="rect">
            <a:avLst/>
          </a:prstGeom>
          <a:noFill/>
          <a:ln>
            <a:noFill/>
          </a:ln>
        </p:spPr>
        <p:txBody>
          <a:bodyPr spcFirstLastPara="1" wrap="square" lIns="0" tIns="45700" rIns="0" bIns="45700" anchor="ctr" anchorCtr="0">
            <a:noAutofit/>
          </a:bodyPr>
          <a:lstStyle/>
          <a:p>
            <a:pPr marL="182880" lvl="0">
              <a:buSzPts val="4000"/>
            </a:pPr>
            <a:r>
              <a:rPr lang="en-US" sz="4000" b="1" dirty="0">
                <a:solidFill>
                  <a:schemeClr val="bg1"/>
                </a:solidFill>
              </a:rPr>
              <a:t>Observation exercise</a:t>
            </a:r>
            <a:endParaRPr sz="4000" b="1" dirty="0">
              <a:solidFill>
                <a:schemeClr val="bg1"/>
              </a:solidFill>
            </a:endParaRPr>
          </a:p>
        </p:txBody>
      </p:sp>
      <p:sp>
        <p:nvSpPr>
          <p:cNvPr id="73" name="Google Shape;73;p2"/>
          <p:cNvSpPr txBox="1"/>
          <p:nvPr/>
        </p:nvSpPr>
        <p:spPr>
          <a:xfrm>
            <a:off x="228600" y="1274894"/>
            <a:ext cx="7694971" cy="4889488"/>
          </a:xfrm>
          <a:prstGeom prst="rect">
            <a:avLst/>
          </a:prstGeom>
          <a:noFill/>
          <a:ln>
            <a:noFill/>
          </a:ln>
        </p:spPr>
        <p:txBody>
          <a:bodyPr spcFirstLastPara="1" wrap="square" lIns="91425" tIns="45700" rIns="91425" bIns="45700" anchor="t" anchorCtr="0">
            <a:noAutofit/>
          </a:bodyPr>
          <a:lstStyle/>
          <a:p>
            <a:pPr marL="448056" lvl="2" indent="-384047">
              <a:spcBef>
                <a:spcPts val="1360"/>
              </a:spcBef>
              <a:buClr>
                <a:schemeClr val="accent1"/>
              </a:buClr>
              <a:buSzPts val="1440"/>
              <a:buFont typeface="Arial"/>
              <a:buChar char="•"/>
            </a:pPr>
            <a:r>
              <a:rPr lang="de-DE" sz="1600" dirty="0" err="1">
                <a:solidFill>
                  <a:schemeClr val="dk2"/>
                </a:solidFill>
              </a:rPr>
              <a:t>Visit</a:t>
            </a:r>
            <a:r>
              <a:rPr lang="de-DE" sz="1600" dirty="0">
                <a:solidFill>
                  <a:schemeClr val="dk2"/>
                </a:solidFill>
              </a:rPr>
              <a:t> a </a:t>
            </a:r>
            <a:r>
              <a:rPr lang="de-DE" sz="1600" b="1" dirty="0" err="1">
                <a:solidFill>
                  <a:schemeClr val="dk2"/>
                </a:solidFill>
              </a:rPr>
              <a:t>place</a:t>
            </a:r>
            <a:r>
              <a:rPr lang="de-DE" sz="1600" b="1" dirty="0">
                <a:solidFill>
                  <a:schemeClr val="dk2"/>
                </a:solidFill>
              </a:rPr>
              <a:t> </a:t>
            </a:r>
            <a:r>
              <a:rPr lang="de-DE" sz="1600" b="1" dirty="0" err="1">
                <a:solidFill>
                  <a:schemeClr val="dk2"/>
                </a:solidFill>
              </a:rPr>
              <a:t>that</a:t>
            </a:r>
            <a:r>
              <a:rPr lang="de-DE" sz="1600" b="1" dirty="0">
                <a:solidFill>
                  <a:schemeClr val="dk2"/>
                </a:solidFill>
              </a:rPr>
              <a:t> </a:t>
            </a:r>
            <a:r>
              <a:rPr lang="de-DE" sz="1600" b="1" dirty="0" err="1">
                <a:solidFill>
                  <a:schemeClr val="dk2"/>
                </a:solidFill>
              </a:rPr>
              <a:t>you</a:t>
            </a:r>
            <a:r>
              <a:rPr lang="de-DE" sz="1600" b="1" dirty="0">
                <a:solidFill>
                  <a:schemeClr val="dk2"/>
                </a:solidFill>
              </a:rPr>
              <a:t> </a:t>
            </a:r>
            <a:r>
              <a:rPr lang="de-DE" sz="1600" b="1" dirty="0" err="1">
                <a:solidFill>
                  <a:schemeClr val="dk2"/>
                </a:solidFill>
              </a:rPr>
              <a:t>are</a:t>
            </a:r>
            <a:r>
              <a:rPr lang="de-DE" sz="1600" b="1" dirty="0">
                <a:solidFill>
                  <a:schemeClr val="dk2"/>
                </a:solidFill>
              </a:rPr>
              <a:t> </a:t>
            </a:r>
            <a:r>
              <a:rPr lang="de-DE" sz="1600" b="1" dirty="0" err="1">
                <a:solidFill>
                  <a:schemeClr val="dk2"/>
                </a:solidFill>
              </a:rPr>
              <a:t>unfamiliar</a:t>
            </a:r>
            <a:r>
              <a:rPr lang="de-DE" sz="1600" b="1" dirty="0">
                <a:solidFill>
                  <a:schemeClr val="dk2"/>
                </a:solidFill>
              </a:rPr>
              <a:t> </a:t>
            </a:r>
            <a:r>
              <a:rPr lang="de-DE" sz="1600" b="1" dirty="0" err="1">
                <a:solidFill>
                  <a:schemeClr val="dk2"/>
                </a:solidFill>
              </a:rPr>
              <a:t>with</a:t>
            </a:r>
            <a:r>
              <a:rPr lang="de-DE" sz="1600" dirty="0">
                <a:solidFill>
                  <a:schemeClr val="dk2"/>
                </a:solidFill>
              </a:rPr>
              <a:t>. </a:t>
            </a:r>
            <a:r>
              <a:rPr lang="de-DE" sz="1600" dirty="0" err="1">
                <a:solidFill>
                  <a:schemeClr val="dk2"/>
                </a:solidFill>
              </a:rPr>
              <a:t>It</a:t>
            </a:r>
            <a:r>
              <a:rPr lang="de-DE" sz="1600" dirty="0">
                <a:solidFill>
                  <a:schemeClr val="dk2"/>
                </a:solidFill>
              </a:rPr>
              <a:t> </a:t>
            </a:r>
            <a:r>
              <a:rPr lang="de-DE" sz="1600" dirty="0" err="1">
                <a:solidFill>
                  <a:schemeClr val="dk2"/>
                </a:solidFill>
              </a:rPr>
              <a:t>can</a:t>
            </a:r>
            <a:r>
              <a:rPr lang="de-DE" sz="1600" dirty="0">
                <a:solidFill>
                  <a:schemeClr val="dk2"/>
                </a:solidFill>
              </a:rPr>
              <a:t> </a:t>
            </a:r>
            <a:r>
              <a:rPr lang="de-DE" sz="1600" dirty="0" err="1">
                <a:solidFill>
                  <a:schemeClr val="dk2"/>
                </a:solidFill>
              </a:rPr>
              <a:t>be</a:t>
            </a:r>
            <a:r>
              <a:rPr lang="de-DE" sz="1600" dirty="0">
                <a:solidFill>
                  <a:schemeClr val="dk2"/>
                </a:solidFill>
              </a:rPr>
              <a:t> a park, </a:t>
            </a:r>
            <a:r>
              <a:rPr lang="de-DE" sz="1600" dirty="0" err="1">
                <a:solidFill>
                  <a:schemeClr val="dk2"/>
                </a:solidFill>
              </a:rPr>
              <a:t>somewhere</a:t>
            </a:r>
            <a:r>
              <a:rPr lang="de-DE" sz="1600" dirty="0">
                <a:solidFill>
                  <a:schemeClr val="dk2"/>
                </a:solidFill>
              </a:rPr>
              <a:t> on </a:t>
            </a:r>
            <a:r>
              <a:rPr lang="de-DE" sz="1600" dirty="0" err="1">
                <a:solidFill>
                  <a:schemeClr val="dk2"/>
                </a:solidFill>
              </a:rPr>
              <a:t>campus</a:t>
            </a:r>
            <a:r>
              <a:rPr lang="de-DE" sz="1600" dirty="0">
                <a:solidFill>
                  <a:schemeClr val="dk2"/>
                </a:solidFill>
              </a:rPr>
              <a:t> </a:t>
            </a:r>
            <a:r>
              <a:rPr lang="de-DE" sz="1600" dirty="0" err="1">
                <a:solidFill>
                  <a:schemeClr val="dk2"/>
                </a:solidFill>
              </a:rPr>
              <a:t>you</a:t>
            </a:r>
            <a:r>
              <a:rPr lang="de-DE" sz="1600" dirty="0">
                <a:solidFill>
                  <a:schemeClr val="dk2"/>
                </a:solidFill>
              </a:rPr>
              <a:t> </a:t>
            </a:r>
            <a:r>
              <a:rPr lang="de-DE" sz="1600" dirty="0" err="1">
                <a:solidFill>
                  <a:schemeClr val="dk2"/>
                </a:solidFill>
              </a:rPr>
              <a:t>haven‘t</a:t>
            </a:r>
            <a:r>
              <a:rPr lang="de-DE" sz="1600" dirty="0">
                <a:solidFill>
                  <a:schemeClr val="dk2"/>
                </a:solidFill>
              </a:rPr>
              <a:t> </a:t>
            </a:r>
            <a:r>
              <a:rPr lang="de-DE" sz="1600" dirty="0" err="1">
                <a:solidFill>
                  <a:schemeClr val="dk2"/>
                </a:solidFill>
              </a:rPr>
              <a:t>explored</a:t>
            </a:r>
            <a:r>
              <a:rPr lang="de-DE" sz="1600" dirty="0">
                <a:solidFill>
                  <a:schemeClr val="dk2"/>
                </a:solidFill>
              </a:rPr>
              <a:t> </a:t>
            </a:r>
            <a:r>
              <a:rPr lang="de-DE" sz="1600" dirty="0" err="1">
                <a:solidFill>
                  <a:schemeClr val="dk2"/>
                </a:solidFill>
              </a:rPr>
              <a:t>or</a:t>
            </a:r>
            <a:r>
              <a:rPr lang="de-DE" sz="1600" dirty="0">
                <a:solidFill>
                  <a:schemeClr val="dk2"/>
                </a:solidFill>
              </a:rPr>
              <a:t> a </a:t>
            </a:r>
            <a:r>
              <a:rPr lang="de-DE" sz="1600" dirty="0" err="1">
                <a:solidFill>
                  <a:schemeClr val="dk2"/>
                </a:solidFill>
              </a:rPr>
              <a:t>neighbourhood</a:t>
            </a:r>
            <a:r>
              <a:rPr lang="de-DE" sz="1600" dirty="0">
                <a:solidFill>
                  <a:schemeClr val="dk2"/>
                </a:solidFill>
              </a:rPr>
              <a:t>, a </a:t>
            </a:r>
            <a:r>
              <a:rPr lang="de-DE" sz="1600" dirty="0" err="1">
                <a:solidFill>
                  <a:schemeClr val="dk2"/>
                </a:solidFill>
              </a:rPr>
              <a:t>new</a:t>
            </a:r>
            <a:r>
              <a:rPr lang="de-DE" sz="1600" dirty="0">
                <a:solidFill>
                  <a:schemeClr val="dk2"/>
                </a:solidFill>
              </a:rPr>
              <a:t> </a:t>
            </a:r>
            <a:r>
              <a:rPr lang="de-DE" sz="1600" dirty="0" err="1">
                <a:solidFill>
                  <a:schemeClr val="dk2"/>
                </a:solidFill>
              </a:rPr>
              <a:t>restaurant</a:t>
            </a:r>
            <a:r>
              <a:rPr lang="de-DE" sz="1600" dirty="0">
                <a:solidFill>
                  <a:schemeClr val="dk2"/>
                </a:solidFill>
              </a:rPr>
              <a:t> – </a:t>
            </a:r>
            <a:r>
              <a:rPr lang="de-DE" sz="1600" dirty="0" err="1">
                <a:solidFill>
                  <a:schemeClr val="dk2"/>
                </a:solidFill>
              </a:rPr>
              <a:t>really</a:t>
            </a:r>
            <a:r>
              <a:rPr lang="de-DE" sz="1600" dirty="0">
                <a:solidFill>
                  <a:schemeClr val="dk2"/>
                </a:solidFill>
              </a:rPr>
              <a:t> just </a:t>
            </a:r>
            <a:r>
              <a:rPr lang="de-DE" sz="1600" dirty="0" err="1">
                <a:solidFill>
                  <a:schemeClr val="dk2"/>
                </a:solidFill>
              </a:rPr>
              <a:t>about</a:t>
            </a:r>
            <a:r>
              <a:rPr lang="de-DE" sz="1600" dirty="0">
                <a:solidFill>
                  <a:schemeClr val="dk2"/>
                </a:solidFill>
              </a:rPr>
              <a:t> </a:t>
            </a:r>
            <a:r>
              <a:rPr lang="de-DE" sz="1600" dirty="0" err="1">
                <a:solidFill>
                  <a:schemeClr val="dk2"/>
                </a:solidFill>
              </a:rPr>
              <a:t>anywhere</a:t>
            </a:r>
            <a:r>
              <a:rPr lang="de-DE" sz="1600" dirty="0">
                <a:solidFill>
                  <a:schemeClr val="dk2"/>
                </a:solidFill>
              </a:rPr>
              <a:t>, </a:t>
            </a:r>
            <a:r>
              <a:rPr lang="de-DE" sz="1600" dirty="0" err="1">
                <a:solidFill>
                  <a:schemeClr val="dk2"/>
                </a:solidFill>
              </a:rPr>
              <a:t>provided</a:t>
            </a:r>
            <a:r>
              <a:rPr lang="de-DE" sz="1600" dirty="0">
                <a:solidFill>
                  <a:schemeClr val="dk2"/>
                </a:solidFill>
              </a:rPr>
              <a:t> </a:t>
            </a:r>
            <a:r>
              <a:rPr lang="de-DE" sz="1600" dirty="0" err="1">
                <a:solidFill>
                  <a:schemeClr val="dk2"/>
                </a:solidFill>
              </a:rPr>
              <a:t>you</a:t>
            </a:r>
            <a:r>
              <a:rPr lang="de-DE" sz="1600" dirty="0">
                <a:solidFill>
                  <a:schemeClr val="dk2"/>
                </a:solidFill>
              </a:rPr>
              <a:t> </a:t>
            </a:r>
            <a:r>
              <a:rPr lang="de-DE" sz="1600" dirty="0" err="1">
                <a:solidFill>
                  <a:schemeClr val="dk2"/>
                </a:solidFill>
              </a:rPr>
              <a:t>are</a:t>
            </a:r>
            <a:r>
              <a:rPr lang="de-DE" sz="1600" dirty="0">
                <a:solidFill>
                  <a:schemeClr val="dk2"/>
                </a:solidFill>
              </a:rPr>
              <a:t> not </a:t>
            </a:r>
            <a:r>
              <a:rPr lang="de-DE" sz="1600" dirty="0" err="1">
                <a:solidFill>
                  <a:schemeClr val="dk2"/>
                </a:solidFill>
              </a:rPr>
              <a:t>already</a:t>
            </a:r>
            <a:r>
              <a:rPr lang="de-DE" sz="1600" dirty="0">
                <a:solidFill>
                  <a:schemeClr val="dk2"/>
                </a:solidFill>
              </a:rPr>
              <a:t> </a:t>
            </a:r>
            <a:r>
              <a:rPr lang="de-DE" sz="1600" dirty="0" err="1">
                <a:solidFill>
                  <a:schemeClr val="dk2"/>
                </a:solidFill>
              </a:rPr>
              <a:t>familiar</a:t>
            </a:r>
            <a:r>
              <a:rPr lang="de-DE" sz="1600" dirty="0">
                <a:solidFill>
                  <a:schemeClr val="dk2"/>
                </a:solidFill>
              </a:rPr>
              <a:t> </a:t>
            </a:r>
            <a:r>
              <a:rPr lang="de-DE" sz="1600" dirty="0" err="1">
                <a:solidFill>
                  <a:schemeClr val="dk2"/>
                </a:solidFill>
              </a:rPr>
              <a:t>with</a:t>
            </a:r>
            <a:r>
              <a:rPr lang="de-DE" sz="1600" dirty="0">
                <a:solidFill>
                  <a:schemeClr val="dk2"/>
                </a:solidFill>
              </a:rPr>
              <a:t> </a:t>
            </a:r>
            <a:r>
              <a:rPr lang="de-DE" sz="1600" dirty="0" err="1">
                <a:solidFill>
                  <a:schemeClr val="dk2"/>
                </a:solidFill>
              </a:rPr>
              <a:t>the</a:t>
            </a:r>
            <a:r>
              <a:rPr lang="de-DE" sz="1600" dirty="0">
                <a:solidFill>
                  <a:schemeClr val="dk2"/>
                </a:solidFill>
              </a:rPr>
              <a:t> </a:t>
            </a:r>
            <a:r>
              <a:rPr lang="de-DE" sz="1600" dirty="0" err="1">
                <a:solidFill>
                  <a:schemeClr val="dk2"/>
                </a:solidFill>
              </a:rPr>
              <a:t>place</a:t>
            </a:r>
            <a:r>
              <a:rPr lang="de-DE" sz="1600" dirty="0">
                <a:solidFill>
                  <a:schemeClr val="dk2"/>
                </a:solidFill>
              </a:rPr>
              <a:t>. Bring a </a:t>
            </a:r>
            <a:r>
              <a:rPr lang="de-DE" sz="1600" dirty="0" err="1">
                <a:solidFill>
                  <a:schemeClr val="dk2"/>
                </a:solidFill>
              </a:rPr>
              <a:t>paper</a:t>
            </a:r>
            <a:r>
              <a:rPr lang="de-DE" sz="1600" dirty="0">
                <a:solidFill>
                  <a:schemeClr val="dk2"/>
                </a:solidFill>
              </a:rPr>
              <a:t>(!) </a:t>
            </a:r>
            <a:r>
              <a:rPr lang="de-DE" sz="1600" dirty="0" err="1">
                <a:solidFill>
                  <a:schemeClr val="dk2"/>
                </a:solidFill>
              </a:rPr>
              <a:t>notepad</a:t>
            </a:r>
            <a:r>
              <a:rPr lang="de-DE" sz="1600" dirty="0">
                <a:solidFill>
                  <a:schemeClr val="dk2"/>
                </a:solidFill>
              </a:rPr>
              <a:t> and a </a:t>
            </a:r>
            <a:r>
              <a:rPr lang="de-DE" sz="1600" dirty="0" err="1">
                <a:solidFill>
                  <a:schemeClr val="dk2"/>
                </a:solidFill>
              </a:rPr>
              <a:t>pen</a:t>
            </a:r>
            <a:r>
              <a:rPr lang="de-DE" sz="1600" dirty="0">
                <a:solidFill>
                  <a:schemeClr val="dk2"/>
                </a:solidFill>
              </a:rPr>
              <a:t>.</a:t>
            </a:r>
          </a:p>
          <a:p>
            <a:pPr marL="448056" lvl="2" indent="-384047">
              <a:spcBef>
                <a:spcPts val="1360"/>
              </a:spcBef>
              <a:buClr>
                <a:schemeClr val="accent1"/>
              </a:buClr>
              <a:buSzPts val="1440"/>
              <a:buFont typeface="Arial"/>
              <a:buChar char="•"/>
            </a:pPr>
            <a:r>
              <a:rPr lang="de-DE" sz="1600" dirty="0" err="1">
                <a:solidFill>
                  <a:schemeClr val="dk2"/>
                </a:solidFill>
              </a:rPr>
              <a:t>For</a:t>
            </a:r>
            <a:r>
              <a:rPr lang="de-DE" sz="1600" dirty="0">
                <a:solidFill>
                  <a:schemeClr val="dk2"/>
                </a:solidFill>
              </a:rPr>
              <a:t> </a:t>
            </a:r>
            <a:r>
              <a:rPr lang="de-DE" sz="1600" b="1" dirty="0">
                <a:solidFill>
                  <a:schemeClr val="dk2"/>
                </a:solidFill>
              </a:rPr>
              <a:t>10 </a:t>
            </a:r>
            <a:r>
              <a:rPr lang="de-DE" sz="1600" b="1" dirty="0" err="1">
                <a:solidFill>
                  <a:schemeClr val="dk2"/>
                </a:solidFill>
              </a:rPr>
              <a:t>minutes</a:t>
            </a:r>
            <a:r>
              <a:rPr lang="de-DE" sz="1600" dirty="0">
                <a:solidFill>
                  <a:schemeClr val="dk2"/>
                </a:solidFill>
              </a:rPr>
              <a:t>, just </a:t>
            </a:r>
            <a:r>
              <a:rPr lang="de-DE" sz="1600" dirty="0" err="1">
                <a:solidFill>
                  <a:schemeClr val="dk2"/>
                </a:solidFill>
              </a:rPr>
              <a:t>look</a:t>
            </a:r>
            <a:r>
              <a:rPr lang="de-DE" sz="1600" dirty="0">
                <a:solidFill>
                  <a:schemeClr val="dk2"/>
                </a:solidFill>
              </a:rPr>
              <a:t> </a:t>
            </a:r>
            <a:r>
              <a:rPr lang="de-DE" sz="1600" dirty="0" err="1">
                <a:solidFill>
                  <a:schemeClr val="dk2"/>
                </a:solidFill>
              </a:rPr>
              <a:t>around</a:t>
            </a:r>
            <a:r>
              <a:rPr lang="de-DE" sz="1600" dirty="0">
                <a:solidFill>
                  <a:schemeClr val="dk2"/>
                </a:solidFill>
              </a:rPr>
              <a:t> and </a:t>
            </a:r>
            <a:r>
              <a:rPr lang="de-DE" sz="1600" dirty="0" err="1">
                <a:solidFill>
                  <a:schemeClr val="dk2"/>
                </a:solidFill>
              </a:rPr>
              <a:t>write</a:t>
            </a:r>
            <a:r>
              <a:rPr lang="de-DE" sz="1600" dirty="0">
                <a:solidFill>
                  <a:schemeClr val="dk2"/>
                </a:solidFill>
              </a:rPr>
              <a:t> down a </a:t>
            </a:r>
            <a:r>
              <a:rPr lang="de-DE" sz="1600" dirty="0" err="1">
                <a:solidFill>
                  <a:schemeClr val="dk2"/>
                </a:solidFill>
              </a:rPr>
              <a:t>description</a:t>
            </a:r>
            <a:r>
              <a:rPr lang="de-DE" sz="1600" dirty="0">
                <a:solidFill>
                  <a:schemeClr val="dk2"/>
                </a:solidFill>
              </a:rPr>
              <a:t> </a:t>
            </a:r>
            <a:r>
              <a:rPr lang="de-DE" sz="1600" dirty="0" err="1">
                <a:solidFill>
                  <a:schemeClr val="dk2"/>
                </a:solidFill>
              </a:rPr>
              <a:t>of</a:t>
            </a:r>
            <a:r>
              <a:rPr lang="de-DE" sz="1600" dirty="0">
                <a:solidFill>
                  <a:schemeClr val="dk2"/>
                </a:solidFill>
              </a:rPr>
              <a:t> </a:t>
            </a:r>
            <a:r>
              <a:rPr lang="de-DE" sz="1600" dirty="0" err="1">
                <a:solidFill>
                  <a:schemeClr val="dk2"/>
                </a:solidFill>
              </a:rPr>
              <a:t>what</a:t>
            </a:r>
            <a:r>
              <a:rPr lang="de-DE" sz="1600" dirty="0">
                <a:solidFill>
                  <a:schemeClr val="dk2"/>
                </a:solidFill>
              </a:rPr>
              <a:t> </a:t>
            </a:r>
            <a:r>
              <a:rPr lang="de-DE" sz="1600" dirty="0" err="1">
                <a:solidFill>
                  <a:schemeClr val="dk2"/>
                </a:solidFill>
              </a:rPr>
              <a:t>you</a:t>
            </a:r>
            <a:r>
              <a:rPr lang="de-DE" sz="1600" dirty="0">
                <a:solidFill>
                  <a:schemeClr val="dk2"/>
                </a:solidFill>
              </a:rPr>
              <a:t> </a:t>
            </a:r>
            <a:r>
              <a:rPr lang="de-DE" sz="1600" dirty="0" err="1">
                <a:solidFill>
                  <a:schemeClr val="dk2"/>
                </a:solidFill>
              </a:rPr>
              <a:t>observe</a:t>
            </a:r>
            <a:r>
              <a:rPr lang="de-DE" sz="1600" dirty="0">
                <a:solidFill>
                  <a:schemeClr val="dk2"/>
                </a:solidFill>
              </a:rPr>
              <a:t>. Use </a:t>
            </a:r>
            <a:r>
              <a:rPr lang="de-DE" sz="1600" dirty="0" err="1">
                <a:solidFill>
                  <a:schemeClr val="dk2"/>
                </a:solidFill>
              </a:rPr>
              <a:t>adjectives</a:t>
            </a:r>
            <a:r>
              <a:rPr lang="de-DE" sz="1600" dirty="0">
                <a:solidFill>
                  <a:schemeClr val="dk2"/>
                </a:solidFill>
              </a:rPr>
              <a:t> </a:t>
            </a:r>
            <a:r>
              <a:rPr lang="de-DE" sz="1600" dirty="0" err="1">
                <a:solidFill>
                  <a:schemeClr val="dk2"/>
                </a:solidFill>
              </a:rPr>
              <a:t>to</a:t>
            </a:r>
            <a:r>
              <a:rPr lang="de-DE" sz="1600" dirty="0">
                <a:solidFill>
                  <a:schemeClr val="dk2"/>
                </a:solidFill>
              </a:rPr>
              <a:t> </a:t>
            </a:r>
            <a:r>
              <a:rPr lang="de-DE" sz="1600" dirty="0" err="1">
                <a:solidFill>
                  <a:schemeClr val="dk2"/>
                </a:solidFill>
              </a:rPr>
              <a:t>describe</a:t>
            </a:r>
            <a:r>
              <a:rPr lang="de-DE" sz="1600" dirty="0">
                <a:solidFill>
                  <a:schemeClr val="dk2"/>
                </a:solidFill>
              </a:rPr>
              <a:t> </a:t>
            </a:r>
            <a:r>
              <a:rPr lang="de-DE" sz="1600" dirty="0" err="1">
                <a:solidFill>
                  <a:schemeClr val="dk2"/>
                </a:solidFill>
              </a:rPr>
              <a:t>what</a:t>
            </a:r>
            <a:r>
              <a:rPr lang="de-DE" sz="1600" dirty="0">
                <a:solidFill>
                  <a:schemeClr val="dk2"/>
                </a:solidFill>
              </a:rPr>
              <a:t> </a:t>
            </a:r>
            <a:r>
              <a:rPr lang="de-DE" sz="1600" dirty="0" err="1">
                <a:solidFill>
                  <a:schemeClr val="dk2"/>
                </a:solidFill>
              </a:rPr>
              <a:t>you</a:t>
            </a:r>
            <a:r>
              <a:rPr lang="de-DE" sz="1600" dirty="0">
                <a:solidFill>
                  <a:schemeClr val="dk2"/>
                </a:solidFill>
              </a:rPr>
              <a:t> </a:t>
            </a:r>
            <a:r>
              <a:rPr lang="de-DE" sz="1600" dirty="0" err="1">
                <a:solidFill>
                  <a:schemeClr val="dk2"/>
                </a:solidFill>
              </a:rPr>
              <a:t>see</a:t>
            </a:r>
            <a:r>
              <a:rPr lang="de-DE" sz="1600" dirty="0">
                <a:solidFill>
                  <a:schemeClr val="dk2"/>
                </a:solidFill>
              </a:rPr>
              <a:t>. </a:t>
            </a:r>
            <a:r>
              <a:rPr lang="de-DE" sz="1600" dirty="0" err="1">
                <a:solidFill>
                  <a:schemeClr val="dk2"/>
                </a:solidFill>
              </a:rPr>
              <a:t>For</a:t>
            </a:r>
            <a:r>
              <a:rPr lang="de-DE" sz="1600" dirty="0">
                <a:solidFill>
                  <a:schemeClr val="dk2"/>
                </a:solidFill>
              </a:rPr>
              <a:t> </a:t>
            </a:r>
            <a:r>
              <a:rPr lang="de-DE" sz="1600" dirty="0" err="1">
                <a:solidFill>
                  <a:schemeClr val="dk2"/>
                </a:solidFill>
              </a:rPr>
              <a:t>example</a:t>
            </a:r>
            <a:r>
              <a:rPr lang="de-DE" sz="1600" dirty="0">
                <a:solidFill>
                  <a:schemeClr val="dk2"/>
                </a:solidFill>
              </a:rPr>
              <a:t>, </a:t>
            </a:r>
            <a:r>
              <a:rPr lang="de-DE" sz="1600" dirty="0" err="1">
                <a:solidFill>
                  <a:schemeClr val="dk2"/>
                </a:solidFill>
              </a:rPr>
              <a:t>you</a:t>
            </a:r>
            <a:r>
              <a:rPr lang="de-DE" sz="1600" dirty="0">
                <a:solidFill>
                  <a:schemeClr val="dk2"/>
                </a:solidFill>
              </a:rPr>
              <a:t> </a:t>
            </a:r>
            <a:r>
              <a:rPr lang="de-DE" sz="1600" dirty="0" err="1">
                <a:solidFill>
                  <a:schemeClr val="dk2"/>
                </a:solidFill>
              </a:rPr>
              <a:t>may</a:t>
            </a:r>
            <a:r>
              <a:rPr lang="de-DE" sz="1600" dirty="0">
                <a:solidFill>
                  <a:schemeClr val="dk2"/>
                </a:solidFill>
              </a:rPr>
              <a:t> </a:t>
            </a:r>
            <a:r>
              <a:rPr lang="de-DE" sz="1600" dirty="0" err="1">
                <a:solidFill>
                  <a:schemeClr val="dk2"/>
                </a:solidFill>
              </a:rPr>
              <a:t>see</a:t>
            </a:r>
            <a:r>
              <a:rPr lang="de-DE" sz="1600" dirty="0">
                <a:solidFill>
                  <a:schemeClr val="dk2"/>
                </a:solidFill>
              </a:rPr>
              <a:t> a swing </a:t>
            </a:r>
            <a:r>
              <a:rPr lang="de-DE" sz="1600" dirty="0" err="1">
                <a:solidFill>
                  <a:schemeClr val="dk2"/>
                </a:solidFill>
              </a:rPr>
              <a:t>set</a:t>
            </a:r>
            <a:r>
              <a:rPr lang="de-DE" sz="1600" dirty="0">
                <a:solidFill>
                  <a:schemeClr val="dk2"/>
                </a:solidFill>
              </a:rPr>
              <a:t> in a park, but </a:t>
            </a:r>
            <a:r>
              <a:rPr lang="de-DE" sz="1600" dirty="0" err="1">
                <a:solidFill>
                  <a:schemeClr val="dk2"/>
                </a:solidFill>
              </a:rPr>
              <a:t>you</a:t>
            </a:r>
            <a:r>
              <a:rPr lang="de-DE" sz="1600" dirty="0">
                <a:solidFill>
                  <a:schemeClr val="dk2"/>
                </a:solidFill>
              </a:rPr>
              <a:t> </a:t>
            </a:r>
            <a:r>
              <a:rPr lang="de-DE" sz="1600" dirty="0" err="1">
                <a:solidFill>
                  <a:schemeClr val="dk2"/>
                </a:solidFill>
              </a:rPr>
              <a:t>need</a:t>
            </a:r>
            <a:r>
              <a:rPr lang="de-DE" sz="1600" dirty="0">
                <a:solidFill>
                  <a:schemeClr val="dk2"/>
                </a:solidFill>
              </a:rPr>
              <a:t> </a:t>
            </a:r>
            <a:r>
              <a:rPr lang="de-DE" sz="1600" dirty="0" err="1">
                <a:solidFill>
                  <a:schemeClr val="dk2"/>
                </a:solidFill>
              </a:rPr>
              <a:t>to</a:t>
            </a:r>
            <a:r>
              <a:rPr lang="de-DE" sz="1600" dirty="0">
                <a:solidFill>
                  <a:schemeClr val="dk2"/>
                </a:solidFill>
              </a:rPr>
              <a:t> </a:t>
            </a:r>
            <a:r>
              <a:rPr lang="de-DE" sz="1600" dirty="0" err="1">
                <a:solidFill>
                  <a:schemeClr val="dk2"/>
                </a:solidFill>
              </a:rPr>
              <a:t>describe</a:t>
            </a:r>
            <a:r>
              <a:rPr lang="de-DE" sz="1600" dirty="0">
                <a:solidFill>
                  <a:schemeClr val="dk2"/>
                </a:solidFill>
              </a:rPr>
              <a:t> </a:t>
            </a:r>
            <a:r>
              <a:rPr lang="de-DE" sz="1600" dirty="0" err="1">
                <a:solidFill>
                  <a:schemeClr val="dk2"/>
                </a:solidFill>
              </a:rPr>
              <a:t>the</a:t>
            </a:r>
            <a:r>
              <a:rPr lang="de-DE" sz="1600" dirty="0">
                <a:solidFill>
                  <a:schemeClr val="dk2"/>
                </a:solidFill>
              </a:rPr>
              <a:t> swing </a:t>
            </a:r>
            <a:r>
              <a:rPr lang="de-DE" sz="1600" dirty="0" err="1">
                <a:solidFill>
                  <a:schemeClr val="dk2"/>
                </a:solidFill>
              </a:rPr>
              <a:t>set</a:t>
            </a:r>
            <a:r>
              <a:rPr lang="de-DE" sz="1600" dirty="0">
                <a:solidFill>
                  <a:schemeClr val="dk2"/>
                </a:solidFill>
              </a:rPr>
              <a:t>. </a:t>
            </a:r>
            <a:r>
              <a:rPr lang="de-DE" sz="1600" dirty="0" err="1">
                <a:solidFill>
                  <a:schemeClr val="dk2"/>
                </a:solidFill>
              </a:rPr>
              <a:t>It</a:t>
            </a:r>
            <a:r>
              <a:rPr lang="de-DE" sz="1600" dirty="0">
                <a:solidFill>
                  <a:schemeClr val="dk2"/>
                </a:solidFill>
              </a:rPr>
              <a:t> </a:t>
            </a:r>
            <a:r>
              <a:rPr lang="de-DE" sz="1600" dirty="0" err="1">
                <a:solidFill>
                  <a:schemeClr val="dk2"/>
                </a:solidFill>
              </a:rPr>
              <a:t>may</a:t>
            </a:r>
            <a:r>
              <a:rPr lang="de-DE" sz="1600" dirty="0">
                <a:solidFill>
                  <a:schemeClr val="dk2"/>
                </a:solidFill>
              </a:rPr>
              <a:t> </a:t>
            </a:r>
            <a:r>
              <a:rPr lang="de-DE" sz="1600" dirty="0" err="1">
                <a:solidFill>
                  <a:schemeClr val="dk2"/>
                </a:solidFill>
              </a:rPr>
              <a:t>be</a:t>
            </a:r>
            <a:r>
              <a:rPr lang="de-DE" sz="1600" dirty="0">
                <a:solidFill>
                  <a:schemeClr val="dk2"/>
                </a:solidFill>
              </a:rPr>
              <a:t> </a:t>
            </a:r>
            <a:r>
              <a:rPr lang="de-DE" sz="1600" dirty="0" err="1">
                <a:solidFill>
                  <a:schemeClr val="dk2"/>
                </a:solidFill>
              </a:rPr>
              <a:t>rusty</a:t>
            </a:r>
            <a:r>
              <a:rPr lang="de-DE" sz="1600" dirty="0">
                <a:solidFill>
                  <a:schemeClr val="dk2"/>
                </a:solidFill>
              </a:rPr>
              <a:t>, </a:t>
            </a:r>
            <a:r>
              <a:rPr lang="de-DE" sz="1600" dirty="0" err="1">
                <a:solidFill>
                  <a:schemeClr val="dk2"/>
                </a:solidFill>
              </a:rPr>
              <a:t>shiny</a:t>
            </a:r>
            <a:r>
              <a:rPr lang="de-DE" sz="1600" dirty="0">
                <a:solidFill>
                  <a:schemeClr val="dk2"/>
                </a:solidFill>
              </a:rPr>
              <a:t>, </a:t>
            </a:r>
            <a:r>
              <a:rPr lang="de-DE" sz="1600" dirty="0" err="1">
                <a:solidFill>
                  <a:schemeClr val="dk2"/>
                </a:solidFill>
              </a:rPr>
              <a:t>empty</a:t>
            </a:r>
            <a:r>
              <a:rPr lang="de-DE" sz="1600" dirty="0">
                <a:solidFill>
                  <a:schemeClr val="dk2"/>
                </a:solidFill>
              </a:rPr>
              <a:t>, </a:t>
            </a:r>
            <a:r>
              <a:rPr lang="de-DE" sz="1600" dirty="0" err="1">
                <a:solidFill>
                  <a:schemeClr val="dk2"/>
                </a:solidFill>
              </a:rPr>
              <a:t>broken</a:t>
            </a:r>
            <a:r>
              <a:rPr lang="de-DE" sz="1600" dirty="0">
                <a:solidFill>
                  <a:schemeClr val="dk2"/>
                </a:solidFill>
              </a:rPr>
              <a:t>, </a:t>
            </a:r>
            <a:r>
              <a:rPr lang="de-DE" sz="1600" dirty="0" err="1">
                <a:solidFill>
                  <a:schemeClr val="dk2"/>
                </a:solidFill>
              </a:rPr>
              <a:t>vibrant</a:t>
            </a:r>
            <a:r>
              <a:rPr lang="de-DE" sz="1600" dirty="0">
                <a:solidFill>
                  <a:schemeClr val="dk2"/>
                </a:solidFill>
              </a:rPr>
              <a:t>, </a:t>
            </a:r>
            <a:r>
              <a:rPr lang="de-DE" sz="1600" dirty="0" err="1">
                <a:solidFill>
                  <a:schemeClr val="dk2"/>
                </a:solidFill>
              </a:rPr>
              <a:t>or</a:t>
            </a:r>
            <a:r>
              <a:rPr lang="de-DE" sz="1600" dirty="0">
                <a:solidFill>
                  <a:schemeClr val="dk2"/>
                </a:solidFill>
              </a:rPr>
              <a:t> </a:t>
            </a:r>
            <a:r>
              <a:rPr lang="de-DE" sz="1600" dirty="0" err="1">
                <a:solidFill>
                  <a:schemeClr val="dk2"/>
                </a:solidFill>
              </a:rPr>
              <a:t>dull</a:t>
            </a:r>
            <a:r>
              <a:rPr lang="de-DE" sz="1600" dirty="0">
                <a:solidFill>
                  <a:schemeClr val="dk2"/>
                </a:solidFill>
              </a:rPr>
              <a:t>. A </a:t>
            </a:r>
            <a:r>
              <a:rPr lang="de-DE" sz="1600" dirty="0" err="1">
                <a:solidFill>
                  <a:schemeClr val="dk2"/>
                </a:solidFill>
              </a:rPr>
              <a:t>dog</a:t>
            </a:r>
            <a:r>
              <a:rPr lang="de-DE" sz="1600" dirty="0">
                <a:solidFill>
                  <a:schemeClr val="dk2"/>
                </a:solidFill>
              </a:rPr>
              <a:t> </a:t>
            </a:r>
            <a:r>
              <a:rPr lang="de-DE" sz="1600" dirty="0" err="1">
                <a:solidFill>
                  <a:schemeClr val="dk2"/>
                </a:solidFill>
              </a:rPr>
              <a:t>you</a:t>
            </a:r>
            <a:r>
              <a:rPr lang="de-DE" sz="1600" dirty="0">
                <a:solidFill>
                  <a:schemeClr val="dk2"/>
                </a:solidFill>
              </a:rPr>
              <a:t> </a:t>
            </a:r>
            <a:r>
              <a:rPr lang="de-DE" sz="1600" dirty="0" err="1">
                <a:solidFill>
                  <a:schemeClr val="dk2"/>
                </a:solidFill>
              </a:rPr>
              <a:t>see</a:t>
            </a:r>
            <a:r>
              <a:rPr lang="de-DE" sz="1600" dirty="0">
                <a:solidFill>
                  <a:schemeClr val="dk2"/>
                </a:solidFill>
              </a:rPr>
              <a:t> </a:t>
            </a:r>
            <a:r>
              <a:rPr lang="de-DE" sz="1600" dirty="0" err="1">
                <a:solidFill>
                  <a:schemeClr val="dk2"/>
                </a:solidFill>
              </a:rPr>
              <a:t>may</a:t>
            </a:r>
            <a:r>
              <a:rPr lang="de-DE" sz="1600" dirty="0">
                <a:solidFill>
                  <a:schemeClr val="dk2"/>
                </a:solidFill>
              </a:rPr>
              <a:t> </a:t>
            </a:r>
            <a:r>
              <a:rPr lang="de-DE" sz="1600" dirty="0" err="1">
                <a:solidFill>
                  <a:schemeClr val="dk2"/>
                </a:solidFill>
              </a:rPr>
              <a:t>be</a:t>
            </a:r>
            <a:r>
              <a:rPr lang="de-DE" sz="1600" dirty="0">
                <a:solidFill>
                  <a:schemeClr val="dk2"/>
                </a:solidFill>
              </a:rPr>
              <a:t> </a:t>
            </a:r>
            <a:r>
              <a:rPr lang="de-DE" sz="1600" dirty="0" err="1">
                <a:solidFill>
                  <a:schemeClr val="dk2"/>
                </a:solidFill>
              </a:rPr>
              <a:t>big</a:t>
            </a:r>
            <a:r>
              <a:rPr lang="de-DE" sz="1600" dirty="0">
                <a:solidFill>
                  <a:schemeClr val="dk2"/>
                </a:solidFill>
              </a:rPr>
              <a:t>, </a:t>
            </a:r>
            <a:r>
              <a:rPr lang="de-DE" sz="1600" dirty="0" err="1">
                <a:solidFill>
                  <a:schemeClr val="dk2"/>
                </a:solidFill>
              </a:rPr>
              <a:t>cute</a:t>
            </a:r>
            <a:r>
              <a:rPr lang="de-DE" sz="1600" dirty="0">
                <a:solidFill>
                  <a:schemeClr val="dk2"/>
                </a:solidFill>
              </a:rPr>
              <a:t>, </a:t>
            </a:r>
            <a:r>
              <a:rPr lang="de-DE" sz="1600" dirty="0" err="1">
                <a:solidFill>
                  <a:schemeClr val="dk2"/>
                </a:solidFill>
              </a:rPr>
              <a:t>dirty</a:t>
            </a:r>
            <a:r>
              <a:rPr lang="de-DE" sz="1600" dirty="0">
                <a:solidFill>
                  <a:schemeClr val="dk2"/>
                </a:solidFill>
              </a:rPr>
              <a:t>, </a:t>
            </a:r>
            <a:r>
              <a:rPr lang="de-DE" sz="1600" dirty="0" err="1">
                <a:solidFill>
                  <a:schemeClr val="dk2"/>
                </a:solidFill>
              </a:rPr>
              <a:t>ugly</a:t>
            </a:r>
            <a:r>
              <a:rPr lang="de-DE" sz="1600" dirty="0">
                <a:solidFill>
                  <a:schemeClr val="dk2"/>
                </a:solidFill>
              </a:rPr>
              <a:t>, </a:t>
            </a:r>
            <a:r>
              <a:rPr lang="de-DE" sz="1600" dirty="0" err="1">
                <a:solidFill>
                  <a:schemeClr val="dk2"/>
                </a:solidFill>
              </a:rPr>
              <a:t>friendly</a:t>
            </a:r>
            <a:r>
              <a:rPr lang="de-DE" sz="1600" dirty="0">
                <a:solidFill>
                  <a:schemeClr val="dk2"/>
                </a:solidFill>
              </a:rPr>
              <a:t>, </a:t>
            </a:r>
            <a:r>
              <a:rPr lang="de-DE" sz="1600" dirty="0" err="1">
                <a:solidFill>
                  <a:schemeClr val="dk2"/>
                </a:solidFill>
              </a:rPr>
              <a:t>or</a:t>
            </a:r>
            <a:r>
              <a:rPr lang="de-DE" sz="1600" dirty="0">
                <a:solidFill>
                  <a:schemeClr val="dk2"/>
                </a:solidFill>
              </a:rPr>
              <a:t> hostile.</a:t>
            </a:r>
          </a:p>
          <a:p>
            <a:pPr marL="448056" lvl="2" indent="-384047">
              <a:spcBef>
                <a:spcPts val="1360"/>
              </a:spcBef>
              <a:buClr>
                <a:schemeClr val="accent1"/>
              </a:buClr>
              <a:buSzPts val="1440"/>
              <a:buFont typeface="Arial"/>
              <a:buChar char="•"/>
            </a:pPr>
            <a:r>
              <a:rPr lang="de-DE" sz="1600" dirty="0">
                <a:solidFill>
                  <a:schemeClr val="dk2"/>
                </a:solidFill>
              </a:rPr>
              <a:t>After </a:t>
            </a:r>
            <a:r>
              <a:rPr lang="de-DE" sz="1600" dirty="0" err="1">
                <a:solidFill>
                  <a:schemeClr val="dk2"/>
                </a:solidFill>
              </a:rPr>
              <a:t>you‘ve</a:t>
            </a:r>
            <a:r>
              <a:rPr lang="de-DE" sz="1600" dirty="0">
                <a:solidFill>
                  <a:schemeClr val="dk2"/>
                </a:solidFill>
              </a:rPr>
              <a:t> </a:t>
            </a:r>
            <a:r>
              <a:rPr lang="de-DE" sz="1600" dirty="0" err="1">
                <a:solidFill>
                  <a:schemeClr val="dk2"/>
                </a:solidFill>
              </a:rPr>
              <a:t>finished</a:t>
            </a:r>
            <a:r>
              <a:rPr lang="de-DE" sz="1600" dirty="0">
                <a:solidFill>
                  <a:schemeClr val="dk2"/>
                </a:solidFill>
              </a:rPr>
              <a:t>, </a:t>
            </a:r>
            <a:r>
              <a:rPr lang="de-DE" sz="1600" dirty="0" err="1">
                <a:solidFill>
                  <a:schemeClr val="dk2"/>
                </a:solidFill>
              </a:rPr>
              <a:t>sit</a:t>
            </a:r>
            <a:r>
              <a:rPr lang="de-DE" sz="1600" dirty="0">
                <a:solidFill>
                  <a:schemeClr val="dk2"/>
                </a:solidFill>
              </a:rPr>
              <a:t> down and </a:t>
            </a:r>
            <a:r>
              <a:rPr lang="de-DE" sz="1600" dirty="0" err="1">
                <a:solidFill>
                  <a:schemeClr val="dk2"/>
                </a:solidFill>
              </a:rPr>
              <a:t>look</a:t>
            </a:r>
            <a:r>
              <a:rPr lang="de-DE" sz="1600" dirty="0">
                <a:solidFill>
                  <a:schemeClr val="dk2"/>
                </a:solidFill>
              </a:rPr>
              <a:t> at </a:t>
            </a:r>
            <a:r>
              <a:rPr lang="de-DE" sz="1600" dirty="0" err="1">
                <a:solidFill>
                  <a:schemeClr val="dk2"/>
                </a:solidFill>
              </a:rPr>
              <a:t>the</a:t>
            </a:r>
            <a:r>
              <a:rPr lang="de-DE" sz="1600" dirty="0">
                <a:solidFill>
                  <a:schemeClr val="dk2"/>
                </a:solidFill>
              </a:rPr>
              <a:t> </a:t>
            </a:r>
            <a:r>
              <a:rPr lang="de-DE" sz="1600" dirty="0" err="1">
                <a:solidFill>
                  <a:schemeClr val="dk2"/>
                </a:solidFill>
              </a:rPr>
              <a:t>list</a:t>
            </a:r>
            <a:r>
              <a:rPr lang="de-DE" sz="1600" dirty="0">
                <a:solidFill>
                  <a:schemeClr val="dk2"/>
                </a:solidFill>
              </a:rPr>
              <a:t> </a:t>
            </a:r>
            <a:r>
              <a:rPr lang="de-DE" sz="1600" dirty="0" err="1">
                <a:solidFill>
                  <a:schemeClr val="dk2"/>
                </a:solidFill>
              </a:rPr>
              <a:t>of</a:t>
            </a:r>
            <a:r>
              <a:rPr lang="de-DE" sz="1600" dirty="0">
                <a:solidFill>
                  <a:schemeClr val="dk2"/>
                </a:solidFill>
              </a:rPr>
              <a:t> </a:t>
            </a:r>
            <a:r>
              <a:rPr lang="de-DE" sz="1600" dirty="0" err="1">
                <a:solidFill>
                  <a:schemeClr val="dk2"/>
                </a:solidFill>
              </a:rPr>
              <a:t>words</a:t>
            </a:r>
            <a:r>
              <a:rPr lang="de-DE" sz="1600" dirty="0">
                <a:solidFill>
                  <a:schemeClr val="dk2"/>
                </a:solidFill>
              </a:rPr>
              <a:t> </a:t>
            </a:r>
            <a:r>
              <a:rPr lang="de-DE" sz="1600" dirty="0" err="1">
                <a:solidFill>
                  <a:schemeClr val="dk2"/>
                </a:solidFill>
              </a:rPr>
              <a:t>you‘ve</a:t>
            </a:r>
            <a:r>
              <a:rPr lang="de-DE" sz="1600" dirty="0">
                <a:solidFill>
                  <a:schemeClr val="dk2"/>
                </a:solidFill>
              </a:rPr>
              <a:t> </a:t>
            </a:r>
            <a:r>
              <a:rPr lang="de-DE" sz="1600" dirty="0" err="1">
                <a:solidFill>
                  <a:schemeClr val="dk2"/>
                </a:solidFill>
              </a:rPr>
              <a:t>written</a:t>
            </a:r>
            <a:r>
              <a:rPr lang="de-DE" sz="1600" dirty="0">
                <a:solidFill>
                  <a:schemeClr val="dk2"/>
                </a:solidFill>
              </a:rPr>
              <a:t>. </a:t>
            </a:r>
            <a:r>
              <a:rPr lang="de-DE" sz="1600" b="1" dirty="0">
                <a:solidFill>
                  <a:schemeClr val="dk2"/>
                </a:solidFill>
              </a:rPr>
              <a:t>Circle all </a:t>
            </a:r>
            <a:r>
              <a:rPr lang="de-DE" sz="1600" b="1" dirty="0" err="1">
                <a:solidFill>
                  <a:schemeClr val="dk2"/>
                </a:solidFill>
              </a:rPr>
              <a:t>words</a:t>
            </a:r>
            <a:r>
              <a:rPr lang="de-DE" sz="1600" b="1" dirty="0">
                <a:solidFill>
                  <a:schemeClr val="dk2"/>
                </a:solidFill>
              </a:rPr>
              <a:t> </a:t>
            </a:r>
            <a:r>
              <a:rPr lang="de-DE" sz="1600" b="1" dirty="0" err="1">
                <a:solidFill>
                  <a:schemeClr val="dk2"/>
                </a:solidFill>
              </a:rPr>
              <a:t>with</a:t>
            </a:r>
            <a:r>
              <a:rPr lang="de-DE" sz="1600" b="1" dirty="0">
                <a:solidFill>
                  <a:schemeClr val="dk2"/>
                </a:solidFill>
              </a:rPr>
              <a:t> a positive </a:t>
            </a:r>
            <a:r>
              <a:rPr lang="de-DE" sz="1600" b="1" dirty="0" err="1">
                <a:solidFill>
                  <a:schemeClr val="dk2"/>
                </a:solidFill>
              </a:rPr>
              <a:t>connotation</a:t>
            </a:r>
            <a:r>
              <a:rPr lang="de-DE" sz="1600" dirty="0">
                <a:solidFill>
                  <a:schemeClr val="dk2"/>
                </a:solidFill>
              </a:rPr>
              <a:t>. Place a </a:t>
            </a:r>
            <a:r>
              <a:rPr lang="de-DE" sz="1600" dirty="0" err="1">
                <a:solidFill>
                  <a:schemeClr val="dk2"/>
                </a:solidFill>
              </a:rPr>
              <a:t>square</a:t>
            </a:r>
            <a:r>
              <a:rPr lang="de-DE" sz="1600" dirty="0">
                <a:solidFill>
                  <a:schemeClr val="dk2"/>
                </a:solidFill>
              </a:rPr>
              <a:t> </a:t>
            </a:r>
            <a:r>
              <a:rPr lang="de-DE" sz="1600" dirty="0" err="1">
                <a:solidFill>
                  <a:schemeClr val="dk2"/>
                </a:solidFill>
              </a:rPr>
              <a:t>around</a:t>
            </a:r>
            <a:r>
              <a:rPr lang="de-DE" sz="1600" dirty="0">
                <a:solidFill>
                  <a:schemeClr val="dk2"/>
                </a:solidFill>
              </a:rPr>
              <a:t> all </a:t>
            </a:r>
            <a:r>
              <a:rPr lang="de-DE" sz="1600" dirty="0" err="1">
                <a:solidFill>
                  <a:schemeClr val="dk2"/>
                </a:solidFill>
              </a:rPr>
              <a:t>words</a:t>
            </a:r>
            <a:r>
              <a:rPr lang="de-DE" sz="1600" dirty="0">
                <a:solidFill>
                  <a:schemeClr val="dk2"/>
                </a:solidFill>
              </a:rPr>
              <a:t> </a:t>
            </a:r>
            <a:r>
              <a:rPr lang="de-DE" sz="1600" dirty="0" err="1">
                <a:solidFill>
                  <a:schemeClr val="dk2"/>
                </a:solidFill>
              </a:rPr>
              <a:t>with</a:t>
            </a:r>
            <a:r>
              <a:rPr lang="de-DE" sz="1600" dirty="0">
                <a:solidFill>
                  <a:schemeClr val="dk2"/>
                </a:solidFill>
              </a:rPr>
              <a:t> a negative </a:t>
            </a:r>
            <a:r>
              <a:rPr lang="de-DE" sz="1600" dirty="0" err="1">
                <a:solidFill>
                  <a:schemeClr val="dk2"/>
                </a:solidFill>
              </a:rPr>
              <a:t>connotation</a:t>
            </a:r>
            <a:r>
              <a:rPr lang="de-DE" sz="1600" dirty="0">
                <a:solidFill>
                  <a:schemeClr val="dk2"/>
                </a:solidFill>
              </a:rPr>
              <a:t>.</a:t>
            </a:r>
            <a:br>
              <a:rPr lang="de-DE" sz="1600" dirty="0">
                <a:solidFill>
                  <a:schemeClr val="dk2"/>
                </a:solidFill>
              </a:rPr>
            </a:br>
            <a:br>
              <a:rPr lang="de-DE" sz="1600" dirty="0">
                <a:solidFill>
                  <a:schemeClr val="dk2"/>
                </a:solidFill>
              </a:rPr>
            </a:br>
            <a:r>
              <a:rPr lang="de-DE" sz="1600" dirty="0" err="1">
                <a:solidFill>
                  <a:schemeClr val="dk2"/>
                </a:solidFill>
              </a:rPr>
              <a:t>If</a:t>
            </a:r>
            <a:r>
              <a:rPr lang="de-DE" sz="1600" dirty="0">
                <a:solidFill>
                  <a:schemeClr val="dk2"/>
                </a:solidFill>
              </a:rPr>
              <a:t> </a:t>
            </a:r>
            <a:r>
              <a:rPr lang="de-DE" sz="1600" dirty="0" err="1">
                <a:solidFill>
                  <a:schemeClr val="dk2"/>
                </a:solidFill>
              </a:rPr>
              <a:t>what</a:t>
            </a:r>
            <a:r>
              <a:rPr lang="de-DE" sz="1600" dirty="0">
                <a:solidFill>
                  <a:schemeClr val="dk2"/>
                </a:solidFill>
              </a:rPr>
              <a:t> </a:t>
            </a:r>
            <a:r>
              <a:rPr lang="de-DE" sz="1600" dirty="0" err="1">
                <a:solidFill>
                  <a:schemeClr val="dk2"/>
                </a:solidFill>
              </a:rPr>
              <a:t>you</a:t>
            </a:r>
            <a:r>
              <a:rPr lang="de-DE" sz="1600" dirty="0">
                <a:solidFill>
                  <a:schemeClr val="dk2"/>
                </a:solidFill>
              </a:rPr>
              <a:t> </a:t>
            </a:r>
            <a:r>
              <a:rPr lang="de-DE" sz="1600" dirty="0" err="1">
                <a:solidFill>
                  <a:schemeClr val="dk2"/>
                </a:solidFill>
              </a:rPr>
              <a:t>see</a:t>
            </a:r>
            <a:r>
              <a:rPr lang="de-DE" sz="1600" dirty="0">
                <a:solidFill>
                  <a:schemeClr val="dk2"/>
                </a:solidFill>
              </a:rPr>
              <a:t> in </a:t>
            </a:r>
            <a:r>
              <a:rPr lang="de-DE" sz="1600" dirty="0" err="1">
                <a:solidFill>
                  <a:schemeClr val="dk2"/>
                </a:solidFill>
              </a:rPr>
              <a:t>the</a:t>
            </a:r>
            <a:r>
              <a:rPr lang="de-DE" sz="1600" dirty="0">
                <a:solidFill>
                  <a:schemeClr val="dk2"/>
                </a:solidFill>
              </a:rPr>
              <a:t> </a:t>
            </a:r>
            <a:r>
              <a:rPr lang="de-DE" sz="1600" dirty="0" err="1">
                <a:solidFill>
                  <a:schemeClr val="dk2"/>
                </a:solidFill>
              </a:rPr>
              <a:t>world</a:t>
            </a:r>
            <a:r>
              <a:rPr lang="de-DE" sz="1600" dirty="0">
                <a:solidFill>
                  <a:schemeClr val="dk2"/>
                </a:solidFill>
              </a:rPr>
              <a:t> </a:t>
            </a:r>
            <a:r>
              <a:rPr lang="de-DE" sz="1600" dirty="0" err="1">
                <a:solidFill>
                  <a:schemeClr val="dk2"/>
                </a:solidFill>
              </a:rPr>
              <a:t>is</a:t>
            </a:r>
            <a:r>
              <a:rPr lang="de-DE" sz="1600" dirty="0">
                <a:solidFill>
                  <a:schemeClr val="dk2"/>
                </a:solidFill>
              </a:rPr>
              <a:t> </a:t>
            </a:r>
            <a:r>
              <a:rPr lang="de-DE" sz="1600" dirty="0" err="1">
                <a:solidFill>
                  <a:schemeClr val="dk2"/>
                </a:solidFill>
              </a:rPr>
              <a:t>predominantly</a:t>
            </a:r>
            <a:r>
              <a:rPr lang="de-DE" sz="1600" dirty="0">
                <a:solidFill>
                  <a:schemeClr val="dk2"/>
                </a:solidFill>
              </a:rPr>
              <a:t> negative, </a:t>
            </a:r>
            <a:r>
              <a:rPr lang="de-DE" sz="1600" dirty="0" err="1">
                <a:solidFill>
                  <a:schemeClr val="dk2"/>
                </a:solidFill>
              </a:rPr>
              <a:t>then</a:t>
            </a:r>
            <a:r>
              <a:rPr lang="de-DE" sz="1600" dirty="0">
                <a:solidFill>
                  <a:schemeClr val="dk2"/>
                </a:solidFill>
              </a:rPr>
              <a:t> </a:t>
            </a:r>
            <a:r>
              <a:rPr lang="de-DE" sz="1600" dirty="0" err="1">
                <a:solidFill>
                  <a:schemeClr val="dk2"/>
                </a:solidFill>
              </a:rPr>
              <a:t>your</a:t>
            </a:r>
            <a:r>
              <a:rPr lang="de-DE" sz="1600" dirty="0">
                <a:solidFill>
                  <a:schemeClr val="dk2"/>
                </a:solidFill>
              </a:rPr>
              <a:t> </a:t>
            </a:r>
            <a:r>
              <a:rPr lang="de-DE" sz="1600" dirty="0" err="1">
                <a:solidFill>
                  <a:schemeClr val="dk2"/>
                </a:solidFill>
              </a:rPr>
              <a:t>mindset</a:t>
            </a:r>
            <a:r>
              <a:rPr lang="de-DE" sz="1600" dirty="0">
                <a:solidFill>
                  <a:schemeClr val="dk2"/>
                </a:solidFill>
              </a:rPr>
              <a:t> </a:t>
            </a:r>
            <a:r>
              <a:rPr lang="de-DE" sz="1600" dirty="0" err="1">
                <a:solidFill>
                  <a:schemeClr val="dk2"/>
                </a:solidFill>
              </a:rPr>
              <a:t>for</a:t>
            </a:r>
            <a:r>
              <a:rPr lang="de-DE" sz="1600" dirty="0">
                <a:solidFill>
                  <a:schemeClr val="dk2"/>
                </a:solidFill>
              </a:rPr>
              <a:t> </a:t>
            </a:r>
            <a:r>
              <a:rPr lang="de-DE" sz="1600" dirty="0" err="1">
                <a:solidFill>
                  <a:schemeClr val="dk2"/>
                </a:solidFill>
              </a:rPr>
              <a:t>entrepreneurship</a:t>
            </a:r>
            <a:r>
              <a:rPr lang="de-DE" sz="1600" dirty="0">
                <a:solidFill>
                  <a:schemeClr val="dk2"/>
                </a:solidFill>
              </a:rPr>
              <a:t> </a:t>
            </a:r>
            <a:r>
              <a:rPr lang="de-DE" sz="1600" dirty="0" err="1">
                <a:solidFill>
                  <a:schemeClr val="dk2"/>
                </a:solidFill>
              </a:rPr>
              <a:t>must</a:t>
            </a:r>
            <a:r>
              <a:rPr lang="de-DE" sz="1600" dirty="0">
                <a:solidFill>
                  <a:schemeClr val="dk2"/>
                </a:solidFill>
              </a:rPr>
              <a:t> </a:t>
            </a:r>
            <a:r>
              <a:rPr lang="de-DE" sz="1600" dirty="0" err="1">
                <a:solidFill>
                  <a:schemeClr val="dk2"/>
                </a:solidFill>
              </a:rPr>
              <a:t>be</a:t>
            </a:r>
            <a:r>
              <a:rPr lang="de-DE" sz="1600" dirty="0">
                <a:solidFill>
                  <a:schemeClr val="dk2"/>
                </a:solidFill>
              </a:rPr>
              <a:t> </a:t>
            </a:r>
            <a:r>
              <a:rPr lang="de-DE" sz="1600" dirty="0" err="1">
                <a:solidFill>
                  <a:schemeClr val="dk2"/>
                </a:solidFill>
              </a:rPr>
              <a:t>developed</a:t>
            </a:r>
            <a:r>
              <a:rPr lang="de-DE" sz="1600" dirty="0">
                <a:solidFill>
                  <a:schemeClr val="dk2"/>
                </a:solidFill>
              </a:rPr>
              <a:t> </a:t>
            </a:r>
            <a:r>
              <a:rPr lang="de-DE" sz="1600" dirty="0" err="1">
                <a:solidFill>
                  <a:schemeClr val="dk2"/>
                </a:solidFill>
              </a:rPr>
              <a:t>further</a:t>
            </a:r>
            <a:r>
              <a:rPr lang="de-DE" sz="1600" dirty="0">
                <a:solidFill>
                  <a:schemeClr val="dk2"/>
                </a:solidFill>
              </a:rPr>
              <a:t>. </a:t>
            </a:r>
            <a:r>
              <a:rPr lang="de-DE" sz="1600" dirty="0" err="1">
                <a:solidFill>
                  <a:schemeClr val="dk2"/>
                </a:solidFill>
              </a:rPr>
              <a:t>If</a:t>
            </a:r>
            <a:r>
              <a:rPr lang="de-DE" sz="1600" dirty="0">
                <a:solidFill>
                  <a:schemeClr val="dk2"/>
                </a:solidFill>
              </a:rPr>
              <a:t> </a:t>
            </a:r>
            <a:r>
              <a:rPr lang="de-DE" sz="1600" dirty="0" err="1">
                <a:solidFill>
                  <a:schemeClr val="dk2"/>
                </a:solidFill>
              </a:rPr>
              <a:t>what</a:t>
            </a:r>
            <a:r>
              <a:rPr lang="de-DE" sz="1600" dirty="0">
                <a:solidFill>
                  <a:schemeClr val="dk2"/>
                </a:solidFill>
              </a:rPr>
              <a:t> </a:t>
            </a:r>
            <a:r>
              <a:rPr lang="de-DE" sz="1600" dirty="0" err="1">
                <a:solidFill>
                  <a:schemeClr val="dk2"/>
                </a:solidFill>
              </a:rPr>
              <a:t>you</a:t>
            </a:r>
            <a:r>
              <a:rPr lang="de-DE" sz="1600" dirty="0">
                <a:solidFill>
                  <a:schemeClr val="dk2"/>
                </a:solidFill>
              </a:rPr>
              <a:t> </a:t>
            </a:r>
            <a:r>
              <a:rPr lang="de-DE" sz="1600" dirty="0" err="1">
                <a:solidFill>
                  <a:schemeClr val="dk2"/>
                </a:solidFill>
              </a:rPr>
              <a:t>see</a:t>
            </a:r>
            <a:r>
              <a:rPr lang="de-DE" sz="1600" dirty="0">
                <a:solidFill>
                  <a:schemeClr val="dk2"/>
                </a:solidFill>
              </a:rPr>
              <a:t> in </a:t>
            </a:r>
            <a:r>
              <a:rPr lang="de-DE" sz="1600" dirty="0" err="1">
                <a:solidFill>
                  <a:schemeClr val="dk2"/>
                </a:solidFill>
              </a:rPr>
              <a:t>the</a:t>
            </a:r>
            <a:r>
              <a:rPr lang="de-DE" sz="1600" dirty="0">
                <a:solidFill>
                  <a:schemeClr val="dk2"/>
                </a:solidFill>
              </a:rPr>
              <a:t> </a:t>
            </a:r>
            <a:r>
              <a:rPr lang="de-DE" sz="1600" dirty="0" err="1">
                <a:solidFill>
                  <a:schemeClr val="dk2"/>
                </a:solidFill>
              </a:rPr>
              <a:t>worlds</a:t>
            </a:r>
            <a:r>
              <a:rPr lang="de-DE" sz="1600" dirty="0">
                <a:solidFill>
                  <a:schemeClr val="dk2"/>
                </a:solidFill>
              </a:rPr>
              <a:t> </a:t>
            </a:r>
            <a:r>
              <a:rPr lang="de-DE" sz="1600" dirty="0" err="1">
                <a:solidFill>
                  <a:schemeClr val="dk2"/>
                </a:solidFill>
              </a:rPr>
              <a:t>is</a:t>
            </a:r>
            <a:r>
              <a:rPr lang="de-DE" sz="1600" dirty="0">
                <a:solidFill>
                  <a:schemeClr val="dk2"/>
                </a:solidFill>
              </a:rPr>
              <a:t> </a:t>
            </a:r>
            <a:r>
              <a:rPr lang="de-DE" sz="1600" dirty="0" err="1">
                <a:solidFill>
                  <a:schemeClr val="dk2"/>
                </a:solidFill>
              </a:rPr>
              <a:t>more</a:t>
            </a:r>
            <a:r>
              <a:rPr lang="de-DE" sz="1600" dirty="0">
                <a:solidFill>
                  <a:schemeClr val="dk2"/>
                </a:solidFill>
              </a:rPr>
              <a:t> positive, </a:t>
            </a:r>
            <a:r>
              <a:rPr lang="de-DE" sz="1600" dirty="0" err="1">
                <a:solidFill>
                  <a:schemeClr val="dk2"/>
                </a:solidFill>
              </a:rPr>
              <a:t>it</a:t>
            </a:r>
            <a:r>
              <a:rPr lang="de-DE" sz="1600" dirty="0">
                <a:solidFill>
                  <a:schemeClr val="dk2"/>
                </a:solidFill>
              </a:rPr>
              <a:t> will </a:t>
            </a:r>
            <a:r>
              <a:rPr lang="de-DE" sz="1600" dirty="0" err="1">
                <a:solidFill>
                  <a:schemeClr val="dk2"/>
                </a:solidFill>
              </a:rPr>
              <a:t>be</a:t>
            </a:r>
            <a:r>
              <a:rPr lang="de-DE" sz="1600" dirty="0">
                <a:solidFill>
                  <a:schemeClr val="dk2"/>
                </a:solidFill>
              </a:rPr>
              <a:t> </a:t>
            </a:r>
            <a:r>
              <a:rPr lang="de-DE" sz="1600" dirty="0" err="1">
                <a:solidFill>
                  <a:schemeClr val="dk2"/>
                </a:solidFill>
              </a:rPr>
              <a:t>much</a:t>
            </a:r>
            <a:r>
              <a:rPr lang="de-DE" sz="1600" dirty="0">
                <a:solidFill>
                  <a:schemeClr val="dk2"/>
                </a:solidFill>
              </a:rPr>
              <a:t> </a:t>
            </a:r>
            <a:r>
              <a:rPr lang="de-DE" sz="1600" dirty="0" err="1">
                <a:solidFill>
                  <a:schemeClr val="dk2"/>
                </a:solidFill>
              </a:rPr>
              <a:t>easier</a:t>
            </a:r>
            <a:r>
              <a:rPr lang="de-DE" sz="1600" dirty="0">
                <a:solidFill>
                  <a:schemeClr val="dk2"/>
                </a:solidFill>
              </a:rPr>
              <a:t> </a:t>
            </a:r>
            <a:r>
              <a:rPr lang="de-DE" sz="1600" dirty="0" err="1">
                <a:solidFill>
                  <a:schemeClr val="dk2"/>
                </a:solidFill>
              </a:rPr>
              <a:t>for</a:t>
            </a:r>
            <a:r>
              <a:rPr lang="de-DE" sz="1600" dirty="0">
                <a:solidFill>
                  <a:schemeClr val="dk2"/>
                </a:solidFill>
              </a:rPr>
              <a:t> </a:t>
            </a:r>
            <a:r>
              <a:rPr lang="de-DE" sz="1600" dirty="0" err="1">
                <a:solidFill>
                  <a:schemeClr val="dk2"/>
                </a:solidFill>
              </a:rPr>
              <a:t>you</a:t>
            </a:r>
            <a:r>
              <a:rPr lang="de-DE" sz="1600" dirty="0">
                <a:solidFill>
                  <a:schemeClr val="dk2"/>
                </a:solidFill>
              </a:rPr>
              <a:t> </a:t>
            </a:r>
            <a:r>
              <a:rPr lang="de-DE" sz="1600" dirty="0" err="1">
                <a:solidFill>
                  <a:schemeClr val="dk2"/>
                </a:solidFill>
              </a:rPr>
              <a:t>to</a:t>
            </a:r>
            <a:r>
              <a:rPr lang="de-DE" sz="1600" dirty="0">
                <a:solidFill>
                  <a:schemeClr val="dk2"/>
                </a:solidFill>
              </a:rPr>
              <a:t> </a:t>
            </a:r>
            <a:r>
              <a:rPr lang="de-DE" sz="1600" dirty="0" err="1">
                <a:solidFill>
                  <a:schemeClr val="dk2"/>
                </a:solidFill>
              </a:rPr>
              <a:t>identify</a:t>
            </a:r>
            <a:r>
              <a:rPr lang="de-DE" sz="1600" dirty="0">
                <a:solidFill>
                  <a:schemeClr val="dk2"/>
                </a:solidFill>
              </a:rPr>
              <a:t> </a:t>
            </a:r>
            <a:r>
              <a:rPr lang="de-DE" sz="1600" dirty="0" err="1">
                <a:solidFill>
                  <a:schemeClr val="dk2"/>
                </a:solidFill>
              </a:rPr>
              <a:t>opportunitites</a:t>
            </a:r>
            <a:r>
              <a:rPr lang="de-DE" sz="1600" dirty="0">
                <a:solidFill>
                  <a:schemeClr val="dk2"/>
                </a:solidFill>
              </a:rPr>
              <a:t> and </a:t>
            </a:r>
            <a:r>
              <a:rPr lang="de-DE" sz="1600" dirty="0" err="1">
                <a:solidFill>
                  <a:schemeClr val="dk2"/>
                </a:solidFill>
              </a:rPr>
              <a:t>make</a:t>
            </a:r>
            <a:r>
              <a:rPr lang="de-DE" sz="1600" dirty="0">
                <a:solidFill>
                  <a:schemeClr val="dk2"/>
                </a:solidFill>
              </a:rPr>
              <a:t> a </a:t>
            </a:r>
            <a:r>
              <a:rPr lang="de-DE" sz="1600" dirty="0" err="1">
                <a:solidFill>
                  <a:schemeClr val="dk2"/>
                </a:solidFill>
              </a:rPr>
              <a:t>difference</a:t>
            </a:r>
            <a:r>
              <a:rPr lang="de-DE" sz="1600" dirty="0">
                <a:solidFill>
                  <a:schemeClr val="dk2"/>
                </a:solidFill>
              </a:rPr>
              <a:t>.</a:t>
            </a:r>
          </a:p>
          <a:p>
            <a:pPr marL="64008" marR="0" lvl="0" indent="0" algn="l" rtl="0">
              <a:spcBef>
                <a:spcPts val="0"/>
              </a:spcBef>
              <a:spcAft>
                <a:spcPts val="0"/>
              </a:spcAft>
              <a:buClr>
                <a:srgbClr val="C94C25"/>
              </a:buClr>
              <a:buSzPts val="1800"/>
              <a:buFont typeface="Arial"/>
              <a:buNone/>
            </a:pPr>
            <a:endParaRPr lang="de-DE" sz="1800" b="1" i="0" u="none" strike="noStrike" cap="none" dirty="0">
              <a:solidFill>
                <a:srgbClr val="C94C25"/>
              </a:solidFill>
              <a:latin typeface="Arial"/>
              <a:ea typeface="Arial"/>
              <a:cs typeface="Arial"/>
              <a:sym typeface="Arial"/>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spTree>
    <p:extLst>
      <p:ext uri="{BB962C8B-B14F-4D97-AF65-F5344CB8AC3E}">
        <p14:creationId xmlns:p14="http://schemas.microsoft.com/office/powerpoint/2010/main" val="128791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691247" y="173195"/>
            <a:ext cx="5442977"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en-US" sz="3600" b="1" dirty="0">
                <a:solidFill>
                  <a:schemeClr val="bg1"/>
                </a:solidFill>
              </a:rPr>
              <a:t>Examples of Successful Entrepreneurs </a:t>
            </a:r>
            <a:endParaRPr sz="3600" b="1" dirty="0">
              <a:solidFill>
                <a:schemeClr val="bg1"/>
              </a:solidFill>
            </a:endParaRPr>
          </a:p>
        </p:txBody>
      </p:sp>
      <p:sp>
        <p:nvSpPr>
          <p:cNvPr id="73" name="Google Shape;73;p2"/>
          <p:cNvSpPr txBox="1"/>
          <p:nvPr/>
        </p:nvSpPr>
        <p:spPr>
          <a:xfrm>
            <a:off x="917018" y="1549932"/>
            <a:ext cx="7350968" cy="4983997"/>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en-GB" sz="1800" dirty="0">
                <a:solidFill>
                  <a:srgbClr val="44546A"/>
                </a:solidFill>
                <a:effectLst/>
                <a:latin typeface="Calibri" panose="020F0502020204030204" pitchFamily="34" charset="0"/>
                <a:ea typeface="Calibri" panose="020F0502020204030204" pitchFamily="34" charset="0"/>
              </a:rPr>
              <a:t>This short section will focus on good practice cases of actual entrepreneurs, who failed and used their mindset to get back up. </a:t>
            </a:r>
            <a:endParaRPr lang="en-GB" dirty="0">
              <a:solidFill>
                <a:srgbClr val="44546A"/>
              </a:solidFill>
              <a:latin typeface="Calibri" panose="020F0502020204030204" pitchFamily="34" charset="0"/>
              <a:ea typeface="Calibri" panose="020F0502020204030204" pitchFamily="34" charset="0"/>
            </a:endParaRPr>
          </a:p>
          <a:p>
            <a:pPr marL="64009" marR="0" lvl="0" algn="l" rtl="0">
              <a:spcAft>
                <a:spcPts val="0"/>
              </a:spcAft>
              <a:buClr>
                <a:schemeClr val="accent1"/>
              </a:buClr>
              <a:buSzPts val="1440"/>
            </a:pPr>
            <a:br>
              <a:rPr lang="en-GB" sz="1800" dirty="0">
                <a:effectLst/>
                <a:latin typeface="Calibri" panose="020F0502020204030204" pitchFamily="34" charset="0"/>
                <a:ea typeface="Calibri" panose="020F0502020204030204" pitchFamily="34" charset="0"/>
              </a:rPr>
            </a:br>
            <a:r>
              <a:rPr lang="en-GB" b="1" dirty="0">
                <a:solidFill>
                  <a:srgbClr val="44546A"/>
                </a:solidFill>
                <a:latin typeface="Calibri" panose="020F0502020204030204" pitchFamily="34" charset="0"/>
                <a:ea typeface="Calibri" panose="020F0502020204030204" pitchFamily="34" charset="0"/>
              </a:rPr>
              <a:t>Melanie Perkins, Canva</a:t>
            </a:r>
            <a:endParaRPr lang="en-GB" sz="1800" dirty="0">
              <a:effectLst/>
              <a:latin typeface="Calibri" panose="020F0502020204030204" pitchFamily="34" charset="0"/>
              <a:ea typeface="Calibri" panose="020F0502020204030204" pitchFamily="34" charset="0"/>
            </a:endParaRPr>
          </a:p>
          <a:p>
            <a:pPr marL="64009" marR="0" lvl="0" algn="l" rtl="0">
              <a:spcAft>
                <a:spcPts val="0"/>
              </a:spcAft>
              <a:buClr>
                <a:schemeClr val="accent1"/>
              </a:buClr>
              <a:buSzPts val="1440"/>
            </a:pPr>
            <a:r>
              <a:rPr lang="en-GB" dirty="0">
                <a:latin typeface="Calibri" panose="020F0502020204030204" pitchFamily="34" charset="0"/>
                <a:hlinkClick r:id="rId3"/>
              </a:rPr>
              <a:t>https://www.youtube.com/watch?v=Ep21f3ncvBk</a:t>
            </a:r>
            <a:r>
              <a:rPr lang="en-GB" dirty="0">
                <a:latin typeface="Calibri" panose="020F0502020204030204" pitchFamily="34" charset="0"/>
              </a:rPr>
              <a:t> </a:t>
            </a:r>
          </a:p>
          <a:p>
            <a:pPr marL="64009" marR="0" lvl="0" algn="l" rtl="0">
              <a:spcAft>
                <a:spcPts val="0"/>
              </a:spcAft>
              <a:buClr>
                <a:schemeClr val="accent1"/>
              </a:buClr>
              <a:buSzPts val="1440"/>
            </a:pPr>
            <a:br>
              <a:rPr lang="en-GB" sz="1800" dirty="0">
                <a:solidFill>
                  <a:srgbClr val="44546A"/>
                </a:solidFill>
                <a:effectLst/>
                <a:latin typeface="Calibri" panose="020F0502020204030204" pitchFamily="34" charset="0"/>
                <a:ea typeface="Calibri" panose="020F0502020204030204" pitchFamily="34" charset="0"/>
              </a:rPr>
            </a:br>
            <a:r>
              <a:rPr lang="en-GB" sz="1800" b="1" dirty="0">
                <a:solidFill>
                  <a:srgbClr val="44546A"/>
                </a:solidFill>
                <a:effectLst/>
                <a:latin typeface="Calibri" panose="020F0502020204030204" pitchFamily="34" charset="0"/>
                <a:ea typeface="Calibri" panose="020F0502020204030204" pitchFamily="34" charset="0"/>
              </a:rPr>
              <a:t>Richard </a:t>
            </a:r>
            <a:r>
              <a:rPr lang="en-GB" sz="1800" b="1" dirty="0" err="1">
                <a:solidFill>
                  <a:srgbClr val="44546A"/>
                </a:solidFill>
                <a:effectLst/>
                <a:latin typeface="Calibri" panose="020F0502020204030204" pitchFamily="34" charset="0"/>
                <a:ea typeface="Calibri" panose="020F0502020204030204" pitchFamily="34" charset="0"/>
              </a:rPr>
              <a:t>Brandson</a:t>
            </a:r>
            <a:r>
              <a:rPr lang="en-GB" sz="1800" b="1" dirty="0">
                <a:solidFill>
                  <a:srgbClr val="44546A"/>
                </a:solidFill>
                <a:effectLst/>
                <a:latin typeface="Calibri" panose="020F0502020204030204" pitchFamily="34" charset="0"/>
                <a:ea typeface="Calibri" panose="020F0502020204030204" pitchFamily="34" charset="0"/>
              </a:rPr>
              <a:t>, Virgin Group </a:t>
            </a:r>
            <a:r>
              <a:rPr lang="en-GB" sz="1800" dirty="0">
                <a:solidFill>
                  <a:srgbClr val="44546A"/>
                </a:solidFill>
                <a:effectLst/>
                <a:latin typeface="Calibri" panose="020F0502020204030204" pitchFamily="34" charset="0"/>
                <a:ea typeface="Calibri" panose="020F0502020204030204" pitchFamily="34" charset="0"/>
              </a:rPr>
              <a:t>- </a:t>
            </a:r>
            <a:r>
              <a:rPr lang="en-GB" sz="1800" dirty="0">
                <a:effectLst/>
                <a:latin typeface="Calibri" panose="020F0502020204030204" pitchFamily="34" charset="0"/>
                <a:ea typeface="Calibri" panose="020F0502020204030204" pitchFamily="34" charset="0"/>
                <a:hlinkClick r:id="rId4"/>
              </a:rPr>
              <a:t>https://www.youtube.com/watch?v=23Frvd3pp5Q&amp;ab_channel=Megacast</a:t>
            </a:r>
            <a:endParaRPr lang="en-GB" sz="1800" dirty="0">
              <a:effectLst/>
              <a:latin typeface="Calibri" panose="020F0502020204030204" pitchFamily="34" charset="0"/>
              <a:ea typeface="Calibri" panose="020F0502020204030204" pitchFamily="34" charset="0"/>
            </a:endParaRPr>
          </a:p>
          <a:p>
            <a:pPr marL="64009" marR="0" lvl="0" algn="l" rtl="0">
              <a:spcBef>
                <a:spcPts val="1360"/>
              </a:spcBef>
              <a:spcAft>
                <a:spcPts val="0"/>
              </a:spcAft>
              <a:buClr>
                <a:schemeClr val="accent1"/>
              </a:buClr>
              <a:buSzPts val="1440"/>
            </a:pPr>
            <a:br>
              <a:rPr lang="en-GB" sz="1800" dirty="0">
                <a:effectLst/>
                <a:latin typeface="Calibri" panose="020F0502020204030204" pitchFamily="34" charset="0"/>
                <a:ea typeface="Calibri" panose="020F0502020204030204" pitchFamily="34" charset="0"/>
              </a:rPr>
            </a:br>
            <a:r>
              <a:rPr lang="en-GB" sz="1800" b="1" dirty="0">
                <a:solidFill>
                  <a:srgbClr val="44546A"/>
                </a:solidFill>
                <a:effectLst/>
                <a:latin typeface="Calibri" panose="020F0502020204030204" pitchFamily="34" charset="0"/>
                <a:ea typeface="Calibri" panose="020F0502020204030204" pitchFamily="34" charset="0"/>
              </a:rPr>
              <a:t>Maneesh Garg</a:t>
            </a:r>
            <a:r>
              <a:rPr lang="en-GB" sz="1800" dirty="0">
                <a:solidFill>
                  <a:srgbClr val="44546A"/>
                </a:solidFill>
                <a:effectLst/>
                <a:latin typeface="Calibri" panose="020F0502020204030204" pitchFamily="34" charset="0"/>
                <a:ea typeface="Calibri" panose="020F0502020204030204" pitchFamily="34" charset="0"/>
              </a:rPr>
              <a:t>, - </a:t>
            </a:r>
            <a:r>
              <a:rPr lang="en-US" sz="1800" dirty="0">
                <a:solidFill>
                  <a:srgbClr val="44546A"/>
                </a:solidFill>
                <a:effectLst/>
                <a:latin typeface="Calibri" panose="020F0502020204030204" pitchFamily="34" charset="0"/>
                <a:ea typeface="Calibri" panose="020F0502020204030204" pitchFamily="34" charset="0"/>
              </a:rPr>
              <a:t>Managing Director (MD)/Group Chief Executive Officer (GCEO) of </a:t>
            </a:r>
            <a:r>
              <a:rPr lang="en-US" sz="1800" dirty="0" err="1">
                <a:solidFill>
                  <a:srgbClr val="44546A"/>
                </a:solidFill>
                <a:effectLst/>
                <a:latin typeface="Calibri" panose="020F0502020204030204" pitchFamily="34" charset="0"/>
                <a:ea typeface="Calibri" panose="020F0502020204030204" pitchFamily="34" charset="0"/>
              </a:rPr>
              <a:t>Afriglobal</a:t>
            </a:r>
            <a:r>
              <a:rPr lang="en-US" sz="1800" dirty="0">
                <a:solidFill>
                  <a:srgbClr val="44546A"/>
                </a:solidFill>
                <a:effectLst/>
                <a:latin typeface="Calibri" panose="020F0502020204030204" pitchFamily="34" charset="0"/>
                <a:ea typeface="Calibri" panose="020F0502020204030204" pitchFamily="34" charset="0"/>
              </a:rPr>
              <a:t> Group - </a:t>
            </a:r>
            <a:r>
              <a:rPr lang="en-GB" sz="1800" dirty="0">
                <a:effectLst/>
                <a:latin typeface="Calibri" panose="020F0502020204030204" pitchFamily="34" charset="0"/>
                <a:ea typeface="Calibri" panose="020F0502020204030204" pitchFamily="34" charset="0"/>
                <a:hlinkClick r:id="rId5"/>
              </a:rPr>
              <a:t>https://www.youtube.com/watch?v=4o_O_v8gQpg</a:t>
            </a:r>
            <a:endParaRPr lang="en-GB" sz="1800" dirty="0">
              <a:latin typeface="Calibri" panose="020F0502020204030204" pitchFamily="34" charset="0"/>
              <a:ea typeface="Calibri" panose="020F0502020204030204" pitchFamily="34" charset="0"/>
            </a:endParaRPr>
          </a:p>
        </p:txBody>
      </p:sp>
      <p:pic>
        <p:nvPicPr>
          <p:cNvPr id="74" name="Google Shape;74;p2" descr="A picture containing text, sign&#10;&#10;Description automatically generated"/>
          <p:cNvPicPr preferRelativeResize="0"/>
          <p:nvPr/>
        </p:nvPicPr>
        <p:blipFill rotWithShape="1">
          <a:blip r:embed="rId6">
            <a:alphaModFix/>
          </a:blip>
          <a:srcRect/>
          <a:stretch/>
        </p:blipFill>
        <p:spPr>
          <a:xfrm>
            <a:off x="7571485" y="6383053"/>
            <a:ext cx="1393003" cy="301752"/>
          </a:xfrm>
          <a:prstGeom prst="rect">
            <a:avLst/>
          </a:prstGeom>
          <a:noFill/>
          <a:ln>
            <a:noFill/>
          </a:ln>
        </p:spPr>
      </p:pic>
      <p:pic>
        <p:nvPicPr>
          <p:cNvPr id="1032" name="Picture 8" descr="undefined">
            <a:extLst>
              <a:ext uri="{FF2B5EF4-FFF2-40B4-BE49-F238E27FC236}">
                <a16:creationId xmlns:a16="http://schemas.microsoft.com/office/drawing/2014/main" id="{59CE6841-B673-4AEB-82D2-193D09ACC3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835" y="3492155"/>
            <a:ext cx="616183" cy="8215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aneesh Garg - SVP, Corporate Finance, Accounts &amp;amp;amp; Legal at Datamatics  Business Solutions | The Org">
            <a:extLst>
              <a:ext uri="{FF2B5EF4-FFF2-40B4-BE49-F238E27FC236}">
                <a16:creationId xmlns:a16="http://schemas.microsoft.com/office/drawing/2014/main" id="{454ED75D-6BBA-4178-B1C4-8FD6C0ECA3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6566" y="4686805"/>
            <a:ext cx="737025" cy="7370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elanie Perkins, Canvas">
            <a:extLst>
              <a:ext uri="{FF2B5EF4-FFF2-40B4-BE49-F238E27FC236}">
                <a16:creationId xmlns:a16="http://schemas.microsoft.com/office/drawing/2014/main" id="{2EB9E05C-ADE6-426A-BA9A-A6FEFB450B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8989" y="2588965"/>
            <a:ext cx="794602" cy="529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861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691247" y="173195"/>
            <a:ext cx="5442977"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en-US" sz="3600" b="1" dirty="0">
                <a:solidFill>
                  <a:schemeClr val="bg1"/>
                </a:solidFill>
              </a:rPr>
              <a:t>Examples of Successful Entrepreneurs </a:t>
            </a:r>
            <a:endParaRPr sz="3600" b="1" dirty="0">
              <a:solidFill>
                <a:schemeClr val="bg1"/>
              </a:solidFill>
            </a:endParaRPr>
          </a:p>
        </p:txBody>
      </p:sp>
      <p:sp>
        <p:nvSpPr>
          <p:cNvPr id="73" name="Google Shape;73;p2"/>
          <p:cNvSpPr txBox="1"/>
          <p:nvPr/>
        </p:nvSpPr>
        <p:spPr>
          <a:xfrm>
            <a:off x="525317" y="1700808"/>
            <a:ext cx="7350968" cy="4983997"/>
          </a:xfrm>
          <a:prstGeom prst="rect">
            <a:avLst/>
          </a:prstGeom>
          <a:noFill/>
          <a:ln>
            <a:noFill/>
          </a:ln>
        </p:spPr>
        <p:txBody>
          <a:bodyPr spcFirstLastPara="1" wrap="square" lIns="91425" tIns="45700" rIns="91425" bIns="45700" anchor="t" anchorCtr="0">
            <a:noAutofit/>
          </a:bodyPr>
          <a:lstStyle/>
          <a:p>
            <a:pPr marL="448056" marR="0" lvl="0" indent="-384047" algn="l" rtl="0">
              <a:spcBef>
                <a:spcPts val="1360"/>
              </a:spcBef>
              <a:spcAft>
                <a:spcPts val="0"/>
              </a:spcAft>
              <a:buClr>
                <a:schemeClr val="accent1"/>
              </a:buClr>
              <a:buSzPts val="1440"/>
              <a:buFont typeface="Arial"/>
              <a:buChar char="•"/>
            </a:pPr>
            <a:endParaRPr lang="en-US" sz="1800" dirty="0">
              <a:effectLst/>
              <a:latin typeface="Calibri" panose="020F0502020204030204" pitchFamily="34" charset="0"/>
              <a:ea typeface="Calibri" panose="020F0502020204030204" pitchFamily="34" charset="0"/>
            </a:endParaRPr>
          </a:p>
          <a:p>
            <a:pPr marL="448056" marR="0" lvl="0" indent="-384047" algn="l" rtl="0">
              <a:spcBef>
                <a:spcPts val="1360"/>
              </a:spcBef>
              <a:spcAft>
                <a:spcPts val="0"/>
              </a:spcAft>
              <a:buClr>
                <a:schemeClr val="accent1"/>
              </a:buClr>
              <a:buSzPts val="1440"/>
              <a:buFont typeface="Arial"/>
              <a:buChar char="•"/>
            </a:pPr>
            <a:r>
              <a:rPr lang="en-US" sz="1800" dirty="0">
                <a:solidFill>
                  <a:srgbClr val="44546A"/>
                </a:solidFill>
                <a:effectLst/>
                <a:latin typeface="Calibri" panose="020F0502020204030204" pitchFamily="34" charset="0"/>
                <a:ea typeface="Calibri" panose="020F0502020204030204" pitchFamily="34" charset="0"/>
              </a:rPr>
              <a:t>Watch the video and try to identify in their discourse aspects like:</a:t>
            </a:r>
            <a:br>
              <a:rPr lang="en-US" sz="1800" dirty="0">
                <a:solidFill>
                  <a:srgbClr val="44546A"/>
                </a:solidFill>
                <a:effectLst/>
                <a:latin typeface="Calibri" panose="020F0502020204030204" pitchFamily="34" charset="0"/>
                <a:ea typeface="Calibri" panose="020F0502020204030204" pitchFamily="34" charset="0"/>
              </a:rPr>
            </a:br>
            <a:r>
              <a:rPr lang="en-US" sz="1800" b="1" dirty="0">
                <a:solidFill>
                  <a:srgbClr val="44546A"/>
                </a:solidFill>
                <a:effectLst/>
                <a:latin typeface="Calibri" panose="020F0502020204030204" pitchFamily="34" charset="0"/>
                <a:ea typeface="Calibri" panose="020F0502020204030204" pitchFamily="34" charset="0"/>
              </a:rPr>
              <a:t>- Creativity, Improvisation and Self-leadership </a:t>
            </a:r>
            <a:br>
              <a:rPr lang="en-US" sz="1800" b="1" dirty="0">
                <a:solidFill>
                  <a:srgbClr val="44546A"/>
                </a:solidFill>
                <a:effectLst/>
                <a:latin typeface="Calibri" panose="020F0502020204030204" pitchFamily="34" charset="0"/>
                <a:ea typeface="Calibri" panose="020F0502020204030204" pitchFamily="34" charset="0"/>
              </a:rPr>
            </a:br>
            <a:r>
              <a:rPr lang="en-US" sz="1800" b="1" dirty="0">
                <a:solidFill>
                  <a:srgbClr val="44546A"/>
                </a:solidFill>
                <a:effectLst/>
                <a:latin typeface="Calibri" panose="020F0502020204030204" pitchFamily="34" charset="0"/>
                <a:ea typeface="Calibri" panose="020F0502020204030204" pitchFamily="34" charset="0"/>
              </a:rPr>
              <a:t>- Passion and believe about what they do</a:t>
            </a:r>
            <a:br>
              <a:rPr lang="en-US" sz="1800" b="1" dirty="0">
                <a:solidFill>
                  <a:srgbClr val="44546A"/>
                </a:solidFill>
                <a:effectLst/>
                <a:latin typeface="Calibri" panose="020F0502020204030204" pitchFamily="34" charset="0"/>
                <a:ea typeface="Calibri" panose="020F0502020204030204" pitchFamily="34" charset="0"/>
              </a:rPr>
            </a:br>
            <a:r>
              <a:rPr lang="en-US" sz="1800" b="1" dirty="0">
                <a:solidFill>
                  <a:srgbClr val="44546A"/>
                </a:solidFill>
                <a:effectLst/>
                <a:latin typeface="Calibri" panose="020F0502020204030204" pitchFamily="34" charset="0"/>
                <a:ea typeface="Calibri" panose="020F0502020204030204" pitchFamily="34" charset="0"/>
              </a:rPr>
              <a:t>- Getting out of your comfort zone</a:t>
            </a:r>
            <a:br>
              <a:rPr lang="en-US" sz="1800" b="1" dirty="0">
                <a:solidFill>
                  <a:srgbClr val="44546A"/>
                </a:solidFill>
                <a:effectLst/>
                <a:latin typeface="Calibri" panose="020F0502020204030204" pitchFamily="34" charset="0"/>
                <a:ea typeface="Calibri" panose="020F0502020204030204" pitchFamily="34" charset="0"/>
              </a:rPr>
            </a:br>
            <a:r>
              <a:rPr lang="en-US" sz="1800" b="1" dirty="0">
                <a:solidFill>
                  <a:srgbClr val="44546A"/>
                </a:solidFill>
                <a:effectLst/>
                <a:latin typeface="Calibri" panose="020F0502020204030204" pitchFamily="34" charset="0"/>
                <a:ea typeface="Calibri" panose="020F0502020204030204" pitchFamily="34" charset="0"/>
              </a:rPr>
              <a:t>- Embracing Failure</a:t>
            </a:r>
          </a:p>
          <a:p>
            <a:pPr marL="448056" marR="0" lvl="0" indent="-384047" algn="l" rtl="0">
              <a:spcBef>
                <a:spcPts val="1360"/>
              </a:spcBef>
              <a:spcAft>
                <a:spcPts val="0"/>
              </a:spcAft>
              <a:buClr>
                <a:schemeClr val="accent1"/>
              </a:buClr>
              <a:buSzPts val="1440"/>
              <a:buFont typeface="Arial"/>
              <a:buChar char="•"/>
            </a:pPr>
            <a:endParaRPr lang="en-US" sz="1800" b="1" dirty="0">
              <a:solidFill>
                <a:srgbClr val="44546A"/>
              </a:solidFill>
              <a:effectLst/>
              <a:latin typeface="Calibri" panose="020F0502020204030204" pitchFamily="34" charset="0"/>
              <a:ea typeface="Calibri" panose="020F0502020204030204" pitchFamily="34" charset="0"/>
            </a:endParaRPr>
          </a:p>
          <a:p>
            <a:pPr marL="448056" marR="0" lvl="0" indent="-384047" algn="l" rtl="0">
              <a:spcBef>
                <a:spcPts val="1360"/>
              </a:spcBef>
              <a:spcAft>
                <a:spcPts val="0"/>
              </a:spcAft>
              <a:buClr>
                <a:schemeClr val="accent1"/>
              </a:buClr>
              <a:buSzPts val="1440"/>
              <a:buFont typeface="Arial"/>
              <a:buChar char="•"/>
            </a:pPr>
            <a:r>
              <a:rPr lang="en-US" sz="1800" dirty="0">
                <a:solidFill>
                  <a:srgbClr val="44546A"/>
                </a:solidFill>
                <a:effectLst/>
                <a:latin typeface="Calibri" panose="020F0502020204030204" pitchFamily="34" charset="0"/>
                <a:ea typeface="Calibri" panose="020F0502020204030204" pitchFamily="34" charset="0"/>
              </a:rPr>
              <a:t>Extract the quotes, relate and justify your thoughts.</a:t>
            </a: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spTree>
    <p:extLst>
      <p:ext uri="{BB962C8B-B14F-4D97-AF65-F5344CB8AC3E}">
        <p14:creationId xmlns:p14="http://schemas.microsoft.com/office/powerpoint/2010/main" val="3879876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995433" y="55569"/>
            <a:ext cx="4876800"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en-US" sz="4000" b="1" dirty="0">
                <a:solidFill>
                  <a:schemeClr val="bg1"/>
                </a:solidFill>
              </a:rPr>
              <a:t>Self-Leadership</a:t>
            </a:r>
            <a:endParaRPr sz="4000" b="1" dirty="0">
              <a:solidFill>
                <a:schemeClr val="bg1"/>
              </a:solidFill>
            </a:endParaRPr>
          </a:p>
        </p:txBody>
      </p:sp>
      <p:sp>
        <p:nvSpPr>
          <p:cNvPr id="73" name="Google Shape;73;p2"/>
          <p:cNvSpPr txBox="1"/>
          <p:nvPr/>
        </p:nvSpPr>
        <p:spPr>
          <a:xfrm>
            <a:off x="539552" y="1700808"/>
            <a:ext cx="7350968" cy="4525963"/>
          </a:xfrm>
          <a:prstGeom prst="rect">
            <a:avLst/>
          </a:prstGeom>
          <a:noFill/>
          <a:ln>
            <a:noFill/>
          </a:ln>
        </p:spPr>
        <p:txBody>
          <a:bodyPr spcFirstLastPara="1" wrap="square" lIns="91425" tIns="45700" rIns="91425" bIns="45700" anchor="t" anchorCtr="0">
            <a:noAutofit/>
          </a:bodyPr>
          <a:lstStyle/>
          <a:p>
            <a:pPr marL="448056" marR="0" lvl="0" indent="-384047" algn="l" rtl="0">
              <a:spcBef>
                <a:spcPts val="1360"/>
              </a:spcBef>
              <a:spcAft>
                <a:spcPts val="0"/>
              </a:spcAft>
              <a:buClr>
                <a:schemeClr val="accent1"/>
              </a:buClr>
              <a:buSzPts val="1440"/>
              <a:buFont typeface="Arial"/>
              <a:buChar char="•"/>
            </a:pPr>
            <a:r>
              <a:rPr lang="en-US" sz="1800" dirty="0">
                <a:solidFill>
                  <a:srgbClr val="44546A"/>
                </a:solidFill>
                <a:latin typeface="Calibri" panose="020F0502020204030204" pitchFamily="34" charset="0"/>
              </a:rPr>
              <a:t>A process whereby people can influence and control their own </a:t>
            </a:r>
            <a:r>
              <a:rPr lang="en-US" sz="1800" dirty="0" err="1">
                <a:solidFill>
                  <a:srgbClr val="44546A"/>
                </a:solidFill>
                <a:latin typeface="Calibri" panose="020F0502020204030204" pitchFamily="34" charset="0"/>
              </a:rPr>
              <a:t>behaviour</a:t>
            </a:r>
            <a:r>
              <a:rPr lang="en-US" sz="1800" dirty="0">
                <a:solidFill>
                  <a:srgbClr val="44546A"/>
                </a:solidFill>
                <a:latin typeface="Calibri" panose="020F0502020204030204" pitchFamily="34" charset="0"/>
              </a:rPr>
              <a:t>, actions and thinking to achieve the self-direction and self-motivation necessary to build their entrepreneurial business ventures.</a:t>
            </a:r>
          </a:p>
          <a:p>
            <a:pPr marL="448056" marR="0" lvl="0" indent="-384047" algn="l" rtl="0">
              <a:spcBef>
                <a:spcPts val="1360"/>
              </a:spcBef>
              <a:spcAft>
                <a:spcPts val="0"/>
              </a:spcAft>
              <a:buClr>
                <a:schemeClr val="accent1"/>
              </a:buClr>
              <a:buSzPts val="1440"/>
              <a:buFont typeface="Arial"/>
              <a:buChar char="•"/>
            </a:pPr>
            <a:r>
              <a:rPr lang="en-US" sz="1800" dirty="0">
                <a:solidFill>
                  <a:srgbClr val="44546A"/>
                </a:solidFill>
                <a:latin typeface="Calibri" panose="020F0502020204030204" pitchFamily="34" charset="0"/>
              </a:rPr>
              <a:t>It can be lonely, often no one is around to give you feedback, reprimand you or reward you.</a:t>
            </a:r>
          </a:p>
          <a:p>
            <a:pPr marL="448056" marR="0" lvl="0" indent="-384047" algn="l" rtl="0">
              <a:spcBef>
                <a:spcPts val="1360"/>
              </a:spcBef>
              <a:spcAft>
                <a:spcPts val="0"/>
              </a:spcAft>
              <a:buClr>
                <a:schemeClr val="accent1"/>
              </a:buClr>
              <a:buSzPts val="1440"/>
              <a:buFont typeface="Arial"/>
              <a:buChar char="•"/>
            </a:pPr>
            <a:r>
              <a:rPr lang="en-US" sz="1800" dirty="0">
                <a:solidFill>
                  <a:srgbClr val="44546A"/>
                </a:solidFill>
                <a:latin typeface="Calibri" panose="020F0502020204030204" pitchFamily="34" charset="0"/>
              </a:rPr>
              <a:t>Self leadership consists of three main strategies </a:t>
            </a:r>
          </a:p>
          <a:p>
            <a:pPr marL="905256" lvl="1" indent="-384047">
              <a:spcBef>
                <a:spcPts val="1360"/>
              </a:spcBef>
              <a:buClr>
                <a:schemeClr val="accent1"/>
              </a:buClr>
              <a:buSzPts val="1440"/>
              <a:buFont typeface="Arial"/>
              <a:buChar char="•"/>
            </a:pPr>
            <a:r>
              <a:rPr lang="en-US" b="1" dirty="0" err="1">
                <a:solidFill>
                  <a:srgbClr val="44546A"/>
                </a:solidFill>
                <a:latin typeface="Calibri" panose="020F0502020204030204" pitchFamily="34" charset="0"/>
              </a:rPr>
              <a:t>Behaviour</a:t>
            </a:r>
            <a:r>
              <a:rPr lang="en-US" b="1" dirty="0">
                <a:solidFill>
                  <a:srgbClr val="44546A"/>
                </a:solidFill>
                <a:latin typeface="Calibri" panose="020F0502020204030204" pitchFamily="34" charset="0"/>
              </a:rPr>
              <a:t>-focused</a:t>
            </a:r>
            <a:r>
              <a:rPr lang="en-US" dirty="0">
                <a:solidFill>
                  <a:srgbClr val="44546A"/>
                </a:solidFill>
                <a:latin typeface="Calibri" panose="020F0502020204030204" pitchFamily="34" charset="0"/>
              </a:rPr>
              <a:t> strategies</a:t>
            </a:r>
          </a:p>
          <a:p>
            <a:pPr marL="905256" lvl="1" indent="-384047">
              <a:spcBef>
                <a:spcPts val="1360"/>
              </a:spcBef>
              <a:buClr>
                <a:schemeClr val="accent1"/>
              </a:buClr>
              <a:buSzPts val="1440"/>
              <a:buFont typeface="Arial"/>
              <a:buChar char="•"/>
            </a:pPr>
            <a:r>
              <a:rPr lang="en-US" b="1" dirty="0">
                <a:solidFill>
                  <a:srgbClr val="44546A"/>
                </a:solidFill>
                <a:latin typeface="Calibri" panose="020F0502020204030204" pitchFamily="34" charset="0"/>
              </a:rPr>
              <a:t>Natural reward </a:t>
            </a:r>
            <a:r>
              <a:rPr lang="en-US" dirty="0">
                <a:solidFill>
                  <a:srgbClr val="44546A"/>
                </a:solidFill>
                <a:latin typeface="Calibri" panose="020F0502020204030204" pitchFamily="34" charset="0"/>
              </a:rPr>
              <a:t>strategies; and </a:t>
            </a:r>
          </a:p>
          <a:p>
            <a:pPr marL="905256" lvl="1" indent="-384047">
              <a:spcBef>
                <a:spcPts val="1360"/>
              </a:spcBef>
              <a:buClr>
                <a:schemeClr val="accent1"/>
              </a:buClr>
              <a:buSzPts val="1440"/>
              <a:buFont typeface="Arial"/>
              <a:buChar char="•"/>
            </a:pPr>
            <a:r>
              <a:rPr lang="en-US" b="1" dirty="0">
                <a:solidFill>
                  <a:srgbClr val="44546A"/>
                </a:solidFill>
                <a:latin typeface="Calibri" panose="020F0502020204030204" pitchFamily="34" charset="0"/>
              </a:rPr>
              <a:t>Constructive thought pattern </a:t>
            </a:r>
            <a:r>
              <a:rPr lang="en-US" dirty="0">
                <a:solidFill>
                  <a:srgbClr val="44546A"/>
                </a:solidFill>
                <a:latin typeface="Calibri" panose="020F0502020204030204" pitchFamily="34" charset="0"/>
              </a:rPr>
              <a:t>strategies.</a:t>
            </a:r>
          </a:p>
          <a:p>
            <a:pPr marL="448056" marR="0" lvl="0" indent="-384047" algn="l" rtl="0">
              <a:spcBef>
                <a:spcPts val="1360"/>
              </a:spcBef>
              <a:spcAft>
                <a:spcPts val="0"/>
              </a:spcAft>
              <a:buClr>
                <a:schemeClr val="accent1"/>
              </a:buClr>
              <a:buSzPts val="1440"/>
              <a:buFont typeface="Arial"/>
              <a:buChar char="•"/>
            </a:pPr>
            <a:endParaRPr lang="en-US" sz="1800" dirty="0">
              <a:solidFill>
                <a:schemeClr val="dk2"/>
              </a:solidFill>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spTree>
    <p:extLst>
      <p:ext uri="{BB962C8B-B14F-4D97-AF65-F5344CB8AC3E}">
        <p14:creationId xmlns:p14="http://schemas.microsoft.com/office/powerpoint/2010/main" val="3401109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214777" y="110365"/>
            <a:ext cx="6356708"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en-US" sz="4000" b="1" dirty="0">
                <a:solidFill>
                  <a:schemeClr val="bg1"/>
                </a:solidFill>
              </a:rPr>
              <a:t>Elements of Self-Leadership</a:t>
            </a:r>
            <a:endParaRPr sz="4000" b="1" dirty="0">
              <a:solidFill>
                <a:schemeClr val="bg1"/>
              </a:solidFill>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pic>
        <p:nvPicPr>
          <p:cNvPr id="8" name="Picture 1">
            <a:extLst>
              <a:ext uri="{FF2B5EF4-FFF2-40B4-BE49-F238E27FC236}">
                <a16:creationId xmlns:a16="http://schemas.microsoft.com/office/drawing/2014/main" id="{53C4E2C0-E307-4E24-9283-429ACC69CC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4777" y="1596655"/>
            <a:ext cx="5885688" cy="4279392"/>
          </a:xfrm>
          <a:prstGeom prst="rect">
            <a:avLst/>
          </a:prstGeom>
        </p:spPr>
      </p:pic>
      <p:sp>
        <p:nvSpPr>
          <p:cNvPr id="9" name="Google Shape;75;p2">
            <a:extLst>
              <a:ext uri="{FF2B5EF4-FFF2-40B4-BE49-F238E27FC236}">
                <a16:creationId xmlns:a16="http://schemas.microsoft.com/office/drawing/2014/main" id="{DDAB7FD0-CA14-482C-9177-DD5DB8B2D5E1}"/>
              </a:ext>
            </a:extLst>
          </p:cNvPr>
          <p:cNvSpPr txBox="1">
            <a:spLocks noGrp="1"/>
          </p:cNvSpPr>
          <p:nvPr>
            <p:ph type="body" idx="1"/>
          </p:nvPr>
        </p:nvSpPr>
        <p:spPr>
          <a:xfrm>
            <a:off x="1214777" y="6397578"/>
            <a:ext cx="6356708" cy="136351"/>
          </a:xfrm>
          <a:prstGeom prst="rect">
            <a:avLst/>
          </a:prstGeom>
          <a:noFill/>
          <a:ln>
            <a:noFill/>
          </a:ln>
        </p:spPr>
        <p:txBody>
          <a:bodyPr spcFirstLastPara="1" wrap="square" lIns="91425" tIns="45700" rIns="91425" bIns="45700" anchor="t" anchorCtr="0">
            <a:normAutofit fontScale="25000" lnSpcReduction="20000"/>
          </a:bodyPr>
          <a:lstStyle/>
          <a:p>
            <a:pPr marL="64008" lvl="0" indent="0" algn="l" rtl="0">
              <a:spcBef>
                <a:spcPts val="0"/>
              </a:spcBef>
              <a:spcAft>
                <a:spcPts val="0"/>
              </a:spcAft>
              <a:buSzPts val="2240"/>
              <a:buNone/>
            </a:pPr>
            <a:r>
              <a:rPr lang="de-DE" dirty="0"/>
              <a:t>Illustration </a:t>
            </a:r>
            <a:r>
              <a:rPr lang="de-DE" dirty="0" err="1"/>
              <a:t>taken</a:t>
            </a:r>
            <a:r>
              <a:rPr lang="de-DE" dirty="0"/>
              <a:t> </a:t>
            </a:r>
            <a:r>
              <a:rPr lang="de-DE" dirty="0" err="1"/>
              <a:t>from</a:t>
            </a:r>
            <a:r>
              <a:rPr lang="de-DE" dirty="0"/>
              <a:t>: Entrepreneurship : </a:t>
            </a:r>
            <a:r>
              <a:rPr lang="de-DE" dirty="0" err="1"/>
              <a:t>the</a:t>
            </a:r>
            <a:r>
              <a:rPr lang="de-DE" dirty="0"/>
              <a:t> </a:t>
            </a:r>
            <a:r>
              <a:rPr lang="de-DE" dirty="0" err="1"/>
              <a:t>practice</a:t>
            </a:r>
            <a:r>
              <a:rPr lang="de-DE" dirty="0"/>
              <a:t> and </a:t>
            </a:r>
            <a:r>
              <a:rPr lang="de-DE" dirty="0" err="1"/>
              <a:t>mindset</a:t>
            </a:r>
            <a:r>
              <a:rPr lang="de-DE" dirty="0"/>
              <a:t>, </a:t>
            </a:r>
            <a:r>
              <a:rPr lang="de-DE" dirty="0" err="1"/>
              <a:t>by</a:t>
            </a:r>
            <a:r>
              <a:rPr lang="de-DE" dirty="0"/>
              <a:t> Heidi M. Neck, Christopher P. Neck and Emma L. Murray; Sage Publishing, 2020</a:t>
            </a:r>
            <a:endParaRPr dirty="0"/>
          </a:p>
        </p:txBody>
      </p:sp>
    </p:spTree>
    <p:extLst>
      <p:ext uri="{BB962C8B-B14F-4D97-AF65-F5344CB8AC3E}">
        <p14:creationId xmlns:p14="http://schemas.microsoft.com/office/powerpoint/2010/main" val="1002819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721728" y="55569"/>
            <a:ext cx="4876800"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en-US" sz="4000" b="1" dirty="0">
                <a:solidFill>
                  <a:schemeClr val="bg1"/>
                </a:solidFill>
              </a:rPr>
              <a:t>Self-Goal setting exercise</a:t>
            </a:r>
            <a:endParaRPr sz="4000" b="1" dirty="0">
              <a:solidFill>
                <a:schemeClr val="bg1"/>
              </a:solidFill>
            </a:endParaRPr>
          </a:p>
        </p:txBody>
      </p:sp>
      <p:sp>
        <p:nvSpPr>
          <p:cNvPr id="73" name="Google Shape;73;p2"/>
          <p:cNvSpPr txBox="1"/>
          <p:nvPr/>
        </p:nvSpPr>
        <p:spPr>
          <a:xfrm>
            <a:off x="539552" y="1700808"/>
            <a:ext cx="7350968" cy="4525963"/>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en-US" b="1" dirty="0">
                <a:solidFill>
                  <a:schemeClr val="dk2"/>
                </a:solidFill>
                <a:latin typeface="Calibri" panose="020F0502020204030204" pitchFamily="34" charset="0"/>
              </a:rPr>
              <a:t>Set one goal individually for your involvement in the EKC to foster growth mind-set.</a:t>
            </a:r>
          </a:p>
          <a:p>
            <a:pPr marL="448056" marR="0" lvl="0" indent="-384047" algn="l" rtl="0">
              <a:spcBef>
                <a:spcPts val="1360"/>
              </a:spcBef>
              <a:spcAft>
                <a:spcPts val="0"/>
              </a:spcAft>
              <a:buClr>
                <a:schemeClr val="accent1"/>
              </a:buClr>
              <a:buSzPts val="1440"/>
              <a:buFont typeface="Arial"/>
              <a:buChar char="•"/>
            </a:pPr>
            <a:r>
              <a:rPr lang="en-US" sz="1800" dirty="0">
                <a:solidFill>
                  <a:schemeClr val="dk2"/>
                </a:solidFill>
                <a:latin typeface="Calibri" panose="020F0502020204030204" pitchFamily="34" charset="0"/>
              </a:rPr>
              <a:t>How could you reward yourself when achieving this goal?</a:t>
            </a:r>
          </a:p>
          <a:p>
            <a:pPr marL="448056" marR="0" lvl="0" indent="-384047" algn="l" rtl="0">
              <a:spcBef>
                <a:spcPts val="1360"/>
              </a:spcBef>
              <a:spcAft>
                <a:spcPts val="0"/>
              </a:spcAft>
              <a:buClr>
                <a:schemeClr val="accent1"/>
              </a:buClr>
              <a:buSzPts val="1440"/>
              <a:buFont typeface="Arial"/>
              <a:buChar char="•"/>
            </a:pPr>
            <a:r>
              <a:rPr lang="en-US" sz="1800" dirty="0">
                <a:solidFill>
                  <a:schemeClr val="dk2"/>
                </a:solidFill>
                <a:latin typeface="Calibri" panose="020F0502020204030204" pitchFamily="34" charset="0"/>
              </a:rPr>
              <a:t>Think what can be a self-correcting feedback (self punishment)?</a:t>
            </a:r>
          </a:p>
          <a:p>
            <a:pPr marL="448056" marR="0" lvl="0" indent="-384047" algn="l" rtl="0">
              <a:spcBef>
                <a:spcPts val="1360"/>
              </a:spcBef>
              <a:spcAft>
                <a:spcPts val="0"/>
              </a:spcAft>
              <a:buClr>
                <a:schemeClr val="accent1"/>
              </a:buClr>
              <a:buSzPts val="1440"/>
              <a:buFont typeface="Arial"/>
              <a:buChar char="•"/>
            </a:pPr>
            <a:r>
              <a:rPr lang="en-US" sz="1800" dirty="0">
                <a:solidFill>
                  <a:schemeClr val="dk2"/>
                </a:solidFill>
                <a:latin typeface="Calibri" panose="020F0502020204030204" pitchFamily="34" charset="0"/>
              </a:rPr>
              <a:t>What can act as a reminder for staying on course to achieve the desired goal?</a:t>
            </a:r>
          </a:p>
          <a:p>
            <a:pPr marL="448056" marR="0" lvl="0" indent="-384047" algn="l" rtl="0">
              <a:spcBef>
                <a:spcPts val="1360"/>
              </a:spcBef>
              <a:spcAft>
                <a:spcPts val="0"/>
              </a:spcAft>
              <a:buClr>
                <a:schemeClr val="accent1"/>
              </a:buClr>
              <a:buSzPts val="1440"/>
              <a:buFont typeface="Arial"/>
              <a:buChar char="•"/>
            </a:pPr>
            <a:r>
              <a:rPr lang="en-US" sz="1800" dirty="0">
                <a:solidFill>
                  <a:schemeClr val="dk2"/>
                </a:solidFill>
                <a:latin typeface="Calibri" panose="020F0502020204030204" pitchFamily="34" charset="0"/>
              </a:rPr>
              <a:t>What positive self-talk and mental imagery can help you?</a:t>
            </a:r>
            <a:endParaRPr lang="en-US" sz="1800" dirty="0">
              <a:latin typeface="Calibri" panose="020F0502020204030204" pitchFamily="34" charset="0"/>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spTree>
    <p:extLst>
      <p:ext uri="{BB962C8B-B14F-4D97-AF65-F5344CB8AC3E}">
        <p14:creationId xmlns:p14="http://schemas.microsoft.com/office/powerpoint/2010/main" val="1451293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881133" y="55569"/>
            <a:ext cx="4876800"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en-US" sz="4000" b="1" dirty="0">
                <a:solidFill>
                  <a:schemeClr val="bg1"/>
                </a:solidFill>
              </a:rPr>
              <a:t>Passion and Entrepreneurship</a:t>
            </a:r>
            <a:endParaRPr sz="4000" b="1" dirty="0">
              <a:solidFill>
                <a:schemeClr val="bg1"/>
              </a:solidFill>
            </a:endParaRPr>
          </a:p>
        </p:txBody>
      </p:sp>
      <p:sp>
        <p:nvSpPr>
          <p:cNvPr id="73" name="Google Shape;73;p2"/>
          <p:cNvSpPr txBox="1"/>
          <p:nvPr/>
        </p:nvSpPr>
        <p:spPr>
          <a:xfrm>
            <a:off x="539552" y="1700808"/>
            <a:ext cx="7350968" cy="4094064"/>
          </a:xfrm>
          <a:prstGeom prst="rect">
            <a:avLst/>
          </a:prstGeom>
          <a:noFill/>
          <a:ln>
            <a:noFill/>
          </a:ln>
        </p:spPr>
        <p:txBody>
          <a:bodyPr spcFirstLastPara="1" wrap="square" lIns="91425" tIns="45700" rIns="91425" bIns="45700" anchor="t" anchorCtr="0">
            <a:noAutofit/>
          </a:bodyPr>
          <a:lstStyle/>
          <a:p>
            <a:pPr marL="448056" marR="0" lvl="0" indent="-384047" algn="l" rtl="0">
              <a:spcBef>
                <a:spcPts val="1360"/>
              </a:spcBef>
              <a:spcAft>
                <a:spcPts val="0"/>
              </a:spcAft>
              <a:buClr>
                <a:schemeClr val="accent1"/>
              </a:buClr>
              <a:buSzPts val="1440"/>
              <a:buFont typeface="Arial"/>
              <a:buChar char="•"/>
            </a:pPr>
            <a:r>
              <a:rPr lang="en-US" sz="2000" dirty="0">
                <a:solidFill>
                  <a:srgbClr val="44546A"/>
                </a:solidFill>
                <a:latin typeface="Calibri" panose="020F0502020204030204" pitchFamily="34" charset="0"/>
              </a:rPr>
              <a:t>Passion is one of the most talked-about element of the entrepreneurial mindset.</a:t>
            </a:r>
          </a:p>
          <a:p>
            <a:pPr marL="448056" marR="0" lvl="0" indent="-384047" algn="l" rtl="0">
              <a:spcBef>
                <a:spcPts val="1360"/>
              </a:spcBef>
              <a:spcAft>
                <a:spcPts val="0"/>
              </a:spcAft>
              <a:buClr>
                <a:schemeClr val="accent1"/>
              </a:buClr>
              <a:buSzPts val="1440"/>
              <a:buFont typeface="Arial"/>
              <a:buChar char="•"/>
            </a:pPr>
            <a:r>
              <a:rPr lang="en-US" sz="2000" dirty="0">
                <a:solidFill>
                  <a:srgbClr val="44546A"/>
                </a:solidFill>
                <a:latin typeface="Calibri" panose="020F0502020204030204" pitchFamily="34" charset="0"/>
              </a:rPr>
              <a:t>It is an intense positive emotion, motivating and stimulating entrepreneurs to overcome obstacles and remain focused on their goals.</a:t>
            </a:r>
          </a:p>
          <a:p>
            <a:pPr marL="448056" marR="0" lvl="0" indent="-384047" algn="l" rtl="0">
              <a:spcBef>
                <a:spcPts val="1360"/>
              </a:spcBef>
              <a:spcAft>
                <a:spcPts val="0"/>
              </a:spcAft>
              <a:buClr>
                <a:schemeClr val="accent1"/>
              </a:buClr>
              <a:buSzPts val="1440"/>
              <a:buFont typeface="Arial"/>
              <a:buChar char="•"/>
            </a:pPr>
            <a:r>
              <a:rPr lang="en-US" sz="2000" dirty="0">
                <a:solidFill>
                  <a:srgbClr val="44546A"/>
                </a:solidFill>
                <a:latin typeface="Calibri" panose="020F0502020204030204" pitchFamily="34" charset="0"/>
              </a:rPr>
              <a:t>Can enhance mental activity, foster creativity and provide meaning to everyday work.</a:t>
            </a:r>
          </a:p>
          <a:p>
            <a:pPr marL="448056" marR="0" lvl="0" indent="-384047" algn="l" rtl="0">
              <a:spcBef>
                <a:spcPts val="1360"/>
              </a:spcBef>
              <a:spcAft>
                <a:spcPts val="0"/>
              </a:spcAft>
              <a:buClr>
                <a:schemeClr val="accent1"/>
              </a:buClr>
              <a:buSzPts val="1440"/>
              <a:buFont typeface="Arial"/>
              <a:buChar char="•"/>
            </a:pPr>
            <a:r>
              <a:rPr lang="en-US" sz="2000" dirty="0">
                <a:solidFill>
                  <a:srgbClr val="44546A"/>
                </a:solidFill>
                <a:latin typeface="Calibri" panose="020F0502020204030204" pitchFamily="34" charset="0"/>
              </a:rPr>
              <a:t>Can also lead to becoming blinded by passion and obsessed by an idea or new venture. May result in ignoring the warning signs and negative feedback.</a:t>
            </a: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spTree>
    <p:extLst>
      <p:ext uri="{BB962C8B-B14F-4D97-AF65-F5344CB8AC3E}">
        <p14:creationId xmlns:p14="http://schemas.microsoft.com/office/powerpoint/2010/main" val="2848310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2642488" y="55569"/>
            <a:ext cx="4876800"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en-US" sz="4000" b="1" dirty="0">
                <a:solidFill>
                  <a:schemeClr val="bg1"/>
                </a:solidFill>
              </a:rPr>
              <a:t>Creativity</a:t>
            </a:r>
            <a:endParaRPr sz="4000" b="1" dirty="0">
              <a:solidFill>
                <a:schemeClr val="bg1"/>
              </a:solidFill>
            </a:endParaRPr>
          </a:p>
        </p:txBody>
      </p:sp>
      <p:sp>
        <p:nvSpPr>
          <p:cNvPr id="73" name="Google Shape;73;p2"/>
          <p:cNvSpPr txBox="1"/>
          <p:nvPr/>
        </p:nvSpPr>
        <p:spPr>
          <a:xfrm>
            <a:off x="238125" y="1390983"/>
            <a:ext cx="7566670" cy="4215250"/>
          </a:xfrm>
          <a:prstGeom prst="rect">
            <a:avLst/>
          </a:prstGeom>
          <a:noFill/>
          <a:ln>
            <a:noFill/>
          </a:ln>
        </p:spPr>
        <p:txBody>
          <a:bodyPr spcFirstLastPara="1" wrap="square" lIns="91425" tIns="45700" rIns="91425" bIns="45700" anchor="t" anchorCtr="0">
            <a:noAutofit/>
          </a:bodyPr>
          <a:lstStyle/>
          <a:p>
            <a:pPr marL="448056" indent="-384047">
              <a:spcBef>
                <a:spcPts val="1360"/>
              </a:spcBef>
              <a:buClr>
                <a:schemeClr val="accent1"/>
              </a:buClr>
              <a:buSzPts val="1440"/>
              <a:buFont typeface="Arial"/>
              <a:buChar char="•"/>
            </a:pPr>
            <a:r>
              <a:rPr lang="en-US" sz="2000" dirty="0">
                <a:solidFill>
                  <a:srgbClr val="44546A"/>
                </a:solidFill>
                <a:latin typeface="Calibri" panose="020F0502020204030204" pitchFamily="34" charset="0"/>
              </a:rPr>
              <a:t>Human beings are inherently creative, but creativity can be honed and developed.</a:t>
            </a:r>
          </a:p>
          <a:p>
            <a:pPr marL="448056" marR="0" lvl="0" indent="-384047" algn="l" rtl="0">
              <a:spcBef>
                <a:spcPts val="1360"/>
              </a:spcBef>
              <a:spcAft>
                <a:spcPts val="0"/>
              </a:spcAft>
              <a:buClr>
                <a:schemeClr val="accent1"/>
              </a:buClr>
              <a:buSzPts val="1440"/>
              <a:buFont typeface="Arial"/>
              <a:buChar char="•"/>
            </a:pPr>
            <a:r>
              <a:rPr lang="en-US" sz="2000" dirty="0">
                <a:solidFill>
                  <a:srgbClr val="44546A"/>
                </a:solidFill>
                <a:latin typeface="Calibri" panose="020F0502020204030204" pitchFamily="34" charset="0"/>
              </a:rPr>
              <a:t>There is some evidence that entrepreneurs are more creative than others.</a:t>
            </a:r>
          </a:p>
          <a:p>
            <a:pPr marL="448056" marR="0" lvl="0" indent="-384047" algn="l" rtl="0">
              <a:spcBef>
                <a:spcPts val="1360"/>
              </a:spcBef>
              <a:spcAft>
                <a:spcPts val="0"/>
              </a:spcAft>
              <a:buClr>
                <a:schemeClr val="accent1"/>
              </a:buClr>
              <a:buSzPts val="1440"/>
              <a:buFont typeface="Arial"/>
              <a:buChar char="•"/>
            </a:pPr>
            <a:r>
              <a:rPr lang="en-GB" sz="2000" dirty="0">
                <a:solidFill>
                  <a:srgbClr val="44546A"/>
                </a:solidFill>
                <a:latin typeface="Calibri" panose="020F0502020204030204" pitchFamily="34" charset="0"/>
                <a:ea typeface="Calibri" panose="020F0502020204030204" pitchFamily="34" charset="0"/>
              </a:rPr>
              <a:t>D</a:t>
            </a:r>
            <a:r>
              <a:rPr lang="en-GB" sz="2000" dirty="0">
                <a:solidFill>
                  <a:srgbClr val="44546A"/>
                </a:solidFill>
                <a:effectLst/>
                <a:latin typeface="Calibri" panose="020F0502020204030204" pitchFamily="34" charset="0"/>
                <a:ea typeface="Calibri" panose="020F0502020204030204" pitchFamily="34" charset="0"/>
              </a:rPr>
              <a:t>evelop the habit of creativity by using constructive thought patterns!</a:t>
            </a:r>
          </a:p>
          <a:p>
            <a:pPr marL="448056" marR="0" lvl="0" indent="-384047" algn="l" rtl="0">
              <a:spcBef>
                <a:spcPts val="1360"/>
              </a:spcBef>
              <a:spcAft>
                <a:spcPts val="0"/>
              </a:spcAft>
              <a:buClr>
                <a:schemeClr val="accent1"/>
              </a:buClr>
              <a:buSzPts val="1440"/>
              <a:buFont typeface="Arial"/>
              <a:buChar char="•"/>
            </a:pPr>
            <a:r>
              <a:rPr lang="en-GB" sz="2000" dirty="0">
                <a:solidFill>
                  <a:srgbClr val="44546A"/>
                </a:solidFill>
                <a:latin typeface="Calibri" panose="020F0502020204030204" pitchFamily="34" charset="0"/>
                <a:ea typeface="Calibri" panose="020F0502020204030204" pitchFamily="34" charset="0"/>
              </a:rPr>
              <a:t>W</a:t>
            </a:r>
            <a:r>
              <a:rPr lang="en-GB" sz="2000" dirty="0">
                <a:solidFill>
                  <a:srgbClr val="44546A"/>
                </a:solidFill>
                <a:effectLst/>
                <a:latin typeface="Calibri" panose="020F0502020204030204" pitchFamily="34" charset="0"/>
                <a:ea typeface="Calibri" panose="020F0502020204030204" pitchFamily="34" charset="0"/>
              </a:rPr>
              <a:t>hat does it take to develop a creative mind (left- vs. right-brain orientation)?</a:t>
            </a:r>
          </a:p>
          <a:p>
            <a:pPr marL="448056" marR="0" lvl="0" indent="-384047" algn="l" rtl="0">
              <a:spcBef>
                <a:spcPts val="1360"/>
              </a:spcBef>
              <a:spcAft>
                <a:spcPts val="0"/>
              </a:spcAft>
              <a:buClr>
                <a:schemeClr val="accent1"/>
              </a:buClr>
              <a:buSzPts val="1440"/>
              <a:buFont typeface="Arial"/>
              <a:buChar char="•"/>
            </a:pPr>
            <a:r>
              <a:rPr lang="en-GB" sz="2000" dirty="0">
                <a:solidFill>
                  <a:srgbClr val="44546A"/>
                </a:solidFill>
                <a:latin typeface="Calibri" panose="020F0502020204030204" pitchFamily="34" charset="0"/>
                <a:ea typeface="Calibri" panose="020F0502020204030204" pitchFamily="34" charset="0"/>
              </a:rPr>
              <a:t>H</a:t>
            </a:r>
            <a:r>
              <a:rPr lang="en-GB" sz="2000" dirty="0">
                <a:solidFill>
                  <a:srgbClr val="44546A"/>
                </a:solidFill>
                <a:effectLst/>
                <a:latin typeface="Calibri" panose="020F0502020204030204" pitchFamily="34" charset="0"/>
                <a:ea typeface="Calibri" panose="020F0502020204030204" pitchFamily="34" charset="0"/>
              </a:rPr>
              <a:t>ow to deal with fear?</a:t>
            </a:r>
            <a:endParaRPr lang="en-US" sz="2000" dirty="0">
              <a:solidFill>
                <a:srgbClr val="44546A"/>
              </a:solidFill>
              <a:latin typeface="Calibri" panose="020F0502020204030204" pitchFamily="34" charset="0"/>
            </a:endParaRPr>
          </a:p>
          <a:p>
            <a:pPr marL="448056" marR="0" lvl="0" indent="-384047" algn="l" rtl="0">
              <a:spcBef>
                <a:spcPts val="1360"/>
              </a:spcBef>
              <a:spcAft>
                <a:spcPts val="0"/>
              </a:spcAft>
              <a:buClr>
                <a:schemeClr val="accent1"/>
              </a:buClr>
              <a:buSzPts val="1440"/>
              <a:buFont typeface="Arial"/>
              <a:buChar char="•"/>
            </a:pPr>
            <a:endParaRPr lang="en-US" sz="2000" dirty="0">
              <a:solidFill>
                <a:srgbClr val="44546A"/>
              </a:solidFill>
              <a:latin typeface="Calibri" panose="020F0502020204030204" pitchFamily="34" charset="0"/>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spTree>
    <p:extLst>
      <p:ext uri="{BB962C8B-B14F-4D97-AF65-F5344CB8AC3E}">
        <p14:creationId xmlns:p14="http://schemas.microsoft.com/office/powerpoint/2010/main" val="1401378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2694685" y="105085"/>
            <a:ext cx="4876800"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en-US" sz="4000" b="1" dirty="0">
                <a:solidFill>
                  <a:schemeClr val="bg1"/>
                </a:solidFill>
              </a:rPr>
              <a:t>Creativity</a:t>
            </a:r>
            <a:endParaRPr sz="4000" b="1" dirty="0">
              <a:solidFill>
                <a:schemeClr val="bg1"/>
              </a:solidFill>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pic>
        <p:nvPicPr>
          <p:cNvPr id="8" name="Picture 1">
            <a:extLst>
              <a:ext uri="{FF2B5EF4-FFF2-40B4-BE49-F238E27FC236}">
                <a16:creationId xmlns:a16="http://schemas.microsoft.com/office/drawing/2014/main" id="{B7398BFE-AB2B-436B-9949-EEFC254844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9156" y="1549834"/>
            <a:ext cx="5885688" cy="4331208"/>
          </a:xfrm>
          <a:prstGeom prst="rect">
            <a:avLst/>
          </a:prstGeom>
        </p:spPr>
      </p:pic>
      <p:sp>
        <p:nvSpPr>
          <p:cNvPr id="9" name="Google Shape;75;p2">
            <a:extLst>
              <a:ext uri="{FF2B5EF4-FFF2-40B4-BE49-F238E27FC236}">
                <a16:creationId xmlns:a16="http://schemas.microsoft.com/office/drawing/2014/main" id="{674BBCFD-01A2-4DD8-83A1-D58EF9DF7C79}"/>
              </a:ext>
            </a:extLst>
          </p:cNvPr>
          <p:cNvSpPr txBox="1">
            <a:spLocks noGrp="1"/>
          </p:cNvSpPr>
          <p:nvPr>
            <p:ph type="body" idx="1"/>
          </p:nvPr>
        </p:nvSpPr>
        <p:spPr>
          <a:xfrm>
            <a:off x="1291895" y="6028031"/>
            <a:ext cx="6356708" cy="136351"/>
          </a:xfrm>
          <a:prstGeom prst="rect">
            <a:avLst/>
          </a:prstGeom>
          <a:noFill/>
          <a:ln>
            <a:noFill/>
          </a:ln>
        </p:spPr>
        <p:txBody>
          <a:bodyPr spcFirstLastPara="1" wrap="square" lIns="91425" tIns="45700" rIns="91425" bIns="45700" anchor="t" anchorCtr="0">
            <a:normAutofit fontScale="25000" lnSpcReduction="20000"/>
          </a:bodyPr>
          <a:lstStyle/>
          <a:p>
            <a:pPr marL="64008" lvl="0" indent="0" algn="l" rtl="0">
              <a:spcBef>
                <a:spcPts val="0"/>
              </a:spcBef>
              <a:spcAft>
                <a:spcPts val="0"/>
              </a:spcAft>
              <a:buSzPts val="2240"/>
              <a:buNone/>
            </a:pPr>
            <a:r>
              <a:rPr lang="de-DE" dirty="0"/>
              <a:t>Illustration </a:t>
            </a:r>
            <a:r>
              <a:rPr lang="de-DE" dirty="0" err="1"/>
              <a:t>taken</a:t>
            </a:r>
            <a:r>
              <a:rPr lang="de-DE" dirty="0"/>
              <a:t> </a:t>
            </a:r>
            <a:r>
              <a:rPr lang="de-DE" dirty="0" err="1"/>
              <a:t>from</a:t>
            </a:r>
            <a:r>
              <a:rPr lang="de-DE" dirty="0"/>
              <a:t>: Entrepreneurship : </a:t>
            </a:r>
            <a:r>
              <a:rPr lang="de-DE" dirty="0" err="1"/>
              <a:t>the</a:t>
            </a:r>
            <a:r>
              <a:rPr lang="de-DE" dirty="0"/>
              <a:t> </a:t>
            </a:r>
            <a:r>
              <a:rPr lang="de-DE" dirty="0" err="1"/>
              <a:t>practice</a:t>
            </a:r>
            <a:r>
              <a:rPr lang="de-DE" dirty="0"/>
              <a:t> and </a:t>
            </a:r>
            <a:r>
              <a:rPr lang="de-DE" dirty="0" err="1"/>
              <a:t>mindset</a:t>
            </a:r>
            <a:r>
              <a:rPr lang="de-DE" dirty="0"/>
              <a:t>, </a:t>
            </a:r>
            <a:r>
              <a:rPr lang="de-DE" dirty="0" err="1"/>
              <a:t>by</a:t>
            </a:r>
            <a:r>
              <a:rPr lang="de-DE" dirty="0"/>
              <a:t> Heidi M. Neck, Christopher P. Neck and Emma L. Murray; Sage Publishing, 2020</a:t>
            </a:r>
            <a:endParaRPr dirty="0"/>
          </a:p>
        </p:txBody>
      </p:sp>
    </p:spTree>
    <p:extLst>
      <p:ext uri="{BB962C8B-B14F-4D97-AF65-F5344CB8AC3E}">
        <p14:creationId xmlns:p14="http://schemas.microsoft.com/office/powerpoint/2010/main" val="8948542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2642488" y="55569"/>
            <a:ext cx="4876800"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en-US" sz="4000" b="1" dirty="0">
                <a:solidFill>
                  <a:schemeClr val="bg1"/>
                </a:solidFill>
              </a:rPr>
              <a:t>Creativity</a:t>
            </a:r>
            <a:endParaRPr sz="4000" b="1" dirty="0">
              <a:solidFill>
                <a:schemeClr val="bg1"/>
              </a:solidFill>
            </a:endParaRPr>
          </a:p>
        </p:txBody>
      </p:sp>
      <p:sp>
        <p:nvSpPr>
          <p:cNvPr id="73" name="Google Shape;73;p2"/>
          <p:cNvSpPr txBox="1"/>
          <p:nvPr/>
        </p:nvSpPr>
        <p:spPr>
          <a:xfrm>
            <a:off x="238124" y="1390983"/>
            <a:ext cx="7210426" cy="4085892"/>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en-US" sz="2000" u="sng" dirty="0">
                <a:solidFill>
                  <a:srgbClr val="44546A"/>
                </a:solidFill>
                <a:latin typeface="Calibri" panose="020F0502020204030204" pitchFamily="34" charset="0"/>
              </a:rPr>
              <a:t>Certain techniques to learn creative thinking</a:t>
            </a:r>
          </a:p>
          <a:p>
            <a:pPr marL="349759" marR="0" lvl="0" indent="-285750" algn="l" rtl="0">
              <a:spcBef>
                <a:spcPts val="1360"/>
              </a:spcBef>
              <a:spcAft>
                <a:spcPts val="0"/>
              </a:spcAft>
              <a:buClr>
                <a:schemeClr val="accent1"/>
              </a:buClr>
              <a:buSzPts val="1440"/>
              <a:buFont typeface="Arial" panose="020B0604020202020204" pitchFamily="34" charset="0"/>
              <a:buChar char="•"/>
            </a:pPr>
            <a:r>
              <a:rPr lang="en-US" sz="1800" dirty="0">
                <a:solidFill>
                  <a:srgbClr val="44546A"/>
                </a:solidFill>
                <a:latin typeface="Calibri" panose="020F0502020204030204" pitchFamily="34" charset="0"/>
              </a:rPr>
              <a:t>Mind Mapping</a:t>
            </a:r>
          </a:p>
          <a:p>
            <a:pPr marL="349759" marR="0" lvl="0" indent="-285750" algn="l" rtl="0">
              <a:spcBef>
                <a:spcPts val="1360"/>
              </a:spcBef>
              <a:spcAft>
                <a:spcPts val="0"/>
              </a:spcAft>
              <a:buClr>
                <a:schemeClr val="accent1"/>
              </a:buClr>
              <a:buSzPts val="1440"/>
              <a:buFont typeface="Arial" panose="020B0604020202020204" pitchFamily="34" charset="0"/>
              <a:buChar char="•"/>
            </a:pPr>
            <a:r>
              <a:rPr lang="en-US" dirty="0">
                <a:solidFill>
                  <a:srgbClr val="44546A"/>
                </a:solidFill>
                <a:latin typeface="Calibri" panose="020F0502020204030204" pitchFamily="34" charset="0"/>
              </a:rPr>
              <a:t>Six Thinking Hats</a:t>
            </a:r>
          </a:p>
          <a:p>
            <a:pPr marL="349759" marR="0" lvl="0" indent="-285750" algn="l" rtl="0">
              <a:spcBef>
                <a:spcPts val="1360"/>
              </a:spcBef>
              <a:spcAft>
                <a:spcPts val="0"/>
              </a:spcAft>
              <a:buClr>
                <a:schemeClr val="accent1"/>
              </a:buClr>
              <a:buSzPts val="1440"/>
              <a:buFont typeface="Arial" panose="020B0604020202020204" pitchFamily="34" charset="0"/>
              <a:buChar char="•"/>
            </a:pPr>
            <a:r>
              <a:rPr lang="en-US" dirty="0">
                <a:solidFill>
                  <a:srgbClr val="44546A"/>
                </a:solidFill>
                <a:latin typeface="Calibri" panose="020F0502020204030204" pitchFamily="34" charset="0"/>
              </a:rPr>
              <a:t>Biomimicry</a:t>
            </a:r>
          </a:p>
          <a:p>
            <a:pPr marL="349759" marR="0" lvl="0" indent="-285750" algn="l" rtl="0">
              <a:spcBef>
                <a:spcPts val="1360"/>
              </a:spcBef>
              <a:spcAft>
                <a:spcPts val="0"/>
              </a:spcAft>
              <a:buClr>
                <a:schemeClr val="accent1"/>
              </a:buClr>
              <a:buSzPts val="1440"/>
              <a:buFont typeface="Arial" panose="020B0604020202020204" pitchFamily="34" charset="0"/>
              <a:buChar char="•"/>
            </a:pPr>
            <a:r>
              <a:rPr lang="en-US" sz="1800" dirty="0">
                <a:solidFill>
                  <a:srgbClr val="44546A"/>
                </a:solidFill>
                <a:latin typeface="Calibri" panose="020F0502020204030204" pitchFamily="34" charset="0"/>
              </a:rPr>
              <a:t>Analogies …</a:t>
            </a:r>
          </a:p>
          <a:p>
            <a:pPr marL="64009" marR="0" lvl="0" algn="l" rtl="0">
              <a:spcBef>
                <a:spcPts val="1360"/>
              </a:spcBef>
              <a:spcAft>
                <a:spcPts val="0"/>
              </a:spcAft>
              <a:buClr>
                <a:schemeClr val="accent1"/>
              </a:buClr>
              <a:buSzPts val="1440"/>
            </a:pPr>
            <a:br>
              <a:rPr lang="en-US" sz="1400" dirty="0">
                <a:latin typeface="Calibri" panose="020F0502020204030204" pitchFamily="34" charset="0"/>
              </a:rPr>
            </a:br>
            <a:r>
              <a:rPr lang="en-US" sz="1400" dirty="0">
                <a:latin typeface="Calibri" panose="020F0502020204030204" pitchFamily="34" charset="0"/>
              </a:rPr>
              <a:t> </a:t>
            </a:r>
            <a:r>
              <a:rPr lang="en-GB" sz="1400" dirty="0">
                <a:effectLst/>
                <a:latin typeface="Calibri" panose="020F0502020204030204" pitchFamily="34" charset="0"/>
                <a:ea typeface="Arial" panose="020B0604020202020204" pitchFamily="34" charset="0"/>
                <a:hlinkClick r:id="rId3"/>
              </a:rPr>
              <a:t>https://www.peterfisk.com/wp-content/uploads/2016/01/27-Creativity-Tools-for-Divergent-and-Convergent-Thinking.pdf</a:t>
            </a:r>
            <a:r>
              <a:rPr lang="en-GB" sz="1400" dirty="0">
                <a:latin typeface="Calibri" panose="020F0502020204030204" pitchFamily="34" charset="0"/>
                <a:ea typeface="Arial" panose="020B0604020202020204" pitchFamily="34" charset="0"/>
              </a:rPr>
              <a:t> </a:t>
            </a:r>
          </a:p>
          <a:p>
            <a:pPr marL="64009" marR="0" lvl="0" algn="l" rtl="0">
              <a:spcBef>
                <a:spcPts val="1360"/>
              </a:spcBef>
              <a:spcAft>
                <a:spcPts val="0"/>
              </a:spcAft>
              <a:buClr>
                <a:schemeClr val="accent1"/>
              </a:buClr>
              <a:buSzPts val="1440"/>
            </a:pPr>
            <a:r>
              <a:rPr lang="en-GB" sz="1400" dirty="0">
                <a:effectLst/>
                <a:latin typeface="Calibri" panose="020F0502020204030204" pitchFamily="34" charset="0"/>
                <a:ea typeface="Arial" panose="020B0604020202020204" pitchFamily="34" charset="0"/>
                <a:hlinkClick r:id="rId4"/>
              </a:rPr>
              <a:t>https://www.koozai.com/blog/content-marketing-seo/eight-awesome-creative-thinking-techniques-plus-tools/</a:t>
            </a:r>
            <a:r>
              <a:rPr lang="en-GB" sz="1400" dirty="0">
                <a:effectLst/>
                <a:latin typeface="Calibri" panose="020F0502020204030204" pitchFamily="34" charset="0"/>
                <a:ea typeface="Arial" panose="020B0604020202020204" pitchFamily="34" charset="0"/>
              </a:rPr>
              <a:t> </a:t>
            </a:r>
          </a:p>
        </p:txBody>
      </p:sp>
      <p:pic>
        <p:nvPicPr>
          <p:cNvPr id="74" name="Google Shape;74;p2" descr="A picture containing text, sign&#10;&#10;Description automatically generated"/>
          <p:cNvPicPr preferRelativeResize="0"/>
          <p:nvPr/>
        </p:nvPicPr>
        <p:blipFill rotWithShape="1">
          <a:blip r:embed="rId5">
            <a:alphaModFix/>
          </a:blip>
          <a:srcRect/>
          <a:stretch/>
        </p:blipFill>
        <p:spPr>
          <a:xfrm>
            <a:off x="7571485" y="6383053"/>
            <a:ext cx="1393003" cy="301752"/>
          </a:xfrm>
          <a:prstGeom prst="rect">
            <a:avLst/>
          </a:prstGeom>
          <a:noFill/>
          <a:ln>
            <a:noFill/>
          </a:ln>
        </p:spPr>
      </p:pic>
    </p:spTree>
    <p:extLst>
      <p:ext uri="{BB962C8B-B14F-4D97-AF65-F5344CB8AC3E}">
        <p14:creationId xmlns:p14="http://schemas.microsoft.com/office/powerpoint/2010/main" val="4185302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38B3-C675-E346-808C-DBD812F9C62E}"/>
              </a:ext>
            </a:extLst>
          </p:cNvPr>
          <p:cNvSpPr>
            <a:spLocks noGrp="1"/>
          </p:cNvSpPr>
          <p:nvPr>
            <p:ph type="ctrTitle"/>
          </p:nvPr>
        </p:nvSpPr>
        <p:spPr>
          <a:xfrm>
            <a:off x="485775" y="1846263"/>
            <a:ext cx="7772400" cy="2387600"/>
          </a:xfrm>
        </p:spPr>
        <p:txBody>
          <a:bodyPr>
            <a:noAutofit/>
          </a:bodyPr>
          <a:lstStyle/>
          <a:p>
            <a:r>
              <a:rPr lang="en-GB" sz="4000" dirty="0">
                <a:solidFill>
                  <a:srgbClr val="44546A"/>
                </a:solidFill>
              </a:rPr>
              <a:t>Principles and types of entrepreneurship </a:t>
            </a:r>
            <a:endParaRPr lang="en-AT" sz="4000" dirty="0">
              <a:solidFill>
                <a:srgbClr val="44546A"/>
              </a:solidFill>
            </a:endParaRPr>
          </a:p>
        </p:txBody>
      </p:sp>
    </p:spTree>
    <p:extLst>
      <p:ext uri="{BB962C8B-B14F-4D97-AF65-F5344CB8AC3E}">
        <p14:creationId xmlns:p14="http://schemas.microsoft.com/office/powerpoint/2010/main" val="1892998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889517" y="121987"/>
            <a:ext cx="4876800"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en-US" sz="4000" b="1" dirty="0">
                <a:solidFill>
                  <a:schemeClr val="bg1"/>
                </a:solidFill>
              </a:rPr>
              <a:t>Creativity exercise 1 </a:t>
            </a:r>
            <a:endParaRPr sz="4000" b="1" dirty="0">
              <a:solidFill>
                <a:schemeClr val="bg1"/>
              </a:solidFill>
            </a:endParaRPr>
          </a:p>
        </p:txBody>
      </p:sp>
      <p:sp>
        <p:nvSpPr>
          <p:cNvPr id="73" name="Google Shape;73;p2"/>
          <p:cNvSpPr txBox="1"/>
          <p:nvPr/>
        </p:nvSpPr>
        <p:spPr>
          <a:xfrm>
            <a:off x="853538" y="1371944"/>
            <a:ext cx="7414448" cy="760813"/>
          </a:xfrm>
          <a:prstGeom prst="rect">
            <a:avLst/>
          </a:prstGeom>
          <a:noFill/>
          <a:ln>
            <a:noFill/>
          </a:ln>
        </p:spPr>
        <p:txBody>
          <a:bodyPr spcFirstLastPara="1" wrap="square" lIns="91425" tIns="45700" rIns="91425" bIns="45700" anchor="t" anchorCtr="0">
            <a:noAutofit/>
          </a:bodyPr>
          <a:lstStyle/>
          <a:p>
            <a:pPr lvl="0">
              <a:lnSpc>
                <a:spcPct val="115000"/>
              </a:lnSpc>
            </a:pPr>
            <a:r>
              <a:rPr lang="en-GB" sz="1800" b="1" dirty="0">
                <a:solidFill>
                  <a:srgbClr val="44546A"/>
                </a:solidFill>
                <a:latin typeface="Calibri" panose="020F0502020204030204" pitchFamily="34" charset="0"/>
              </a:rPr>
              <a:t>9 dots exercise</a:t>
            </a:r>
            <a:r>
              <a:rPr lang="en-GB" sz="1800" dirty="0">
                <a:solidFill>
                  <a:srgbClr val="44546A"/>
                </a:solidFill>
                <a:latin typeface="Calibri" panose="020F0502020204030204" pitchFamily="34" charset="0"/>
              </a:rPr>
              <a:t>: Try to connect nine equally spaced dots using four lines or fewer without lifting a pen and without retracing! </a:t>
            </a:r>
          </a:p>
          <a:p>
            <a:pPr marL="342900" lvl="0" indent="-342900">
              <a:lnSpc>
                <a:spcPct val="115000"/>
              </a:lnSpc>
              <a:buFont typeface="+mj-lt"/>
              <a:buAutoNum type="arabicPeriod"/>
            </a:pPr>
            <a:endParaRPr lang="de-DE" sz="1800" dirty="0">
              <a:latin typeface="Calibri" panose="020F0502020204030204" pitchFamily="34" charset="0"/>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pic>
        <p:nvPicPr>
          <p:cNvPr id="3" name="Grafik 2" descr="Ein Bild, das Text, Buch enthält.&#10;&#10;Automatisch generierte Beschreibung">
            <a:extLst>
              <a:ext uri="{FF2B5EF4-FFF2-40B4-BE49-F238E27FC236}">
                <a16:creationId xmlns:a16="http://schemas.microsoft.com/office/drawing/2014/main" id="{82A3A571-D133-4ED5-BBF8-B043355248B0}"/>
              </a:ext>
            </a:extLst>
          </p:cNvPr>
          <p:cNvPicPr>
            <a:picLocks noChangeAspect="1"/>
          </p:cNvPicPr>
          <p:nvPr/>
        </p:nvPicPr>
        <p:blipFill>
          <a:blip r:embed="rId4"/>
          <a:stretch>
            <a:fillRect/>
          </a:stretch>
        </p:blipFill>
        <p:spPr>
          <a:xfrm>
            <a:off x="1617669" y="2132757"/>
            <a:ext cx="5096403" cy="3806376"/>
          </a:xfrm>
          <a:prstGeom prst="rect">
            <a:avLst/>
          </a:prstGeom>
        </p:spPr>
      </p:pic>
      <p:sp>
        <p:nvSpPr>
          <p:cNvPr id="10" name="Google Shape;75;p2">
            <a:extLst>
              <a:ext uri="{FF2B5EF4-FFF2-40B4-BE49-F238E27FC236}">
                <a16:creationId xmlns:a16="http://schemas.microsoft.com/office/drawing/2014/main" id="{886A338D-11AF-4F12-922D-C5FB7034C9B6}"/>
              </a:ext>
            </a:extLst>
          </p:cNvPr>
          <p:cNvSpPr txBox="1">
            <a:spLocks noGrp="1"/>
          </p:cNvSpPr>
          <p:nvPr>
            <p:ph type="body" idx="1"/>
          </p:nvPr>
        </p:nvSpPr>
        <p:spPr>
          <a:xfrm>
            <a:off x="1617669" y="6272508"/>
            <a:ext cx="5420496" cy="417810"/>
          </a:xfrm>
          <a:prstGeom prst="rect">
            <a:avLst/>
          </a:prstGeom>
          <a:noFill/>
          <a:ln>
            <a:noFill/>
          </a:ln>
        </p:spPr>
        <p:txBody>
          <a:bodyPr spcFirstLastPara="1" wrap="square" lIns="91425" tIns="45700" rIns="91425" bIns="45700" anchor="t" anchorCtr="0">
            <a:normAutofit/>
          </a:bodyPr>
          <a:lstStyle/>
          <a:p>
            <a:pPr marL="64008" lvl="0" indent="0" algn="l" rtl="0">
              <a:spcBef>
                <a:spcPts val="0"/>
              </a:spcBef>
              <a:spcAft>
                <a:spcPts val="0"/>
              </a:spcAft>
              <a:buSzPts val="2240"/>
              <a:buNone/>
            </a:pPr>
            <a:r>
              <a:rPr lang="en-US" sz="1100" dirty="0"/>
              <a:t>By Sam </a:t>
            </a:r>
            <a:r>
              <a:rPr lang="en-US" sz="1100" dirty="0" err="1"/>
              <a:t>Loyd</a:t>
            </a:r>
            <a:r>
              <a:rPr lang="en-US" sz="1100" dirty="0"/>
              <a:t> - Original scan online here cropped and brightened, Public Domain, https://commons.wikimedia.org/w/index.php?curid=1013387</a:t>
            </a:r>
            <a:endParaRPr sz="1100" dirty="0"/>
          </a:p>
        </p:txBody>
      </p:sp>
    </p:spTree>
    <p:extLst>
      <p:ext uri="{BB962C8B-B14F-4D97-AF65-F5344CB8AC3E}">
        <p14:creationId xmlns:p14="http://schemas.microsoft.com/office/powerpoint/2010/main" val="3280817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F65224-AB75-43CA-B48E-766DB1B52597}"/>
              </a:ext>
            </a:extLst>
          </p:cNvPr>
          <p:cNvSpPr>
            <a:spLocks noGrp="1"/>
          </p:cNvSpPr>
          <p:nvPr>
            <p:ph type="title"/>
          </p:nvPr>
        </p:nvSpPr>
        <p:spPr>
          <a:xfrm>
            <a:off x="628650" y="1349864"/>
            <a:ext cx="7886700" cy="947287"/>
          </a:xfrm>
        </p:spPr>
        <p:txBody>
          <a:bodyPr>
            <a:normAutofit/>
          </a:bodyPr>
          <a:lstStyle/>
          <a:p>
            <a:r>
              <a:rPr lang="de-DE" sz="3800" b="1" dirty="0"/>
              <a:t>9 </a:t>
            </a:r>
            <a:r>
              <a:rPr lang="de-DE" sz="3800" b="1" dirty="0" err="1"/>
              <a:t>dots</a:t>
            </a:r>
            <a:r>
              <a:rPr lang="de-DE" sz="3800" b="1" dirty="0"/>
              <a:t> </a:t>
            </a:r>
            <a:r>
              <a:rPr lang="de-DE" sz="3800" b="1" dirty="0" err="1"/>
              <a:t>exercise</a:t>
            </a:r>
            <a:r>
              <a:rPr lang="de-DE" sz="3800" b="1" dirty="0"/>
              <a:t> </a:t>
            </a:r>
            <a:r>
              <a:rPr lang="de-DE" sz="3800" b="1" dirty="0" err="1"/>
              <a:t>explained</a:t>
            </a:r>
            <a:r>
              <a:rPr lang="de-DE" sz="3800" b="1" dirty="0"/>
              <a:t> </a:t>
            </a:r>
            <a:r>
              <a:rPr lang="de-DE" sz="3000" b="1" dirty="0"/>
              <a:t>(</a:t>
            </a:r>
            <a:r>
              <a:rPr lang="de-DE" sz="3000" b="1" dirty="0" err="1"/>
              <a:t>until</a:t>
            </a:r>
            <a:r>
              <a:rPr lang="de-DE" sz="3000" b="1" dirty="0"/>
              <a:t> 2:50´) </a:t>
            </a:r>
            <a:endParaRPr lang="de-AT" sz="3800" b="1" dirty="0"/>
          </a:p>
        </p:txBody>
      </p:sp>
      <p:pic>
        <p:nvPicPr>
          <p:cNvPr id="4" name="Y2Mate.is - Managing for Creativity Lessons from the Nine-Dot Problem-5jtEJqQ3_Co-480p-1646139829324">
            <a:hlinkClick r:id="" action="ppaction://media"/>
            <a:extLst>
              <a:ext uri="{FF2B5EF4-FFF2-40B4-BE49-F238E27FC236}">
                <a16:creationId xmlns:a16="http://schemas.microsoft.com/office/drawing/2014/main" id="{47E14195-105B-47A5-83AD-EF7A1CD4428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55912" y="2206136"/>
            <a:ext cx="5875337" cy="3302000"/>
          </a:xfrm>
        </p:spPr>
      </p:pic>
    </p:spTree>
    <p:extLst>
      <p:ext uri="{BB962C8B-B14F-4D97-AF65-F5344CB8AC3E}">
        <p14:creationId xmlns:p14="http://schemas.microsoft.com/office/powerpoint/2010/main" val="419873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0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928758" y="0"/>
            <a:ext cx="4876800"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en-US" sz="4000" b="1" dirty="0">
                <a:solidFill>
                  <a:schemeClr val="bg1"/>
                </a:solidFill>
              </a:rPr>
              <a:t>Creativity exercise 2</a:t>
            </a:r>
            <a:endParaRPr sz="4000" b="1" dirty="0">
              <a:solidFill>
                <a:schemeClr val="bg1"/>
              </a:solidFill>
            </a:endParaRPr>
          </a:p>
        </p:txBody>
      </p:sp>
      <p:sp>
        <p:nvSpPr>
          <p:cNvPr id="73" name="Google Shape;73;p2"/>
          <p:cNvSpPr txBox="1"/>
          <p:nvPr/>
        </p:nvSpPr>
        <p:spPr>
          <a:xfrm>
            <a:off x="691674" y="1403083"/>
            <a:ext cx="7350968" cy="3289833"/>
          </a:xfrm>
          <a:prstGeom prst="rect">
            <a:avLst/>
          </a:prstGeom>
          <a:noFill/>
          <a:ln>
            <a:noFill/>
          </a:ln>
        </p:spPr>
        <p:txBody>
          <a:bodyPr spcFirstLastPara="1" wrap="square" lIns="91425" tIns="45700" rIns="91425" bIns="45700" anchor="t" anchorCtr="0">
            <a:noAutofit/>
          </a:bodyPr>
          <a:lstStyle/>
          <a:p>
            <a:pPr lvl="0">
              <a:lnSpc>
                <a:spcPct val="115000"/>
              </a:lnSpc>
            </a:pPr>
            <a:r>
              <a:rPr lang="en-GB" sz="1800" b="1" dirty="0">
                <a:solidFill>
                  <a:srgbClr val="44546A"/>
                </a:solidFill>
                <a:latin typeface="Calibri" panose="020F0502020204030204" pitchFamily="34" charset="0"/>
              </a:rPr>
              <a:t>30 circles exercise </a:t>
            </a:r>
            <a:r>
              <a:rPr lang="en-GB" sz="1800" dirty="0">
                <a:solidFill>
                  <a:srgbClr val="44546A"/>
                </a:solidFill>
                <a:latin typeface="Calibri" panose="020F0502020204030204" pitchFamily="34" charset="0"/>
              </a:rPr>
              <a:t>(in pairs): Turn the circles into recognizable objects in just</a:t>
            </a:r>
          </a:p>
          <a:p>
            <a:pPr lvl="0">
              <a:lnSpc>
                <a:spcPct val="115000"/>
              </a:lnSpc>
            </a:pPr>
            <a:r>
              <a:rPr lang="en-GB" sz="1800" dirty="0">
                <a:solidFill>
                  <a:srgbClr val="44546A"/>
                </a:solidFill>
                <a:latin typeface="Calibri" panose="020F0502020204030204" pitchFamily="34" charset="0"/>
              </a:rPr>
              <a:t>3 minutes.</a:t>
            </a:r>
            <a:endParaRPr lang="de-DE" sz="1800" dirty="0">
              <a:solidFill>
                <a:srgbClr val="44546A"/>
              </a:solidFill>
              <a:latin typeface="Calibri" panose="020F0502020204030204" pitchFamily="34" charset="0"/>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pic>
        <p:nvPicPr>
          <p:cNvPr id="3" name="Grafik 2">
            <a:extLst>
              <a:ext uri="{FF2B5EF4-FFF2-40B4-BE49-F238E27FC236}">
                <a16:creationId xmlns:a16="http://schemas.microsoft.com/office/drawing/2014/main" id="{0CAEAB9B-0BD5-4DD4-A93B-1877738AF240}"/>
              </a:ext>
            </a:extLst>
          </p:cNvPr>
          <p:cNvPicPr>
            <a:picLocks noChangeAspect="1"/>
          </p:cNvPicPr>
          <p:nvPr/>
        </p:nvPicPr>
        <p:blipFill>
          <a:blip r:embed="rId4"/>
          <a:stretch>
            <a:fillRect/>
          </a:stretch>
        </p:blipFill>
        <p:spPr>
          <a:xfrm>
            <a:off x="3273128" y="2200275"/>
            <a:ext cx="2921415" cy="3782728"/>
          </a:xfrm>
          <a:prstGeom prst="rect">
            <a:avLst/>
          </a:prstGeom>
        </p:spPr>
      </p:pic>
    </p:spTree>
    <p:extLst>
      <p:ext uri="{BB962C8B-B14F-4D97-AF65-F5344CB8AC3E}">
        <p14:creationId xmlns:p14="http://schemas.microsoft.com/office/powerpoint/2010/main" val="1610523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5B9141-32E2-464C-AE80-B4364FAB9077}"/>
              </a:ext>
            </a:extLst>
          </p:cNvPr>
          <p:cNvSpPr>
            <a:spLocks noGrp="1"/>
          </p:cNvSpPr>
          <p:nvPr>
            <p:ph type="title"/>
          </p:nvPr>
        </p:nvSpPr>
        <p:spPr>
          <a:xfrm>
            <a:off x="628650" y="877382"/>
            <a:ext cx="7886700" cy="1325563"/>
          </a:xfrm>
        </p:spPr>
        <p:txBody>
          <a:bodyPr>
            <a:normAutofit/>
          </a:bodyPr>
          <a:lstStyle/>
          <a:p>
            <a:r>
              <a:rPr lang="de-DE" sz="3800" b="1" dirty="0"/>
              <a:t>30 </a:t>
            </a:r>
            <a:r>
              <a:rPr lang="de-DE" sz="3800" b="1" dirty="0" err="1"/>
              <a:t>circles</a:t>
            </a:r>
            <a:r>
              <a:rPr lang="de-DE" sz="3800" b="1" dirty="0"/>
              <a:t> </a:t>
            </a:r>
            <a:r>
              <a:rPr lang="de-DE" sz="3800" b="1" dirty="0" err="1"/>
              <a:t>exercise</a:t>
            </a:r>
            <a:r>
              <a:rPr lang="de-DE" sz="3800" b="1" dirty="0"/>
              <a:t> </a:t>
            </a:r>
            <a:r>
              <a:rPr lang="de-DE" sz="3800" b="1" dirty="0" err="1"/>
              <a:t>example</a:t>
            </a:r>
            <a:endParaRPr lang="de-AT" sz="3800" b="1" dirty="0"/>
          </a:p>
        </p:txBody>
      </p:sp>
      <p:pic>
        <p:nvPicPr>
          <p:cNvPr id="1026" name="Picture 2" descr="30 Circles Challenge: Creative Icebreaker Activity with FREE Download! –  Club Experience Blog">
            <a:extLst>
              <a:ext uri="{FF2B5EF4-FFF2-40B4-BE49-F238E27FC236}">
                <a16:creationId xmlns:a16="http://schemas.microsoft.com/office/drawing/2014/main" id="{10772E6C-8091-4FF1-9768-D2773CED5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8179" y="2108045"/>
            <a:ext cx="4621832" cy="3872573"/>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02D37326-9C5C-41B0-A1E3-0C3099EAFEBF}"/>
              </a:ext>
            </a:extLst>
          </p:cNvPr>
          <p:cNvSpPr txBox="1"/>
          <p:nvPr/>
        </p:nvSpPr>
        <p:spPr>
          <a:xfrm>
            <a:off x="6677490" y="5611286"/>
            <a:ext cx="1650380" cy="369332"/>
          </a:xfrm>
          <a:prstGeom prst="rect">
            <a:avLst/>
          </a:prstGeom>
          <a:noFill/>
        </p:spPr>
        <p:txBody>
          <a:bodyPr wrap="square" rtlCol="0">
            <a:spAutoFit/>
          </a:bodyPr>
          <a:lstStyle/>
          <a:p>
            <a:r>
              <a:rPr lang="de-DE" sz="900" dirty="0"/>
              <a:t>Source: https://clubexperience.blog</a:t>
            </a:r>
            <a:endParaRPr lang="de-AT" sz="900" dirty="0"/>
          </a:p>
        </p:txBody>
      </p:sp>
    </p:spTree>
    <p:extLst>
      <p:ext uri="{BB962C8B-B14F-4D97-AF65-F5344CB8AC3E}">
        <p14:creationId xmlns:p14="http://schemas.microsoft.com/office/powerpoint/2010/main" val="39541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2117331" y="55569"/>
            <a:ext cx="4876800"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en-US" b="1" dirty="0">
                <a:solidFill>
                  <a:schemeClr val="bg1"/>
                </a:solidFill>
              </a:rPr>
              <a:t>Improvisation</a:t>
            </a:r>
            <a:endParaRPr b="1" dirty="0">
              <a:solidFill>
                <a:schemeClr val="bg1"/>
              </a:solidFill>
            </a:endParaRPr>
          </a:p>
        </p:txBody>
      </p:sp>
      <p:sp>
        <p:nvSpPr>
          <p:cNvPr id="73" name="Google Shape;73;p2"/>
          <p:cNvSpPr txBox="1"/>
          <p:nvPr/>
        </p:nvSpPr>
        <p:spPr>
          <a:xfrm>
            <a:off x="1027035" y="1235985"/>
            <a:ext cx="7057393" cy="1335415"/>
          </a:xfrm>
          <a:prstGeom prst="rect">
            <a:avLst/>
          </a:prstGeom>
          <a:noFill/>
          <a:ln>
            <a:noFill/>
          </a:ln>
        </p:spPr>
        <p:txBody>
          <a:bodyPr spcFirstLastPara="1" wrap="square" lIns="91425" tIns="45700" rIns="91425" bIns="45700" anchor="t" anchorCtr="0">
            <a:noAutofit/>
          </a:bodyPr>
          <a:lstStyle/>
          <a:p>
            <a:pPr marL="448056" marR="0" lvl="0" indent="-384047" algn="l" rtl="0">
              <a:spcBef>
                <a:spcPts val="1360"/>
              </a:spcBef>
              <a:spcAft>
                <a:spcPts val="0"/>
              </a:spcAft>
              <a:buClr>
                <a:schemeClr val="accent1"/>
              </a:buClr>
              <a:buSzPts val="1440"/>
              <a:buFont typeface="Arial"/>
              <a:buChar char="•"/>
            </a:pPr>
            <a:r>
              <a:rPr lang="en-US" sz="1800" dirty="0">
                <a:solidFill>
                  <a:srgbClr val="44546A"/>
                </a:solidFill>
                <a:latin typeface="Calibri" panose="020F0502020204030204" pitchFamily="34" charset="0"/>
              </a:rPr>
              <a:t>The art of spontaneously creating something without preparation</a:t>
            </a:r>
          </a:p>
          <a:p>
            <a:pPr marL="448056" marR="0" lvl="0" indent="-384047" algn="l" rtl="0">
              <a:spcBef>
                <a:spcPts val="1360"/>
              </a:spcBef>
              <a:spcAft>
                <a:spcPts val="0"/>
              </a:spcAft>
              <a:buClr>
                <a:schemeClr val="accent1"/>
              </a:buClr>
              <a:buSzPts val="1440"/>
              <a:buFont typeface="Arial"/>
              <a:buChar char="•"/>
            </a:pPr>
            <a:r>
              <a:rPr lang="en-US" sz="1800" dirty="0">
                <a:solidFill>
                  <a:srgbClr val="44546A"/>
                </a:solidFill>
                <a:latin typeface="Calibri" panose="020F0502020204030204" pitchFamily="34" charset="0"/>
              </a:rPr>
              <a:t>The ability to function in an uncertain world requires a degree of improvisation.</a:t>
            </a:r>
          </a:p>
          <a:p>
            <a:pPr marL="448056" marR="0" lvl="0" indent="-384047" algn="l" rtl="0">
              <a:spcBef>
                <a:spcPts val="1360"/>
              </a:spcBef>
              <a:spcAft>
                <a:spcPts val="0"/>
              </a:spcAft>
              <a:buClr>
                <a:schemeClr val="accent1"/>
              </a:buClr>
              <a:buSzPts val="1440"/>
              <a:buFont typeface="Arial"/>
              <a:buChar char="•"/>
            </a:pPr>
            <a:endParaRPr lang="en-US" sz="1800" dirty="0">
              <a:latin typeface="Calibri" panose="020F0502020204030204" pitchFamily="34" charset="0"/>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sp>
        <p:nvSpPr>
          <p:cNvPr id="10" name="Google Shape;75;p2">
            <a:extLst>
              <a:ext uri="{FF2B5EF4-FFF2-40B4-BE49-F238E27FC236}">
                <a16:creationId xmlns:a16="http://schemas.microsoft.com/office/drawing/2014/main" id="{663E0FAA-C5AB-4DA1-A37C-68B1198DB96D}"/>
              </a:ext>
            </a:extLst>
          </p:cNvPr>
          <p:cNvSpPr txBox="1">
            <a:spLocks noGrp="1"/>
          </p:cNvSpPr>
          <p:nvPr>
            <p:ph type="body" idx="1"/>
          </p:nvPr>
        </p:nvSpPr>
        <p:spPr>
          <a:xfrm>
            <a:off x="1393646" y="6313956"/>
            <a:ext cx="6356708" cy="136351"/>
          </a:xfrm>
          <a:prstGeom prst="rect">
            <a:avLst/>
          </a:prstGeom>
          <a:noFill/>
          <a:ln>
            <a:noFill/>
          </a:ln>
        </p:spPr>
        <p:txBody>
          <a:bodyPr spcFirstLastPara="1" wrap="square" lIns="91425" tIns="45700" rIns="91425" bIns="45700" anchor="t" anchorCtr="0">
            <a:normAutofit fontScale="25000" lnSpcReduction="20000"/>
          </a:bodyPr>
          <a:lstStyle/>
          <a:p>
            <a:pPr marL="64008" lvl="0" indent="0" algn="l" rtl="0">
              <a:spcBef>
                <a:spcPts val="0"/>
              </a:spcBef>
              <a:spcAft>
                <a:spcPts val="0"/>
              </a:spcAft>
              <a:buSzPts val="2240"/>
              <a:buNone/>
            </a:pPr>
            <a:r>
              <a:rPr lang="de-DE" dirty="0"/>
              <a:t>Illustration </a:t>
            </a:r>
            <a:r>
              <a:rPr lang="de-DE" dirty="0" err="1"/>
              <a:t>taken</a:t>
            </a:r>
            <a:r>
              <a:rPr lang="de-DE" dirty="0"/>
              <a:t> </a:t>
            </a:r>
            <a:r>
              <a:rPr lang="de-DE" dirty="0" err="1"/>
              <a:t>from</a:t>
            </a:r>
            <a:r>
              <a:rPr lang="de-DE" dirty="0"/>
              <a:t>: Entrepreneurship : </a:t>
            </a:r>
            <a:r>
              <a:rPr lang="de-DE" dirty="0" err="1"/>
              <a:t>the</a:t>
            </a:r>
            <a:r>
              <a:rPr lang="de-DE" dirty="0"/>
              <a:t> </a:t>
            </a:r>
            <a:r>
              <a:rPr lang="de-DE" dirty="0" err="1"/>
              <a:t>practice</a:t>
            </a:r>
            <a:r>
              <a:rPr lang="de-DE" dirty="0"/>
              <a:t> and </a:t>
            </a:r>
            <a:r>
              <a:rPr lang="de-DE" dirty="0" err="1"/>
              <a:t>mindset</a:t>
            </a:r>
            <a:r>
              <a:rPr lang="de-DE" dirty="0"/>
              <a:t>, </a:t>
            </a:r>
            <a:r>
              <a:rPr lang="de-DE" dirty="0" err="1"/>
              <a:t>by</a:t>
            </a:r>
            <a:r>
              <a:rPr lang="de-DE" dirty="0"/>
              <a:t> Heidi M. Neck, Christopher P. Neck and Emma L. Murray; Sage Publishing, 2020</a:t>
            </a:r>
            <a:endParaRPr dirty="0"/>
          </a:p>
        </p:txBody>
      </p:sp>
      <p:pic>
        <p:nvPicPr>
          <p:cNvPr id="3" name="Grafik 2">
            <a:extLst>
              <a:ext uri="{FF2B5EF4-FFF2-40B4-BE49-F238E27FC236}">
                <a16:creationId xmlns:a16="http://schemas.microsoft.com/office/drawing/2014/main" id="{848951CC-4AF9-449F-9F1A-42698FF75ECB}"/>
              </a:ext>
            </a:extLst>
          </p:cNvPr>
          <p:cNvPicPr>
            <a:picLocks noChangeAspect="1"/>
          </p:cNvPicPr>
          <p:nvPr/>
        </p:nvPicPr>
        <p:blipFill>
          <a:blip r:embed="rId4"/>
          <a:stretch>
            <a:fillRect/>
          </a:stretch>
        </p:blipFill>
        <p:spPr>
          <a:xfrm>
            <a:off x="1219200" y="2571399"/>
            <a:ext cx="5962650" cy="3219450"/>
          </a:xfrm>
          <a:prstGeom prst="rect">
            <a:avLst/>
          </a:prstGeom>
        </p:spPr>
      </p:pic>
    </p:spTree>
    <p:extLst>
      <p:ext uri="{BB962C8B-B14F-4D97-AF65-F5344CB8AC3E}">
        <p14:creationId xmlns:p14="http://schemas.microsoft.com/office/powerpoint/2010/main" val="36099961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623957" y="47625"/>
            <a:ext cx="5453117"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en-US" sz="4000" b="1" dirty="0">
                <a:solidFill>
                  <a:schemeClr val="bg1"/>
                </a:solidFill>
              </a:rPr>
              <a:t>Improvisation exercise</a:t>
            </a:r>
            <a:endParaRPr sz="4000" b="1" dirty="0">
              <a:solidFill>
                <a:schemeClr val="bg1"/>
              </a:solidFill>
            </a:endParaRPr>
          </a:p>
        </p:txBody>
      </p:sp>
      <p:sp>
        <p:nvSpPr>
          <p:cNvPr id="73" name="Google Shape;73;p2"/>
          <p:cNvSpPr txBox="1"/>
          <p:nvPr/>
        </p:nvSpPr>
        <p:spPr>
          <a:xfrm>
            <a:off x="539552" y="1700808"/>
            <a:ext cx="7350968" cy="4215250"/>
          </a:xfrm>
          <a:prstGeom prst="rect">
            <a:avLst/>
          </a:prstGeom>
          <a:noFill/>
          <a:ln>
            <a:noFill/>
          </a:ln>
        </p:spPr>
        <p:txBody>
          <a:bodyPr spcFirstLastPara="1" wrap="square" lIns="91425" tIns="45700" rIns="91425" bIns="45700" anchor="t" anchorCtr="0">
            <a:noAutofit/>
          </a:bodyPr>
          <a:lstStyle/>
          <a:p>
            <a:pPr marL="448056" marR="0" lvl="0" indent="-384047" algn="l" rtl="0">
              <a:spcBef>
                <a:spcPts val="1360"/>
              </a:spcBef>
              <a:spcAft>
                <a:spcPts val="0"/>
              </a:spcAft>
              <a:buClr>
                <a:schemeClr val="accent1"/>
              </a:buClr>
              <a:buSzPts val="1440"/>
              <a:buFont typeface="Arial"/>
              <a:buChar char="•"/>
            </a:pPr>
            <a:r>
              <a:rPr lang="en-US" sz="1800" dirty="0">
                <a:solidFill>
                  <a:srgbClr val="44546A"/>
                </a:solidFill>
                <a:latin typeface="Calibri" panose="020F0502020204030204" pitchFamily="34" charset="0"/>
              </a:rPr>
              <a:t>In groups</a:t>
            </a:r>
          </a:p>
          <a:p>
            <a:pPr marL="448056" marR="0" lvl="0" indent="-384047" algn="l" rtl="0">
              <a:spcBef>
                <a:spcPts val="1360"/>
              </a:spcBef>
              <a:spcAft>
                <a:spcPts val="0"/>
              </a:spcAft>
              <a:buClr>
                <a:schemeClr val="accent1"/>
              </a:buClr>
              <a:buSzPts val="1440"/>
              <a:buFont typeface="Arial"/>
              <a:buChar char="•"/>
            </a:pPr>
            <a:r>
              <a:rPr lang="en-US" sz="1800" dirty="0">
                <a:solidFill>
                  <a:srgbClr val="44546A"/>
                </a:solidFill>
                <a:latin typeface="Calibri" panose="020F0502020204030204" pitchFamily="34" charset="0"/>
              </a:rPr>
              <a:t>Someone mentions an idea in one sentence – the next person continues with another sentence that starts with “Yes, and…”.</a:t>
            </a:r>
          </a:p>
          <a:p>
            <a:pPr marL="448056" marR="0" lvl="0" indent="-384047" algn="l" rtl="0">
              <a:spcBef>
                <a:spcPts val="1360"/>
              </a:spcBef>
              <a:spcAft>
                <a:spcPts val="0"/>
              </a:spcAft>
              <a:buClr>
                <a:schemeClr val="accent1"/>
              </a:buClr>
              <a:buSzPts val="1440"/>
              <a:buFont typeface="Arial"/>
              <a:buChar char="•"/>
            </a:pPr>
            <a:r>
              <a:rPr lang="en-US" sz="1800" dirty="0">
                <a:solidFill>
                  <a:srgbClr val="44546A"/>
                </a:solidFill>
                <a:latin typeface="Calibri" panose="020F0502020204030204" pitchFamily="34" charset="0"/>
              </a:rPr>
              <a:t>Example:</a:t>
            </a:r>
            <a:br>
              <a:rPr lang="en-US" sz="1800" dirty="0">
                <a:solidFill>
                  <a:srgbClr val="44546A"/>
                </a:solidFill>
                <a:latin typeface="Calibri" panose="020F0502020204030204" pitchFamily="34" charset="0"/>
              </a:rPr>
            </a:br>
            <a:r>
              <a:rPr lang="en-US" sz="1800" dirty="0">
                <a:solidFill>
                  <a:srgbClr val="44546A"/>
                </a:solidFill>
                <a:latin typeface="Calibri" panose="020F0502020204030204" pitchFamily="34" charset="0"/>
              </a:rPr>
              <a:t>Peter: “I have a great idea for a healthy dried fruit snack for kids that contains less sugar than any other brand on the market.”</a:t>
            </a:r>
            <a:br>
              <a:rPr lang="en-US" sz="1800" dirty="0">
                <a:solidFill>
                  <a:srgbClr val="44546A"/>
                </a:solidFill>
                <a:latin typeface="Calibri" panose="020F0502020204030204" pitchFamily="34" charset="0"/>
              </a:rPr>
            </a:br>
            <a:r>
              <a:rPr lang="en-US" sz="1800" dirty="0">
                <a:solidFill>
                  <a:srgbClr val="44546A"/>
                </a:solidFill>
                <a:latin typeface="Calibri" panose="020F0502020204030204" pitchFamily="34" charset="0"/>
              </a:rPr>
              <a:t>Teresa: “Yes, and  each snack could contain a card with a fun fact or some kind of riddle.”</a:t>
            </a:r>
            <a:br>
              <a:rPr lang="en-US" sz="1800" dirty="0">
                <a:solidFill>
                  <a:srgbClr val="44546A"/>
                </a:solidFill>
                <a:latin typeface="Calibri" panose="020F0502020204030204" pitchFamily="34" charset="0"/>
              </a:rPr>
            </a:br>
            <a:r>
              <a:rPr lang="en-US" sz="1800" dirty="0">
                <a:solidFill>
                  <a:srgbClr val="44546A"/>
                </a:solidFill>
                <a:latin typeface="Calibri" panose="020F0502020204030204" pitchFamily="34" charset="0"/>
              </a:rPr>
              <a:t>Sami: “Yes, and if enough cards are collected, you could go online and win a small prize.”</a:t>
            </a: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spTree>
    <p:extLst>
      <p:ext uri="{BB962C8B-B14F-4D97-AF65-F5344CB8AC3E}">
        <p14:creationId xmlns:p14="http://schemas.microsoft.com/office/powerpoint/2010/main" val="38462576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966858" y="0"/>
            <a:ext cx="4876800"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en-US" sz="4000" b="1" dirty="0">
                <a:solidFill>
                  <a:schemeClr val="bg1"/>
                </a:solidFill>
              </a:rPr>
              <a:t>Mindset as a Pathway to Action</a:t>
            </a:r>
          </a:p>
        </p:txBody>
      </p:sp>
      <p:sp>
        <p:nvSpPr>
          <p:cNvPr id="73" name="Google Shape;73;p2"/>
          <p:cNvSpPr txBox="1"/>
          <p:nvPr/>
        </p:nvSpPr>
        <p:spPr>
          <a:xfrm>
            <a:off x="539552" y="1700808"/>
            <a:ext cx="7350968" cy="4215250"/>
          </a:xfrm>
          <a:prstGeom prst="rect">
            <a:avLst/>
          </a:prstGeom>
          <a:noFill/>
          <a:ln>
            <a:noFill/>
          </a:ln>
        </p:spPr>
        <p:txBody>
          <a:bodyPr spcFirstLastPara="1" wrap="square" lIns="91425" tIns="45700" rIns="91425" bIns="45700" anchor="t" anchorCtr="0">
            <a:noAutofit/>
          </a:bodyPr>
          <a:lstStyle/>
          <a:p>
            <a:pPr marL="448056" marR="0" lvl="0" indent="-384047" algn="l" rtl="0">
              <a:spcBef>
                <a:spcPts val="1360"/>
              </a:spcBef>
              <a:spcAft>
                <a:spcPts val="0"/>
              </a:spcAft>
              <a:buClr>
                <a:schemeClr val="accent1"/>
              </a:buClr>
              <a:buSzPts val="1440"/>
              <a:buFont typeface="Arial"/>
              <a:buChar char="•"/>
            </a:pPr>
            <a:r>
              <a:rPr lang="en-US" sz="1800" b="1" dirty="0">
                <a:solidFill>
                  <a:srgbClr val="44546A"/>
                </a:solidFill>
                <a:latin typeface="Calibri" panose="020F0502020204030204" pitchFamily="34" charset="0"/>
              </a:rPr>
              <a:t>Entrepreneurial self-efficacy (ESE)</a:t>
            </a:r>
            <a:r>
              <a:rPr lang="en-US" sz="1800" dirty="0">
                <a:solidFill>
                  <a:srgbClr val="44546A"/>
                </a:solidFill>
                <a:latin typeface="Calibri" panose="020F0502020204030204" pitchFamily="34" charset="0"/>
              </a:rPr>
              <a:t>is the belief that entrepreneurs have it in their own ability to begin new ventures.</a:t>
            </a:r>
          </a:p>
          <a:p>
            <a:pPr marL="448056" marR="0" lvl="0" indent="-384047" algn="l" rtl="0">
              <a:spcBef>
                <a:spcPts val="1360"/>
              </a:spcBef>
              <a:spcAft>
                <a:spcPts val="0"/>
              </a:spcAft>
              <a:buClr>
                <a:schemeClr val="accent1"/>
              </a:buClr>
              <a:buSzPts val="1440"/>
              <a:buFont typeface="Arial"/>
              <a:buChar char="•"/>
            </a:pPr>
            <a:r>
              <a:rPr lang="en-US" sz="1800" dirty="0">
                <a:solidFill>
                  <a:srgbClr val="44546A"/>
                </a:solidFill>
                <a:latin typeface="Calibri" panose="020F0502020204030204" pitchFamily="34" charset="0"/>
              </a:rPr>
              <a:t>It is an essential part of the entrepreneurial mindset and a good indicator of entrepreneurial intentions and a strong precursor to action.</a:t>
            </a:r>
          </a:p>
          <a:p>
            <a:pPr marL="448056" marR="0" lvl="0" indent="-384047" algn="l" rtl="0">
              <a:spcBef>
                <a:spcPts val="1360"/>
              </a:spcBef>
              <a:spcAft>
                <a:spcPts val="0"/>
              </a:spcAft>
              <a:buClr>
                <a:schemeClr val="accent1"/>
              </a:buClr>
              <a:buSzPts val="1440"/>
              <a:buFont typeface="Arial"/>
              <a:buChar char="•"/>
            </a:pPr>
            <a:r>
              <a:rPr lang="en-US" sz="1800" dirty="0">
                <a:solidFill>
                  <a:srgbClr val="44546A"/>
                </a:solidFill>
                <a:latin typeface="Calibri" panose="020F0502020204030204" pitchFamily="34" charset="0"/>
              </a:rPr>
              <a:t>There is a fine line between self-confidence, self-efficacy and arrogance!</a:t>
            </a:r>
          </a:p>
          <a:p>
            <a:pPr marL="448056" marR="0" lvl="0" indent="-384047" algn="l" rtl="0">
              <a:spcBef>
                <a:spcPts val="1360"/>
              </a:spcBef>
              <a:spcAft>
                <a:spcPts val="0"/>
              </a:spcAft>
              <a:buClr>
                <a:schemeClr val="accent1"/>
              </a:buClr>
              <a:buSzPts val="1440"/>
              <a:buFont typeface="Arial"/>
              <a:buChar char="•"/>
            </a:pPr>
            <a:r>
              <a:rPr lang="en-US" sz="1800" dirty="0">
                <a:solidFill>
                  <a:srgbClr val="44546A"/>
                </a:solidFill>
                <a:latin typeface="Calibri" panose="020F0502020204030204" pitchFamily="34" charset="0"/>
              </a:rPr>
              <a:t>People with high ESE tend to put in more effort, persist with an idea and persevere with a task more than those people with low levels of self-efficacy.</a:t>
            </a:r>
          </a:p>
          <a:p>
            <a:pPr marL="448056" marR="0" lvl="0" indent="-384047" algn="l" rtl="0">
              <a:spcBef>
                <a:spcPts val="1360"/>
              </a:spcBef>
              <a:spcAft>
                <a:spcPts val="0"/>
              </a:spcAft>
              <a:buClr>
                <a:schemeClr val="accent1"/>
              </a:buClr>
              <a:buSzPts val="1440"/>
              <a:buFont typeface="Arial"/>
              <a:buChar char="•"/>
            </a:pPr>
            <a:r>
              <a:rPr lang="en-US" sz="1800" dirty="0">
                <a:solidFill>
                  <a:srgbClr val="44546A"/>
                </a:solidFill>
                <a:latin typeface="Calibri" panose="020F0502020204030204" pitchFamily="34" charset="0"/>
              </a:rPr>
              <a:t>ESE can be heightened through training.</a:t>
            </a: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pic>
        <p:nvPicPr>
          <p:cNvPr id="3" name="Grafik 2">
            <a:extLst>
              <a:ext uri="{FF2B5EF4-FFF2-40B4-BE49-F238E27FC236}">
                <a16:creationId xmlns:a16="http://schemas.microsoft.com/office/drawing/2014/main" id="{63B52564-83F8-4753-BEFE-2F90CC27C176}"/>
              </a:ext>
            </a:extLst>
          </p:cNvPr>
          <p:cNvPicPr>
            <a:picLocks noChangeAspect="1"/>
          </p:cNvPicPr>
          <p:nvPr/>
        </p:nvPicPr>
        <p:blipFill>
          <a:blip r:embed="rId4"/>
          <a:stretch>
            <a:fillRect/>
          </a:stretch>
        </p:blipFill>
        <p:spPr>
          <a:xfrm>
            <a:off x="1038744" y="6181868"/>
            <a:ext cx="6352583" cy="201185"/>
          </a:xfrm>
          <a:prstGeom prst="rect">
            <a:avLst/>
          </a:prstGeom>
        </p:spPr>
      </p:pic>
    </p:spTree>
    <p:extLst>
      <p:ext uri="{BB962C8B-B14F-4D97-AF65-F5344CB8AC3E}">
        <p14:creationId xmlns:p14="http://schemas.microsoft.com/office/powerpoint/2010/main" val="29401787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938283" y="24990"/>
            <a:ext cx="4876800"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en-US" sz="4000" b="1" dirty="0">
                <a:solidFill>
                  <a:schemeClr val="bg1"/>
                </a:solidFill>
              </a:rPr>
              <a:t>Mindset as a Pathway to Action</a:t>
            </a:r>
          </a:p>
        </p:txBody>
      </p:sp>
      <p:sp>
        <p:nvSpPr>
          <p:cNvPr id="73" name="Google Shape;73;p2"/>
          <p:cNvSpPr txBox="1"/>
          <p:nvPr/>
        </p:nvSpPr>
        <p:spPr>
          <a:xfrm>
            <a:off x="539552" y="1700808"/>
            <a:ext cx="7350968" cy="4215250"/>
          </a:xfrm>
          <a:prstGeom prst="rect">
            <a:avLst/>
          </a:prstGeom>
          <a:noFill/>
          <a:ln>
            <a:noFill/>
          </a:ln>
        </p:spPr>
        <p:txBody>
          <a:bodyPr spcFirstLastPara="1" wrap="square" lIns="91425" tIns="45700" rIns="91425" bIns="45700" anchor="t" anchorCtr="0">
            <a:noAutofit/>
          </a:bodyPr>
          <a:lstStyle/>
          <a:p>
            <a:pPr marL="448056" marR="0" lvl="0" indent="-384047" algn="l" rtl="0">
              <a:spcBef>
                <a:spcPts val="1360"/>
              </a:spcBef>
              <a:spcAft>
                <a:spcPts val="0"/>
              </a:spcAft>
              <a:buClr>
                <a:schemeClr val="accent1"/>
              </a:buClr>
              <a:buSzPts val="1440"/>
              <a:buFont typeface="Arial"/>
              <a:buChar char="•"/>
            </a:pPr>
            <a:endParaRPr lang="en-US" sz="1800" dirty="0">
              <a:latin typeface="Calibri" panose="020F0502020204030204" pitchFamily="34" charset="0"/>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pic>
        <p:nvPicPr>
          <p:cNvPr id="2" name="Grafik 1">
            <a:extLst>
              <a:ext uri="{FF2B5EF4-FFF2-40B4-BE49-F238E27FC236}">
                <a16:creationId xmlns:a16="http://schemas.microsoft.com/office/drawing/2014/main" id="{BEC2A09A-B895-4B7C-990F-4757A5ACD576}"/>
              </a:ext>
            </a:extLst>
          </p:cNvPr>
          <p:cNvPicPr>
            <a:picLocks noChangeAspect="1"/>
          </p:cNvPicPr>
          <p:nvPr/>
        </p:nvPicPr>
        <p:blipFill>
          <a:blip r:embed="rId4"/>
          <a:stretch>
            <a:fillRect/>
          </a:stretch>
        </p:blipFill>
        <p:spPr>
          <a:xfrm>
            <a:off x="1432060" y="1425473"/>
            <a:ext cx="5889246" cy="4419983"/>
          </a:xfrm>
          <a:prstGeom prst="rect">
            <a:avLst/>
          </a:prstGeom>
        </p:spPr>
      </p:pic>
      <p:pic>
        <p:nvPicPr>
          <p:cNvPr id="3" name="Grafik 2">
            <a:extLst>
              <a:ext uri="{FF2B5EF4-FFF2-40B4-BE49-F238E27FC236}">
                <a16:creationId xmlns:a16="http://schemas.microsoft.com/office/drawing/2014/main" id="{63B52564-83F8-4753-BEFE-2F90CC27C176}"/>
              </a:ext>
            </a:extLst>
          </p:cNvPr>
          <p:cNvPicPr>
            <a:picLocks noChangeAspect="1"/>
          </p:cNvPicPr>
          <p:nvPr/>
        </p:nvPicPr>
        <p:blipFill>
          <a:blip r:embed="rId5"/>
          <a:stretch>
            <a:fillRect/>
          </a:stretch>
        </p:blipFill>
        <p:spPr>
          <a:xfrm>
            <a:off x="1038744" y="6181868"/>
            <a:ext cx="6352583" cy="201185"/>
          </a:xfrm>
          <a:prstGeom prst="rect">
            <a:avLst/>
          </a:prstGeom>
        </p:spPr>
      </p:pic>
    </p:spTree>
    <p:extLst>
      <p:ext uri="{BB962C8B-B14F-4D97-AF65-F5344CB8AC3E}">
        <p14:creationId xmlns:p14="http://schemas.microsoft.com/office/powerpoint/2010/main" val="9657911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909708" y="24990"/>
            <a:ext cx="4876800"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en-US" sz="4000" b="1" dirty="0">
                <a:solidFill>
                  <a:schemeClr val="bg1"/>
                </a:solidFill>
              </a:rPr>
              <a:t>Impact Statement Exercise</a:t>
            </a:r>
          </a:p>
        </p:txBody>
      </p:sp>
      <p:sp>
        <p:nvSpPr>
          <p:cNvPr id="73" name="Google Shape;73;p2"/>
          <p:cNvSpPr txBox="1"/>
          <p:nvPr/>
        </p:nvSpPr>
        <p:spPr>
          <a:xfrm>
            <a:off x="371475" y="4582697"/>
            <a:ext cx="7350968" cy="879664"/>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en-US" sz="2000" dirty="0">
                <a:latin typeface="Calibri" panose="020F0502020204030204" pitchFamily="34" charset="0"/>
              </a:rPr>
              <a:t>Watch this video (16:20´) for inspiration:</a:t>
            </a:r>
          </a:p>
          <a:p>
            <a:pPr marL="64009" marR="0" lvl="0" algn="l" rtl="0">
              <a:spcBef>
                <a:spcPts val="1360"/>
              </a:spcBef>
              <a:spcAft>
                <a:spcPts val="0"/>
              </a:spcAft>
              <a:buClr>
                <a:schemeClr val="accent1"/>
              </a:buClr>
              <a:buSzPts val="1440"/>
            </a:pPr>
            <a:r>
              <a:rPr lang="en-US" sz="2000" dirty="0">
                <a:latin typeface="Calibri" panose="020F0502020204030204" pitchFamily="34" charset="0"/>
                <a:hlinkClick r:id="rId3"/>
              </a:rPr>
              <a:t>https://www.youtube.com/watch?v=Ihs4VFZWwn4</a:t>
            </a:r>
            <a:r>
              <a:rPr lang="en-US" sz="2000" dirty="0">
                <a:latin typeface="Calibri" panose="020F0502020204030204" pitchFamily="34" charset="0"/>
              </a:rPr>
              <a:t>  </a:t>
            </a:r>
          </a:p>
          <a:p>
            <a:pPr marL="64009" marR="0" lvl="0" algn="l" rtl="0">
              <a:spcBef>
                <a:spcPts val="1360"/>
              </a:spcBef>
              <a:spcAft>
                <a:spcPts val="0"/>
              </a:spcAft>
              <a:buClr>
                <a:schemeClr val="accent1"/>
              </a:buClr>
              <a:buSzPts val="1440"/>
            </a:pPr>
            <a:endParaRPr lang="en-US" sz="2000" dirty="0">
              <a:latin typeface="Calibri" panose="020F0502020204030204" pitchFamily="34" charset="0"/>
            </a:endParaRPr>
          </a:p>
          <a:p>
            <a:pPr marL="64009" marR="0" lvl="0" algn="l" rtl="0">
              <a:spcBef>
                <a:spcPts val="1360"/>
              </a:spcBef>
              <a:spcAft>
                <a:spcPts val="0"/>
              </a:spcAft>
              <a:buClr>
                <a:schemeClr val="accent1"/>
              </a:buClr>
              <a:buSzPts val="1440"/>
            </a:pPr>
            <a:r>
              <a:rPr lang="en-US" sz="2000" dirty="0">
                <a:latin typeface="Calibri" panose="020F0502020204030204" pitchFamily="34" charset="0"/>
              </a:rPr>
              <a:t> </a:t>
            </a:r>
          </a:p>
        </p:txBody>
      </p:sp>
      <p:pic>
        <p:nvPicPr>
          <p:cNvPr id="74" name="Google Shape;74;p2" descr="A picture containing text, sign&#10;&#10;Description automatically generated"/>
          <p:cNvPicPr preferRelativeResize="0"/>
          <p:nvPr/>
        </p:nvPicPr>
        <p:blipFill rotWithShape="1">
          <a:blip r:embed="rId4">
            <a:alphaModFix/>
          </a:blip>
          <a:srcRect/>
          <a:stretch/>
        </p:blipFill>
        <p:spPr>
          <a:xfrm>
            <a:off x="7571485" y="6383053"/>
            <a:ext cx="1393003" cy="301752"/>
          </a:xfrm>
          <a:prstGeom prst="rect">
            <a:avLst/>
          </a:prstGeom>
          <a:noFill/>
          <a:ln>
            <a:noFill/>
          </a:ln>
        </p:spPr>
      </p:pic>
      <p:pic>
        <p:nvPicPr>
          <p:cNvPr id="3" name="Grafik 2">
            <a:extLst>
              <a:ext uri="{FF2B5EF4-FFF2-40B4-BE49-F238E27FC236}">
                <a16:creationId xmlns:a16="http://schemas.microsoft.com/office/drawing/2014/main" id="{63B52564-83F8-4753-BEFE-2F90CC27C176}"/>
              </a:ext>
            </a:extLst>
          </p:cNvPr>
          <p:cNvPicPr>
            <a:picLocks noChangeAspect="1"/>
          </p:cNvPicPr>
          <p:nvPr/>
        </p:nvPicPr>
        <p:blipFill>
          <a:blip r:embed="rId5"/>
          <a:stretch>
            <a:fillRect/>
          </a:stretch>
        </p:blipFill>
        <p:spPr>
          <a:xfrm>
            <a:off x="1038744" y="6181868"/>
            <a:ext cx="6352583" cy="201185"/>
          </a:xfrm>
          <a:prstGeom prst="rect">
            <a:avLst/>
          </a:prstGeom>
        </p:spPr>
      </p:pic>
      <p:pic>
        <p:nvPicPr>
          <p:cNvPr id="6" name="Grafik 5">
            <a:extLst>
              <a:ext uri="{FF2B5EF4-FFF2-40B4-BE49-F238E27FC236}">
                <a16:creationId xmlns:a16="http://schemas.microsoft.com/office/drawing/2014/main" id="{37334337-87D9-4D60-A3CD-4C105FB92FF1}"/>
              </a:ext>
            </a:extLst>
          </p:cNvPr>
          <p:cNvPicPr>
            <a:picLocks noChangeAspect="1"/>
          </p:cNvPicPr>
          <p:nvPr/>
        </p:nvPicPr>
        <p:blipFill>
          <a:blip r:embed="rId6"/>
          <a:stretch>
            <a:fillRect/>
          </a:stretch>
        </p:blipFill>
        <p:spPr>
          <a:xfrm>
            <a:off x="371475" y="1628525"/>
            <a:ext cx="5188857" cy="2724150"/>
          </a:xfrm>
          <a:prstGeom prst="rect">
            <a:avLst/>
          </a:prstGeom>
        </p:spPr>
      </p:pic>
      <p:sp>
        <p:nvSpPr>
          <p:cNvPr id="10" name="Google Shape;73;p2">
            <a:extLst>
              <a:ext uri="{FF2B5EF4-FFF2-40B4-BE49-F238E27FC236}">
                <a16:creationId xmlns:a16="http://schemas.microsoft.com/office/drawing/2014/main" id="{65DD8B6F-F57A-497A-BA18-4A510CDEB8F9}"/>
              </a:ext>
            </a:extLst>
          </p:cNvPr>
          <p:cNvSpPr txBox="1"/>
          <p:nvPr/>
        </p:nvSpPr>
        <p:spPr>
          <a:xfrm>
            <a:off x="6064182" y="1908118"/>
            <a:ext cx="2340001" cy="2314825"/>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en-US" sz="2000" dirty="0">
                <a:latin typeface="Calibri" panose="020F0502020204030204" pitchFamily="34" charset="0"/>
              </a:rPr>
              <a:t>Bill Roche</a:t>
            </a:r>
          </a:p>
          <a:p>
            <a:pPr marL="64009" marR="0" lvl="0" algn="l" rtl="0">
              <a:spcBef>
                <a:spcPts val="1360"/>
              </a:spcBef>
              <a:spcAft>
                <a:spcPts val="0"/>
              </a:spcAft>
              <a:buClr>
                <a:schemeClr val="accent1"/>
              </a:buClr>
              <a:buSzPts val="1440"/>
            </a:pPr>
            <a:r>
              <a:rPr lang="en-US" sz="2000" i="1" dirty="0">
                <a:latin typeface="Calibri" panose="020F0502020204030204" pitchFamily="34" charset="0"/>
              </a:rPr>
              <a:t>The power of an entrepreneurial mindset.</a:t>
            </a:r>
          </a:p>
          <a:p>
            <a:pPr marL="64009" marR="0" lvl="0" algn="l" rtl="0">
              <a:spcBef>
                <a:spcPts val="1360"/>
              </a:spcBef>
              <a:spcAft>
                <a:spcPts val="0"/>
              </a:spcAft>
              <a:buClr>
                <a:schemeClr val="accent1"/>
              </a:buClr>
              <a:buSzPts val="1440"/>
            </a:pPr>
            <a:r>
              <a:rPr lang="en-US" sz="2000" dirty="0">
                <a:latin typeface="Calibri" panose="020F0502020204030204" pitchFamily="34" charset="0"/>
              </a:rPr>
              <a:t>TEDx, 2018</a:t>
            </a:r>
          </a:p>
          <a:p>
            <a:pPr marL="64009" marR="0" lvl="0" algn="l" rtl="0">
              <a:spcBef>
                <a:spcPts val="1360"/>
              </a:spcBef>
              <a:spcAft>
                <a:spcPts val="0"/>
              </a:spcAft>
              <a:buClr>
                <a:schemeClr val="accent1"/>
              </a:buClr>
              <a:buSzPts val="1440"/>
            </a:pPr>
            <a:r>
              <a:rPr lang="en-US" sz="2000" dirty="0">
                <a:latin typeface="Calibri" panose="020F0502020204030204" pitchFamily="34" charset="0"/>
              </a:rPr>
              <a:t> </a:t>
            </a:r>
          </a:p>
        </p:txBody>
      </p:sp>
    </p:spTree>
    <p:extLst>
      <p:ext uri="{BB962C8B-B14F-4D97-AF65-F5344CB8AC3E}">
        <p14:creationId xmlns:p14="http://schemas.microsoft.com/office/powerpoint/2010/main" val="14443561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909708" y="24990"/>
            <a:ext cx="4876800"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en-US" sz="4000" b="1" dirty="0">
                <a:solidFill>
                  <a:schemeClr val="bg1"/>
                </a:solidFill>
              </a:rPr>
              <a:t>Impact Statement Exercise</a:t>
            </a:r>
          </a:p>
        </p:txBody>
      </p:sp>
      <p:sp>
        <p:nvSpPr>
          <p:cNvPr id="73" name="Google Shape;73;p2"/>
          <p:cNvSpPr txBox="1"/>
          <p:nvPr/>
        </p:nvSpPr>
        <p:spPr>
          <a:xfrm>
            <a:off x="539551" y="1663511"/>
            <a:ext cx="7350968" cy="42152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de-DE" sz="2400" b="1" dirty="0">
                <a:solidFill>
                  <a:schemeClr val="dk2"/>
                </a:solidFill>
                <a:latin typeface="+mn-lt"/>
                <a:ea typeface="+mn-ea"/>
                <a:cs typeface="+mn-cs"/>
              </a:rPr>
              <a:t>Gro</a:t>
            </a:r>
            <a:r>
              <a:rPr lang="de-DE" sz="2400" b="1" dirty="0">
                <a:solidFill>
                  <a:srgbClr val="44546A"/>
                </a:solidFill>
                <a:latin typeface="+mn-lt"/>
                <a:ea typeface="+mn-ea"/>
                <a:cs typeface="+mn-cs"/>
              </a:rPr>
              <a:t>up</a:t>
            </a:r>
            <a:r>
              <a:rPr lang="de-DE" sz="2400" b="1" dirty="0">
                <a:solidFill>
                  <a:schemeClr val="dk2"/>
                </a:solidFill>
                <a:latin typeface="+mn-lt"/>
                <a:ea typeface="+mn-ea"/>
                <a:cs typeface="+mn-cs"/>
              </a:rPr>
              <a:t> </a:t>
            </a:r>
            <a:r>
              <a:rPr lang="de-DE" sz="2400" b="1" dirty="0" err="1">
                <a:solidFill>
                  <a:schemeClr val="dk2"/>
                </a:solidFill>
                <a:latin typeface="+mn-lt"/>
                <a:ea typeface="+mn-ea"/>
                <a:cs typeface="+mn-cs"/>
              </a:rPr>
              <a:t>Activity</a:t>
            </a:r>
            <a:r>
              <a:rPr lang="de-DE" sz="2400" b="1" dirty="0">
                <a:solidFill>
                  <a:schemeClr val="dk2"/>
                </a:solidFill>
                <a:latin typeface="+mn-lt"/>
                <a:ea typeface="+mn-ea"/>
                <a:cs typeface="+mn-cs"/>
              </a:rPr>
              <a:t> II – due Friday!</a:t>
            </a:r>
          </a:p>
          <a:p>
            <a:pPr marL="64009" marR="0" lvl="0" algn="l" rtl="0">
              <a:spcBef>
                <a:spcPts val="1360"/>
              </a:spcBef>
              <a:spcAft>
                <a:spcPts val="0"/>
              </a:spcAft>
              <a:buClr>
                <a:schemeClr val="accent1"/>
              </a:buClr>
              <a:buSzPts val="1440"/>
            </a:pPr>
            <a:endParaRPr lang="en-US" sz="2400" dirty="0">
              <a:solidFill>
                <a:srgbClr val="44546A"/>
              </a:solidFill>
              <a:latin typeface="Calibri" panose="020F0502020204030204" pitchFamily="34" charset="0"/>
            </a:endParaRPr>
          </a:p>
          <a:p>
            <a:pPr marL="448056" marR="0" lvl="0" indent="-384047" algn="l" rtl="0">
              <a:spcBef>
                <a:spcPts val="1360"/>
              </a:spcBef>
              <a:spcAft>
                <a:spcPts val="0"/>
              </a:spcAft>
              <a:buClr>
                <a:schemeClr val="accent1"/>
              </a:buClr>
              <a:buSzPts val="1440"/>
              <a:buFont typeface="Arial"/>
              <a:buChar char="•"/>
            </a:pPr>
            <a:r>
              <a:rPr lang="en-US" sz="2000" dirty="0">
                <a:solidFill>
                  <a:srgbClr val="44546A"/>
                </a:solidFill>
                <a:latin typeface="Calibri" panose="020F0502020204030204" pitchFamily="34" charset="0"/>
              </a:rPr>
              <a:t>Please write your </a:t>
            </a:r>
            <a:r>
              <a:rPr lang="en-US" sz="2000" b="1" dirty="0">
                <a:solidFill>
                  <a:srgbClr val="44546A"/>
                </a:solidFill>
                <a:latin typeface="Calibri" panose="020F0502020204030204" pitchFamily="34" charset="0"/>
              </a:rPr>
              <a:t>EKC´s impact statements </a:t>
            </a:r>
            <a:r>
              <a:rPr lang="en-US" sz="2000" dirty="0">
                <a:solidFill>
                  <a:srgbClr val="44546A"/>
                </a:solidFill>
                <a:latin typeface="Calibri" panose="020F0502020204030204" pitchFamily="34" charset="0"/>
              </a:rPr>
              <a:t>that will guide you through the entrepreneurial journey (refer back to slide 17).</a:t>
            </a:r>
          </a:p>
          <a:p>
            <a:pPr marL="448056" marR="0" lvl="0" indent="-384047" algn="l" rtl="0">
              <a:spcBef>
                <a:spcPts val="1360"/>
              </a:spcBef>
              <a:spcAft>
                <a:spcPts val="0"/>
              </a:spcAft>
              <a:buClr>
                <a:schemeClr val="accent1"/>
              </a:buClr>
              <a:buSzPts val="1440"/>
              <a:buFont typeface="Arial"/>
              <a:buChar char="•"/>
            </a:pPr>
            <a:r>
              <a:rPr lang="en-US" sz="2000" dirty="0">
                <a:solidFill>
                  <a:srgbClr val="44546A"/>
                </a:solidFill>
                <a:latin typeface="Calibri" panose="020F0502020204030204" pitchFamily="34" charset="0"/>
              </a:rPr>
              <a:t>Start with the means at hand</a:t>
            </a:r>
          </a:p>
          <a:p>
            <a:pPr marL="448056" marR="0" lvl="0" indent="-384047" algn="l" rtl="0">
              <a:spcBef>
                <a:spcPts val="1360"/>
              </a:spcBef>
              <a:spcAft>
                <a:spcPts val="0"/>
              </a:spcAft>
              <a:buClr>
                <a:schemeClr val="accent1"/>
              </a:buClr>
              <a:buSzPts val="1440"/>
              <a:buFont typeface="Arial"/>
              <a:buChar char="•"/>
            </a:pPr>
            <a:r>
              <a:rPr lang="en-US" sz="2000" dirty="0">
                <a:solidFill>
                  <a:srgbClr val="44546A"/>
                </a:solidFill>
                <a:latin typeface="Calibri" panose="020F0502020204030204" pitchFamily="34" charset="0"/>
              </a:rPr>
              <a:t>What’s the idea – how can you make an impact today with the means at hand?</a:t>
            </a:r>
          </a:p>
          <a:p>
            <a:pPr marL="448056" marR="0" lvl="0" indent="-384047" algn="l" rtl="0">
              <a:spcBef>
                <a:spcPts val="1360"/>
              </a:spcBef>
              <a:spcAft>
                <a:spcPts val="0"/>
              </a:spcAft>
              <a:buClr>
                <a:schemeClr val="accent1"/>
              </a:buClr>
              <a:buSzPts val="1440"/>
              <a:buFont typeface="Arial"/>
              <a:buChar char="•"/>
            </a:pPr>
            <a:r>
              <a:rPr lang="en-US" sz="2000" dirty="0">
                <a:solidFill>
                  <a:srgbClr val="44546A"/>
                </a:solidFill>
                <a:latin typeface="Calibri" panose="020F0502020204030204" pitchFamily="34" charset="0"/>
              </a:rPr>
              <a:t>You need to detail the resources you have available and the loss you can accept in the beginning. </a:t>
            </a: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pic>
        <p:nvPicPr>
          <p:cNvPr id="3" name="Grafik 2">
            <a:extLst>
              <a:ext uri="{FF2B5EF4-FFF2-40B4-BE49-F238E27FC236}">
                <a16:creationId xmlns:a16="http://schemas.microsoft.com/office/drawing/2014/main" id="{63B52564-83F8-4753-BEFE-2F90CC27C176}"/>
              </a:ext>
            </a:extLst>
          </p:cNvPr>
          <p:cNvPicPr>
            <a:picLocks noChangeAspect="1"/>
          </p:cNvPicPr>
          <p:nvPr/>
        </p:nvPicPr>
        <p:blipFill>
          <a:blip r:embed="rId4"/>
          <a:stretch>
            <a:fillRect/>
          </a:stretch>
        </p:blipFill>
        <p:spPr>
          <a:xfrm>
            <a:off x="1038744" y="6181868"/>
            <a:ext cx="6352583" cy="201185"/>
          </a:xfrm>
          <a:prstGeom prst="rect">
            <a:avLst/>
          </a:prstGeom>
        </p:spPr>
      </p:pic>
    </p:spTree>
    <p:extLst>
      <p:ext uri="{BB962C8B-B14F-4D97-AF65-F5344CB8AC3E}">
        <p14:creationId xmlns:p14="http://schemas.microsoft.com/office/powerpoint/2010/main" val="2782168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82401-33C0-7543-97CC-9086835F5293}"/>
              </a:ext>
            </a:extLst>
          </p:cNvPr>
          <p:cNvSpPr>
            <a:spLocks noGrp="1"/>
          </p:cNvSpPr>
          <p:nvPr>
            <p:ph type="title"/>
          </p:nvPr>
        </p:nvSpPr>
        <p:spPr/>
        <p:txBody>
          <a:bodyPr/>
          <a:lstStyle/>
          <a:p>
            <a:r>
              <a:rPr lang="en-AT" b="1" dirty="0">
                <a:solidFill>
                  <a:srgbClr val="44546A"/>
                </a:solidFill>
              </a:rPr>
              <a:t>Social Entrepreneurship</a:t>
            </a:r>
          </a:p>
        </p:txBody>
      </p:sp>
      <p:sp>
        <p:nvSpPr>
          <p:cNvPr id="3" name="Content Placeholder 2">
            <a:extLst>
              <a:ext uri="{FF2B5EF4-FFF2-40B4-BE49-F238E27FC236}">
                <a16:creationId xmlns:a16="http://schemas.microsoft.com/office/drawing/2014/main" id="{D262C34B-FC35-2446-AADC-E386BE958476}"/>
              </a:ext>
            </a:extLst>
          </p:cNvPr>
          <p:cNvSpPr>
            <a:spLocks noGrp="1"/>
          </p:cNvSpPr>
          <p:nvPr>
            <p:ph idx="1"/>
          </p:nvPr>
        </p:nvSpPr>
        <p:spPr>
          <a:xfrm>
            <a:off x="628650" y="2675427"/>
            <a:ext cx="7886700" cy="3013197"/>
          </a:xfrm>
        </p:spPr>
        <p:txBody>
          <a:bodyPr>
            <a:normAutofit fontScale="77500" lnSpcReduction="20000"/>
          </a:bodyPr>
          <a:lstStyle/>
          <a:p>
            <a:r>
              <a:rPr lang="en-AT" b="1" dirty="0">
                <a:solidFill>
                  <a:srgbClr val="44546A"/>
                </a:solidFill>
              </a:rPr>
              <a:t>Key characteristics</a:t>
            </a:r>
          </a:p>
          <a:p>
            <a:pPr lvl="1"/>
            <a:r>
              <a:rPr lang="en-AT" dirty="0">
                <a:solidFill>
                  <a:srgbClr val="44546A"/>
                </a:solidFill>
              </a:rPr>
              <a:t>Main building blocks: Sociality, Innovation, Market Orientation </a:t>
            </a:r>
            <a:endParaRPr lang="de-DE" dirty="0">
              <a:solidFill>
                <a:srgbClr val="44546A"/>
              </a:solidFill>
            </a:endParaRPr>
          </a:p>
          <a:p>
            <a:pPr lvl="1"/>
            <a:r>
              <a:rPr lang="en-AT" dirty="0">
                <a:solidFill>
                  <a:srgbClr val="44546A"/>
                </a:solidFill>
              </a:rPr>
              <a:t>Sociality: social and environmental focus (creation of public goods and positive externalities) </a:t>
            </a:r>
          </a:p>
          <a:p>
            <a:pPr lvl="1"/>
            <a:r>
              <a:rPr lang="en-GB" dirty="0">
                <a:solidFill>
                  <a:srgbClr val="44546A"/>
                </a:solidFill>
              </a:rPr>
              <a:t>A process through which social entrepreneurs create and develop organisations (Social Enterprises)</a:t>
            </a:r>
          </a:p>
          <a:p>
            <a:pPr lvl="1"/>
            <a:r>
              <a:rPr lang="en-GB" dirty="0">
                <a:solidFill>
                  <a:srgbClr val="44546A"/>
                </a:solidFill>
              </a:rPr>
              <a:t>Creating new ventures or managing existing organizations innovatively</a:t>
            </a:r>
          </a:p>
          <a:p>
            <a:pPr lvl="1"/>
            <a:r>
              <a:rPr lang="en-AT" dirty="0">
                <a:solidFill>
                  <a:srgbClr val="44546A"/>
                </a:solidFill>
              </a:rPr>
              <a:t>Innovative, social value creating activities: non-profit, business, or government sectors </a:t>
            </a:r>
            <a:endParaRPr lang="en-GB" dirty="0">
              <a:solidFill>
                <a:srgbClr val="44546A"/>
              </a:solidFill>
            </a:endParaRPr>
          </a:p>
          <a:p>
            <a:pPr lvl="1"/>
            <a:r>
              <a:rPr lang="en-GB" dirty="0">
                <a:solidFill>
                  <a:srgbClr val="44546A"/>
                </a:solidFill>
              </a:rPr>
              <a:t>A wide set of initiatives with a social impact dimension</a:t>
            </a:r>
          </a:p>
          <a:p>
            <a:pPr lvl="2"/>
            <a:r>
              <a:rPr lang="en-GB" dirty="0">
                <a:solidFill>
                  <a:srgbClr val="44546A"/>
                </a:solidFill>
              </a:rPr>
              <a:t>Range from For-profit to Non-profit </a:t>
            </a:r>
          </a:p>
          <a:p>
            <a:pPr lvl="1"/>
            <a:endParaRPr lang="en-AT" dirty="0"/>
          </a:p>
        </p:txBody>
      </p:sp>
    </p:spTree>
    <p:extLst>
      <p:ext uri="{BB962C8B-B14F-4D97-AF65-F5344CB8AC3E}">
        <p14:creationId xmlns:p14="http://schemas.microsoft.com/office/powerpoint/2010/main" val="27262482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221 Thank You For Your Attention Stock Photos, Pictures &amp;amp; Royalty-Free  Images - iStock">
            <a:extLst>
              <a:ext uri="{FF2B5EF4-FFF2-40B4-BE49-F238E27FC236}">
                <a16:creationId xmlns:a16="http://schemas.microsoft.com/office/drawing/2014/main" id="{EF88E7FD-4B78-4AFC-A9E8-44EF277AC0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90688"/>
            <a:ext cx="5829300" cy="389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772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11D11-20AD-B645-90E1-4DBA338922B2}"/>
              </a:ext>
            </a:extLst>
          </p:cNvPr>
          <p:cNvSpPr>
            <a:spLocks noGrp="1"/>
          </p:cNvSpPr>
          <p:nvPr>
            <p:ph type="title"/>
          </p:nvPr>
        </p:nvSpPr>
        <p:spPr/>
        <p:txBody>
          <a:bodyPr/>
          <a:lstStyle/>
          <a:p>
            <a:r>
              <a:rPr lang="en-AT" b="1" dirty="0">
                <a:solidFill>
                  <a:srgbClr val="44546A"/>
                </a:solidFill>
              </a:rPr>
              <a:t>Social Entrepreneurship</a:t>
            </a:r>
          </a:p>
        </p:txBody>
      </p:sp>
      <p:sp>
        <p:nvSpPr>
          <p:cNvPr id="3" name="Content Placeholder 2">
            <a:extLst>
              <a:ext uri="{FF2B5EF4-FFF2-40B4-BE49-F238E27FC236}">
                <a16:creationId xmlns:a16="http://schemas.microsoft.com/office/drawing/2014/main" id="{189EA31B-EC62-EC4D-83A2-BF07A45D27F0}"/>
              </a:ext>
            </a:extLst>
          </p:cNvPr>
          <p:cNvSpPr>
            <a:spLocks noGrp="1"/>
          </p:cNvSpPr>
          <p:nvPr>
            <p:ph idx="1"/>
          </p:nvPr>
        </p:nvSpPr>
        <p:spPr>
          <a:xfrm>
            <a:off x="304800" y="2890104"/>
            <a:ext cx="7886700" cy="2584939"/>
          </a:xfrm>
        </p:spPr>
        <p:txBody>
          <a:bodyPr>
            <a:normAutofit fontScale="77500" lnSpcReduction="20000"/>
          </a:bodyPr>
          <a:lstStyle/>
          <a:p>
            <a:r>
              <a:rPr lang="en-AT" b="1" dirty="0">
                <a:solidFill>
                  <a:srgbClr val="44546A"/>
                </a:solidFill>
              </a:rPr>
              <a:t>Key characteristics</a:t>
            </a:r>
            <a:endParaRPr lang="en-GB" dirty="0">
              <a:solidFill>
                <a:srgbClr val="44546A"/>
              </a:solidFill>
            </a:endParaRPr>
          </a:p>
          <a:p>
            <a:pPr lvl="1"/>
            <a:r>
              <a:rPr lang="en-GB" dirty="0">
                <a:solidFill>
                  <a:srgbClr val="44546A"/>
                </a:solidFill>
              </a:rPr>
              <a:t>Starting a business primarily for the greater social good, not the pursuit of profits </a:t>
            </a:r>
          </a:p>
          <a:p>
            <a:pPr lvl="1"/>
            <a:r>
              <a:rPr lang="en-GB" dirty="0">
                <a:solidFill>
                  <a:srgbClr val="44546A"/>
                </a:solidFill>
              </a:rPr>
              <a:t>T</a:t>
            </a:r>
            <a:r>
              <a:rPr lang="en-AT" dirty="0">
                <a:solidFill>
                  <a:srgbClr val="44546A"/>
                </a:solidFill>
              </a:rPr>
              <a:t>o address social or environmental issues </a:t>
            </a:r>
          </a:p>
          <a:p>
            <a:pPr lvl="2"/>
            <a:r>
              <a:rPr lang="en-AT" dirty="0">
                <a:solidFill>
                  <a:srgbClr val="44546A"/>
                </a:solidFill>
              </a:rPr>
              <a:t>Emphasis on creating social or environmental change </a:t>
            </a:r>
          </a:p>
          <a:p>
            <a:pPr lvl="1"/>
            <a:r>
              <a:rPr lang="en-AT" dirty="0">
                <a:solidFill>
                  <a:srgbClr val="44546A"/>
                </a:solidFill>
              </a:rPr>
              <a:t>Discovering, defining, and exploiting business opportunities with positive impact on a community, society, or the world </a:t>
            </a:r>
          </a:p>
          <a:p>
            <a:pPr lvl="1"/>
            <a:r>
              <a:rPr lang="en-AT" dirty="0">
                <a:solidFill>
                  <a:srgbClr val="44546A"/>
                </a:solidFill>
              </a:rPr>
              <a:t>Creating new marktets and market niches </a:t>
            </a:r>
          </a:p>
          <a:p>
            <a:pPr lvl="2"/>
            <a:r>
              <a:rPr lang="en-AT" dirty="0">
                <a:solidFill>
                  <a:srgbClr val="44546A"/>
                </a:solidFill>
              </a:rPr>
              <a:t>Fair Trade, Microfinance, … </a:t>
            </a:r>
          </a:p>
          <a:p>
            <a:pPr lvl="1"/>
            <a:r>
              <a:rPr lang="en-AT" dirty="0">
                <a:solidFill>
                  <a:srgbClr val="44546A"/>
                </a:solidFill>
              </a:rPr>
              <a:t>Can be a solution to state failure in welfare provision </a:t>
            </a:r>
          </a:p>
        </p:txBody>
      </p:sp>
    </p:spTree>
    <p:extLst>
      <p:ext uri="{BB962C8B-B14F-4D97-AF65-F5344CB8AC3E}">
        <p14:creationId xmlns:p14="http://schemas.microsoft.com/office/powerpoint/2010/main" val="2366445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ED4B9-7AC8-D54D-BABE-559CFE1B1457}"/>
              </a:ext>
            </a:extLst>
          </p:cNvPr>
          <p:cNvSpPr>
            <a:spLocks noGrp="1"/>
          </p:cNvSpPr>
          <p:nvPr>
            <p:ph type="title"/>
          </p:nvPr>
        </p:nvSpPr>
        <p:spPr/>
        <p:txBody>
          <a:bodyPr/>
          <a:lstStyle/>
          <a:p>
            <a:r>
              <a:rPr lang="en-AT" b="1" dirty="0">
                <a:solidFill>
                  <a:srgbClr val="44546A"/>
                </a:solidFill>
              </a:rPr>
              <a:t>Social Entrepreneurship</a:t>
            </a:r>
          </a:p>
        </p:txBody>
      </p:sp>
      <p:sp>
        <p:nvSpPr>
          <p:cNvPr id="3" name="Content Placeholder 2">
            <a:extLst>
              <a:ext uri="{FF2B5EF4-FFF2-40B4-BE49-F238E27FC236}">
                <a16:creationId xmlns:a16="http://schemas.microsoft.com/office/drawing/2014/main" id="{0B9D1F1F-E34B-EC4B-91F8-1BB157314448}"/>
              </a:ext>
            </a:extLst>
          </p:cNvPr>
          <p:cNvSpPr>
            <a:spLocks noGrp="1"/>
          </p:cNvSpPr>
          <p:nvPr>
            <p:ph idx="1"/>
          </p:nvPr>
        </p:nvSpPr>
        <p:spPr>
          <a:xfrm>
            <a:off x="304800" y="2808410"/>
            <a:ext cx="7886700" cy="2584939"/>
          </a:xfrm>
        </p:spPr>
        <p:txBody>
          <a:bodyPr>
            <a:normAutofit fontScale="70000" lnSpcReduction="20000"/>
          </a:bodyPr>
          <a:lstStyle/>
          <a:p>
            <a:r>
              <a:rPr lang="en-AT" b="1" dirty="0">
                <a:solidFill>
                  <a:srgbClr val="44546A"/>
                </a:solidFill>
              </a:rPr>
              <a:t>Key characteristics</a:t>
            </a:r>
            <a:endParaRPr lang="en-AT" dirty="0">
              <a:solidFill>
                <a:srgbClr val="44546A"/>
              </a:solidFill>
            </a:endParaRPr>
          </a:p>
          <a:p>
            <a:pPr lvl="1"/>
            <a:r>
              <a:rPr lang="en-AT" dirty="0">
                <a:solidFill>
                  <a:srgbClr val="44546A"/>
                </a:solidFill>
              </a:rPr>
              <a:t>Social Entrepreneurs are change agents in the social sector</a:t>
            </a:r>
          </a:p>
          <a:p>
            <a:pPr lvl="2"/>
            <a:r>
              <a:rPr lang="en-AT" dirty="0">
                <a:solidFill>
                  <a:srgbClr val="44546A"/>
                </a:solidFill>
              </a:rPr>
              <a:t>Mission to create and sustain social value</a:t>
            </a:r>
          </a:p>
          <a:p>
            <a:pPr lvl="2"/>
            <a:r>
              <a:rPr lang="en-AT" dirty="0">
                <a:solidFill>
                  <a:srgbClr val="44546A"/>
                </a:solidFill>
              </a:rPr>
              <a:t>They recognize and pursue new opportunities to serve their social mission</a:t>
            </a:r>
          </a:p>
          <a:p>
            <a:pPr lvl="2"/>
            <a:r>
              <a:rPr lang="en-AT" dirty="0">
                <a:solidFill>
                  <a:srgbClr val="44546A"/>
                </a:solidFill>
              </a:rPr>
              <a:t>Continuous innovation, adaptiation, and learning</a:t>
            </a:r>
          </a:p>
          <a:p>
            <a:pPr lvl="2"/>
            <a:r>
              <a:rPr lang="en-AT" dirty="0">
                <a:solidFill>
                  <a:srgbClr val="44546A"/>
                </a:solidFill>
              </a:rPr>
              <a:t>Great accountability to people served and for the outcomes</a:t>
            </a:r>
          </a:p>
          <a:p>
            <a:pPr lvl="1"/>
            <a:r>
              <a:rPr lang="en-AT" dirty="0">
                <a:solidFill>
                  <a:srgbClr val="44546A"/>
                </a:solidFill>
              </a:rPr>
              <a:t>Differentiation based on the mission, target group and how social programmes and business activities are connected </a:t>
            </a:r>
          </a:p>
          <a:p>
            <a:pPr lvl="2"/>
            <a:r>
              <a:rPr lang="en-GB" dirty="0">
                <a:solidFill>
                  <a:srgbClr val="44546A"/>
                </a:solidFill>
              </a:rPr>
              <a:t>E</a:t>
            </a:r>
            <a:r>
              <a:rPr lang="en-AT" dirty="0">
                <a:solidFill>
                  <a:srgbClr val="44546A"/>
                </a:solidFill>
              </a:rPr>
              <a:t>mbedded (Social Programmes are inherent in business activities)</a:t>
            </a:r>
          </a:p>
          <a:p>
            <a:pPr lvl="2"/>
            <a:r>
              <a:rPr lang="en-GB" dirty="0">
                <a:solidFill>
                  <a:srgbClr val="44546A"/>
                </a:solidFill>
              </a:rPr>
              <a:t>I</a:t>
            </a:r>
            <a:r>
              <a:rPr lang="en-AT" dirty="0">
                <a:solidFill>
                  <a:srgbClr val="44546A"/>
                </a:solidFill>
              </a:rPr>
              <a:t>ntegrated (Social programmes overlap with business activities)</a:t>
            </a:r>
          </a:p>
          <a:p>
            <a:pPr lvl="2"/>
            <a:r>
              <a:rPr lang="en-GB" dirty="0">
                <a:solidFill>
                  <a:srgbClr val="44546A"/>
                </a:solidFill>
              </a:rPr>
              <a:t>E</a:t>
            </a:r>
            <a:r>
              <a:rPr lang="en-AT" dirty="0">
                <a:solidFill>
                  <a:srgbClr val="44546A"/>
                </a:solidFill>
              </a:rPr>
              <a:t>xternal (Business activities are an external source of funding for social programmes)</a:t>
            </a:r>
          </a:p>
          <a:p>
            <a:pPr lvl="1"/>
            <a:endParaRPr lang="en-AT" dirty="0"/>
          </a:p>
        </p:txBody>
      </p:sp>
    </p:spTree>
    <p:extLst>
      <p:ext uri="{BB962C8B-B14F-4D97-AF65-F5344CB8AC3E}">
        <p14:creationId xmlns:p14="http://schemas.microsoft.com/office/powerpoint/2010/main" val="24212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86D52-9733-0648-9726-C72970EC719F}"/>
              </a:ext>
            </a:extLst>
          </p:cNvPr>
          <p:cNvSpPr>
            <a:spLocks noGrp="1"/>
          </p:cNvSpPr>
          <p:nvPr>
            <p:ph type="title"/>
          </p:nvPr>
        </p:nvSpPr>
        <p:spPr/>
        <p:txBody>
          <a:bodyPr/>
          <a:lstStyle/>
          <a:p>
            <a:r>
              <a:rPr lang="en-AT" b="1" dirty="0">
                <a:solidFill>
                  <a:srgbClr val="44546A"/>
                </a:solidFill>
              </a:rPr>
              <a:t>Digital Entrepreneurship</a:t>
            </a:r>
          </a:p>
        </p:txBody>
      </p:sp>
      <p:sp>
        <p:nvSpPr>
          <p:cNvPr id="3" name="Content Placeholder 2">
            <a:extLst>
              <a:ext uri="{FF2B5EF4-FFF2-40B4-BE49-F238E27FC236}">
                <a16:creationId xmlns:a16="http://schemas.microsoft.com/office/drawing/2014/main" id="{8806EB79-527E-424A-A6DC-88599B016DFB}"/>
              </a:ext>
            </a:extLst>
          </p:cNvPr>
          <p:cNvSpPr>
            <a:spLocks noGrp="1"/>
          </p:cNvSpPr>
          <p:nvPr>
            <p:ph idx="1"/>
          </p:nvPr>
        </p:nvSpPr>
        <p:spPr>
          <a:xfrm>
            <a:off x="295275" y="2760785"/>
            <a:ext cx="7886700" cy="2584939"/>
          </a:xfrm>
        </p:spPr>
        <p:txBody>
          <a:bodyPr>
            <a:normAutofit fontScale="70000" lnSpcReduction="20000"/>
          </a:bodyPr>
          <a:lstStyle/>
          <a:p>
            <a:r>
              <a:rPr lang="en-AT" b="1" dirty="0">
                <a:solidFill>
                  <a:srgbClr val="44546A"/>
                </a:solidFill>
              </a:rPr>
              <a:t>Key characteristics</a:t>
            </a:r>
          </a:p>
          <a:p>
            <a:pPr lvl="1"/>
            <a:r>
              <a:rPr lang="en-GB" dirty="0">
                <a:solidFill>
                  <a:srgbClr val="44546A"/>
                </a:solidFill>
              </a:rPr>
              <a:t>E</a:t>
            </a:r>
            <a:r>
              <a:rPr lang="en-AT" dirty="0">
                <a:solidFill>
                  <a:srgbClr val="44546A"/>
                </a:solidFill>
              </a:rPr>
              <a:t>ntrepreneurial opportunities created and pursued through technological platforms </a:t>
            </a:r>
          </a:p>
          <a:p>
            <a:pPr lvl="1"/>
            <a:r>
              <a:rPr lang="en-AT" dirty="0">
                <a:solidFill>
                  <a:srgbClr val="44546A"/>
                </a:solidFill>
              </a:rPr>
              <a:t>Use of digital infrastructure for value creation; digital entrepreneurs are not the owners of technological infrastructure </a:t>
            </a:r>
          </a:p>
          <a:p>
            <a:pPr lvl="1"/>
            <a:r>
              <a:rPr lang="en-AT" dirty="0">
                <a:solidFill>
                  <a:srgbClr val="44546A"/>
                </a:solidFill>
              </a:rPr>
              <a:t>Digital Entrepreneurship involves creating new ventures and transforming existing businesses through the development of new digital technologies or their novel usage </a:t>
            </a:r>
          </a:p>
          <a:p>
            <a:pPr lvl="1"/>
            <a:r>
              <a:rPr lang="en-GB" dirty="0">
                <a:solidFill>
                  <a:srgbClr val="44546A"/>
                </a:solidFill>
              </a:rPr>
              <a:t>I</a:t>
            </a:r>
            <a:r>
              <a:rPr lang="en-AT" dirty="0">
                <a:solidFill>
                  <a:srgbClr val="44546A"/>
                </a:solidFill>
              </a:rPr>
              <a:t>t includes digitalization methods in its activities </a:t>
            </a:r>
          </a:p>
          <a:p>
            <a:pPr lvl="2"/>
            <a:r>
              <a:rPr lang="en-GB" dirty="0">
                <a:solidFill>
                  <a:srgbClr val="44546A"/>
                </a:solidFill>
              </a:rPr>
              <a:t>D</a:t>
            </a:r>
            <a:r>
              <a:rPr lang="en-AT" dirty="0">
                <a:solidFill>
                  <a:srgbClr val="44546A"/>
                </a:solidFill>
              </a:rPr>
              <a:t>igital business activit</a:t>
            </a:r>
            <a:r>
              <a:rPr lang="de-DE" dirty="0">
                <a:solidFill>
                  <a:srgbClr val="44546A"/>
                </a:solidFill>
              </a:rPr>
              <a:t>i</a:t>
            </a:r>
            <a:r>
              <a:rPr lang="en-AT" dirty="0">
                <a:solidFill>
                  <a:srgbClr val="44546A"/>
                </a:solidFill>
              </a:rPr>
              <a:t>es</a:t>
            </a:r>
          </a:p>
          <a:p>
            <a:pPr lvl="2"/>
            <a:r>
              <a:rPr lang="en-GB" dirty="0">
                <a:solidFill>
                  <a:srgbClr val="44546A"/>
                </a:solidFill>
              </a:rPr>
              <a:t>D</a:t>
            </a:r>
            <a:r>
              <a:rPr lang="en-AT" dirty="0">
                <a:solidFill>
                  <a:srgbClr val="44546A"/>
                </a:solidFill>
              </a:rPr>
              <a:t>igital goods and services</a:t>
            </a:r>
          </a:p>
          <a:p>
            <a:pPr lvl="1"/>
            <a:endParaRPr lang="en-AT" dirty="0">
              <a:solidFill>
                <a:srgbClr val="FF0000"/>
              </a:solidFill>
            </a:endParaRPr>
          </a:p>
          <a:p>
            <a:pPr lvl="1"/>
            <a:endParaRPr lang="en-AT" dirty="0">
              <a:solidFill>
                <a:srgbClr val="FF0000"/>
              </a:solidFill>
            </a:endParaRPr>
          </a:p>
        </p:txBody>
      </p:sp>
    </p:spTree>
    <p:extLst>
      <p:ext uri="{BB962C8B-B14F-4D97-AF65-F5344CB8AC3E}">
        <p14:creationId xmlns:p14="http://schemas.microsoft.com/office/powerpoint/2010/main" val="859003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86D52-9733-0648-9726-C72970EC719F}"/>
              </a:ext>
            </a:extLst>
          </p:cNvPr>
          <p:cNvSpPr>
            <a:spLocks noGrp="1"/>
          </p:cNvSpPr>
          <p:nvPr>
            <p:ph type="title"/>
          </p:nvPr>
        </p:nvSpPr>
        <p:spPr/>
        <p:txBody>
          <a:bodyPr/>
          <a:lstStyle/>
          <a:p>
            <a:r>
              <a:rPr lang="en-AT" b="1" dirty="0">
                <a:solidFill>
                  <a:srgbClr val="44546A"/>
                </a:solidFill>
              </a:rPr>
              <a:t>Digital Entrepreneurship</a:t>
            </a:r>
          </a:p>
        </p:txBody>
      </p:sp>
      <p:sp>
        <p:nvSpPr>
          <p:cNvPr id="3" name="Content Placeholder 2">
            <a:extLst>
              <a:ext uri="{FF2B5EF4-FFF2-40B4-BE49-F238E27FC236}">
                <a16:creationId xmlns:a16="http://schemas.microsoft.com/office/drawing/2014/main" id="{8806EB79-527E-424A-A6DC-88599B016DFB}"/>
              </a:ext>
            </a:extLst>
          </p:cNvPr>
          <p:cNvSpPr>
            <a:spLocks noGrp="1"/>
          </p:cNvSpPr>
          <p:nvPr>
            <p:ph idx="1"/>
          </p:nvPr>
        </p:nvSpPr>
        <p:spPr>
          <a:xfrm>
            <a:off x="114300" y="2675427"/>
            <a:ext cx="7886700" cy="3500438"/>
          </a:xfrm>
        </p:spPr>
        <p:txBody>
          <a:bodyPr>
            <a:normAutofit/>
          </a:bodyPr>
          <a:lstStyle/>
          <a:p>
            <a:r>
              <a:rPr lang="en-AT" sz="2000" b="1" dirty="0">
                <a:solidFill>
                  <a:srgbClr val="44546A"/>
                </a:solidFill>
              </a:rPr>
              <a:t>Key characteristics</a:t>
            </a:r>
          </a:p>
          <a:p>
            <a:pPr lvl="1"/>
            <a:r>
              <a:rPr lang="en-AT" sz="1700" dirty="0">
                <a:solidFill>
                  <a:srgbClr val="44546A"/>
                </a:solidFill>
              </a:rPr>
              <a:t>Differs from traditional entrepreneurship in terms of </a:t>
            </a:r>
          </a:p>
          <a:p>
            <a:pPr lvl="2"/>
            <a:r>
              <a:rPr lang="en-GB" sz="1700" dirty="0">
                <a:solidFill>
                  <a:srgbClr val="44546A"/>
                </a:solidFill>
              </a:rPr>
              <a:t>T</a:t>
            </a:r>
            <a:r>
              <a:rPr lang="en-AT" sz="1700" dirty="0">
                <a:solidFill>
                  <a:srgbClr val="44546A"/>
                </a:solidFill>
              </a:rPr>
              <a:t>ype of product (digital good or service)</a:t>
            </a:r>
          </a:p>
          <a:p>
            <a:pPr lvl="2"/>
            <a:r>
              <a:rPr lang="en-GB" sz="1700" dirty="0">
                <a:solidFill>
                  <a:srgbClr val="44546A"/>
                </a:solidFill>
              </a:rPr>
              <a:t>W</a:t>
            </a:r>
            <a:r>
              <a:rPr lang="en-AT" sz="1700" dirty="0">
                <a:solidFill>
                  <a:srgbClr val="44546A"/>
                </a:solidFill>
              </a:rPr>
              <a:t>orkplace (less physical space)</a:t>
            </a:r>
            <a:endParaRPr lang="de-DE" sz="1700" dirty="0">
              <a:solidFill>
                <a:srgbClr val="44546A"/>
              </a:solidFill>
            </a:endParaRPr>
          </a:p>
          <a:p>
            <a:pPr marL="914400" lvl="2" indent="0">
              <a:buNone/>
            </a:pPr>
            <a:endParaRPr lang="en-AT" dirty="0">
              <a:solidFill>
                <a:srgbClr val="44546A"/>
              </a:solidFill>
            </a:endParaRPr>
          </a:p>
          <a:p>
            <a:pPr lvl="1"/>
            <a:r>
              <a:rPr lang="en-AT" sz="2000" dirty="0">
                <a:solidFill>
                  <a:srgbClr val="44546A"/>
                </a:solidFill>
              </a:rPr>
              <a:t>It includes</a:t>
            </a:r>
          </a:p>
          <a:p>
            <a:pPr lvl="2"/>
            <a:r>
              <a:rPr lang="en-GB" sz="1700" dirty="0">
                <a:solidFill>
                  <a:srgbClr val="44546A"/>
                </a:solidFill>
              </a:rPr>
              <a:t>N</a:t>
            </a:r>
            <a:r>
              <a:rPr lang="en-AT" sz="1700" dirty="0">
                <a:solidFill>
                  <a:srgbClr val="44546A"/>
                </a:solidFill>
              </a:rPr>
              <a:t>ew ways of finding customers, designing and offering products and services, generating revenue, and reducing costs</a:t>
            </a:r>
          </a:p>
          <a:p>
            <a:pPr lvl="2"/>
            <a:r>
              <a:rPr lang="en-AT" sz="1700" dirty="0">
                <a:solidFill>
                  <a:srgbClr val="44546A"/>
                </a:solidFill>
              </a:rPr>
              <a:t>New opportunities to collaborate with platforms and partners</a:t>
            </a:r>
          </a:p>
          <a:p>
            <a:pPr lvl="2"/>
            <a:r>
              <a:rPr lang="en-AT" sz="1700" dirty="0">
                <a:solidFill>
                  <a:srgbClr val="44546A"/>
                </a:solidFill>
              </a:rPr>
              <a:t>New sources of opportunity, risk, and competitve advantage</a:t>
            </a:r>
          </a:p>
        </p:txBody>
      </p:sp>
    </p:spTree>
    <p:extLst>
      <p:ext uri="{BB962C8B-B14F-4D97-AF65-F5344CB8AC3E}">
        <p14:creationId xmlns:p14="http://schemas.microsoft.com/office/powerpoint/2010/main" val="409471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86D52-9733-0648-9726-C72970EC719F}"/>
              </a:ext>
            </a:extLst>
          </p:cNvPr>
          <p:cNvSpPr>
            <a:spLocks noGrp="1"/>
          </p:cNvSpPr>
          <p:nvPr>
            <p:ph type="title"/>
          </p:nvPr>
        </p:nvSpPr>
        <p:spPr/>
        <p:txBody>
          <a:bodyPr/>
          <a:lstStyle/>
          <a:p>
            <a:r>
              <a:rPr lang="en-AT" b="1" dirty="0">
                <a:solidFill>
                  <a:srgbClr val="44546A"/>
                </a:solidFill>
              </a:rPr>
              <a:t>Digital Entrepreneurship</a:t>
            </a:r>
          </a:p>
        </p:txBody>
      </p:sp>
      <p:sp>
        <p:nvSpPr>
          <p:cNvPr id="3" name="Content Placeholder 2">
            <a:extLst>
              <a:ext uri="{FF2B5EF4-FFF2-40B4-BE49-F238E27FC236}">
                <a16:creationId xmlns:a16="http://schemas.microsoft.com/office/drawing/2014/main" id="{8806EB79-527E-424A-A6DC-88599B016DFB}"/>
              </a:ext>
            </a:extLst>
          </p:cNvPr>
          <p:cNvSpPr>
            <a:spLocks noGrp="1"/>
          </p:cNvSpPr>
          <p:nvPr>
            <p:ph idx="1"/>
          </p:nvPr>
        </p:nvSpPr>
        <p:spPr>
          <a:xfrm>
            <a:off x="190500" y="2675426"/>
            <a:ext cx="7886700" cy="3077673"/>
          </a:xfrm>
        </p:spPr>
        <p:txBody>
          <a:bodyPr>
            <a:normAutofit fontScale="70000" lnSpcReduction="20000"/>
          </a:bodyPr>
          <a:lstStyle/>
          <a:p>
            <a:r>
              <a:rPr lang="en-AT" sz="3200" b="1" dirty="0">
                <a:solidFill>
                  <a:srgbClr val="44546A"/>
                </a:solidFill>
              </a:rPr>
              <a:t>Key characteristics</a:t>
            </a:r>
          </a:p>
          <a:p>
            <a:pPr lvl="1"/>
            <a:r>
              <a:rPr lang="en-AT" dirty="0">
                <a:solidFill>
                  <a:srgbClr val="44546A"/>
                </a:solidFill>
              </a:rPr>
              <a:t>5 Pillars of Digital Entrepreneurship </a:t>
            </a:r>
          </a:p>
          <a:p>
            <a:pPr lvl="2"/>
            <a:r>
              <a:rPr lang="en-AT" dirty="0">
                <a:solidFill>
                  <a:srgbClr val="44546A"/>
                </a:solidFill>
              </a:rPr>
              <a:t>Digital knowledge base and ICT market</a:t>
            </a:r>
          </a:p>
          <a:p>
            <a:pPr lvl="2"/>
            <a:r>
              <a:rPr lang="en-AT" dirty="0">
                <a:solidFill>
                  <a:srgbClr val="44546A"/>
                </a:solidFill>
              </a:rPr>
              <a:t>Digital business environment (virtual place)</a:t>
            </a:r>
          </a:p>
          <a:p>
            <a:pPr lvl="2"/>
            <a:r>
              <a:rPr lang="en-AT" dirty="0">
                <a:solidFill>
                  <a:srgbClr val="44546A"/>
                </a:solidFill>
              </a:rPr>
              <a:t>Access to finance</a:t>
            </a:r>
          </a:p>
          <a:p>
            <a:pPr lvl="2"/>
            <a:r>
              <a:rPr lang="en-AT" dirty="0">
                <a:solidFill>
                  <a:srgbClr val="44546A"/>
                </a:solidFill>
              </a:rPr>
              <a:t>Digital skills and e-leadership</a:t>
            </a:r>
          </a:p>
          <a:p>
            <a:pPr lvl="2"/>
            <a:r>
              <a:rPr lang="en-AT" dirty="0">
                <a:solidFill>
                  <a:srgbClr val="44546A"/>
                </a:solidFill>
              </a:rPr>
              <a:t>Entrepreneurial cultur</a:t>
            </a:r>
            <a:r>
              <a:rPr lang="de-DE" dirty="0">
                <a:solidFill>
                  <a:srgbClr val="44546A"/>
                </a:solidFill>
              </a:rPr>
              <a:t>e</a:t>
            </a:r>
            <a:endParaRPr lang="de-AT" dirty="0">
              <a:solidFill>
                <a:srgbClr val="44546A"/>
              </a:solidFill>
            </a:endParaRPr>
          </a:p>
          <a:p>
            <a:pPr lvl="1"/>
            <a:r>
              <a:rPr lang="de-AT" dirty="0" err="1">
                <a:solidFill>
                  <a:srgbClr val="44546A"/>
                </a:solidFill>
              </a:rPr>
              <a:t>Importance</a:t>
            </a:r>
            <a:r>
              <a:rPr lang="de-AT" dirty="0">
                <a:solidFill>
                  <a:srgbClr val="44546A"/>
                </a:solidFill>
              </a:rPr>
              <a:t> </a:t>
            </a:r>
            <a:r>
              <a:rPr lang="de-AT" dirty="0" err="1">
                <a:solidFill>
                  <a:srgbClr val="44546A"/>
                </a:solidFill>
              </a:rPr>
              <a:t>of</a:t>
            </a:r>
            <a:r>
              <a:rPr lang="de-AT" dirty="0">
                <a:solidFill>
                  <a:srgbClr val="44546A"/>
                </a:solidFill>
              </a:rPr>
              <a:t> digital </a:t>
            </a:r>
            <a:r>
              <a:rPr lang="de-AT" dirty="0" err="1">
                <a:solidFill>
                  <a:srgbClr val="44546A"/>
                </a:solidFill>
              </a:rPr>
              <a:t>entrepreneurship</a:t>
            </a:r>
            <a:r>
              <a:rPr lang="de-AT" dirty="0">
                <a:solidFill>
                  <a:srgbClr val="44546A"/>
                </a:solidFill>
              </a:rPr>
              <a:t> </a:t>
            </a:r>
          </a:p>
          <a:p>
            <a:pPr lvl="2"/>
            <a:r>
              <a:rPr lang="de-AT" dirty="0">
                <a:solidFill>
                  <a:srgbClr val="44546A"/>
                </a:solidFill>
              </a:rPr>
              <a:t>More </a:t>
            </a:r>
            <a:r>
              <a:rPr lang="de-AT" dirty="0" err="1">
                <a:solidFill>
                  <a:srgbClr val="44546A"/>
                </a:solidFill>
              </a:rPr>
              <a:t>customers</a:t>
            </a:r>
            <a:r>
              <a:rPr lang="de-AT" dirty="0">
                <a:solidFill>
                  <a:srgbClr val="44546A"/>
                </a:solidFill>
              </a:rPr>
              <a:t> (easy </a:t>
            </a:r>
            <a:r>
              <a:rPr lang="de-AT" dirty="0" err="1">
                <a:solidFill>
                  <a:srgbClr val="44546A"/>
                </a:solidFill>
              </a:rPr>
              <a:t>communication</a:t>
            </a:r>
            <a:r>
              <a:rPr lang="de-AT" dirty="0">
                <a:solidFill>
                  <a:srgbClr val="44546A"/>
                </a:solidFill>
              </a:rPr>
              <a:t> </a:t>
            </a:r>
            <a:r>
              <a:rPr lang="de-AT" dirty="0" err="1">
                <a:solidFill>
                  <a:srgbClr val="44546A"/>
                </a:solidFill>
              </a:rPr>
              <a:t>between</a:t>
            </a:r>
            <a:r>
              <a:rPr lang="de-AT" dirty="0">
                <a:solidFill>
                  <a:srgbClr val="44546A"/>
                </a:solidFill>
              </a:rPr>
              <a:t> </a:t>
            </a:r>
            <a:r>
              <a:rPr lang="de-AT" dirty="0" err="1">
                <a:solidFill>
                  <a:srgbClr val="44546A"/>
                </a:solidFill>
              </a:rPr>
              <a:t>buyer</a:t>
            </a:r>
            <a:r>
              <a:rPr lang="de-AT" dirty="0">
                <a:solidFill>
                  <a:srgbClr val="44546A"/>
                </a:solidFill>
              </a:rPr>
              <a:t> </a:t>
            </a:r>
            <a:r>
              <a:rPr lang="de-AT" dirty="0" err="1">
                <a:solidFill>
                  <a:srgbClr val="44546A"/>
                </a:solidFill>
              </a:rPr>
              <a:t>and</a:t>
            </a:r>
            <a:r>
              <a:rPr lang="de-AT" dirty="0">
                <a:solidFill>
                  <a:srgbClr val="44546A"/>
                </a:solidFill>
              </a:rPr>
              <a:t> </a:t>
            </a:r>
            <a:r>
              <a:rPr lang="de-AT" dirty="0" err="1">
                <a:solidFill>
                  <a:srgbClr val="44546A"/>
                </a:solidFill>
              </a:rPr>
              <a:t>seller</a:t>
            </a:r>
            <a:r>
              <a:rPr lang="de-AT" dirty="0">
                <a:solidFill>
                  <a:srgbClr val="44546A"/>
                </a:solidFill>
              </a:rPr>
              <a:t> </a:t>
            </a:r>
            <a:r>
              <a:rPr lang="de-AT" dirty="0" err="1">
                <a:solidFill>
                  <a:srgbClr val="44546A"/>
                </a:solidFill>
              </a:rPr>
              <a:t>through</a:t>
            </a:r>
            <a:r>
              <a:rPr lang="de-AT" dirty="0">
                <a:solidFill>
                  <a:srgbClr val="44546A"/>
                </a:solidFill>
              </a:rPr>
              <a:t> </a:t>
            </a:r>
            <a:r>
              <a:rPr lang="de-AT" dirty="0" err="1">
                <a:solidFill>
                  <a:srgbClr val="44546A"/>
                </a:solidFill>
              </a:rPr>
              <a:t>the</a:t>
            </a:r>
            <a:r>
              <a:rPr lang="de-AT" dirty="0">
                <a:solidFill>
                  <a:srgbClr val="44546A"/>
                </a:solidFill>
              </a:rPr>
              <a:t> </a:t>
            </a:r>
            <a:r>
              <a:rPr lang="de-AT" dirty="0" err="1">
                <a:solidFill>
                  <a:srgbClr val="44546A"/>
                </a:solidFill>
              </a:rPr>
              <a:t>internet</a:t>
            </a:r>
            <a:r>
              <a:rPr lang="de-AT" dirty="0">
                <a:solidFill>
                  <a:srgbClr val="44546A"/>
                </a:solidFill>
              </a:rPr>
              <a:t>)</a:t>
            </a:r>
          </a:p>
          <a:p>
            <a:pPr lvl="2"/>
            <a:r>
              <a:rPr lang="de-AT" dirty="0" err="1">
                <a:solidFill>
                  <a:srgbClr val="44546A"/>
                </a:solidFill>
              </a:rPr>
              <a:t>Keeping</a:t>
            </a:r>
            <a:r>
              <a:rPr lang="de-AT" dirty="0">
                <a:solidFill>
                  <a:srgbClr val="44546A"/>
                </a:solidFill>
              </a:rPr>
              <a:t> </a:t>
            </a:r>
            <a:r>
              <a:rPr lang="de-AT" dirty="0" err="1">
                <a:solidFill>
                  <a:srgbClr val="44546A"/>
                </a:solidFill>
              </a:rPr>
              <a:t>up</a:t>
            </a:r>
            <a:r>
              <a:rPr lang="de-AT" dirty="0">
                <a:solidFill>
                  <a:srgbClr val="44546A"/>
                </a:solidFill>
              </a:rPr>
              <a:t> </a:t>
            </a:r>
            <a:r>
              <a:rPr lang="de-AT" dirty="0" err="1">
                <a:solidFill>
                  <a:srgbClr val="44546A"/>
                </a:solidFill>
              </a:rPr>
              <a:t>with</a:t>
            </a:r>
            <a:r>
              <a:rPr lang="de-AT" dirty="0">
                <a:solidFill>
                  <a:srgbClr val="44546A"/>
                </a:solidFill>
              </a:rPr>
              <a:t> </a:t>
            </a:r>
            <a:r>
              <a:rPr lang="de-AT" dirty="0" err="1">
                <a:solidFill>
                  <a:srgbClr val="44546A"/>
                </a:solidFill>
              </a:rPr>
              <a:t>competitors</a:t>
            </a:r>
            <a:endParaRPr lang="de-AT" dirty="0">
              <a:solidFill>
                <a:srgbClr val="44546A"/>
              </a:solidFill>
            </a:endParaRPr>
          </a:p>
          <a:p>
            <a:pPr lvl="2"/>
            <a:r>
              <a:rPr lang="de-AT" dirty="0" err="1">
                <a:solidFill>
                  <a:srgbClr val="44546A"/>
                </a:solidFill>
              </a:rPr>
              <a:t>Reduced</a:t>
            </a:r>
            <a:r>
              <a:rPr lang="de-AT" dirty="0">
                <a:solidFill>
                  <a:srgbClr val="44546A"/>
                </a:solidFill>
              </a:rPr>
              <a:t> </a:t>
            </a:r>
            <a:r>
              <a:rPr lang="de-AT" dirty="0" err="1">
                <a:solidFill>
                  <a:srgbClr val="44546A"/>
                </a:solidFill>
              </a:rPr>
              <a:t>costs</a:t>
            </a:r>
            <a:r>
              <a:rPr lang="de-AT" dirty="0">
                <a:solidFill>
                  <a:srgbClr val="44546A"/>
                </a:solidFill>
              </a:rPr>
              <a:t> </a:t>
            </a:r>
            <a:r>
              <a:rPr lang="de-AT" dirty="0" err="1">
                <a:solidFill>
                  <a:srgbClr val="44546A"/>
                </a:solidFill>
              </a:rPr>
              <a:t>through</a:t>
            </a:r>
            <a:r>
              <a:rPr lang="de-AT" dirty="0">
                <a:solidFill>
                  <a:srgbClr val="44546A"/>
                </a:solidFill>
              </a:rPr>
              <a:t> </a:t>
            </a:r>
            <a:r>
              <a:rPr lang="de-AT" dirty="0" err="1">
                <a:solidFill>
                  <a:srgbClr val="44546A"/>
                </a:solidFill>
              </a:rPr>
              <a:t>the</a:t>
            </a:r>
            <a:r>
              <a:rPr lang="de-AT" dirty="0">
                <a:solidFill>
                  <a:srgbClr val="44546A"/>
                </a:solidFill>
              </a:rPr>
              <a:t> </a:t>
            </a:r>
            <a:r>
              <a:rPr lang="de-AT" dirty="0" err="1">
                <a:solidFill>
                  <a:srgbClr val="44546A"/>
                </a:solidFill>
              </a:rPr>
              <a:t>use</a:t>
            </a:r>
            <a:r>
              <a:rPr lang="de-AT" dirty="0">
                <a:solidFill>
                  <a:srgbClr val="44546A"/>
                </a:solidFill>
              </a:rPr>
              <a:t> </a:t>
            </a:r>
            <a:r>
              <a:rPr lang="de-AT" dirty="0" err="1">
                <a:solidFill>
                  <a:srgbClr val="44546A"/>
                </a:solidFill>
              </a:rPr>
              <a:t>of</a:t>
            </a:r>
            <a:r>
              <a:rPr lang="de-AT" dirty="0">
                <a:solidFill>
                  <a:srgbClr val="44546A"/>
                </a:solidFill>
              </a:rPr>
              <a:t> digital </a:t>
            </a:r>
            <a:r>
              <a:rPr lang="de-AT" dirty="0" err="1">
                <a:solidFill>
                  <a:srgbClr val="44546A"/>
                </a:solidFill>
              </a:rPr>
              <a:t>technologies</a:t>
            </a:r>
            <a:endParaRPr lang="de-AT" dirty="0">
              <a:solidFill>
                <a:srgbClr val="44546A"/>
              </a:solidFill>
            </a:endParaRPr>
          </a:p>
          <a:p>
            <a:pPr lvl="2"/>
            <a:r>
              <a:rPr lang="de-AT" dirty="0">
                <a:solidFill>
                  <a:srgbClr val="44546A"/>
                </a:solidFill>
              </a:rPr>
              <a:t>Instant </a:t>
            </a:r>
            <a:r>
              <a:rPr lang="de-AT" dirty="0" err="1">
                <a:solidFill>
                  <a:srgbClr val="44546A"/>
                </a:solidFill>
              </a:rPr>
              <a:t>feedback</a:t>
            </a:r>
            <a:r>
              <a:rPr lang="de-AT" dirty="0">
                <a:solidFill>
                  <a:srgbClr val="44546A"/>
                </a:solidFill>
              </a:rPr>
              <a:t> (Interaction </a:t>
            </a:r>
            <a:r>
              <a:rPr lang="de-AT" dirty="0" err="1">
                <a:solidFill>
                  <a:srgbClr val="44546A"/>
                </a:solidFill>
              </a:rPr>
              <a:t>with</a:t>
            </a:r>
            <a:r>
              <a:rPr lang="de-AT" dirty="0">
                <a:solidFill>
                  <a:srgbClr val="44546A"/>
                </a:solidFill>
              </a:rPr>
              <a:t> </a:t>
            </a:r>
            <a:r>
              <a:rPr lang="de-AT" dirty="0" err="1">
                <a:solidFill>
                  <a:srgbClr val="44546A"/>
                </a:solidFill>
              </a:rPr>
              <a:t>the</a:t>
            </a:r>
            <a:r>
              <a:rPr lang="de-AT" dirty="0">
                <a:solidFill>
                  <a:srgbClr val="44546A"/>
                </a:solidFill>
              </a:rPr>
              <a:t> </a:t>
            </a:r>
            <a:r>
              <a:rPr lang="de-AT" dirty="0" err="1">
                <a:solidFill>
                  <a:srgbClr val="44546A"/>
                </a:solidFill>
              </a:rPr>
              <a:t>customers</a:t>
            </a:r>
            <a:r>
              <a:rPr lang="de-AT" dirty="0">
                <a:solidFill>
                  <a:srgbClr val="44546A"/>
                </a:solidFill>
              </a:rPr>
              <a:t>)</a:t>
            </a:r>
            <a:endParaRPr lang="en-AT" dirty="0">
              <a:solidFill>
                <a:srgbClr val="44546A"/>
              </a:solidFill>
            </a:endParaRPr>
          </a:p>
        </p:txBody>
      </p:sp>
    </p:spTree>
    <p:extLst>
      <p:ext uri="{BB962C8B-B14F-4D97-AF65-F5344CB8AC3E}">
        <p14:creationId xmlns:p14="http://schemas.microsoft.com/office/powerpoint/2010/main" val="33122591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cca9a1c-ea03-4f56-8ded-6c285728d794" xsi:nil="true"/>
    <lcf76f155ced4ddcb4097134ff3c332f xmlns="9e7cb493-a9cd-49cd-846c-930d19753eb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45E0CC700C34E64283355474F2ABBAFB" ma:contentTypeVersion="16" ma:contentTypeDescription="Ein neues Dokument erstellen." ma:contentTypeScope="" ma:versionID="2030ecb3b15916fc3ec41b8de68c7970">
  <xsd:schema xmlns:xsd="http://www.w3.org/2001/XMLSchema" xmlns:xs="http://www.w3.org/2001/XMLSchema" xmlns:p="http://schemas.microsoft.com/office/2006/metadata/properties" xmlns:ns2="9e7cb493-a9cd-49cd-846c-930d19753eb9" xmlns:ns3="4cca9a1c-ea03-4f56-8ded-6c285728d794" targetNamespace="http://schemas.microsoft.com/office/2006/metadata/properties" ma:root="true" ma:fieldsID="79f75de864923f3cb2c863dcd21c96c8" ns2:_="" ns3:_="">
    <xsd:import namespace="9e7cb493-a9cd-49cd-846c-930d19753eb9"/>
    <xsd:import namespace="4cca9a1c-ea03-4f56-8ded-6c285728d79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7cb493-a9cd-49cd-846c-930d19753e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markierungen" ma:readOnly="false" ma:fieldId="{5cf76f15-5ced-4ddc-b409-7134ff3c332f}" ma:taxonomyMulti="true" ma:sspId="3213ba4d-4ff2-410f-8850-8053d140204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ca9a1c-ea03-4f56-8ded-6c285728d794" elementFormDefault="qualified">
    <xsd:import namespace="http://schemas.microsoft.com/office/2006/documentManagement/types"/>
    <xsd:import namespace="http://schemas.microsoft.com/office/infopath/2007/PartnerControls"/>
    <xsd:element name="SharedWithUsers" ma:index="17"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Freigegeben für - Details" ma:internalName="SharedWithDetails" ma:readOnly="true">
      <xsd:simpleType>
        <xsd:restriction base="dms:Note">
          <xsd:maxLength value="255"/>
        </xsd:restriction>
      </xsd:simpleType>
    </xsd:element>
    <xsd:element name="TaxCatchAll" ma:index="22" nillable="true" ma:displayName="Taxonomy Catch All Column" ma:hidden="true" ma:list="{ea40db18-2066-40d3-9c1d-6d717589184a}" ma:internalName="TaxCatchAll" ma:showField="CatchAllData" ma:web="4cca9a1c-ea03-4f56-8ded-6c285728d7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4E3BB0-8E0D-4834-A0A1-255EC6757BC7}">
  <ds:schemaRefs>
    <ds:schemaRef ds:uri="http://schemas.microsoft.com/office/2006/documentManagement/types"/>
    <ds:schemaRef ds:uri="http://purl.org/dc/dcmitype/"/>
    <ds:schemaRef ds:uri="http://purl.org/dc/elements/1.1/"/>
    <ds:schemaRef ds:uri="http://schemas.microsoft.com/office/infopath/2007/PartnerControls"/>
    <ds:schemaRef ds:uri="http://purl.org/dc/terms/"/>
    <ds:schemaRef ds:uri="http://schemas.microsoft.com/office/2006/metadata/properties"/>
    <ds:schemaRef ds:uri="4cca9a1c-ea03-4f56-8ded-6c285728d794"/>
    <ds:schemaRef ds:uri="http://schemas.openxmlformats.org/package/2006/metadata/core-properties"/>
    <ds:schemaRef ds:uri="9e7cb493-a9cd-49cd-846c-930d19753eb9"/>
    <ds:schemaRef ds:uri="http://www.w3.org/XML/1998/namespace"/>
  </ds:schemaRefs>
</ds:datastoreItem>
</file>

<file path=customXml/itemProps2.xml><?xml version="1.0" encoding="utf-8"?>
<ds:datastoreItem xmlns:ds="http://schemas.openxmlformats.org/officeDocument/2006/customXml" ds:itemID="{9D198676-3F58-46A3-B115-91A2B005E346}"/>
</file>

<file path=customXml/itemProps3.xml><?xml version="1.0" encoding="utf-8"?>
<ds:datastoreItem xmlns:ds="http://schemas.openxmlformats.org/officeDocument/2006/customXml" ds:itemID="{ECC8AD15-3950-475C-A6ED-C98B4702B6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4792</Words>
  <Application>Microsoft Office PowerPoint</Application>
  <PresentationFormat>Bildschirmpräsentation (4:3)</PresentationFormat>
  <Paragraphs>378</Paragraphs>
  <Slides>40</Slides>
  <Notes>40</Notes>
  <HiddenSlides>0</HiddenSlides>
  <MMClips>1</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40</vt:i4>
      </vt:variant>
    </vt:vector>
  </HeadingPairs>
  <TitlesOfParts>
    <vt:vector size="50" baseType="lpstr">
      <vt:lpstr>Alice</vt:lpstr>
      <vt:lpstr>Arial</vt:lpstr>
      <vt:lpstr>Arial</vt:lpstr>
      <vt:lpstr>Calibri</vt:lpstr>
      <vt:lpstr>Calibri </vt:lpstr>
      <vt:lpstr>Calibri Light</vt:lpstr>
      <vt:lpstr>Expressway Rg</vt:lpstr>
      <vt:lpstr>Helvetica Neue</vt:lpstr>
      <vt:lpstr>Quattrocento Sans</vt:lpstr>
      <vt:lpstr>Office Theme</vt:lpstr>
      <vt:lpstr>ENCORE Entrepreneurship Knowledge Centers to Foster Innovative Entrepreneurship Practices in Education and Research </vt:lpstr>
      <vt:lpstr>Agenda</vt:lpstr>
      <vt:lpstr>Principles and types of entrepreneurship </vt:lpstr>
      <vt:lpstr>Social Entrepreneurship</vt:lpstr>
      <vt:lpstr>Social Entrepreneurship</vt:lpstr>
      <vt:lpstr>Social Entrepreneurship</vt:lpstr>
      <vt:lpstr>Digital Entrepreneurship</vt:lpstr>
      <vt:lpstr>Digital Entrepreneurship</vt:lpstr>
      <vt:lpstr>Digital Entrepreneurship</vt:lpstr>
      <vt:lpstr>Ecopreneurship</vt:lpstr>
      <vt:lpstr>Ecopreneurship</vt:lpstr>
      <vt:lpstr>Other types</vt:lpstr>
      <vt:lpstr>Other types</vt:lpstr>
      <vt:lpstr>Group Activity I</vt:lpstr>
      <vt:lpstr>The Entrepreneurial Mindset</vt:lpstr>
      <vt:lpstr>The Entrepreneurial Mindset</vt:lpstr>
      <vt:lpstr>Eight Components of the Entrepreneurship Method</vt:lpstr>
      <vt:lpstr>Growth vs. Fixed Mindset</vt:lpstr>
      <vt:lpstr>Affirmations Self-Test</vt:lpstr>
      <vt:lpstr>Observation exercise</vt:lpstr>
      <vt:lpstr>Examples of Successful Entrepreneurs </vt:lpstr>
      <vt:lpstr>Examples of Successful Entrepreneurs </vt:lpstr>
      <vt:lpstr>Self-Leadership</vt:lpstr>
      <vt:lpstr>Elements of Self-Leadership</vt:lpstr>
      <vt:lpstr>Self-Goal setting exercise</vt:lpstr>
      <vt:lpstr>Passion and Entrepreneurship</vt:lpstr>
      <vt:lpstr>Creativity</vt:lpstr>
      <vt:lpstr>Creativity</vt:lpstr>
      <vt:lpstr>Creativity</vt:lpstr>
      <vt:lpstr>Creativity exercise 1 </vt:lpstr>
      <vt:lpstr>9 dots exercise explained (until 2:50´) </vt:lpstr>
      <vt:lpstr>Creativity exercise 2</vt:lpstr>
      <vt:lpstr>30 circles exercise example</vt:lpstr>
      <vt:lpstr>Improvisation</vt:lpstr>
      <vt:lpstr>Improvisation exercise</vt:lpstr>
      <vt:lpstr>Mindset as a Pathway to Action</vt:lpstr>
      <vt:lpstr>Mindset as a Pathway to Action</vt:lpstr>
      <vt:lpstr>Impact Statement Exercise</vt:lpstr>
      <vt:lpstr>Impact Statement Exercise</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vannasine thammalath</dc:creator>
  <cp:lastModifiedBy>Mahajan Lisa</cp:lastModifiedBy>
  <cp:revision>165</cp:revision>
  <dcterms:created xsi:type="dcterms:W3CDTF">2021-06-04T16:06:26Z</dcterms:created>
  <dcterms:modified xsi:type="dcterms:W3CDTF">2022-03-02T07:58:27Z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0x01010045E0CC700C34E64283355474F2ABBAFB</vt:lpwstr>
  </property>
</Properties>
</file>