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56" r:id="rId5"/>
    <p:sldId id="257" r:id="rId6"/>
    <p:sldId id="330" r:id="rId7"/>
    <p:sldId id="332" r:id="rId8"/>
    <p:sldId id="333" r:id="rId9"/>
    <p:sldId id="363" r:id="rId10"/>
    <p:sldId id="334" r:id="rId11"/>
    <p:sldId id="335" r:id="rId12"/>
    <p:sldId id="336" r:id="rId13"/>
    <p:sldId id="337" r:id="rId14"/>
    <p:sldId id="339" r:id="rId15"/>
    <p:sldId id="344" r:id="rId16"/>
    <p:sldId id="345" r:id="rId17"/>
    <p:sldId id="350" r:id="rId18"/>
    <p:sldId id="338" r:id="rId19"/>
    <p:sldId id="340" r:id="rId20"/>
    <p:sldId id="341" r:id="rId21"/>
    <p:sldId id="342" r:id="rId22"/>
    <p:sldId id="343" r:id="rId23"/>
    <p:sldId id="351" r:id="rId24"/>
    <p:sldId id="348" r:id="rId25"/>
    <p:sldId id="354" r:id="rId26"/>
    <p:sldId id="356" r:id="rId27"/>
    <p:sldId id="352" r:id="rId28"/>
    <p:sldId id="355" r:id="rId29"/>
    <p:sldId id="366" r:id="rId30"/>
    <p:sldId id="358" r:id="rId31"/>
    <p:sldId id="360" r:id="rId32"/>
    <p:sldId id="367" r:id="rId33"/>
    <p:sldId id="364"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C42"/>
    <a:srgbClr val="A30D6D"/>
    <a:srgbClr val="B00000"/>
    <a:srgbClr val="800000"/>
    <a:srgbClr val="CC0000"/>
    <a:srgbClr val="FF0000"/>
    <a:srgbClr val="00863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8" autoAdjust="0"/>
    <p:restoredTop sz="94660"/>
  </p:normalViewPr>
  <p:slideViewPr>
    <p:cSldViewPr snapToGrid="0">
      <p:cViewPr varScale="1">
        <p:scale>
          <a:sx n="72" d="100"/>
          <a:sy n="72" d="100"/>
        </p:scale>
        <p:origin x="1206" y="66"/>
      </p:cViewPr>
      <p:guideLst/>
    </p:cSldViewPr>
  </p:slideViewPr>
  <p:notesTextViewPr>
    <p:cViewPr>
      <p:scale>
        <a:sx n="3" d="2"/>
        <a:sy n="3" d="2"/>
      </p:scale>
      <p:origin x="0" y="0"/>
    </p:cViewPr>
  </p:notesTextViewPr>
  <p:notesViewPr>
    <p:cSldViewPr snapToGrid="0" showGuides="1">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SANCHEZ GARCIA" userId="712bc239-8f2b-4a06-99b6-b7e9be4bdf13" providerId="ADAL" clId="{0ED09FB9-30AB-4422-8639-42D868F19F9E}"/>
    <pc:docChg chg="undo custSel delSld modSld">
      <pc:chgData name="EDUARDO SANCHEZ GARCIA" userId="712bc239-8f2b-4a06-99b6-b7e9be4bdf13" providerId="ADAL" clId="{0ED09FB9-30AB-4422-8639-42D868F19F9E}" dt="2022-05-10T04:57:34.343" v="313" actId="27636"/>
      <pc:docMkLst>
        <pc:docMk/>
      </pc:docMkLst>
      <pc:sldChg chg="modSp mod">
        <pc:chgData name="EDUARDO SANCHEZ GARCIA" userId="712bc239-8f2b-4a06-99b6-b7e9be4bdf13" providerId="ADAL" clId="{0ED09FB9-30AB-4422-8639-42D868F19F9E}" dt="2022-05-10T04:27:38.394" v="43" actId="20577"/>
        <pc:sldMkLst>
          <pc:docMk/>
          <pc:sldMk cId="986363620" sldId="332"/>
        </pc:sldMkLst>
        <pc:spChg chg="mod">
          <ac:chgData name="EDUARDO SANCHEZ GARCIA" userId="712bc239-8f2b-4a06-99b6-b7e9be4bdf13" providerId="ADAL" clId="{0ED09FB9-30AB-4422-8639-42D868F19F9E}" dt="2022-05-10T04:27:38.394" v="43" actId="20577"/>
          <ac:spMkLst>
            <pc:docMk/>
            <pc:sldMk cId="986363620" sldId="332"/>
            <ac:spMk id="8" creationId="{BCBAB908-FCAE-4116-B0F2-74AD6A02E094}"/>
          </ac:spMkLst>
        </pc:spChg>
      </pc:sldChg>
      <pc:sldChg chg="addSp modSp mod">
        <pc:chgData name="EDUARDO SANCHEZ GARCIA" userId="712bc239-8f2b-4a06-99b6-b7e9be4bdf13" providerId="ADAL" clId="{0ED09FB9-30AB-4422-8639-42D868F19F9E}" dt="2022-05-10T04:31:28.801" v="58" actId="1076"/>
        <pc:sldMkLst>
          <pc:docMk/>
          <pc:sldMk cId="2793287671" sldId="335"/>
        </pc:sldMkLst>
        <pc:spChg chg="add mod">
          <ac:chgData name="EDUARDO SANCHEZ GARCIA" userId="712bc239-8f2b-4a06-99b6-b7e9be4bdf13" providerId="ADAL" clId="{0ED09FB9-30AB-4422-8639-42D868F19F9E}" dt="2022-05-10T04:31:28.801" v="58" actId="1076"/>
          <ac:spMkLst>
            <pc:docMk/>
            <pc:sldMk cId="2793287671" sldId="335"/>
            <ac:spMk id="7" creationId="{2A4DCB3D-E60E-4525-8133-B871B66936E5}"/>
          </ac:spMkLst>
        </pc:spChg>
        <pc:picChg chg="mod">
          <ac:chgData name="EDUARDO SANCHEZ GARCIA" userId="712bc239-8f2b-4a06-99b6-b7e9be4bdf13" providerId="ADAL" clId="{0ED09FB9-30AB-4422-8639-42D868F19F9E}" dt="2022-05-10T04:31:28.801" v="58" actId="1076"/>
          <ac:picMkLst>
            <pc:docMk/>
            <pc:sldMk cId="2793287671" sldId="335"/>
            <ac:picMk id="9" creationId="{96282120-A33C-45DA-A2BD-4D7B32CC2ECD}"/>
          </ac:picMkLst>
        </pc:picChg>
      </pc:sldChg>
      <pc:sldChg chg="modSp mod">
        <pc:chgData name="EDUARDO SANCHEZ GARCIA" userId="712bc239-8f2b-4a06-99b6-b7e9be4bdf13" providerId="ADAL" clId="{0ED09FB9-30AB-4422-8639-42D868F19F9E}" dt="2022-05-10T04:46:06.262" v="69" actId="20577"/>
        <pc:sldMkLst>
          <pc:docMk/>
          <pc:sldMk cId="2870655786" sldId="336"/>
        </pc:sldMkLst>
        <pc:spChg chg="mod">
          <ac:chgData name="EDUARDO SANCHEZ GARCIA" userId="712bc239-8f2b-4a06-99b6-b7e9be4bdf13" providerId="ADAL" clId="{0ED09FB9-30AB-4422-8639-42D868F19F9E}" dt="2022-05-10T04:46:06.262" v="69" actId="20577"/>
          <ac:spMkLst>
            <pc:docMk/>
            <pc:sldMk cId="2870655786" sldId="336"/>
            <ac:spMk id="8" creationId="{BCBAB908-FCAE-4116-B0F2-74AD6A02E094}"/>
          </ac:spMkLst>
        </pc:spChg>
      </pc:sldChg>
      <pc:sldChg chg="modSp mod">
        <pc:chgData name="EDUARDO SANCHEZ GARCIA" userId="712bc239-8f2b-4a06-99b6-b7e9be4bdf13" providerId="ADAL" clId="{0ED09FB9-30AB-4422-8639-42D868F19F9E}" dt="2022-05-10T04:52:43.681" v="294" actId="27636"/>
        <pc:sldMkLst>
          <pc:docMk/>
          <pc:sldMk cId="548608984" sldId="338"/>
        </pc:sldMkLst>
        <pc:spChg chg="mod">
          <ac:chgData name="EDUARDO SANCHEZ GARCIA" userId="712bc239-8f2b-4a06-99b6-b7e9be4bdf13" providerId="ADAL" clId="{0ED09FB9-30AB-4422-8639-42D868F19F9E}" dt="2022-05-10T04:52:43.681" v="294" actId="27636"/>
          <ac:spMkLst>
            <pc:docMk/>
            <pc:sldMk cId="548608984" sldId="338"/>
            <ac:spMk id="8" creationId="{BCBAB908-FCAE-4116-B0F2-74AD6A02E094}"/>
          </ac:spMkLst>
        </pc:spChg>
      </pc:sldChg>
      <pc:sldChg chg="addSp delSp modSp mod">
        <pc:chgData name="EDUARDO SANCHEZ GARCIA" userId="712bc239-8f2b-4a06-99b6-b7e9be4bdf13" providerId="ADAL" clId="{0ED09FB9-30AB-4422-8639-42D868F19F9E}" dt="2022-05-10T04:57:34.343" v="313" actId="27636"/>
        <pc:sldMkLst>
          <pc:docMk/>
          <pc:sldMk cId="1332611191" sldId="343"/>
        </pc:sldMkLst>
        <pc:spChg chg="mod">
          <ac:chgData name="EDUARDO SANCHEZ GARCIA" userId="712bc239-8f2b-4a06-99b6-b7e9be4bdf13" providerId="ADAL" clId="{0ED09FB9-30AB-4422-8639-42D868F19F9E}" dt="2022-05-10T04:57:34.343" v="313" actId="27636"/>
          <ac:spMkLst>
            <pc:docMk/>
            <pc:sldMk cId="1332611191" sldId="343"/>
            <ac:spMk id="8" creationId="{BCBAB908-FCAE-4116-B0F2-74AD6A02E094}"/>
          </ac:spMkLst>
        </pc:spChg>
        <pc:spChg chg="add mod">
          <ac:chgData name="EDUARDO SANCHEZ GARCIA" userId="712bc239-8f2b-4a06-99b6-b7e9be4bdf13" providerId="ADAL" clId="{0ED09FB9-30AB-4422-8639-42D868F19F9E}" dt="2022-05-10T04:57:07.849" v="310" actId="1076"/>
          <ac:spMkLst>
            <pc:docMk/>
            <pc:sldMk cId="1332611191" sldId="343"/>
            <ac:spMk id="11" creationId="{BD3E9A5D-FDA4-6DC0-E3CC-8BA05C4064ED}"/>
          </ac:spMkLst>
        </pc:spChg>
        <pc:picChg chg="del">
          <ac:chgData name="EDUARDO SANCHEZ GARCIA" userId="712bc239-8f2b-4a06-99b6-b7e9be4bdf13" providerId="ADAL" clId="{0ED09FB9-30AB-4422-8639-42D868F19F9E}" dt="2022-05-10T04:55:43.590" v="295" actId="478"/>
          <ac:picMkLst>
            <pc:docMk/>
            <pc:sldMk cId="1332611191" sldId="343"/>
            <ac:picMk id="15" creationId="{4E8885D8-5DB1-4BB4-9B64-B93E23533548}"/>
          </ac:picMkLst>
        </pc:picChg>
      </pc:sldChg>
      <pc:sldChg chg="modSp mod">
        <pc:chgData name="EDUARDO SANCHEZ GARCIA" userId="712bc239-8f2b-4a06-99b6-b7e9be4bdf13" providerId="ADAL" clId="{0ED09FB9-30AB-4422-8639-42D868F19F9E}" dt="2022-05-10T04:48:04.798" v="83" actId="20577"/>
        <pc:sldMkLst>
          <pc:docMk/>
          <pc:sldMk cId="3081201093" sldId="344"/>
        </pc:sldMkLst>
        <pc:spChg chg="mod">
          <ac:chgData name="EDUARDO SANCHEZ GARCIA" userId="712bc239-8f2b-4a06-99b6-b7e9be4bdf13" providerId="ADAL" clId="{0ED09FB9-30AB-4422-8639-42D868F19F9E}" dt="2022-05-10T04:48:04.798" v="83" actId="20577"/>
          <ac:spMkLst>
            <pc:docMk/>
            <pc:sldMk cId="3081201093" sldId="344"/>
            <ac:spMk id="8" creationId="{BCBAB908-FCAE-4116-B0F2-74AD6A02E094}"/>
          </ac:spMkLst>
        </pc:spChg>
      </pc:sldChg>
      <pc:sldChg chg="del">
        <pc:chgData name="EDUARDO SANCHEZ GARCIA" userId="712bc239-8f2b-4a06-99b6-b7e9be4bdf13" providerId="ADAL" clId="{0ED09FB9-30AB-4422-8639-42D868F19F9E}" dt="2022-05-09T19:44:20.115" v="0" actId="2696"/>
        <pc:sldMkLst>
          <pc:docMk/>
          <pc:sldMk cId="2423064996" sldId="346"/>
        </pc:sldMkLst>
      </pc:sldChg>
      <pc:sldChg chg="del">
        <pc:chgData name="EDUARDO SANCHEZ GARCIA" userId="712bc239-8f2b-4a06-99b6-b7e9be4bdf13" providerId="ADAL" clId="{0ED09FB9-30AB-4422-8639-42D868F19F9E}" dt="2022-05-09T19:44:20.115" v="0" actId="2696"/>
        <pc:sldMkLst>
          <pc:docMk/>
          <pc:sldMk cId="3101680513" sldId="349"/>
        </pc:sldMkLst>
      </pc:sldChg>
      <pc:sldChg chg="modSp mod">
        <pc:chgData name="EDUARDO SANCHEZ GARCIA" userId="712bc239-8f2b-4a06-99b6-b7e9be4bdf13" providerId="ADAL" clId="{0ED09FB9-30AB-4422-8639-42D868F19F9E}" dt="2022-05-10T04:49:08.336" v="141" actId="20577"/>
        <pc:sldMkLst>
          <pc:docMk/>
          <pc:sldMk cId="146212925" sldId="350"/>
        </pc:sldMkLst>
        <pc:spChg chg="mod">
          <ac:chgData name="EDUARDO SANCHEZ GARCIA" userId="712bc239-8f2b-4a06-99b6-b7e9be4bdf13" providerId="ADAL" clId="{0ED09FB9-30AB-4422-8639-42D868F19F9E}" dt="2022-05-10T04:49:08.336" v="141" actId="20577"/>
          <ac:spMkLst>
            <pc:docMk/>
            <pc:sldMk cId="146212925" sldId="350"/>
            <ac:spMk id="8" creationId="{BCBAB908-FCAE-4116-B0F2-74AD6A02E094}"/>
          </ac:spMkLst>
        </pc:spChg>
      </pc:sldChg>
      <pc:sldChg chg="del">
        <pc:chgData name="EDUARDO SANCHEZ GARCIA" userId="712bc239-8f2b-4a06-99b6-b7e9be4bdf13" providerId="ADAL" clId="{0ED09FB9-30AB-4422-8639-42D868F19F9E}" dt="2022-05-10T04:57:26.075" v="311" actId="2696"/>
        <pc:sldMkLst>
          <pc:docMk/>
          <pc:sldMk cId="796462212" sldId="357"/>
        </pc:sldMkLst>
      </pc:sldChg>
      <pc:sldChg chg="del">
        <pc:chgData name="EDUARDO SANCHEZ GARCIA" userId="712bc239-8f2b-4a06-99b6-b7e9be4bdf13" providerId="ADAL" clId="{0ED09FB9-30AB-4422-8639-42D868F19F9E}" dt="2022-05-09T19:44:20.115" v="0" actId="2696"/>
        <pc:sldMkLst>
          <pc:docMk/>
          <pc:sldMk cId="1958343512" sldId="361"/>
        </pc:sldMkLst>
      </pc:sldChg>
      <pc:sldChg chg="del">
        <pc:chgData name="EDUARDO SANCHEZ GARCIA" userId="712bc239-8f2b-4a06-99b6-b7e9be4bdf13" providerId="ADAL" clId="{0ED09FB9-30AB-4422-8639-42D868F19F9E}" dt="2022-05-09T19:44:20.115" v="0" actId="2696"/>
        <pc:sldMkLst>
          <pc:docMk/>
          <pc:sldMk cId="2409526286" sldId="362"/>
        </pc:sldMkLst>
      </pc:sldChg>
      <pc:sldChg chg="modSp mod">
        <pc:chgData name="EDUARDO SANCHEZ GARCIA" userId="712bc239-8f2b-4a06-99b6-b7e9be4bdf13" providerId="ADAL" clId="{0ED09FB9-30AB-4422-8639-42D868F19F9E}" dt="2022-05-10T04:44:26.312" v="68" actId="113"/>
        <pc:sldMkLst>
          <pc:docMk/>
          <pc:sldMk cId="330807785" sldId="363"/>
        </pc:sldMkLst>
        <pc:spChg chg="mod">
          <ac:chgData name="EDUARDO SANCHEZ GARCIA" userId="712bc239-8f2b-4a06-99b6-b7e9be4bdf13" providerId="ADAL" clId="{0ED09FB9-30AB-4422-8639-42D868F19F9E}" dt="2022-05-10T04:44:26.312" v="68" actId="113"/>
          <ac:spMkLst>
            <pc:docMk/>
            <pc:sldMk cId="330807785" sldId="363"/>
            <ac:spMk id="8" creationId="{BCBAB908-FCAE-4116-B0F2-74AD6A02E094}"/>
          </ac:spMkLst>
        </pc:spChg>
      </pc:sldChg>
      <pc:sldChg chg="del">
        <pc:chgData name="EDUARDO SANCHEZ GARCIA" userId="712bc239-8f2b-4a06-99b6-b7e9be4bdf13" providerId="ADAL" clId="{0ED09FB9-30AB-4422-8639-42D868F19F9E}" dt="2022-05-09T19:44:20.115" v="0" actId="2696"/>
        <pc:sldMkLst>
          <pc:docMk/>
          <pc:sldMk cId="109427252" sldId="365"/>
        </pc:sldMkLst>
      </pc:sldChg>
    </pc:docChg>
  </pc:docChgLst>
  <pc:docChgLst>
    <pc:chgData name="EDUARDO SANCHEZ GARCIA" userId="712bc239-8f2b-4a06-99b6-b7e9be4bdf13" providerId="ADAL" clId="{ADAE05F7-45AC-402F-94C0-2275B67A4DCF}"/>
    <pc:docChg chg="delSld">
      <pc:chgData name="EDUARDO SANCHEZ GARCIA" userId="712bc239-8f2b-4a06-99b6-b7e9be4bdf13" providerId="ADAL" clId="{ADAE05F7-45AC-402F-94C0-2275B67A4DCF}" dt="2022-05-10T17:55:18.875" v="0" actId="2696"/>
      <pc:docMkLst>
        <pc:docMk/>
      </pc:docMkLst>
      <pc:sldChg chg="del">
        <pc:chgData name="EDUARDO SANCHEZ GARCIA" userId="712bc239-8f2b-4a06-99b6-b7e9be4bdf13" providerId="ADAL" clId="{ADAE05F7-45AC-402F-94C0-2275B67A4DCF}" dt="2022-05-10T17:55:18.875" v="0" actId="2696"/>
        <pc:sldMkLst>
          <pc:docMk/>
          <pc:sldMk cId="3316199898"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0B054-A7E3-4C46-A3DC-95C0A9E1C735}" type="datetimeFigureOut">
              <a:rPr lang="en-US" smtClean="0"/>
              <a:t>5/10/2022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C70139-1794-494E-AE18-8355041D2970}" type="slidenum">
              <a:rPr lang="en-US" smtClean="0"/>
              <a:t>‹Nº›</a:t>
            </a:fld>
            <a:endParaRPr lang="en-US"/>
          </a:p>
        </p:txBody>
      </p:sp>
    </p:spTree>
    <p:extLst>
      <p:ext uri="{BB962C8B-B14F-4D97-AF65-F5344CB8AC3E}">
        <p14:creationId xmlns:p14="http://schemas.microsoft.com/office/powerpoint/2010/main" val="74421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B7F31-E679-48CC-9423-9B6BFCA4E2AC}" type="datetimeFigureOut">
              <a:rPr lang="en-US" smtClean="0"/>
              <a:t>5/10/2022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C4FCC-A7BB-4998-9C5C-F010D2AC4004}" type="slidenum">
              <a:rPr lang="en-US" smtClean="0"/>
              <a:t>‹Nº›</a:t>
            </a:fld>
            <a:endParaRPr lang="en-US"/>
          </a:p>
        </p:txBody>
      </p:sp>
    </p:spTree>
    <p:extLst>
      <p:ext uri="{BB962C8B-B14F-4D97-AF65-F5344CB8AC3E}">
        <p14:creationId xmlns:p14="http://schemas.microsoft.com/office/powerpoint/2010/main" val="24993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8"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3870549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8" name="Grafik 27">
            <a:extLst>
              <a:ext uri="{FF2B5EF4-FFF2-40B4-BE49-F238E27FC236}">
                <a16:creationId xmlns:a16="http://schemas.microsoft.com/office/drawing/2014/main" id="{2A9C8B11-6DF5-407C-A3F0-6FBE553F4739}"/>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38477" y="-40407"/>
            <a:ext cx="491867" cy="46293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F5018B2-BEF1-4DA8-82B4-376877853B6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69052" y="-12036"/>
            <a:ext cx="1345223" cy="313885"/>
          </a:xfrm>
          <a:prstGeom prst="rect">
            <a:avLst/>
          </a:prstGeom>
        </p:spPr>
      </p:pic>
    </p:spTree>
    <p:extLst>
      <p:ext uri="{BB962C8B-B14F-4D97-AF65-F5344CB8AC3E}">
        <p14:creationId xmlns:p14="http://schemas.microsoft.com/office/powerpoint/2010/main" val="1010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4" name="Footer Placeholder 3"/>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8"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9"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fik 27">
            <a:extLst>
              <a:ext uri="{FF2B5EF4-FFF2-40B4-BE49-F238E27FC236}">
                <a16:creationId xmlns:a16="http://schemas.microsoft.com/office/drawing/2014/main" id="{089504DB-15B4-4E93-AF93-69D78E85E515}"/>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E0603AB7-ECDC-4FAD-8070-E48256800E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4855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3" name="Footer Placeholder 2"/>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Tree>
    <p:extLst>
      <p:ext uri="{BB962C8B-B14F-4D97-AF65-F5344CB8AC3E}">
        <p14:creationId xmlns:p14="http://schemas.microsoft.com/office/powerpoint/2010/main" val="10132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7918778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‹Nº›</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519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‹Nº›</a:t>
            </a:fld>
            <a:endParaRPr lang="en-US" dirty="0"/>
          </a:p>
        </p:txBody>
      </p:sp>
      <p:pic>
        <p:nvPicPr>
          <p:cNvPr id="7"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2348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‹Nº›</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4005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10"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370586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2900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4070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0097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BBFD9-E13D-410C-BF4D-FF5EB14A7A38}" type="datetimeFigureOut">
              <a:rPr lang="en-US" smtClean="0"/>
              <a:t>5/10/2022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6AB6-A428-4229-9434-94E028D66DA4}" type="slidenum">
              <a:rPr lang="en-US" smtClean="0"/>
              <a:t>‹Nº›</a:t>
            </a:fld>
            <a:endParaRPr lang="en-US"/>
          </a:p>
        </p:txBody>
      </p:sp>
    </p:spTree>
    <p:extLst>
      <p:ext uri="{BB962C8B-B14F-4D97-AF65-F5344CB8AC3E}">
        <p14:creationId xmlns:p14="http://schemas.microsoft.com/office/powerpoint/2010/main" val="29635114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9" r:id="rId4"/>
    <p:sldLayoutId id="2147483671" r:id="rId5"/>
    <p:sldLayoutId id="2147483664" r:id="rId6"/>
    <p:sldLayoutId id="2147483668" r:id="rId7"/>
    <p:sldLayoutId id="2147483672" r:id="rId8"/>
    <p:sldLayoutId id="2147483673" r:id="rId9"/>
    <p:sldLayoutId id="2147483674" r:id="rId10"/>
    <p:sldLayoutId id="2147483666"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lickr.com/photos/osterwalder/7887895688/"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flickr.com/photos/osterwalder/7887899870/"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lickr.com/photos/osterwalder/7887898256/"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europa.eu/youreurope/business/index_en.htm" TargetMode="External"/><Relationship Id="rId13" Type="http://schemas.openxmlformats.org/officeDocument/2006/relationships/hyperlink" Target="https://ec.europa.eu/growth/access-finance/investeu/investeu-fund-sme-window_en" TargetMode="External"/><Relationship Id="rId18" Type="http://schemas.openxmlformats.org/officeDocument/2006/relationships/hyperlink" Target="https://www.andeglobal.org/esea/" TargetMode="External"/><Relationship Id="rId3" Type="http://schemas.openxmlformats.org/officeDocument/2006/relationships/hyperlink" Target="https://www.aeban.es/" TargetMode="External"/><Relationship Id="rId7" Type="http://schemas.openxmlformats.org/officeDocument/2006/relationships/hyperlink" Target="https://ec.europa.eu/growth/smes/supporting-entrepreneurship_en" TargetMode="External"/><Relationship Id="rId12" Type="http://schemas.openxmlformats.org/officeDocument/2006/relationships/hyperlink" Target="https://ec.europa.eu/info/funding-tenders_en" TargetMode="External"/><Relationship Id="rId17" Type="http://schemas.openxmlformats.org/officeDocument/2006/relationships/hyperlink" Target="https://sea.500.co/" TargetMode="External"/><Relationship Id="rId2" Type="http://schemas.openxmlformats.org/officeDocument/2006/relationships/hyperlink" Target="https://leanstack.com/" TargetMode="External"/><Relationship Id="rId16" Type="http://schemas.openxmlformats.org/officeDocument/2006/relationships/hyperlink" Target="https://www.youthcolab.org/about" TargetMode="External"/><Relationship Id="rId1" Type="http://schemas.openxmlformats.org/officeDocument/2006/relationships/slideLayout" Target="../slideLayouts/slideLayout3.xml"/><Relationship Id="rId6" Type="http://schemas.openxmlformats.org/officeDocument/2006/relationships/hyperlink" Target="https://www.bansea.org/" TargetMode="External"/><Relationship Id="rId11" Type="http://schemas.openxmlformats.org/officeDocument/2006/relationships/hyperlink" Target="https://ec.europa.eu/growth/access-finance_en" TargetMode="External"/><Relationship Id="rId5" Type="http://schemas.openxmlformats.org/officeDocument/2006/relationships/hyperlink" Target="https://www.businessangelseurope.com/" TargetMode="External"/><Relationship Id="rId15" Type="http://schemas.openxmlformats.org/officeDocument/2006/relationships/hyperlink" Target="https://es.nesst.org/" TargetMode="External"/><Relationship Id="rId10" Type="http://schemas.openxmlformats.org/officeDocument/2006/relationships/hyperlink" Target="http://ee-hub.eu/about.html" TargetMode="External"/><Relationship Id="rId19" Type="http://schemas.openxmlformats.org/officeDocument/2006/relationships/hyperlink" Target="http://www.ipyme.org/es-ES/Paginas/Home.aspx" TargetMode="External"/><Relationship Id="rId4" Type="http://schemas.openxmlformats.org/officeDocument/2006/relationships/hyperlink" Target="https://www.eban.org/" TargetMode="External"/><Relationship Id="rId9" Type="http://schemas.openxmlformats.org/officeDocument/2006/relationships/hyperlink" Target="https://www.interregeurope.eu/" TargetMode="External"/><Relationship Id="rId14" Type="http://schemas.openxmlformats.org/officeDocument/2006/relationships/hyperlink" Target="https://www.erasmus-entrepreneurs.eu/index.php?lan=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theleanstartup.com/#principles" TargetMode="External"/><Relationship Id="rId3" Type="http://schemas.openxmlformats.org/officeDocument/2006/relationships/hyperlink" Target="https://www.google.es/intl/es/forms/about/" TargetMode="External"/><Relationship Id="rId7" Type="http://schemas.openxmlformats.org/officeDocument/2006/relationships/hyperlink" Target="https://insightsoftware.com/" TargetMode="External"/><Relationship Id="rId12" Type="http://schemas.openxmlformats.org/officeDocument/2006/relationships/hyperlink" Target="https://unbounce.com/" TargetMode="External"/><Relationship Id="rId2" Type="http://schemas.openxmlformats.org/officeDocument/2006/relationships/hyperlink" Target="https://www.launchrock.com/" TargetMode="External"/><Relationship Id="rId1" Type="http://schemas.openxmlformats.org/officeDocument/2006/relationships/slideLayout" Target="../slideLayouts/slideLayout3.xml"/><Relationship Id="rId6" Type="http://schemas.openxmlformats.org/officeDocument/2006/relationships/hyperlink" Target="https://ifttt.com/" TargetMode="External"/><Relationship Id="rId11" Type="http://schemas.openxmlformats.org/officeDocument/2006/relationships/hyperlink" Target="https://www.envato.com/about/" TargetMode="External"/><Relationship Id="rId5" Type="http://schemas.openxmlformats.org/officeDocument/2006/relationships/hyperlink" Target="https://zapier.com/" TargetMode="External"/><Relationship Id="rId10" Type="http://schemas.openxmlformats.org/officeDocument/2006/relationships/hyperlink" Target="https://steveblank.com/tools-and-blogs-for-entrepreneurs/" TargetMode="External"/><Relationship Id="rId4" Type="http://schemas.openxmlformats.org/officeDocument/2006/relationships/hyperlink" Target="https://www.data.ai/en/" TargetMode="External"/><Relationship Id="rId9" Type="http://schemas.openxmlformats.org/officeDocument/2006/relationships/hyperlink" Target="https://hbr.org/2013/05/why-the-lean-start-up-changes-everyth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064" y="2562056"/>
            <a:ext cx="7772400" cy="2387600"/>
          </a:xfrm>
        </p:spPr>
        <p:txBody>
          <a:bodyPr>
            <a:normAutofit fontScale="90000"/>
          </a:bodyPr>
          <a:lstStyle/>
          <a:p>
            <a:br>
              <a:rPr lang="de-DE" sz="2800" b="0" dirty="0">
                <a:latin typeface="Expressway Rg"/>
              </a:rPr>
            </a:br>
            <a:br>
              <a:rPr lang="de-DE" sz="2800" b="0" dirty="0">
                <a:latin typeface="Expressway Rg"/>
              </a:rPr>
            </a:br>
            <a:r>
              <a:rPr lang="de-DE" sz="4000" dirty="0">
                <a:latin typeface="Expressway Rg"/>
              </a:rPr>
              <a:t>ENCORE</a:t>
            </a:r>
            <a:endParaRPr lang="en-US" sz="4000" dirty="0">
              <a:latin typeface="Expressway Rg"/>
            </a:endParaRPr>
          </a:p>
          <a:p>
            <a:r>
              <a:rPr lang="de-DE" sz="2800" b="0" dirty="0">
                <a:latin typeface="Expressway Rg"/>
              </a:rPr>
              <a:t>Entrepreneurship Knowledge Centers </a:t>
            </a:r>
            <a:r>
              <a:rPr lang="de-DE" sz="2800" b="0" dirty="0" err="1">
                <a:latin typeface="Expressway Rg"/>
              </a:rPr>
              <a:t>to</a:t>
            </a:r>
            <a:r>
              <a:rPr lang="de-DE" sz="2800" b="0" dirty="0">
                <a:latin typeface="Expressway Rg"/>
              </a:rPr>
              <a:t> Foster Innovative Entrepreneurship Practices in Education and Research</a:t>
            </a:r>
            <a:endParaRPr lang="de-DE" sz="2800" dirty="0">
              <a:latin typeface="Expressway Rg"/>
            </a:endParaRPr>
          </a:p>
          <a:p>
            <a:endParaRPr lang="de-DE" sz="2800" dirty="0"/>
          </a:p>
          <a:p>
            <a:endParaRPr lang="de-DE" dirty="0"/>
          </a:p>
        </p:txBody>
      </p:sp>
      <p:sp>
        <p:nvSpPr>
          <p:cNvPr id="3" name="Subtitle 2"/>
          <p:cNvSpPr>
            <a:spLocks noGrp="1"/>
          </p:cNvSpPr>
          <p:nvPr>
            <p:ph type="subTitle" idx="1"/>
          </p:nvPr>
        </p:nvSpPr>
        <p:spPr>
          <a:xfrm>
            <a:off x="1143000" y="4720718"/>
            <a:ext cx="6858000" cy="537082"/>
          </a:xfrm>
        </p:spPr>
        <p:txBody>
          <a:bodyPr vert="horz" lIns="91440" tIns="45720" rIns="91440" bIns="45720" rtlCol="0" anchor="t">
            <a:normAutofit fontScale="55000" lnSpcReduction="20000"/>
          </a:bodyPr>
          <a:lstStyle/>
          <a:p>
            <a:r>
              <a:rPr lang="en-US" b="0" dirty="0">
                <a:latin typeface="Expressway Rg"/>
              </a:rPr>
              <a:t>Duration</a:t>
            </a:r>
            <a:endParaRPr lang="en-US" dirty="0">
              <a:latin typeface="Expressway Rg"/>
            </a:endParaRPr>
          </a:p>
          <a:p>
            <a:r>
              <a:rPr lang="en-US" b="0" dirty="0">
                <a:latin typeface="Expressway Rg"/>
              </a:rPr>
              <a:t>15.01.2021 - 14.01.2024</a:t>
            </a:r>
            <a:endParaRPr lang="en-US" dirty="0">
              <a:latin typeface="Expressway Rg"/>
            </a:endParaRPr>
          </a:p>
          <a:p>
            <a:endParaRPr lang="en-US" dirty="0"/>
          </a:p>
        </p:txBody>
      </p:sp>
    </p:spTree>
    <p:extLst>
      <p:ext uri="{BB962C8B-B14F-4D97-AF65-F5344CB8AC3E}">
        <p14:creationId xmlns:p14="http://schemas.microsoft.com/office/powerpoint/2010/main" val="342865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10</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83326" y="2255087"/>
            <a:ext cx="7493348" cy="3010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t>Do not hesitate to </a:t>
            </a:r>
            <a:r>
              <a:rPr lang="en-US" sz="1600" b="1" dirty="0"/>
              <a:t>design several different business model Canvas </a:t>
            </a:r>
            <a:r>
              <a:rPr lang="en-US" sz="1600" dirty="0"/>
              <a:t>and to analyze all of them with numbers to better understand the details you are going to face.</a:t>
            </a:r>
          </a:p>
          <a:p>
            <a:pPr algn="just"/>
            <a:r>
              <a:rPr lang="en-US" sz="1400" dirty="0"/>
              <a:t>When we begin to develop the canvas of our project </a:t>
            </a:r>
            <a:r>
              <a:rPr lang="en-US" sz="1400" b="1" dirty="0"/>
              <a:t>we cannot take anything we do as true until we ensure, with real work, that everything we are proposing is validated</a:t>
            </a:r>
            <a:r>
              <a:rPr lang="en-US" sz="1400" dirty="0"/>
              <a:t>. Our canvas will find a relative stability when all the information drawn on it is validated in the execution. </a:t>
            </a:r>
          </a:p>
          <a:p>
            <a:pPr algn="just"/>
            <a:r>
              <a:rPr lang="en-US" sz="1400" dirty="0"/>
              <a:t>In the design of business models, as in many other issues in today's business world, </a:t>
            </a:r>
            <a:r>
              <a:rPr lang="en-US" sz="1400" b="1" dirty="0"/>
              <a:t>the only constant is continuous change</a:t>
            </a:r>
            <a:r>
              <a:rPr lang="en-US" sz="1400" dirty="0"/>
              <a:t>. So, you must keep all our senses alert to</a:t>
            </a:r>
            <a:r>
              <a:rPr lang="en-US" sz="1400" b="1" dirty="0"/>
              <a:t> find improvements, new opportunities and new challenges.</a:t>
            </a:r>
          </a:p>
          <a:p>
            <a:pPr algn="just"/>
            <a:r>
              <a:rPr lang="en-US" sz="1400" b="1" dirty="0"/>
              <a:t>The canvas is a living thing, in constant change: </a:t>
            </a:r>
            <a:endParaRPr lang="en-US" sz="1400" dirty="0"/>
          </a:p>
          <a:p>
            <a:pPr lvl="1" algn="just"/>
            <a:r>
              <a:rPr lang="en-US" sz="1000" dirty="0"/>
              <a:t>Help us to foresee the situations we will face when implementing the business model.</a:t>
            </a:r>
          </a:p>
          <a:p>
            <a:pPr lvl="1" algn="just"/>
            <a:r>
              <a:rPr lang="en-US" sz="1000" dirty="0"/>
              <a:t>Let us to draw the conclusions of the realities we are living through the execution.</a:t>
            </a:r>
          </a:p>
        </p:txBody>
      </p:sp>
      <p:sp>
        <p:nvSpPr>
          <p:cNvPr id="9" name="Inhaltsplatzhalter 2">
            <a:extLst>
              <a:ext uri="{FF2B5EF4-FFF2-40B4-BE49-F238E27FC236}">
                <a16:creationId xmlns:a16="http://schemas.microsoft.com/office/drawing/2014/main" id="{1BA16A98-C06E-38D4-1E95-305D585F60A9}"/>
              </a:ext>
            </a:extLst>
          </p:cNvPr>
          <p:cNvSpPr>
            <a:spLocks noGrp="1"/>
          </p:cNvSpPr>
          <p:nvPr>
            <p:ph idx="1"/>
          </p:nvPr>
        </p:nvSpPr>
        <p:spPr>
          <a:xfrm>
            <a:off x="263010" y="1592263"/>
            <a:ext cx="8252340" cy="365126"/>
          </a:xfrm>
        </p:spPr>
        <p:txBody>
          <a:bodyPr vert="horz" lIns="91440" tIns="45720" rIns="91440" bIns="45720" rtlCol="0" anchor="t">
            <a:normAutofit fontScale="92500" lnSpcReduction="10000"/>
          </a:bodyPr>
          <a:lstStyle/>
          <a:p>
            <a:pPr marL="0" inden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92D050"/>
                </a:solidFill>
              </a:rPr>
              <a:t>Inside the office</a:t>
            </a:r>
          </a:p>
        </p:txBody>
      </p:sp>
    </p:spTree>
    <p:extLst>
      <p:ext uri="{BB962C8B-B14F-4D97-AF65-F5344CB8AC3E}">
        <p14:creationId xmlns:p14="http://schemas.microsoft.com/office/powerpoint/2010/main" val="44782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11</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84271" y="2268919"/>
            <a:ext cx="7336255" cy="29046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700" b="1" dirty="0"/>
              <a:t>Develop a map of your main stakeholders.</a:t>
            </a:r>
          </a:p>
          <a:p>
            <a:pPr algn="just"/>
            <a:r>
              <a:rPr lang="en-US" sz="1400" dirty="0"/>
              <a:t>Stakeholder </a:t>
            </a:r>
            <a:r>
              <a:rPr lang="en-US" sz="1400" b="1" dirty="0"/>
              <a:t>identification should come from different people </a:t>
            </a:r>
            <a:r>
              <a:rPr lang="en-US" sz="1400" dirty="0"/>
              <a:t>within the company (if possible).</a:t>
            </a:r>
          </a:p>
          <a:p>
            <a:pPr algn="just"/>
            <a:r>
              <a:rPr lang="en-US" sz="1400" b="1" dirty="0"/>
              <a:t>Make a list </a:t>
            </a:r>
            <a:r>
              <a:rPr lang="en-US" sz="1400" dirty="0"/>
              <a:t>of stakeholders, and </a:t>
            </a:r>
            <a:r>
              <a:rPr lang="en-US" sz="1400" b="1" dirty="0"/>
              <a:t>briefly explain </a:t>
            </a:r>
            <a:r>
              <a:rPr lang="en-US" sz="1400" dirty="0"/>
              <a:t>why you consider it a stakeholder (</a:t>
            </a:r>
            <a:r>
              <a:rPr lang="en-US" sz="1400" b="1" dirty="0"/>
              <a:t>in which way they can help you to develop your business model</a:t>
            </a:r>
            <a:r>
              <a:rPr lang="en-US" sz="1400" dirty="0"/>
              <a:t>).</a:t>
            </a:r>
          </a:p>
          <a:p>
            <a:pPr lvl="1" algn="just"/>
            <a:r>
              <a:rPr lang="en-US" sz="1200" dirty="0"/>
              <a:t>Main stakeholders </a:t>
            </a:r>
            <a:r>
              <a:rPr lang="en-US" sz="1200" b="1" dirty="0"/>
              <a:t>of the sector </a:t>
            </a:r>
            <a:r>
              <a:rPr lang="en-US" sz="1200" dirty="0"/>
              <a:t>in which your business model is located</a:t>
            </a:r>
          </a:p>
          <a:p>
            <a:pPr lvl="1" algn="just"/>
            <a:r>
              <a:rPr lang="en-US" sz="1200" dirty="0"/>
              <a:t>Stakeholders </a:t>
            </a:r>
            <a:r>
              <a:rPr lang="en-US" sz="1200" b="1" dirty="0"/>
              <a:t>of other sectors.</a:t>
            </a:r>
          </a:p>
          <a:p>
            <a:pPr lvl="1" algn="just"/>
            <a:r>
              <a:rPr lang="en-US" sz="1200" b="1" dirty="0"/>
              <a:t>People of interest </a:t>
            </a:r>
            <a:r>
              <a:rPr lang="en-US" sz="1200" dirty="0"/>
              <a:t>in your environment.</a:t>
            </a:r>
          </a:p>
          <a:p>
            <a:pPr algn="just"/>
            <a:r>
              <a:rPr lang="en-US" sz="1400" b="1" dirty="0"/>
              <a:t>Determine the importance of each stakeholder </a:t>
            </a:r>
            <a:r>
              <a:rPr lang="en-US" sz="1400" dirty="0"/>
              <a:t>based on their potential influence on the successful development of your business model and develop a map.</a:t>
            </a:r>
          </a:p>
          <a:p>
            <a:pPr algn="just"/>
            <a:r>
              <a:rPr lang="en-US" sz="1400" b="1" dirty="0"/>
              <a:t>Continuously develop your map, </a:t>
            </a:r>
            <a:r>
              <a:rPr lang="en-US" sz="1400" dirty="0"/>
              <a:t>including new stakeholders and/or studying new possibilities.</a:t>
            </a:r>
          </a:p>
        </p:txBody>
      </p:sp>
      <p:sp>
        <p:nvSpPr>
          <p:cNvPr id="9" name="Inhaltsplatzhalter 2">
            <a:extLst>
              <a:ext uri="{FF2B5EF4-FFF2-40B4-BE49-F238E27FC236}">
                <a16:creationId xmlns:a16="http://schemas.microsoft.com/office/drawing/2014/main" id="{6CC52EA0-DD59-84C6-68D2-1915A457A670}"/>
              </a:ext>
            </a:extLst>
          </p:cNvPr>
          <p:cNvSpPr>
            <a:spLocks noGrp="1"/>
          </p:cNvSpPr>
          <p:nvPr>
            <p:ph idx="1"/>
          </p:nvPr>
        </p:nvSpPr>
        <p:spPr>
          <a:xfrm>
            <a:off x="263010" y="1592263"/>
            <a:ext cx="8252340" cy="365126"/>
          </a:xfrm>
        </p:spPr>
        <p:txBody>
          <a:bodyPr vert="horz" lIns="91440" tIns="45720" rIns="91440" bIns="45720" rtlCol="0" anchor="t">
            <a:normAutofit fontScale="92500" lnSpcReduction="10000"/>
          </a:bodyPr>
          <a:lstStyle/>
          <a:p>
            <a:pPr marL="0" inden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92D050"/>
                </a:solidFill>
              </a:rPr>
              <a:t>Inside the office</a:t>
            </a:r>
          </a:p>
        </p:txBody>
      </p:sp>
    </p:spTree>
    <p:extLst>
      <p:ext uri="{BB962C8B-B14F-4D97-AF65-F5344CB8AC3E}">
        <p14:creationId xmlns:p14="http://schemas.microsoft.com/office/powerpoint/2010/main" val="77439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12</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090739"/>
            <a:ext cx="5544232" cy="35251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a:t>
            </a:r>
          </a:p>
          <a:p>
            <a:pPr marL="0" indent="0" algn="just">
              <a:buNone/>
            </a:pPr>
            <a:r>
              <a:rPr lang="en-US" sz="1400" dirty="0"/>
              <a:t>The "Lean startup" methodology allows us to </a:t>
            </a:r>
            <a:r>
              <a:rPr lang="en-US" sz="1400" b="1" dirty="0"/>
              <a:t>develop our business model step by step</a:t>
            </a:r>
            <a:r>
              <a:rPr lang="en-US" sz="1400" dirty="0"/>
              <a:t>, </a:t>
            </a:r>
            <a:r>
              <a:rPr lang="en-US" sz="1400" b="1" dirty="0"/>
              <a:t>minimizing resource requirements </a:t>
            </a:r>
            <a:r>
              <a:rPr lang="en-US" sz="1400" dirty="0"/>
              <a:t>at each stage of the initial development.</a:t>
            </a:r>
          </a:p>
          <a:p>
            <a:pPr marL="0" indent="0" algn="just">
              <a:buNone/>
            </a:pPr>
            <a:r>
              <a:rPr lang="en-US" sz="1600" b="1" u="sng" dirty="0"/>
              <a:t>Fundamental principles:</a:t>
            </a:r>
          </a:p>
          <a:p>
            <a:pPr algn="just"/>
            <a:r>
              <a:rPr lang="en-US" sz="1400" dirty="0"/>
              <a:t>Develop your business </a:t>
            </a:r>
            <a:r>
              <a:rPr lang="en-US" sz="1400" b="1" dirty="0"/>
              <a:t>step by step</a:t>
            </a:r>
            <a:r>
              <a:rPr lang="en-US" sz="1400" dirty="0"/>
              <a:t>, learning on the </a:t>
            </a:r>
            <a:r>
              <a:rPr lang="en-US" sz="1400" b="1" dirty="0"/>
              <a:t>cheap</a:t>
            </a:r>
            <a:r>
              <a:rPr lang="en-US" sz="1400" dirty="0"/>
              <a:t> through small failures (</a:t>
            </a:r>
            <a:r>
              <a:rPr lang="en-US" sz="1400" b="1" dirty="0"/>
              <a:t>make mistakes you can afford to make</a:t>
            </a:r>
            <a:r>
              <a:rPr lang="en-US" sz="1400" dirty="0"/>
              <a:t>). </a:t>
            </a:r>
          </a:p>
          <a:p>
            <a:pPr algn="just"/>
            <a:r>
              <a:rPr lang="en-US" sz="1400" dirty="0"/>
              <a:t>It is a </a:t>
            </a:r>
            <a:r>
              <a:rPr lang="en-US" sz="1400" b="1" dirty="0"/>
              <a:t>pragmatic approach</a:t>
            </a:r>
            <a:r>
              <a:rPr lang="en-US" sz="1400" dirty="0"/>
              <a:t>, helping to avoid "paralysis by analysis".</a:t>
            </a:r>
          </a:p>
          <a:p>
            <a:pPr algn="just"/>
            <a:r>
              <a:rPr lang="en-US" sz="1400" b="1" dirty="0"/>
              <a:t>Perfection is not profitable </a:t>
            </a:r>
            <a:r>
              <a:rPr lang="en-US" sz="1400" dirty="0"/>
              <a:t>(Vicente </a:t>
            </a:r>
            <a:r>
              <a:rPr lang="en-US" sz="1400" dirty="0" err="1"/>
              <a:t>Sabater</a:t>
            </a:r>
            <a:r>
              <a:rPr lang="en-US" sz="1400" dirty="0"/>
              <a:t> </a:t>
            </a:r>
            <a:r>
              <a:rPr lang="en-US" sz="1400" dirty="0" err="1"/>
              <a:t>Sempere</a:t>
            </a:r>
            <a:r>
              <a:rPr lang="en-US" sz="1400" dirty="0"/>
              <a:t>).</a:t>
            </a:r>
          </a:p>
          <a:p>
            <a:pPr algn="just"/>
            <a:r>
              <a:rPr lang="en-US" sz="1400" b="1" dirty="0"/>
              <a:t>Validated learning, experimentation and iteration with the customer</a:t>
            </a:r>
            <a:r>
              <a:rPr lang="en-US" sz="1400" dirty="0"/>
              <a:t>.</a:t>
            </a:r>
          </a:p>
          <a:p>
            <a:pPr algn="just"/>
            <a:r>
              <a:rPr lang="en-US" sz="1400" b="1" dirty="0"/>
              <a:t>Create something that the customer wants and is willing to pay for</a:t>
            </a:r>
            <a:r>
              <a:rPr lang="en-US" sz="1400" dirty="0"/>
              <a:t>.</a:t>
            </a:r>
          </a:p>
        </p:txBody>
      </p:sp>
      <p:sp>
        <p:nvSpPr>
          <p:cNvPr id="9" name="Inhaltsplatzhalter 2">
            <a:extLst>
              <a:ext uri="{FF2B5EF4-FFF2-40B4-BE49-F238E27FC236}">
                <a16:creationId xmlns:a16="http://schemas.microsoft.com/office/drawing/2014/main" id="{78F0693F-3CAE-2B59-185B-5AEB2805A519}"/>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pic>
        <p:nvPicPr>
          <p:cNvPr id="10" name="Imagen 9" descr="Diagrama&#10;&#10;Descripción generada automáticamente con confianza baja">
            <a:extLst>
              <a:ext uri="{FF2B5EF4-FFF2-40B4-BE49-F238E27FC236}">
                <a16:creationId xmlns:a16="http://schemas.microsoft.com/office/drawing/2014/main" id="{5445E6A3-AC41-2FF4-C5A2-54C0203E2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776" y="2362691"/>
            <a:ext cx="1973434" cy="2981195"/>
          </a:xfrm>
          <a:prstGeom prst="rect">
            <a:avLst/>
          </a:prstGeom>
        </p:spPr>
      </p:pic>
    </p:spTree>
    <p:extLst>
      <p:ext uri="{BB962C8B-B14F-4D97-AF65-F5344CB8AC3E}">
        <p14:creationId xmlns:p14="http://schemas.microsoft.com/office/powerpoint/2010/main" val="308120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13</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50502" y="2281441"/>
            <a:ext cx="7442214" cy="3064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a:t>
            </a:r>
          </a:p>
          <a:p>
            <a:pPr marL="0" indent="0" algn="just">
              <a:buNone/>
            </a:pPr>
            <a:r>
              <a:rPr lang="en-US" sz="1600" b="1" u="sng" dirty="0"/>
              <a:t>Common mistakes that the lean startup methodology try to correct</a:t>
            </a:r>
            <a:r>
              <a:rPr lang="en-US" sz="1600" dirty="0"/>
              <a:t>:</a:t>
            </a:r>
          </a:p>
          <a:p>
            <a:pPr algn="just"/>
            <a:r>
              <a:rPr lang="en-US" sz="1400" dirty="0"/>
              <a:t>We don't know how to </a:t>
            </a:r>
            <a:r>
              <a:rPr lang="en-US" sz="1400" b="1" dirty="0"/>
              <a:t>find customers before </a:t>
            </a:r>
            <a:r>
              <a:rPr lang="en-US" sz="1400" dirty="0"/>
              <a:t>we build the product.</a:t>
            </a:r>
          </a:p>
          <a:p>
            <a:pPr algn="just"/>
            <a:r>
              <a:rPr lang="en-US" sz="1400" dirty="0"/>
              <a:t>There is </a:t>
            </a:r>
            <a:r>
              <a:rPr lang="en-US" sz="1400" b="1" dirty="0"/>
              <a:t>a lot of theory and little practice </a:t>
            </a:r>
            <a:r>
              <a:rPr lang="en-US" sz="1400" dirty="0"/>
              <a:t>of how to do things.</a:t>
            </a:r>
          </a:p>
          <a:p>
            <a:pPr algn="just"/>
            <a:r>
              <a:rPr lang="en-US" sz="1400" b="1" dirty="0"/>
              <a:t>We are inclined </a:t>
            </a:r>
            <a:r>
              <a:rPr lang="en-US" sz="1400" dirty="0"/>
              <a:t>to think our ideas are good, and our knowledge of the industry authorizes us </a:t>
            </a:r>
            <a:r>
              <a:rPr lang="en-US" sz="1400" b="1" dirty="0"/>
              <a:t>to skip validation </a:t>
            </a:r>
            <a:r>
              <a:rPr lang="en-US" sz="1400" dirty="0"/>
              <a:t>and start building the product directly.</a:t>
            </a:r>
          </a:p>
          <a:p>
            <a:pPr algn="just"/>
            <a:r>
              <a:rPr lang="en-US" sz="1400" dirty="0"/>
              <a:t>We </a:t>
            </a:r>
            <a:r>
              <a:rPr lang="en-US" sz="1400" b="1" dirty="0"/>
              <a:t>tend to believe </a:t>
            </a:r>
            <a:r>
              <a:rPr lang="en-US" sz="1400" dirty="0"/>
              <a:t>that we have identified potential </a:t>
            </a:r>
            <a:r>
              <a:rPr lang="en-US" sz="1400" b="1" dirty="0"/>
              <a:t>customers who are willing to pay us for our solution without having validated </a:t>
            </a:r>
            <a:r>
              <a:rPr lang="en-US" sz="1400" dirty="0"/>
              <a:t>these ideas. </a:t>
            </a:r>
            <a:r>
              <a:rPr lang="en-US" sz="1400" b="1" dirty="0"/>
              <a:t>But is this really the case?</a:t>
            </a:r>
          </a:p>
          <a:p>
            <a:pPr algn="just"/>
            <a:endParaRPr lang="en-US" sz="1600" dirty="0"/>
          </a:p>
        </p:txBody>
      </p:sp>
      <p:sp>
        <p:nvSpPr>
          <p:cNvPr id="9" name="Inhaltsplatzhalter 2">
            <a:extLst>
              <a:ext uri="{FF2B5EF4-FFF2-40B4-BE49-F238E27FC236}">
                <a16:creationId xmlns:a16="http://schemas.microsoft.com/office/drawing/2014/main" id="{4D89E517-B66D-AA3E-15FD-CD434CD0E954}"/>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327423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14</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73359" y="2227098"/>
            <a:ext cx="7674719" cy="28823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Cost management - Efficiency </a:t>
            </a:r>
          </a:p>
          <a:p>
            <a:pPr algn="just"/>
            <a:r>
              <a:rPr lang="en-US" sz="1400" dirty="0"/>
              <a:t>Sometimes startup entrepreneurs present their projects to investors when they have almost </a:t>
            </a:r>
            <a:r>
              <a:rPr lang="en-US" sz="1400" b="1" dirty="0"/>
              <a:t>no resources left, </a:t>
            </a:r>
            <a:r>
              <a:rPr lang="en-US" sz="1400" dirty="0"/>
              <a:t>in search of funding to move forward, but </a:t>
            </a:r>
            <a:r>
              <a:rPr lang="en-US" sz="1400" b="1" dirty="0"/>
              <a:t>without</a:t>
            </a:r>
            <a:r>
              <a:rPr lang="en-US" sz="1400" dirty="0"/>
              <a:t>:</a:t>
            </a:r>
          </a:p>
          <a:p>
            <a:pPr lvl="1" algn="just">
              <a:buFont typeface="Courier New" panose="02070309020205020404" pitchFamily="49" charset="0"/>
              <a:buChar char="o"/>
            </a:pPr>
            <a:r>
              <a:rPr lang="en-US" sz="1200" b="1" dirty="0"/>
              <a:t>Real proof </a:t>
            </a:r>
            <a:r>
              <a:rPr lang="en-US" sz="1200" dirty="0"/>
              <a:t>that the </a:t>
            </a:r>
            <a:r>
              <a:rPr lang="en-US" sz="1200" b="1" dirty="0"/>
              <a:t>problem</a:t>
            </a:r>
            <a:r>
              <a:rPr lang="en-US" sz="1200" dirty="0"/>
              <a:t> they are trying to solve exists.</a:t>
            </a:r>
          </a:p>
          <a:p>
            <a:pPr lvl="1" algn="just">
              <a:buFont typeface="Courier New" panose="02070309020205020404" pitchFamily="49" charset="0"/>
              <a:buChar char="o"/>
            </a:pPr>
            <a:r>
              <a:rPr lang="en-US" sz="1200" b="1" dirty="0"/>
              <a:t>Knowing  if it is important </a:t>
            </a:r>
            <a:r>
              <a:rPr lang="en-US" sz="1200" dirty="0"/>
              <a:t>and affects many people.</a:t>
            </a:r>
          </a:p>
          <a:p>
            <a:pPr lvl="1" algn="just">
              <a:buFont typeface="Courier New" panose="02070309020205020404" pitchFamily="49" charset="0"/>
              <a:buChar char="o"/>
            </a:pPr>
            <a:r>
              <a:rPr lang="en-US" sz="1200" dirty="0"/>
              <a:t>Having sold and, therefore, </a:t>
            </a:r>
            <a:r>
              <a:rPr lang="en-US" sz="1200" b="1" dirty="0"/>
              <a:t>validated their business model</a:t>
            </a:r>
            <a:r>
              <a:rPr lang="en-US" sz="1200" dirty="0"/>
              <a:t>. </a:t>
            </a:r>
          </a:p>
          <a:p>
            <a:pPr algn="just"/>
            <a:r>
              <a:rPr lang="en-US" sz="1400" b="1" dirty="0"/>
              <a:t>At the beginning of the business project it is necessary to pay special attention to cost management</a:t>
            </a:r>
            <a:r>
              <a:rPr lang="en-US" sz="1400" dirty="0"/>
              <a:t>, since </a:t>
            </a:r>
            <a:r>
              <a:rPr lang="en-US" sz="1400" b="1" dirty="0"/>
              <a:t>there is not yet a constant source of income </a:t>
            </a:r>
            <a:r>
              <a:rPr lang="en-US" sz="1400" dirty="0"/>
              <a:t>with which to finance the activities. </a:t>
            </a:r>
          </a:p>
          <a:p>
            <a:pPr algn="just"/>
            <a:r>
              <a:rPr lang="en-US" sz="1400" dirty="0"/>
              <a:t>We will have to invest our resources efficiently to </a:t>
            </a:r>
            <a:r>
              <a:rPr lang="en-US" sz="1400" b="1" dirty="0"/>
              <a:t>avoid running out of funds before validating our business model.</a:t>
            </a:r>
          </a:p>
        </p:txBody>
      </p:sp>
      <p:sp>
        <p:nvSpPr>
          <p:cNvPr id="9" name="Inhaltsplatzhalter 2">
            <a:extLst>
              <a:ext uri="{FF2B5EF4-FFF2-40B4-BE49-F238E27FC236}">
                <a16:creationId xmlns:a16="http://schemas.microsoft.com/office/drawing/2014/main" id="{7FFB69BB-8E74-2E90-7143-63A9BBA0A727}"/>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14621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15</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85505" y="2090739"/>
            <a:ext cx="7979080" cy="385912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u="sng" dirty="0"/>
              <a:t>The key is not to venture into designing all the plans and then build the structure, but to do it STEP BY STEP as we secure the way.</a:t>
            </a:r>
          </a:p>
          <a:p>
            <a:pPr algn="just"/>
            <a:r>
              <a:rPr lang="en-US" sz="1600" b="1" dirty="0"/>
              <a:t>Validate customer segment. </a:t>
            </a:r>
            <a:r>
              <a:rPr lang="en-US" sz="1400" dirty="0"/>
              <a:t>Check the fit between your value proposition and your customer segment.</a:t>
            </a:r>
          </a:p>
          <a:p>
            <a:pPr lvl="1" algn="just">
              <a:buFont typeface="Courier New" panose="02070309020205020404" pitchFamily="49" charset="0"/>
              <a:buChar char="o"/>
            </a:pPr>
            <a:r>
              <a:rPr lang="en-US" sz="1200" dirty="0"/>
              <a:t>Why start creating everything without having first validated it in a simple way? </a:t>
            </a:r>
          </a:p>
          <a:p>
            <a:pPr lvl="1" algn="just">
              <a:buFont typeface="Courier New" panose="02070309020205020404" pitchFamily="49" charset="0"/>
              <a:buChar char="o"/>
            </a:pPr>
            <a:r>
              <a:rPr lang="en-US" sz="1200" dirty="0"/>
              <a:t>Is it necessary to develop the whole application before checking that people will really be interested in it?</a:t>
            </a:r>
          </a:p>
          <a:p>
            <a:pPr algn="just"/>
            <a:r>
              <a:rPr lang="en-US" sz="1600" b="1" dirty="0"/>
              <a:t>Validate value proposition. </a:t>
            </a:r>
            <a:r>
              <a:rPr lang="en-US" sz="1400" dirty="0"/>
              <a:t>Build one or various prototypes (minimum viable product) that precisely cover the main need and with which we invest the minimum necessary for the product to work perfectly in its minimum expression.</a:t>
            </a:r>
          </a:p>
          <a:p>
            <a:pPr algn="just"/>
            <a:r>
              <a:rPr lang="en-US" sz="1600" b="1" dirty="0"/>
              <a:t>Validate the price. </a:t>
            </a:r>
            <a:r>
              <a:rPr lang="en-US" sz="1400" dirty="0"/>
              <a:t>One of the ways to know the most appropriate price for services or products is to work with the information gathered by the early adopters who are beginning to test the platform. We can ask them how much they are willing to pay for each service based on different variables.</a:t>
            </a:r>
          </a:p>
          <a:p>
            <a:pPr algn="just"/>
            <a:endParaRPr lang="en-US" sz="1400" dirty="0"/>
          </a:p>
          <a:p>
            <a:pPr marL="0" indent="0" algn="ctr">
              <a:buNone/>
            </a:pPr>
            <a:r>
              <a:rPr lang="en-US" sz="1600" b="1" u="sng" dirty="0"/>
              <a:t>For this it is important to learn about agile development methodologies such as Lean </a:t>
            </a:r>
            <a:r>
              <a:rPr lang="en-US" sz="1600" b="1" u="sng" dirty="0" err="1"/>
              <a:t>StartUp</a:t>
            </a:r>
            <a:r>
              <a:rPr lang="en-US" sz="1600" b="1" u="sng" dirty="0"/>
              <a:t>.</a:t>
            </a:r>
          </a:p>
          <a:p>
            <a:pPr marL="0" indent="0" algn="just">
              <a:buNone/>
            </a:pPr>
            <a:endParaRPr lang="en-US" sz="1600" dirty="0"/>
          </a:p>
        </p:txBody>
      </p:sp>
      <p:sp>
        <p:nvSpPr>
          <p:cNvPr id="9" name="Inhaltsplatzhalter 2">
            <a:extLst>
              <a:ext uri="{FF2B5EF4-FFF2-40B4-BE49-F238E27FC236}">
                <a16:creationId xmlns:a16="http://schemas.microsoft.com/office/drawing/2014/main" id="{489B6772-C7EF-BC02-B82C-5B0F2D91E598}"/>
              </a:ext>
            </a:extLst>
          </p:cNvPr>
          <p:cNvSpPr>
            <a:spLocks noGrp="1"/>
          </p:cNvSpPr>
          <p:nvPr>
            <p:ph idx="1"/>
          </p:nvPr>
        </p:nvSpPr>
        <p:spPr>
          <a:xfrm>
            <a:off x="263010" y="1592263"/>
            <a:ext cx="8252340" cy="365126"/>
          </a:xfrm>
        </p:spPr>
        <p:txBody>
          <a:bodyPr vert="horz" lIns="91440" tIns="45720" rIns="91440" bIns="45720" rtlCol="0" anchor="t">
            <a:normAutofit fontScale="92500" lnSpcReduction="10000"/>
          </a:bodyPr>
          <a:lstStyle/>
          <a:p>
            <a:pPr marL="0" indent="0">
              <a:buNone/>
            </a:pPr>
            <a:r>
              <a:rPr lang="en-US" sz="2200" b="1" dirty="0">
                <a:solidFill>
                  <a:schemeClr val="accent6">
                    <a:lumMod val="75000"/>
                  </a:schemeClr>
                </a:solidFill>
              </a:rPr>
              <a:t>Know what you want to do and the best way to do it</a:t>
            </a:r>
            <a:endParaRPr lang="en-GB" sz="2200" b="1" dirty="0">
              <a:solidFill>
                <a:srgbClr val="92D050"/>
              </a:solidFill>
            </a:endParaRPr>
          </a:p>
        </p:txBody>
      </p:sp>
    </p:spTree>
    <p:extLst>
      <p:ext uri="{BB962C8B-B14F-4D97-AF65-F5344CB8AC3E}">
        <p14:creationId xmlns:p14="http://schemas.microsoft.com/office/powerpoint/2010/main" val="54860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16</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88515" y="2069016"/>
            <a:ext cx="7340252" cy="2377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Create a value proposition canvas</a:t>
            </a:r>
            <a:r>
              <a:rPr lang="en-US" sz="1400" b="1" dirty="0"/>
              <a:t>, </a:t>
            </a:r>
            <a:r>
              <a:rPr lang="en-US" sz="1400" u="sng" dirty="0"/>
              <a:t>to </a:t>
            </a:r>
            <a:r>
              <a:rPr lang="en-US" sz="1400" b="1" u="sng" dirty="0"/>
              <a:t>design, test, and develop </a:t>
            </a:r>
            <a:r>
              <a:rPr lang="en-US" sz="1400" u="sng" dirty="0"/>
              <a:t>your company’s Value Proposition to Customers in a more structured and thoughtful </a:t>
            </a:r>
            <a:r>
              <a:rPr lang="en-US" sz="1400" dirty="0"/>
              <a:t>way. Is composed of two blocks from the Business Model Canvas, and </a:t>
            </a:r>
            <a:r>
              <a:rPr lang="en-US" sz="1400" b="1" dirty="0"/>
              <a:t>the goal is to achieve a better fit between them</a:t>
            </a:r>
            <a:r>
              <a:rPr lang="en-US" sz="1400" dirty="0"/>
              <a:t>:</a:t>
            </a:r>
          </a:p>
          <a:p>
            <a:pPr marL="0" indent="0" algn="just">
              <a:buNone/>
            </a:pPr>
            <a:endParaRPr lang="en-US" sz="1400" dirty="0"/>
          </a:p>
          <a:p>
            <a:pPr marL="0" indent="0">
              <a:buNone/>
            </a:pPr>
            <a:r>
              <a:rPr lang="en-US" sz="1800" b="1" dirty="0">
                <a:solidFill>
                  <a:schemeClr val="accent6">
                    <a:lumMod val="75000"/>
                  </a:schemeClr>
                </a:solidFill>
              </a:rPr>
              <a:t>Value proposition</a:t>
            </a:r>
            <a:r>
              <a:rPr lang="en-US" sz="1800" b="1" dirty="0"/>
              <a:t>				</a:t>
            </a:r>
            <a:r>
              <a:rPr lang="en-US" sz="1800" b="1" dirty="0">
                <a:solidFill>
                  <a:schemeClr val="accent2">
                    <a:lumMod val="50000"/>
                  </a:schemeClr>
                </a:solidFill>
              </a:rPr>
              <a:t>          </a:t>
            </a:r>
            <a:r>
              <a:rPr lang="en-US" sz="1800" b="1" dirty="0">
                <a:solidFill>
                  <a:srgbClr val="A40C42"/>
                </a:solidFill>
              </a:rPr>
              <a:t>Customer segment</a:t>
            </a:r>
          </a:p>
          <a:p>
            <a:pPr marL="0" indent="0">
              <a:buNone/>
            </a:pPr>
            <a:endParaRPr lang="en-US" sz="1800" u="sng" dirty="0"/>
          </a:p>
        </p:txBody>
      </p:sp>
      <p:pic>
        <p:nvPicPr>
          <p:cNvPr id="9" name="Imagen 8" descr="Value Proposition Canvas - fit">
            <a:hlinkClick r:id="rId2" tooltip="&quot;Value Proposition Designer Canvas - fit by Alex Osterwalder, on Flickr&quot;"/>
            <a:extLst>
              <a:ext uri="{FF2B5EF4-FFF2-40B4-BE49-F238E27FC236}">
                <a16:creationId xmlns:a16="http://schemas.microsoft.com/office/drawing/2014/main" id="{2F1C456D-06E8-43A0-9247-3A1B7DBD74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017" y="3480615"/>
            <a:ext cx="7102257" cy="1077751"/>
          </a:xfrm>
          <a:prstGeom prst="rect">
            <a:avLst/>
          </a:prstGeom>
          <a:noFill/>
          <a:ln>
            <a:noFill/>
          </a:ln>
        </p:spPr>
      </p:pic>
      <p:sp>
        <p:nvSpPr>
          <p:cNvPr id="11" name="Inhaltsplatzhalter 2">
            <a:extLst>
              <a:ext uri="{FF2B5EF4-FFF2-40B4-BE49-F238E27FC236}">
                <a16:creationId xmlns:a16="http://schemas.microsoft.com/office/drawing/2014/main" id="{3D457FB8-FA3B-42BF-AAAB-79D855ABD683}"/>
              </a:ext>
            </a:extLst>
          </p:cNvPr>
          <p:cNvSpPr txBox="1">
            <a:spLocks/>
          </p:cNvSpPr>
          <p:nvPr/>
        </p:nvSpPr>
        <p:spPr>
          <a:xfrm>
            <a:off x="555781" y="4446740"/>
            <a:ext cx="3339814" cy="1262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u="sng" dirty="0"/>
          </a:p>
        </p:txBody>
      </p:sp>
      <p:sp>
        <p:nvSpPr>
          <p:cNvPr id="13" name="Inhaltsplatzhalter 2">
            <a:extLst>
              <a:ext uri="{FF2B5EF4-FFF2-40B4-BE49-F238E27FC236}">
                <a16:creationId xmlns:a16="http://schemas.microsoft.com/office/drawing/2014/main" id="{701C1FD2-6BBD-4754-BB6C-00657915295D}"/>
              </a:ext>
            </a:extLst>
          </p:cNvPr>
          <p:cNvSpPr txBox="1">
            <a:spLocks/>
          </p:cNvSpPr>
          <p:nvPr/>
        </p:nvSpPr>
        <p:spPr>
          <a:xfrm>
            <a:off x="631981" y="4429059"/>
            <a:ext cx="3339814" cy="1262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6">
                    <a:lumMod val="75000"/>
                  </a:schemeClr>
                </a:solidFill>
              </a:rPr>
              <a:t>Products and services</a:t>
            </a:r>
          </a:p>
          <a:p>
            <a:r>
              <a:rPr lang="en-US" sz="1800" dirty="0">
                <a:solidFill>
                  <a:schemeClr val="accent6">
                    <a:lumMod val="75000"/>
                  </a:schemeClr>
                </a:solidFill>
              </a:rPr>
              <a:t>Pain relievers</a:t>
            </a:r>
          </a:p>
          <a:p>
            <a:r>
              <a:rPr lang="en-US" sz="1800" dirty="0">
                <a:solidFill>
                  <a:schemeClr val="accent6">
                    <a:lumMod val="75000"/>
                  </a:schemeClr>
                </a:solidFill>
              </a:rPr>
              <a:t>Gain creators</a:t>
            </a:r>
          </a:p>
          <a:p>
            <a:endParaRPr lang="en-US" sz="1800" dirty="0">
              <a:solidFill>
                <a:schemeClr val="accent6">
                  <a:lumMod val="75000"/>
                </a:schemeClr>
              </a:solidFill>
            </a:endParaRPr>
          </a:p>
        </p:txBody>
      </p:sp>
      <p:sp>
        <p:nvSpPr>
          <p:cNvPr id="14" name="Inhaltsplatzhalter 2">
            <a:extLst>
              <a:ext uri="{FF2B5EF4-FFF2-40B4-BE49-F238E27FC236}">
                <a16:creationId xmlns:a16="http://schemas.microsoft.com/office/drawing/2014/main" id="{0D1CD5D3-F9AC-4B27-9CD7-8255BADB2FFA}"/>
              </a:ext>
            </a:extLst>
          </p:cNvPr>
          <p:cNvSpPr txBox="1">
            <a:spLocks/>
          </p:cNvSpPr>
          <p:nvPr/>
        </p:nvSpPr>
        <p:spPr>
          <a:xfrm>
            <a:off x="5652277" y="4378956"/>
            <a:ext cx="2439537" cy="1262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solidFill>
                  <a:srgbClr val="A40C42"/>
                </a:solidFill>
              </a:rPr>
              <a:t>Customer jobs</a:t>
            </a:r>
          </a:p>
          <a:p>
            <a:pPr algn="just"/>
            <a:r>
              <a:rPr lang="en-US" sz="1800" dirty="0">
                <a:solidFill>
                  <a:srgbClr val="A40C42"/>
                </a:solidFill>
              </a:rPr>
              <a:t>Customer pains</a:t>
            </a:r>
          </a:p>
          <a:p>
            <a:pPr algn="just"/>
            <a:r>
              <a:rPr lang="en-US" sz="1800" dirty="0">
                <a:solidFill>
                  <a:srgbClr val="A40C42"/>
                </a:solidFill>
              </a:rPr>
              <a:t>Customer gains</a:t>
            </a:r>
          </a:p>
          <a:p>
            <a:pPr algn="just"/>
            <a:endParaRPr lang="en-US" sz="1800" dirty="0">
              <a:solidFill>
                <a:srgbClr val="A40C42"/>
              </a:solidFill>
            </a:endParaRPr>
          </a:p>
        </p:txBody>
      </p:sp>
      <p:sp>
        <p:nvSpPr>
          <p:cNvPr id="15" name="Inhaltsplatzhalter 2">
            <a:extLst>
              <a:ext uri="{FF2B5EF4-FFF2-40B4-BE49-F238E27FC236}">
                <a16:creationId xmlns:a16="http://schemas.microsoft.com/office/drawing/2014/main" id="{B96BBC7B-4006-4B1B-B983-392E99290262}"/>
              </a:ext>
            </a:extLst>
          </p:cNvPr>
          <p:cNvSpPr txBox="1">
            <a:spLocks/>
          </p:cNvSpPr>
          <p:nvPr/>
        </p:nvSpPr>
        <p:spPr>
          <a:xfrm>
            <a:off x="3652921" y="4541663"/>
            <a:ext cx="736259" cy="5562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a:solidFill>
                  <a:schemeClr val="accent4">
                    <a:lumMod val="75000"/>
                  </a:schemeClr>
                </a:solidFill>
              </a:rPr>
              <a:t>FIT</a:t>
            </a:r>
          </a:p>
        </p:txBody>
      </p:sp>
      <p:sp>
        <p:nvSpPr>
          <p:cNvPr id="3" name="CuadroTexto 2">
            <a:extLst>
              <a:ext uri="{FF2B5EF4-FFF2-40B4-BE49-F238E27FC236}">
                <a16:creationId xmlns:a16="http://schemas.microsoft.com/office/drawing/2014/main" id="{9DA8E047-BF75-41CF-9DCE-A7B6EA07DF32}"/>
              </a:ext>
            </a:extLst>
          </p:cNvPr>
          <p:cNvSpPr txBox="1"/>
          <p:nvPr/>
        </p:nvSpPr>
        <p:spPr>
          <a:xfrm>
            <a:off x="5975684" y="5744245"/>
            <a:ext cx="2303547" cy="200055"/>
          </a:xfrm>
          <a:prstGeom prst="rect">
            <a:avLst/>
          </a:prstGeom>
          <a:noFill/>
        </p:spPr>
        <p:txBody>
          <a:bodyPr wrap="square" rtlCol="0">
            <a:spAutoFit/>
          </a:bodyPr>
          <a:lstStyle/>
          <a:p>
            <a:r>
              <a:rPr lang="es-ES" sz="700" dirty="0" err="1"/>
              <a:t>Source</a:t>
            </a:r>
            <a:r>
              <a:rPr lang="es-ES" sz="700" dirty="0"/>
              <a:t>: Strategyzer.com  &amp; Alexander Osterwalder (Flickr)</a:t>
            </a:r>
          </a:p>
        </p:txBody>
      </p:sp>
      <p:sp>
        <p:nvSpPr>
          <p:cNvPr id="17" name="Inhaltsplatzhalter 2">
            <a:extLst>
              <a:ext uri="{FF2B5EF4-FFF2-40B4-BE49-F238E27FC236}">
                <a16:creationId xmlns:a16="http://schemas.microsoft.com/office/drawing/2014/main" id="{AE3C244A-5AF6-B0DA-84B6-AFE9DFC54303}"/>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
        <p:nvSpPr>
          <p:cNvPr id="7" name="CuadroTexto 6">
            <a:extLst>
              <a:ext uri="{FF2B5EF4-FFF2-40B4-BE49-F238E27FC236}">
                <a16:creationId xmlns:a16="http://schemas.microsoft.com/office/drawing/2014/main" id="{45A4D41A-673D-5187-3609-1B0FCD75197B}"/>
              </a:ext>
            </a:extLst>
          </p:cNvPr>
          <p:cNvSpPr txBox="1"/>
          <p:nvPr/>
        </p:nvSpPr>
        <p:spPr>
          <a:xfrm>
            <a:off x="555781" y="2738848"/>
            <a:ext cx="7301551" cy="369332"/>
          </a:xfrm>
          <a:prstGeom prst="rect">
            <a:avLst/>
          </a:prstGeom>
          <a:noFill/>
        </p:spPr>
        <p:txBody>
          <a:bodyPr wrap="none" rtlCol="0">
            <a:spAutoFit/>
          </a:bodyPr>
          <a:lstStyle/>
          <a:p>
            <a:r>
              <a:rPr lang="es-ES" b="1" u="sng" dirty="0" err="1"/>
              <a:t>Validate</a:t>
            </a:r>
            <a:r>
              <a:rPr lang="es-ES" b="1" u="sng" dirty="0"/>
              <a:t> </a:t>
            </a:r>
            <a:r>
              <a:rPr lang="es-ES" b="1" u="sng" dirty="0" err="1"/>
              <a:t>your</a:t>
            </a:r>
            <a:r>
              <a:rPr lang="es-ES" b="1" u="sng" dirty="0"/>
              <a:t> </a:t>
            </a:r>
            <a:r>
              <a:rPr lang="es-ES" b="1" u="sng" dirty="0" err="1"/>
              <a:t>customer</a:t>
            </a:r>
            <a:r>
              <a:rPr lang="es-ES" b="1" u="sng" dirty="0"/>
              <a:t> </a:t>
            </a:r>
            <a:r>
              <a:rPr lang="es-ES" b="1" u="sng" dirty="0" err="1"/>
              <a:t>segment</a:t>
            </a:r>
            <a:r>
              <a:rPr lang="es-ES" b="1" u="sng" dirty="0"/>
              <a:t> through </a:t>
            </a:r>
            <a:r>
              <a:rPr lang="es-ES" b="1" u="sng" dirty="0" err="1"/>
              <a:t>direct</a:t>
            </a:r>
            <a:r>
              <a:rPr lang="es-ES" b="1" u="sng" dirty="0"/>
              <a:t> </a:t>
            </a:r>
            <a:r>
              <a:rPr lang="es-ES" b="1" u="sng" dirty="0" err="1"/>
              <a:t>interaction</a:t>
            </a:r>
            <a:r>
              <a:rPr lang="es-ES" b="1" u="sng" dirty="0"/>
              <a:t> </a:t>
            </a:r>
            <a:r>
              <a:rPr lang="es-ES" b="1" u="sng" dirty="0" err="1"/>
              <a:t>with</a:t>
            </a:r>
            <a:r>
              <a:rPr lang="es-ES" b="1" u="sng" dirty="0"/>
              <a:t> </a:t>
            </a:r>
            <a:r>
              <a:rPr lang="es-ES" b="1" u="sng" dirty="0" err="1"/>
              <a:t>customers</a:t>
            </a:r>
            <a:endParaRPr lang="es-ES" b="1" u="sng" dirty="0"/>
          </a:p>
        </p:txBody>
      </p:sp>
    </p:spTree>
    <p:extLst>
      <p:ext uri="{BB962C8B-B14F-4D97-AF65-F5344CB8AC3E}">
        <p14:creationId xmlns:p14="http://schemas.microsoft.com/office/powerpoint/2010/main" val="243282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17</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299912" y="4687900"/>
            <a:ext cx="4691564" cy="84662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u="sng" dirty="0">
                <a:solidFill>
                  <a:srgbClr val="A40C42"/>
                </a:solidFill>
              </a:rPr>
              <a:t>Customer pains</a:t>
            </a:r>
            <a:r>
              <a:rPr lang="en-US" sz="1600" b="1" dirty="0">
                <a:solidFill>
                  <a:srgbClr val="A40C42"/>
                </a:solidFill>
              </a:rPr>
              <a:t>: </a:t>
            </a:r>
            <a:r>
              <a:rPr lang="en-US" sz="1400" dirty="0">
                <a:solidFill>
                  <a:srgbClr val="A40C42"/>
                </a:solidFill>
              </a:rPr>
              <a:t>describe </a:t>
            </a:r>
            <a:r>
              <a:rPr lang="en-US" sz="1400" b="1" dirty="0">
                <a:solidFill>
                  <a:srgbClr val="A40C42"/>
                </a:solidFill>
              </a:rPr>
              <a:t>negative emotions</a:t>
            </a:r>
            <a:r>
              <a:rPr lang="en-US" sz="1400" dirty="0">
                <a:solidFill>
                  <a:srgbClr val="A40C42"/>
                </a:solidFill>
              </a:rPr>
              <a:t>, </a:t>
            </a:r>
            <a:r>
              <a:rPr lang="en-US" sz="1400" b="1" dirty="0">
                <a:solidFill>
                  <a:srgbClr val="A40C42"/>
                </a:solidFill>
              </a:rPr>
              <a:t>undesired costs and situations</a:t>
            </a:r>
            <a:r>
              <a:rPr lang="en-US" sz="1400" dirty="0">
                <a:solidFill>
                  <a:srgbClr val="A40C42"/>
                </a:solidFill>
              </a:rPr>
              <a:t>, </a:t>
            </a:r>
            <a:r>
              <a:rPr lang="en-US" sz="1400" b="1" dirty="0">
                <a:solidFill>
                  <a:srgbClr val="A40C42"/>
                </a:solidFill>
              </a:rPr>
              <a:t>and risks </a:t>
            </a:r>
            <a:r>
              <a:rPr lang="en-US" sz="1400" dirty="0">
                <a:solidFill>
                  <a:srgbClr val="A40C42"/>
                </a:solidFill>
              </a:rPr>
              <a:t>that your customer experiences or could experience </a:t>
            </a:r>
            <a:r>
              <a:rPr lang="en-US" sz="1400" b="1" dirty="0">
                <a:solidFill>
                  <a:srgbClr val="A40C42"/>
                </a:solidFill>
              </a:rPr>
              <a:t>before, during, and after getting the job done.</a:t>
            </a:r>
          </a:p>
        </p:txBody>
      </p:sp>
      <p:pic>
        <p:nvPicPr>
          <p:cNvPr id="16" name="Imagen 15" descr="Value Proposition Canvas - gains">
            <a:hlinkClick r:id="rId2" tooltip="&quot;Value Proposition Canvas - gains by Alex Osterwalder, on Flickr&quot;"/>
            <a:extLst>
              <a:ext uri="{FF2B5EF4-FFF2-40B4-BE49-F238E27FC236}">
                <a16:creationId xmlns:a16="http://schemas.microsoft.com/office/drawing/2014/main" id="{F251428B-446E-4FA7-A23B-6280091E8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6929"/>
            <a:ext cx="3960000" cy="2024001"/>
          </a:xfrm>
          <a:prstGeom prst="rect">
            <a:avLst/>
          </a:prstGeom>
          <a:noFill/>
          <a:ln>
            <a:noFill/>
          </a:ln>
        </p:spPr>
      </p:pic>
      <p:sp>
        <p:nvSpPr>
          <p:cNvPr id="15" name="Inhaltsplatzhalter 2">
            <a:extLst>
              <a:ext uri="{FF2B5EF4-FFF2-40B4-BE49-F238E27FC236}">
                <a16:creationId xmlns:a16="http://schemas.microsoft.com/office/drawing/2014/main" id="{316366B8-5822-D809-B6B9-F57DBA7E5EF5}"/>
              </a:ext>
            </a:extLst>
          </p:cNvPr>
          <p:cNvSpPr txBox="1">
            <a:spLocks/>
          </p:cNvSpPr>
          <p:nvPr/>
        </p:nvSpPr>
        <p:spPr>
          <a:xfrm>
            <a:off x="3299911" y="2208731"/>
            <a:ext cx="4691564" cy="67756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u="sng" dirty="0">
                <a:solidFill>
                  <a:srgbClr val="A40C42"/>
                </a:solidFill>
              </a:rPr>
              <a:t>Customer gains</a:t>
            </a:r>
            <a:r>
              <a:rPr lang="en-US" sz="1600" b="1" dirty="0">
                <a:solidFill>
                  <a:srgbClr val="A40C42"/>
                </a:solidFill>
              </a:rPr>
              <a:t>: </a:t>
            </a:r>
            <a:r>
              <a:rPr lang="en-US" sz="1400" dirty="0">
                <a:solidFill>
                  <a:srgbClr val="A40C42"/>
                </a:solidFill>
              </a:rPr>
              <a:t>describe the </a:t>
            </a:r>
            <a:r>
              <a:rPr lang="en-US" sz="1400" b="1" dirty="0">
                <a:solidFill>
                  <a:srgbClr val="A40C42"/>
                </a:solidFill>
              </a:rPr>
              <a:t>benefits your customer expects, desires, or would be surprised by</a:t>
            </a:r>
            <a:r>
              <a:rPr lang="en-US" sz="1400" dirty="0">
                <a:solidFill>
                  <a:srgbClr val="A40C42"/>
                </a:solidFill>
              </a:rPr>
              <a:t>. This includes functional utility, social gains, positive emotions, and cost.</a:t>
            </a:r>
            <a:endParaRPr lang="en-US" sz="1600" dirty="0">
              <a:solidFill>
                <a:srgbClr val="A40C42"/>
              </a:solidFill>
            </a:endParaRPr>
          </a:p>
        </p:txBody>
      </p:sp>
      <p:sp>
        <p:nvSpPr>
          <p:cNvPr id="17" name="Inhaltsplatzhalter 2">
            <a:extLst>
              <a:ext uri="{FF2B5EF4-FFF2-40B4-BE49-F238E27FC236}">
                <a16:creationId xmlns:a16="http://schemas.microsoft.com/office/drawing/2014/main" id="{EE497AE9-C95D-A5EF-2FA3-D02D51DED9B5}"/>
              </a:ext>
            </a:extLst>
          </p:cNvPr>
          <p:cNvSpPr txBox="1">
            <a:spLocks/>
          </p:cNvSpPr>
          <p:nvPr/>
        </p:nvSpPr>
        <p:spPr>
          <a:xfrm>
            <a:off x="3960001" y="3269451"/>
            <a:ext cx="4237516" cy="103331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u="sng" dirty="0">
                <a:solidFill>
                  <a:srgbClr val="A40C42"/>
                </a:solidFill>
              </a:rPr>
              <a:t>Customer jobs</a:t>
            </a:r>
            <a:r>
              <a:rPr lang="en-US" sz="1600" b="1" dirty="0">
                <a:solidFill>
                  <a:srgbClr val="A40C42"/>
                </a:solidFill>
              </a:rPr>
              <a:t>: </a:t>
            </a:r>
            <a:r>
              <a:rPr lang="en-US" sz="1400" dirty="0">
                <a:solidFill>
                  <a:srgbClr val="A40C42"/>
                </a:solidFill>
              </a:rPr>
              <a:t>sketch out a customer profile, </a:t>
            </a:r>
            <a:r>
              <a:rPr lang="en-US" sz="1400" b="1" dirty="0">
                <a:solidFill>
                  <a:srgbClr val="A40C42"/>
                </a:solidFill>
              </a:rPr>
              <a:t>describe what are they trying to get done</a:t>
            </a:r>
            <a:r>
              <a:rPr lang="en-US" sz="1400" dirty="0">
                <a:solidFill>
                  <a:srgbClr val="A40C42"/>
                </a:solidFill>
              </a:rPr>
              <a:t>. It could be the </a:t>
            </a:r>
            <a:r>
              <a:rPr lang="en-US" sz="1400" b="1" dirty="0">
                <a:solidFill>
                  <a:srgbClr val="A40C42"/>
                </a:solidFill>
              </a:rPr>
              <a:t>tasks</a:t>
            </a:r>
            <a:r>
              <a:rPr lang="en-US" sz="1400" dirty="0">
                <a:solidFill>
                  <a:srgbClr val="A40C42"/>
                </a:solidFill>
              </a:rPr>
              <a:t> they are trying to perform and complete, the </a:t>
            </a:r>
            <a:r>
              <a:rPr lang="en-US" sz="1400" b="1" dirty="0">
                <a:solidFill>
                  <a:srgbClr val="A40C42"/>
                </a:solidFill>
              </a:rPr>
              <a:t>problems</a:t>
            </a:r>
            <a:r>
              <a:rPr lang="en-US" sz="1400" dirty="0">
                <a:solidFill>
                  <a:srgbClr val="A40C42"/>
                </a:solidFill>
              </a:rPr>
              <a:t> they are trying to solve, or the </a:t>
            </a:r>
            <a:r>
              <a:rPr lang="en-US" sz="1400" b="1" dirty="0">
                <a:solidFill>
                  <a:srgbClr val="A40C42"/>
                </a:solidFill>
              </a:rPr>
              <a:t>needs</a:t>
            </a:r>
            <a:r>
              <a:rPr lang="en-US" sz="1400" dirty="0">
                <a:solidFill>
                  <a:srgbClr val="A40C42"/>
                </a:solidFill>
              </a:rPr>
              <a:t> they are trying to satisfy.</a:t>
            </a:r>
          </a:p>
        </p:txBody>
      </p:sp>
      <p:sp>
        <p:nvSpPr>
          <p:cNvPr id="18" name="CuadroTexto 17">
            <a:extLst>
              <a:ext uri="{FF2B5EF4-FFF2-40B4-BE49-F238E27FC236}">
                <a16:creationId xmlns:a16="http://schemas.microsoft.com/office/drawing/2014/main" id="{2C2D5E89-E5FF-C905-B35B-015B1ABA28B5}"/>
              </a:ext>
            </a:extLst>
          </p:cNvPr>
          <p:cNvSpPr txBox="1"/>
          <p:nvPr/>
        </p:nvSpPr>
        <p:spPr>
          <a:xfrm>
            <a:off x="5975684" y="5744245"/>
            <a:ext cx="2303547" cy="200055"/>
          </a:xfrm>
          <a:prstGeom prst="rect">
            <a:avLst/>
          </a:prstGeom>
          <a:noFill/>
        </p:spPr>
        <p:txBody>
          <a:bodyPr wrap="square" rtlCol="0">
            <a:spAutoFit/>
          </a:bodyPr>
          <a:lstStyle/>
          <a:p>
            <a:r>
              <a:rPr lang="es-ES" sz="700" dirty="0" err="1"/>
              <a:t>Source</a:t>
            </a:r>
            <a:r>
              <a:rPr lang="es-ES" sz="700" dirty="0"/>
              <a:t>: Strategyzer.com  &amp; Alexander Osterwalder (Flickr)</a:t>
            </a:r>
          </a:p>
        </p:txBody>
      </p:sp>
      <p:sp>
        <p:nvSpPr>
          <p:cNvPr id="14" name="Inhaltsplatzhalter 2">
            <a:extLst>
              <a:ext uri="{FF2B5EF4-FFF2-40B4-BE49-F238E27FC236}">
                <a16:creationId xmlns:a16="http://schemas.microsoft.com/office/drawing/2014/main" id="{8A887CCE-C7C0-6B3B-26CD-EFC723934EC9}"/>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
        <p:nvSpPr>
          <p:cNvPr id="3" name="CuadroTexto 2">
            <a:extLst>
              <a:ext uri="{FF2B5EF4-FFF2-40B4-BE49-F238E27FC236}">
                <a16:creationId xmlns:a16="http://schemas.microsoft.com/office/drawing/2014/main" id="{74A56C39-1172-2D2C-45D4-B34927E426D9}"/>
              </a:ext>
            </a:extLst>
          </p:cNvPr>
          <p:cNvSpPr txBox="1"/>
          <p:nvPr/>
        </p:nvSpPr>
        <p:spPr>
          <a:xfrm>
            <a:off x="215799" y="2198453"/>
            <a:ext cx="1977914" cy="646331"/>
          </a:xfrm>
          <a:prstGeom prst="rect">
            <a:avLst/>
          </a:prstGeom>
          <a:noFill/>
        </p:spPr>
        <p:txBody>
          <a:bodyPr wrap="none" rtlCol="0">
            <a:spAutoFit/>
          </a:bodyPr>
          <a:lstStyle/>
          <a:p>
            <a:r>
              <a:rPr lang="en-US" sz="1800" b="1" dirty="0">
                <a:solidFill>
                  <a:srgbClr val="A40C42"/>
                </a:solidFill>
              </a:rPr>
              <a:t>Customer segment</a:t>
            </a:r>
          </a:p>
          <a:p>
            <a:endParaRPr lang="es-ES" dirty="0">
              <a:solidFill>
                <a:srgbClr val="A40C42"/>
              </a:solidFill>
            </a:endParaRPr>
          </a:p>
        </p:txBody>
      </p:sp>
    </p:spTree>
    <p:extLst>
      <p:ext uri="{BB962C8B-B14F-4D97-AF65-F5344CB8AC3E}">
        <p14:creationId xmlns:p14="http://schemas.microsoft.com/office/powerpoint/2010/main" val="288026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18</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76251" y="4790157"/>
            <a:ext cx="5563602" cy="10960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u="sng" dirty="0">
                <a:solidFill>
                  <a:schemeClr val="accent6">
                    <a:lumMod val="50000"/>
                  </a:schemeClr>
                </a:solidFill>
              </a:rPr>
              <a:t>Pain relievers</a:t>
            </a:r>
            <a:r>
              <a:rPr lang="en-US" sz="1600" b="1" dirty="0">
                <a:solidFill>
                  <a:schemeClr val="accent6">
                    <a:lumMod val="50000"/>
                  </a:schemeClr>
                </a:solidFill>
              </a:rPr>
              <a:t>: </a:t>
            </a:r>
            <a:r>
              <a:rPr lang="en-US" sz="1400" dirty="0">
                <a:solidFill>
                  <a:schemeClr val="accent6">
                    <a:lumMod val="50000"/>
                  </a:schemeClr>
                </a:solidFill>
              </a:rPr>
              <a:t>describe </a:t>
            </a:r>
            <a:r>
              <a:rPr lang="en-US" sz="1400" b="1" dirty="0">
                <a:solidFill>
                  <a:schemeClr val="accent6">
                    <a:lumMod val="50000"/>
                  </a:schemeClr>
                </a:solidFill>
              </a:rPr>
              <a:t>how your products and services eliminate or alleviate negative emotions, undesired costs and situations, and risks </a:t>
            </a:r>
            <a:r>
              <a:rPr lang="en-US" sz="1400" dirty="0">
                <a:solidFill>
                  <a:schemeClr val="accent6">
                    <a:lumMod val="50000"/>
                  </a:schemeClr>
                </a:solidFill>
              </a:rPr>
              <a:t>your customer experiences or could experience before, during, and after getting the job done. </a:t>
            </a:r>
            <a:r>
              <a:rPr lang="en-US" sz="1400" b="1" dirty="0">
                <a:solidFill>
                  <a:schemeClr val="accent6">
                    <a:lumMod val="50000"/>
                  </a:schemeClr>
                </a:solidFill>
              </a:rPr>
              <a:t>Rank them </a:t>
            </a:r>
            <a:r>
              <a:rPr lang="en-US" sz="1400" dirty="0">
                <a:solidFill>
                  <a:schemeClr val="accent6">
                    <a:lumMod val="50000"/>
                  </a:schemeClr>
                </a:solidFill>
              </a:rPr>
              <a:t>according to their intensity for your customer. </a:t>
            </a:r>
          </a:p>
          <a:p>
            <a:pPr marL="0" indent="0" algn="just">
              <a:buNone/>
            </a:pPr>
            <a:endParaRPr lang="en-US" sz="1600" dirty="0">
              <a:solidFill>
                <a:schemeClr val="accent6">
                  <a:lumMod val="50000"/>
                </a:schemeClr>
              </a:solidFill>
            </a:endParaRPr>
          </a:p>
        </p:txBody>
      </p:sp>
      <p:pic>
        <p:nvPicPr>
          <p:cNvPr id="9" name="Imagen 8" descr="Value Proposition Canvas">
            <a:hlinkClick r:id="rId2" tooltip="&quot;Value Proposition Canvas by Alex Osterwalder, on Flickr&quot;"/>
            <a:extLst>
              <a:ext uri="{FF2B5EF4-FFF2-40B4-BE49-F238E27FC236}">
                <a16:creationId xmlns:a16="http://schemas.microsoft.com/office/drawing/2014/main" id="{EEBC6426-B769-440F-8F7E-96339978B5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5201" y="2818958"/>
            <a:ext cx="3960000" cy="1971199"/>
          </a:xfrm>
          <a:prstGeom prst="rect">
            <a:avLst/>
          </a:prstGeom>
          <a:noFill/>
          <a:ln>
            <a:noFill/>
          </a:ln>
        </p:spPr>
      </p:pic>
      <p:sp>
        <p:nvSpPr>
          <p:cNvPr id="12" name="Inhaltsplatzhalter 2">
            <a:extLst>
              <a:ext uri="{FF2B5EF4-FFF2-40B4-BE49-F238E27FC236}">
                <a16:creationId xmlns:a16="http://schemas.microsoft.com/office/drawing/2014/main" id="{D667C035-6436-FDC9-66D9-0B3CFFA0C2AD}"/>
              </a:ext>
            </a:extLst>
          </p:cNvPr>
          <p:cNvSpPr txBox="1">
            <a:spLocks/>
          </p:cNvSpPr>
          <p:nvPr/>
        </p:nvSpPr>
        <p:spPr>
          <a:xfrm>
            <a:off x="189031" y="3287650"/>
            <a:ext cx="4126170" cy="10960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u="sng" dirty="0">
                <a:solidFill>
                  <a:schemeClr val="accent6">
                    <a:lumMod val="50000"/>
                  </a:schemeClr>
                </a:solidFill>
              </a:rPr>
              <a:t>Products and services</a:t>
            </a:r>
            <a:r>
              <a:rPr lang="en-US" sz="1600" b="1" dirty="0">
                <a:solidFill>
                  <a:schemeClr val="accent6">
                    <a:lumMod val="50000"/>
                  </a:schemeClr>
                </a:solidFill>
              </a:rPr>
              <a:t>: </a:t>
            </a:r>
            <a:r>
              <a:rPr lang="en-US" sz="1400" dirty="0">
                <a:solidFill>
                  <a:schemeClr val="accent6">
                    <a:lumMod val="50000"/>
                  </a:schemeClr>
                </a:solidFill>
              </a:rPr>
              <a:t>list the products and services you offer and </a:t>
            </a:r>
            <a:r>
              <a:rPr lang="en-US" sz="1400" b="1" dirty="0">
                <a:solidFill>
                  <a:schemeClr val="accent6">
                    <a:lumMod val="50000"/>
                  </a:schemeClr>
                </a:solidFill>
              </a:rPr>
              <a:t>define how they help your customer get</a:t>
            </a:r>
            <a:r>
              <a:rPr lang="en-US" sz="1400" dirty="0">
                <a:solidFill>
                  <a:schemeClr val="accent6">
                    <a:lumMod val="50000"/>
                  </a:schemeClr>
                </a:solidFill>
              </a:rPr>
              <a:t> either a functional, social, or emotional </a:t>
            </a:r>
            <a:r>
              <a:rPr lang="en-US" sz="1400" b="1" dirty="0">
                <a:solidFill>
                  <a:schemeClr val="accent6">
                    <a:lumMod val="50000"/>
                  </a:schemeClr>
                </a:solidFill>
              </a:rPr>
              <a:t>job done</a:t>
            </a:r>
            <a:r>
              <a:rPr lang="en-US" sz="1400" dirty="0">
                <a:solidFill>
                  <a:schemeClr val="accent6">
                    <a:lumMod val="50000"/>
                  </a:schemeClr>
                </a:solidFill>
              </a:rPr>
              <a:t>, or help him/her satisfy basic needs. Rank them according to their importance to your customer. </a:t>
            </a:r>
          </a:p>
          <a:p>
            <a:pPr marL="0" indent="0" algn="just">
              <a:buNone/>
            </a:pPr>
            <a:endParaRPr lang="en-US" sz="1600" dirty="0">
              <a:solidFill>
                <a:schemeClr val="accent6">
                  <a:lumMod val="50000"/>
                </a:schemeClr>
              </a:solidFill>
            </a:endParaRPr>
          </a:p>
        </p:txBody>
      </p:sp>
      <p:sp>
        <p:nvSpPr>
          <p:cNvPr id="13" name="Inhaltsplatzhalter 2">
            <a:extLst>
              <a:ext uri="{FF2B5EF4-FFF2-40B4-BE49-F238E27FC236}">
                <a16:creationId xmlns:a16="http://schemas.microsoft.com/office/drawing/2014/main" id="{DB2CC69A-CD88-080A-42E5-BC4955C1E618}"/>
              </a:ext>
            </a:extLst>
          </p:cNvPr>
          <p:cNvSpPr txBox="1">
            <a:spLocks/>
          </p:cNvSpPr>
          <p:nvPr/>
        </p:nvSpPr>
        <p:spPr>
          <a:xfrm>
            <a:off x="476251" y="2131122"/>
            <a:ext cx="5563602" cy="10960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u="sng" dirty="0">
                <a:solidFill>
                  <a:schemeClr val="accent6">
                    <a:lumMod val="50000"/>
                  </a:schemeClr>
                </a:solidFill>
              </a:rPr>
              <a:t>Gain creators</a:t>
            </a:r>
            <a:r>
              <a:rPr lang="en-US" sz="1600" b="1" dirty="0">
                <a:solidFill>
                  <a:schemeClr val="accent6">
                    <a:lumMod val="50000"/>
                  </a:schemeClr>
                </a:solidFill>
              </a:rPr>
              <a:t>: </a:t>
            </a:r>
            <a:r>
              <a:rPr lang="en-US" sz="1400" dirty="0">
                <a:solidFill>
                  <a:schemeClr val="accent6">
                    <a:lumMod val="50000"/>
                  </a:schemeClr>
                </a:solidFill>
              </a:rPr>
              <a:t>describe </a:t>
            </a:r>
            <a:r>
              <a:rPr lang="en-US" sz="1400" b="1" dirty="0">
                <a:solidFill>
                  <a:schemeClr val="accent6">
                    <a:lumMod val="50000"/>
                  </a:schemeClr>
                </a:solidFill>
              </a:rPr>
              <a:t>how your products and services create benefits your customer expects, desires, or would be surprised by, </a:t>
            </a:r>
            <a:r>
              <a:rPr lang="en-US" sz="1400" dirty="0">
                <a:solidFill>
                  <a:schemeClr val="accent6">
                    <a:lumMod val="50000"/>
                  </a:schemeClr>
                </a:solidFill>
              </a:rPr>
              <a:t>including functional utility, social gains, positive emotions, and cost. Rank them according to their relevance for your customers. </a:t>
            </a:r>
          </a:p>
          <a:p>
            <a:pPr marL="0" indent="0" algn="just">
              <a:buNone/>
            </a:pPr>
            <a:endParaRPr lang="en-US" sz="1600" dirty="0">
              <a:solidFill>
                <a:schemeClr val="accent6">
                  <a:lumMod val="50000"/>
                </a:schemeClr>
              </a:solidFill>
            </a:endParaRPr>
          </a:p>
        </p:txBody>
      </p:sp>
      <p:sp>
        <p:nvSpPr>
          <p:cNvPr id="14" name="CuadroTexto 13">
            <a:extLst>
              <a:ext uri="{FF2B5EF4-FFF2-40B4-BE49-F238E27FC236}">
                <a16:creationId xmlns:a16="http://schemas.microsoft.com/office/drawing/2014/main" id="{B9332032-FE17-FA4D-910A-30A80E0786B2}"/>
              </a:ext>
            </a:extLst>
          </p:cNvPr>
          <p:cNvSpPr txBox="1"/>
          <p:nvPr/>
        </p:nvSpPr>
        <p:spPr>
          <a:xfrm>
            <a:off x="5975684" y="5744245"/>
            <a:ext cx="2303547" cy="200055"/>
          </a:xfrm>
          <a:prstGeom prst="rect">
            <a:avLst/>
          </a:prstGeom>
          <a:noFill/>
        </p:spPr>
        <p:txBody>
          <a:bodyPr wrap="square" rtlCol="0">
            <a:spAutoFit/>
          </a:bodyPr>
          <a:lstStyle/>
          <a:p>
            <a:r>
              <a:rPr lang="es-ES" sz="700" dirty="0" err="1"/>
              <a:t>Source</a:t>
            </a:r>
            <a:r>
              <a:rPr lang="es-ES" sz="700" dirty="0"/>
              <a:t>: Strategyzer.com  &amp; Alexander Osterwalder (Flickr)</a:t>
            </a:r>
          </a:p>
        </p:txBody>
      </p:sp>
      <p:sp>
        <p:nvSpPr>
          <p:cNvPr id="15" name="Inhaltsplatzhalter 2">
            <a:extLst>
              <a:ext uri="{FF2B5EF4-FFF2-40B4-BE49-F238E27FC236}">
                <a16:creationId xmlns:a16="http://schemas.microsoft.com/office/drawing/2014/main" id="{90A8389C-4639-E6BD-CD47-9B7CD6B411F7}"/>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
        <p:nvSpPr>
          <p:cNvPr id="3" name="CuadroTexto 2">
            <a:extLst>
              <a:ext uri="{FF2B5EF4-FFF2-40B4-BE49-F238E27FC236}">
                <a16:creationId xmlns:a16="http://schemas.microsoft.com/office/drawing/2014/main" id="{45823382-A44C-F528-0B4E-7059289145DC}"/>
              </a:ext>
            </a:extLst>
          </p:cNvPr>
          <p:cNvSpPr txBox="1"/>
          <p:nvPr/>
        </p:nvSpPr>
        <p:spPr>
          <a:xfrm>
            <a:off x="6328611" y="2197768"/>
            <a:ext cx="2031325" cy="369332"/>
          </a:xfrm>
          <a:prstGeom prst="rect">
            <a:avLst/>
          </a:prstGeom>
          <a:noFill/>
        </p:spPr>
        <p:txBody>
          <a:bodyPr wrap="none" rtlCol="0">
            <a:spAutoFit/>
          </a:bodyPr>
          <a:lstStyle/>
          <a:p>
            <a:r>
              <a:rPr lang="en-US" sz="1800" b="1" dirty="0">
                <a:solidFill>
                  <a:schemeClr val="accent6">
                    <a:lumMod val="75000"/>
                  </a:schemeClr>
                </a:solidFill>
              </a:rPr>
              <a:t>Value proposition</a:t>
            </a:r>
            <a:r>
              <a:rPr lang="en-US" sz="1800" b="1" dirty="0"/>
              <a:t>	</a:t>
            </a:r>
            <a:endParaRPr lang="es-ES" dirty="0"/>
          </a:p>
        </p:txBody>
      </p:sp>
    </p:spTree>
    <p:extLst>
      <p:ext uri="{BB962C8B-B14F-4D97-AF65-F5344CB8AC3E}">
        <p14:creationId xmlns:p14="http://schemas.microsoft.com/office/powerpoint/2010/main" val="74824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19</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98842" y="2044790"/>
            <a:ext cx="7980060" cy="128477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Competing for customers: </a:t>
            </a:r>
          </a:p>
          <a:p>
            <a:pPr algn="just"/>
            <a:r>
              <a:rPr lang="en-US" sz="1400" dirty="0"/>
              <a:t>Most Value Propositions compete with others for the same Customer Segment. This is kind of looking for an "open slot" that will be filled by the company with the best fit. </a:t>
            </a:r>
          </a:p>
          <a:p>
            <a:pPr algn="just"/>
            <a:r>
              <a:rPr lang="en-US" sz="1400" dirty="0"/>
              <a:t>If you sketch out competing value propositions, you can easily compare them by mapping out the same variables (e.g., price, performance, risk, service quality, etc.) </a:t>
            </a:r>
          </a:p>
        </p:txBody>
      </p:sp>
      <p:sp>
        <p:nvSpPr>
          <p:cNvPr id="10" name="CuadroTexto 9">
            <a:extLst>
              <a:ext uri="{FF2B5EF4-FFF2-40B4-BE49-F238E27FC236}">
                <a16:creationId xmlns:a16="http://schemas.microsoft.com/office/drawing/2014/main" id="{A84857AF-1C40-9A87-C872-DC8AAA3D47DB}"/>
              </a:ext>
            </a:extLst>
          </p:cNvPr>
          <p:cNvSpPr txBox="1"/>
          <p:nvPr/>
        </p:nvSpPr>
        <p:spPr>
          <a:xfrm>
            <a:off x="5975684" y="5744245"/>
            <a:ext cx="2303547" cy="200055"/>
          </a:xfrm>
          <a:prstGeom prst="rect">
            <a:avLst/>
          </a:prstGeom>
          <a:noFill/>
        </p:spPr>
        <p:txBody>
          <a:bodyPr wrap="square" rtlCol="0">
            <a:spAutoFit/>
          </a:bodyPr>
          <a:lstStyle/>
          <a:p>
            <a:r>
              <a:rPr lang="es-ES" sz="700" dirty="0" err="1"/>
              <a:t>Source</a:t>
            </a:r>
            <a:r>
              <a:rPr lang="es-ES" sz="700" dirty="0"/>
              <a:t>: Strategyzer.com  &amp; Alexander Osterwalder (Flickr)</a:t>
            </a:r>
          </a:p>
        </p:txBody>
      </p:sp>
      <p:sp>
        <p:nvSpPr>
          <p:cNvPr id="14" name="Inhaltsplatzhalter 2">
            <a:extLst>
              <a:ext uri="{FF2B5EF4-FFF2-40B4-BE49-F238E27FC236}">
                <a16:creationId xmlns:a16="http://schemas.microsoft.com/office/drawing/2014/main" id="{AA559404-DE2B-F8F7-8088-AB4B2533FB61}"/>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
        <p:nvSpPr>
          <p:cNvPr id="11" name="Inhaltsplatzhalter 2">
            <a:extLst>
              <a:ext uri="{FF2B5EF4-FFF2-40B4-BE49-F238E27FC236}">
                <a16:creationId xmlns:a16="http://schemas.microsoft.com/office/drawing/2014/main" id="{BD3E9A5D-FDA4-6DC0-E3CC-8BA05C4064ED}"/>
              </a:ext>
            </a:extLst>
          </p:cNvPr>
          <p:cNvSpPr txBox="1">
            <a:spLocks/>
          </p:cNvSpPr>
          <p:nvPr/>
        </p:nvSpPr>
        <p:spPr>
          <a:xfrm>
            <a:off x="1414873" y="3528435"/>
            <a:ext cx="5948614" cy="208625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a:t>What do we want to know?</a:t>
            </a:r>
          </a:p>
          <a:p>
            <a:pPr algn="just"/>
            <a:r>
              <a:rPr lang="en-US" sz="1800" dirty="0"/>
              <a:t>Is the problem important for the people who we believe suffer from it?</a:t>
            </a:r>
          </a:p>
          <a:p>
            <a:pPr algn="just"/>
            <a:r>
              <a:rPr lang="en-US" sz="1800" dirty="0"/>
              <a:t>Is there a significant number of people suffering from this problem?</a:t>
            </a:r>
          </a:p>
          <a:p>
            <a:pPr algn="just"/>
            <a:r>
              <a:rPr lang="en-US" sz="1800" dirty="0"/>
              <a:t>Would they be willing to pay for a solution that solves the problem?</a:t>
            </a:r>
          </a:p>
          <a:p>
            <a:pPr marL="0" indent="0" algn="just">
              <a:buNone/>
            </a:pPr>
            <a:endParaRPr lang="en-US" sz="1800" dirty="0"/>
          </a:p>
          <a:p>
            <a:pPr lvl="1" algn="just"/>
            <a:r>
              <a:rPr lang="en-US" sz="1400" dirty="0"/>
              <a:t>Are there current solutions on the market? </a:t>
            </a:r>
          </a:p>
          <a:p>
            <a:pPr lvl="1" algn="just"/>
            <a:r>
              <a:rPr lang="en-US" sz="1400" dirty="0"/>
              <a:t>What are the main ones? </a:t>
            </a:r>
          </a:p>
          <a:p>
            <a:pPr lvl="1" algn="just"/>
            <a:r>
              <a:rPr lang="en-US" sz="1400" dirty="0"/>
              <a:t>How can we open a slot among the closest competition?</a:t>
            </a:r>
          </a:p>
          <a:p>
            <a:pPr marL="0" indent="0" algn="just">
              <a:buNone/>
            </a:pPr>
            <a:endParaRPr lang="en-US" sz="2000" dirty="0"/>
          </a:p>
        </p:txBody>
      </p:sp>
    </p:spTree>
    <p:extLst>
      <p:ext uri="{BB962C8B-B14F-4D97-AF65-F5344CB8AC3E}">
        <p14:creationId xmlns:p14="http://schemas.microsoft.com/office/powerpoint/2010/main" val="133261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597A3-9C44-455B-B4B5-E4EBB023C296}"/>
              </a:ext>
            </a:extLst>
          </p:cNvPr>
          <p:cNvSpPr>
            <a:spLocks noGrp="1"/>
          </p:cNvSpPr>
          <p:nvPr>
            <p:ph type="title"/>
          </p:nvPr>
        </p:nvSpPr>
        <p:spPr>
          <a:xfrm>
            <a:off x="227817" y="1575332"/>
            <a:ext cx="7886700" cy="1325563"/>
          </a:xfrm>
        </p:spPr>
        <p:txBody>
          <a:bodyPr>
            <a:noAutofit/>
          </a:bodyPr>
          <a:lstStyle/>
          <a:p>
            <a:pPr algn="just"/>
            <a:r>
              <a:rPr lang="en-US" sz="3600" b="1" dirty="0">
                <a:latin typeface="Calibri"/>
                <a:cs typeface="Times New Roman"/>
              </a:rPr>
              <a:t>Developing the entrepreneurial path</a:t>
            </a:r>
            <a:br>
              <a:rPr lang="en-US" sz="2800" dirty="0">
                <a:latin typeface="Calibri"/>
                <a:cs typeface="Times New Roman"/>
              </a:rPr>
            </a:br>
            <a:r>
              <a:rPr lang="en-US" sz="2400" dirty="0">
                <a:latin typeface="Calibri"/>
                <a:cs typeface="Times New Roman"/>
              </a:rPr>
              <a:t>Developing creativity &amp; innovativeness, support needed at each stage, creation of impact &amp; measurement, decision-making skills &amp; personal branding </a:t>
            </a:r>
            <a:endParaRPr lang="en-US" sz="2800" dirty="0">
              <a:latin typeface="Calibri"/>
              <a:cs typeface="Times New Roman"/>
            </a:endParaRPr>
          </a:p>
        </p:txBody>
      </p:sp>
      <p:sp>
        <p:nvSpPr>
          <p:cNvPr id="5" name="Content Placeholder 4">
            <a:extLst>
              <a:ext uri="{FF2B5EF4-FFF2-40B4-BE49-F238E27FC236}">
                <a16:creationId xmlns:a16="http://schemas.microsoft.com/office/drawing/2014/main" id="{C8E46CAB-D8E8-4495-B8CF-5DC57B20290B}"/>
              </a:ext>
            </a:extLst>
          </p:cNvPr>
          <p:cNvSpPr>
            <a:spLocks noGrp="1"/>
          </p:cNvSpPr>
          <p:nvPr>
            <p:ph idx="1"/>
          </p:nvPr>
        </p:nvSpPr>
        <p:spPr>
          <a:xfrm>
            <a:off x="628650" y="3429000"/>
            <a:ext cx="7485867" cy="2028312"/>
          </a:xfrm>
        </p:spPr>
        <p:txBody>
          <a:bodyPr vert="horz" lIns="91440" tIns="45720" rIns="91440" bIns="45720" rtlCol="0" anchor="t">
            <a:normAutofit/>
          </a:bodyPr>
          <a:lstStyle/>
          <a:p>
            <a:r>
              <a:rPr lang="de-DE" b="1" dirty="0"/>
              <a:t>Eduardo Sánchez García</a:t>
            </a:r>
          </a:p>
          <a:p>
            <a:r>
              <a:rPr lang="de-DE" b="1" dirty="0"/>
              <a:t>Assistant professor at the University of Alicante</a:t>
            </a:r>
          </a:p>
          <a:p>
            <a:pPr>
              <a:tabLst>
                <a:tab pos="1617663" algn="l"/>
              </a:tabLst>
              <a:defRPr/>
            </a:pPr>
            <a:r>
              <a:rPr lang="en-GB" b="1" dirty="0"/>
              <a:t>eduardo.sanchez@ua.es</a:t>
            </a:r>
          </a:p>
        </p:txBody>
      </p:sp>
    </p:spTree>
    <p:extLst>
      <p:ext uri="{BB962C8B-B14F-4D97-AF65-F5344CB8AC3E}">
        <p14:creationId xmlns:p14="http://schemas.microsoft.com/office/powerpoint/2010/main" val="127865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20</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09" y="3064042"/>
            <a:ext cx="5292027" cy="2893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Validate your solution:</a:t>
            </a:r>
          </a:p>
          <a:p>
            <a:pPr lvl="1" algn="just">
              <a:buFont typeface="Courier New" panose="02070309020205020404" pitchFamily="49" charset="0"/>
              <a:buChar char="o"/>
            </a:pPr>
            <a:r>
              <a:rPr lang="en-US" sz="1400" b="1" dirty="0"/>
              <a:t>We must validate it through direct interaction with customers </a:t>
            </a:r>
            <a:r>
              <a:rPr lang="en-US" sz="1400" dirty="0"/>
              <a:t>(in different platforms). We are looking to do it with a special group of people, the </a:t>
            </a:r>
            <a:r>
              <a:rPr lang="en-US" sz="1400" b="1" dirty="0"/>
              <a:t>early adopters</a:t>
            </a:r>
            <a:r>
              <a:rPr lang="en-US" sz="1400" dirty="0"/>
              <a:t>:</a:t>
            </a:r>
          </a:p>
          <a:p>
            <a:pPr lvl="2" algn="just">
              <a:buFont typeface="Wingdings" panose="05000000000000000000" pitchFamily="2" charset="2"/>
              <a:buChar char="Ø"/>
            </a:pPr>
            <a:r>
              <a:rPr lang="en-US" sz="1400" dirty="0"/>
              <a:t>They have a problem or need and are aware of it.</a:t>
            </a:r>
          </a:p>
          <a:p>
            <a:pPr lvl="2" algn="just">
              <a:buFont typeface="Wingdings" panose="05000000000000000000" pitchFamily="2" charset="2"/>
              <a:buChar char="Ø"/>
            </a:pPr>
            <a:r>
              <a:rPr lang="en-US" sz="1400" dirty="0"/>
              <a:t>They are actively seeking for a solution and are willing to pay for it.</a:t>
            </a:r>
          </a:p>
          <a:p>
            <a:pPr lvl="2" algn="just">
              <a:buFont typeface="Wingdings" panose="05000000000000000000" pitchFamily="2" charset="2"/>
              <a:buChar char="Ø"/>
            </a:pPr>
            <a:r>
              <a:rPr lang="en-US" sz="1400" dirty="0"/>
              <a:t>They are willing to take risks, enjoy experimenting and are financially solvent.</a:t>
            </a:r>
          </a:p>
          <a:p>
            <a:pPr lvl="2" algn="just">
              <a:buFont typeface="Wingdings" panose="05000000000000000000" pitchFamily="2" charset="2"/>
              <a:buChar char="Ø"/>
            </a:pPr>
            <a:r>
              <a:rPr lang="en-US" sz="1400" dirty="0"/>
              <a:t>Tend to be very active on social media and often create reviews and other material about new products they like or dislike.</a:t>
            </a:r>
          </a:p>
          <a:p>
            <a:pPr lvl="1" algn="just">
              <a:buFont typeface="Courier New" panose="02070309020205020404" pitchFamily="49" charset="0"/>
              <a:buChar char="o"/>
            </a:pPr>
            <a:endParaRPr lang="en-US" sz="1200" b="1" dirty="0"/>
          </a:p>
        </p:txBody>
      </p:sp>
      <p:sp>
        <p:nvSpPr>
          <p:cNvPr id="9" name="Inhaltsplatzhalter 2">
            <a:extLst>
              <a:ext uri="{FF2B5EF4-FFF2-40B4-BE49-F238E27FC236}">
                <a16:creationId xmlns:a16="http://schemas.microsoft.com/office/drawing/2014/main" id="{9085E1E2-8146-F2E4-C8AE-7150398105C7}"/>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pic>
        <p:nvPicPr>
          <p:cNvPr id="7" name="Imagen 6" descr="Diagrama&#10;&#10;Descripción generada automáticamente">
            <a:extLst>
              <a:ext uri="{FF2B5EF4-FFF2-40B4-BE49-F238E27FC236}">
                <a16:creationId xmlns:a16="http://schemas.microsoft.com/office/drawing/2014/main" id="{E791AE01-2708-5EF2-6FA5-D0BB1ACDC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863" y="2933574"/>
            <a:ext cx="2534651" cy="2534651"/>
          </a:xfrm>
          <a:prstGeom prst="rect">
            <a:avLst/>
          </a:prstGeom>
        </p:spPr>
      </p:pic>
      <p:sp>
        <p:nvSpPr>
          <p:cNvPr id="10" name="Inhaltsplatzhalter 2">
            <a:extLst>
              <a:ext uri="{FF2B5EF4-FFF2-40B4-BE49-F238E27FC236}">
                <a16:creationId xmlns:a16="http://schemas.microsoft.com/office/drawing/2014/main" id="{227527F3-96E7-6BEF-48B2-21AF40FFC718}"/>
              </a:ext>
            </a:extLst>
          </p:cNvPr>
          <p:cNvSpPr txBox="1">
            <a:spLocks/>
          </p:cNvSpPr>
          <p:nvPr/>
        </p:nvSpPr>
        <p:spPr>
          <a:xfrm>
            <a:off x="263010" y="2090739"/>
            <a:ext cx="7826678" cy="10454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a:t>
            </a:r>
          </a:p>
          <a:p>
            <a:pPr algn="just"/>
            <a:r>
              <a:rPr lang="en-US" sz="1400" b="1" dirty="0"/>
              <a:t>Understood and validated the problem (hypotheses of the customers and problems)</a:t>
            </a:r>
          </a:p>
          <a:p>
            <a:pPr algn="just"/>
            <a:r>
              <a:rPr lang="en-US" sz="1400" b="1" dirty="0"/>
              <a:t>Defined the solution</a:t>
            </a:r>
          </a:p>
        </p:txBody>
      </p:sp>
      <p:sp>
        <p:nvSpPr>
          <p:cNvPr id="11" name="CuadroTexto 10">
            <a:extLst>
              <a:ext uri="{FF2B5EF4-FFF2-40B4-BE49-F238E27FC236}">
                <a16:creationId xmlns:a16="http://schemas.microsoft.com/office/drawing/2014/main" id="{C9AF1A6E-E49B-9FD1-2899-46ED226CEC67}"/>
              </a:ext>
            </a:extLst>
          </p:cNvPr>
          <p:cNvSpPr txBox="1"/>
          <p:nvPr/>
        </p:nvSpPr>
        <p:spPr>
          <a:xfrm>
            <a:off x="6609348" y="5757847"/>
            <a:ext cx="1628274" cy="200055"/>
          </a:xfrm>
          <a:prstGeom prst="rect">
            <a:avLst/>
          </a:prstGeom>
          <a:noFill/>
        </p:spPr>
        <p:txBody>
          <a:bodyPr wrap="square" rtlCol="0">
            <a:spAutoFit/>
          </a:bodyPr>
          <a:lstStyle/>
          <a:p>
            <a:r>
              <a:rPr lang="es-ES" sz="700" dirty="0" err="1"/>
              <a:t>Source</a:t>
            </a:r>
            <a:r>
              <a:rPr lang="es-ES" sz="700" dirty="0"/>
              <a:t>: Alexander Osterwalder (Flickr)</a:t>
            </a:r>
          </a:p>
        </p:txBody>
      </p:sp>
    </p:spTree>
    <p:extLst>
      <p:ext uri="{BB962C8B-B14F-4D97-AF65-F5344CB8AC3E}">
        <p14:creationId xmlns:p14="http://schemas.microsoft.com/office/powerpoint/2010/main" val="395679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21</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42696" y="1957389"/>
            <a:ext cx="5119116" cy="390048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a:t>
            </a:r>
          </a:p>
          <a:p>
            <a:pPr marL="0" indent="0" algn="just">
              <a:buNone/>
            </a:pPr>
            <a:r>
              <a:rPr lang="en-US" sz="1600" b="1" dirty="0"/>
              <a:t>Three key sequential and reiterative aspects:</a:t>
            </a:r>
          </a:p>
          <a:p>
            <a:pPr algn="just"/>
            <a:r>
              <a:rPr lang="en-US" sz="1700" b="1" dirty="0"/>
              <a:t>Build: </a:t>
            </a:r>
            <a:r>
              <a:rPr lang="en-US" sz="1400" dirty="0"/>
              <a:t>develop minimum viable product (MVP) that allow us to validate our solution hypotheses.</a:t>
            </a:r>
          </a:p>
          <a:p>
            <a:pPr lvl="1" algn="just">
              <a:buFont typeface="Courier New" panose="02070309020205020404" pitchFamily="49" charset="0"/>
              <a:buChar char="o"/>
            </a:pPr>
            <a:r>
              <a:rPr lang="en-US" sz="1200" u="sng" dirty="0"/>
              <a:t>Design</a:t>
            </a:r>
            <a:r>
              <a:rPr lang="en-US" sz="1200" dirty="0"/>
              <a:t>: the entrepreneurial team, after an observation process, designs the elements or characteristics to be validated in each iteration.</a:t>
            </a:r>
          </a:p>
          <a:p>
            <a:pPr lvl="1" algn="just">
              <a:buFont typeface="Courier New" panose="02070309020205020404" pitchFamily="49" charset="0"/>
              <a:buChar char="o"/>
            </a:pPr>
            <a:r>
              <a:rPr lang="en-US" sz="1200" u="sng" dirty="0"/>
              <a:t>Development</a:t>
            </a:r>
            <a:r>
              <a:rPr lang="en-US" sz="1200" dirty="0"/>
              <a:t>: with the design, the team will implement the functionalities to be validated in each iteration.</a:t>
            </a:r>
          </a:p>
          <a:p>
            <a:pPr algn="just"/>
            <a:r>
              <a:rPr lang="en-US" sz="1700" b="1" dirty="0"/>
              <a:t>Measure: </a:t>
            </a:r>
            <a:r>
              <a:rPr lang="en-US" sz="1400" dirty="0"/>
              <a:t>establish a set of metrics to assess the reaction of our potential customers.</a:t>
            </a:r>
          </a:p>
          <a:p>
            <a:pPr lvl="1" algn="just">
              <a:buFont typeface="Courier New" panose="02070309020205020404" pitchFamily="49" charset="0"/>
              <a:buChar char="o"/>
            </a:pPr>
            <a:r>
              <a:rPr lang="en-US" sz="1200" u="sng" dirty="0"/>
              <a:t>Test</a:t>
            </a:r>
            <a:r>
              <a:rPr lang="en-US" sz="1200" dirty="0"/>
              <a:t>: design and execution of the test or experiment that we are going to perform to validate our hypothesis.</a:t>
            </a:r>
          </a:p>
          <a:p>
            <a:pPr algn="just"/>
            <a:r>
              <a:rPr lang="en-US" sz="1700" b="1" dirty="0"/>
              <a:t>Learn: </a:t>
            </a:r>
            <a:r>
              <a:rPr lang="en-US" sz="1400" dirty="0"/>
              <a:t>from the results of experimentation.</a:t>
            </a:r>
          </a:p>
          <a:p>
            <a:pPr lvl="1" algn="just">
              <a:buFont typeface="Courier New" panose="02070309020205020404" pitchFamily="49" charset="0"/>
              <a:buChar char="o"/>
            </a:pPr>
            <a:r>
              <a:rPr lang="en-US" sz="1200" u="sng" dirty="0"/>
              <a:t>Discovery</a:t>
            </a:r>
            <a:r>
              <a:rPr lang="en-US" sz="1200" dirty="0"/>
              <a:t>: the results of the test or experiment we have conducted will help us to improve our business model by making the necessary adjustments, and to further develop the business.</a:t>
            </a:r>
          </a:p>
          <a:p>
            <a:pPr algn="just"/>
            <a:endParaRPr lang="en-US" sz="1600" dirty="0"/>
          </a:p>
        </p:txBody>
      </p:sp>
      <p:sp>
        <p:nvSpPr>
          <p:cNvPr id="9" name="Inhaltsplatzhalter 2">
            <a:extLst>
              <a:ext uri="{FF2B5EF4-FFF2-40B4-BE49-F238E27FC236}">
                <a16:creationId xmlns:a16="http://schemas.microsoft.com/office/drawing/2014/main" id="{E467C668-5DA9-EF53-DDB0-3C201C4493B4}"/>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pic>
        <p:nvPicPr>
          <p:cNvPr id="10" name="Imagen 9" descr="Diagrama&#10;&#10;Descripción generada automáticamente">
            <a:extLst>
              <a:ext uri="{FF2B5EF4-FFF2-40B4-BE49-F238E27FC236}">
                <a16:creationId xmlns:a16="http://schemas.microsoft.com/office/drawing/2014/main" id="{771DE5F2-5EB8-771D-33C6-F38AAFAA2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812" y="2921170"/>
            <a:ext cx="3040809" cy="2309810"/>
          </a:xfrm>
          <a:prstGeom prst="rect">
            <a:avLst/>
          </a:prstGeom>
        </p:spPr>
      </p:pic>
    </p:spTree>
    <p:extLst>
      <p:ext uri="{BB962C8B-B14F-4D97-AF65-F5344CB8AC3E}">
        <p14:creationId xmlns:p14="http://schemas.microsoft.com/office/powerpoint/2010/main" val="45901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22</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69027" y="2090739"/>
            <a:ext cx="7645748" cy="37671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 – Build a minimum viable product</a:t>
            </a:r>
          </a:p>
          <a:p>
            <a:pPr marL="0" indent="0" algn="just">
              <a:buNone/>
            </a:pPr>
            <a:r>
              <a:rPr lang="en-US" sz="1600" dirty="0"/>
              <a:t>Don't stop at analysis, you have to act, take action! </a:t>
            </a:r>
            <a:r>
              <a:rPr lang="en-US" sz="1600" b="1" dirty="0"/>
              <a:t>Systematically apply the process of building, measuring and learning</a:t>
            </a:r>
            <a:r>
              <a:rPr lang="en-US" sz="1600" dirty="0"/>
              <a:t>. </a:t>
            </a:r>
          </a:p>
          <a:p>
            <a:pPr marL="0" indent="0" algn="just">
              <a:buNone/>
            </a:pPr>
            <a:endParaRPr lang="en-US" sz="1600" dirty="0"/>
          </a:p>
          <a:p>
            <a:pPr marL="0" indent="0" algn="ctr">
              <a:buNone/>
            </a:pPr>
            <a:r>
              <a:rPr lang="en-US" sz="1600" u="sng" dirty="0"/>
              <a:t>Build a Minimum Viable Product, with the essential functionalities you want to show to the early adopters</a:t>
            </a:r>
          </a:p>
          <a:p>
            <a:pPr marL="0" indent="0" algn="ctr">
              <a:buNone/>
            </a:pPr>
            <a:endParaRPr lang="en-US" sz="1600" dirty="0"/>
          </a:p>
          <a:p>
            <a:pPr marL="0" indent="0" algn="just">
              <a:buNone/>
            </a:pPr>
            <a:r>
              <a:rPr lang="en-US" sz="1600" b="1" dirty="0"/>
              <a:t>Simplify. </a:t>
            </a:r>
            <a:r>
              <a:rPr lang="en-US" sz="1400" dirty="0"/>
              <a:t>If a lot of knowledge is required to develop the prototype or it has many functionalities, </a:t>
            </a:r>
            <a:r>
              <a:rPr lang="en-US" sz="1400" b="1" dirty="0"/>
              <a:t>make different prototypes with simple functions</a:t>
            </a:r>
            <a:r>
              <a:rPr lang="en-US" sz="1400" dirty="0"/>
              <a:t>, rather than a single complex prototype that integrates all functions:</a:t>
            </a:r>
          </a:p>
          <a:p>
            <a:pPr lvl="1" algn="just">
              <a:buFont typeface="Courier New" panose="02070309020205020404" pitchFamily="49" charset="0"/>
              <a:buChar char="o"/>
            </a:pPr>
            <a:r>
              <a:rPr lang="en-US" sz="1200" dirty="0"/>
              <a:t>Allow you to apply knowledge and learn in a feasible way.</a:t>
            </a:r>
          </a:p>
          <a:p>
            <a:pPr lvl="1" algn="just">
              <a:buFont typeface="Courier New" panose="02070309020205020404" pitchFamily="49" charset="0"/>
              <a:buChar char="o"/>
            </a:pPr>
            <a:r>
              <a:rPr lang="en-US" sz="1200" dirty="0"/>
              <a:t>Let you show more clearly each of the functionalities to potential customers.</a:t>
            </a:r>
          </a:p>
          <a:p>
            <a:pPr marL="0" indent="0" algn="just">
              <a:buNone/>
            </a:pPr>
            <a:endParaRPr lang="en-US" sz="1200" b="1" dirty="0"/>
          </a:p>
        </p:txBody>
      </p:sp>
      <p:sp>
        <p:nvSpPr>
          <p:cNvPr id="9" name="Inhaltsplatzhalter 2">
            <a:extLst>
              <a:ext uri="{FF2B5EF4-FFF2-40B4-BE49-F238E27FC236}">
                <a16:creationId xmlns:a16="http://schemas.microsoft.com/office/drawing/2014/main" id="{9ADF0769-0543-684E-978B-705736522EA5}"/>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269915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23</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220496"/>
            <a:ext cx="7669811" cy="33220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 – Build a minimum viable product</a:t>
            </a:r>
          </a:p>
          <a:p>
            <a:pPr marL="0" indent="0" algn="just">
              <a:buNone/>
            </a:pPr>
            <a:r>
              <a:rPr lang="en-US" sz="1600" b="1" dirty="0"/>
              <a:t>The MVP </a:t>
            </a:r>
            <a:r>
              <a:rPr lang="en-US" sz="1600" dirty="0"/>
              <a:t>allows you to determine if </a:t>
            </a:r>
            <a:r>
              <a:rPr lang="en-US" sz="1600" b="1" dirty="0"/>
              <a:t>the solution</a:t>
            </a:r>
            <a:r>
              <a:rPr lang="en-US" sz="1600" dirty="0"/>
              <a:t> proposed to your customers </a:t>
            </a:r>
            <a:r>
              <a:rPr lang="en-US" sz="1600" b="1" dirty="0"/>
              <a:t>solves their problems, </a:t>
            </a:r>
            <a:r>
              <a:rPr lang="en-US" sz="1600" dirty="0"/>
              <a:t>and if they </a:t>
            </a:r>
            <a:r>
              <a:rPr lang="en-US" sz="1600" b="1" dirty="0"/>
              <a:t>are willing to pay for it</a:t>
            </a:r>
            <a:r>
              <a:rPr lang="en-US" sz="1600" dirty="0"/>
              <a:t>.</a:t>
            </a:r>
          </a:p>
          <a:p>
            <a:pPr algn="just"/>
            <a:r>
              <a:rPr lang="en-US" sz="1400" dirty="0"/>
              <a:t>The MVP must have the </a:t>
            </a:r>
            <a:r>
              <a:rPr lang="en-US" sz="1400" b="1" dirty="0"/>
              <a:t>minimum set of functionalities </a:t>
            </a:r>
            <a:r>
              <a:rPr lang="en-US" sz="1400" dirty="0"/>
              <a:t>that we need to show to the early adopters, </a:t>
            </a:r>
            <a:r>
              <a:rPr lang="en-US" sz="1400" b="1" dirty="0"/>
              <a:t>so that they can assess the advantages and/or disadvantages </a:t>
            </a:r>
            <a:r>
              <a:rPr lang="en-US" sz="1400" dirty="0"/>
              <a:t>in relation to what exists to date</a:t>
            </a:r>
            <a:r>
              <a:rPr lang="en-US" sz="1400" b="1" dirty="0"/>
              <a:t>. </a:t>
            </a:r>
          </a:p>
          <a:p>
            <a:pPr algn="just"/>
            <a:r>
              <a:rPr lang="en-US" sz="1400" dirty="0"/>
              <a:t>It </a:t>
            </a:r>
            <a:r>
              <a:rPr lang="en-US" sz="1400" b="1" dirty="0"/>
              <a:t>has to transmit the "vision</a:t>
            </a:r>
            <a:r>
              <a:rPr lang="en-US" sz="1400" dirty="0"/>
              <a:t>" beyond the operational functionalities of the product or service as far as possible.</a:t>
            </a:r>
          </a:p>
          <a:p>
            <a:pPr algn="just"/>
            <a:r>
              <a:rPr lang="en-US" sz="1400" b="1" dirty="0"/>
              <a:t>The MVP is something living, moldable</a:t>
            </a:r>
            <a:r>
              <a:rPr lang="en-US" sz="1400" dirty="0"/>
              <a:t>, which is developed based on a continuous learning process. This evolution takes us </a:t>
            </a:r>
            <a:r>
              <a:rPr lang="en-US" sz="1400" b="1" dirty="0"/>
              <a:t>from the simplest MVPs </a:t>
            </a:r>
            <a:r>
              <a:rPr lang="en-US" sz="1400" dirty="0"/>
              <a:t>known as Low Fidelity MVPs </a:t>
            </a:r>
            <a:r>
              <a:rPr lang="en-US" sz="1400" b="1" dirty="0"/>
              <a:t>to the more complex ones </a:t>
            </a:r>
            <a:r>
              <a:rPr lang="en-US" sz="1400" dirty="0"/>
              <a:t>that contain a greater number of functionalities and are known as High Fidelity MVPs.</a:t>
            </a:r>
          </a:p>
          <a:p>
            <a:pPr marL="0" indent="0" algn="ctr">
              <a:buNone/>
            </a:pPr>
            <a:r>
              <a:rPr lang="en-US" sz="1600" b="1" dirty="0"/>
              <a:t>The MVP allows us to validate our Value Proposition, and/or provides us with information about those aspects that we should improve, include or modify.</a:t>
            </a:r>
          </a:p>
        </p:txBody>
      </p:sp>
      <p:sp>
        <p:nvSpPr>
          <p:cNvPr id="9" name="Inhaltsplatzhalter 2">
            <a:extLst>
              <a:ext uri="{FF2B5EF4-FFF2-40B4-BE49-F238E27FC236}">
                <a16:creationId xmlns:a16="http://schemas.microsoft.com/office/drawing/2014/main" id="{5F573010-E60D-1762-A1C6-EE9D6C562BFD}"/>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74269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24</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56255" y="2355434"/>
            <a:ext cx="7576566" cy="232886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 – Build a minimum viable product</a:t>
            </a:r>
          </a:p>
          <a:p>
            <a:pPr marL="0" indent="0" algn="just">
              <a:buNone/>
            </a:pPr>
            <a:r>
              <a:rPr lang="en-US" sz="1400" dirty="0"/>
              <a:t>Once the MVP is developed, our goal is to refine our hypotheses according to the iteration process we have carried out with customers.</a:t>
            </a:r>
          </a:p>
          <a:p>
            <a:pPr marL="0" indent="0" algn="just">
              <a:buNone/>
            </a:pPr>
            <a:r>
              <a:rPr lang="en-US" sz="1400" u="sng" dirty="0"/>
              <a:t>We must get answers to the following questions:</a:t>
            </a:r>
          </a:p>
          <a:p>
            <a:pPr algn="just"/>
            <a:r>
              <a:rPr lang="en-US" sz="1400" b="1" dirty="0"/>
              <a:t>Are we building the right product/service?</a:t>
            </a:r>
          </a:p>
          <a:p>
            <a:pPr algn="just"/>
            <a:r>
              <a:rPr lang="en-US" sz="1400" b="1" dirty="0"/>
              <a:t>Is it necessary to increase, reduce or modify its functionality?</a:t>
            </a:r>
          </a:p>
          <a:p>
            <a:pPr algn="just"/>
            <a:r>
              <a:rPr lang="en-US" sz="1400" b="1" dirty="0"/>
              <a:t>Are we able to build it?</a:t>
            </a:r>
          </a:p>
          <a:p>
            <a:pPr algn="just"/>
            <a:r>
              <a:rPr lang="en-US" sz="1400" b="1" dirty="0"/>
              <a:t>Are the benefits of our solution superior to what our customers currently find in the market?</a:t>
            </a:r>
          </a:p>
          <a:p>
            <a:pPr marL="0" indent="0" algn="just">
              <a:buNone/>
            </a:pPr>
            <a:endParaRPr lang="en-US" sz="1200" b="1" dirty="0"/>
          </a:p>
        </p:txBody>
      </p:sp>
      <p:sp>
        <p:nvSpPr>
          <p:cNvPr id="9" name="Inhaltsplatzhalter 2">
            <a:extLst>
              <a:ext uri="{FF2B5EF4-FFF2-40B4-BE49-F238E27FC236}">
                <a16:creationId xmlns:a16="http://schemas.microsoft.com/office/drawing/2014/main" id="{9C733B5D-8851-7DF1-7AE5-F5D93E8D81E7}"/>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180651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25</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276052"/>
            <a:ext cx="7891434" cy="20471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 – Build a minimum viable product</a:t>
            </a:r>
          </a:p>
          <a:p>
            <a:pPr marL="0" indent="0" algn="just">
              <a:buNone/>
            </a:pPr>
            <a:r>
              <a:rPr lang="en-US" sz="1600" dirty="0"/>
              <a:t>You must remember that </a:t>
            </a:r>
            <a:r>
              <a:rPr lang="en-US" sz="1600" b="1" dirty="0"/>
              <a:t>the MVP is not the final product</a:t>
            </a:r>
            <a:r>
              <a:rPr lang="en-US" sz="1600" dirty="0"/>
              <a:t>. </a:t>
            </a:r>
            <a:r>
              <a:rPr lang="en-US" sz="1600" b="1" dirty="0"/>
              <a:t>The goal is to learn and improve </a:t>
            </a:r>
            <a:r>
              <a:rPr lang="en-US" sz="1600" dirty="0"/>
              <a:t>continuously, </a:t>
            </a:r>
            <a:r>
              <a:rPr lang="en-US" sz="1600" b="1" dirty="0"/>
              <a:t>until you reach a viable product</a:t>
            </a:r>
            <a:r>
              <a:rPr lang="en-US" sz="1600" dirty="0"/>
              <a:t>. Remember:</a:t>
            </a:r>
          </a:p>
          <a:p>
            <a:pPr algn="just"/>
            <a:r>
              <a:rPr lang="en-US" sz="1400" dirty="0"/>
              <a:t>Don't let the desire for perfection block you.</a:t>
            </a:r>
          </a:p>
          <a:p>
            <a:pPr algn="just"/>
            <a:r>
              <a:rPr lang="en-US" sz="1400" dirty="0"/>
              <a:t>Cost control at this stage is a top priority.</a:t>
            </a:r>
          </a:p>
          <a:p>
            <a:pPr algn="just"/>
            <a:r>
              <a:rPr lang="en-US" sz="1400" dirty="0"/>
              <a:t>The process repeats itself continuously, until you validate your solution: build, measure and learn.</a:t>
            </a:r>
          </a:p>
          <a:p>
            <a:pPr marL="0" indent="0" algn="just">
              <a:buNone/>
            </a:pPr>
            <a:endParaRPr lang="en-US" sz="1200" b="1" dirty="0"/>
          </a:p>
        </p:txBody>
      </p:sp>
      <p:pic>
        <p:nvPicPr>
          <p:cNvPr id="9" name="Imagen 8" descr="Diagrama&#10;&#10;Descripción generada automáticamente">
            <a:extLst>
              <a:ext uri="{FF2B5EF4-FFF2-40B4-BE49-F238E27FC236}">
                <a16:creationId xmlns:a16="http://schemas.microsoft.com/office/drawing/2014/main" id="{346AA374-2B9F-7594-62BA-4CBAEFDDE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47" y="4712550"/>
            <a:ext cx="1534542" cy="1165644"/>
          </a:xfrm>
          <a:prstGeom prst="rect">
            <a:avLst/>
          </a:prstGeom>
        </p:spPr>
      </p:pic>
      <p:sp>
        <p:nvSpPr>
          <p:cNvPr id="3" name="Flecha: curvada hacia abajo 2">
            <a:extLst>
              <a:ext uri="{FF2B5EF4-FFF2-40B4-BE49-F238E27FC236}">
                <a16:creationId xmlns:a16="http://schemas.microsoft.com/office/drawing/2014/main" id="{1432DC13-0CF3-D267-24F5-DFB81D0A0E68}"/>
              </a:ext>
            </a:extLst>
          </p:cNvPr>
          <p:cNvSpPr/>
          <p:nvPr/>
        </p:nvSpPr>
        <p:spPr>
          <a:xfrm>
            <a:off x="2021785" y="4500353"/>
            <a:ext cx="795131" cy="365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1" name="Imagen 10" descr="Diagrama&#10;&#10;Descripción generada automáticamente">
            <a:extLst>
              <a:ext uri="{FF2B5EF4-FFF2-40B4-BE49-F238E27FC236}">
                <a16:creationId xmlns:a16="http://schemas.microsoft.com/office/drawing/2014/main" id="{EC357107-C0E2-6B73-5117-143052044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046" y="4682915"/>
            <a:ext cx="1534542" cy="1165644"/>
          </a:xfrm>
          <a:prstGeom prst="rect">
            <a:avLst/>
          </a:prstGeom>
        </p:spPr>
      </p:pic>
      <p:sp>
        <p:nvSpPr>
          <p:cNvPr id="12" name="Flecha: curvada hacia abajo 11">
            <a:extLst>
              <a:ext uri="{FF2B5EF4-FFF2-40B4-BE49-F238E27FC236}">
                <a16:creationId xmlns:a16="http://schemas.microsoft.com/office/drawing/2014/main" id="{DDE9057E-A9A6-EEE1-91D8-7392BDDFD068}"/>
              </a:ext>
            </a:extLst>
          </p:cNvPr>
          <p:cNvSpPr/>
          <p:nvPr/>
        </p:nvSpPr>
        <p:spPr>
          <a:xfrm>
            <a:off x="4618827" y="4531853"/>
            <a:ext cx="795131" cy="365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Imagen 12" descr="Diagrama&#10;&#10;Descripción generada automáticamente">
            <a:extLst>
              <a:ext uri="{FF2B5EF4-FFF2-40B4-BE49-F238E27FC236}">
                <a16:creationId xmlns:a16="http://schemas.microsoft.com/office/drawing/2014/main" id="{973D468B-641B-C691-6055-32F25EB12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228" y="4682915"/>
            <a:ext cx="1534542" cy="1165644"/>
          </a:xfrm>
          <a:prstGeom prst="rect">
            <a:avLst/>
          </a:prstGeom>
        </p:spPr>
      </p:pic>
      <p:sp>
        <p:nvSpPr>
          <p:cNvPr id="14" name="Flecha: curvada hacia abajo 13">
            <a:extLst>
              <a:ext uri="{FF2B5EF4-FFF2-40B4-BE49-F238E27FC236}">
                <a16:creationId xmlns:a16="http://schemas.microsoft.com/office/drawing/2014/main" id="{2A27112E-61D0-C545-7181-E279D0D3DB66}"/>
              </a:ext>
            </a:extLst>
          </p:cNvPr>
          <p:cNvSpPr/>
          <p:nvPr/>
        </p:nvSpPr>
        <p:spPr>
          <a:xfrm>
            <a:off x="7113770" y="4529987"/>
            <a:ext cx="795131" cy="365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CuadroTexto 6">
            <a:extLst>
              <a:ext uri="{FF2B5EF4-FFF2-40B4-BE49-F238E27FC236}">
                <a16:creationId xmlns:a16="http://schemas.microsoft.com/office/drawing/2014/main" id="{48489E28-0586-26A1-C89F-4A635846FF5A}"/>
              </a:ext>
            </a:extLst>
          </p:cNvPr>
          <p:cNvSpPr txBox="1"/>
          <p:nvPr/>
        </p:nvSpPr>
        <p:spPr>
          <a:xfrm>
            <a:off x="7633252" y="5155096"/>
            <a:ext cx="343364" cy="369332"/>
          </a:xfrm>
          <a:prstGeom prst="rect">
            <a:avLst/>
          </a:prstGeom>
          <a:noFill/>
        </p:spPr>
        <p:txBody>
          <a:bodyPr wrap="none" rtlCol="0">
            <a:spAutoFit/>
          </a:bodyPr>
          <a:lstStyle/>
          <a:p>
            <a:r>
              <a:rPr lang="es-ES" dirty="0"/>
              <a:t>…</a:t>
            </a:r>
          </a:p>
        </p:txBody>
      </p:sp>
      <p:sp>
        <p:nvSpPr>
          <p:cNvPr id="15" name="Inhaltsplatzhalter 2">
            <a:extLst>
              <a:ext uri="{FF2B5EF4-FFF2-40B4-BE49-F238E27FC236}">
                <a16:creationId xmlns:a16="http://schemas.microsoft.com/office/drawing/2014/main" id="{24F2A536-1838-2663-0E90-579A0FF4E9E9}"/>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83356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26</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528054" y="2090739"/>
            <a:ext cx="7409999" cy="39854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 –  Metrics</a:t>
            </a:r>
            <a:endParaRPr lang="en-US" sz="1600" dirty="0"/>
          </a:p>
          <a:p>
            <a:pPr algn="just"/>
            <a:r>
              <a:rPr lang="en-US" sz="1600" b="1" dirty="0"/>
              <a:t>Feedback: </a:t>
            </a:r>
            <a:r>
              <a:rPr lang="en-US" sz="1200" b="1" dirty="0"/>
              <a:t>Show your MVP to your customers and t</a:t>
            </a:r>
            <a:r>
              <a:rPr lang="en-US" sz="1200" dirty="0"/>
              <a:t>ry to get feedback (</a:t>
            </a:r>
            <a:r>
              <a:rPr lang="en-US" sz="1200" dirty="0" err="1"/>
              <a:t>cualitative</a:t>
            </a:r>
            <a:r>
              <a:rPr lang="en-US" sz="1200" dirty="0"/>
              <a:t> information) from them about your product or service, through interviews, questionnaires, meetings, blogs, social network, etc.</a:t>
            </a:r>
            <a:endParaRPr lang="en-US" sz="1200" b="1" dirty="0"/>
          </a:p>
          <a:p>
            <a:pPr algn="just"/>
            <a:r>
              <a:rPr lang="en-US" sz="1600" b="1" dirty="0"/>
              <a:t>Generating attention from potential customers: </a:t>
            </a:r>
          </a:p>
          <a:p>
            <a:pPr lvl="1" algn="just">
              <a:buFont typeface="Courier New" panose="02070309020205020404" pitchFamily="49" charset="0"/>
              <a:buChar char="o"/>
            </a:pPr>
            <a:r>
              <a:rPr lang="en-US" sz="1200" dirty="0"/>
              <a:t>Traffic to our website.</a:t>
            </a:r>
          </a:p>
          <a:p>
            <a:pPr lvl="1" algn="just">
              <a:buFont typeface="Courier New" panose="02070309020205020404" pitchFamily="49" charset="0"/>
              <a:buChar char="o"/>
            </a:pPr>
            <a:r>
              <a:rPr lang="en-US" sz="1200" dirty="0"/>
              <a:t>Number of mentions to your product-service in social networks.</a:t>
            </a:r>
          </a:p>
          <a:p>
            <a:pPr lvl="1" algn="just">
              <a:buFont typeface="Courier New" panose="02070309020205020404" pitchFamily="49" charset="0"/>
              <a:buChar char="o"/>
            </a:pPr>
            <a:r>
              <a:rPr lang="en-US" sz="1200" dirty="0"/>
              <a:t>Participation of potential customers in your blog (about your product-service).</a:t>
            </a:r>
          </a:p>
          <a:p>
            <a:pPr lvl="1" algn="just">
              <a:buFont typeface="Courier New" panose="02070309020205020404" pitchFamily="49" charset="0"/>
              <a:buChar char="o"/>
            </a:pPr>
            <a:r>
              <a:rPr lang="en-US" sz="1200" dirty="0"/>
              <a:t>Information requests.</a:t>
            </a:r>
          </a:p>
          <a:p>
            <a:pPr lvl="1" algn="just">
              <a:buFont typeface="Courier New" panose="02070309020205020404" pitchFamily="49" charset="0"/>
              <a:buChar char="o"/>
            </a:pPr>
            <a:r>
              <a:rPr lang="en-US" sz="1200" dirty="0"/>
              <a:t>…</a:t>
            </a:r>
          </a:p>
          <a:p>
            <a:pPr algn="just"/>
            <a:r>
              <a:rPr lang="en-US" sz="1600" b="1" dirty="0"/>
              <a:t>Linking and retention of potential customers: </a:t>
            </a:r>
          </a:p>
          <a:p>
            <a:pPr lvl="1" algn="just">
              <a:buFont typeface="Courier New" panose="02070309020205020404" pitchFamily="49" charset="0"/>
              <a:buChar char="o"/>
            </a:pPr>
            <a:r>
              <a:rPr lang="en-US" sz="1200" dirty="0"/>
              <a:t>Number of registrations: conversion rate of visits to users.</a:t>
            </a:r>
          </a:p>
          <a:p>
            <a:pPr lvl="1" algn="just">
              <a:buFont typeface="Courier New" panose="02070309020205020404" pitchFamily="49" charset="0"/>
              <a:buChar char="o"/>
            </a:pPr>
            <a:r>
              <a:rPr lang="en-US" sz="1200" dirty="0"/>
              <a:t>Subscriptions: conversion rate of visits to subscribers.</a:t>
            </a:r>
          </a:p>
          <a:p>
            <a:pPr lvl="1" algn="just">
              <a:buFont typeface="Courier New" panose="02070309020205020404" pitchFamily="49" charset="0"/>
              <a:buChar char="o"/>
            </a:pPr>
            <a:r>
              <a:rPr lang="en-US" sz="1200" dirty="0"/>
              <a:t>Followers in social networks.</a:t>
            </a:r>
          </a:p>
          <a:p>
            <a:pPr lvl="1" algn="just">
              <a:buFont typeface="Courier New" panose="02070309020205020404" pitchFamily="49" charset="0"/>
              <a:buChar char="o"/>
            </a:pPr>
            <a:r>
              <a:rPr lang="en-US" sz="1200" dirty="0"/>
              <a:t>Payments in advance for your product-service.</a:t>
            </a:r>
          </a:p>
          <a:p>
            <a:pPr lvl="1" algn="just">
              <a:buFont typeface="Courier New" panose="02070309020205020404" pitchFamily="49" charset="0"/>
              <a:buChar char="o"/>
            </a:pPr>
            <a:r>
              <a:rPr lang="en-US" sz="1200" dirty="0"/>
              <a:t>…</a:t>
            </a:r>
          </a:p>
          <a:p>
            <a:pPr marL="0" indent="0" algn="just">
              <a:buNone/>
            </a:pPr>
            <a:endParaRPr lang="en-US" sz="1600" dirty="0"/>
          </a:p>
        </p:txBody>
      </p:sp>
      <p:sp>
        <p:nvSpPr>
          <p:cNvPr id="9" name="Inhaltsplatzhalter 2">
            <a:extLst>
              <a:ext uri="{FF2B5EF4-FFF2-40B4-BE49-F238E27FC236}">
                <a16:creationId xmlns:a16="http://schemas.microsoft.com/office/drawing/2014/main" id="{53E26ACC-971B-5B7D-6582-B4AA63064AB3}"/>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35685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27</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090739"/>
            <a:ext cx="7565537" cy="3306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Validate your solution – Redefine hypotheses or accept them and continue</a:t>
            </a:r>
          </a:p>
          <a:p>
            <a:pPr marL="0" indent="0" algn="just">
              <a:buNone/>
            </a:pPr>
            <a:r>
              <a:rPr lang="en-US" sz="1600" dirty="0"/>
              <a:t>As a consequence of the iterations and the application of the Build-Measure-Learn process, </a:t>
            </a:r>
            <a:r>
              <a:rPr lang="en-US" sz="1600" b="1" dirty="0"/>
              <a:t>we are incrementally building the solution that will excite our customers</a:t>
            </a:r>
            <a:r>
              <a:rPr lang="en-US" sz="1600" dirty="0"/>
              <a:t>.</a:t>
            </a:r>
          </a:p>
          <a:p>
            <a:pPr algn="just"/>
            <a:r>
              <a:rPr lang="en-US" sz="1400" b="1" dirty="0"/>
              <a:t>With all the answers </a:t>
            </a:r>
            <a:r>
              <a:rPr lang="en-US" sz="1400" dirty="0"/>
              <a:t>from the experiment, the team must sit down to </a:t>
            </a:r>
            <a:r>
              <a:rPr lang="en-US" sz="1400" b="1" dirty="0"/>
              <a:t>analyze the information and draw conclusions</a:t>
            </a:r>
            <a:r>
              <a:rPr lang="en-US" sz="1400" dirty="0"/>
              <a:t>.</a:t>
            </a:r>
          </a:p>
          <a:p>
            <a:pPr algn="just"/>
            <a:r>
              <a:rPr lang="en-US" sz="1400" dirty="0"/>
              <a:t>We have to decide whether </a:t>
            </a:r>
            <a:r>
              <a:rPr lang="en-US" sz="1400" b="1" dirty="0"/>
              <a:t>to validate or to pivot </a:t>
            </a:r>
            <a:r>
              <a:rPr lang="en-US" sz="1400" dirty="0"/>
              <a:t>depending on the results </a:t>
            </a:r>
            <a:r>
              <a:rPr lang="en-US" sz="1400" b="1" dirty="0"/>
              <a:t>and, therefore, to maintain or update the initial business model </a:t>
            </a:r>
            <a:r>
              <a:rPr lang="en-US" sz="1400" dirty="0"/>
              <a:t>that we had set out in our business model canvas.</a:t>
            </a:r>
          </a:p>
          <a:p>
            <a:pPr algn="just"/>
            <a:r>
              <a:rPr lang="en-US" sz="1400" b="1" dirty="0"/>
              <a:t>In case of pivoting, we must define new hypotheses based on our learning and iterate again with customers. </a:t>
            </a:r>
          </a:p>
          <a:p>
            <a:pPr lvl="1" algn="just">
              <a:buFont typeface="Courier New" panose="02070309020205020404" pitchFamily="49" charset="0"/>
              <a:buChar char="o"/>
            </a:pPr>
            <a:r>
              <a:rPr lang="en-US" sz="1200" dirty="0"/>
              <a:t>Validate the new problem hypotheses.</a:t>
            </a:r>
          </a:p>
          <a:p>
            <a:pPr lvl="1" algn="just">
              <a:buFont typeface="Courier New" panose="02070309020205020404" pitchFamily="49" charset="0"/>
              <a:buChar char="o"/>
            </a:pPr>
            <a:r>
              <a:rPr lang="en-US" sz="1200" dirty="0"/>
              <a:t>Validate the solutions again.</a:t>
            </a:r>
          </a:p>
          <a:p>
            <a:pPr marL="0" indent="0" algn="just">
              <a:buNone/>
            </a:pPr>
            <a:endParaRPr lang="en-US" sz="1600" b="1" dirty="0"/>
          </a:p>
        </p:txBody>
      </p:sp>
      <p:sp>
        <p:nvSpPr>
          <p:cNvPr id="9" name="Inhaltsplatzhalter 2">
            <a:extLst>
              <a:ext uri="{FF2B5EF4-FFF2-40B4-BE49-F238E27FC236}">
                <a16:creationId xmlns:a16="http://schemas.microsoft.com/office/drawing/2014/main" id="{28AC1606-1A24-0989-67C2-729050C89A9D}"/>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30950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28</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50574" y="2367889"/>
            <a:ext cx="7407965" cy="31024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LEAN STARTUP – Prepare to sell</a:t>
            </a:r>
          </a:p>
          <a:p>
            <a:pPr marL="0" indent="0" algn="just">
              <a:buNone/>
            </a:pPr>
            <a:r>
              <a:rPr lang="en-US" sz="1600" b="1" dirty="0"/>
              <a:t>In case of validating the solution, </a:t>
            </a:r>
            <a:r>
              <a:rPr lang="en-US" sz="1600" dirty="0"/>
              <a:t>we seek to </a:t>
            </a:r>
            <a:r>
              <a:rPr lang="en-US" sz="1600" b="1" dirty="0"/>
              <a:t>close the first sales </a:t>
            </a:r>
            <a:r>
              <a:rPr lang="en-US" sz="1600" dirty="0"/>
              <a:t>in such a way that all our hypotheses are validated, not only the problem and solution hypotheses but </a:t>
            </a:r>
            <a:r>
              <a:rPr lang="en-US" sz="1600" b="1" dirty="0"/>
              <a:t>also those related to the price, channels, etc</a:t>
            </a:r>
            <a:r>
              <a:rPr lang="en-US" sz="1600" dirty="0"/>
              <a:t>., of our business model.</a:t>
            </a:r>
          </a:p>
          <a:p>
            <a:pPr algn="just"/>
            <a:r>
              <a:rPr lang="en-US" sz="1400" dirty="0"/>
              <a:t>Prepare to sell (minimum-sellable-functional product-service / Minimum Marketable Features).</a:t>
            </a:r>
          </a:p>
          <a:p>
            <a:pPr algn="just"/>
            <a:r>
              <a:rPr lang="en-US" sz="1400" b="1" dirty="0"/>
              <a:t>As an experiment, try to offer your product in different places and platforms, and sell it for different prices, in order to find out where is more valued for the appropriate customers and/or what could be the appropriate price.</a:t>
            </a:r>
          </a:p>
          <a:p>
            <a:pPr marL="0" indent="0" algn="ctr">
              <a:buNone/>
            </a:pPr>
            <a:r>
              <a:rPr lang="en-US" sz="1600" b="1" u="sng" dirty="0"/>
              <a:t>This methodology let us to validate a solid product-market fit step by step, taking controlled risks and minimizing costs. </a:t>
            </a:r>
          </a:p>
          <a:p>
            <a:pPr marL="0" indent="0" algn="just">
              <a:buNone/>
            </a:pPr>
            <a:endParaRPr lang="en-US" sz="1600" b="1" u="sng" dirty="0"/>
          </a:p>
          <a:p>
            <a:pPr marL="0" indent="0" algn="just">
              <a:buNone/>
            </a:pPr>
            <a:endParaRPr lang="en-US" sz="1600" dirty="0"/>
          </a:p>
        </p:txBody>
      </p:sp>
      <p:sp>
        <p:nvSpPr>
          <p:cNvPr id="9" name="Inhaltsplatzhalter 2">
            <a:extLst>
              <a:ext uri="{FF2B5EF4-FFF2-40B4-BE49-F238E27FC236}">
                <a16:creationId xmlns:a16="http://schemas.microsoft.com/office/drawing/2014/main" id="{0FD495D8-E9CB-F98E-B450-746D3758DBF6}"/>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00B050"/>
                </a:solidFill>
              </a:rPr>
              <a:t>Outside the office</a:t>
            </a:r>
          </a:p>
        </p:txBody>
      </p:sp>
    </p:spTree>
    <p:extLst>
      <p:ext uri="{BB962C8B-B14F-4D97-AF65-F5344CB8AC3E}">
        <p14:creationId xmlns:p14="http://schemas.microsoft.com/office/powerpoint/2010/main" val="1579630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29</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26724" y="1957389"/>
            <a:ext cx="8388626" cy="40271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00"/>
              </a:spcBef>
              <a:spcAft>
                <a:spcPts val="200"/>
              </a:spcAft>
              <a:buNone/>
            </a:pPr>
            <a:r>
              <a:rPr lang="en-US" sz="1200" dirty="0">
                <a:latin typeface="+mn-lt"/>
              </a:rPr>
              <a:t>Platform to implement lean startup:	</a:t>
            </a:r>
            <a:r>
              <a:rPr lang="en-US" sz="1200" dirty="0">
                <a:solidFill>
                  <a:srgbClr val="954F72"/>
                </a:solidFill>
                <a:latin typeface="+mn-lt"/>
                <a:hlinkClick r:id="rId2">
                  <a:extLst>
                    <a:ext uri="{A12FA001-AC4F-418D-AE19-62706E023703}">
                      <ahyp:hlinkClr xmlns:ahyp="http://schemas.microsoft.com/office/drawing/2018/hyperlinkcolor" val="tx"/>
                    </a:ext>
                  </a:extLst>
                </a:hlinkClick>
              </a:rPr>
              <a:t>https://leanstack.com/</a:t>
            </a:r>
            <a:endParaRPr lang="en-US" sz="1200" dirty="0">
              <a:latin typeface="+mn-lt"/>
            </a:endParaRPr>
          </a:p>
          <a:p>
            <a:pPr marL="0" indent="0" algn="just">
              <a:spcBef>
                <a:spcPts val="200"/>
              </a:spcBef>
              <a:spcAft>
                <a:spcPts val="200"/>
              </a:spcAft>
              <a:buNone/>
            </a:pPr>
            <a:r>
              <a:rPr lang="es-ES" sz="1200" dirty="0">
                <a:effectLst/>
                <a:latin typeface="+mn-lt"/>
                <a:ea typeface="Calibri" panose="020F0502020204030204" pitchFamily="34" charset="0"/>
                <a:cs typeface="Times New Roman" panose="02020603050405020304" pitchFamily="18" charset="0"/>
              </a:rPr>
              <a:t>Spanish </a:t>
            </a:r>
            <a:r>
              <a:rPr lang="es-ES" sz="1200" dirty="0" err="1">
                <a:effectLst/>
                <a:latin typeface="+mn-lt"/>
                <a:ea typeface="Calibri" panose="020F0502020204030204" pitchFamily="34" charset="0"/>
                <a:cs typeface="Times New Roman" panose="02020603050405020304" pitchFamily="18" charset="0"/>
              </a:rPr>
              <a:t>association</a:t>
            </a:r>
            <a:r>
              <a:rPr lang="es-ES" sz="1200" dirty="0">
                <a:effectLst/>
                <a:latin typeface="+mn-lt"/>
                <a:ea typeface="Calibri" panose="020F0502020204030204" pitchFamily="34" charset="0"/>
                <a:cs typeface="Times New Roman" panose="02020603050405020304" pitchFamily="18" charset="0"/>
              </a:rPr>
              <a:t> </a:t>
            </a:r>
            <a:r>
              <a:rPr lang="es-ES" sz="1200" dirty="0" err="1">
                <a:effectLst/>
                <a:latin typeface="+mn-lt"/>
                <a:ea typeface="Calibri" panose="020F0502020204030204" pitchFamily="34" charset="0"/>
                <a:cs typeface="Times New Roman" panose="02020603050405020304" pitchFamily="18" charset="0"/>
              </a:rPr>
              <a:t>of</a:t>
            </a:r>
            <a:r>
              <a:rPr lang="es-ES" sz="1200" dirty="0">
                <a:effectLst/>
                <a:latin typeface="+mn-lt"/>
                <a:ea typeface="Calibri" panose="020F0502020204030204" pitchFamily="34" charset="0"/>
                <a:cs typeface="Times New Roman" panose="02020603050405020304" pitchFamily="18" charset="0"/>
              </a:rPr>
              <a:t> </a:t>
            </a:r>
            <a:r>
              <a:rPr lang="es-ES" sz="1200" dirty="0" err="1">
                <a:effectLst/>
                <a:latin typeface="+mn-lt"/>
                <a:ea typeface="Calibri" panose="020F0502020204030204" pitchFamily="34" charset="0"/>
                <a:cs typeface="Times New Roman" panose="02020603050405020304" pitchFamily="18" charset="0"/>
              </a:rPr>
              <a:t>busines</a:t>
            </a:r>
            <a:r>
              <a:rPr lang="es-ES" sz="1200" dirty="0" err="1">
                <a:latin typeface="+mn-lt"/>
                <a:ea typeface="Calibri" panose="020F0502020204030204" pitchFamily="34" charset="0"/>
                <a:cs typeface="Times New Roman" panose="02020603050405020304" pitchFamily="18" charset="0"/>
              </a:rPr>
              <a:t>s</a:t>
            </a:r>
            <a:r>
              <a:rPr lang="es-ES" sz="1200" dirty="0">
                <a:latin typeface="+mn-lt"/>
                <a:ea typeface="Calibri" panose="020F0502020204030204" pitchFamily="34" charset="0"/>
                <a:cs typeface="Times New Roman" panose="02020603050405020304" pitchFamily="18" charset="0"/>
              </a:rPr>
              <a:t> </a:t>
            </a:r>
            <a:r>
              <a:rPr lang="es-ES" sz="1200" dirty="0" err="1">
                <a:latin typeface="+mn-lt"/>
                <a:ea typeface="Calibri" panose="020F0502020204030204" pitchFamily="34" charset="0"/>
                <a:cs typeface="Times New Roman" panose="02020603050405020304" pitchFamily="18" charset="0"/>
              </a:rPr>
              <a:t>angels</a:t>
            </a:r>
            <a:r>
              <a:rPr lang="es-ES" sz="1200" dirty="0">
                <a:latin typeface="+mn-lt"/>
                <a:ea typeface="Calibri" panose="020F0502020204030204" pitchFamily="34" charset="0"/>
                <a:cs typeface="Times New Roman" panose="02020603050405020304" pitchFamily="18" charset="0"/>
              </a:rPr>
              <a:t>:	</a:t>
            </a:r>
            <a:r>
              <a:rPr lang="es-ES" sz="1200" u="sng" dirty="0">
                <a:solidFill>
                  <a:srgbClr val="0563C1"/>
                </a:solidFill>
                <a:latin typeface="+mn-lt"/>
                <a:ea typeface="Calibri" panose="020F0502020204030204" pitchFamily="34" charset="0"/>
                <a:cs typeface="Times New Roman" panose="02020603050405020304" pitchFamily="18" charset="0"/>
                <a:hlinkClick r:id="rId3"/>
              </a:rPr>
              <a:t>https://www.aeban.es/</a:t>
            </a:r>
            <a:endParaRPr lang="es-ES" sz="1200" u="sng" dirty="0">
              <a:solidFill>
                <a:srgbClr val="0563C1"/>
              </a:solidFill>
              <a:latin typeface="+mn-lt"/>
              <a:ea typeface="Calibri" panose="020F0502020204030204" pitchFamily="34" charset="0"/>
              <a:cs typeface="Times New Roman" panose="02020603050405020304" pitchFamily="18" charset="0"/>
            </a:endParaRPr>
          </a:p>
          <a:p>
            <a:pPr marL="0" indent="0" algn="just">
              <a:spcBef>
                <a:spcPts val="200"/>
              </a:spcBef>
              <a:spcAft>
                <a:spcPts val="200"/>
              </a:spcAft>
              <a:buNone/>
            </a:pPr>
            <a:r>
              <a:rPr lang="en-US" sz="1200" dirty="0">
                <a:latin typeface="+mn-lt"/>
              </a:rPr>
              <a:t>European association of business angels:	</a:t>
            </a:r>
            <a:r>
              <a:rPr lang="en-US" sz="1200" dirty="0">
                <a:latin typeface="+mn-lt"/>
                <a:hlinkClick r:id="rId4"/>
              </a:rPr>
              <a:t>https://www.eban.org/</a:t>
            </a:r>
            <a:endParaRPr lang="en-US" sz="1200" dirty="0">
              <a:latin typeface="+mn-lt"/>
            </a:endParaRPr>
          </a:p>
          <a:p>
            <a:pPr marL="0" indent="0" algn="just">
              <a:spcBef>
                <a:spcPts val="200"/>
              </a:spcBef>
              <a:spcAft>
                <a:spcPts val="200"/>
              </a:spcAft>
              <a:buNone/>
            </a:pPr>
            <a:r>
              <a:rPr lang="en-US" sz="1200" dirty="0">
                <a:latin typeface="+mn-lt"/>
              </a:rPr>
              <a:t>			</a:t>
            </a:r>
            <a:r>
              <a:rPr lang="en-US" sz="1200" dirty="0">
                <a:latin typeface="+mn-lt"/>
                <a:hlinkClick r:id="rId5"/>
              </a:rPr>
              <a:t>https://www.businessangelseurope.com/</a:t>
            </a:r>
            <a:endParaRPr lang="en-US" sz="1200" dirty="0">
              <a:latin typeface="+mn-lt"/>
            </a:endParaRPr>
          </a:p>
          <a:p>
            <a:pPr marL="0" indent="0" algn="just">
              <a:spcBef>
                <a:spcPts val="200"/>
              </a:spcBef>
              <a:spcAft>
                <a:spcPts val="200"/>
              </a:spcAft>
              <a:buNone/>
            </a:pPr>
            <a:r>
              <a:rPr lang="en-US" sz="1200" dirty="0">
                <a:latin typeface="+mn-lt"/>
              </a:rPr>
              <a:t>Business Angels in South Asia:	</a:t>
            </a:r>
            <a:r>
              <a:rPr lang="en-US" sz="1200" dirty="0">
                <a:latin typeface="+mn-lt"/>
                <a:hlinkClick r:id="rId6"/>
              </a:rPr>
              <a:t>https://www.bansea.org/</a:t>
            </a:r>
            <a:endParaRPr lang="en-US" sz="1200" dirty="0">
              <a:latin typeface="+mn-lt"/>
            </a:endParaRPr>
          </a:p>
          <a:p>
            <a:pPr marL="0" indent="0" algn="just">
              <a:spcBef>
                <a:spcPts val="200"/>
              </a:spcBef>
              <a:spcAft>
                <a:spcPts val="200"/>
              </a:spcAft>
              <a:buNone/>
            </a:pPr>
            <a:r>
              <a:rPr lang="en-US" sz="1200" dirty="0">
                <a:latin typeface="+mn-lt"/>
              </a:rPr>
              <a:t>European supporting for entrepreneurship:  	</a:t>
            </a:r>
            <a:r>
              <a:rPr lang="en-US" sz="1200" dirty="0">
                <a:latin typeface="+mn-lt"/>
                <a:hlinkClick r:id="rId7"/>
              </a:rPr>
              <a:t>https://ec.europa.eu/growth/smes/supporting-entrepreneurship_en</a:t>
            </a:r>
            <a:endParaRPr lang="en-US" sz="1200" dirty="0">
              <a:latin typeface="+mn-lt"/>
            </a:endParaRPr>
          </a:p>
          <a:p>
            <a:pPr marL="0" indent="0" algn="just">
              <a:spcBef>
                <a:spcPts val="200"/>
              </a:spcBef>
              <a:spcAft>
                <a:spcPts val="200"/>
              </a:spcAft>
              <a:buNone/>
            </a:pPr>
            <a:r>
              <a:rPr lang="en-US" sz="1200" dirty="0">
                <a:latin typeface="+mn-lt"/>
                <a:cs typeface="Times New Roman" panose="02020603050405020304" pitchFamily="18" charset="0"/>
              </a:rPr>
              <a:t>Guide to doing business in Europe:	</a:t>
            </a:r>
            <a:r>
              <a:rPr lang="en-US" sz="1200" u="sng" dirty="0">
                <a:solidFill>
                  <a:srgbClr val="0563C1"/>
                </a:solidFill>
                <a:latin typeface="+mn-lt"/>
                <a:cs typeface="Times New Roman" panose="02020603050405020304" pitchFamily="18" charset="0"/>
                <a:hlinkClick r:id="rId8"/>
              </a:rPr>
              <a:t>https://europa.eu/youreurope/business/index_en.htm</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n-US" sz="1200" dirty="0">
                <a:latin typeface="+mn-lt"/>
                <a:cs typeface="Times New Roman" panose="02020603050405020304" pitchFamily="18" charset="0"/>
              </a:rPr>
              <a:t>Interreg Europe program:		</a:t>
            </a:r>
            <a:r>
              <a:rPr lang="en-US" sz="1200" dirty="0">
                <a:latin typeface="+mn-lt"/>
                <a:hlinkClick r:id="rId9"/>
              </a:rPr>
              <a:t>https://www.interregeurope.eu/</a:t>
            </a:r>
            <a:endParaRPr lang="en-US" sz="1200" dirty="0">
              <a:latin typeface="+mn-lt"/>
            </a:endParaRPr>
          </a:p>
          <a:p>
            <a:pPr marL="0" indent="0" algn="just">
              <a:spcBef>
                <a:spcPts val="200"/>
              </a:spcBef>
              <a:spcAft>
                <a:spcPts val="200"/>
              </a:spcAft>
              <a:buNone/>
            </a:pPr>
            <a:r>
              <a:rPr lang="en-US" sz="1200" dirty="0">
                <a:latin typeface="+mn-lt"/>
              </a:rPr>
              <a:t>Europ. </a:t>
            </a:r>
            <a:r>
              <a:rPr lang="en-US" sz="1200" dirty="0" err="1">
                <a:latin typeface="+mn-lt"/>
              </a:rPr>
              <a:t>Entrep</a:t>
            </a:r>
            <a:r>
              <a:rPr lang="en-US" sz="1200" dirty="0">
                <a:latin typeface="+mn-lt"/>
              </a:rPr>
              <a:t>. Educ. Network:	</a:t>
            </a:r>
            <a:r>
              <a:rPr lang="en-US" sz="1200" dirty="0">
                <a:latin typeface="+mn-lt"/>
                <a:hlinkClick r:id="rId10"/>
              </a:rPr>
              <a:t>http://ee-hub.eu/about.html</a:t>
            </a:r>
            <a:endParaRPr lang="en-US" sz="1200" dirty="0">
              <a:latin typeface="+mn-lt"/>
              <a:cs typeface="Times New Roman" panose="02020603050405020304" pitchFamily="18" charset="0"/>
            </a:endParaRPr>
          </a:p>
          <a:p>
            <a:pPr marL="0" indent="0" algn="just">
              <a:spcBef>
                <a:spcPts val="200"/>
              </a:spcBef>
              <a:spcAft>
                <a:spcPts val="200"/>
              </a:spcAft>
              <a:buNone/>
            </a:pPr>
            <a:r>
              <a:rPr lang="en-US" sz="1200" dirty="0">
                <a:latin typeface="+mn-lt"/>
                <a:cs typeface="Times New Roman" panose="02020603050405020304" pitchFamily="18" charset="0"/>
              </a:rPr>
              <a:t>Funding:			</a:t>
            </a:r>
            <a:r>
              <a:rPr lang="en-US" sz="1200" u="sng" dirty="0">
                <a:solidFill>
                  <a:srgbClr val="0563C1"/>
                </a:solidFill>
                <a:latin typeface="+mn-lt"/>
                <a:cs typeface="Times New Roman" panose="02020603050405020304" pitchFamily="18" charset="0"/>
                <a:hlinkClick r:id="rId11"/>
              </a:rPr>
              <a:t>https://ec.europa.eu/growth/access-finance_en</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n-US" sz="1200" dirty="0">
                <a:solidFill>
                  <a:srgbClr val="0563C1"/>
                </a:solidFill>
                <a:latin typeface="+mn-lt"/>
                <a:cs typeface="Times New Roman" panose="02020603050405020304" pitchFamily="18" charset="0"/>
              </a:rPr>
              <a:t>			</a:t>
            </a:r>
            <a:r>
              <a:rPr lang="en-US" sz="1200" u="sng" dirty="0">
                <a:solidFill>
                  <a:srgbClr val="0563C1"/>
                </a:solidFill>
                <a:latin typeface="+mn-lt"/>
                <a:cs typeface="Times New Roman" panose="02020603050405020304" pitchFamily="18" charset="0"/>
                <a:hlinkClick r:id="rId12"/>
              </a:rPr>
              <a:t>https://ec.europa.eu/info/funding-tenders_en</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n-US" sz="1200" dirty="0">
                <a:solidFill>
                  <a:srgbClr val="0563C1"/>
                </a:solidFill>
                <a:latin typeface="+mn-lt"/>
                <a:cs typeface="Times New Roman" panose="02020603050405020304" pitchFamily="18" charset="0"/>
              </a:rPr>
              <a:t>			</a:t>
            </a:r>
            <a:r>
              <a:rPr lang="en-US" sz="1200" u="sng" dirty="0">
                <a:solidFill>
                  <a:srgbClr val="0563C1"/>
                </a:solidFill>
                <a:latin typeface="+mn-lt"/>
                <a:cs typeface="Times New Roman" panose="02020603050405020304" pitchFamily="18" charset="0"/>
                <a:hlinkClick r:id="rId13"/>
              </a:rPr>
              <a:t>https://ec.europa.eu/growth/access-finance/investeu/investeu-fund-sme-window_en</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n-US" sz="1200" dirty="0">
                <a:latin typeface="+mn-lt"/>
                <a:cs typeface="Times New Roman" panose="02020603050405020304" pitchFamily="18" charset="0"/>
              </a:rPr>
              <a:t>Erasmus for young entrepreneurs:</a:t>
            </a:r>
            <a:r>
              <a:rPr lang="en-US" sz="1200" dirty="0">
                <a:solidFill>
                  <a:srgbClr val="0563C1"/>
                </a:solidFill>
                <a:latin typeface="+mn-lt"/>
                <a:cs typeface="Times New Roman" panose="02020603050405020304" pitchFamily="18" charset="0"/>
              </a:rPr>
              <a:t>	</a:t>
            </a:r>
            <a:r>
              <a:rPr lang="en-US" sz="1200" u="sng" dirty="0">
                <a:solidFill>
                  <a:srgbClr val="0563C1"/>
                </a:solidFill>
                <a:latin typeface="+mn-lt"/>
                <a:cs typeface="Times New Roman" panose="02020603050405020304" pitchFamily="18" charset="0"/>
                <a:hlinkClick r:id="rId14"/>
              </a:rPr>
              <a:t>https://www.erasmus-entrepreneurs.eu/index.php?lan=en</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n-US" sz="1200" dirty="0">
                <a:latin typeface="+mn-lt"/>
                <a:cs typeface="Times New Roman" panose="02020603050405020304" pitchFamily="18" charset="0"/>
              </a:rPr>
              <a:t>Association for funding (</a:t>
            </a:r>
            <a:r>
              <a:rPr lang="en-US" sz="1200" dirty="0" err="1">
                <a:latin typeface="+mn-lt"/>
                <a:cs typeface="Times New Roman" panose="02020603050405020304" pitchFamily="18" charset="0"/>
              </a:rPr>
              <a:t>nesst</a:t>
            </a:r>
            <a:r>
              <a:rPr lang="en-US" sz="1200" dirty="0">
                <a:latin typeface="+mn-lt"/>
                <a:cs typeface="Times New Roman" panose="02020603050405020304" pitchFamily="18" charset="0"/>
              </a:rPr>
              <a:t>):</a:t>
            </a:r>
            <a:r>
              <a:rPr lang="en-US" sz="1200" dirty="0">
                <a:solidFill>
                  <a:srgbClr val="0563C1"/>
                </a:solidFill>
                <a:latin typeface="+mn-lt"/>
                <a:cs typeface="Times New Roman" panose="02020603050405020304" pitchFamily="18" charset="0"/>
              </a:rPr>
              <a:t>	</a:t>
            </a:r>
            <a:r>
              <a:rPr lang="en-US" sz="1200" u="sng" dirty="0">
                <a:solidFill>
                  <a:srgbClr val="0563C1"/>
                </a:solidFill>
                <a:latin typeface="+mn-lt"/>
                <a:cs typeface="Times New Roman" panose="02020603050405020304" pitchFamily="18" charset="0"/>
                <a:hlinkClick r:id="rId15"/>
              </a:rPr>
              <a:t>https://es.nesst.org/</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s-ES" sz="1200" dirty="0" err="1">
                <a:latin typeface="+mn-lt"/>
              </a:rPr>
              <a:t>Youth</a:t>
            </a:r>
            <a:r>
              <a:rPr lang="es-ES" sz="1200" dirty="0">
                <a:latin typeface="+mn-lt"/>
              </a:rPr>
              <a:t> </a:t>
            </a:r>
            <a:r>
              <a:rPr lang="es-ES" sz="1200" dirty="0" err="1">
                <a:latin typeface="+mn-lt"/>
              </a:rPr>
              <a:t>Co:Lab</a:t>
            </a:r>
            <a:r>
              <a:rPr lang="es-ES" sz="1200" dirty="0">
                <a:latin typeface="+mn-lt"/>
              </a:rPr>
              <a:t> </a:t>
            </a:r>
            <a:r>
              <a:rPr lang="es-ES" sz="1200" dirty="0" err="1">
                <a:latin typeface="+mn-lt"/>
              </a:rPr>
              <a:t>program</a:t>
            </a:r>
            <a:r>
              <a:rPr lang="es-ES" sz="1200" dirty="0">
                <a:latin typeface="+mn-lt"/>
              </a:rPr>
              <a:t>:		</a:t>
            </a:r>
            <a:r>
              <a:rPr lang="en-US" sz="1200" u="sng" dirty="0">
                <a:solidFill>
                  <a:srgbClr val="0563C1"/>
                </a:solidFill>
                <a:latin typeface="+mn-lt"/>
                <a:cs typeface="Times New Roman" panose="02020603050405020304" pitchFamily="18" charset="0"/>
                <a:hlinkClick r:id="rId16"/>
              </a:rPr>
              <a:t>https://www.youthcolab.org/about</a:t>
            </a:r>
            <a:endParaRPr lang="en-US" sz="1200" u="sng" dirty="0">
              <a:solidFill>
                <a:srgbClr val="0563C1"/>
              </a:solidFill>
              <a:latin typeface="+mn-lt"/>
              <a:cs typeface="Times New Roman" panose="02020603050405020304" pitchFamily="18" charset="0"/>
            </a:endParaRPr>
          </a:p>
          <a:p>
            <a:pPr marL="0" indent="0" algn="just">
              <a:spcBef>
                <a:spcPts val="200"/>
              </a:spcBef>
              <a:spcAft>
                <a:spcPts val="200"/>
              </a:spcAft>
              <a:buNone/>
            </a:pPr>
            <a:r>
              <a:rPr lang="en-US" sz="1200" dirty="0">
                <a:latin typeface="+mn-lt"/>
              </a:rPr>
              <a:t>Support entrepreneurs south Asia:	</a:t>
            </a:r>
            <a:r>
              <a:rPr lang="en-US" sz="1200" dirty="0">
                <a:latin typeface="+mn-lt"/>
                <a:hlinkClick r:id="rId17"/>
              </a:rPr>
              <a:t>https://sea.500.co/</a:t>
            </a:r>
            <a:endParaRPr lang="en-US" sz="1200" dirty="0">
              <a:latin typeface="+mn-lt"/>
            </a:endParaRPr>
          </a:p>
          <a:p>
            <a:pPr marL="0" indent="0" algn="just">
              <a:spcBef>
                <a:spcPts val="200"/>
              </a:spcBef>
              <a:spcAft>
                <a:spcPts val="200"/>
              </a:spcAft>
              <a:buNone/>
            </a:pPr>
            <a:r>
              <a:rPr lang="en-US" sz="1200" dirty="0">
                <a:latin typeface="+mn-lt"/>
              </a:rPr>
              <a:t>Network of development entrepreneurs:	</a:t>
            </a:r>
            <a:r>
              <a:rPr lang="en-US" sz="1200" dirty="0">
                <a:latin typeface="+mn-lt"/>
                <a:hlinkClick r:id="rId18"/>
              </a:rPr>
              <a:t>https://www.andeglobal.org/esea/</a:t>
            </a:r>
            <a:endParaRPr lang="en-US" sz="1200" dirty="0">
              <a:latin typeface="+mn-lt"/>
            </a:endParaRPr>
          </a:p>
          <a:p>
            <a:pPr marL="0" indent="0" algn="just">
              <a:spcBef>
                <a:spcPts val="0"/>
              </a:spcBef>
              <a:buNone/>
            </a:pPr>
            <a:r>
              <a:rPr lang="en-US" sz="1200" b="1" dirty="0" err="1">
                <a:latin typeface="+mn-lt"/>
              </a:rPr>
              <a:t>Ipyme</a:t>
            </a:r>
            <a:r>
              <a:rPr lang="en-US" sz="1200" b="1" dirty="0">
                <a:latin typeface="+mn-lt"/>
              </a:rPr>
              <a:t> Spain			</a:t>
            </a:r>
            <a:r>
              <a:rPr lang="en-US" sz="1200" b="1" dirty="0">
                <a:latin typeface="+mn-lt"/>
                <a:hlinkClick r:id="rId19"/>
              </a:rPr>
              <a:t>http://www.ipyme.org/es-ES/Paginas/Home.aspx</a:t>
            </a:r>
            <a:endParaRPr lang="en-US" sz="1200" b="1" dirty="0">
              <a:latin typeface="+mn-lt"/>
            </a:endParaRPr>
          </a:p>
          <a:p>
            <a:pPr marL="0" indent="0" algn="just">
              <a:spcBef>
                <a:spcPts val="0"/>
              </a:spcBef>
              <a:buNone/>
            </a:pPr>
            <a:endParaRPr lang="en-US" sz="1200" b="1" dirty="0">
              <a:latin typeface="+mn-lt"/>
            </a:endParaRPr>
          </a:p>
          <a:p>
            <a:pPr marL="0" indent="0" algn="just">
              <a:spcBef>
                <a:spcPts val="0"/>
              </a:spcBef>
              <a:buNone/>
            </a:pPr>
            <a:endParaRPr lang="en-US" sz="1200" b="1" dirty="0">
              <a:latin typeface="+mn-lt"/>
            </a:endParaRPr>
          </a:p>
          <a:p>
            <a:pPr marL="0" indent="0" algn="just">
              <a:spcBef>
                <a:spcPts val="0"/>
              </a:spcBef>
              <a:buNone/>
            </a:pPr>
            <a:endParaRPr lang="en-US" sz="1200" b="1" dirty="0">
              <a:latin typeface="+mn-lt"/>
            </a:endParaRPr>
          </a:p>
          <a:p>
            <a:pPr marL="0" indent="0" algn="just">
              <a:spcBef>
                <a:spcPts val="0"/>
              </a:spcBef>
              <a:buNone/>
            </a:pPr>
            <a:endParaRPr lang="en-US" sz="1200" b="1" dirty="0">
              <a:latin typeface="+mn-lt"/>
            </a:endParaRPr>
          </a:p>
          <a:p>
            <a:pPr marL="0" indent="0" algn="just">
              <a:spcBef>
                <a:spcPts val="0"/>
              </a:spcBef>
              <a:buNone/>
            </a:pPr>
            <a:endParaRPr lang="en-US" sz="1200" b="1" dirty="0">
              <a:latin typeface="+mn-lt"/>
            </a:endParaRPr>
          </a:p>
          <a:p>
            <a:pPr marL="0" indent="0" algn="just">
              <a:spcBef>
                <a:spcPts val="0"/>
              </a:spcBef>
              <a:buNone/>
            </a:pPr>
            <a:endParaRPr lang="en-US" sz="1200" b="1" dirty="0"/>
          </a:p>
          <a:p>
            <a:pPr marL="0" indent="0" algn="just">
              <a:spcBef>
                <a:spcPts val="0"/>
              </a:spcBef>
              <a:buNone/>
            </a:pPr>
            <a:endParaRPr lang="en-US" sz="1200" b="1" dirty="0"/>
          </a:p>
          <a:p>
            <a:pPr marL="0" indent="0" algn="just">
              <a:spcBef>
                <a:spcPts val="0"/>
              </a:spcBef>
              <a:buNone/>
            </a:pPr>
            <a:endParaRPr lang="en-US" sz="1200" b="1" dirty="0"/>
          </a:p>
          <a:p>
            <a:pPr marL="0" indent="0" algn="just">
              <a:spcBef>
                <a:spcPts val="0"/>
              </a:spcBef>
              <a:buNone/>
            </a:pPr>
            <a:endParaRPr lang="en-US" sz="1200" b="1" dirty="0"/>
          </a:p>
          <a:p>
            <a:pPr marL="0" indent="0" algn="just">
              <a:buNone/>
            </a:pPr>
            <a:endParaRPr lang="en-US" sz="1600" b="1" dirty="0"/>
          </a:p>
          <a:p>
            <a:pPr marL="0" indent="0" algn="just">
              <a:buNone/>
            </a:pPr>
            <a:r>
              <a:rPr lang="en-US" sz="1600" b="1" dirty="0"/>
              <a:t> </a:t>
            </a:r>
          </a:p>
        </p:txBody>
      </p:sp>
      <p:sp>
        <p:nvSpPr>
          <p:cNvPr id="10" name="Inhaltsplatzhalter 2">
            <a:extLst>
              <a:ext uri="{FF2B5EF4-FFF2-40B4-BE49-F238E27FC236}">
                <a16:creationId xmlns:a16="http://schemas.microsoft.com/office/drawing/2014/main" id="{B6F353F7-E59C-4B7C-A351-1C855CB6774C}"/>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200" b="1" dirty="0"/>
              <a:t>Tools and </a:t>
            </a:r>
            <a:r>
              <a:rPr lang="es-ES" sz="2200" b="1" dirty="0" err="1"/>
              <a:t>governmental</a:t>
            </a:r>
            <a:r>
              <a:rPr lang="es-ES" sz="2200" b="1" dirty="0"/>
              <a:t> </a:t>
            </a:r>
            <a:r>
              <a:rPr lang="es-ES" sz="2200" b="1" dirty="0" err="1"/>
              <a:t>support</a:t>
            </a:r>
            <a:r>
              <a:rPr lang="es-ES" sz="2200" b="1" dirty="0"/>
              <a:t> </a:t>
            </a:r>
            <a:r>
              <a:rPr lang="es-ES" sz="2200" b="1" dirty="0" err="1"/>
              <a:t>for</a:t>
            </a:r>
            <a:r>
              <a:rPr lang="es-ES" sz="2200" b="1" dirty="0"/>
              <a:t> </a:t>
            </a:r>
            <a:r>
              <a:rPr lang="es-ES" sz="2200" b="1" dirty="0" err="1"/>
              <a:t>entrepreneurship</a:t>
            </a:r>
            <a:endParaRPr lang="en-GB" sz="2200" b="1" dirty="0"/>
          </a:p>
        </p:txBody>
      </p:sp>
    </p:spTree>
    <p:extLst>
      <p:ext uri="{BB962C8B-B14F-4D97-AF65-F5344CB8AC3E}">
        <p14:creationId xmlns:p14="http://schemas.microsoft.com/office/powerpoint/2010/main" val="398885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3840" y="1423522"/>
            <a:ext cx="7936643" cy="728487"/>
          </a:xfrm>
        </p:spPr>
        <p:txBody>
          <a:bodyPr vert="horz" lIns="91440" tIns="45720" rIns="91440" bIns="45720" rtlCol="0" anchor="t">
            <a:noAutofit/>
          </a:bodyPr>
          <a:lstStyle/>
          <a:p>
            <a:pPr marL="0" indent="0" algn="ctr">
              <a:spcBef>
                <a:spcPts val="600"/>
              </a:spcBef>
              <a:spcAft>
                <a:spcPts val="600"/>
              </a:spcAft>
              <a:buNone/>
            </a:pPr>
            <a:r>
              <a:rPr lang="en-US" sz="2400" b="1" dirty="0">
                <a:solidFill>
                  <a:schemeClr val="accent1">
                    <a:lumMod val="75000"/>
                  </a:schemeClr>
                </a:solidFill>
                <a:latin typeface="Calibri" panose="020F0502020204030204" pitchFamily="34" charset="0"/>
                <a:cs typeface="Calibri" panose="020F0502020204030204" pitchFamily="34" charset="0"/>
              </a:rPr>
              <a:t>The world has evolved thanks to creators. The economy has evolved thanks to entrepreneurs.</a:t>
            </a:r>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3</a:t>
            </a:fld>
            <a:endParaRPr lang="de-DE" dirty="0"/>
          </a:p>
        </p:txBody>
      </p:sp>
      <p:sp>
        <p:nvSpPr>
          <p:cNvPr id="7" name="Inhaltsplatzhalter 2">
            <a:extLst>
              <a:ext uri="{FF2B5EF4-FFF2-40B4-BE49-F238E27FC236}">
                <a16:creationId xmlns:a16="http://schemas.microsoft.com/office/drawing/2014/main" id="{FEF7E717-D0E1-4797-908C-FD2F9656884B}"/>
              </a:ext>
            </a:extLst>
          </p:cNvPr>
          <p:cNvSpPr txBox="1">
            <a:spLocks/>
          </p:cNvSpPr>
          <p:nvPr/>
        </p:nvSpPr>
        <p:spPr>
          <a:xfrm>
            <a:off x="1244042" y="2855557"/>
            <a:ext cx="1848995" cy="2940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dirty="0">
                <a:solidFill>
                  <a:schemeClr val="accent1">
                    <a:lumMod val="75000"/>
                  </a:schemeClr>
                </a:solidFill>
                <a:latin typeface="Calibri" panose="020F0502020204030204" pitchFamily="34" charset="0"/>
                <a:cs typeface="Calibri" panose="020F0502020204030204" pitchFamily="34" charset="0"/>
              </a:rPr>
              <a:t>DYNAMISM</a:t>
            </a:r>
          </a:p>
        </p:txBody>
      </p:sp>
      <p:sp>
        <p:nvSpPr>
          <p:cNvPr id="8" name="Inhaltsplatzhalter 2">
            <a:extLst>
              <a:ext uri="{FF2B5EF4-FFF2-40B4-BE49-F238E27FC236}">
                <a16:creationId xmlns:a16="http://schemas.microsoft.com/office/drawing/2014/main" id="{0100E72D-4B42-42B3-9B96-2DE22B78B475}"/>
              </a:ext>
            </a:extLst>
          </p:cNvPr>
          <p:cNvSpPr txBox="1">
            <a:spLocks/>
          </p:cNvSpPr>
          <p:nvPr/>
        </p:nvSpPr>
        <p:spPr>
          <a:xfrm>
            <a:off x="3879843" y="4607184"/>
            <a:ext cx="1848995" cy="2940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dirty="0">
                <a:solidFill>
                  <a:schemeClr val="accent1">
                    <a:lumMod val="75000"/>
                  </a:schemeClr>
                </a:solidFill>
                <a:latin typeface="Calibri" panose="020F0502020204030204" pitchFamily="34" charset="0"/>
                <a:cs typeface="Calibri" panose="020F0502020204030204" pitchFamily="34" charset="0"/>
              </a:rPr>
              <a:t>COMPLEXITY</a:t>
            </a:r>
          </a:p>
        </p:txBody>
      </p:sp>
      <p:sp>
        <p:nvSpPr>
          <p:cNvPr id="9" name="Inhaltsplatzhalter 2">
            <a:extLst>
              <a:ext uri="{FF2B5EF4-FFF2-40B4-BE49-F238E27FC236}">
                <a16:creationId xmlns:a16="http://schemas.microsoft.com/office/drawing/2014/main" id="{162E262C-78A4-4B32-8CA0-87364DE2012A}"/>
              </a:ext>
            </a:extLst>
          </p:cNvPr>
          <p:cNvSpPr txBox="1">
            <a:spLocks/>
          </p:cNvSpPr>
          <p:nvPr/>
        </p:nvSpPr>
        <p:spPr>
          <a:xfrm>
            <a:off x="5521669" y="3868195"/>
            <a:ext cx="1529662" cy="2940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dirty="0">
                <a:solidFill>
                  <a:schemeClr val="accent1">
                    <a:lumMod val="75000"/>
                  </a:schemeClr>
                </a:solidFill>
                <a:latin typeface="Calibri" panose="020F0502020204030204" pitchFamily="34" charset="0"/>
                <a:cs typeface="Calibri" panose="020F0502020204030204" pitchFamily="34" charset="0"/>
              </a:rPr>
              <a:t>DIVERSITY</a:t>
            </a:r>
          </a:p>
        </p:txBody>
      </p:sp>
      <p:sp>
        <p:nvSpPr>
          <p:cNvPr id="10" name="Inhaltsplatzhalter 2">
            <a:extLst>
              <a:ext uri="{FF2B5EF4-FFF2-40B4-BE49-F238E27FC236}">
                <a16:creationId xmlns:a16="http://schemas.microsoft.com/office/drawing/2014/main" id="{8EC181CE-FE9A-4209-AE58-2C127FBB0EAB}"/>
              </a:ext>
            </a:extLst>
          </p:cNvPr>
          <p:cNvSpPr txBox="1">
            <a:spLocks/>
          </p:cNvSpPr>
          <p:nvPr/>
        </p:nvSpPr>
        <p:spPr>
          <a:xfrm>
            <a:off x="319544" y="5282275"/>
            <a:ext cx="1848995" cy="2940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dirty="0">
                <a:solidFill>
                  <a:schemeClr val="accent1">
                    <a:lumMod val="75000"/>
                  </a:schemeClr>
                </a:solidFill>
                <a:latin typeface="Calibri" panose="020F0502020204030204" pitchFamily="34" charset="0"/>
                <a:cs typeface="Calibri" panose="020F0502020204030204" pitchFamily="34" charset="0"/>
              </a:rPr>
              <a:t>UNCERTAINTY</a:t>
            </a:r>
          </a:p>
        </p:txBody>
      </p:sp>
      <p:sp>
        <p:nvSpPr>
          <p:cNvPr id="11" name="Inhaltsplatzhalter 2">
            <a:extLst>
              <a:ext uri="{FF2B5EF4-FFF2-40B4-BE49-F238E27FC236}">
                <a16:creationId xmlns:a16="http://schemas.microsoft.com/office/drawing/2014/main" id="{3090C573-8131-450A-9C1E-7A3EF43D4012}"/>
              </a:ext>
            </a:extLst>
          </p:cNvPr>
          <p:cNvSpPr txBox="1">
            <a:spLocks/>
          </p:cNvSpPr>
          <p:nvPr/>
        </p:nvSpPr>
        <p:spPr>
          <a:xfrm>
            <a:off x="5908570" y="5203768"/>
            <a:ext cx="1848995" cy="2940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dirty="0">
                <a:solidFill>
                  <a:schemeClr val="accent1">
                    <a:lumMod val="75000"/>
                  </a:schemeClr>
                </a:solidFill>
                <a:latin typeface="Calibri" panose="020F0502020204030204" pitchFamily="34" charset="0"/>
                <a:cs typeface="Calibri" panose="020F0502020204030204" pitchFamily="34" charset="0"/>
              </a:rPr>
              <a:t>COMPETITION</a:t>
            </a:r>
          </a:p>
        </p:txBody>
      </p:sp>
      <p:pic>
        <p:nvPicPr>
          <p:cNvPr id="15" name="Imagen 14" descr="Un hombre saltando en patineta&#10;&#10;Descripción generada automáticamente">
            <a:extLst>
              <a:ext uri="{FF2B5EF4-FFF2-40B4-BE49-F238E27FC236}">
                <a16:creationId xmlns:a16="http://schemas.microsoft.com/office/drawing/2014/main" id="{297C5BC0-59FD-4CCB-9E34-04A5B207D373}"/>
              </a:ext>
            </a:extLst>
          </p:cNvPr>
          <p:cNvPicPr>
            <a:picLocks noChangeAspect="1"/>
          </p:cNvPicPr>
          <p:nvPr/>
        </p:nvPicPr>
        <p:blipFill>
          <a:blip r:embed="rId2">
            <a:alphaModFix amt="32000"/>
            <a:extLst>
              <a:ext uri="{28A0092B-C50C-407E-A947-70E740481C1C}">
                <a14:useLocalDpi xmlns:a14="http://schemas.microsoft.com/office/drawing/2010/main" val="0"/>
              </a:ext>
            </a:extLst>
          </a:blip>
          <a:stretch>
            <a:fillRect/>
          </a:stretch>
        </p:blipFill>
        <p:spPr>
          <a:xfrm>
            <a:off x="0" y="1281655"/>
            <a:ext cx="8325853" cy="4684693"/>
          </a:xfrm>
          <a:prstGeom prst="rect">
            <a:avLst/>
          </a:prstGeom>
        </p:spPr>
      </p:pic>
      <p:sp>
        <p:nvSpPr>
          <p:cNvPr id="20" name="Inhaltsplatzhalter 2">
            <a:extLst>
              <a:ext uri="{FF2B5EF4-FFF2-40B4-BE49-F238E27FC236}">
                <a16:creationId xmlns:a16="http://schemas.microsoft.com/office/drawing/2014/main" id="{BF2BA99B-6FC0-4080-8AD0-D4EBAB72E82E}"/>
              </a:ext>
            </a:extLst>
          </p:cNvPr>
          <p:cNvSpPr txBox="1">
            <a:spLocks/>
          </p:cNvSpPr>
          <p:nvPr/>
        </p:nvSpPr>
        <p:spPr>
          <a:xfrm>
            <a:off x="1244042" y="4124120"/>
            <a:ext cx="1848995" cy="2940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dirty="0">
                <a:solidFill>
                  <a:schemeClr val="accent1">
                    <a:lumMod val="75000"/>
                  </a:schemeClr>
                </a:solidFill>
                <a:latin typeface="Calibri" panose="020F0502020204030204" pitchFamily="34" charset="0"/>
                <a:cs typeface="Calibri" panose="020F0502020204030204" pitchFamily="34" charset="0"/>
              </a:rPr>
              <a:t>HOSTILITY</a:t>
            </a:r>
          </a:p>
        </p:txBody>
      </p:sp>
      <p:sp>
        <p:nvSpPr>
          <p:cNvPr id="21" name="Inhaltsplatzhalter 2">
            <a:extLst>
              <a:ext uri="{FF2B5EF4-FFF2-40B4-BE49-F238E27FC236}">
                <a16:creationId xmlns:a16="http://schemas.microsoft.com/office/drawing/2014/main" id="{88D41D0F-1234-4010-8CB3-F66E855E0CF0}"/>
              </a:ext>
            </a:extLst>
          </p:cNvPr>
          <p:cNvSpPr txBox="1">
            <a:spLocks/>
          </p:cNvSpPr>
          <p:nvPr/>
        </p:nvSpPr>
        <p:spPr>
          <a:xfrm>
            <a:off x="1929453" y="5576345"/>
            <a:ext cx="4779099" cy="2702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Font typeface="Arial" panose="020B0604020202020204" pitchFamily="34" charset="0"/>
              <a:buNone/>
            </a:pPr>
            <a:r>
              <a:rPr lang="en-US" sz="2000" u="sng" dirty="0">
                <a:solidFill>
                  <a:schemeClr val="accent1">
                    <a:lumMod val="75000"/>
                  </a:schemeClr>
                </a:solidFill>
                <a:latin typeface="Calibri" panose="020F0502020204030204" pitchFamily="34" charset="0"/>
                <a:cs typeface="Calibri" panose="020F0502020204030204" pitchFamily="34" charset="0"/>
              </a:rPr>
              <a:t>HOW TO START A BUSINESS?</a:t>
            </a:r>
          </a:p>
        </p:txBody>
      </p:sp>
    </p:spTree>
    <p:extLst>
      <p:ext uri="{BB962C8B-B14F-4D97-AF65-F5344CB8AC3E}">
        <p14:creationId xmlns:p14="http://schemas.microsoft.com/office/powerpoint/2010/main" val="26200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30</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13723" y="2340811"/>
            <a:ext cx="8066762" cy="25598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00"/>
              </a:spcBef>
              <a:spcAft>
                <a:spcPts val="200"/>
              </a:spcAft>
              <a:buNone/>
            </a:pPr>
            <a:r>
              <a:rPr lang="en-US" sz="1200" dirty="0">
                <a:latin typeface="+mn-lt"/>
              </a:rPr>
              <a:t>Tool to validate your business model		</a:t>
            </a:r>
            <a:r>
              <a:rPr lang="en-US" sz="1200" dirty="0">
                <a:latin typeface="+mn-lt"/>
                <a:hlinkClick r:id="rId2"/>
              </a:rPr>
              <a:t>https://www.launchrock.com/</a:t>
            </a:r>
            <a:endParaRPr lang="en-US" sz="1200" dirty="0">
              <a:latin typeface="+mn-lt"/>
            </a:endParaRPr>
          </a:p>
          <a:p>
            <a:pPr marL="0" indent="0" algn="just">
              <a:spcBef>
                <a:spcPts val="200"/>
              </a:spcBef>
              <a:spcAft>
                <a:spcPts val="200"/>
              </a:spcAft>
              <a:buNone/>
            </a:pPr>
            <a:r>
              <a:rPr lang="en-US" sz="1200" dirty="0">
                <a:latin typeface="+mn-lt"/>
              </a:rPr>
              <a:t>Simple online survey tool			</a:t>
            </a:r>
            <a:r>
              <a:rPr lang="en-US" sz="1200" dirty="0">
                <a:latin typeface="+mn-lt"/>
                <a:hlinkClick r:id="rId3"/>
              </a:rPr>
              <a:t>https://www.google.es/intl/es/forms/about/</a:t>
            </a:r>
            <a:endParaRPr lang="en-US" sz="1200" dirty="0">
              <a:latin typeface="+mn-lt"/>
            </a:endParaRPr>
          </a:p>
          <a:p>
            <a:pPr marL="0" indent="0" algn="just">
              <a:spcBef>
                <a:spcPts val="200"/>
              </a:spcBef>
              <a:spcAft>
                <a:spcPts val="200"/>
              </a:spcAft>
              <a:buNone/>
            </a:pPr>
            <a:r>
              <a:rPr lang="en-US" sz="1200" dirty="0">
                <a:latin typeface="+mn-lt"/>
              </a:rPr>
              <a:t>Integrated social network management		</a:t>
            </a:r>
            <a:r>
              <a:rPr lang="en-US" sz="1200" dirty="0">
                <a:latin typeface="+mn-lt"/>
                <a:hlinkClick r:id="rId4"/>
              </a:rPr>
              <a:t>https://www.data.ai/en/</a:t>
            </a:r>
            <a:endParaRPr lang="en-US" sz="1200" dirty="0">
              <a:latin typeface="+mn-lt"/>
            </a:endParaRPr>
          </a:p>
          <a:p>
            <a:pPr marL="0" indent="0" algn="just">
              <a:spcBef>
                <a:spcPts val="200"/>
              </a:spcBef>
              <a:spcAft>
                <a:spcPts val="200"/>
              </a:spcAft>
              <a:buNone/>
            </a:pPr>
            <a:r>
              <a:rPr lang="es-ES" sz="1200" dirty="0" err="1">
                <a:latin typeface="+mn-lt"/>
              </a:rPr>
              <a:t>Create</a:t>
            </a:r>
            <a:r>
              <a:rPr lang="es-ES" sz="1200" dirty="0">
                <a:latin typeface="+mn-lt"/>
              </a:rPr>
              <a:t> </a:t>
            </a:r>
            <a:r>
              <a:rPr lang="es-ES" sz="1200" dirty="0" err="1">
                <a:latin typeface="+mn-lt"/>
              </a:rPr>
              <a:t>automated</a:t>
            </a:r>
            <a:r>
              <a:rPr lang="es-ES" sz="1200" dirty="0">
                <a:latin typeface="+mn-lt"/>
              </a:rPr>
              <a:t> </a:t>
            </a:r>
            <a:r>
              <a:rPr lang="es-ES" sz="1200" dirty="0" err="1">
                <a:latin typeface="+mn-lt"/>
              </a:rPr>
              <a:t>workflows</a:t>
            </a:r>
            <a:r>
              <a:rPr lang="es-ES" sz="1200" i="0" dirty="0">
                <a:solidFill>
                  <a:srgbClr val="2D2E2E"/>
                </a:solidFill>
                <a:effectLst/>
                <a:latin typeface="+mn-lt"/>
              </a:rPr>
              <a:t>			</a:t>
            </a:r>
            <a:r>
              <a:rPr lang="en-US" sz="1200" dirty="0">
                <a:latin typeface="+mn-lt"/>
                <a:hlinkClick r:id="rId5"/>
              </a:rPr>
              <a:t>https://zapier.com/</a:t>
            </a:r>
            <a:endParaRPr lang="en-US" sz="1200" dirty="0">
              <a:latin typeface="+mn-lt"/>
            </a:endParaRPr>
          </a:p>
          <a:p>
            <a:pPr marL="0" indent="0" algn="just">
              <a:spcBef>
                <a:spcPts val="200"/>
              </a:spcBef>
              <a:spcAft>
                <a:spcPts val="200"/>
              </a:spcAft>
              <a:buNone/>
            </a:pPr>
            <a:r>
              <a:rPr lang="en-US" sz="1200" dirty="0">
                <a:latin typeface="+mn-lt"/>
              </a:rPr>
              <a:t>				</a:t>
            </a:r>
            <a:r>
              <a:rPr lang="en-US" sz="1200" dirty="0">
                <a:latin typeface="+mn-lt"/>
                <a:hlinkClick r:id="rId6"/>
              </a:rPr>
              <a:t>https://ifttt.com/</a:t>
            </a:r>
            <a:endParaRPr lang="en-US" sz="1200" dirty="0">
              <a:latin typeface="+mn-lt"/>
            </a:endParaRPr>
          </a:p>
          <a:p>
            <a:pPr marL="0" indent="0" algn="just">
              <a:spcBef>
                <a:spcPts val="200"/>
              </a:spcBef>
              <a:spcAft>
                <a:spcPts val="200"/>
              </a:spcAft>
              <a:buNone/>
            </a:pPr>
            <a:r>
              <a:rPr lang="en-US" sz="1200" dirty="0">
                <a:latin typeface="+mn-lt"/>
              </a:rPr>
              <a:t>Business management and development		</a:t>
            </a:r>
            <a:r>
              <a:rPr lang="en-US" sz="1200" dirty="0">
                <a:latin typeface="+mn-lt"/>
                <a:hlinkClick r:id="rId7"/>
              </a:rPr>
              <a:t>https://insightsoftware.com/</a:t>
            </a:r>
            <a:endParaRPr lang="en-US" sz="1200" dirty="0">
              <a:latin typeface="+mn-lt"/>
            </a:endParaRPr>
          </a:p>
          <a:p>
            <a:pPr marL="0" indent="0" algn="just">
              <a:spcBef>
                <a:spcPts val="200"/>
              </a:spcBef>
              <a:spcAft>
                <a:spcPts val="200"/>
              </a:spcAft>
              <a:buNone/>
            </a:pPr>
            <a:r>
              <a:rPr lang="en-US" sz="1200" dirty="0">
                <a:latin typeface="+mn-lt"/>
              </a:rPr>
              <a:t>More about lean startup and other related tools	</a:t>
            </a:r>
            <a:r>
              <a:rPr lang="en-US" sz="1200" dirty="0">
                <a:latin typeface="+mn-lt"/>
                <a:hlinkClick r:id="rId8"/>
              </a:rPr>
              <a:t>http://theleanstartup.com/#principles</a:t>
            </a:r>
            <a:endParaRPr lang="en-US" sz="1200" dirty="0">
              <a:latin typeface="+mn-lt"/>
            </a:endParaRPr>
          </a:p>
          <a:p>
            <a:pPr marL="0" indent="0" algn="just">
              <a:spcBef>
                <a:spcPts val="200"/>
              </a:spcBef>
              <a:spcAft>
                <a:spcPts val="200"/>
              </a:spcAft>
              <a:buNone/>
            </a:pPr>
            <a:r>
              <a:rPr lang="en-US" sz="1200" dirty="0">
                <a:latin typeface="+mn-lt"/>
              </a:rPr>
              <a:t>				</a:t>
            </a:r>
            <a:r>
              <a:rPr lang="en-US" sz="1200" dirty="0">
                <a:latin typeface="+mn-lt"/>
                <a:hlinkClick r:id="rId9"/>
              </a:rPr>
              <a:t>https://hbr.org/2013/05/why-the-lean-start-up-changes-everything</a:t>
            </a:r>
            <a:endParaRPr lang="en-US" sz="1200" dirty="0">
              <a:latin typeface="+mn-lt"/>
            </a:endParaRPr>
          </a:p>
          <a:p>
            <a:pPr marL="0" indent="0" algn="just">
              <a:spcBef>
                <a:spcPts val="200"/>
              </a:spcBef>
              <a:spcAft>
                <a:spcPts val="200"/>
              </a:spcAft>
              <a:buNone/>
            </a:pPr>
            <a:r>
              <a:rPr lang="en-US" sz="1200" dirty="0">
                <a:latin typeface="+mn-lt"/>
              </a:rPr>
              <a:t>				</a:t>
            </a:r>
            <a:r>
              <a:rPr lang="en-US" sz="1200" dirty="0">
                <a:latin typeface="+mn-lt"/>
                <a:hlinkClick r:id="rId10"/>
              </a:rPr>
              <a:t>https://steveblank.com/tools-and-blogs-for-entrepreneurs/</a:t>
            </a:r>
            <a:endParaRPr lang="en-US" sz="1200" dirty="0">
              <a:latin typeface="+mn-lt"/>
            </a:endParaRPr>
          </a:p>
          <a:p>
            <a:pPr marL="0" indent="0" algn="just">
              <a:spcBef>
                <a:spcPts val="200"/>
              </a:spcBef>
              <a:spcAft>
                <a:spcPts val="200"/>
              </a:spcAft>
              <a:buNone/>
            </a:pPr>
            <a:r>
              <a:rPr lang="en-US" sz="1200" dirty="0">
                <a:latin typeface="+mn-lt"/>
              </a:rPr>
              <a:t>Online community for creative assets, tools and talent	</a:t>
            </a:r>
            <a:r>
              <a:rPr lang="en-US" sz="1200" dirty="0">
                <a:latin typeface="+mn-lt"/>
                <a:hlinkClick r:id="rId11"/>
              </a:rPr>
              <a:t>https://www.envato.com/about/</a:t>
            </a:r>
            <a:endParaRPr lang="en-US" sz="1200" dirty="0">
              <a:latin typeface="+mn-lt"/>
            </a:endParaRPr>
          </a:p>
          <a:p>
            <a:pPr marL="0" indent="0" algn="just">
              <a:spcBef>
                <a:spcPts val="200"/>
              </a:spcBef>
              <a:spcAft>
                <a:spcPts val="200"/>
              </a:spcAft>
              <a:buNone/>
            </a:pPr>
            <a:r>
              <a:rPr lang="en-US" sz="1200" dirty="0">
                <a:latin typeface="+mn-lt"/>
              </a:rPr>
              <a:t>Online marketing tool			</a:t>
            </a:r>
            <a:r>
              <a:rPr lang="en-US" sz="1200" dirty="0">
                <a:latin typeface="+mn-lt"/>
                <a:hlinkClick r:id="rId12"/>
              </a:rPr>
              <a:t>https://unbounce.com/</a:t>
            </a:r>
            <a:endParaRPr lang="en-US" sz="1200" dirty="0">
              <a:latin typeface="+mn-lt"/>
            </a:endParaRPr>
          </a:p>
          <a:p>
            <a:pPr marL="0" indent="0" algn="just">
              <a:spcBef>
                <a:spcPts val="200"/>
              </a:spcBef>
              <a:spcAft>
                <a:spcPts val="200"/>
              </a:spcAft>
              <a:buNone/>
            </a:pPr>
            <a:endParaRPr lang="en-US" sz="1200" dirty="0">
              <a:latin typeface="+mn-lt"/>
            </a:endParaRPr>
          </a:p>
          <a:p>
            <a:pPr marL="0" indent="0" algn="just">
              <a:spcBef>
                <a:spcPts val="200"/>
              </a:spcBef>
              <a:spcAft>
                <a:spcPts val="200"/>
              </a:spcAft>
              <a:buNone/>
            </a:pPr>
            <a:r>
              <a:rPr lang="en-US" sz="1200" dirty="0">
                <a:latin typeface="+mn-lt"/>
              </a:rPr>
              <a:t> </a:t>
            </a:r>
          </a:p>
          <a:p>
            <a:pPr marL="0" indent="0" algn="just">
              <a:spcBef>
                <a:spcPts val="200"/>
              </a:spcBef>
              <a:spcAft>
                <a:spcPts val="200"/>
              </a:spcAft>
              <a:buNone/>
            </a:pPr>
            <a:r>
              <a:rPr lang="en-US" sz="1200" dirty="0">
                <a:latin typeface="+mn-lt"/>
              </a:rPr>
              <a:t>				</a:t>
            </a:r>
          </a:p>
          <a:p>
            <a:pPr marL="0" indent="0" algn="just">
              <a:spcBef>
                <a:spcPts val="200"/>
              </a:spcBef>
              <a:spcAft>
                <a:spcPts val="200"/>
              </a:spcAft>
              <a:buNone/>
            </a:pPr>
            <a:endParaRPr lang="en-US" sz="1200" dirty="0">
              <a:latin typeface="+mn-lt"/>
            </a:endParaRPr>
          </a:p>
          <a:p>
            <a:pPr marL="0" indent="0" algn="just">
              <a:spcBef>
                <a:spcPts val="200"/>
              </a:spcBef>
              <a:spcAft>
                <a:spcPts val="200"/>
              </a:spcAft>
              <a:buNone/>
            </a:pPr>
            <a:endParaRPr lang="en-US" sz="1200" dirty="0">
              <a:latin typeface="+mn-lt"/>
            </a:endParaRPr>
          </a:p>
          <a:p>
            <a:pPr marL="0" indent="0" algn="just">
              <a:spcBef>
                <a:spcPts val="200"/>
              </a:spcBef>
              <a:spcAft>
                <a:spcPts val="200"/>
              </a:spcAft>
              <a:buNone/>
            </a:pPr>
            <a:endParaRPr lang="en-US" sz="1200" dirty="0">
              <a:latin typeface="+mn-lt"/>
            </a:endParaRPr>
          </a:p>
          <a:p>
            <a:pPr marL="0" indent="0" algn="just">
              <a:spcBef>
                <a:spcPts val="200"/>
              </a:spcBef>
              <a:spcAft>
                <a:spcPts val="200"/>
              </a:spcAft>
              <a:buNone/>
            </a:pPr>
            <a:r>
              <a:rPr lang="en-US" sz="1200" dirty="0">
                <a:latin typeface="+mn-lt"/>
              </a:rPr>
              <a:t> </a:t>
            </a:r>
          </a:p>
        </p:txBody>
      </p:sp>
      <p:sp>
        <p:nvSpPr>
          <p:cNvPr id="10" name="Inhaltsplatzhalter 2">
            <a:extLst>
              <a:ext uri="{FF2B5EF4-FFF2-40B4-BE49-F238E27FC236}">
                <a16:creationId xmlns:a16="http://schemas.microsoft.com/office/drawing/2014/main" id="{B6F353F7-E59C-4B7C-A351-1C855CB6774C}"/>
              </a:ext>
            </a:extLst>
          </p:cNvPr>
          <p:cNvSpPr txBox="1">
            <a:spLocks/>
          </p:cNvSpPr>
          <p:nvPr/>
        </p:nvSpPr>
        <p:spPr>
          <a:xfrm>
            <a:off x="263010" y="1592263"/>
            <a:ext cx="8252340" cy="3651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200" b="1" dirty="0"/>
              <a:t>Tools and </a:t>
            </a:r>
            <a:r>
              <a:rPr lang="es-ES" sz="2200" b="1" dirty="0" err="1"/>
              <a:t>governmental</a:t>
            </a:r>
            <a:r>
              <a:rPr lang="es-ES" sz="2200" b="1" dirty="0"/>
              <a:t> </a:t>
            </a:r>
            <a:r>
              <a:rPr lang="es-ES" sz="2200" b="1" dirty="0" err="1"/>
              <a:t>support</a:t>
            </a:r>
            <a:r>
              <a:rPr lang="es-ES" sz="2200" b="1" dirty="0"/>
              <a:t> </a:t>
            </a:r>
            <a:r>
              <a:rPr lang="es-ES" sz="2200" b="1" dirty="0" err="1"/>
              <a:t>for</a:t>
            </a:r>
            <a:r>
              <a:rPr lang="es-ES" sz="2200" b="1" dirty="0"/>
              <a:t> </a:t>
            </a:r>
            <a:r>
              <a:rPr lang="es-ES" sz="2200" b="1" dirty="0" err="1"/>
              <a:t>entrepreneurship</a:t>
            </a:r>
            <a:endParaRPr lang="en-GB" sz="2200" b="1" dirty="0"/>
          </a:p>
        </p:txBody>
      </p:sp>
    </p:spTree>
    <p:extLst>
      <p:ext uri="{BB962C8B-B14F-4D97-AF65-F5344CB8AC3E}">
        <p14:creationId xmlns:p14="http://schemas.microsoft.com/office/powerpoint/2010/main" val="333861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FB8E0B-A934-4E28-A0CA-676610CAA7A9}"/>
              </a:ext>
            </a:extLst>
          </p:cNvPr>
          <p:cNvSpPr>
            <a:spLocks noGrp="1"/>
          </p:cNvSpPr>
          <p:nvPr>
            <p:ph type="title"/>
          </p:nvPr>
        </p:nvSpPr>
        <p:spPr>
          <a:xfrm>
            <a:off x="1477062" y="506594"/>
            <a:ext cx="7886700" cy="1325563"/>
          </a:xfrm>
        </p:spPr>
        <p:txBody>
          <a:bodyPr/>
          <a:lstStyle/>
          <a:p>
            <a:r>
              <a:rPr lang="fi-FI" dirty="0">
                <a:latin typeface="Expressway Rg"/>
              </a:rPr>
              <a:t>Partners</a:t>
            </a:r>
            <a:endParaRPr lang="fi-FI" dirty="0"/>
          </a:p>
        </p:txBody>
      </p:sp>
      <p:sp>
        <p:nvSpPr>
          <p:cNvPr id="8" name="Content Placeholder 7">
            <a:extLst>
              <a:ext uri="{FF2B5EF4-FFF2-40B4-BE49-F238E27FC236}">
                <a16:creationId xmlns:a16="http://schemas.microsoft.com/office/drawing/2014/main" id="{7B6C1527-C2BD-4293-A82E-3681CA8CE68A}"/>
              </a:ext>
            </a:extLst>
          </p:cNvPr>
          <p:cNvSpPr>
            <a:spLocks noGrp="1"/>
          </p:cNvSpPr>
          <p:nvPr>
            <p:ph idx="1"/>
          </p:nvPr>
        </p:nvSpPr>
        <p:spPr>
          <a:xfrm>
            <a:off x="474712" y="1829763"/>
            <a:ext cx="8304989" cy="4326190"/>
          </a:xfrm>
        </p:spPr>
        <p:txBody>
          <a:bodyPr vert="horz" lIns="91440" tIns="45720" rIns="91440" bIns="45720" rtlCol="0" anchor="t">
            <a:noAutofit/>
          </a:bodyPr>
          <a:lstStyle/>
          <a:p>
            <a:r>
              <a:rPr lang="fi-FI" sz="2000" dirty="0" err="1">
                <a:latin typeface="Expressway Rg"/>
              </a:rPr>
              <a:t>Fachhochschule</a:t>
            </a:r>
            <a:r>
              <a:rPr lang="fi-FI" sz="2000" dirty="0">
                <a:latin typeface="Expressway Rg"/>
              </a:rPr>
              <a:t> </a:t>
            </a:r>
            <a:r>
              <a:rPr lang="fi-FI" sz="2000" dirty="0" err="1">
                <a:latin typeface="Expressway Rg"/>
              </a:rPr>
              <a:t>Joanneum</a:t>
            </a:r>
            <a:r>
              <a:rPr lang="fi-FI" sz="2000" dirty="0">
                <a:latin typeface="Expressway Rg"/>
              </a:rPr>
              <a:t> / </a:t>
            </a:r>
            <a:r>
              <a:rPr lang="fi-FI" sz="2000" dirty="0" err="1">
                <a:latin typeface="Expressway Rg"/>
              </a:rPr>
              <a:t>Austria</a:t>
            </a:r>
            <a:endParaRPr lang="fi-FI" sz="2000" dirty="0">
              <a:latin typeface="Expressway Rg"/>
            </a:endParaRPr>
          </a:p>
          <a:p>
            <a:r>
              <a:rPr lang="fi-FI" sz="2000" dirty="0" err="1">
                <a:latin typeface="Expressway Rg"/>
              </a:rPr>
              <a:t>University</a:t>
            </a:r>
            <a:r>
              <a:rPr lang="fi-FI" sz="2000" dirty="0">
                <a:latin typeface="Expressway Rg"/>
              </a:rPr>
              <a:t> of Alicante / Spain </a:t>
            </a:r>
          </a:p>
          <a:p>
            <a:r>
              <a:rPr lang="fi-FI" sz="2000" dirty="0">
                <a:latin typeface="Expressway Rg"/>
              </a:rPr>
              <a:t>Haaga-Helia UAS / Finland </a:t>
            </a:r>
          </a:p>
          <a:p>
            <a:r>
              <a:rPr lang="fi-FI" sz="2000" dirty="0">
                <a:latin typeface="Expressway Rg"/>
              </a:rPr>
              <a:t>Royal </a:t>
            </a:r>
            <a:r>
              <a:rPr lang="fi-FI" sz="2000" dirty="0" err="1">
                <a:latin typeface="Expressway Rg"/>
              </a:rPr>
              <a:t>University</a:t>
            </a:r>
            <a:r>
              <a:rPr lang="fi-FI" sz="2000" dirty="0">
                <a:latin typeface="Expressway Rg"/>
              </a:rPr>
              <a:t> of Bhutan (</a:t>
            </a:r>
            <a:r>
              <a:rPr lang="fi-FI" sz="2000" dirty="0" err="1">
                <a:latin typeface="Expressway Rg"/>
              </a:rPr>
              <a:t>Gedu</a:t>
            </a:r>
            <a:r>
              <a:rPr lang="fi-FI" sz="2000" dirty="0">
                <a:latin typeface="Expressway Rg"/>
              </a:rPr>
              <a:t> College of Business </a:t>
            </a:r>
            <a:r>
              <a:rPr lang="fi-FI" sz="2000" dirty="0" err="1">
                <a:latin typeface="Expressway Rg"/>
              </a:rPr>
              <a:t>Studies</a:t>
            </a:r>
            <a:r>
              <a:rPr lang="fi-FI" sz="2000" dirty="0">
                <a:latin typeface="Expressway Rg"/>
              </a:rPr>
              <a:t>) / Bhutan </a:t>
            </a:r>
          </a:p>
          <a:p>
            <a:r>
              <a:rPr lang="fi-FI" sz="2000" dirty="0">
                <a:latin typeface="Expressway Rg"/>
              </a:rPr>
              <a:t>Royal Thimphu College in Bhutan </a:t>
            </a:r>
          </a:p>
          <a:p>
            <a:r>
              <a:rPr lang="fi-FI" sz="2000" dirty="0" err="1">
                <a:latin typeface="Expressway Rg"/>
              </a:rPr>
              <a:t>Tribhuvan</a:t>
            </a:r>
            <a:r>
              <a:rPr lang="fi-FI" sz="2000" dirty="0">
                <a:latin typeface="Expressway Rg"/>
              </a:rPr>
              <a:t> </a:t>
            </a:r>
            <a:r>
              <a:rPr lang="fi-FI" sz="2000" dirty="0" err="1">
                <a:latin typeface="Expressway Rg"/>
              </a:rPr>
              <a:t>University</a:t>
            </a:r>
            <a:r>
              <a:rPr lang="fi-FI" sz="2000" dirty="0">
                <a:latin typeface="Expressway Rg"/>
              </a:rPr>
              <a:t> (Institute of </a:t>
            </a:r>
            <a:r>
              <a:rPr lang="fi-FI" sz="2000" dirty="0" err="1">
                <a:latin typeface="Expressway Rg"/>
              </a:rPr>
              <a:t>Crisis</a:t>
            </a:r>
            <a:r>
              <a:rPr lang="fi-FI" sz="2000" dirty="0">
                <a:latin typeface="Expressway Rg"/>
              </a:rPr>
              <a:t> Management </a:t>
            </a:r>
            <a:r>
              <a:rPr lang="fi-FI" sz="2000" dirty="0" err="1">
                <a:latin typeface="Expressway Rg"/>
              </a:rPr>
              <a:t>Studies</a:t>
            </a:r>
            <a:r>
              <a:rPr lang="fi-FI" sz="2000" dirty="0">
                <a:latin typeface="Expressway Rg"/>
              </a:rPr>
              <a:t>) / Nepal </a:t>
            </a:r>
          </a:p>
          <a:p>
            <a:r>
              <a:rPr lang="fi-FI" sz="2000" dirty="0">
                <a:latin typeface="Expressway Rg"/>
              </a:rPr>
              <a:t>Global College International / Nepal </a:t>
            </a:r>
          </a:p>
          <a:p>
            <a:r>
              <a:rPr lang="fi-FI" sz="2000" dirty="0" err="1">
                <a:latin typeface="Expressway Rg"/>
              </a:rPr>
              <a:t>Souphanouvong</a:t>
            </a:r>
            <a:r>
              <a:rPr lang="fi-FI" sz="2000" dirty="0">
                <a:latin typeface="Expressway Rg"/>
              </a:rPr>
              <a:t> </a:t>
            </a:r>
            <a:r>
              <a:rPr lang="fi-FI" sz="2000" dirty="0" err="1">
                <a:latin typeface="Expressway Rg"/>
              </a:rPr>
              <a:t>University</a:t>
            </a:r>
            <a:r>
              <a:rPr lang="fi-FI" sz="2000" dirty="0">
                <a:latin typeface="Expressway Rg"/>
              </a:rPr>
              <a:t> / Laos </a:t>
            </a:r>
          </a:p>
          <a:p>
            <a:r>
              <a:rPr lang="fi-FI" sz="2000" dirty="0">
                <a:latin typeface="Expressway Rg"/>
              </a:rPr>
              <a:t>National </a:t>
            </a:r>
            <a:r>
              <a:rPr lang="fi-FI" sz="2000" dirty="0" err="1">
                <a:latin typeface="Expressway Rg"/>
              </a:rPr>
              <a:t>University</a:t>
            </a:r>
            <a:r>
              <a:rPr lang="fi-FI" sz="2000" dirty="0">
                <a:latin typeface="Expressway Rg"/>
              </a:rPr>
              <a:t> of Laos / Laos </a:t>
            </a:r>
          </a:p>
          <a:p>
            <a:endParaRPr lang="fi-FI" b="1" dirty="0"/>
          </a:p>
        </p:txBody>
      </p:sp>
    </p:spTree>
    <p:extLst>
      <p:ext uri="{BB962C8B-B14F-4D97-AF65-F5344CB8AC3E}">
        <p14:creationId xmlns:p14="http://schemas.microsoft.com/office/powerpoint/2010/main" val="257856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0" y="1592263"/>
            <a:ext cx="7440497" cy="365126"/>
          </a:xfrm>
        </p:spPr>
        <p:txBody>
          <a:bodyPr vert="horz" lIns="91440" tIns="45720" rIns="91440" bIns="45720" rtlCol="0" anchor="t">
            <a:normAutofit fontScale="92500" lnSpcReduction="10000"/>
          </a:bodyPr>
          <a:lstStyle/>
          <a:p>
            <a:pPr marL="0" indent="0">
              <a:buNone/>
            </a:pPr>
            <a:r>
              <a:rPr lang="en-GB" sz="2200" b="1" dirty="0"/>
              <a:t>How to start a business?</a:t>
            </a:r>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4</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335297"/>
            <a:ext cx="7709030" cy="29304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b="1" dirty="0">
                <a:solidFill>
                  <a:srgbClr val="C00000"/>
                </a:solidFill>
              </a:rPr>
              <a:t>Remember yourself what are your beliefs, values, capacities and objectives: </a:t>
            </a:r>
            <a:r>
              <a:rPr lang="en-US" sz="1400" dirty="0"/>
              <a:t>expose in a paper your main experiences, capacities, knowledge, values and objectives.</a:t>
            </a:r>
          </a:p>
          <a:p>
            <a:pPr algn="just"/>
            <a:r>
              <a:rPr lang="en-US" sz="1600" b="1" dirty="0" err="1">
                <a:solidFill>
                  <a:srgbClr val="E2AC00"/>
                </a:solidFill>
              </a:rPr>
              <a:t>Analize</a:t>
            </a:r>
            <a:r>
              <a:rPr lang="en-US" sz="1600" b="1" dirty="0">
                <a:solidFill>
                  <a:srgbClr val="E2AC00"/>
                </a:solidFill>
              </a:rPr>
              <a:t> the main sources of financial resources within your reach: </a:t>
            </a:r>
            <a:r>
              <a:rPr lang="en-US" sz="1400" dirty="0"/>
              <a:t>can have a decisive influence on the success of your business.</a:t>
            </a:r>
          </a:p>
          <a:p>
            <a:pPr algn="just"/>
            <a:r>
              <a:rPr lang="en-US" sz="1600" b="1" dirty="0">
                <a:solidFill>
                  <a:schemeClr val="accent6">
                    <a:lumMod val="75000"/>
                  </a:schemeClr>
                </a:solidFill>
              </a:rPr>
              <a:t>Know what you want to do and the best way to do it: </a:t>
            </a:r>
            <a:r>
              <a:rPr lang="en-US" sz="1400" dirty="0"/>
              <a:t>define your business ideas as clearly as possible, through those tools within your reach. You  also must clearly define your main stakeholders to know how utilize them in case of need.</a:t>
            </a:r>
          </a:p>
          <a:p>
            <a:pPr lvl="1" algn="just">
              <a:buFont typeface="Courier New" panose="02070309020205020404" pitchFamily="49" charset="0"/>
              <a:buChar char="o"/>
            </a:pPr>
            <a:r>
              <a:rPr lang="en-US" sz="1400" u="sng" dirty="0"/>
              <a:t>Do it as efficiently and effectively as possible: </a:t>
            </a:r>
            <a:r>
              <a:rPr lang="en-US" sz="1200" dirty="0"/>
              <a:t>resources are limited, and you must use them as efficiently and effectively as possible to start your business project and earn income before you are broke.</a:t>
            </a:r>
          </a:p>
          <a:p>
            <a:pPr lvl="1" algn="just">
              <a:buFont typeface="Courier New" panose="02070309020205020404" pitchFamily="49" charset="0"/>
              <a:buChar char="o"/>
            </a:pPr>
            <a:r>
              <a:rPr lang="en-US" sz="1400" u="sng" dirty="0"/>
              <a:t>Identify the main elements for the success of your business: </a:t>
            </a:r>
            <a:r>
              <a:rPr lang="en-US" sz="1200" dirty="0"/>
              <a:t>you must know which are the main aspects that have a decisive influence on the success of your business model.</a:t>
            </a:r>
            <a:endParaRPr lang="en-US" sz="1100" dirty="0"/>
          </a:p>
        </p:txBody>
      </p:sp>
    </p:spTree>
    <p:extLst>
      <p:ext uri="{BB962C8B-B14F-4D97-AF65-F5344CB8AC3E}">
        <p14:creationId xmlns:p14="http://schemas.microsoft.com/office/powerpoint/2010/main" val="98636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0" y="1592263"/>
            <a:ext cx="7886379" cy="365126"/>
          </a:xfrm>
        </p:spPr>
        <p:txBody>
          <a:bodyPr vert="horz" lIns="91440" tIns="45720" rIns="91440" bIns="45720" rtlCol="0" anchor="t">
            <a:normAutofit fontScale="77500" lnSpcReduction="20000"/>
          </a:bodyPr>
          <a:lstStyle/>
          <a:p>
            <a:pPr marL="0" indent="0">
              <a:buNone/>
            </a:pPr>
            <a:r>
              <a:rPr lang="en-US" sz="2400" b="1" dirty="0">
                <a:solidFill>
                  <a:srgbClr val="C00000"/>
                </a:solidFill>
              </a:rPr>
              <a:t>Remember yourself what are your beliefs, values, capacities and objectives</a:t>
            </a:r>
            <a:endParaRPr lang="en-GB" sz="2200" b="1" dirty="0">
              <a:solidFill>
                <a:srgbClr val="C00000"/>
              </a:solidFill>
            </a:endParaRPr>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5</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196110"/>
            <a:ext cx="7709030" cy="2937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t>Before you start an activity, you must </a:t>
            </a:r>
            <a:r>
              <a:rPr lang="en-US" sz="1600" b="1" dirty="0"/>
              <a:t>remember yourself what are your beliefs, values, capacities and objectives.</a:t>
            </a:r>
          </a:p>
          <a:p>
            <a:pPr algn="just"/>
            <a:r>
              <a:rPr lang="en-US" sz="1400" b="1" dirty="0"/>
              <a:t>Spend some time thinking about your </a:t>
            </a:r>
            <a:r>
              <a:rPr lang="en-US" sz="1400" b="1" dirty="0" err="1"/>
              <a:t>experiencies</a:t>
            </a:r>
            <a:r>
              <a:rPr lang="en-US" sz="1400" b="1" dirty="0"/>
              <a:t>: </a:t>
            </a:r>
            <a:r>
              <a:rPr lang="en-US" sz="1400" dirty="0"/>
              <a:t>they could unveil some interesting information about yourself, the people you ever had contact with, and some interesting ideas for your future plans.</a:t>
            </a:r>
          </a:p>
          <a:p>
            <a:pPr algn="just"/>
            <a:r>
              <a:rPr lang="en-US" sz="1400" b="1" dirty="0"/>
              <a:t>Define your values and beliefs: </a:t>
            </a:r>
            <a:r>
              <a:rPr lang="en-US" sz="1400" dirty="0"/>
              <a:t>the culture of companies reflects to a large extent the personality of their founders.</a:t>
            </a:r>
          </a:p>
          <a:p>
            <a:pPr algn="just"/>
            <a:r>
              <a:rPr lang="en-US" sz="1400" b="1" dirty="0"/>
              <a:t>Analyze and assess your capabilities: </a:t>
            </a:r>
            <a:r>
              <a:rPr lang="en-US" sz="1400" dirty="0"/>
              <a:t>this will help you to know your strengths and weaknesses with a view to the development of your business project.</a:t>
            </a:r>
          </a:p>
          <a:p>
            <a:pPr algn="just"/>
            <a:r>
              <a:rPr lang="en-US" sz="1400" b="1" dirty="0"/>
              <a:t>Establish the objectives in your life and order them by priority: </a:t>
            </a:r>
            <a:r>
              <a:rPr lang="en-US" sz="1400" dirty="0"/>
              <a:t>this will show you if you clearly want to start a business, you will have to prioritize this objective over other important aspects of your life.</a:t>
            </a:r>
          </a:p>
          <a:p>
            <a:pPr algn="just"/>
            <a:endParaRPr lang="en-US" sz="1600" b="1" dirty="0"/>
          </a:p>
          <a:p>
            <a:pPr marL="0" indent="0" algn="just">
              <a:buNone/>
            </a:pPr>
            <a:endParaRPr lang="en-US" sz="1600" b="1" dirty="0"/>
          </a:p>
        </p:txBody>
      </p:sp>
    </p:spTree>
    <p:extLst>
      <p:ext uri="{BB962C8B-B14F-4D97-AF65-F5344CB8AC3E}">
        <p14:creationId xmlns:p14="http://schemas.microsoft.com/office/powerpoint/2010/main" val="48880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0" y="1592263"/>
            <a:ext cx="8016694" cy="365126"/>
          </a:xfrm>
        </p:spPr>
        <p:txBody>
          <a:bodyPr vert="horz" lIns="91440" tIns="45720" rIns="91440" bIns="45720" rtlCol="0" anchor="t">
            <a:normAutofit fontScale="85000" lnSpcReduction="10000"/>
          </a:bodyPr>
          <a:lstStyle/>
          <a:p>
            <a:pPr marL="0" indent="0">
              <a:buNone/>
            </a:pPr>
            <a:r>
              <a:rPr lang="en-US" sz="2400" b="1" dirty="0" err="1">
                <a:solidFill>
                  <a:srgbClr val="FFC000"/>
                </a:solidFill>
              </a:rPr>
              <a:t>Analize</a:t>
            </a:r>
            <a:r>
              <a:rPr lang="en-US" sz="2400" b="1" dirty="0">
                <a:solidFill>
                  <a:srgbClr val="FFC000"/>
                </a:solidFill>
              </a:rPr>
              <a:t> what are the main sources of financial resources within your reach</a:t>
            </a:r>
            <a:endParaRPr lang="en-GB" sz="2200" b="1" dirty="0">
              <a:solidFill>
                <a:srgbClr val="FFC000"/>
              </a:solidFill>
            </a:endParaRPr>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6</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0" y="2075454"/>
            <a:ext cx="7866382" cy="39245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b="1" dirty="0"/>
              <a:t>Internal financing:</a:t>
            </a:r>
          </a:p>
          <a:p>
            <a:pPr lvl="1" algn="just">
              <a:buFont typeface="Courier New" panose="02070309020205020404" pitchFamily="49" charset="0"/>
              <a:buChar char="o"/>
            </a:pPr>
            <a:r>
              <a:rPr lang="en-US" sz="1100" dirty="0"/>
              <a:t>Retained profits.</a:t>
            </a:r>
          </a:p>
          <a:p>
            <a:pPr lvl="1" algn="just">
              <a:buFont typeface="Courier New" panose="02070309020205020404" pitchFamily="49" charset="0"/>
              <a:buChar char="o"/>
            </a:pPr>
            <a:r>
              <a:rPr lang="en-US" sz="1100" dirty="0"/>
              <a:t>Maintenance financing (depreciations)</a:t>
            </a:r>
            <a:r>
              <a:rPr lang="en-US" sz="1050" dirty="0"/>
              <a:t>.</a:t>
            </a:r>
          </a:p>
          <a:p>
            <a:pPr algn="just"/>
            <a:r>
              <a:rPr lang="en-US" sz="1600" b="1" dirty="0"/>
              <a:t>External financing:</a:t>
            </a:r>
          </a:p>
          <a:p>
            <a:pPr lvl="1" algn="just">
              <a:buFont typeface="Courier New" panose="02070309020205020404" pitchFamily="49" charset="0"/>
              <a:buChar char="o"/>
            </a:pPr>
            <a:r>
              <a:rPr lang="en-US" sz="1100" dirty="0"/>
              <a:t>Discount of bank checks and bills of exchange.</a:t>
            </a:r>
          </a:p>
          <a:p>
            <a:pPr lvl="1" algn="just">
              <a:buFont typeface="Courier New" panose="02070309020205020404" pitchFamily="49" charset="0"/>
              <a:buChar char="o"/>
            </a:pPr>
            <a:r>
              <a:rPr lang="en-US" sz="1400" b="1" dirty="0"/>
              <a:t>Credit policy.</a:t>
            </a:r>
          </a:p>
          <a:p>
            <a:pPr lvl="1" algn="just">
              <a:buFont typeface="Courier New" panose="02070309020205020404" pitchFamily="49" charset="0"/>
              <a:buChar char="o"/>
            </a:pPr>
            <a:r>
              <a:rPr lang="en-US" sz="1100" dirty="0"/>
              <a:t>Factoring (management of collection rights).</a:t>
            </a:r>
          </a:p>
          <a:p>
            <a:pPr lvl="1" algn="just">
              <a:buFont typeface="Courier New" panose="02070309020205020404" pitchFamily="49" charset="0"/>
              <a:buChar char="o"/>
            </a:pPr>
            <a:r>
              <a:rPr lang="en-US" sz="1400" b="1" dirty="0"/>
              <a:t>Bank loan (personal – mortgage).</a:t>
            </a:r>
          </a:p>
          <a:p>
            <a:pPr lvl="1" algn="just">
              <a:buFont typeface="Courier New" panose="02070309020205020404" pitchFamily="49" charset="0"/>
              <a:buChar char="o"/>
            </a:pPr>
            <a:r>
              <a:rPr lang="en-US" sz="1100" dirty="0"/>
              <a:t>Leasing (financial – operating – lease back) - purchase option at the end of the contract.</a:t>
            </a:r>
          </a:p>
          <a:p>
            <a:pPr lvl="1" algn="just">
              <a:buFont typeface="Courier New" panose="02070309020205020404" pitchFamily="49" charset="0"/>
              <a:buChar char="o"/>
            </a:pPr>
            <a:r>
              <a:rPr lang="en-US" sz="1100" dirty="0"/>
              <a:t>Renting (similar to operating leasing).</a:t>
            </a:r>
          </a:p>
          <a:p>
            <a:pPr lvl="1" algn="just">
              <a:buFont typeface="Courier New" panose="02070309020205020404" pitchFamily="49" charset="0"/>
              <a:buChar char="o"/>
            </a:pPr>
            <a:r>
              <a:rPr lang="en-US" sz="1100" dirty="0"/>
              <a:t>Capital increase (increase your investment).</a:t>
            </a:r>
          </a:p>
          <a:p>
            <a:pPr lvl="1" algn="just">
              <a:buFont typeface="Courier New" panose="02070309020205020404" pitchFamily="49" charset="0"/>
              <a:buChar char="o"/>
            </a:pPr>
            <a:r>
              <a:rPr lang="en-US" sz="1400" b="1" dirty="0"/>
              <a:t>Governmental subsidies.</a:t>
            </a:r>
          </a:p>
          <a:p>
            <a:pPr lvl="1" algn="just">
              <a:buFont typeface="Courier New" panose="02070309020205020404" pitchFamily="49" charset="0"/>
              <a:buChar char="o"/>
            </a:pPr>
            <a:r>
              <a:rPr lang="en-US" sz="1400" b="1" dirty="0"/>
              <a:t>Venture capital (seed – startup – expansion) – Business angels (Business angels networks).</a:t>
            </a:r>
          </a:p>
          <a:p>
            <a:pPr lvl="1" algn="just">
              <a:buFont typeface="Courier New" panose="02070309020205020404" pitchFamily="49" charset="0"/>
              <a:buChar char="o"/>
            </a:pPr>
            <a:r>
              <a:rPr lang="en-US" sz="1400" b="1" dirty="0"/>
              <a:t>Crowdfunding (donations – rewards – of shares – crowdlending – royalty).</a:t>
            </a:r>
          </a:p>
          <a:p>
            <a:pPr lvl="1" algn="just">
              <a:buFont typeface="Courier New" panose="02070309020205020404" pitchFamily="49" charset="0"/>
              <a:buChar char="o"/>
            </a:pPr>
            <a:endParaRPr lang="en-US" sz="1400" dirty="0"/>
          </a:p>
          <a:p>
            <a:pPr lvl="1" algn="just">
              <a:buFont typeface="Courier New" panose="02070309020205020404" pitchFamily="49" charset="0"/>
              <a:buChar char="o"/>
            </a:pPr>
            <a:endParaRPr lang="en-US" sz="1400" dirty="0"/>
          </a:p>
          <a:p>
            <a:pPr algn="just"/>
            <a:endParaRPr lang="en-US" sz="1600" dirty="0"/>
          </a:p>
          <a:p>
            <a:pPr algn="just"/>
            <a:endParaRPr lang="en-US" sz="1600" b="1" dirty="0"/>
          </a:p>
          <a:p>
            <a:pPr marL="0" indent="0" algn="just">
              <a:buNone/>
            </a:pPr>
            <a:endParaRPr lang="en-US" sz="1600" b="1" dirty="0"/>
          </a:p>
        </p:txBody>
      </p:sp>
    </p:spTree>
    <p:extLst>
      <p:ext uri="{BB962C8B-B14F-4D97-AF65-F5344CB8AC3E}">
        <p14:creationId xmlns:p14="http://schemas.microsoft.com/office/powerpoint/2010/main" val="33080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0" y="1592263"/>
            <a:ext cx="7440497" cy="365126"/>
          </a:xfrm>
        </p:spPr>
        <p:txBody>
          <a:bodyPr vert="horz" lIns="91440" tIns="45720" rIns="91440" bIns="45720" rtlCol="0" anchor="t">
            <a:normAutofit fontScale="92500" lnSpcReduction="10000"/>
          </a:bodyPr>
          <a:lstStyle/>
          <a:p>
            <a:pPr marL="0" indent="0">
              <a:buNone/>
            </a:pPr>
            <a:r>
              <a:rPr lang="en-US" sz="2200" b="1" dirty="0">
                <a:solidFill>
                  <a:schemeClr val="accent6">
                    <a:lumMod val="75000"/>
                  </a:schemeClr>
                </a:solidFill>
              </a:rPr>
              <a:t>Know what you want to do and the best way to do it</a:t>
            </a:r>
            <a:endParaRPr lang="en-GB" sz="2200" b="1" dirty="0">
              <a:solidFill>
                <a:schemeClr val="accent6">
                  <a:lumMod val="75000"/>
                </a:schemeClr>
              </a:solidFill>
            </a:endParaRPr>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7</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31334" y="2316026"/>
            <a:ext cx="7440497" cy="31749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dirty="0"/>
              <a:t>Design of the business model:</a:t>
            </a:r>
          </a:p>
          <a:p>
            <a:pPr algn="just"/>
            <a:r>
              <a:rPr lang="en-US" sz="1600" b="1" u="sng" dirty="0">
                <a:solidFill>
                  <a:srgbClr val="92D050"/>
                </a:solidFill>
              </a:rPr>
              <a:t>Inside the office</a:t>
            </a:r>
          </a:p>
          <a:p>
            <a:pPr lvl="1" algn="just"/>
            <a:r>
              <a:rPr lang="en-US" sz="1400" dirty="0"/>
              <a:t>Build your business model </a:t>
            </a:r>
            <a:r>
              <a:rPr lang="en-US" sz="1400" b="1" dirty="0"/>
              <a:t>canvas</a:t>
            </a:r>
            <a:r>
              <a:rPr lang="en-US" sz="1400" dirty="0"/>
              <a:t>.</a:t>
            </a:r>
          </a:p>
          <a:p>
            <a:pPr lvl="1" algn="just"/>
            <a:r>
              <a:rPr lang="en-US" sz="1400" dirty="0"/>
              <a:t>Develop a map of your main </a:t>
            </a:r>
            <a:r>
              <a:rPr lang="en-US" sz="1400" b="1" dirty="0"/>
              <a:t>stakeholders.</a:t>
            </a:r>
          </a:p>
          <a:p>
            <a:pPr algn="just"/>
            <a:r>
              <a:rPr lang="en-US" sz="1600" b="1" u="sng" dirty="0">
                <a:solidFill>
                  <a:srgbClr val="00B050"/>
                </a:solidFill>
              </a:rPr>
              <a:t>Outside the office</a:t>
            </a:r>
          </a:p>
          <a:p>
            <a:pPr lvl="1" algn="just"/>
            <a:r>
              <a:rPr lang="en-US" sz="1600" b="1" dirty="0"/>
              <a:t>Lean startup methodology </a:t>
            </a:r>
            <a:r>
              <a:rPr lang="en-US" sz="1400" dirty="0"/>
              <a:t>allows us to develop our business model step by step, minimizing resource requirements at each stage of the initial development, which favors the viability of the business project.</a:t>
            </a:r>
          </a:p>
          <a:p>
            <a:pPr lvl="2" algn="just"/>
            <a:r>
              <a:rPr lang="en-US" sz="1200" dirty="0"/>
              <a:t>State hypotheses and analyze your customers (create and validate your value proposition canvas)</a:t>
            </a:r>
          </a:p>
          <a:p>
            <a:pPr lvl="2" algn="just"/>
            <a:r>
              <a:rPr lang="en-US" sz="1200" dirty="0"/>
              <a:t>Present and validate your solutions (build a Minimum viable product)</a:t>
            </a:r>
          </a:p>
          <a:p>
            <a:pPr lvl="2" algn="just"/>
            <a:r>
              <a:rPr lang="en-US" sz="1200" dirty="0"/>
              <a:t>Validate your business model.</a:t>
            </a:r>
          </a:p>
          <a:p>
            <a:pPr marL="0" indent="0" algn="just">
              <a:buNone/>
            </a:pPr>
            <a:endParaRPr lang="en-US" sz="2200" b="1" dirty="0"/>
          </a:p>
        </p:txBody>
      </p:sp>
    </p:spTree>
    <p:extLst>
      <p:ext uri="{BB962C8B-B14F-4D97-AF65-F5344CB8AC3E}">
        <p14:creationId xmlns:p14="http://schemas.microsoft.com/office/powerpoint/2010/main" val="385323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0" y="1592263"/>
            <a:ext cx="8252340" cy="365126"/>
          </a:xfrm>
        </p:spPr>
        <p:txBody>
          <a:bodyPr vert="horz" lIns="91440" tIns="45720" rIns="91440" bIns="45720" rtlCol="0" anchor="t">
            <a:normAutofit fontScale="92500" lnSpcReduction="10000"/>
          </a:bodyPr>
          <a:lstStyle/>
          <a:p>
            <a:pPr marL="0" inden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92D050"/>
                </a:solidFill>
              </a:rPr>
              <a:t>Inside the office</a:t>
            </a:r>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8</a:t>
            </a:fld>
            <a:endParaRPr lang="de-DE" dirty="0"/>
          </a:p>
        </p:txBody>
      </p:sp>
      <p:pic>
        <p:nvPicPr>
          <p:cNvPr id="9" name="Imagen 8" descr="Imagen que contiene Texto&#10;&#10;Descripción generada automáticamente">
            <a:extLst>
              <a:ext uri="{FF2B5EF4-FFF2-40B4-BE49-F238E27FC236}">
                <a16:creationId xmlns:a16="http://schemas.microsoft.com/office/drawing/2014/main" id="{96282120-A33C-45DA-A2BD-4D7B32CC2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416" y="1957389"/>
            <a:ext cx="5856600" cy="3767136"/>
          </a:xfrm>
          <a:prstGeom prst="rect">
            <a:avLst/>
          </a:prstGeom>
        </p:spPr>
      </p:pic>
      <p:sp>
        <p:nvSpPr>
          <p:cNvPr id="7" name="CuadroTexto 6">
            <a:extLst>
              <a:ext uri="{FF2B5EF4-FFF2-40B4-BE49-F238E27FC236}">
                <a16:creationId xmlns:a16="http://schemas.microsoft.com/office/drawing/2014/main" id="{2A4DCB3D-E60E-4525-8133-B871B66936E5}"/>
              </a:ext>
            </a:extLst>
          </p:cNvPr>
          <p:cNvSpPr txBox="1"/>
          <p:nvPr/>
        </p:nvSpPr>
        <p:spPr>
          <a:xfrm>
            <a:off x="3140147" y="5724525"/>
            <a:ext cx="2145139" cy="230832"/>
          </a:xfrm>
          <a:prstGeom prst="rect">
            <a:avLst/>
          </a:prstGeom>
          <a:noFill/>
        </p:spPr>
        <p:txBody>
          <a:bodyPr wrap="none" rtlCol="0">
            <a:spAutoFit/>
          </a:bodyPr>
          <a:lstStyle/>
          <a:p>
            <a:r>
              <a:rPr lang="es-ES" sz="900" b="0" i="0" dirty="0">
                <a:solidFill>
                  <a:srgbClr val="000000"/>
                </a:solidFill>
                <a:effectLst/>
                <a:latin typeface="Roboto" panose="02000000000000000000" pitchFamily="2" charset="0"/>
              </a:rPr>
              <a:t>Alexander Osterwalder &amp; Yves Pigneur</a:t>
            </a:r>
            <a:endParaRPr lang="es-ES" sz="900" dirty="0"/>
          </a:p>
        </p:txBody>
      </p:sp>
    </p:spTree>
    <p:extLst>
      <p:ext uri="{BB962C8B-B14F-4D97-AF65-F5344CB8AC3E}">
        <p14:creationId xmlns:p14="http://schemas.microsoft.com/office/powerpoint/2010/main" val="27932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4" name="Datumsplatzhalter 3"/>
          <p:cNvSpPr>
            <a:spLocks noGrp="1"/>
          </p:cNvSpPr>
          <p:nvPr>
            <p:ph type="dt" sz="half" idx="10"/>
          </p:nvPr>
        </p:nvSpPr>
        <p:spPr/>
        <p:txBody>
          <a:bodyPr/>
          <a:lstStyle/>
          <a:p>
            <a:r>
              <a:rPr lang="de-DE" dirty="0"/>
              <a:t>May 9/2022</a:t>
            </a:r>
          </a:p>
        </p:txBody>
      </p:sp>
      <p:sp>
        <p:nvSpPr>
          <p:cNvPr id="5" name="Fußzeilenplatzhalter 4"/>
          <p:cNvSpPr>
            <a:spLocks noGrp="1"/>
          </p:cNvSpPr>
          <p:nvPr>
            <p:ph type="ftr" sz="quarter" idx="11"/>
          </p:nvPr>
        </p:nvSpPr>
        <p:spPr/>
        <p:txBody>
          <a:bodyPr/>
          <a:lstStyle/>
          <a:p>
            <a:r>
              <a:rPr lang="de-DE" dirty="0"/>
              <a:t>University of Alicante</a:t>
            </a:r>
          </a:p>
        </p:txBody>
      </p:sp>
      <p:sp>
        <p:nvSpPr>
          <p:cNvPr id="6" name="Foliennummernplatzhalter 5"/>
          <p:cNvSpPr>
            <a:spLocks noGrp="1"/>
          </p:cNvSpPr>
          <p:nvPr>
            <p:ph type="sldNum" sz="quarter" idx="12"/>
          </p:nvPr>
        </p:nvSpPr>
        <p:spPr/>
        <p:txBody>
          <a:bodyPr/>
          <a:lstStyle/>
          <a:p>
            <a:fld id="{E68C68F6-CEB4-C040-B3A3-CADDD499EB7C}" type="slidenum">
              <a:rPr lang="de-DE" smtClean="0"/>
              <a:pPr/>
              <a:t>9</a:t>
            </a:fld>
            <a:endParaRPr lang="de-DE" dirty="0"/>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51241" y="2255087"/>
            <a:ext cx="7589601" cy="3010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b="1" dirty="0"/>
              <a:t>The CANVAS is just a template that allows us to describe the main points of our business model idea.</a:t>
            </a:r>
          </a:p>
          <a:p>
            <a:pPr algn="just"/>
            <a:r>
              <a:rPr lang="en-US" sz="1400" dirty="0"/>
              <a:t>Business model canvas </a:t>
            </a:r>
            <a:r>
              <a:rPr lang="en-US" sz="1400" b="1" dirty="0"/>
              <a:t>does not guarantee the success </a:t>
            </a:r>
            <a:r>
              <a:rPr lang="en-US" sz="1400" dirty="0"/>
              <a:t>of the business model.</a:t>
            </a:r>
          </a:p>
          <a:p>
            <a:pPr algn="just"/>
            <a:r>
              <a:rPr lang="en-US" sz="1400" b="1" dirty="0"/>
              <a:t>It is necessary to evaluate more information </a:t>
            </a:r>
            <a:r>
              <a:rPr lang="en-US" sz="1400" dirty="0"/>
              <a:t>about the implementation of our business model and make the appropriate adjustments to </a:t>
            </a:r>
            <a:r>
              <a:rPr lang="en-US" sz="1400" b="1" dirty="0"/>
              <a:t>try to maximize the probability of success </a:t>
            </a:r>
            <a:r>
              <a:rPr lang="en-US" sz="1400" dirty="0"/>
              <a:t>before the startup of the business.</a:t>
            </a:r>
          </a:p>
          <a:p>
            <a:pPr algn="just"/>
            <a:r>
              <a:rPr lang="en-US" sz="1400" b="1" dirty="0"/>
              <a:t>A successful business model is </a:t>
            </a:r>
            <a:r>
              <a:rPr lang="en-US" sz="1400" dirty="0"/>
              <a:t>not achieved overnight, nor is it achieved thanks to a Canvas or any other tool, but</a:t>
            </a:r>
            <a:r>
              <a:rPr lang="en-US" sz="1400" b="1" dirty="0"/>
              <a:t> is the result of hard work, perseverance, analysis and dedication, </a:t>
            </a:r>
            <a:r>
              <a:rPr lang="en-US" sz="1400" dirty="0"/>
              <a:t>both on the part of the company's top manager and the rest of the company's components.</a:t>
            </a:r>
          </a:p>
        </p:txBody>
      </p:sp>
      <p:sp>
        <p:nvSpPr>
          <p:cNvPr id="9" name="Inhaltsplatzhalter 2">
            <a:extLst>
              <a:ext uri="{FF2B5EF4-FFF2-40B4-BE49-F238E27FC236}">
                <a16:creationId xmlns:a16="http://schemas.microsoft.com/office/drawing/2014/main" id="{171F150D-4A2E-F989-31A0-50EAC78048E1}"/>
              </a:ext>
            </a:extLst>
          </p:cNvPr>
          <p:cNvSpPr>
            <a:spLocks noGrp="1"/>
          </p:cNvSpPr>
          <p:nvPr>
            <p:ph idx="1"/>
          </p:nvPr>
        </p:nvSpPr>
        <p:spPr>
          <a:xfrm>
            <a:off x="263010" y="1592263"/>
            <a:ext cx="8252340" cy="365126"/>
          </a:xfrm>
        </p:spPr>
        <p:txBody>
          <a:bodyPr vert="horz" lIns="91440" tIns="45720" rIns="91440" bIns="45720" rtlCol="0" anchor="t">
            <a:normAutofit fontScale="92500" lnSpcReduction="10000"/>
          </a:bodyPr>
          <a:lstStyle/>
          <a:p>
            <a:pPr marL="0" indent="0">
              <a:buNone/>
            </a:pPr>
            <a:r>
              <a:rPr lang="en-US" sz="2200" b="1" dirty="0">
                <a:solidFill>
                  <a:schemeClr val="accent6">
                    <a:lumMod val="75000"/>
                  </a:schemeClr>
                </a:solidFill>
              </a:rPr>
              <a:t>Know what you want to do and the best way to do it </a:t>
            </a:r>
            <a:r>
              <a:rPr lang="en-GB" sz="2200" b="1" dirty="0">
                <a:solidFill>
                  <a:schemeClr val="accent6">
                    <a:lumMod val="75000"/>
                  </a:schemeClr>
                </a:solidFill>
              </a:rPr>
              <a:t>– </a:t>
            </a:r>
            <a:r>
              <a:rPr lang="en-GB" sz="2200" b="1" dirty="0">
                <a:solidFill>
                  <a:srgbClr val="92D050"/>
                </a:solidFill>
              </a:rPr>
              <a:t>Inside the office</a:t>
            </a:r>
          </a:p>
        </p:txBody>
      </p:sp>
    </p:spTree>
    <p:extLst>
      <p:ext uri="{BB962C8B-B14F-4D97-AF65-F5344CB8AC3E}">
        <p14:creationId xmlns:p14="http://schemas.microsoft.com/office/powerpoint/2010/main" val="2870655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5E0CC700C34E64283355474F2ABBAFB" ma:contentTypeVersion="16" ma:contentTypeDescription="Ein neues Dokument erstellen." ma:contentTypeScope="" ma:versionID="2030ecb3b15916fc3ec41b8de68c7970">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79f75de864923f3cb2c863dcd21c96c8"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8AD15-3950-475C-A6ED-C98B4702B6E9}">
  <ds:schemaRefs>
    <ds:schemaRef ds:uri="http://schemas.microsoft.com/sharepoint/v3/contenttype/forms"/>
  </ds:schemaRefs>
</ds:datastoreItem>
</file>

<file path=customXml/itemProps2.xml><?xml version="1.0" encoding="utf-8"?>
<ds:datastoreItem xmlns:ds="http://schemas.openxmlformats.org/officeDocument/2006/customXml" ds:itemID="{334E3BB0-8E0D-4834-A0A1-255EC6757BC7}">
  <ds:schemaRefs>
    <ds:schemaRef ds:uri="http://schemas.openxmlformats.org/package/2006/metadata/core-properties"/>
    <ds:schemaRef ds:uri="http://schemas.microsoft.com/office/2006/documentManagement/types"/>
    <ds:schemaRef ds:uri="http://purl.org/dc/dcmitype/"/>
    <ds:schemaRef ds:uri="http://purl.org/dc/elements/1.1/"/>
    <ds:schemaRef ds:uri="4cca9a1c-ea03-4f56-8ded-6c285728d794"/>
    <ds:schemaRef ds:uri="http://schemas.microsoft.com/office/infopath/2007/PartnerControls"/>
    <ds:schemaRef ds:uri="9e7cb493-a9cd-49cd-846c-930d19753eb9"/>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1EAFAD1-ACE6-4946-84C1-CA1034A8C55C}"/>
</file>

<file path=docProps/app.xml><?xml version="1.0" encoding="utf-8"?>
<Properties xmlns="http://schemas.openxmlformats.org/officeDocument/2006/extended-properties" xmlns:vt="http://schemas.openxmlformats.org/officeDocument/2006/docPropsVTypes">
  <Template>Office Theme</Template>
  <TotalTime>2537</TotalTime>
  <Words>4314</Words>
  <Application>Microsoft Office PowerPoint</Application>
  <PresentationFormat>Presentación en pantalla (4:3)</PresentationFormat>
  <Paragraphs>401</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Calibri</vt:lpstr>
      <vt:lpstr>Calibri Light</vt:lpstr>
      <vt:lpstr>Courier New</vt:lpstr>
      <vt:lpstr>Expressway Rg</vt:lpstr>
      <vt:lpstr>Roboto</vt:lpstr>
      <vt:lpstr>Wingdings</vt:lpstr>
      <vt:lpstr>Office Theme</vt:lpstr>
      <vt:lpstr>  ENCORE Entrepreneurship Knowledge Centers to Foster Innovative Entrepreneurship Practices in Education and Research  </vt:lpstr>
      <vt:lpstr>Developing the entrepreneurial path Developing creativity &amp; innovativeness, support needed at each stage, creation of impact &amp; measurement, decision-making skills &amp; personal branding </vt:lpstr>
      <vt:lpstr>Presentación de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vannasine thammalath</dc:creator>
  <cp:lastModifiedBy>EDUARDO SANCHEZ GARCIA</cp:lastModifiedBy>
  <cp:revision>62</cp:revision>
  <dcterms:created xsi:type="dcterms:W3CDTF">2021-06-04T16:06:26Z</dcterms:created>
  <dcterms:modified xsi:type="dcterms:W3CDTF">2022-05-10T17:55:21Z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