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32" r:id="rId5"/>
    <p:sldId id="333" r:id="rId6"/>
    <p:sldId id="358" r:id="rId7"/>
    <p:sldId id="338" r:id="rId8"/>
    <p:sldId id="350" r:id="rId9"/>
    <p:sldId id="351" r:id="rId10"/>
    <p:sldId id="352" r:id="rId11"/>
    <p:sldId id="353" r:id="rId12"/>
    <p:sldId id="354" r:id="rId13"/>
    <p:sldId id="349" r:id="rId14"/>
    <p:sldId id="355" r:id="rId15"/>
    <p:sldId id="356" r:id="rId16"/>
    <p:sldId id="334" r:id="rId17"/>
    <p:sldId id="357" r:id="rId18"/>
    <p:sldId id="257" r:id="rId19"/>
    <p:sldId id="34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3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2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hyperlink" Target="http://game-icons.net/lorc/originals/cash.htm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hyperlink" Target="http://game-icons.net/lorc/originals/cash.htm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4030C-1C3B-43E6-89E5-42E9DE5557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43E35-A3C7-4286-B6BB-4E91A435B7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Keep in mind what what you want your EKC to be and what it’s going to achieve (goals)</a:t>
          </a:r>
        </a:p>
      </dgm:t>
    </dgm:pt>
    <dgm:pt modelId="{03B26504-B9A0-44AD-A4BC-7014EFB2D34C}" type="parTrans" cxnId="{535E1CC0-55DD-4546-B65E-A0B79B0E9DF6}">
      <dgm:prSet/>
      <dgm:spPr/>
      <dgm:t>
        <a:bodyPr/>
        <a:lstStyle/>
        <a:p>
          <a:endParaRPr lang="en-US"/>
        </a:p>
      </dgm:t>
    </dgm:pt>
    <dgm:pt modelId="{90472F7A-F9CF-4F75-8C3D-2859D7747C77}" type="sibTrans" cxnId="{535E1CC0-55DD-4546-B65E-A0B79B0E9DF6}">
      <dgm:prSet/>
      <dgm:spPr/>
      <dgm:t>
        <a:bodyPr/>
        <a:lstStyle/>
        <a:p>
          <a:endParaRPr lang="en-US"/>
        </a:p>
      </dgm:t>
    </dgm:pt>
    <dgm:pt modelId="{71FA986F-34CB-49FD-886D-295FECFFB1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in mind your stakeholders/customers </a:t>
          </a:r>
        </a:p>
      </dgm:t>
    </dgm:pt>
    <dgm:pt modelId="{5DB69340-6B47-4C42-8D84-7D25F2C30D08}" type="parTrans" cxnId="{B06AACAF-DCBB-4D56-A1D0-5FD7292B2357}">
      <dgm:prSet/>
      <dgm:spPr/>
      <dgm:t>
        <a:bodyPr/>
        <a:lstStyle/>
        <a:p>
          <a:endParaRPr lang="en-US"/>
        </a:p>
      </dgm:t>
    </dgm:pt>
    <dgm:pt modelId="{C6EE5830-3895-406F-B785-2FA7329801A7}" type="sibTrans" cxnId="{B06AACAF-DCBB-4D56-A1D0-5FD7292B2357}">
      <dgm:prSet/>
      <dgm:spPr/>
      <dgm:t>
        <a:bodyPr/>
        <a:lstStyle/>
        <a:p>
          <a:endParaRPr lang="en-US"/>
        </a:p>
      </dgm:t>
    </dgm:pt>
    <dgm:pt modelId="{8FBC3216-A5EB-41E3-9E5A-41CBFE16A7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Don’t forget the resources required!!!</a:t>
          </a:r>
        </a:p>
      </dgm:t>
    </dgm:pt>
    <dgm:pt modelId="{5994AC87-81F3-472E-B383-3675673F3FB2}" type="parTrans" cxnId="{E48A3799-99CC-4C59-B582-CDBF1FA538B7}">
      <dgm:prSet/>
      <dgm:spPr/>
      <dgm:t>
        <a:bodyPr/>
        <a:lstStyle/>
        <a:p>
          <a:endParaRPr lang="en-US"/>
        </a:p>
      </dgm:t>
    </dgm:pt>
    <dgm:pt modelId="{3308655E-CC36-48AB-9F41-7A3D22DB4079}" type="sibTrans" cxnId="{E48A3799-99CC-4C59-B582-CDBF1FA538B7}">
      <dgm:prSet/>
      <dgm:spPr/>
      <dgm:t>
        <a:bodyPr/>
        <a:lstStyle/>
        <a:p>
          <a:endParaRPr lang="en-US"/>
        </a:p>
      </dgm:t>
    </dgm:pt>
    <dgm:pt modelId="{F7313AB3-2409-4469-8F4D-0A724E054070}" type="pres">
      <dgm:prSet presAssocID="{1784030C-1C3B-43E6-89E5-42E9DE5557DF}" presName="root" presStyleCnt="0">
        <dgm:presLayoutVars>
          <dgm:dir/>
          <dgm:resizeHandles val="exact"/>
        </dgm:presLayoutVars>
      </dgm:prSet>
      <dgm:spPr/>
    </dgm:pt>
    <dgm:pt modelId="{5E7AFF67-6D83-4F08-BD79-83EED812EB0B}" type="pres">
      <dgm:prSet presAssocID="{F4643E35-A3C7-4286-B6BB-4E91A435B766}" presName="compNode" presStyleCnt="0"/>
      <dgm:spPr/>
    </dgm:pt>
    <dgm:pt modelId="{F9429F76-796D-4DCE-B29B-AB088A6997BA}" type="pres">
      <dgm:prSet presAssocID="{F4643E35-A3C7-4286-B6BB-4E91A435B766}" presName="bgRect" presStyleLbl="bgShp" presStyleIdx="0" presStyleCnt="3"/>
      <dgm:spPr/>
    </dgm:pt>
    <dgm:pt modelId="{87A7A935-69D0-492D-AEF9-9E684C603EBB}" type="pres">
      <dgm:prSet presAssocID="{F4643E35-A3C7-4286-B6BB-4E91A435B76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50EC55F3-3393-4560-9956-F497106E1B1C}" type="pres">
      <dgm:prSet presAssocID="{F4643E35-A3C7-4286-B6BB-4E91A435B766}" presName="spaceRect" presStyleCnt="0"/>
      <dgm:spPr/>
    </dgm:pt>
    <dgm:pt modelId="{95CD25B7-2795-4463-B2E1-18A9B86E2347}" type="pres">
      <dgm:prSet presAssocID="{F4643E35-A3C7-4286-B6BB-4E91A435B766}" presName="parTx" presStyleLbl="revTx" presStyleIdx="0" presStyleCnt="3">
        <dgm:presLayoutVars>
          <dgm:chMax val="0"/>
          <dgm:chPref val="0"/>
        </dgm:presLayoutVars>
      </dgm:prSet>
      <dgm:spPr/>
    </dgm:pt>
    <dgm:pt modelId="{FBBCB926-9473-45D2-A6B4-8BD41CE1FC84}" type="pres">
      <dgm:prSet presAssocID="{90472F7A-F9CF-4F75-8C3D-2859D7747C77}" presName="sibTrans" presStyleCnt="0"/>
      <dgm:spPr/>
    </dgm:pt>
    <dgm:pt modelId="{EF659960-78BC-4788-B7A8-584CCC6C6E0D}" type="pres">
      <dgm:prSet presAssocID="{71FA986F-34CB-49FD-886D-295FECFFB148}" presName="compNode" presStyleCnt="0"/>
      <dgm:spPr/>
    </dgm:pt>
    <dgm:pt modelId="{D307ACF2-E5FF-44EA-8C87-60DB74F71F95}" type="pres">
      <dgm:prSet presAssocID="{71FA986F-34CB-49FD-886D-295FECFFB148}" presName="bgRect" presStyleLbl="bgShp" presStyleIdx="1" presStyleCnt="3"/>
      <dgm:spPr/>
    </dgm:pt>
    <dgm:pt modelId="{F4D614F0-0F88-41BF-B391-990053F21D3B}" type="pres">
      <dgm:prSet presAssocID="{71FA986F-34CB-49FD-886D-295FECFFB1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3A6FB9DD-5921-461E-85E6-A800404D9A5D}" type="pres">
      <dgm:prSet presAssocID="{71FA986F-34CB-49FD-886D-295FECFFB148}" presName="spaceRect" presStyleCnt="0"/>
      <dgm:spPr/>
    </dgm:pt>
    <dgm:pt modelId="{5F6DD050-D0CA-402B-B504-44CCC3CF2089}" type="pres">
      <dgm:prSet presAssocID="{71FA986F-34CB-49FD-886D-295FECFFB148}" presName="parTx" presStyleLbl="revTx" presStyleIdx="1" presStyleCnt="3">
        <dgm:presLayoutVars>
          <dgm:chMax val="0"/>
          <dgm:chPref val="0"/>
        </dgm:presLayoutVars>
      </dgm:prSet>
      <dgm:spPr/>
    </dgm:pt>
    <dgm:pt modelId="{E0ED0113-1A70-477C-8483-C3D2A26736B7}" type="pres">
      <dgm:prSet presAssocID="{C6EE5830-3895-406F-B785-2FA7329801A7}" presName="sibTrans" presStyleCnt="0"/>
      <dgm:spPr/>
    </dgm:pt>
    <dgm:pt modelId="{A043BE9F-C0E0-4963-8225-47EEAD0A6243}" type="pres">
      <dgm:prSet presAssocID="{8FBC3216-A5EB-41E3-9E5A-41CBFE16A786}" presName="compNode" presStyleCnt="0"/>
      <dgm:spPr/>
    </dgm:pt>
    <dgm:pt modelId="{F12D5CA4-DC6C-4747-BFF1-990370EC0772}" type="pres">
      <dgm:prSet presAssocID="{8FBC3216-A5EB-41E3-9E5A-41CBFE16A786}" presName="bgRect" presStyleLbl="bgShp" presStyleIdx="2" presStyleCnt="3"/>
      <dgm:spPr/>
    </dgm:pt>
    <dgm:pt modelId="{CAFEBBFE-B752-4D45-9608-C33239F3B6C8}" type="pres">
      <dgm:prSet presAssocID="{8FBC3216-A5EB-41E3-9E5A-41CBFE16A786}" presName="iconRect" presStyleLbl="node1" presStyleIdx="2" presStyleCnt="3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295CA520-4AC8-4696-A4C9-C15D73E004B0}" type="pres">
      <dgm:prSet presAssocID="{8FBC3216-A5EB-41E3-9E5A-41CBFE16A786}" presName="spaceRect" presStyleCnt="0"/>
      <dgm:spPr/>
    </dgm:pt>
    <dgm:pt modelId="{D2074843-1421-4F95-90FA-2B090F7C957A}" type="pres">
      <dgm:prSet presAssocID="{8FBC3216-A5EB-41E3-9E5A-41CBFE16A78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40DAE4F-6E75-4A98-9852-0201EDF39527}" type="presOf" srcId="{1784030C-1C3B-43E6-89E5-42E9DE5557DF}" destId="{F7313AB3-2409-4469-8F4D-0A724E054070}" srcOrd="0" destOrd="0" presId="urn:microsoft.com/office/officeart/2018/2/layout/IconVerticalSolidList"/>
    <dgm:cxn modelId="{309C2B97-7ADE-4FB2-AC85-F6B5311F7492}" type="presOf" srcId="{F4643E35-A3C7-4286-B6BB-4E91A435B766}" destId="{95CD25B7-2795-4463-B2E1-18A9B86E2347}" srcOrd="0" destOrd="0" presId="urn:microsoft.com/office/officeart/2018/2/layout/IconVerticalSolidList"/>
    <dgm:cxn modelId="{E48A3799-99CC-4C59-B582-CDBF1FA538B7}" srcId="{1784030C-1C3B-43E6-89E5-42E9DE5557DF}" destId="{8FBC3216-A5EB-41E3-9E5A-41CBFE16A786}" srcOrd="2" destOrd="0" parTransId="{5994AC87-81F3-472E-B383-3675673F3FB2}" sibTransId="{3308655E-CC36-48AB-9F41-7A3D22DB4079}"/>
    <dgm:cxn modelId="{B06AACAF-DCBB-4D56-A1D0-5FD7292B2357}" srcId="{1784030C-1C3B-43E6-89E5-42E9DE5557DF}" destId="{71FA986F-34CB-49FD-886D-295FECFFB148}" srcOrd="1" destOrd="0" parTransId="{5DB69340-6B47-4C42-8D84-7D25F2C30D08}" sibTransId="{C6EE5830-3895-406F-B785-2FA7329801A7}"/>
    <dgm:cxn modelId="{535E1CC0-55DD-4546-B65E-A0B79B0E9DF6}" srcId="{1784030C-1C3B-43E6-89E5-42E9DE5557DF}" destId="{F4643E35-A3C7-4286-B6BB-4E91A435B766}" srcOrd="0" destOrd="0" parTransId="{03B26504-B9A0-44AD-A4BC-7014EFB2D34C}" sibTransId="{90472F7A-F9CF-4F75-8C3D-2859D7747C77}"/>
    <dgm:cxn modelId="{F16321CB-9733-4A92-ACB0-21B6DA272115}" type="presOf" srcId="{71FA986F-34CB-49FD-886D-295FECFFB148}" destId="{5F6DD050-D0CA-402B-B504-44CCC3CF2089}" srcOrd="0" destOrd="0" presId="urn:microsoft.com/office/officeart/2018/2/layout/IconVerticalSolidList"/>
    <dgm:cxn modelId="{C365E0E7-8D4E-420E-B839-18D7AEBDDC9A}" type="presOf" srcId="{8FBC3216-A5EB-41E3-9E5A-41CBFE16A786}" destId="{D2074843-1421-4F95-90FA-2B090F7C957A}" srcOrd="0" destOrd="0" presId="urn:microsoft.com/office/officeart/2018/2/layout/IconVerticalSolidList"/>
    <dgm:cxn modelId="{B0009313-B0A0-4E77-8E4C-F15312D1FFF6}" type="presParOf" srcId="{F7313AB3-2409-4469-8F4D-0A724E054070}" destId="{5E7AFF67-6D83-4F08-BD79-83EED812EB0B}" srcOrd="0" destOrd="0" presId="urn:microsoft.com/office/officeart/2018/2/layout/IconVerticalSolidList"/>
    <dgm:cxn modelId="{DCC847FC-8CDD-499C-98E2-E216661D6648}" type="presParOf" srcId="{5E7AFF67-6D83-4F08-BD79-83EED812EB0B}" destId="{F9429F76-796D-4DCE-B29B-AB088A6997BA}" srcOrd="0" destOrd="0" presId="urn:microsoft.com/office/officeart/2018/2/layout/IconVerticalSolidList"/>
    <dgm:cxn modelId="{531C3DAE-B5F1-4BB8-BDAC-7C2828F7EEB5}" type="presParOf" srcId="{5E7AFF67-6D83-4F08-BD79-83EED812EB0B}" destId="{87A7A935-69D0-492D-AEF9-9E684C603EBB}" srcOrd="1" destOrd="0" presId="urn:microsoft.com/office/officeart/2018/2/layout/IconVerticalSolidList"/>
    <dgm:cxn modelId="{BDE334A1-EACB-42F7-8939-DB597CB4B540}" type="presParOf" srcId="{5E7AFF67-6D83-4F08-BD79-83EED812EB0B}" destId="{50EC55F3-3393-4560-9956-F497106E1B1C}" srcOrd="2" destOrd="0" presId="urn:microsoft.com/office/officeart/2018/2/layout/IconVerticalSolidList"/>
    <dgm:cxn modelId="{E5DBBDAC-D9C2-4490-B66E-DED64469430D}" type="presParOf" srcId="{5E7AFF67-6D83-4F08-BD79-83EED812EB0B}" destId="{95CD25B7-2795-4463-B2E1-18A9B86E2347}" srcOrd="3" destOrd="0" presId="urn:microsoft.com/office/officeart/2018/2/layout/IconVerticalSolidList"/>
    <dgm:cxn modelId="{1420B005-D0EE-4AE4-BD8F-6CD5808FD5F7}" type="presParOf" srcId="{F7313AB3-2409-4469-8F4D-0A724E054070}" destId="{FBBCB926-9473-45D2-A6B4-8BD41CE1FC84}" srcOrd="1" destOrd="0" presId="urn:microsoft.com/office/officeart/2018/2/layout/IconVerticalSolidList"/>
    <dgm:cxn modelId="{58338137-7B66-4E68-A16D-EC78E5886258}" type="presParOf" srcId="{F7313AB3-2409-4469-8F4D-0A724E054070}" destId="{EF659960-78BC-4788-B7A8-584CCC6C6E0D}" srcOrd="2" destOrd="0" presId="urn:microsoft.com/office/officeart/2018/2/layout/IconVerticalSolidList"/>
    <dgm:cxn modelId="{330A133A-10B3-435B-BDF4-7A92F9BC5963}" type="presParOf" srcId="{EF659960-78BC-4788-B7A8-584CCC6C6E0D}" destId="{D307ACF2-E5FF-44EA-8C87-60DB74F71F95}" srcOrd="0" destOrd="0" presId="urn:microsoft.com/office/officeart/2018/2/layout/IconVerticalSolidList"/>
    <dgm:cxn modelId="{CB2239E7-991F-499F-93BF-197DBCC4FBD2}" type="presParOf" srcId="{EF659960-78BC-4788-B7A8-584CCC6C6E0D}" destId="{F4D614F0-0F88-41BF-B391-990053F21D3B}" srcOrd="1" destOrd="0" presId="urn:microsoft.com/office/officeart/2018/2/layout/IconVerticalSolidList"/>
    <dgm:cxn modelId="{CB33F9EE-5672-4CF5-85F4-E1EFE6897B87}" type="presParOf" srcId="{EF659960-78BC-4788-B7A8-584CCC6C6E0D}" destId="{3A6FB9DD-5921-461E-85E6-A800404D9A5D}" srcOrd="2" destOrd="0" presId="urn:microsoft.com/office/officeart/2018/2/layout/IconVerticalSolidList"/>
    <dgm:cxn modelId="{84650E05-79B6-4952-A378-78EC7081252A}" type="presParOf" srcId="{EF659960-78BC-4788-B7A8-584CCC6C6E0D}" destId="{5F6DD050-D0CA-402B-B504-44CCC3CF2089}" srcOrd="3" destOrd="0" presId="urn:microsoft.com/office/officeart/2018/2/layout/IconVerticalSolidList"/>
    <dgm:cxn modelId="{8B41031C-C979-4E55-845A-33001FAB39E5}" type="presParOf" srcId="{F7313AB3-2409-4469-8F4D-0A724E054070}" destId="{E0ED0113-1A70-477C-8483-C3D2A26736B7}" srcOrd="3" destOrd="0" presId="urn:microsoft.com/office/officeart/2018/2/layout/IconVerticalSolidList"/>
    <dgm:cxn modelId="{EFB7F090-F330-45C3-A36F-4CF029E91E38}" type="presParOf" srcId="{F7313AB3-2409-4469-8F4D-0A724E054070}" destId="{A043BE9F-C0E0-4963-8225-47EEAD0A6243}" srcOrd="4" destOrd="0" presId="urn:microsoft.com/office/officeart/2018/2/layout/IconVerticalSolidList"/>
    <dgm:cxn modelId="{30D55C54-CE9E-4C8F-A4AE-3BECB0D73E66}" type="presParOf" srcId="{A043BE9F-C0E0-4963-8225-47EEAD0A6243}" destId="{F12D5CA4-DC6C-4747-BFF1-990370EC0772}" srcOrd="0" destOrd="0" presId="urn:microsoft.com/office/officeart/2018/2/layout/IconVerticalSolidList"/>
    <dgm:cxn modelId="{DDB6E7F5-E24B-400D-8ECA-0DF9F64D6C72}" type="presParOf" srcId="{A043BE9F-C0E0-4963-8225-47EEAD0A6243}" destId="{CAFEBBFE-B752-4D45-9608-C33239F3B6C8}" srcOrd="1" destOrd="0" presId="urn:microsoft.com/office/officeart/2018/2/layout/IconVerticalSolidList"/>
    <dgm:cxn modelId="{DA06C1DC-0703-4DFD-BAA1-309785D5A595}" type="presParOf" srcId="{A043BE9F-C0E0-4963-8225-47EEAD0A6243}" destId="{295CA520-4AC8-4696-A4C9-C15D73E004B0}" srcOrd="2" destOrd="0" presId="urn:microsoft.com/office/officeart/2018/2/layout/IconVerticalSolidList"/>
    <dgm:cxn modelId="{14E1AD93-467E-4A33-8EBB-20BAD098EBCE}" type="presParOf" srcId="{A043BE9F-C0E0-4963-8225-47EEAD0A6243}" destId="{D2074843-1421-4F95-90FA-2B090F7C95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29F76-796D-4DCE-B29B-AB088A6997BA}">
      <dsp:nvSpPr>
        <dsp:cNvPr id="0" name=""/>
        <dsp:cNvSpPr/>
      </dsp:nvSpPr>
      <dsp:spPr>
        <a:xfrm>
          <a:off x="0" y="497"/>
          <a:ext cx="8828126" cy="11630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7A935-69D0-492D-AEF9-9E684C603EBB}">
      <dsp:nvSpPr>
        <dsp:cNvPr id="0" name=""/>
        <dsp:cNvSpPr/>
      </dsp:nvSpPr>
      <dsp:spPr>
        <a:xfrm>
          <a:off x="351828" y="262187"/>
          <a:ext cx="639687" cy="639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D25B7-2795-4463-B2E1-18A9B86E2347}">
      <dsp:nvSpPr>
        <dsp:cNvPr id="0" name=""/>
        <dsp:cNvSpPr/>
      </dsp:nvSpPr>
      <dsp:spPr>
        <a:xfrm>
          <a:off x="1343343" y="497"/>
          <a:ext cx="7484782" cy="116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91" tIns="123091" rIns="123091" bIns="12309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Keep in mind what what you want your EKC to be and what it’s going to achieve (goals)</a:t>
          </a:r>
        </a:p>
      </dsp:txBody>
      <dsp:txXfrm>
        <a:off x="1343343" y="497"/>
        <a:ext cx="7484782" cy="1163068"/>
      </dsp:txXfrm>
    </dsp:sp>
    <dsp:sp modelId="{D307ACF2-E5FF-44EA-8C87-60DB74F71F95}">
      <dsp:nvSpPr>
        <dsp:cNvPr id="0" name=""/>
        <dsp:cNvSpPr/>
      </dsp:nvSpPr>
      <dsp:spPr>
        <a:xfrm>
          <a:off x="0" y="1454332"/>
          <a:ext cx="8828126" cy="11630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614F0-0F88-41BF-B391-990053F21D3B}">
      <dsp:nvSpPr>
        <dsp:cNvPr id="0" name=""/>
        <dsp:cNvSpPr/>
      </dsp:nvSpPr>
      <dsp:spPr>
        <a:xfrm>
          <a:off x="351828" y="1716022"/>
          <a:ext cx="639687" cy="639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DD050-D0CA-402B-B504-44CCC3CF2089}">
      <dsp:nvSpPr>
        <dsp:cNvPr id="0" name=""/>
        <dsp:cNvSpPr/>
      </dsp:nvSpPr>
      <dsp:spPr>
        <a:xfrm>
          <a:off x="1343343" y="1454332"/>
          <a:ext cx="7484782" cy="116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91" tIns="123091" rIns="123091" bIns="12309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Keep in mind your stakeholders/customers </a:t>
          </a:r>
        </a:p>
      </dsp:txBody>
      <dsp:txXfrm>
        <a:off x="1343343" y="1454332"/>
        <a:ext cx="7484782" cy="1163068"/>
      </dsp:txXfrm>
    </dsp:sp>
    <dsp:sp modelId="{F12D5CA4-DC6C-4747-BFF1-990370EC0772}">
      <dsp:nvSpPr>
        <dsp:cNvPr id="0" name=""/>
        <dsp:cNvSpPr/>
      </dsp:nvSpPr>
      <dsp:spPr>
        <a:xfrm>
          <a:off x="0" y="2908167"/>
          <a:ext cx="8828126" cy="11630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EBBFE-B752-4D45-9608-C33239F3B6C8}">
      <dsp:nvSpPr>
        <dsp:cNvPr id="0" name=""/>
        <dsp:cNvSpPr/>
      </dsp:nvSpPr>
      <dsp:spPr>
        <a:xfrm>
          <a:off x="351828" y="3169858"/>
          <a:ext cx="639687" cy="639687"/>
        </a:xfrm>
        <a:prstGeom prst="rect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74843-1421-4F95-90FA-2B090F7C957A}">
      <dsp:nvSpPr>
        <dsp:cNvPr id="0" name=""/>
        <dsp:cNvSpPr/>
      </dsp:nvSpPr>
      <dsp:spPr>
        <a:xfrm>
          <a:off x="1343343" y="2908167"/>
          <a:ext cx="7484782" cy="116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91" tIns="123091" rIns="123091" bIns="12309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Don’t forget the resources required!!!</a:t>
          </a:r>
        </a:p>
      </dsp:txBody>
      <dsp:txXfrm>
        <a:off x="1343343" y="2908167"/>
        <a:ext cx="7484782" cy="1163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2A9C8B11-6DF5-407C-A3F0-6FBE553F4739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c.beans@ua.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811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lidadafacemepico2016ii.wikidot.com/wiki:ciclo-pdc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alidadafacemepico2016ii.wikidot.com/wiki:ciclo-pdc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c.beans@ua.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etmespark.com/five-ways-not-to-brainstor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tiff"/><Relationship Id="rId4" Type="http://schemas.openxmlformats.org/officeDocument/2006/relationships/hyperlink" Target="http://www.getmespark.com/five-ways-not-to-brainstor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080297"/>
            <a:ext cx="8072919" cy="2387600"/>
          </a:xfrm>
        </p:spPr>
        <p:txBody>
          <a:bodyPr>
            <a:normAutofit/>
          </a:bodyPr>
          <a:lstStyle/>
          <a:p>
            <a:r>
              <a:rPr lang="en-GB" dirty="0"/>
              <a:t>Identification of </a:t>
            </a:r>
            <a:r>
              <a:rPr lang="en-GB" dirty="0" err="1"/>
              <a:t>Center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Services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66424"/>
            <a:ext cx="6858000" cy="774753"/>
          </a:xfrm>
        </p:spPr>
        <p:txBody>
          <a:bodyPr/>
          <a:lstStyle/>
          <a:p>
            <a:r>
              <a:rPr lang="en-US" dirty="0"/>
              <a:t>ToT1 “Setting up and Managing a Center of Excellence”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6577472-6C93-E14A-A013-4C00E3725AD9}"/>
              </a:ext>
            </a:extLst>
          </p:cNvPr>
          <p:cNvSpPr txBox="1">
            <a:spLocks/>
          </p:cNvSpPr>
          <p:nvPr/>
        </p:nvSpPr>
        <p:spPr>
          <a:xfrm>
            <a:off x="2389885" y="4675318"/>
            <a:ext cx="4364230" cy="5796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ENCORE Online Training - Teams</a:t>
            </a:r>
          </a:p>
          <a:p>
            <a:pPr marL="0" indent="0" algn="ctr">
              <a:buNone/>
            </a:pPr>
            <a:r>
              <a:rPr lang="en-GB" sz="1500" dirty="0">
                <a:latin typeface="Arial Narrow" panose="020B0604020202020204" pitchFamily="34" charset="0"/>
                <a:cs typeface="Arial Narrow" panose="020B0604020202020204" pitchFamily="34" charset="0"/>
              </a:rPr>
              <a:t>23 - 26 November, 2021</a:t>
            </a:r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3B413396-621F-314A-98A3-0F5CF5138D0F}"/>
              </a:ext>
            </a:extLst>
          </p:cNvPr>
          <p:cNvSpPr txBox="1">
            <a:spLocks/>
          </p:cNvSpPr>
          <p:nvPr/>
        </p:nvSpPr>
        <p:spPr>
          <a:xfrm>
            <a:off x="2389885" y="6088962"/>
            <a:ext cx="4731969" cy="854681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Cristina Beans, M.Sc., MBA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Senior Project Manager, OGPI-University of Alicante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hlinkClick r:id="rId2"/>
              </a:rPr>
              <a:t>c.beans@ua.es</a:t>
            </a:r>
            <a:r>
              <a:rPr lang="en-GB" sz="1200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D797F5-04DA-6644-9EE0-A93F8C68A8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091" y="6092687"/>
            <a:ext cx="1295579" cy="6261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249FABE-8007-AC47-AC4E-896068E513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375" y="6092687"/>
            <a:ext cx="850699" cy="6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8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968262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GB" b="1" dirty="0"/>
              <a:t>What services </a:t>
            </a:r>
            <a:r>
              <a:rPr lang="en-GB" b="1" u="sng" dirty="0"/>
              <a:t>should</a:t>
            </a:r>
            <a:r>
              <a:rPr lang="en-GB" b="1" dirty="0"/>
              <a:t> </a:t>
            </a:r>
            <a:r>
              <a:rPr lang="en-GB" b="1" i="1" dirty="0"/>
              <a:t>my</a:t>
            </a:r>
            <a:r>
              <a:rPr lang="en-GB" b="1" dirty="0"/>
              <a:t> EKC offer?</a:t>
            </a:r>
          </a:p>
        </p:txBody>
      </p:sp>
      <p:graphicFrame>
        <p:nvGraphicFramePr>
          <p:cNvPr id="13" name="Content Placeholder 7">
            <a:extLst>
              <a:ext uri="{FF2B5EF4-FFF2-40B4-BE49-F238E27FC236}">
                <a16:creationId xmlns:a16="http://schemas.microsoft.com/office/drawing/2014/main" id="{2C3D65D0-FF33-4F03-9F8D-A79885DFD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091434"/>
              </p:ext>
            </p:extLst>
          </p:nvPr>
        </p:nvGraphicFramePr>
        <p:xfrm>
          <a:off x="157937" y="2293825"/>
          <a:ext cx="8828126" cy="407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6">
            <a:extLst>
              <a:ext uri="{FF2B5EF4-FFF2-40B4-BE49-F238E27FC236}">
                <a16:creationId xmlns:a16="http://schemas.microsoft.com/office/drawing/2014/main" id="{BBE95B1E-1695-7741-89BF-D281857B54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883" y="3608491"/>
            <a:ext cx="875996" cy="883996"/>
          </a:xfrm>
          <a:prstGeom prst="rect">
            <a:avLst/>
          </a:prstGeom>
        </p:spPr>
      </p:pic>
      <p:pic>
        <p:nvPicPr>
          <p:cNvPr id="5" name="Grafik 7">
            <a:extLst>
              <a:ext uri="{FF2B5EF4-FFF2-40B4-BE49-F238E27FC236}">
                <a16:creationId xmlns:a16="http://schemas.microsoft.com/office/drawing/2014/main" id="{13949387-BA03-464D-9180-FF9B31B502A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772" y="4122178"/>
            <a:ext cx="986228" cy="8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7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968262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GB" b="1" dirty="0"/>
              <a:t>What services </a:t>
            </a:r>
            <a:r>
              <a:rPr lang="en-GB" b="1" u="sng" dirty="0"/>
              <a:t>should</a:t>
            </a:r>
            <a:r>
              <a:rPr lang="en-GB" b="1" dirty="0"/>
              <a:t> </a:t>
            </a:r>
            <a:r>
              <a:rPr lang="en-GB" b="1" i="1" dirty="0"/>
              <a:t>my</a:t>
            </a:r>
            <a:r>
              <a:rPr lang="en-GB" b="1" dirty="0"/>
              <a:t> EKC offer?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37" y="2103435"/>
            <a:ext cx="8828126" cy="1699131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en-US" sz="2400" dirty="0">
                <a:latin typeface="Expressway Rg"/>
              </a:rPr>
              <a:t>Keep in mind what what you want your EKC to be and what it’s going to achieve (goals)</a:t>
            </a:r>
          </a:p>
          <a:p>
            <a:pPr lvl="1">
              <a:buClr>
                <a:schemeClr val="accent1"/>
              </a:buClr>
              <a:buSzPct val="120000"/>
            </a:pPr>
            <a:r>
              <a:rPr lang="en-US" sz="2000" dirty="0">
                <a:latin typeface="Expressway Rg"/>
              </a:rPr>
              <a:t>Do your services fit in with your mission statement?</a:t>
            </a:r>
          </a:p>
          <a:p>
            <a:pPr lvl="1">
              <a:buClr>
                <a:schemeClr val="accent1"/>
              </a:buClr>
              <a:buSzPct val="120000"/>
            </a:pPr>
            <a:r>
              <a:rPr lang="en-US" sz="2000" dirty="0">
                <a:latin typeface="Expressway Rg"/>
              </a:rPr>
              <a:t>Will your services help you reach those goals?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1A8AA1E-DFD5-8148-AA4F-DFE412ACA6DA}"/>
              </a:ext>
            </a:extLst>
          </p:cNvPr>
          <p:cNvSpPr txBox="1">
            <a:spLocks/>
          </p:cNvSpPr>
          <p:nvPr/>
        </p:nvSpPr>
        <p:spPr>
          <a:xfrm>
            <a:off x="157937" y="3910793"/>
            <a:ext cx="8828126" cy="1414951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 startAt="2"/>
            </a:pPr>
            <a:r>
              <a:rPr lang="en-US" sz="2400" dirty="0">
                <a:latin typeface="Expressway Rg"/>
              </a:rPr>
              <a:t>Keep in mind your stakeholders/customers </a:t>
            </a:r>
          </a:p>
          <a:p>
            <a:pPr lvl="1">
              <a:buClr>
                <a:schemeClr val="accent1"/>
              </a:buClr>
              <a:buSzPct val="120000"/>
            </a:pPr>
            <a:r>
              <a:rPr lang="en-US" sz="2000" dirty="0">
                <a:latin typeface="Expressway Rg"/>
              </a:rPr>
              <a:t>What do </a:t>
            </a:r>
            <a:r>
              <a:rPr lang="en-US" sz="2000" i="1" dirty="0">
                <a:latin typeface="Expressway Rg"/>
              </a:rPr>
              <a:t>they</a:t>
            </a:r>
            <a:r>
              <a:rPr lang="en-US" sz="2000" dirty="0">
                <a:latin typeface="Expressway Rg"/>
              </a:rPr>
              <a:t> need? </a:t>
            </a:r>
          </a:p>
          <a:p>
            <a:pPr lvl="1">
              <a:buClr>
                <a:schemeClr val="accent1"/>
              </a:buClr>
              <a:buSzPct val="120000"/>
            </a:pPr>
            <a:r>
              <a:rPr lang="en-US" sz="2000" dirty="0">
                <a:latin typeface="Expressway Rg"/>
              </a:rPr>
              <a:t>Do the services you offer meet those needs?</a:t>
            </a:r>
            <a:endParaRPr lang="en-US" sz="2800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73F54B2E-7F06-D44B-95C1-174195A5929C}"/>
              </a:ext>
            </a:extLst>
          </p:cNvPr>
          <p:cNvSpPr txBox="1">
            <a:spLocks/>
          </p:cNvSpPr>
          <p:nvPr/>
        </p:nvSpPr>
        <p:spPr>
          <a:xfrm>
            <a:off x="157937" y="5456273"/>
            <a:ext cx="8828126" cy="1149971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 startAt="3"/>
            </a:pPr>
            <a:r>
              <a:rPr lang="en-US" sz="2400" dirty="0">
                <a:latin typeface="Expressway Rg"/>
              </a:rPr>
              <a:t>Don’t forget the resources required!!!</a:t>
            </a:r>
          </a:p>
          <a:p>
            <a:pPr lvl="1">
              <a:buClr>
                <a:schemeClr val="accent1"/>
              </a:buClr>
              <a:buSzPct val="120000"/>
            </a:pPr>
            <a:r>
              <a:rPr lang="en-US" sz="2000" dirty="0"/>
              <a:t>What resources do you need to develop/implement each of those services?</a:t>
            </a:r>
          </a:p>
          <a:p>
            <a:pPr lvl="1">
              <a:buClr>
                <a:schemeClr val="accent1"/>
              </a:buClr>
              <a:buSzPct val="120000"/>
            </a:pPr>
            <a:r>
              <a:rPr lang="en-US" sz="2000" dirty="0"/>
              <a:t>Do you have them? Can you acquire them?</a:t>
            </a:r>
          </a:p>
        </p:txBody>
      </p:sp>
    </p:spTree>
    <p:extLst>
      <p:ext uri="{BB962C8B-B14F-4D97-AF65-F5344CB8AC3E}">
        <p14:creationId xmlns:p14="http://schemas.microsoft.com/office/powerpoint/2010/main" val="30671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968262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GB" b="1" dirty="0"/>
              <a:t>What services </a:t>
            </a:r>
            <a:r>
              <a:rPr lang="en-GB" b="1" u="sng" dirty="0"/>
              <a:t>should</a:t>
            </a:r>
            <a:r>
              <a:rPr lang="en-GB" b="1" dirty="0"/>
              <a:t> </a:t>
            </a:r>
            <a:r>
              <a:rPr lang="en-GB" b="1" i="1" dirty="0"/>
              <a:t>my</a:t>
            </a:r>
            <a:r>
              <a:rPr lang="en-GB" b="1" dirty="0"/>
              <a:t> EKC offer?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37" y="2103435"/>
            <a:ext cx="8828126" cy="933254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en-US" sz="2400" dirty="0">
                <a:latin typeface="Expressway Rg"/>
              </a:rPr>
              <a:t>Are the services I am offering useful? Am I forgetting any?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406AF28A-E19B-5440-923B-BE3D7DCB43D9}"/>
              </a:ext>
            </a:extLst>
          </p:cNvPr>
          <p:cNvSpPr txBox="1">
            <a:spLocks/>
          </p:cNvSpPr>
          <p:nvPr/>
        </p:nvSpPr>
        <p:spPr>
          <a:xfrm>
            <a:off x="305934" y="2834764"/>
            <a:ext cx="6969509" cy="351634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en-US" sz="2000" dirty="0">
                <a:latin typeface="Expressway Rg"/>
              </a:rPr>
              <a:t>Look at your </a:t>
            </a:r>
            <a:r>
              <a:rPr lang="en-US" sz="2000" u="sng" dirty="0">
                <a:latin typeface="Expressway Rg"/>
              </a:rPr>
              <a:t>detailed</a:t>
            </a:r>
            <a:r>
              <a:rPr lang="en-US" sz="2000" dirty="0">
                <a:latin typeface="Expressway Rg"/>
              </a:rPr>
              <a:t> list of stakeholders/customers - for each write down their key needs and then match them with a service you are providing that </a:t>
            </a:r>
            <a:r>
              <a:rPr lang="en-US" sz="2000" i="1" dirty="0">
                <a:latin typeface="Expressway Rg"/>
              </a:rPr>
              <a:t>meets those needs</a:t>
            </a:r>
            <a:r>
              <a:rPr lang="en-US" sz="2000" dirty="0">
                <a:latin typeface="Expressway Rg"/>
              </a:rPr>
              <a:t>.</a:t>
            </a:r>
          </a:p>
          <a:p>
            <a:pPr lvl="1"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en-US" sz="2000" dirty="0">
                <a:latin typeface="Expressway Rg"/>
              </a:rPr>
              <a:t>Look at your list of services. Are any of them </a:t>
            </a:r>
            <a:r>
              <a:rPr lang="en-US" sz="2000" i="1" dirty="0">
                <a:latin typeface="Expressway Rg"/>
              </a:rPr>
              <a:t>not</a:t>
            </a:r>
            <a:r>
              <a:rPr lang="en-US" sz="2000" dirty="0">
                <a:latin typeface="Expressway Rg"/>
              </a:rPr>
              <a:t> matched with a customer’s need? In that case, should you be dedicating resources to that service?</a:t>
            </a:r>
          </a:p>
          <a:p>
            <a:pPr lvl="1"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en-US" sz="2000" dirty="0">
                <a:latin typeface="Expressway Rg"/>
              </a:rPr>
              <a:t>Look at your list of customers &amp; needs. Are any of them </a:t>
            </a:r>
            <a:r>
              <a:rPr lang="en-US" sz="2000" i="1" dirty="0">
                <a:latin typeface="Expressway Rg"/>
              </a:rPr>
              <a:t>not</a:t>
            </a:r>
            <a:r>
              <a:rPr lang="en-US" sz="2000" dirty="0">
                <a:latin typeface="Expressway Rg"/>
              </a:rPr>
              <a:t> associated with a service? In that case, think if there’s anything you can do to address that need (but keep in mind it’s not always possible)</a:t>
            </a:r>
          </a:p>
        </p:txBody>
      </p:sp>
      <p:pic>
        <p:nvPicPr>
          <p:cNvPr id="9" name="Imagen 8" descr="Question mark PNG">
            <a:extLst>
              <a:ext uri="{FF2B5EF4-FFF2-40B4-BE49-F238E27FC236}">
                <a16:creationId xmlns:a16="http://schemas.microsoft.com/office/drawing/2014/main" id="{71F9AAE5-6D92-CF4F-B89F-F302A689C2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73436" y="4357152"/>
            <a:ext cx="2314635" cy="23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56761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788" y="344345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Whatever services you develop, be sure to also 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develop </a:t>
            </a:r>
            <a:r>
              <a:rPr lang="en-US" sz="20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quality assurance mechanisms 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monitor them and facilitate continuous improvement along the P-D-C-A cycle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71500B-B845-074D-A0D9-C919069D4AFA}"/>
              </a:ext>
            </a:extLst>
          </p:cNvPr>
          <p:cNvSpPr txBox="1">
            <a:spLocks/>
          </p:cNvSpPr>
          <p:nvPr/>
        </p:nvSpPr>
        <p:spPr>
          <a:xfrm>
            <a:off x="5806740" y="1684444"/>
            <a:ext cx="2743200" cy="15255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spcAft>
                <a:spcPts val="8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Don’t forget</a:t>
            </a:r>
          </a:p>
          <a:p>
            <a:pPr algn="ctr">
              <a:spcBef>
                <a:spcPts val="1000"/>
              </a:spcBef>
              <a:spcAft>
                <a:spcPts val="2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QUALITY ASSURANCE!</a:t>
            </a:r>
          </a:p>
        </p:txBody>
      </p:sp>
      <p:pic>
        <p:nvPicPr>
          <p:cNvPr id="3" name="Imagen 2" descr="CICLO PDCA - CalidadAFacemEpico2016II">
            <a:extLst>
              <a:ext uri="{FF2B5EF4-FFF2-40B4-BE49-F238E27FC236}">
                <a16:creationId xmlns:a16="http://schemas.microsoft.com/office/drawing/2014/main" id="{2FC163F5-D289-8542-99AC-538F70AD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496" y="1196167"/>
            <a:ext cx="4915159" cy="447360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0829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26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56761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788" y="4074227"/>
            <a:ext cx="2743200" cy="24063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often will you </a:t>
            </a:r>
            <a:r>
              <a:rPr lang="en-US" sz="20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evaluate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that feedback? Track those KPIs?</a:t>
            </a:r>
            <a:br>
              <a:rPr lang="en-US" sz="2000" b="1" dirty="0">
                <a:solidFill>
                  <a:srgbClr val="FFFFFF"/>
                </a:solidFill>
                <a:latin typeface="+mj-lt"/>
              </a:rPr>
            </a:br>
            <a:br>
              <a:rPr lang="en-US" sz="2000" b="1" dirty="0">
                <a:solidFill>
                  <a:srgbClr val="FFFFFF"/>
                </a:solidFill>
                <a:latin typeface="+mj-lt"/>
              </a:rPr>
            </a:b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will you </a:t>
            </a:r>
            <a:r>
              <a:rPr lang="en-US" sz="20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reflect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on those results and </a:t>
            </a:r>
            <a:r>
              <a:rPr lang="en-US" sz="20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plan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for improvement?</a:t>
            </a:r>
            <a:b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will you </a:t>
            </a:r>
            <a:r>
              <a:rPr lang="en-US" sz="20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report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on it?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71500B-B845-074D-A0D9-C919069D4AFA}"/>
              </a:ext>
            </a:extLst>
          </p:cNvPr>
          <p:cNvSpPr txBox="1">
            <a:spLocks/>
          </p:cNvSpPr>
          <p:nvPr/>
        </p:nvSpPr>
        <p:spPr>
          <a:xfrm>
            <a:off x="5806740" y="1103243"/>
            <a:ext cx="2835248" cy="2637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How will you collect </a:t>
            </a:r>
            <a:r>
              <a:rPr lang="en-US" sz="20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feedback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n-US" sz="2000" u="sng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each service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from the users? (mechanism might change from one to another)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Define your achievement targets for each service, what are the </a:t>
            </a:r>
            <a:r>
              <a:rPr lang="en-US" sz="2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KPIs</a:t>
            </a: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? How do you measure them?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n 2" descr="CICLO PDCA - CalidadAFacemEpico2016II">
            <a:extLst>
              <a:ext uri="{FF2B5EF4-FFF2-40B4-BE49-F238E27FC236}">
                <a16:creationId xmlns:a16="http://schemas.microsoft.com/office/drawing/2014/main" id="{2FC163F5-D289-8542-99AC-538F70AD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496" y="1196167"/>
            <a:ext cx="4915159" cy="447360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0829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42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71500B-B845-074D-A0D9-C919069D4AFA}"/>
              </a:ext>
            </a:extLst>
          </p:cNvPr>
          <p:cNvSpPr txBox="1">
            <a:spLocks/>
          </p:cNvSpPr>
          <p:nvPr/>
        </p:nvSpPr>
        <p:spPr>
          <a:xfrm>
            <a:off x="33453" y="1071651"/>
            <a:ext cx="8515350" cy="189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200"/>
              </a:spcAft>
            </a:pPr>
            <a:r>
              <a:rPr lang="en-GB" sz="5000" b="1" dirty="0">
                <a:solidFill>
                  <a:schemeClr val="accent1"/>
                </a:solidFill>
              </a:rPr>
              <a:t>EKC </a:t>
            </a:r>
            <a:r>
              <a:rPr lang="en-GB" sz="5000" b="1" dirty="0"/>
              <a:t>HOMEWORK - Group session 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1998E3-0913-4849-AF4F-857F57DC647D}"/>
              </a:ext>
            </a:extLst>
          </p:cNvPr>
          <p:cNvSpPr txBox="1"/>
          <p:nvPr/>
        </p:nvSpPr>
        <p:spPr>
          <a:xfrm>
            <a:off x="55755" y="2786430"/>
            <a:ext cx="8240751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600" dirty="0">
                <a:latin typeface="Expressway Rg"/>
              </a:rPr>
              <a:t>Decide the </a:t>
            </a:r>
            <a:r>
              <a:rPr lang="en-US" sz="2600" b="1" dirty="0">
                <a:latin typeface="Expressway Rg"/>
              </a:rPr>
              <a:t>type</a:t>
            </a:r>
            <a:r>
              <a:rPr lang="en-US" sz="2600" dirty="0">
                <a:latin typeface="Expressway Rg"/>
              </a:rPr>
              <a:t> of services provided by your EKC</a:t>
            </a:r>
          </a:p>
          <a:p>
            <a:pPr marL="800100" lvl="1" indent="-3429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600" dirty="0">
                <a:latin typeface="Expressway Rg"/>
              </a:rPr>
              <a:t>For each type, give at least 1 specific example.</a:t>
            </a:r>
          </a:p>
          <a:p>
            <a:pPr marL="1257300" lvl="2" indent="-3429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600" dirty="0">
                <a:latin typeface="Expressway Rg"/>
              </a:rPr>
              <a:t>For one of the services answer the following:</a:t>
            </a:r>
          </a:p>
          <a:p>
            <a:pPr marL="1714500" lvl="3" indent="-3429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600" dirty="0">
                <a:latin typeface="Expressway Rg"/>
              </a:rPr>
              <a:t>What resources will you need for that service?</a:t>
            </a:r>
          </a:p>
          <a:p>
            <a:pPr marL="1714500" lvl="3" indent="-3429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600" dirty="0">
                <a:latin typeface="Expressway Rg"/>
              </a:rPr>
              <a:t>What stakeholder/customer need does it meet?</a:t>
            </a:r>
          </a:p>
          <a:p>
            <a:pPr marL="1714500" lvl="3" indent="-3429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600" dirty="0">
                <a:latin typeface="Expressway Rg"/>
              </a:rPr>
              <a:t>How will you monitor quality?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952E04-66CD-1144-A35E-070301B667B3}"/>
              </a:ext>
            </a:extLst>
          </p:cNvPr>
          <p:cNvSpPr txBox="1"/>
          <p:nvPr/>
        </p:nvSpPr>
        <p:spPr>
          <a:xfrm>
            <a:off x="5184041" y="6224608"/>
            <a:ext cx="3862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5’ </a:t>
            </a:r>
            <a:r>
              <a:rPr lang="es-ES" sz="2400" b="1" dirty="0" err="1">
                <a:solidFill>
                  <a:srgbClr val="FF0000"/>
                </a:solidFill>
              </a:rPr>
              <a:t>ppt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presentation</a:t>
            </a:r>
            <a:r>
              <a:rPr lang="es-ES" sz="2400" b="1" dirty="0">
                <a:solidFill>
                  <a:srgbClr val="FF0000"/>
                </a:solidFill>
              </a:rPr>
              <a:t> / </a:t>
            </a:r>
            <a:r>
              <a:rPr lang="es-ES" sz="2400" b="1" dirty="0" err="1">
                <a:solidFill>
                  <a:srgbClr val="FF0000"/>
                </a:solidFill>
              </a:rPr>
              <a:t>partner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074" y="3192560"/>
            <a:ext cx="6858000" cy="774753"/>
          </a:xfrm>
        </p:spPr>
        <p:txBody>
          <a:bodyPr anchor="ctr">
            <a:normAutofit lnSpcReduction="10000"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3B413396-621F-314A-98A3-0F5CF5138D0F}"/>
              </a:ext>
            </a:extLst>
          </p:cNvPr>
          <p:cNvSpPr txBox="1">
            <a:spLocks/>
          </p:cNvSpPr>
          <p:nvPr/>
        </p:nvSpPr>
        <p:spPr>
          <a:xfrm>
            <a:off x="2389885" y="6088962"/>
            <a:ext cx="4731969" cy="854681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Cristina Beans, M.Sc., MBA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Senior Project Manager, OGPI-University of Alicante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hlinkClick r:id="rId2"/>
              </a:rPr>
              <a:t>c.beans@ua.es</a:t>
            </a:r>
            <a:r>
              <a:rPr lang="en-GB" sz="1200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D797F5-04DA-6644-9EE0-A93F8C68A8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091" y="6092687"/>
            <a:ext cx="1295579" cy="6261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249FABE-8007-AC47-AC4E-896068E513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375" y="6092687"/>
            <a:ext cx="850699" cy="6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1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71500B-B845-074D-A0D9-C919069D4AFA}"/>
              </a:ext>
            </a:extLst>
          </p:cNvPr>
          <p:cNvSpPr txBox="1">
            <a:spLocks/>
          </p:cNvSpPr>
          <p:nvPr/>
        </p:nvSpPr>
        <p:spPr>
          <a:xfrm>
            <a:off x="0" y="1299733"/>
            <a:ext cx="8515350" cy="15975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200"/>
              </a:spcAft>
            </a:pPr>
            <a:r>
              <a:rPr lang="en-GB" sz="5000" b="1" dirty="0"/>
              <a:t>BRAINSTORMING!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EC480-F9D0-8140-869D-14182ABF9F9B}"/>
              </a:ext>
            </a:extLst>
          </p:cNvPr>
          <p:cNvSpPr txBox="1"/>
          <p:nvPr/>
        </p:nvSpPr>
        <p:spPr>
          <a:xfrm>
            <a:off x="2808551" y="4166637"/>
            <a:ext cx="2753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hlinkClick r:id="rId2"/>
              </a:rPr>
              <a:t>www.menti.com</a:t>
            </a:r>
            <a:r>
              <a:rPr lang="es-ES" sz="2800" b="1" dirty="0"/>
              <a:t> 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7393FAED-CC60-7F4E-BE1C-C4EAE518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69058"/>
            <a:ext cx="8219325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GB" dirty="0"/>
              <a:t>What kind of </a:t>
            </a:r>
            <a:r>
              <a:rPr lang="en-GB" dirty="0">
                <a:solidFill>
                  <a:schemeClr val="accent1"/>
                </a:solidFill>
              </a:rPr>
              <a:t>services</a:t>
            </a:r>
            <a:r>
              <a:rPr lang="en-GB" dirty="0"/>
              <a:t> CAN an EKC provide?</a:t>
            </a:r>
          </a:p>
        </p:txBody>
      </p:sp>
      <p:pic>
        <p:nvPicPr>
          <p:cNvPr id="3" name="Imagen 2" descr="Five Ways NOT to Brainstorm - Spark Consulting">
            <a:extLst>
              <a:ext uri="{FF2B5EF4-FFF2-40B4-BE49-F238E27FC236}">
                <a16:creationId xmlns:a16="http://schemas.microsoft.com/office/drawing/2014/main" id="{561A5F4C-647A-3F4C-86E0-F58BC303FC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35450" y="3908896"/>
            <a:ext cx="1966069" cy="19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71500B-B845-074D-A0D9-C919069D4AFA}"/>
              </a:ext>
            </a:extLst>
          </p:cNvPr>
          <p:cNvSpPr txBox="1">
            <a:spLocks/>
          </p:cNvSpPr>
          <p:nvPr/>
        </p:nvSpPr>
        <p:spPr>
          <a:xfrm>
            <a:off x="0" y="1299733"/>
            <a:ext cx="8515350" cy="15975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200"/>
              </a:spcAft>
            </a:pPr>
            <a:r>
              <a:rPr lang="en-GB" sz="5000" b="1" dirty="0"/>
              <a:t>BRAINSTORMING!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EC480-F9D0-8140-869D-14182ABF9F9B}"/>
              </a:ext>
            </a:extLst>
          </p:cNvPr>
          <p:cNvSpPr txBox="1"/>
          <p:nvPr/>
        </p:nvSpPr>
        <p:spPr>
          <a:xfrm>
            <a:off x="168575" y="6318022"/>
            <a:ext cx="2753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hlinkClick r:id="rId2"/>
              </a:rPr>
              <a:t>www.menti.com</a:t>
            </a:r>
            <a:r>
              <a:rPr lang="es-ES" sz="2800" b="1" dirty="0"/>
              <a:t> 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7393FAED-CC60-7F4E-BE1C-C4EAE518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69058"/>
            <a:ext cx="8219325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GB" dirty="0"/>
              <a:t>What kind of </a:t>
            </a:r>
            <a:r>
              <a:rPr lang="en-GB" dirty="0">
                <a:solidFill>
                  <a:schemeClr val="accent1"/>
                </a:solidFill>
              </a:rPr>
              <a:t>services</a:t>
            </a:r>
            <a:r>
              <a:rPr lang="en-GB" dirty="0"/>
              <a:t> CAN an EKC provide?</a:t>
            </a:r>
          </a:p>
        </p:txBody>
      </p:sp>
      <p:pic>
        <p:nvPicPr>
          <p:cNvPr id="3" name="Imagen 2" descr="Five Ways NOT to Brainstorm - Spark Consulting">
            <a:extLst>
              <a:ext uri="{FF2B5EF4-FFF2-40B4-BE49-F238E27FC236}">
                <a16:creationId xmlns:a16="http://schemas.microsoft.com/office/drawing/2014/main" id="{561A5F4C-647A-3F4C-86E0-F58BC303FC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35450" y="3908896"/>
            <a:ext cx="1966069" cy="196606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58C0CD0-EFD6-B24B-9408-BF4CE27D84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2117"/>
            <a:ext cx="915200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1134517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GB" b="1" dirty="0"/>
              <a:t>What kind of services/activities can an EKC provide?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33" y="2378841"/>
            <a:ext cx="8828126" cy="3525468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en-US" sz="2400" dirty="0">
                <a:latin typeface="Expressway Rg"/>
              </a:rPr>
              <a:t>Can be grouped according to their purpose:</a:t>
            </a: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en-US" sz="2400" dirty="0">
                <a:latin typeface="Expressway Rg"/>
              </a:rPr>
              <a:t>To guide students into entrepreneurial learning opportunities</a:t>
            </a: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en-US" sz="2400" dirty="0">
                <a:latin typeface="Expressway Rg"/>
              </a:rPr>
              <a:t>To embed entrepreneurship in education</a:t>
            </a: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en-US" sz="2400" dirty="0">
                <a:latin typeface="Expressway Rg"/>
              </a:rPr>
              <a:t>To encourage entrepreneurial activity in students</a:t>
            </a: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en-US" sz="2400" dirty="0">
                <a:latin typeface="Expressway Rg"/>
              </a:rPr>
              <a:t>To provide start-up support</a:t>
            </a: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en-US" sz="2400" dirty="0">
                <a:latin typeface="Expressway Rg"/>
              </a:rPr>
              <a:t>(+ research activities?)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A3683F-F74F-874D-98A5-C7663BEDC5DB}"/>
              </a:ext>
            </a:extLst>
          </p:cNvPr>
          <p:cNvSpPr txBox="1"/>
          <p:nvPr/>
        </p:nvSpPr>
        <p:spPr>
          <a:xfrm>
            <a:off x="4324530" y="6163294"/>
            <a:ext cx="470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i="1" dirty="0"/>
              <a:t>“</a:t>
            </a:r>
            <a:r>
              <a:rPr lang="es-ES" sz="1600" i="1" dirty="0" err="1"/>
              <a:t>Guidance</a:t>
            </a:r>
            <a:r>
              <a:rPr lang="es-ES" sz="1600" i="1" dirty="0"/>
              <a:t> </a:t>
            </a:r>
            <a:r>
              <a:rPr lang="es-ES" sz="1600" i="1" dirty="0" err="1"/>
              <a:t>supporting</a:t>
            </a:r>
            <a:r>
              <a:rPr lang="es-ES" sz="1600" i="1" dirty="0"/>
              <a:t> </a:t>
            </a:r>
            <a:r>
              <a:rPr lang="es-ES" sz="1600" i="1" dirty="0" err="1"/>
              <a:t>Europe’s</a:t>
            </a:r>
            <a:r>
              <a:rPr lang="es-ES" sz="1600" i="1" dirty="0"/>
              <a:t> </a:t>
            </a:r>
            <a:r>
              <a:rPr lang="es-ES" sz="1600" i="1" dirty="0" err="1"/>
              <a:t>aspiring</a:t>
            </a:r>
            <a:r>
              <a:rPr lang="es-ES" sz="1600" i="1" dirty="0"/>
              <a:t> </a:t>
            </a:r>
            <a:r>
              <a:rPr lang="es-ES" sz="1600" i="1" dirty="0" err="1"/>
              <a:t>entrepreneurs</a:t>
            </a:r>
            <a:r>
              <a:rPr lang="es-ES" sz="1600" i="1" dirty="0"/>
              <a:t>”. </a:t>
            </a:r>
            <a:r>
              <a:rPr lang="es-ES" sz="1600" dirty="0"/>
              <a:t>CEDEFOP (2011)</a:t>
            </a:r>
          </a:p>
        </p:txBody>
      </p:sp>
    </p:spTree>
    <p:extLst>
      <p:ext uri="{BB962C8B-B14F-4D97-AF65-F5344CB8AC3E}">
        <p14:creationId xmlns:p14="http://schemas.microsoft.com/office/powerpoint/2010/main" val="192200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1134517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GB" b="1" dirty="0"/>
              <a:t>What kind of services/activities can an EKC provide?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33" y="2378840"/>
            <a:ext cx="8828126" cy="4021959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en-US" sz="2400" dirty="0">
                <a:latin typeface="Expressway Rg"/>
              </a:rPr>
              <a:t>Can be grouped according to their purpose:</a:t>
            </a: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en-US" sz="2400" dirty="0">
                <a:latin typeface="Expressway Rg"/>
              </a:rPr>
              <a:t>To guide students into entrepreneurial learning opportunities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b="1" dirty="0">
                <a:latin typeface="Expressway Rg"/>
              </a:rPr>
              <a:t>Increasing information </a:t>
            </a:r>
            <a:r>
              <a:rPr lang="en-US" sz="2200" dirty="0">
                <a:latin typeface="Expressway Rg"/>
              </a:rPr>
              <a:t>on opportunities (both in terms of increased content, frequency, platforms of transmission). E.g. Distribution of flyers, Posters, information provided during Info-days / Fairs (stand), Master classes /seminars, Meetings with other users of the services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b="1" dirty="0">
                <a:latin typeface="Expressway Rg"/>
              </a:rPr>
              <a:t>Student ambassadors </a:t>
            </a:r>
            <a:r>
              <a:rPr lang="en-US" sz="2200" dirty="0">
                <a:latin typeface="Expressway Rg"/>
              </a:rPr>
              <a:t>who advise other students on the entrepreneurship courses available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dirty="0">
                <a:latin typeface="Expressway Rg"/>
              </a:rPr>
              <a:t>Student-led enterprise </a:t>
            </a:r>
            <a:r>
              <a:rPr lang="en-US" sz="2200" b="1" dirty="0">
                <a:latin typeface="Expressway Rg"/>
              </a:rPr>
              <a:t>clubs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b="1" dirty="0">
                <a:latin typeface="Expressway Rg"/>
              </a:rPr>
              <a:t>Awareness-raising activities </a:t>
            </a:r>
            <a:r>
              <a:rPr lang="en-US" sz="2200" dirty="0">
                <a:latin typeface="Expressway Rg"/>
              </a:rPr>
              <a:t>e.g. “entrepreneurship days”</a:t>
            </a:r>
          </a:p>
        </p:txBody>
      </p:sp>
    </p:spTree>
    <p:extLst>
      <p:ext uri="{BB962C8B-B14F-4D97-AF65-F5344CB8AC3E}">
        <p14:creationId xmlns:p14="http://schemas.microsoft.com/office/powerpoint/2010/main" val="218438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1134517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GB" b="1" dirty="0"/>
              <a:t>What kind of services/activities can an EKC provide?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2" y="2438215"/>
            <a:ext cx="9061805" cy="4354469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en-US" sz="2400" dirty="0">
                <a:latin typeface="Expressway Rg"/>
              </a:rPr>
              <a:t>Can be grouped according to their purpose:</a:t>
            </a: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 startAt="2"/>
            </a:pPr>
            <a:r>
              <a:rPr lang="en-US" sz="2400" dirty="0">
                <a:latin typeface="Expressway Rg"/>
              </a:rPr>
              <a:t>To </a:t>
            </a:r>
            <a:r>
              <a:rPr lang="en-US" sz="2400" i="1" dirty="0">
                <a:latin typeface="Expressway Rg"/>
              </a:rPr>
              <a:t>(provide support to)</a:t>
            </a:r>
            <a:r>
              <a:rPr lang="en-US" sz="2400" dirty="0">
                <a:latin typeface="Expressway Rg"/>
              </a:rPr>
              <a:t> embed entrepreneurship in education -&gt; provide practical learning opportunities and a focus on solving real-life challenges. Examples (typically combined with lectures </a:t>
            </a:r>
            <a:r>
              <a:rPr lang="en-US" sz="2400" dirty="0" err="1">
                <a:latin typeface="Expressway Rg"/>
              </a:rPr>
              <a:t>etc</a:t>
            </a:r>
            <a:r>
              <a:rPr lang="en-US" sz="2400" dirty="0">
                <a:latin typeface="Expressway Rg"/>
              </a:rPr>
              <a:t>):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000" dirty="0">
                <a:latin typeface="Expressway Rg"/>
              </a:rPr>
              <a:t>Case study based assignments &amp; course work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000" dirty="0">
                <a:latin typeface="Expressway Rg"/>
              </a:rPr>
              <a:t>Group assignments to plan and launch a new business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000" dirty="0">
                <a:latin typeface="Expressway Rg"/>
              </a:rPr>
              <a:t>Real-life assignments for companies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000" dirty="0">
                <a:latin typeface="Expressway Rg"/>
              </a:rPr>
              <a:t>Development &amp; assessment of business plans and strategies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000" dirty="0">
                <a:latin typeface="Expressway Rg"/>
              </a:rPr>
              <a:t>Business simulations &amp; games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000" dirty="0">
                <a:latin typeface="Expressway Rg"/>
              </a:rPr>
              <a:t>Visits by entrepreneurs and visits to companies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000" dirty="0">
                <a:latin typeface="Expressway Rg"/>
              </a:rPr>
              <a:t>Observations &amp; shadowing senior managers and entrepreneurs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000" dirty="0">
                <a:latin typeface="Expressway Rg"/>
              </a:rPr>
              <a:t>Work placements in start-up companies</a:t>
            </a:r>
          </a:p>
        </p:txBody>
      </p:sp>
    </p:spTree>
    <p:extLst>
      <p:ext uri="{BB962C8B-B14F-4D97-AF65-F5344CB8AC3E}">
        <p14:creationId xmlns:p14="http://schemas.microsoft.com/office/powerpoint/2010/main" val="320718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1134517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GB" b="1" dirty="0"/>
              <a:t>What kind of services/activities can an EKC provide?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33" y="2378840"/>
            <a:ext cx="8828126" cy="4271341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en-US" sz="2400" dirty="0">
                <a:latin typeface="Expressway Rg"/>
              </a:rPr>
              <a:t>Can be grouped according to their purpose:</a:t>
            </a: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 startAt="3"/>
            </a:pPr>
            <a:r>
              <a:rPr lang="en-US" sz="2400" dirty="0">
                <a:latin typeface="Expressway Rg"/>
              </a:rPr>
              <a:t>To encourage entrepreneurial activity in students through extra-curricular activities in order to make them aware of their entrepreneurial attributes &amp; skills and encourage them to see entrepreneurship as a career option: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dirty="0">
                <a:latin typeface="Expressway Rg"/>
              </a:rPr>
              <a:t>Entrepreneurship competitions and awards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dirty="0">
                <a:latin typeface="Expressway Rg"/>
              </a:rPr>
              <a:t>Dedicated </a:t>
            </a:r>
            <a:r>
              <a:rPr lang="en-US" sz="2200" dirty="0" err="1">
                <a:latin typeface="Expressway Rg"/>
              </a:rPr>
              <a:t>programmes</a:t>
            </a:r>
            <a:r>
              <a:rPr lang="en-US" sz="2200" dirty="0">
                <a:latin typeface="Expressway Rg"/>
              </a:rPr>
              <a:t> on building self-confidence and self-efficacy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dirty="0">
                <a:latin typeface="Expressway Rg"/>
              </a:rPr>
              <a:t>Networks of student entrepreneurs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dirty="0">
                <a:latin typeface="Expressway Rg"/>
              </a:rPr>
              <a:t>Meetings with business experts and entrepreneurs</a:t>
            </a:r>
          </a:p>
        </p:txBody>
      </p:sp>
    </p:spTree>
    <p:extLst>
      <p:ext uri="{BB962C8B-B14F-4D97-AF65-F5344CB8AC3E}">
        <p14:creationId xmlns:p14="http://schemas.microsoft.com/office/powerpoint/2010/main" val="413343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1134517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GB" b="1" dirty="0"/>
              <a:t>What kind of services/activities can an EKC provide?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58" y="2378840"/>
            <a:ext cx="8944968" cy="4271341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en-US" sz="2400" dirty="0">
                <a:latin typeface="Expressway Rg"/>
              </a:rPr>
              <a:t>Can be grouped according to their purpose:</a:t>
            </a: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 startAt="4"/>
            </a:pPr>
            <a:r>
              <a:rPr lang="en-US" sz="2400" dirty="0">
                <a:latin typeface="Expressway Rg"/>
              </a:rPr>
              <a:t>To provide start-up support (to students, alumni, researchers…)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dirty="0">
                <a:latin typeface="Expressway Rg"/>
              </a:rPr>
              <a:t>Pre-start-up support for students who have an interest but no concrete business ideas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dirty="0">
                <a:latin typeface="Expressway Rg"/>
              </a:rPr>
              <a:t>Start-up support to students with advanced business ideas, including </a:t>
            </a:r>
          </a:p>
          <a:p>
            <a:pPr marL="1428750" lvl="2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dirty="0">
                <a:latin typeface="Expressway Rg"/>
              </a:rPr>
              <a:t>incubation space, </a:t>
            </a:r>
          </a:p>
          <a:p>
            <a:pPr marL="1428750" lvl="2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dirty="0">
                <a:latin typeface="Expressway Rg"/>
              </a:rPr>
              <a:t>access to mentors or coaches, </a:t>
            </a:r>
          </a:p>
          <a:p>
            <a:pPr marL="1428750" lvl="2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dirty="0">
                <a:latin typeface="Expressway Rg"/>
              </a:rPr>
              <a:t>personalized technical support</a:t>
            </a:r>
          </a:p>
        </p:txBody>
      </p:sp>
    </p:spTree>
    <p:extLst>
      <p:ext uri="{BB962C8B-B14F-4D97-AF65-F5344CB8AC3E}">
        <p14:creationId xmlns:p14="http://schemas.microsoft.com/office/powerpoint/2010/main" val="22056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1134517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GB" b="1" dirty="0"/>
              <a:t>What kind of services/activities can an EKC provide?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58" y="2378840"/>
            <a:ext cx="8944968" cy="4479160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en-US" sz="2400" dirty="0">
                <a:latin typeface="Expressway Rg"/>
              </a:rPr>
              <a:t>Can be grouped according to their purpose:</a:t>
            </a: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 startAt="4"/>
            </a:pPr>
            <a:r>
              <a:rPr lang="en-US" sz="2400" dirty="0">
                <a:latin typeface="Expressway Rg"/>
              </a:rPr>
              <a:t>To provide start-up support (to students, alumni, researchers…)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dirty="0">
                <a:latin typeface="Expressway Rg"/>
              </a:rPr>
              <a:t>Pre-start-up support for students who have an interest but no concrete business ideas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200" dirty="0">
                <a:latin typeface="Expressway Rg"/>
              </a:rPr>
              <a:t>Start-up support to students with advanced business ideas, including </a:t>
            </a:r>
            <a:r>
              <a:rPr lang="en-US" sz="2000" dirty="0">
                <a:latin typeface="Expressway Rg"/>
              </a:rPr>
              <a:t>(incubation space, access to mentors or coaches) </a:t>
            </a:r>
          </a:p>
          <a:p>
            <a:pPr marL="1428750" lvl="2" indent="-514350">
              <a:buClr>
                <a:schemeClr val="accent1"/>
              </a:buClr>
              <a:buSzPct val="120000"/>
              <a:buFont typeface="+mj-lt"/>
              <a:buAutoNum type="romanLcPeriod" startAt="3"/>
            </a:pPr>
            <a:r>
              <a:rPr lang="en-US" sz="2200" i="1" dirty="0">
                <a:latin typeface="Expressway Rg"/>
              </a:rPr>
              <a:t>personalized technical support </a:t>
            </a:r>
            <a:r>
              <a:rPr lang="en-US" sz="2200" dirty="0">
                <a:latin typeface="Expressway Rg"/>
              </a:rPr>
              <a:t>on </a:t>
            </a:r>
          </a:p>
          <a:p>
            <a:pPr marL="1885950" lvl="3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000" dirty="0">
                <a:latin typeface="Expressway Rg"/>
              </a:rPr>
              <a:t>business plan preparation, </a:t>
            </a:r>
          </a:p>
          <a:p>
            <a:pPr marL="1885950" lvl="3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000" dirty="0">
                <a:latin typeface="Expressway Rg"/>
              </a:rPr>
              <a:t>marketing of business ideas, </a:t>
            </a:r>
          </a:p>
          <a:p>
            <a:pPr marL="1885950" lvl="3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000" dirty="0">
                <a:latin typeface="Expressway Rg"/>
              </a:rPr>
              <a:t>preparation of funding applications, </a:t>
            </a:r>
          </a:p>
          <a:p>
            <a:pPr marL="1885950" lvl="3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000" dirty="0">
                <a:latin typeface="Expressway Rg"/>
              </a:rPr>
              <a:t>financial management of new business ventures, </a:t>
            </a:r>
          </a:p>
          <a:p>
            <a:pPr marL="1885950" lvl="3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en-US" sz="2000" dirty="0">
                <a:latin typeface="Expressway Rg"/>
              </a:rPr>
              <a:t>legal training…</a:t>
            </a:r>
          </a:p>
        </p:txBody>
      </p:sp>
    </p:spTree>
    <p:extLst>
      <p:ext uri="{BB962C8B-B14F-4D97-AF65-F5344CB8AC3E}">
        <p14:creationId xmlns:p14="http://schemas.microsoft.com/office/powerpoint/2010/main" val="293961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E0CC700C34E64283355474F2ABBAFB" ma:contentTypeVersion="16" ma:contentTypeDescription="Ein neues Dokument erstellen." ma:contentTypeScope="" ma:versionID="2030ecb3b15916fc3ec41b8de68c7970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79f75de864923f3cb2c863dcd21c96c8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4E3BB0-8E0D-4834-A0A1-255EC6757BC7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4cca9a1c-ea03-4f56-8ded-6c285728d794"/>
    <ds:schemaRef ds:uri="http://schemas.microsoft.com/office/infopath/2007/PartnerControls"/>
    <ds:schemaRef ds:uri="9e7cb493-a9cd-49cd-846c-930d19753eb9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BE44DD-90F5-4C8A-B16E-A1AF9439106E}"/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1024</Words>
  <Application>Microsoft Macintosh PowerPoint</Application>
  <PresentationFormat>Presentación en pantalla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Expressway Rg</vt:lpstr>
      <vt:lpstr>Wingdings</vt:lpstr>
      <vt:lpstr>Office Theme</vt:lpstr>
      <vt:lpstr>Identification of Center Services</vt:lpstr>
      <vt:lpstr>What kind of services CAN an EKC provide?</vt:lpstr>
      <vt:lpstr>What kind of services CAN an EKC provide?</vt:lpstr>
      <vt:lpstr>What kind of services/activities can an EKC provide?</vt:lpstr>
      <vt:lpstr>What kind of services/activities can an EKC provide?</vt:lpstr>
      <vt:lpstr>What kind of services/activities can an EKC provide?</vt:lpstr>
      <vt:lpstr>What kind of services/activities can an EKC provide?</vt:lpstr>
      <vt:lpstr>What kind of services/activities can an EKC provide?</vt:lpstr>
      <vt:lpstr>What kind of services/activities can an EKC provide?</vt:lpstr>
      <vt:lpstr>What services should my EKC offer?</vt:lpstr>
      <vt:lpstr>What services should my EKC offer?</vt:lpstr>
      <vt:lpstr>What services should my EKC offer?</vt:lpstr>
      <vt:lpstr>Whatever services you develop, be sure to also develop quality assurance mechanisms to monitor them and facilitate continuous improvement along the P-D-C-A cycle</vt:lpstr>
      <vt:lpstr>How often will you evaluate that feedback? Track those KPIs?  How will you reflect on those results and plan for improvement?  How will you report on it?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Center Services</dc:title>
  <dc:creator>CRISTINA ELENA BEANS PICON</dc:creator>
  <cp:lastModifiedBy>CRISTINA ELENA BEANS PICON</cp:lastModifiedBy>
  <cp:revision>12</cp:revision>
  <dcterms:created xsi:type="dcterms:W3CDTF">2021-11-24T18:23:42Z</dcterms:created>
  <dcterms:modified xsi:type="dcterms:W3CDTF">2021-11-25T11:37:49Z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