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332" r:id="rId5"/>
    <p:sldId id="339" r:id="rId6"/>
    <p:sldId id="333" r:id="rId7"/>
    <p:sldId id="357" r:id="rId8"/>
    <p:sldId id="365" r:id="rId9"/>
    <p:sldId id="349" r:id="rId10"/>
    <p:sldId id="358" r:id="rId11"/>
    <p:sldId id="368" r:id="rId12"/>
    <p:sldId id="359" r:id="rId13"/>
    <p:sldId id="369" r:id="rId14"/>
    <p:sldId id="361" r:id="rId15"/>
    <p:sldId id="362" r:id="rId16"/>
    <p:sldId id="363" r:id="rId17"/>
    <p:sldId id="360" r:id="rId18"/>
    <p:sldId id="366" r:id="rId19"/>
    <p:sldId id="367" r:id="rId20"/>
    <p:sldId id="364" r:id="rId21"/>
    <p:sldId id="371" r:id="rId22"/>
    <p:sldId id="345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11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44" y="1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782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70B054-A7E3-4C46-A3DC-95C0A9E1C735}" type="datetimeFigureOut">
              <a:rPr lang="en-US" smtClean="0"/>
              <a:t>5/10/22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70139-1794-494E-AE18-8355041D2970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21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B7F31-E679-48CC-9423-9B6BFCA4E2AC}" type="datetimeFigureOut">
              <a:rPr lang="en-US" smtClean="0"/>
              <a:t>5/10/22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C4FCC-A7BB-4998-9C5C-F010D2AC400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51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Over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next</a:t>
            </a:r>
            <a:r>
              <a:rPr lang="es-ES" dirty="0"/>
              <a:t> </a:t>
            </a:r>
            <a:r>
              <a:rPr lang="es-ES" dirty="0" err="1"/>
              <a:t>hour</a:t>
            </a:r>
            <a:r>
              <a:rPr lang="es-ES" dirty="0"/>
              <a:t> and a </a:t>
            </a:r>
            <a:r>
              <a:rPr lang="es-ES" dirty="0" err="1"/>
              <a:t>half</a:t>
            </a:r>
            <a:r>
              <a:rPr lang="es-ES" dirty="0"/>
              <a:t>, </a:t>
            </a:r>
            <a:r>
              <a:rPr lang="es-ES" dirty="0" err="1"/>
              <a:t>we're</a:t>
            </a:r>
            <a:r>
              <a:rPr lang="es-ES" dirty="0"/>
              <a:t> </a:t>
            </a:r>
            <a:r>
              <a:rPr lang="es-ES" dirty="0" err="1"/>
              <a:t>going</a:t>
            </a:r>
            <a:r>
              <a:rPr lang="es-ES" dirty="0"/>
              <a:t> to </a:t>
            </a:r>
            <a:r>
              <a:rPr lang="es-ES" dirty="0" err="1"/>
              <a:t>answer</a:t>
            </a:r>
            <a:r>
              <a:rPr lang="es-ES" dirty="0"/>
              <a:t> 2 </a:t>
            </a:r>
            <a:r>
              <a:rPr lang="es-ES" dirty="0" err="1"/>
              <a:t>basic</a:t>
            </a:r>
            <a:r>
              <a:rPr lang="es-ES" dirty="0"/>
              <a:t> </a:t>
            </a:r>
            <a:r>
              <a:rPr lang="es-ES" dirty="0" err="1"/>
              <a:t>questions</a:t>
            </a:r>
            <a:r>
              <a:rPr lang="es-ES" dirty="0"/>
              <a:t> </a:t>
            </a:r>
            <a:r>
              <a:rPr lang="es-ES" dirty="0" err="1"/>
              <a:t>together</a:t>
            </a:r>
            <a:r>
              <a:rPr lang="es-ES" dirty="0"/>
              <a:t>, </a:t>
            </a:r>
            <a:r>
              <a:rPr lang="es-ES" dirty="0" err="1"/>
              <a:t>ask</a:t>
            </a:r>
            <a:r>
              <a:rPr lang="es-ES" dirty="0"/>
              <a:t> MANY more, and </a:t>
            </a:r>
            <a:r>
              <a:rPr lang="es-ES" dirty="0" err="1"/>
              <a:t>see</a:t>
            </a:r>
            <a:r>
              <a:rPr lang="es-ES" dirty="0"/>
              <a:t> a </a:t>
            </a:r>
            <a:r>
              <a:rPr lang="es-ES" dirty="0" err="1"/>
              <a:t>couple</a:t>
            </a:r>
            <a:r>
              <a:rPr lang="es-ES" dirty="0"/>
              <a:t> of </a:t>
            </a:r>
            <a:r>
              <a:rPr lang="es-ES" dirty="0" err="1"/>
              <a:t>examples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9C4FCC-A7BB-4998-9C5C-F010D2AC400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862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054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Grafik 27">
            <a:extLst>
              <a:ext uri="{FF2B5EF4-FFF2-40B4-BE49-F238E27FC236}">
                <a16:creationId xmlns:a16="http://schemas.microsoft.com/office/drawing/2014/main" id="{2A9C8B11-6DF5-407C-A3F0-6FBE553F4739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38477" y="-40407"/>
            <a:ext cx="491867" cy="46293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5018B2-BEF1-4DA8-82B4-376877853B6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9052" y="-12036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1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1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570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90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1"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 b="1">
                <a:latin typeface="Expressway Rg" panose="020B0604020200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778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1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7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39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349864"/>
            <a:ext cx="7886700" cy="1325563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3103685"/>
            <a:ext cx="7886700" cy="2584939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00BA99B1-276B-4266-AB25-01307CAE10A9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9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0975" y="5830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8938" y="52519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587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10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63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051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070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4AABBFD9-E13D-410C-BF4D-FF5EB14A7A38}" type="datetimeFigureOut">
              <a:rPr lang="en-US" smtClean="0"/>
              <a:pPr/>
              <a:t>5/10/22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259639"/>
            <a:ext cx="30861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259639"/>
            <a:ext cx="2057400" cy="365125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fld id="{FA8A6AB6-A428-4229-9434-94E028D66DA4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600200"/>
            <a:ext cx="7886700" cy="793377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534771"/>
            <a:ext cx="3886200" cy="3642192"/>
          </a:xfrm>
        </p:spPr>
        <p:txBody>
          <a:bodyPr/>
          <a:lstStyle>
            <a:lvl1pPr>
              <a:defRPr>
                <a:latin typeface="Expressway Rg" panose="020B0604020200020204" pitchFamily="34" charset="0"/>
              </a:defRPr>
            </a:lvl1pPr>
            <a:lvl2pPr>
              <a:defRPr>
                <a:latin typeface="Expressway Rg" panose="020B0604020200020204" pitchFamily="34" charset="0"/>
              </a:defRPr>
            </a:lvl2pPr>
            <a:lvl3pPr>
              <a:defRPr>
                <a:latin typeface="Expressway Rg" panose="020B0604020200020204" pitchFamily="34" charset="0"/>
              </a:defRPr>
            </a:lvl3pPr>
            <a:lvl4pPr>
              <a:defRPr>
                <a:latin typeface="Expressway Rg" panose="020B0604020200020204" pitchFamily="34" charset="0"/>
              </a:defRPr>
            </a:lvl4pPr>
            <a:lvl5pPr>
              <a:defRPr>
                <a:latin typeface="Expressway Rg" panose="020B0604020200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Grafik 27">
            <a:extLst>
              <a:ext uri="{FF2B5EF4-FFF2-40B4-BE49-F238E27FC236}">
                <a16:creationId xmlns:a16="http://schemas.microsoft.com/office/drawing/2014/main" id="{089504DB-15B4-4E93-AF93-69D78E85E515}"/>
              </a:ext>
            </a:extLst>
          </p:cNvPr>
          <p:cNvPicPr/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9781" y="282450"/>
            <a:ext cx="1138207" cy="10712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603AB7-ECDC-4FAD-8070-E48256800E7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7744" y="749344"/>
            <a:ext cx="1345223" cy="313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971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BBFD9-E13D-410C-BF4D-FF5EB14A7A38}" type="datetimeFigureOut">
              <a:rPr lang="en-US" smtClean="0"/>
              <a:t>5/10/22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6AB6-A428-4229-9434-94E028D66DA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1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62" r:id="rId3"/>
    <p:sldLayoutId id="2147483669" r:id="rId4"/>
    <p:sldLayoutId id="2147483671" r:id="rId5"/>
    <p:sldLayoutId id="2147483664" r:id="rId6"/>
    <p:sldLayoutId id="2147483668" r:id="rId7"/>
    <p:sldLayoutId id="2147483672" r:id="rId8"/>
    <p:sldLayoutId id="2147483673" r:id="rId9"/>
    <p:sldLayoutId id="2147483674" r:id="rId10"/>
    <p:sldLayoutId id="2147483666" r:id="rId11"/>
    <p:sldLayoutId id="21474836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hyperlink" Target="https://centroempleo.ua.es/es/noticias/2022/bootcamp-generacion-de-ideas-de-negocio-2a-edicion.html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centroempleo.ua.es/es/formacion/talleres-ua-emprende-lab-2022.html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centroempleo.ua.es/es/emprendimiento/programa-desarrollo-de-ideas/doeactua/doeactua-2022.html" TargetMode="Externa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hyperlink" Target="https://centroempleo.ua.es/es/emprendimiento/programa-desarrollo-de-ideas/doeactua/doeactua-2022.html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hyperlink" Target="https://appempleo.ua.es/actividad/ver/decidete-a-emprender-2022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appempleo.ua.es/actividad/ver/decidete-a-emprender-2022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mailto:c.beans@ua.es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eeblytutorials.com/5-awesome-blogs-examples-built-weebly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appempleo.ua.es/actividad/ver/escuela-para-jovenes-emprendedores?fbclid=IwAR3kgIsam-3zAaIFN3Qsqd8NFmviIlmgHjdq_LfikiOJAH9Wr1gUZ3Z3fks" TargetMode="External"/><Relationship Id="rId2" Type="http://schemas.openxmlformats.org/officeDocument/2006/relationships/hyperlink" Target="https://escueladejovenesemprendedores.com/talleres-u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entroempleo.ua.es/es/emprendimiento/concursos/concurso-emprendimiento-e-innovacion-estudiantado-preuniversitario.html" TargetMode="External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empleo.ua.es/actividad/ver/no-limits-edicion-alicante" TargetMode="External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hyperlink" Target="https://centroempleo.ua.es/es/emprendimiento/formacion-emprendedor/aula-emprende.html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Activities to inspire &amp; train potential young entrepreneurs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774753"/>
          </a:xfrm>
        </p:spPr>
        <p:txBody>
          <a:bodyPr/>
          <a:lstStyle/>
          <a:p>
            <a:r>
              <a:rPr lang="en-US" dirty="0"/>
              <a:t>ToT4 “The Entrepreneurial Ecosystem”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6577472-6C93-E14A-A013-4C00E3725AD9}"/>
              </a:ext>
            </a:extLst>
          </p:cNvPr>
          <p:cNvSpPr txBox="1">
            <a:spLocks/>
          </p:cNvSpPr>
          <p:nvPr/>
        </p:nvSpPr>
        <p:spPr>
          <a:xfrm>
            <a:off x="2389885" y="4510932"/>
            <a:ext cx="4364230" cy="579684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8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University of Alicante, Spain</a:t>
            </a:r>
          </a:p>
          <a:p>
            <a:pPr marL="0" indent="0" algn="ctr">
              <a:buNone/>
            </a:pPr>
            <a:r>
              <a:rPr lang="en-GB" sz="1500" dirty="0">
                <a:latin typeface="Arial Narrow" panose="020B0604020202020204" pitchFamily="34" charset="0"/>
                <a:cs typeface="Arial Narrow" panose="020B0604020202020204" pitchFamily="34" charset="0"/>
              </a:rPr>
              <a:t>9 - 11 May, 2022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088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404064" y="1442175"/>
            <a:ext cx="447280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Target:</a:t>
            </a:r>
            <a:r>
              <a:rPr lang="es-ES" sz="1600" dirty="0"/>
              <a:t> </a:t>
            </a:r>
            <a:r>
              <a:rPr lang="es-ES" sz="1600" dirty="0" err="1"/>
              <a:t>University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, </a:t>
            </a:r>
            <a:r>
              <a:rPr lang="es-ES" sz="1600" dirty="0" err="1"/>
              <a:t>graduates</a:t>
            </a:r>
            <a:r>
              <a:rPr lang="es-ES" sz="1600" dirty="0"/>
              <a:t> &amp; </a:t>
            </a:r>
            <a:r>
              <a:rPr lang="es-ES" sz="1600" dirty="0" err="1"/>
              <a:t>professors</a:t>
            </a:r>
            <a:r>
              <a:rPr lang="es-ES" sz="1600" dirty="0"/>
              <a:t> (</a:t>
            </a:r>
            <a:r>
              <a:rPr lang="es-ES" sz="1600" dirty="0" err="1"/>
              <a:t>max</a:t>
            </a:r>
            <a:r>
              <a:rPr lang="es-ES" sz="1600" dirty="0"/>
              <a:t> 30p </a:t>
            </a:r>
            <a:r>
              <a:rPr lang="es-ES" sz="1600" dirty="0" err="1"/>
              <a:t>who</a:t>
            </a:r>
            <a:r>
              <a:rPr lang="es-ES" sz="1600" dirty="0"/>
              <a:t> </a:t>
            </a:r>
            <a:r>
              <a:rPr lang="es-ES" sz="1600" dirty="0" err="1"/>
              <a:t>will</a:t>
            </a:r>
            <a:r>
              <a:rPr lang="es-ES" sz="1600" dirty="0"/>
              <a:t> be </a:t>
            </a:r>
            <a:r>
              <a:rPr lang="es-ES" sz="1600" dirty="0" err="1"/>
              <a:t>distributed</a:t>
            </a:r>
            <a:r>
              <a:rPr lang="es-ES" sz="1600" dirty="0"/>
              <a:t> in </a:t>
            </a:r>
            <a:r>
              <a:rPr lang="es-ES" sz="1600" dirty="0" err="1"/>
              <a:t>groups</a:t>
            </a:r>
            <a:r>
              <a:rPr lang="es-ES" sz="1600" dirty="0"/>
              <a:t> of </a:t>
            </a:r>
            <a:r>
              <a:rPr lang="es-ES" sz="1600" dirty="0" err="1"/>
              <a:t>max</a:t>
            </a:r>
            <a:r>
              <a:rPr lang="es-ES" sz="1600" dirty="0"/>
              <a:t> 5p))</a:t>
            </a:r>
          </a:p>
          <a:p>
            <a:r>
              <a:rPr lang="es-ES" sz="1600" b="1" dirty="0" err="1"/>
              <a:t>Objective</a:t>
            </a:r>
            <a:r>
              <a:rPr lang="es-ES" sz="1600" b="1" dirty="0"/>
              <a:t>:</a:t>
            </a:r>
            <a:r>
              <a:rPr lang="es-ES" sz="1600" dirty="0"/>
              <a:t> </a:t>
            </a:r>
            <a:r>
              <a:rPr lang="es-ES" sz="1600" dirty="0" err="1"/>
              <a:t>Intensive</a:t>
            </a:r>
            <a:r>
              <a:rPr lang="es-ES" sz="1600" dirty="0"/>
              <a:t> training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people</a:t>
            </a:r>
            <a:r>
              <a:rPr lang="es-ES" sz="1600" dirty="0"/>
              <a:t> </a:t>
            </a:r>
            <a:r>
              <a:rPr lang="es-ES" sz="1600" dirty="0" err="1"/>
              <a:t>who</a:t>
            </a:r>
            <a:r>
              <a:rPr lang="es-ES" sz="1600" dirty="0"/>
              <a:t> </a:t>
            </a:r>
            <a:r>
              <a:rPr lang="es-ES" sz="1600" dirty="0" err="1"/>
              <a:t>want</a:t>
            </a:r>
            <a:r>
              <a:rPr lang="es-ES" sz="1600" dirty="0"/>
              <a:t> to </a:t>
            </a:r>
            <a:r>
              <a:rPr lang="es-ES" sz="1600" dirty="0" err="1"/>
              <a:t>discover</a:t>
            </a:r>
            <a:r>
              <a:rPr lang="es-ES" sz="1600" dirty="0"/>
              <a:t> and </a:t>
            </a:r>
            <a:r>
              <a:rPr lang="es-ES" sz="1600" dirty="0" err="1"/>
              <a:t>implement</a:t>
            </a:r>
            <a:r>
              <a:rPr lang="es-ES" sz="1600" dirty="0"/>
              <a:t> </a:t>
            </a:r>
            <a:r>
              <a:rPr lang="es-ES" sz="1600" dirty="0" err="1"/>
              <a:t>techniques</a:t>
            </a:r>
            <a:r>
              <a:rPr lang="es-ES" sz="1600" dirty="0"/>
              <a:t> to </a:t>
            </a:r>
            <a:r>
              <a:rPr lang="es-ES" sz="1600" dirty="0" err="1"/>
              <a:t>generate</a:t>
            </a:r>
            <a:r>
              <a:rPr lang="es-ES" sz="1600" dirty="0"/>
              <a:t> </a:t>
            </a:r>
            <a:r>
              <a:rPr lang="es-ES" sz="1600" dirty="0" err="1"/>
              <a:t>business</a:t>
            </a:r>
            <a:r>
              <a:rPr lang="es-ES" sz="1600" dirty="0"/>
              <a:t> ideas in a </a:t>
            </a:r>
            <a:r>
              <a:rPr lang="es-ES" sz="1600" dirty="0" err="1"/>
              <a:t>colaborative</a:t>
            </a:r>
            <a:r>
              <a:rPr lang="es-ES" sz="1600" dirty="0"/>
              <a:t> </a:t>
            </a:r>
            <a:r>
              <a:rPr lang="es-ES" sz="1600" dirty="0" err="1"/>
              <a:t>way</a:t>
            </a:r>
            <a:r>
              <a:rPr lang="es-ES" sz="1600" dirty="0"/>
              <a:t>. </a:t>
            </a:r>
            <a:r>
              <a:rPr lang="es-ES" sz="1600" dirty="0" err="1"/>
              <a:t>Is</a:t>
            </a:r>
            <a:r>
              <a:rPr lang="es-ES" sz="1600" dirty="0"/>
              <a:t> a </a:t>
            </a:r>
            <a:r>
              <a:rPr lang="es-ES" sz="1600" dirty="0" err="1"/>
              <a:t>first</a:t>
            </a:r>
            <a:r>
              <a:rPr lang="es-ES" sz="1600" dirty="0"/>
              <a:t> </a:t>
            </a:r>
            <a:r>
              <a:rPr lang="es-ES" sz="1600" dirty="0" err="1"/>
              <a:t>step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curious</a:t>
            </a:r>
            <a:r>
              <a:rPr lang="es-ES" sz="1600" dirty="0"/>
              <a:t> </a:t>
            </a:r>
            <a:r>
              <a:rPr lang="es-ES" sz="1600" dirty="0" err="1"/>
              <a:t>minds</a:t>
            </a:r>
            <a:r>
              <a:rPr lang="es-ES" sz="1600" dirty="0"/>
              <a:t>, </a:t>
            </a:r>
            <a:r>
              <a:rPr lang="es-ES" sz="1600" dirty="0" err="1"/>
              <a:t>wether</a:t>
            </a:r>
            <a:r>
              <a:rPr lang="es-ES" sz="1600" dirty="0"/>
              <a:t> 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not</a:t>
            </a:r>
            <a:r>
              <a:rPr lang="es-ES" sz="1600" dirty="0"/>
              <a:t> </a:t>
            </a:r>
            <a:r>
              <a:rPr lang="es-ES" sz="1600" dirty="0" err="1"/>
              <a:t>they</a:t>
            </a:r>
            <a:r>
              <a:rPr lang="es-ES" sz="1600" dirty="0"/>
              <a:t> </a:t>
            </a:r>
            <a:r>
              <a:rPr lang="es-ES" sz="1600" dirty="0" err="1"/>
              <a:t>have</a:t>
            </a:r>
            <a:r>
              <a:rPr lang="es-ES" sz="1600" dirty="0"/>
              <a:t> a </a:t>
            </a:r>
            <a:r>
              <a:rPr lang="es-ES" sz="1600" dirty="0" err="1"/>
              <a:t>business</a:t>
            </a:r>
            <a:r>
              <a:rPr lang="es-ES" sz="1600" dirty="0"/>
              <a:t> idea </a:t>
            </a:r>
            <a:r>
              <a:rPr lang="es-ES" sz="1600" dirty="0" err="1"/>
              <a:t>already</a:t>
            </a:r>
            <a:endParaRPr lang="es-ES" sz="1600" dirty="0"/>
          </a:p>
          <a:p>
            <a:r>
              <a:rPr lang="es-ES" sz="1600" b="1" dirty="0" err="1"/>
              <a:t>Duration</a:t>
            </a:r>
            <a:r>
              <a:rPr lang="es-ES" sz="1600" b="1" dirty="0"/>
              <a:t>:</a:t>
            </a:r>
            <a:r>
              <a:rPr lang="es-ES" sz="1600" dirty="0"/>
              <a:t> 10h (in </a:t>
            </a:r>
            <a:r>
              <a:rPr lang="es-ES" sz="1600" dirty="0" err="1"/>
              <a:t>two</a:t>
            </a:r>
            <a:r>
              <a:rPr lang="es-ES" sz="1600" dirty="0"/>
              <a:t> </a:t>
            </a:r>
            <a:r>
              <a:rPr lang="es-ES" sz="1600" dirty="0" err="1"/>
              <a:t>half</a:t>
            </a:r>
            <a:r>
              <a:rPr lang="es-ES" sz="1600" dirty="0"/>
              <a:t> </a:t>
            </a:r>
            <a:r>
              <a:rPr lang="es-ES" sz="1600" dirty="0" err="1"/>
              <a:t>days</a:t>
            </a:r>
            <a:r>
              <a:rPr lang="es-ES" sz="1600" dirty="0"/>
              <a:t>)</a:t>
            </a:r>
          </a:p>
          <a:p>
            <a:r>
              <a:rPr lang="es-ES" sz="1600" b="1" dirty="0" err="1"/>
              <a:t>Location</a:t>
            </a:r>
            <a:r>
              <a:rPr lang="es-ES" sz="1600" b="1" dirty="0"/>
              <a:t>:</a:t>
            </a:r>
            <a:r>
              <a:rPr lang="es-ES" sz="1600" dirty="0"/>
              <a:t> Explorer </a:t>
            </a:r>
            <a:r>
              <a:rPr lang="es-ES" sz="1600" dirty="0" err="1"/>
              <a:t>Space</a:t>
            </a:r>
            <a:r>
              <a:rPr lang="es-ES" sz="1600" dirty="0"/>
              <a:t> / Colegio Mayor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5616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BOOTCAMP - </a:t>
            </a:r>
            <a:r>
              <a:rPr lang="es-ES" sz="2400" b="1" dirty="0" err="1"/>
              <a:t>Generation</a:t>
            </a:r>
            <a:r>
              <a:rPr lang="es-ES" sz="2400" b="1" dirty="0"/>
              <a:t> of Business Ideas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71920" y="4108685"/>
            <a:ext cx="875358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Partners</a:t>
            </a:r>
            <a:r>
              <a:rPr lang="es-ES" sz="1600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External</a:t>
            </a:r>
            <a:r>
              <a:rPr lang="es-ES" sz="1600" dirty="0"/>
              <a:t> </a:t>
            </a:r>
            <a:r>
              <a:rPr lang="es-ES" sz="1600" dirty="0" err="1"/>
              <a:t>expert</a:t>
            </a:r>
            <a:r>
              <a:rPr lang="es-ES" sz="1600" dirty="0"/>
              <a:t>: (2022) Roberto </a:t>
            </a:r>
            <a:r>
              <a:rPr lang="es-ES" sz="1600" dirty="0" err="1"/>
              <a:t>Payá</a:t>
            </a:r>
            <a:r>
              <a:rPr lang="es-ES" sz="1600" dirty="0"/>
              <a:t> </a:t>
            </a:r>
            <a:r>
              <a:rPr lang="es-ES" sz="1600" dirty="0" err="1"/>
              <a:t>Domenech</a:t>
            </a:r>
            <a:r>
              <a:rPr lang="es-ES" sz="1600" dirty="0"/>
              <a:t> </a:t>
            </a:r>
            <a:r>
              <a:rPr lang="es-ES" sz="1600" dirty="0" err="1"/>
              <a:t>StartUp</a:t>
            </a:r>
            <a:r>
              <a:rPr lang="es-ES" sz="1600" dirty="0"/>
              <a:t> &amp; Pyme </a:t>
            </a:r>
            <a:r>
              <a:rPr lang="es-ES" sz="1600" dirty="0" err="1"/>
              <a:t>Solutions</a:t>
            </a:r>
            <a:endParaRPr lang="es-ES" sz="1600" dirty="0"/>
          </a:p>
          <a:p>
            <a:r>
              <a:rPr lang="es-ES" sz="1600" b="1" dirty="0" err="1"/>
              <a:t>Roadmap</a:t>
            </a:r>
            <a:r>
              <a:rPr lang="es-ES" sz="1600" b="1" dirty="0"/>
              <a:t>:</a:t>
            </a:r>
            <a:r>
              <a:rPr lang="es-ES" sz="1600" dirty="0"/>
              <a:t> </a:t>
            </a:r>
          </a:p>
          <a:p>
            <a:r>
              <a:rPr lang="es-ES" sz="1600" dirty="0" err="1"/>
              <a:t>Phase</a:t>
            </a:r>
            <a:r>
              <a:rPr lang="es-ES" sz="1600" dirty="0"/>
              <a:t> 1: </a:t>
            </a:r>
            <a:r>
              <a:rPr lang="es-ES" sz="1600" dirty="0" err="1"/>
              <a:t>Introduction</a:t>
            </a:r>
            <a:r>
              <a:rPr lang="es-ES" sz="1600" dirty="0"/>
              <a:t> “Do </a:t>
            </a:r>
            <a:r>
              <a:rPr lang="es-ES" sz="1600" dirty="0" err="1"/>
              <a:t>you</a:t>
            </a:r>
            <a:r>
              <a:rPr lang="es-ES" sz="1600" dirty="0"/>
              <a:t> </a:t>
            </a:r>
            <a:r>
              <a:rPr lang="es-ES" sz="1600" dirty="0" err="1"/>
              <a:t>have</a:t>
            </a:r>
            <a:r>
              <a:rPr lang="es-ES" sz="1600" dirty="0"/>
              <a:t> </a:t>
            </a:r>
            <a:r>
              <a:rPr lang="es-ES" sz="1600" dirty="0" err="1"/>
              <a:t>what</a:t>
            </a:r>
            <a:r>
              <a:rPr lang="es-ES" sz="1600" dirty="0"/>
              <a:t> </a:t>
            </a:r>
            <a:r>
              <a:rPr lang="es-ES" sz="1600" dirty="0" err="1"/>
              <a:t>it</a:t>
            </a:r>
            <a:r>
              <a:rPr lang="es-ES" sz="1600" dirty="0"/>
              <a:t> </a:t>
            </a:r>
            <a:r>
              <a:rPr lang="es-ES" sz="1600" dirty="0" err="1"/>
              <a:t>takes</a:t>
            </a:r>
            <a:r>
              <a:rPr lang="es-ES" sz="1600" dirty="0"/>
              <a:t> to be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entrepreneur</a:t>
            </a:r>
            <a:r>
              <a:rPr lang="es-ES" sz="1600" dirty="0"/>
              <a:t>?” / </a:t>
            </a:r>
            <a:r>
              <a:rPr lang="es-ES" sz="1600" dirty="0" err="1"/>
              <a:t>What</a:t>
            </a:r>
            <a:r>
              <a:rPr lang="es-ES" sz="1600" dirty="0"/>
              <a:t> are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tendencies</a:t>
            </a:r>
            <a:r>
              <a:rPr lang="es-ES" sz="1600" dirty="0"/>
              <a:t> in 2022? </a:t>
            </a:r>
            <a:r>
              <a:rPr lang="es-ES" sz="1600" dirty="0" err="1"/>
              <a:t>Where</a:t>
            </a:r>
            <a:r>
              <a:rPr lang="es-ES" sz="1600" dirty="0"/>
              <a:t> can I </a:t>
            </a:r>
            <a:r>
              <a:rPr lang="es-ES" sz="1600" dirty="0" err="1"/>
              <a:t>get</a:t>
            </a:r>
            <a:r>
              <a:rPr lang="es-ES" sz="1600" dirty="0"/>
              <a:t> </a:t>
            </a:r>
            <a:r>
              <a:rPr lang="es-ES" sz="1600" dirty="0" err="1"/>
              <a:t>inspiration</a:t>
            </a:r>
            <a:r>
              <a:rPr lang="es-ES" sz="1600" dirty="0"/>
              <a:t>? / </a:t>
            </a:r>
            <a:r>
              <a:rPr lang="es-ES" sz="1600" dirty="0" err="1"/>
              <a:t>Build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dream</a:t>
            </a:r>
            <a:r>
              <a:rPr lang="es-ES" sz="1600" dirty="0"/>
              <a:t>: </a:t>
            </a:r>
            <a:r>
              <a:rPr lang="es-ES" sz="1600" dirty="0" err="1"/>
              <a:t>what</a:t>
            </a:r>
            <a:r>
              <a:rPr lang="es-ES" sz="1600" dirty="0"/>
              <a:t> </a:t>
            </a:r>
            <a:r>
              <a:rPr lang="es-ES" sz="1600" dirty="0" err="1"/>
              <a:t>challenges</a:t>
            </a:r>
            <a:r>
              <a:rPr lang="es-ES" sz="1600" dirty="0"/>
              <a:t> come to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mind</a:t>
            </a:r>
            <a:r>
              <a:rPr lang="es-ES" sz="1600" dirty="0"/>
              <a:t> </a:t>
            </a:r>
            <a:r>
              <a:rPr lang="es-ES" sz="1600" dirty="0" err="1"/>
              <a:t>when</a:t>
            </a:r>
            <a:r>
              <a:rPr lang="es-ES" sz="1600" dirty="0"/>
              <a:t> </a:t>
            </a:r>
            <a:r>
              <a:rPr lang="es-ES" sz="1600" dirty="0" err="1"/>
              <a:t>you</a:t>
            </a:r>
            <a:r>
              <a:rPr lang="es-ES" sz="1600" dirty="0"/>
              <a:t> </a:t>
            </a:r>
            <a:r>
              <a:rPr lang="es-ES" sz="1600" dirty="0" err="1"/>
              <a:t>think</a:t>
            </a:r>
            <a:r>
              <a:rPr lang="es-ES" sz="1600" dirty="0"/>
              <a:t> of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identified</a:t>
            </a:r>
            <a:r>
              <a:rPr lang="es-ES" sz="1600" dirty="0"/>
              <a:t> </a:t>
            </a:r>
            <a:r>
              <a:rPr lang="es-ES" sz="1600" dirty="0" err="1"/>
              <a:t>tendencies</a:t>
            </a:r>
            <a:r>
              <a:rPr lang="es-ES" sz="1600" dirty="0"/>
              <a:t>? / </a:t>
            </a:r>
            <a:r>
              <a:rPr lang="es-ES" sz="1600" dirty="0" err="1"/>
              <a:t>Your</a:t>
            </a:r>
            <a:r>
              <a:rPr lang="es-ES" sz="1600" dirty="0"/>
              <a:t> idea - </a:t>
            </a:r>
            <a:r>
              <a:rPr lang="es-ES" sz="1600" dirty="0" err="1"/>
              <a:t>what</a:t>
            </a:r>
            <a:r>
              <a:rPr lang="es-ES" sz="1600" dirty="0"/>
              <a:t> </a:t>
            </a:r>
            <a:r>
              <a:rPr lang="es-ES" sz="1600" dirty="0" err="1"/>
              <a:t>does</a:t>
            </a:r>
            <a:r>
              <a:rPr lang="es-ES" sz="1600" dirty="0"/>
              <a:t> </a:t>
            </a:r>
            <a:r>
              <a:rPr lang="es-ES" sz="1600" dirty="0" err="1"/>
              <a:t>it</a:t>
            </a:r>
            <a:r>
              <a:rPr lang="es-ES" sz="1600" dirty="0"/>
              <a:t> </a:t>
            </a:r>
            <a:r>
              <a:rPr lang="es-ES" sz="1600" dirty="0" err="1"/>
              <a:t>solve</a:t>
            </a:r>
            <a:r>
              <a:rPr lang="es-ES" sz="1600" dirty="0"/>
              <a:t>? </a:t>
            </a:r>
            <a:r>
              <a:rPr lang="es-ES" sz="1600" dirty="0" err="1"/>
              <a:t>What</a:t>
            </a:r>
            <a:r>
              <a:rPr lang="es-ES" sz="1600" dirty="0"/>
              <a:t> </a:t>
            </a:r>
            <a:r>
              <a:rPr lang="es-ES" sz="1600" dirty="0" err="1"/>
              <a:t>is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“</a:t>
            </a:r>
            <a:r>
              <a:rPr lang="es-ES" sz="1600" dirty="0" err="1"/>
              <a:t>pain-solution</a:t>
            </a:r>
            <a:r>
              <a:rPr lang="es-ES" sz="1600" dirty="0"/>
              <a:t>”? / </a:t>
            </a:r>
            <a:r>
              <a:rPr lang="es-ES" sz="1600" dirty="0" err="1"/>
              <a:t>Presentation</a:t>
            </a:r>
            <a:r>
              <a:rPr lang="es-ES" sz="1600" dirty="0"/>
              <a:t> of </a:t>
            </a:r>
            <a:r>
              <a:rPr lang="es-ES" sz="1600" dirty="0" err="1"/>
              <a:t>business</a:t>
            </a:r>
            <a:r>
              <a:rPr lang="es-ES" sz="1600" dirty="0"/>
              <a:t> ideas </a:t>
            </a:r>
            <a:r>
              <a:rPr lang="es-ES" sz="1600" dirty="0" err="1"/>
              <a:t>that</a:t>
            </a:r>
            <a:r>
              <a:rPr lang="es-ES" sz="1600" dirty="0"/>
              <a:t> are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opportunity</a:t>
            </a:r>
            <a:r>
              <a:rPr lang="es-ES" sz="1600" dirty="0"/>
              <a:t>, </a:t>
            </a:r>
            <a:r>
              <a:rPr lang="es-ES" sz="1600" dirty="0" err="1"/>
              <a:t>voting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best</a:t>
            </a:r>
            <a:r>
              <a:rPr lang="es-ES" sz="1600" dirty="0"/>
              <a:t> </a:t>
            </a:r>
            <a:r>
              <a:rPr lang="es-ES" sz="1600" dirty="0" err="1"/>
              <a:t>ones</a:t>
            </a:r>
            <a:r>
              <a:rPr lang="es-ES" sz="1600" dirty="0"/>
              <a:t>, </a:t>
            </a:r>
            <a:r>
              <a:rPr lang="es-ES" sz="1600" dirty="0" err="1"/>
              <a:t>creation</a:t>
            </a:r>
            <a:r>
              <a:rPr lang="es-ES" sz="1600" dirty="0"/>
              <a:t> of </a:t>
            </a:r>
            <a:r>
              <a:rPr lang="es-ES" sz="1600" dirty="0" err="1"/>
              <a:t>teams</a:t>
            </a:r>
            <a:endParaRPr lang="es-ES" sz="1600" dirty="0"/>
          </a:p>
          <a:p>
            <a:r>
              <a:rPr lang="es-ES" sz="1600" dirty="0" err="1"/>
              <a:t>Phase</a:t>
            </a:r>
            <a:r>
              <a:rPr lang="es-ES" sz="1600" dirty="0"/>
              <a:t> 2: </a:t>
            </a:r>
            <a:r>
              <a:rPr lang="es-ES" sz="1600" dirty="0" err="1"/>
              <a:t>Identify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potential</a:t>
            </a:r>
            <a:r>
              <a:rPr lang="es-ES" sz="1600" dirty="0"/>
              <a:t> </a:t>
            </a:r>
            <a:r>
              <a:rPr lang="es-ES" sz="1600" dirty="0" err="1"/>
              <a:t>client</a:t>
            </a:r>
            <a:r>
              <a:rPr lang="es-ES" sz="1600" dirty="0"/>
              <a:t>, </a:t>
            </a:r>
            <a:r>
              <a:rPr lang="es-ES" sz="1600" dirty="0" err="1"/>
              <a:t>empathy</a:t>
            </a:r>
            <a:r>
              <a:rPr lang="es-ES" sz="1600" dirty="0"/>
              <a:t> </a:t>
            </a:r>
            <a:r>
              <a:rPr lang="es-ES" sz="1600" dirty="0" err="1"/>
              <a:t>map</a:t>
            </a:r>
            <a:r>
              <a:rPr lang="es-ES" sz="1600" dirty="0"/>
              <a:t> / MVP </a:t>
            </a:r>
            <a:r>
              <a:rPr lang="es-ES" sz="1600" dirty="0" err="1"/>
              <a:t>prototype</a:t>
            </a:r>
            <a:r>
              <a:rPr lang="es-ES" sz="1600" dirty="0"/>
              <a:t>: </a:t>
            </a:r>
            <a:r>
              <a:rPr lang="es-ES" sz="1600" dirty="0" err="1"/>
              <a:t>build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blue </a:t>
            </a:r>
            <a:r>
              <a:rPr lang="es-ES" sz="1600" dirty="0" err="1"/>
              <a:t>ocean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innovative</a:t>
            </a:r>
            <a:r>
              <a:rPr lang="es-ES" sz="1600" dirty="0"/>
              <a:t> </a:t>
            </a:r>
            <a:r>
              <a:rPr lang="es-ES" sz="1600" dirty="0" err="1"/>
              <a:t>value</a:t>
            </a:r>
            <a:r>
              <a:rPr lang="es-ES" sz="1600" dirty="0"/>
              <a:t> </a:t>
            </a:r>
            <a:r>
              <a:rPr lang="es-ES" sz="1600" dirty="0" err="1"/>
              <a:t>proposition</a:t>
            </a:r>
            <a:r>
              <a:rPr lang="es-ES" sz="1600" dirty="0"/>
              <a:t> / </a:t>
            </a:r>
            <a:r>
              <a:rPr lang="es-ES" sz="1600" dirty="0" err="1"/>
              <a:t>Design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business</a:t>
            </a:r>
            <a:r>
              <a:rPr lang="es-ES" sz="1600" dirty="0"/>
              <a:t> </a:t>
            </a:r>
            <a:r>
              <a:rPr lang="es-ES" sz="1600" dirty="0" err="1"/>
              <a:t>model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success</a:t>
            </a:r>
            <a:r>
              <a:rPr lang="es-ES" sz="1600" dirty="0"/>
              <a:t> / </a:t>
            </a:r>
            <a:r>
              <a:rPr lang="es-ES" sz="1600" dirty="0" err="1"/>
              <a:t>Create</a:t>
            </a:r>
            <a:r>
              <a:rPr lang="es-ES" sz="1600" dirty="0"/>
              <a:t>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impactful</a:t>
            </a:r>
            <a:r>
              <a:rPr lang="es-ES" sz="1600" dirty="0"/>
              <a:t> </a:t>
            </a:r>
            <a:r>
              <a:rPr lang="es-ES" sz="1600" dirty="0" err="1"/>
              <a:t>presentation</a:t>
            </a:r>
            <a:r>
              <a:rPr lang="es-ES" sz="1600" dirty="0"/>
              <a:t> / </a:t>
            </a:r>
            <a:r>
              <a:rPr lang="es-ES" sz="1600" dirty="0" err="1"/>
              <a:t>Presentations</a:t>
            </a:r>
            <a:endParaRPr lang="es-ES" sz="16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3047457-DDA4-2E49-A5CE-8AEE41CC1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" y="1554140"/>
            <a:ext cx="4332144" cy="243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87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5616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BOOTCAMP - </a:t>
            </a:r>
            <a:r>
              <a:rPr lang="es-ES" sz="2400" b="1" dirty="0" err="1"/>
              <a:t>Generation</a:t>
            </a:r>
            <a:r>
              <a:rPr lang="es-ES" sz="2400" b="1" dirty="0"/>
              <a:t> of Business Ideas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FDB2390-E1AA-1C49-AEA4-89157A9B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789" y="3227370"/>
            <a:ext cx="4322567" cy="32419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854ED6E-90AF-5D48-B047-31B10C0C2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08" y="1388295"/>
            <a:ext cx="4322567" cy="32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83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5616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BOOTCAMP - </a:t>
            </a:r>
            <a:r>
              <a:rPr lang="es-ES" sz="2400" b="1" dirty="0" err="1"/>
              <a:t>Generation</a:t>
            </a:r>
            <a:r>
              <a:rPr lang="es-ES" sz="2400" b="1" dirty="0"/>
              <a:t> of Business Ideas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6F108EF-F0E2-D445-9A8B-A4805822D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650120" y="746976"/>
            <a:ext cx="2298878" cy="306517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3ECAC628-E5F4-2641-8410-5556C6123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038377" y="2956409"/>
            <a:ext cx="3115676" cy="415423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48F5DD-55C6-6646-9A62-FBC740C061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0932" r="13163" b="18896"/>
          <a:stretch/>
        </p:blipFill>
        <p:spPr>
          <a:xfrm rot="5400000">
            <a:off x="4937901" y="1091100"/>
            <a:ext cx="3621397" cy="395686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A4A071-85EF-ED44-8053-809A2B3A3504}"/>
              </a:ext>
            </a:extLst>
          </p:cNvPr>
          <p:cNvSpPr txBox="1"/>
          <p:nvPr/>
        </p:nvSpPr>
        <p:spPr>
          <a:xfrm>
            <a:off x="5997345" y="3059668"/>
            <a:ext cx="18796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Product</a:t>
            </a:r>
            <a:r>
              <a:rPr lang="es-ES" dirty="0"/>
              <a:t> </a:t>
            </a:r>
            <a:r>
              <a:rPr lang="es-ES" dirty="0" err="1"/>
              <a:t>definition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1FE415C-E0F5-4C42-8FC4-D789B96569EF}"/>
              </a:ext>
            </a:extLst>
          </p:cNvPr>
          <p:cNvSpPr txBox="1"/>
          <p:nvPr/>
        </p:nvSpPr>
        <p:spPr>
          <a:xfrm>
            <a:off x="4868917" y="5353302"/>
            <a:ext cx="195547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" dirty="0" err="1"/>
              <a:t>Mapping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client</a:t>
            </a:r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8D8C9B-F130-E544-B209-B567747D620F}"/>
              </a:ext>
            </a:extLst>
          </p:cNvPr>
          <p:cNvSpPr txBox="1"/>
          <p:nvPr/>
        </p:nvSpPr>
        <p:spPr>
          <a:xfrm>
            <a:off x="423986" y="1708381"/>
            <a:ext cx="630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BMC</a:t>
            </a:r>
          </a:p>
        </p:txBody>
      </p:sp>
    </p:spTree>
    <p:extLst>
      <p:ext uri="{BB962C8B-B14F-4D97-AF65-F5344CB8AC3E}">
        <p14:creationId xmlns:p14="http://schemas.microsoft.com/office/powerpoint/2010/main" val="2388421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5616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BOOTCAMP - </a:t>
            </a:r>
            <a:r>
              <a:rPr lang="es-ES" sz="2400" b="1" dirty="0" err="1"/>
              <a:t>Generation</a:t>
            </a:r>
            <a:r>
              <a:rPr lang="es-ES" sz="2400" b="1" dirty="0"/>
              <a:t> of Business Ideas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9553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https://centroempleo.ua.es/es/noticias/2022/bootcamp-generacion-de-ideas-de-negocio-2a-edicion.html</a:t>
            </a:r>
            <a:r>
              <a:rPr lang="es-ES" sz="1400" u="sng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E2C1E84-7C1C-FA48-9EB3-5876FC08A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077" y="1330978"/>
            <a:ext cx="6771845" cy="5078884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45F44B-C847-0842-A6E7-EB51E7876E11}"/>
              </a:ext>
            </a:extLst>
          </p:cNvPr>
          <p:cNvSpPr txBox="1"/>
          <p:nvPr/>
        </p:nvSpPr>
        <p:spPr>
          <a:xfrm>
            <a:off x="5533858" y="4666192"/>
            <a:ext cx="1956004" cy="646331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Map</a:t>
            </a:r>
            <a:r>
              <a:rPr lang="es-ES" dirty="0"/>
              <a:t> of </a:t>
            </a:r>
            <a:r>
              <a:rPr lang="es-ES" dirty="0" err="1"/>
              <a:t>usefulness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buyer</a:t>
            </a: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28BB521-6548-4A45-AD8D-145390EEBB5B}"/>
              </a:ext>
            </a:extLst>
          </p:cNvPr>
          <p:cNvSpPr txBox="1"/>
          <p:nvPr/>
        </p:nvSpPr>
        <p:spPr>
          <a:xfrm>
            <a:off x="657864" y="5115618"/>
            <a:ext cx="2702103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dirty="0" err="1"/>
              <a:t>Scoring</a:t>
            </a:r>
            <a:r>
              <a:rPr lang="es-ES" dirty="0"/>
              <a:t> of </a:t>
            </a:r>
            <a:r>
              <a:rPr lang="es-ES" dirty="0" err="1"/>
              <a:t>each</a:t>
            </a:r>
            <a:r>
              <a:rPr lang="es-ES" dirty="0"/>
              <a:t> </a:t>
            </a:r>
            <a:r>
              <a:rPr lang="es-ES" dirty="0" err="1"/>
              <a:t>element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product</a:t>
            </a:r>
            <a:r>
              <a:rPr lang="es-ES" dirty="0"/>
              <a:t> (</a:t>
            </a:r>
            <a:r>
              <a:rPr lang="es-ES" dirty="0" err="1"/>
              <a:t>ease</a:t>
            </a:r>
            <a:r>
              <a:rPr lang="es-ES" dirty="0"/>
              <a:t> of use, </a:t>
            </a:r>
            <a:r>
              <a:rPr lang="es-ES" dirty="0" err="1"/>
              <a:t>cost</a:t>
            </a:r>
            <a:r>
              <a:rPr lang="es-ES" dirty="0"/>
              <a:t>, </a:t>
            </a:r>
            <a:r>
              <a:rPr lang="es-ES" dirty="0" err="1"/>
              <a:t>recyblable</a:t>
            </a:r>
            <a:r>
              <a:rPr lang="es-ES" dirty="0"/>
              <a:t> </a:t>
            </a:r>
            <a:r>
              <a:rPr lang="es-ES" dirty="0" err="1"/>
              <a:t>etc</a:t>
            </a:r>
            <a:r>
              <a:rPr lang="es-E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93592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196994" y="1442175"/>
            <a:ext cx="4679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Target:</a:t>
            </a:r>
            <a:r>
              <a:rPr lang="es-ES" dirty="0"/>
              <a:t> </a:t>
            </a:r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, </a:t>
            </a:r>
            <a:r>
              <a:rPr lang="es-ES" dirty="0" err="1"/>
              <a:t>graduates</a:t>
            </a:r>
            <a:r>
              <a:rPr lang="es-ES" dirty="0"/>
              <a:t> &amp; </a:t>
            </a:r>
            <a:r>
              <a:rPr lang="es-ES" dirty="0" err="1"/>
              <a:t>professors</a:t>
            </a:r>
            <a:r>
              <a:rPr lang="es-ES" dirty="0"/>
              <a:t> </a:t>
            </a:r>
          </a:p>
          <a:p>
            <a:r>
              <a:rPr lang="es-ES" b="1" dirty="0" err="1"/>
              <a:t>Objective</a:t>
            </a:r>
            <a:r>
              <a:rPr lang="es-ES" b="1" dirty="0"/>
              <a:t>:</a:t>
            </a:r>
            <a:r>
              <a:rPr lang="es-ES" dirty="0"/>
              <a:t> </a:t>
            </a:r>
            <a:r>
              <a:rPr lang="es-ES" dirty="0" err="1"/>
              <a:t>It’s</a:t>
            </a:r>
            <a:r>
              <a:rPr lang="es-ES" dirty="0"/>
              <a:t> a </a:t>
            </a:r>
            <a:r>
              <a:rPr lang="es-ES" dirty="0" err="1"/>
              <a:t>tool</a:t>
            </a:r>
            <a:r>
              <a:rPr lang="es-ES" dirty="0"/>
              <a:t> to </a:t>
            </a:r>
            <a:r>
              <a:rPr lang="es-ES" dirty="0" err="1"/>
              <a:t>mature</a:t>
            </a:r>
            <a:r>
              <a:rPr lang="es-ES" dirty="0"/>
              <a:t> &amp; </a:t>
            </a:r>
            <a:r>
              <a:rPr lang="es-ES" dirty="0" err="1"/>
              <a:t>accelerate</a:t>
            </a:r>
            <a:r>
              <a:rPr lang="es-ES" dirty="0"/>
              <a:t> </a:t>
            </a:r>
            <a:r>
              <a:rPr lang="es-ES" dirty="0" err="1"/>
              <a:t>entrepreneurial</a:t>
            </a:r>
            <a:r>
              <a:rPr lang="es-ES" dirty="0"/>
              <a:t> ideas and prepares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IMPULSO </a:t>
            </a:r>
            <a:r>
              <a:rPr lang="es-ES" dirty="0" err="1"/>
              <a:t>competition</a:t>
            </a:r>
            <a:r>
              <a:rPr lang="es-ES" dirty="0"/>
              <a:t>, </a:t>
            </a:r>
            <a:r>
              <a:rPr lang="es-ES" dirty="0" err="1"/>
              <a:t>orienting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use &amp; </a:t>
            </a:r>
            <a:r>
              <a:rPr lang="es-ES" dirty="0" err="1"/>
              <a:t>development</a:t>
            </a:r>
            <a:r>
              <a:rPr lang="es-ES" dirty="0"/>
              <a:t> of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análisis tolos to </a:t>
            </a:r>
            <a:r>
              <a:rPr lang="es-ES" dirty="0" err="1"/>
              <a:t>know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technical</a:t>
            </a:r>
            <a:r>
              <a:rPr lang="es-ES" dirty="0"/>
              <a:t> &amp; </a:t>
            </a:r>
            <a:r>
              <a:rPr lang="es-ES" dirty="0" err="1"/>
              <a:t>economical</a:t>
            </a:r>
            <a:r>
              <a:rPr lang="es-ES" dirty="0"/>
              <a:t> </a:t>
            </a:r>
            <a:r>
              <a:rPr lang="es-ES" dirty="0" err="1"/>
              <a:t>viability</a:t>
            </a:r>
            <a:r>
              <a:rPr lang="es-ES" dirty="0"/>
              <a:t> of </a:t>
            </a:r>
            <a:r>
              <a:rPr lang="es-ES" dirty="0" err="1"/>
              <a:t>your</a:t>
            </a:r>
            <a:r>
              <a:rPr lang="es-ES" dirty="0"/>
              <a:t> idea</a:t>
            </a:r>
          </a:p>
          <a:p>
            <a:r>
              <a:rPr lang="es-ES" b="1" dirty="0" err="1"/>
              <a:t>Duration</a:t>
            </a:r>
            <a:r>
              <a:rPr lang="es-ES" b="1" dirty="0"/>
              <a:t>:</a:t>
            </a:r>
            <a:r>
              <a:rPr lang="es-ES" dirty="0"/>
              <a:t> 3 </a:t>
            </a:r>
            <a:r>
              <a:rPr lang="es-ES" dirty="0" err="1"/>
              <a:t>phases</a:t>
            </a:r>
            <a:endParaRPr lang="es-ES" dirty="0"/>
          </a:p>
          <a:p>
            <a:r>
              <a:rPr lang="es-ES" b="1" dirty="0" err="1"/>
              <a:t>Partners</a:t>
            </a:r>
            <a:r>
              <a:rPr lang="es-E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ImpulsAlicante</a:t>
            </a:r>
            <a:r>
              <a:rPr lang="es-ES" dirty="0"/>
              <a:t> &amp; City Hall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2583308" y="716975"/>
            <a:ext cx="2659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UA:EMPRENDE LAB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585316" y="6550223"/>
            <a:ext cx="5973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https://centroempleo.ua.es/es/formacion/talleres-ua-emprende-lab-2022.html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4359075"/>
            <a:ext cx="8753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Phases</a:t>
            </a:r>
            <a:endParaRPr lang="es-ES" dirty="0"/>
          </a:p>
          <a:p>
            <a:pPr marL="342900" indent="-342900">
              <a:buAutoNum type="arabicParenBoth"/>
            </a:pPr>
            <a:r>
              <a:rPr lang="es-ES" dirty="0"/>
              <a:t>DOEACT_UA: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initiative</a:t>
            </a:r>
            <a:r>
              <a:rPr lang="es-ES" dirty="0"/>
              <a:t> to </a:t>
            </a:r>
            <a:r>
              <a:rPr lang="es-ES" dirty="0" err="1"/>
              <a:t>materialise</a:t>
            </a:r>
            <a:r>
              <a:rPr lang="es-ES" dirty="0"/>
              <a:t> </a:t>
            </a:r>
            <a:r>
              <a:rPr lang="es-ES" dirty="0" err="1"/>
              <a:t>innovative</a:t>
            </a:r>
            <a:r>
              <a:rPr lang="es-ES" dirty="0"/>
              <a:t> </a:t>
            </a:r>
            <a:r>
              <a:rPr lang="es-ES" dirty="0" err="1"/>
              <a:t>entrepreneurial</a:t>
            </a:r>
            <a:r>
              <a:rPr lang="es-ES" dirty="0"/>
              <a:t> ideas up to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entry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market</a:t>
            </a:r>
            <a:r>
              <a:rPr lang="es-ES" dirty="0"/>
              <a:t> (</a:t>
            </a:r>
            <a:r>
              <a:rPr lang="es-ES" dirty="0" err="1"/>
              <a:t>January</a:t>
            </a:r>
            <a:r>
              <a:rPr lang="es-ES" dirty="0"/>
              <a:t> - </a:t>
            </a:r>
            <a:r>
              <a:rPr lang="es-ES" dirty="0" err="1"/>
              <a:t>February</a:t>
            </a:r>
            <a:r>
              <a:rPr lang="es-ES" dirty="0"/>
              <a:t>)</a:t>
            </a:r>
          </a:p>
          <a:p>
            <a:pPr marL="342900" indent="-342900">
              <a:buAutoNum type="arabicParenBoth"/>
            </a:pPr>
            <a:r>
              <a:rPr lang="es-ES" dirty="0"/>
              <a:t>DECIDE TO BECOME AN ENTREPRENEUR: training </a:t>
            </a:r>
            <a:r>
              <a:rPr lang="es-ES" dirty="0" err="1"/>
              <a:t>activity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sessions</a:t>
            </a:r>
            <a:r>
              <a:rPr lang="es-ES" dirty="0"/>
              <a:t> to </a:t>
            </a:r>
            <a:r>
              <a:rPr lang="es-ES" dirty="0" err="1"/>
              <a:t>mature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business</a:t>
            </a:r>
            <a:r>
              <a:rPr lang="es-ES" dirty="0"/>
              <a:t> idea and </a:t>
            </a:r>
            <a:r>
              <a:rPr lang="es-ES" dirty="0" err="1"/>
              <a:t>obtain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</a:t>
            </a:r>
            <a:r>
              <a:rPr lang="es-ES" dirty="0" err="1"/>
              <a:t>tools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launch</a:t>
            </a:r>
            <a:r>
              <a:rPr lang="es-ES" dirty="0"/>
              <a:t> (</a:t>
            </a:r>
            <a:r>
              <a:rPr lang="es-ES" dirty="0" err="1"/>
              <a:t>March</a:t>
            </a:r>
            <a:r>
              <a:rPr lang="es-ES" dirty="0"/>
              <a:t>)</a:t>
            </a:r>
          </a:p>
          <a:p>
            <a:pPr marL="342900" indent="-342900">
              <a:buAutoNum type="arabicParenBoth"/>
            </a:pPr>
            <a:r>
              <a:rPr lang="es-ES" dirty="0"/>
              <a:t>ENTREPRENEURIAL MENTORING: </a:t>
            </a:r>
            <a:r>
              <a:rPr lang="es-ES" dirty="0" err="1"/>
              <a:t>launching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business</a:t>
            </a:r>
            <a:endParaRPr lang="es-ES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838C198-0C30-7E4A-94AD-7B071A40DE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1" t="29829" r="48691" b="35053"/>
          <a:stretch/>
        </p:blipFill>
        <p:spPr>
          <a:xfrm>
            <a:off x="210621" y="1458420"/>
            <a:ext cx="3986373" cy="224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157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196994" y="1442175"/>
            <a:ext cx="46798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Target:</a:t>
            </a:r>
            <a:r>
              <a:rPr lang="es-ES" dirty="0"/>
              <a:t> </a:t>
            </a:r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, </a:t>
            </a:r>
            <a:r>
              <a:rPr lang="es-ES" dirty="0" err="1"/>
              <a:t>graduates</a:t>
            </a:r>
            <a:r>
              <a:rPr lang="es-ES" dirty="0"/>
              <a:t>, </a:t>
            </a:r>
            <a:r>
              <a:rPr lang="es-ES" dirty="0" err="1"/>
              <a:t>people</a:t>
            </a:r>
            <a:r>
              <a:rPr lang="es-ES" dirty="0"/>
              <a:t> </a:t>
            </a:r>
            <a:r>
              <a:rPr lang="es-ES" dirty="0" err="1"/>
              <a:t>registered</a:t>
            </a:r>
            <a:r>
              <a:rPr lang="es-ES" dirty="0"/>
              <a:t> as </a:t>
            </a:r>
            <a:r>
              <a:rPr lang="es-ES" dirty="0" err="1"/>
              <a:t>job-seekers</a:t>
            </a:r>
            <a:endParaRPr lang="es-ES" dirty="0"/>
          </a:p>
          <a:p>
            <a:r>
              <a:rPr lang="es-ES" b="1" dirty="0" err="1"/>
              <a:t>Objective</a:t>
            </a:r>
            <a:r>
              <a:rPr lang="es-ES" b="1" dirty="0"/>
              <a:t>:</a:t>
            </a:r>
            <a:r>
              <a:rPr lang="es-ES" dirty="0"/>
              <a:t> </a:t>
            </a:r>
            <a:r>
              <a:rPr lang="es-ES" dirty="0" err="1"/>
              <a:t>Promote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entrepreneurial</a:t>
            </a:r>
            <a:r>
              <a:rPr lang="es-ES" dirty="0"/>
              <a:t> </a:t>
            </a:r>
            <a:r>
              <a:rPr lang="es-ES" dirty="0" err="1"/>
              <a:t>spirit</a:t>
            </a:r>
            <a:r>
              <a:rPr lang="es-ES" dirty="0"/>
              <a:t> </a:t>
            </a:r>
            <a:r>
              <a:rPr lang="es-ES" dirty="0" err="1"/>
              <a:t>among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community</a:t>
            </a:r>
            <a:r>
              <a:rPr lang="es-ES" dirty="0"/>
              <a:t> and </a:t>
            </a:r>
            <a:r>
              <a:rPr lang="es-ES" dirty="0" err="1"/>
              <a:t>promote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creation</a:t>
            </a:r>
            <a:r>
              <a:rPr lang="es-ES" dirty="0"/>
              <a:t> of </a:t>
            </a:r>
            <a:r>
              <a:rPr lang="es-ES" dirty="0" err="1"/>
              <a:t>businesses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/>
              <a:t>materialising</a:t>
            </a:r>
            <a:r>
              <a:rPr lang="es-ES" dirty="0"/>
              <a:t> </a:t>
            </a:r>
            <a:r>
              <a:rPr lang="es-ES" dirty="0" err="1"/>
              <a:t>innovative</a:t>
            </a:r>
            <a:r>
              <a:rPr lang="es-ES" dirty="0"/>
              <a:t> </a:t>
            </a:r>
            <a:r>
              <a:rPr lang="es-ES" dirty="0" err="1"/>
              <a:t>entrepreneurial</a:t>
            </a:r>
            <a:r>
              <a:rPr lang="es-ES" dirty="0"/>
              <a:t> ideas </a:t>
            </a:r>
            <a:r>
              <a:rPr lang="es-ES" dirty="0" err="1"/>
              <a:t>until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are </a:t>
            </a:r>
            <a:r>
              <a:rPr lang="es-ES" dirty="0" err="1"/>
              <a:t>market-ready</a:t>
            </a:r>
            <a:endParaRPr lang="es-ES" dirty="0"/>
          </a:p>
          <a:p>
            <a:r>
              <a:rPr lang="es-ES" b="1" dirty="0" err="1"/>
              <a:t>Duration</a:t>
            </a:r>
            <a:r>
              <a:rPr lang="es-ES" b="1" dirty="0"/>
              <a:t>:</a:t>
            </a:r>
            <a:r>
              <a:rPr lang="es-ES" dirty="0"/>
              <a:t> 4 </a:t>
            </a:r>
            <a:r>
              <a:rPr lang="es-ES" dirty="0" err="1"/>
              <a:t>days</a:t>
            </a:r>
            <a:endParaRPr lang="es-ES" dirty="0"/>
          </a:p>
          <a:p>
            <a:r>
              <a:rPr lang="es-ES" b="1" dirty="0" err="1"/>
              <a:t>Partners</a:t>
            </a:r>
            <a:r>
              <a:rPr lang="es-E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ImpulsAlicante</a:t>
            </a:r>
            <a:r>
              <a:rPr lang="es-ES" dirty="0"/>
              <a:t>, </a:t>
            </a:r>
            <a:r>
              <a:rPr lang="es-ES" dirty="0" err="1"/>
              <a:t>Fundeun</a:t>
            </a:r>
            <a:r>
              <a:rPr lang="es-ES" dirty="0"/>
              <a:t>, CBD, Diputación Alicante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2583308" y="716975"/>
            <a:ext cx="1611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DOEACTUA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27077" y="6550223"/>
            <a:ext cx="8272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https://centroempleo.ua.es/es/emprendimiento/programa-desarrollo-de-ideas/doeactua/doeactua-2022.html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4359075"/>
            <a:ext cx="875358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You</a:t>
            </a:r>
            <a:r>
              <a:rPr lang="es-ES" b="1" dirty="0"/>
              <a:t> can</a:t>
            </a:r>
            <a:endParaRPr lang="es-ES" dirty="0"/>
          </a:p>
          <a:p>
            <a:pPr marL="342900" indent="-342900">
              <a:buAutoNum type="arabicParenBoth"/>
            </a:pPr>
            <a:r>
              <a:rPr lang="es-ES" dirty="0" err="1"/>
              <a:t>Join</a:t>
            </a:r>
            <a:r>
              <a:rPr lang="es-ES" dirty="0"/>
              <a:t> and </a:t>
            </a:r>
            <a:r>
              <a:rPr lang="es-ES" dirty="0" err="1"/>
              <a:t>present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business</a:t>
            </a:r>
            <a:r>
              <a:rPr lang="es-ES" dirty="0"/>
              <a:t> idea in </a:t>
            </a:r>
            <a:r>
              <a:rPr lang="es-ES" dirty="0" err="1"/>
              <a:t>the</a:t>
            </a:r>
            <a:r>
              <a:rPr lang="es-ES" dirty="0"/>
              <a:t> inaugural sesión (2’ </a:t>
            </a:r>
            <a:r>
              <a:rPr lang="es-ES" dirty="0" err="1"/>
              <a:t>elevator</a:t>
            </a:r>
            <a:r>
              <a:rPr lang="es-ES" dirty="0"/>
              <a:t> pitch </a:t>
            </a:r>
            <a:r>
              <a:rPr lang="es-ES" dirty="0" err="1"/>
              <a:t>without</a:t>
            </a:r>
            <a:r>
              <a:rPr lang="es-ES" dirty="0"/>
              <a:t> visual </a:t>
            </a:r>
            <a:r>
              <a:rPr lang="es-ES" dirty="0" err="1"/>
              <a:t>aids</a:t>
            </a:r>
            <a:r>
              <a:rPr lang="es-ES" dirty="0"/>
              <a:t>). </a:t>
            </a:r>
            <a:r>
              <a:rPr lang="es-ES" dirty="0" err="1"/>
              <a:t>Group</a:t>
            </a:r>
            <a:r>
              <a:rPr lang="es-ES" dirty="0"/>
              <a:t> </a:t>
            </a:r>
            <a:r>
              <a:rPr lang="es-ES" dirty="0" err="1"/>
              <a:t>selection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10 </a:t>
            </a:r>
            <a:r>
              <a:rPr lang="es-ES" dirty="0" err="1"/>
              <a:t>best</a:t>
            </a:r>
            <a:r>
              <a:rPr lang="es-ES" dirty="0"/>
              <a:t> ideas, </a:t>
            </a:r>
            <a:r>
              <a:rPr lang="es-ES" dirty="0" err="1"/>
              <a:t>then</a:t>
            </a:r>
            <a:r>
              <a:rPr lang="es-ES" dirty="0"/>
              <a:t> </a:t>
            </a:r>
            <a:r>
              <a:rPr lang="es-ES" dirty="0" err="1"/>
              <a:t>voting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5 </a:t>
            </a:r>
            <a:r>
              <a:rPr lang="es-ES" dirty="0" err="1"/>
              <a:t>finalists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be </a:t>
            </a:r>
            <a:r>
              <a:rPr lang="es-ES" dirty="0" err="1"/>
              <a:t>developed</a:t>
            </a:r>
            <a:endParaRPr lang="es-ES" dirty="0"/>
          </a:p>
          <a:p>
            <a:pPr marL="342900" indent="-342900">
              <a:buAutoNum type="arabicParenBoth"/>
            </a:pPr>
            <a:r>
              <a:rPr lang="es-ES" dirty="0"/>
              <a:t>Can </a:t>
            </a:r>
            <a:r>
              <a:rPr lang="es-ES" dirty="0" err="1"/>
              <a:t>participate</a:t>
            </a:r>
            <a:r>
              <a:rPr lang="es-ES" dirty="0"/>
              <a:t> </a:t>
            </a:r>
            <a:r>
              <a:rPr lang="es-ES" dirty="0" err="1"/>
              <a:t>without</a:t>
            </a:r>
            <a:r>
              <a:rPr lang="es-ES" dirty="0"/>
              <a:t> </a:t>
            </a:r>
            <a:r>
              <a:rPr lang="es-ES" dirty="0" err="1"/>
              <a:t>having</a:t>
            </a:r>
            <a:r>
              <a:rPr lang="es-ES" dirty="0"/>
              <a:t> </a:t>
            </a:r>
            <a:r>
              <a:rPr lang="es-ES" dirty="0" err="1"/>
              <a:t>already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idea, </a:t>
            </a:r>
            <a:r>
              <a:rPr lang="es-ES" dirty="0" err="1"/>
              <a:t>you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join</a:t>
            </a:r>
            <a:r>
              <a:rPr lang="es-ES" dirty="0"/>
              <a:t> a </a:t>
            </a:r>
            <a:r>
              <a:rPr lang="es-ES" dirty="0" err="1"/>
              <a:t>multi-disciplinary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Project </a:t>
            </a:r>
            <a:r>
              <a:rPr lang="es-ES" dirty="0" err="1"/>
              <a:t>you’re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interested</a:t>
            </a:r>
            <a:r>
              <a:rPr lang="es-ES" dirty="0"/>
              <a:t> in and </a:t>
            </a:r>
            <a:r>
              <a:rPr lang="es-ES" dirty="0" err="1"/>
              <a:t>support</a:t>
            </a:r>
            <a:r>
              <a:rPr lang="es-ES" dirty="0"/>
              <a:t> in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development</a:t>
            </a:r>
            <a:endParaRPr lang="es-ES" dirty="0"/>
          </a:p>
          <a:p>
            <a:r>
              <a:rPr lang="es-ES" dirty="0" err="1"/>
              <a:t>Includes</a:t>
            </a:r>
            <a:r>
              <a:rPr lang="es-ES" dirty="0"/>
              <a:t> training workshops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participants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EB0474B-A916-DC42-959E-6304F18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" y="1486157"/>
            <a:ext cx="3979761" cy="22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368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196994" y="1442175"/>
            <a:ext cx="467987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Areas</a:t>
            </a:r>
            <a:r>
              <a:rPr lang="es-ES" b="1" dirty="0"/>
              <a:t> </a:t>
            </a:r>
            <a:r>
              <a:rPr lang="es-ES" b="1" dirty="0" err="1"/>
              <a:t>developed</a:t>
            </a:r>
            <a:r>
              <a:rPr lang="es-ES" b="1" dirty="0"/>
              <a:t> in </a:t>
            </a:r>
            <a:r>
              <a:rPr lang="es-ES" b="1" dirty="0" err="1"/>
              <a:t>each</a:t>
            </a:r>
            <a:r>
              <a:rPr lang="es-ES" b="1" dirty="0"/>
              <a:t> Project: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err="1"/>
              <a:t>Strategy</a:t>
            </a:r>
            <a:r>
              <a:rPr lang="es-ES" dirty="0"/>
              <a:t> &amp; </a:t>
            </a:r>
            <a:r>
              <a:rPr lang="es-ES" dirty="0" err="1"/>
              <a:t>development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idea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/>
              <a:t>Business </a:t>
            </a:r>
            <a:r>
              <a:rPr lang="es-ES" dirty="0" err="1"/>
              <a:t>model</a:t>
            </a:r>
            <a:endParaRPr lang="es-ES" dirty="0"/>
          </a:p>
          <a:p>
            <a:pPr marL="342900" indent="-342900">
              <a:buFont typeface="+mj-lt"/>
              <a:buAutoNum type="arabicPeriod"/>
            </a:pPr>
            <a:r>
              <a:rPr lang="es-ES" dirty="0" err="1"/>
              <a:t>Corporate</a:t>
            </a:r>
            <a:r>
              <a:rPr lang="es-ES" dirty="0"/>
              <a:t> </a:t>
            </a:r>
            <a:r>
              <a:rPr lang="es-ES" dirty="0" err="1"/>
              <a:t>identity</a:t>
            </a:r>
            <a:r>
              <a:rPr lang="es-ES" dirty="0"/>
              <a:t>, </a:t>
            </a:r>
            <a:r>
              <a:rPr lang="es-ES" dirty="0" err="1"/>
              <a:t>communication</a:t>
            </a:r>
            <a:r>
              <a:rPr lang="es-ES" dirty="0"/>
              <a:t> &amp; marketing</a:t>
            </a:r>
          </a:p>
          <a:p>
            <a:pPr marL="342900" indent="-342900">
              <a:buFont typeface="+mj-lt"/>
              <a:buAutoNum type="arabicPeriod"/>
            </a:pPr>
            <a:r>
              <a:rPr lang="es-ES" dirty="0" err="1"/>
              <a:t>Finances</a:t>
            </a:r>
            <a:r>
              <a:rPr lang="es-ES" dirty="0"/>
              <a:t>, </a:t>
            </a:r>
            <a:r>
              <a:rPr lang="es-ES" dirty="0" err="1"/>
              <a:t>economy</a:t>
            </a:r>
            <a:endParaRPr lang="es-ES" dirty="0"/>
          </a:p>
          <a:p>
            <a:pPr marL="342900" indent="-342900">
              <a:buFont typeface="+mj-lt"/>
              <a:buAutoNum type="arabicPeriod"/>
            </a:pPr>
            <a:r>
              <a:rPr lang="es-ES" dirty="0" err="1"/>
              <a:t>Prototyping</a:t>
            </a:r>
            <a:r>
              <a:rPr lang="es-ES" dirty="0"/>
              <a:t> &amp; </a:t>
            </a:r>
            <a:r>
              <a:rPr lang="es-ES" dirty="0" err="1"/>
              <a:t>presentation</a:t>
            </a:r>
            <a:r>
              <a:rPr lang="es-ES" dirty="0"/>
              <a:t> of </a:t>
            </a:r>
            <a:r>
              <a:rPr lang="es-ES" dirty="0" err="1"/>
              <a:t>projects</a:t>
            </a:r>
            <a:r>
              <a:rPr lang="es-ES" dirty="0"/>
              <a:t> (</a:t>
            </a:r>
            <a:r>
              <a:rPr lang="es-ES" dirty="0" err="1"/>
              <a:t>max</a:t>
            </a:r>
            <a:r>
              <a:rPr lang="es-ES" dirty="0"/>
              <a:t> 10’ in a </a:t>
            </a:r>
            <a:r>
              <a:rPr lang="es-ES" dirty="0" err="1"/>
              <a:t>clearly</a:t>
            </a:r>
            <a:r>
              <a:rPr lang="es-ES" dirty="0"/>
              <a:t> visual </a:t>
            </a:r>
            <a:r>
              <a:rPr lang="es-ES" dirty="0" err="1"/>
              <a:t>fashion</a:t>
            </a:r>
            <a:r>
              <a:rPr lang="es-ES" dirty="0"/>
              <a:t> -videos, potos, </a:t>
            </a:r>
            <a:r>
              <a:rPr lang="es-ES" dirty="0" err="1"/>
              <a:t>prototypes</a:t>
            </a:r>
            <a:r>
              <a:rPr lang="es-ES" dirty="0"/>
              <a:t>, </a:t>
            </a:r>
            <a:r>
              <a:rPr lang="es-ES" dirty="0" err="1"/>
              <a:t>drawings</a:t>
            </a:r>
            <a:r>
              <a:rPr lang="es-ES" dirty="0"/>
              <a:t> etc.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2583308" y="716975"/>
            <a:ext cx="1611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DOEACTUA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27077" y="6550223"/>
            <a:ext cx="82723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https://centroempleo.ua.es/es/emprendimiento/programa-desarrollo-de-ideas/doeactua/doeactua-2022.html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3769912"/>
            <a:ext cx="875358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Programme</a:t>
            </a:r>
            <a:endParaRPr lang="es-E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/>
              <a:t>“</a:t>
            </a:r>
            <a:r>
              <a:rPr lang="es-ES" sz="1600" dirty="0" err="1"/>
              <a:t>Motivational</a:t>
            </a:r>
            <a:r>
              <a:rPr lang="es-ES" sz="1600" dirty="0"/>
              <a:t> sesión” “</a:t>
            </a:r>
            <a:r>
              <a:rPr lang="es-ES" sz="1600" dirty="0" err="1"/>
              <a:t>my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</a:t>
            </a:r>
            <a:r>
              <a:rPr lang="es-ES" sz="1600" dirty="0" err="1"/>
              <a:t>story</a:t>
            </a:r>
            <a:r>
              <a:rPr lang="es-ES" sz="1600" dirty="0"/>
              <a:t>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/>
              <a:t>Workshops “</a:t>
            </a:r>
            <a:r>
              <a:rPr lang="es-ES" sz="1600" dirty="0" err="1"/>
              <a:t>how</a:t>
            </a:r>
            <a:r>
              <a:rPr lang="es-ES" sz="1600" dirty="0"/>
              <a:t> to </a:t>
            </a:r>
            <a:r>
              <a:rPr lang="es-ES" sz="1600" dirty="0" err="1"/>
              <a:t>present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product</a:t>
            </a:r>
            <a:r>
              <a:rPr lang="es-ES" sz="1600" dirty="0"/>
              <a:t> to </a:t>
            </a:r>
            <a:r>
              <a:rPr lang="es-ES" sz="1600" dirty="0" err="1"/>
              <a:t>clients</a:t>
            </a:r>
            <a:r>
              <a:rPr lang="es-ES" sz="1600" dirty="0"/>
              <a:t>” / “</a:t>
            </a:r>
            <a:r>
              <a:rPr lang="es-ES" sz="1600" dirty="0" err="1"/>
              <a:t>random</a:t>
            </a:r>
            <a:r>
              <a:rPr lang="es-ES" sz="1600" dirty="0"/>
              <a:t> pitch” / “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next</a:t>
            </a:r>
            <a:r>
              <a:rPr lang="es-ES" sz="1600" dirty="0"/>
              <a:t> </a:t>
            </a:r>
            <a:r>
              <a:rPr lang="es-ES" sz="1600" dirty="0" err="1"/>
              <a:t>generation</a:t>
            </a:r>
            <a:r>
              <a:rPr lang="es-ES" sz="1600" dirty="0"/>
              <a:t> of </a:t>
            </a:r>
            <a:r>
              <a:rPr lang="es-ES" sz="1600" dirty="0" err="1"/>
              <a:t>entrepreneurs</a:t>
            </a:r>
            <a:r>
              <a:rPr lang="es-ES" sz="1600" dirty="0"/>
              <a:t>” (</a:t>
            </a:r>
            <a:r>
              <a:rPr lang="es-ES" sz="1600" dirty="0" err="1"/>
              <a:t>analysing</a:t>
            </a:r>
            <a:r>
              <a:rPr lang="es-ES" sz="1600" dirty="0"/>
              <a:t> </a:t>
            </a:r>
            <a:r>
              <a:rPr lang="es-ES" sz="1600" dirty="0" err="1"/>
              <a:t>profile</a:t>
            </a:r>
            <a:r>
              <a:rPr lang="es-ES" sz="1600" dirty="0"/>
              <a:t> of </a:t>
            </a:r>
            <a:r>
              <a:rPr lang="es-ES" sz="1600" dirty="0" err="1"/>
              <a:t>entrepreneurs</a:t>
            </a:r>
            <a:r>
              <a:rPr lang="es-ES" sz="1600" dirty="0"/>
              <a:t>) / </a:t>
            </a:r>
            <a:r>
              <a:rPr lang="es-ES" sz="1600" dirty="0" err="1"/>
              <a:t>conscious</a:t>
            </a:r>
            <a:r>
              <a:rPr lang="es-ES" sz="1600" dirty="0"/>
              <a:t> </a:t>
            </a:r>
            <a:r>
              <a:rPr lang="es-ES" sz="1600" dirty="0" err="1"/>
              <a:t>communication</a:t>
            </a:r>
            <a:r>
              <a:rPr lang="es-ES" sz="1600" dirty="0"/>
              <a:t> and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importance</a:t>
            </a:r>
            <a:r>
              <a:rPr lang="es-ES" sz="1600" dirty="0"/>
              <a:t> of </a:t>
            </a:r>
            <a:r>
              <a:rPr lang="es-ES" sz="1600" dirty="0" err="1"/>
              <a:t>shared</a:t>
            </a:r>
            <a:r>
              <a:rPr lang="es-ES" sz="1600" dirty="0"/>
              <a:t> </a:t>
            </a:r>
            <a:r>
              <a:rPr lang="es-ES" sz="1600" dirty="0" err="1"/>
              <a:t>values</a:t>
            </a:r>
            <a:r>
              <a:rPr lang="es-ES" sz="1600" dirty="0"/>
              <a:t> in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organisation</a:t>
            </a:r>
            <a:r>
              <a:rPr lang="es-ES" sz="1600" dirty="0"/>
              <a:t> / </a:t>
            </a:r>
            <a:r>
              <a:rPr lang="es-ES" sz="1600" dirty="0" err="1"/>
              <a:t>Intellectual</a:t>
            </a:r>
            <a:r>
              <a:rPr lang="es-ES" sz="1600" dirty="0"/>
              <a:t> </a:t>
            </a:r>
            <a:r>
              <a:rPr lang="es-ES" sz="1600" dirty="0" err="1"/>
              <a:t>property</a:t>
            </a:r>
            <a:r>
              <a:rPr lang="es-ES" sz="1600" dirty="0"/>
              <a:t> and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protection</a:t>
            </a:r>
            <a:r>
              <a:rPr lang="es-ES" sz="1600" dirty="0"/>
              <a:t> of </a:t>
            </a:r>
            <a:r>
              <a:rPr lang="es-ES" sz="1600" dirty="0" err="1"/>
              <a:t>creativity</a:t>
            </a:r>
            <a:r>
              <a:rPr lang="es-ES" sz="1600" dirty="0"/>
              <a:t> / </a:t>
            </a:r>
            <a:r>
              <a:rPr lang="es-ES" sz="1600" dirty="0" err="1"/>
              <a:t>product</a:t>
            </a:r>
            <a:r>
              <a:rPr lang="es-ES" sz="1600" dirty="0"/>
              <a:t> </a:t>
            </a:r>
            <a:r>
              <a:rPr lang="es-ES" sz="1600" dirty="0" err="1"/>
              <a:t>development</a:t>
            </a:r>
            <a:r>
              <a:rPr lang="es-ES" sz="1600" dirty="0"/>
              <a:t> / </a:t>
            </a:r>
            <a:r>
              <a:rPr lang="es-ES" sz="1600" dirty="0" err="1"/>
              <a:t>corporate</a:t>
            </a:r>
            <a:r>
              <a:rPr lang="es-ES" sz="1600" dirty="0"/>
              <a:t> social </a:t>
            </a:r>
            <a:r>
              <a:rPr lang="es-ES" sz="1600" dirty="0" err="1"/>
              <a:t>responsibility</a:t>
            </a:r>
            <a:r>
              <a:rPr lang="es-ES" sz="1600" dirty="0"/>
              <a:t> / </a:t>
            </a:r>
            <a:r>
              <a:rPr lang="es-ES" sz="1600" dirty="0" err="1"/>
              <a:t>innovative</a:t>
            </a:r>
            <a:r>
              <a:rPr lang="es-ES" sz="1600" dirty="0"/>
              <a:t> </a:t>
            </a:r>
            <a:r>
              <a:rPr lang="es-ES" sz="1600" dirty="0" err="1"/>
              <a:t>business</a:t>
            </a:r>
            <a:r>
              <a:rPr lang="es-ES" sz="1600" dirty="0"/>
              <a:t> </a:t>
            </a:r>
            <a:r>
              <a:rPr lang="es-ES" sz="1600" dirty="0" err="1"/>
              <a:t>models</a:t>
            </a:r>
            <a:r>
              <a:rPr lang="es-ES" sz="1600" dirty="0"/>
              <a:t>, </a:t>
            </a:r>
            <a:r>
              <a:rPr lang="es-ES" sz="1600" dirty="0" err="1"/>
              <a:t>how</a:t>
            </a:r>
            <a:r>
              <a:rPr lang="es-ES" sz="1600" dirty="0"/>
              <a:t> to </a:t>
            </a:r>
            <a:r>
              <a:rPr lang="es-ES" sz="1600" dirty="0" err="1"/>
              <a:t>design</a:t>
            </a:r>
            <a:r>
              <a:rPr lang="es-ES" sz="1600" dirty="0"/>
              <a:t> </a:t>
            </a:r>
            <a:r>
              <a:rPr lang="es-ES" sz="1600" dirty="0" err="1"/>
              <a:t>them</a:t>
            </a:r>
            <a:r>
              <a:rPr lang="es-ES" sz="1600" dirty="0"/>
              <a:t> / </a:t>
            </a:r>
            <a:r>
              <a:rPr lang="es-ES" sz="1600" dirty="0" err="1"/>
              <a:t>how</a:t>
            </a:r>
            <a:r>
              <a:rPr lang="es-ES" sz="1600" dirty="0"/>
              <a:t> to </a:t>
            </a:r>
            <a:r>
              <a:rPr lang="es-ES" sz="1600" dirty="0" err="1"/>
              <a:t>start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economic-financial</a:t>
            </a:r>
            <a:r>
              <a:rPr lang="es-ES" sz="1600" dirty="0"/>
              <a:t> </a:t>
            </a:r>
            <a:r>
              <a:rPr lang="es-ES" sz="1600" dirty="0" err="1"/>
              <a:t>analysis</a:t>
            </a:r>
            <a:r>
              <a:rPr lang="es-ES" sz="1600" dirty="0"/>
              <a:t> of </a:t>
            </a:r>
            <a:r>
              <a:rPr lang="es-ES" sz="1600" dirty="0" err="1"/>
              <a:t>my</a:t>
            </a:r>
            <a:r>
              <a:rPr lang="es-ES" sz="1600" dirty="0"/>
              <a:t> Project &amp; </a:t>
            </a:r>
            <a:r>
              <a:rPr lang="es-ES" sz="1600" dirty="0" err="1"/>
              <a:t>sources</a:t>
            </a:r>
            <a:r>
              <a:rPr lang="es-ES" sz="1600" dirty="0"/>
              <a:t> of </a:t>
            </a:r>
            <a:r>
              <a:rPr lang="es-ES" sz="1600" dirty="0" err="1"/>
              <a:t>information</a:t>
            </a:r>
            <a:endParaRPr lang="es-E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 err="1"/>
              <a:t>Networking</a:t>
            </a:r>
            <a:r>
              <a:rPr lang="es-ES" sz="1600" dirty="0"/>
              <a:t> </a:t>
            </a:r>
            <a:r>
              <a:rPr lang="es-ES" sz="1600" dirty="0" err="1"/>
              <a:t>sessions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sponsors &amp; </a:t>
            </a:r>
            <a:r>
              <a:rPr lang="es-ES" sz="1600" dirty="0" err="1"/>
              <a:t>colaborators</a:t>
            </a:r>
            <a:endParaRPr lang="es-E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 err="1"/>
              <a:t>Consluting</a:t>
            </a:r>
            <a:r>
              <a:rPr lang="es-ES" sz="1600" dirty="0"/>
              <a:t> &amp; </a:t>
            </a:r>
            <a:r>
              <a:rPr lang="es-ES" sz="1600" dirty="0" err="1"/>
              <a:t>mentoring</a:t>
            </a:r>
            <a:r>
              <a:rPr lang="es-ES" sz="1600" dirty="0"/>
              <a:t> </a:t>
            </a:r>
            <a:r>
              <a:rPr lang="es-ES" sz="1600" dirty="0" err="1"/>
              <a:t>sessions</a:t>
            </a:r>
            <a:endParaRPr lang="es-E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 err="1"/>
              <a:t>Presentation</a:t>
            </a:r>
            <a:r>
              <a:rPr lang="es-ES" sz="1600" dirty="0"/>
              <a:t> of ideas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600" dirty="0" err="1"/>
              <a:t>Team</a:t>
            </a:r>
            <a:r>
              <a:rPr lang="es-ES" sz="1600" dirty="0"/>
              <a:t> </a:t>
            </a:r>
            <a:r>
              <a:rPr lang="es-ES" sz="1600" dirty="0" err="1"/>
              <a:t>development</a:t>
            </a:r>
            <a:r>
              <a:rPr lang="es-ES" sz="1600" dirty="0"/>
              <a:t> of </a:t>
            </a:r>
            <a:r>
              <a:rPr lang="es-ES" sz="1600" dirty="0" err="1"/>
              <a:t>projects</a:t>
            </a:r>
            <a:endParaRPr lang="es-ES" sz="1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EB0474B-A916-DC42-959E-6304F18DE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90" y="1486157"/>
            <a:ext cx="3979761" cy="2233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51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643920" y="1442175"/>
            <a:ext cx="42329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Target:</a:t>
            </a:r>
            <a:r>
              <a:rPr lang="es-ES" dirty="0"/>
              <a:t> </a:t>
            </a:r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, </a:t>
            </a:r>
            <a:r>
              <a:rPr lang="es-ES" dirty="0" err="1"/>
              <a:t>graduates</a:t>
            </a:r>
            <a:r>
              <a:rPr lang="es-ES" dirty="0"/>
              <a:t> &amp; </a:t>
            </a:r>
            <a:r>
              <a:rPr lang="es-ES" dirty="0" err="1"/>
              <a:t>professors</a:t>
            </a:r>
            <a:r>
              <a:rPr lang="es-ES" dirty="0"/>
              <a:t> </a:t>
            </a:r>
            <a:r>
              <a:rPr lang="es-ES" b="1" dirty="0" err="1"/>
              <a:t>Objective</a:t>
            </a:r>
            <a:r>
              <a:rPr lang="es-ES" b="1" dirty="0"/>
              <a:t>:</a:t>
            </a:r>
            <a:r>
              <a:rPr lang="es-ES" dirty="0"/>
              <a:t> </a:t>
            </a:r>
            <a:r>
              <a:rPr lang="es-ES" dirty="0" err="1"/>
              <a:t>Specific</a:t>
            </a:r>
            <a:r>
              <a:rPr lang="es-ES" dirty="0"/>
              <a:t> </a:t>
            </a:r>
            <a:r>
              <a:rPr lang="es-ES" dirty="0" err="1"/>
              <a:t>sessions</a:t>
            </a:r>
            <a:r>
              <a:rPr lang="es-ES" dirty="0"/>
              <a:t> to </a:t>
            </a:r>
            <a:r>
              <a:rPr lang="es-ES" dirty="0" err="1"/>
              <a:t>mature</a:t>
            </a:r>
            <a:r>
              <a:rPr lang="es-ES" dirty="0"/>
              <a:t> </a:t>
            </a:r>
            <a:r>
              <a:rPr lang="es-ES" dirty="0" err="1"/>
              <a:t>business</a:t>
            </a:r>
            <a:r>
              <a:rPr lang="es-ES" dirty="0"/>
              <a:t> ideas and </a:t>
            </a:r>
            <a:r>
              <a:rPr lang="es-ES" dirty="0" err="1"/>
              <a:t>optain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tolos </a:t>
            </a:r>
            <a:r>
              <a:rPr lang="es-ES" dirty="0" err="1"/>
              <a:t>forits</a:t>
            </a:r>
            <a:r>
              <a:rPr lang="es-ES" dirty="0"/>
              <a:t> </a:t>
            </a:r>
            <a:r>
              <a:rPr lang="es-ES" dirty="0" err="1"/>
              <a:t>creation</a:t>
            </a:r>
            <a:r>
              <a:rPr lang="es-ES" dirty="0"/>
              <a:t> (</a:t>
            </a:r>
            <a:r>
              <a:rPr lang="es-ES" dirty="0" err="1"/>
              <a:t>part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UA:Emprende</a:t>
            </a:r>
            <a:r>
              <a:rPr lang="es-ES" dirty="0"/>
              <a:t> </a:t>
            </a:r>
            <a:r>
              <a:rPr lang="es-ES" dirty="0" err="1"/>
              <a:t>Lab</a:t>
            </a:r>
            <a:r>
              <a:rPr lang="es-ES" dirty="0"/>
              <a:t> </a:t>
            </a:r>
            <a:r>
              <a:rPr lang="es-ES" dirty="0" err="1"/>
              <a:t>activities</a:t>
            </a:r>
            <a:r>
              <a:rPr lang="es-ES" dirty="0"/>
              <a:t>)</a:t>
            </a:r>
          </a:p>
          <a:p>
            <a:r>
              <a:rPr lang="es-ES" b="1" dirty="0" err="1"/>
              <a:t>Duration</a:t>
            </a:r>
            <a:r>
              <a:rPr lang="es-ES" b="1" dirty="0"/>
              <a:t>:</a:t>
            </a:r>
            <a:r>
              <a:rPr lang="es-ES" dirty="0"/>
              <a:t> 2h - 2 </a:t>
            </a:r>
            <a:r>
              <a:rPr lang="es-ES" dirty="0" err="1"/>
              <a:t>days</a:t>
            </a:r>
            <a:r>
              <a:rPr lang="es-ES" dirty="0"/>
              <a:t>/</a:t>
            </a:r>
            <a:r>
              <a:rPr lang="es-ES" dirty="0" err="1"/>
              <a:t>week</a:t>
            </a:r>
            <a:r>
              <a:rPr lang="es-ES" dirty="0"/>
              <a:t> </a:t>
            </a:r>
            <a:r>
              <a:rPr lang="es-ES" dirty="0" err="1"/>
              <a:t>over</a:t>
            </a:r>
            <a:r>
              <a:rPr lang="es-ES" dirty="0"/>
              <a:t> 4 </a:t>
            </a:r>
            <a:r>
              <a:rPr lang="es-ES" dirty="0" err="1"/>
              <a:t>weeks</a:t>
            </a:r>
            <a:endParaRPr lang="es-ES" dirty="0"/>
          </a:p>
          <a:p>
            <a:r>
              <a:rPr lang="es-ES" b="1" dirty="0" err="1"/>
              <a:t>Location</a:t>
            </a:r>
            <a:r>
              <a:rPr lang="es-ES" b="1" dirty="0"/>
              <a:t>:</a:t>
            </a:r>
            <a:r>
              <a:rPr lang="es-ES" dirty="0"/>
              <a:t> Online</a:t>
            </a:r>
          </a:p>
          <a:p>
            <a:r>
              <a:rPr lang="es-ES" b="1" dirty="0" err="1"/>
              <a:t>Partners</a:t>
            </a:r>
            <a:r>
              <a:rPr lang="es-E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ImpulsAlicante</a:t>
            </a:r>
            <a:r>
              <a:rPr lang="es-ES" dirty="0"/>
              <a:t>, </a:t>
            </a:r>
            <a:r>
              <a:rPr lang="es-ES" dirty="0" err="1"/>
              <a:t>several</a:t>
            </a:r>
            <a:r>
              <a:rPr lang="es-ES" dirty="0"/>
              <a:t> </a:t>
            </a:r>
            <a:r>
              <a:rPr lang="es-ES" dirty="0" err="1"/>
              <a:t>companies</a:t>
            </a:r>
            <a:r>
              <a:rPr lang="es-ES" dirty="0"/>
              <a:t>, a </a:t>
            </a:r>
            <a:r>
              <a:rPr lang="es-ES" dirty="0" err="1"/>
              <a:t>bank</a:t>
            </a:r>
            <a:r>
              <a:rPr lang="es-ES" dirty="0"/>
              <a:t>, a </a:t>
            </a:r>
            <a:r>
              <a:rPr lang="es-ES" dirty="0" err="1"/>
              <a:t>consulting</a:t>
            </a:r>
            <a:r>
              <a:rPr lang="es-ES" dirty="0"/>
              <a:t> </a:t>
            </a:r>
            <a:r>
              <a:rPr lang="es-ES" dirty="0" err="1"/>
              <a:t>group</a:t>
            </a:r>
            <a:r>
              <a:rPr lang="es-ES" dirty="0"/>
              <a:t>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658634" y="744599"/>
            <a:ext cx="528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DECIDE TO BECOME AN ENTREPRENEUR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782817" y="6550223"/>
            <a:ext cx="5165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https://appempleo.ua.es/actividad/ver/decidete-a-emprender-2022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71920" y="4543741"/>
            <a:ext cx="87535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Sessions</a:t>
            </a:r>
            <a:r>
              <a:rPr lang="es-ES" b="1" dirty="0"/>
              <a:t>:</a:t>
            </a:r>
            <a:r>
              <a:rPr lang="es-ES" dirty="0"/>
              <a:t> </a:t>
            </a:r>
          </a:p>
          <a:p>
            <a:r>
              <a:rPr lang="es-ES" dirty="0"/>
              <a:t>(1)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business</a:t>
            </a:r>
            <a:r>
              <a:rPr lang="es-ES" dirty="0"/>
              <a:t> idea &amp; </a:t>
            </a:r>
            <a:r>
              <a:rPr lang="es-ES" dirty="0" err="1"/>
              <a:t>business</a:t>
            </a:r>
            <a:r>
              <a:rPr lang="es-ES" dirty="0"/>
              <a:t> plan, (2) </a:t>
            </a:r>
            <a:r>
              <a:rPr lang="es-ES" dirty="0" err="1"/>
              <a:t>Creativity</a:t>
            </a:r>
            <a:r>
              <a:rPr lang="es-ES" dirty="0"/>
              <a:t> in a </a:t>
            </a:r>
            <a:r>
              <a:rPr lang="es-ES" dirty="0" err="1"/>
              <a:t>business</a:t>
            </a:r>
            <a:r>
              <a:rPr lang="es-ES" dirty="0"/>
              <a:t>, (3) Marketing and a </a:t>
            </a:r>
            <a:r>
              <a:rPr lang="es-ES" dirty="0" err="1"/>
              <a:t>business’s</a:t>
            </a:r>
            <a:r>
              <a:rPr lang="es-ES" dirty="0"/>
              <a:t> sales plan, (4) </a:t>
            </a:r>
            <a:r>
              <a:rPr lang="es-ES" dirty="0" err="1"/>
              <a:t>business</a:t>
            </a:r>
            <a:r>
              <a:rPr lang="es-ES" dirty="0"/>
              <a:t> </a:t>
            </a:r>
            <a:r>
              <a:rPr lang="es-ES" dirty="0" err="1"/>
              <a:t>experiences</a:t>
            </a:r>
            <a:r>
              <a:rPr lang="es-ES" dirty="0"/>
              <a:t> (</a:t>
            </a:r>
            <a:r>
              <a:rPr lang="es-ES" dirty="0" err="1"/>
              <a:t>examples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a Spin-off &amp; a </a:t>
            </a:r>
            <a:r>
              <a:rPr lang="es-ES" dirty="0" err="1"/>
              <a:t>start</a:t>
            </a:r>
            <a:r>
              <a:rPr lang="es-ES" dirty="0"/>
              <a:t>-up), (5) </a:t>
            </a:r>
            <a:r>
              <a:rPr lang="es-ES" dirty="0" err="1"/>
              <a:t>Financing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business</a:t>
            </a:r>
            <a:r>
              <a:rPr lang="es-ES" dirty="0"/>
              <a:t>, (6) </a:t>
            </a:r>
            <a:r>
              <a:rPr lang="es-ES" dirty="0" err="1"/>
              <a:t>Financial</a:t>
            </a:r>
            <a:r>
              <a:rPr lang="es-ES" dirty="0"/>
              <a:t> plan, </a:t>
            </a:r>
            <a:r>
              <a:rPr lang="es-ES" dirty="0" err="1"/>
              <a:t>the</a:t>
            </a:r>
            <a:r>
              <a:rPr lang="es-ES" dirty="0"/>
              <a:t> Company </a:t>
            </a:r>
            <a:r>
              <a:rPr lang="es-ES" dirty="0" err="1"/>
              <a:t>leadership</a:t>
            </a:r>
            <a:r>
              <a:rPr lang="es-ES" dirty="0"/>
              <a:t>, (7) Legal, </a:t>
            </a:r>
            <a:r>
              <a:rPr lang="es-ES" dirty="0" err="1"/>
              <a:t>tax</a:t>
            </a:r>
            <a:r>
              <a:rPr lang="es-ES" dirty="0"/>
              <a:t> and </a:t>
            </a:r>
            <a:r>
              <a:rPr lang="es-ES" dirty="0" err="1"/>
              <a:t>labour</a:t>
            </a:r>
            <a:r>
              <a:rPr lang="es-ES" dirty="0"/>
              <a:t> </a:t>
            </a:r>
            <a:r>
              <a:rPr lang="es-ES" dirty="0" err="1"/>
              <a:t>aspects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Company.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06D5A1-3BB1-7445-AF80-675826585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20" y="1442175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50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013860" y="1566282"/>
            <a:ext cx="48630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Target:</a:t>
            </a:r>
            <a:r>
              <a:rPr lang="es-ES" dirty="0"/>
              <a:t> </a:t>
            </a:r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&amp; </a:t>
            </a:r>
            <a:r>
              <a:rPr lang="es-ES" dirty="0" err="1"/>
              <a:t>graduates</a:t>
            </a:r>
            <a:r>
              <a:rPr lang="es-ES" dirty="0"/>
              <a:t> (as </a:t>
            </a:r>
            <a:r>
              <a:rPr lang="es-ES" dirty="0" err="1"/>
              <a:t>individuals</a:t>
            </a:r>
            <a:r>
              <a:rPr lang="es-ES" dirty="0"/>
              <a:t>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dirty="0" err="1"/>
              <a:t>teams</a:t>
            </a:r>
            <a:r>
              <a:rPr lang="es-ES" dirty="0"/>
              <a:t>) (</a:t>
            </a:r>
            <a:r>
              <a:rPr lang="es-ES" dirty="0" err="1"/>
              <a:t>max</a:t>
            </a:r>
            <a:r>
              <a:rPr lang="es-ES" dirty="0"/>
              <a:t> 60pp)</a:t>
            </a:r>
          </a:p>
          <a:p>
            <a:r>
              <a:rPr lang="es-ES" b="1" dirty="0" err="1"/>
              <a:t>Objective</a:t>
            </a:r>
            <a:r>
              <a:rPr lang="es-ES" b="1" dirty="0"/>
              <a:t>:</a:t>
            </a:r>
            <a:r>
              <a:rPr lang="es-ES" dirty="0"/>
              <a:t> </a:t>
            </a:r>
            <a:r>
              <a:rPr lang="es-ES" dirty="0" err="1"/>
              <a:t>Encourage</a:t>
            </a:r>
            <a:r>
              <a:rPr lang="es-ES" dirty="0"/>
              <a:t> and </a:t>
            </a:r>
            <a:r>
              <a:rPr lang="es-ES" dirty="0" err="1"/>
              <a:t>support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development</a:t>
            </a:r>
            <a:r>
              <a:rPr lang="es-ES" dirty="0"/>
              <a:t> of social </a:t>
            </a:r>
            <a:r>
              <a:rPr lang="es-ES" dirty="0" err="1"/>
              <a:t>innovation</a:t>
            </a:r>
            <a:r>
              <a:rPr lang="es-ES" dirty="0"/>
              <a:t> &amp; social </a:t>
            </a:r>
            <a:r>
              <a:rPr lang="es-ES" dirty="0" err="1"/>
              <a:t>entrepreneurship</a:t>
            </a:r>
            <a:r>
              <a:rPr lang="es-ES" dirty="0"/>
              <a:t> </a:t>
            </a:r>
            <a:r>
              <a:rPr lang="es-ES" dirty="0" err="1"/>
              <a:t>projects</a:t>
            </a:r>
            <a:endParaRPr lang="es-ES" dirty="0"/>
          </a:p>
          <a:p>
            <a:r>
              <a:rPr lang="es-ES" b="1" dirty="0" err="1"/>
              <a:t>Duration</a:t>
            </a:r>
            <a:r>
              <a:rPr lang="es-ES" b="1" dirty="0"/>
              <a:t>:</a:t>
            </a:r>
            <a:r>
              <a:rPr lang="es-ES" dirty="0"/>
              <a:t> 3 </a:t>
            </a:r>
            <a:r>
              <a:rPr lang="es-ES" dirty="0" err="1"/>
              <a:t>phases</a:t>
            </a:r>
            <a:endParaRPr lang="es-ES" dirty="0"/>
          </a:p>
          <a:p>
            <a:r>
              <a:rPr lang="es-ES" b="1" dirty="0" err="1"/>
              <a:t>Location</a:t>
            </a:r>
            <a:r>
              <a:rPr lang="es-ES" b="1" dirty="0"/>
              <a:t>: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-campus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658634" y="744599"/>
            <a:ext cx="5312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SOCIAL ENTREPRENEURSHIP TRIATHLON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782817" y="6550223"/>
            <a:ext cx="51653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https://appempleo.ua.es/actividad/ver/decidete-a-emprender-2022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0" y="4244246"/>
            <a:ext cx="87535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Phases</a:t>
            </a:r>
            <a:r>
              <a:rPr lang="es-ES" b="1" dirty="0"/>
              <a:t>:</a:t>
            </a:r>
            <a:endParaRPr lang="es-ES" dirty="0"/>
          </a:p>
          <a:p>
            <a:r>
              <a:rPr lang="es-ES" u="sng" dirty="0" err="1"/>
              <a:t>Phase</a:t>
            </a:r>
            <a:r>
              <a:rPr lang="es-ES" u="sng" dirty="0"/>
              <a:t> 1: </a:t>
            </a:r>
            <a:r>
              <a:rPr lang="es-ES" u="sng" dirty="0" err="1"/>
              <a:t>Preparation</a:t>
            </a:r>
            <a:r>
              <a:rPr lang="es-ES" dirty="0"/>
              <a:t>. 1-day training sesión </a:t>
            </a:r>
            <a:r>
              <a:rPr lang="es-ES" dirty="0" err="1"/>
              <a:t>on</a:t>
            </a:r>
            <a:r>
              <a:rPr lang="es-ES" dirty="0"/>
              <a:t> Social </a:t>
            </a:r>
            <a:r>
              <a:rPr lang="es-ES" dirty="0" err="1"/>
              <a:t>Innovation</a:t>
            </a:r>
            <a:r>
              <a:rPr lang="es-ES" dirty="0"/>
              <a:t>, Social </a:t>
            </a:r>
            <a:r>
              <a:rPr lang="es-ES" dirty="0" err="1"/>
              <a:t>Entrepreneurship</a:t>
            </a:r>
            <a:r>
              <a:rPr lang="es-ES" dirty="0"/>
              <a:t>, </a:t>
            </a:r>
            <a:r>
              <a:rPr lang="es-ES" dirty="0" err="1"/>
              <a:t>Corporate</a:t>
            </a:r>
            <a:r>
              <a:rPr lang="es-ES" dirty="0"/>
              <a:t> Social </a:t>
            </a:r>
            <a:r>
              <a:rPr lang="es-ES" dirty="0" err="1"/>
              <a:t>Responsibility</a:t>
            </a:r>
            <a:r>
              <a:rPr lang="es-ES" dirty="0"/>
              <a:t>, </a:t>
            </a:r>
            <a:r>
              <a:rPr lang="es-ES" dirty="0" err="1"/>
              <a:t>Activities</a:t>
            </a:r>
            <a:r>
              <a:rPr lang="es-ES" dirty="0"/>
              <a:t> to </a:t>
            </a:r>
            <a:r>
              <a:rPr lang="es-ES" dirty="0" err="1"/>
              <a:t>stimulate</a:t>
            </a:r>
            <a:r>
              <a:rPr lang="es-ES" dirty="0"/>
              <a:t> </a:t>
            </a:r>
            <a:r>
              <a:rPr lang="es-ES" dirty="0" err="1"/>
              <a:t>creativity</a:t>
            </a:r>
            <a:endParaRPr lang="es-ES" dirty="0"/>
          </a:p>
          <a:p>
            <a:r>
              <a:rPr lang="es-ES" u="sng" dirty="0" err="1"/>
              <a:t>Phase</a:t>
            </a:r>
            <a:r>
              <a:rPr lang="es-ES" u="sng" dirty="0"/>
              <a:t> 2: </a:t>
            </a:r>
            <a:r>
              <a:rPr lang="es-ES" u="sng" dirty="0" err="1"/>
              <a:t>Group</a:t>
            </a:r>
            <a:r>
              <a:rPr lang="es-ES" u="sng" dirty="0"/>
              <a:t> </a:t>
            </a:r>
            <a:r>
              <a:rPr lang="es-ES" u="sng" dirty="0" err="1"/>
              <a:t>tutoring</a:t>
            </a:r>
            <a:r>
              <a:rPr lang="es-ES" u="sng" dirty="0"/>
              <a:t> </a:t>
            </a:r>
            <a:r>
              <a:rPr lang="es-ES" u="sng" dirty="0" err="1"/>
              <a:t>sessions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CANVAS (</a:t>
            </a:r>
            <a:r>
              <a:rPr lang="es-ES" dirty="0" err="1"/>
              <a:t>development</a:t>
            </a:r>
            <a:r>
              <a:rPr lang="es-ES" dirty="0"/>
              <a:t> of </a:t>
            </a:r>
            <a:r>
              <a:rPr lang="es-ES" dirty="0" err="1"/>
              <a:t>business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canvas</a:t>
            </a:r>
            <a:r>
              <a:rPr lang="es-ES" dirty="0"/>
              <a:t>) &amp; </a:t>
            </a:r>
            <a:r>
              <a:rPr lang="es-ES" dirty="0" err="1"/>
              <a:t>preparation</a:t>
            </a:r>
            <a:r>
              <a:rPr lang="es-ES" dirty="0"/>
              <a:t> of </a:t>
            </a:r>
            <a:r>
              <a:rPr lang="es-ES" dirty="0" err="1"/>
              <a:t>presentations</a:t>
            </a:r>
            <a:r>
              <a:rPr lang="es-ES" dirty="0"/>
              <a:t>) + Individual </a:t>
            </a:r>
            <a:r>
              <a:rPr lang="es-ES" dirty="0" err="1"/>
              <a:t>tutoring</a:t>
            </a:r>
            <a:r>
              <a:rPr lang="es-ES" dirty="0"/>
              <a:t> </a:t>
            </a:r>
            <a:r>
              <a:rPr lang="es-ES" dirty="0" err="1"/>
              <a:t>sessions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Victor</a:t>
            </a:r>
            <a:r>
              <a:rPr lang="es-ES" dirty="0"/>
              <a:t> </a:t>
            </a:r>
            <a:r>
              <a:rPr lang="es-ES" dirty="0" err="1"/>
              <a:t>Climent</a:t>
            </a:r>
            <a:r>
              <a:rPr lang="es-ES" dirty="0"/>
              <a:t> </a:t>
            </a:r>
          </a:p>
          <a:p>
            <a:r>
              <a:rPr lang="es-ES" u="sng" dirty="0" err="1"/>
              <a:t>Phase</a:t>
            </a:r>
            <a:r>
              <a:rPr lang="es-ES" u="sng" dirty="0"/>
              <a:t> 3: </a:t>
            </a:r>
            <a:r>
              <a:rPr lang="es-ES" u="sng" dirty="0" err="1"/>
              <a:t>Competition</a:t>
            </a:r>
            <a:r>
              <a:rPr lang="es-ES" dirty="0"/>
              <a:t>. </a:t>
            </a:r>
            <a:r>
              <a:rPr lang="es-ES" dirty="0" err="1"/>
              <a:t>Presentation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projects</a:t>
            </a:r>
            <a:r>
              <a:rPr lang="es-ES" dirty="0"/>
              <a:t> to a </a:t>
            </a:r>
            <a:r>
              <a:rPr lang="es-ES" dirty="0" err="1"/>
              <a:t>Jury</a:t>
            </a:r>
            <a:r>
              <a:rPr lang="es-ES" dirty="0"/>
              <a:t>, </a:t>
            </a:r>
            <a:r>
              <a:rPr lang="es-ES" dirty="0" err="1"/>
              <a:t>delivery</a:t>
            </a:r>
            <a:r>
              <a:rPr lang="es-ES" dirty="0"/>
              <a:t> of </a:t>
            </a:r>
            <a:r>
              <a:rPr lang="es-ES" dirty="0" err="1"/>
              <a:t>prizes</a:t>
            </a:r>
            <a:r>
              <a:rPr lang="es-ES" dirty="0"/>
              <a:t> (500€ </a:t>
            </a:r>
            <a:r>
              <a:rPr lang="es-ES" dirty="0" err="1"/>
              <a:t>each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best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 in Social </a:t>
            </a:r>
            <a:r>
              <a:rPr lang="es-ES" dirty="0" err="1"/>
              <a:t>Innovation</a:t>
            </a:r>
            <a:r>
              <a:rPr lang="es-ES" dirty="0"/>
              <a:t>, Social </a:t>
            </a:r>
            <a:r>
              <a:rPr lang="es-ES" dirty="0" err="1"/>
              <a:t>Entrepreneurship</a:t>
            </a:r>
            <a:r>
              <a:rPr lang="es-ES" dirty="0"/>
              <a:t>, </a:t>
            </a:r>
            <a:r>
              <a:rPr lang="es-ES" dirty="0" err="1"/>
              <a:t>Corporate</a:t>
            </a:r>
            <a:r>
              <a:rPr lang="es-ES" dirty="0"/>
              <a:t> Social </a:t>
            </a:r>
            <a:r>
              <a:rPr lang="es-ES" dirty="0" err="1"/>
              <a:t>Responsibility</a:t>
            </a:r>
            <a:r>
              <a:rPr lang="es-ES" dirty="0"/>
              <a:t>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0249535-6177-7B40-A8B5-96A26CA6E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7" t="17077" r="34287" b="33568"/>
          <a:stretch/>
        </p:blipFill>
        <p:spPr>
          <a:xfrm>
            <a:off x="267128" y="1488644"/>
            <a:ext cx="3616104" cy="25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54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2633" y="3041623"/>
            <a:ext cx="6858000" cy="774753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GRACIAS!</a:t>
            </a:r>
          </a:p>
        </p:txBody>
      </p:sp>
      <p:sp>
        <p:nvSpPr>
          <p:cNvPr id="5" name="Marcador de texto 5">
            <a:extLst>
              <a:ext uri="{FF2B5EF4-FFF2-40B4-BE49-F238E27FC236}">
                <a16:creationId xmlns:a16="http://schemas.microsoft.com/office/drawing/2014/main" id="{3B413396-621F-314A-98A3-0F5CF5138D0F}"/>
              </a:ext>
            </a:extLst>
          </p:cNvPr>
          <p:cNvSpPr txBox="1">
            <a:spLocks/>
          </p:cNvSpPr>
          <p:nvPr/>
        </p:nvSpPr>
        <p:spPr>
          <a:xfrm>
            <a:off x="2389885" y="6088962"/>
            <a:ext cx="4731969" cy="854681"/>
          </a:xfrm>
          <a:prstGeom prst="rect">
            <a:avLst/>
          </a:prstGeom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GB" sz="1400" dirty="0"/>
              <a:t>Cristina Beans, M.Sc., MBA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/>
              <a:t>Senior Project Manager, OGPI-University of Alicante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200" dirty="0">
                <a:hlinkClick r:id="rId2"/>
              </a:rPr>
              <a:t>c.beans@ua.es</a:t>
            </a:r>
            <a:r>
              <a:rPr lang="en-GB" sz="1200" dirty="0"/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FD797F5-04DA-6644-9EE0-A93F8C68A8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091" y="6092687"/>
            <a:ext cx="1295579" cy="6261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249FABE-8007-AC47-AC4E-896068E5137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375" y="6092687"/>
            <a:ext cx="850699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17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6">
            <a:extLst>
              <a:ext uri="{FF2B5EF4-FFF2-40B4-BE49-F238E27FC236}">
                <a16:creationId xmlns:a16="http://schemas.microsoft.com/office/drawing/2014/main" id="{2ABFC9AD-6AF8-134D-B83B-6CC66F58AA82}"/>
              </a:ext>
            </a:extLst>
          </p:cNvPr>
          <p:cNvSpPr txBox="1">
            <a:spLocks/>
          </p:cNvSpPr>
          <p:nvPr/>
        </p:nvSpPr>
        <p:spPr>
          <a:xfrm>
            <a:off x="443216" y="1458224"/>
            <a:ext cx="70275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 algn="l">
              <a:spcAft>
                <a:spcPts val="200"/>
              </a:spcAft>
            </a:pPr>
            <a:r>
              <a:rPr lang="en-GB" sz="3600" dirty="0"/>
              <a:t>This is not an exhaustive list, just a brief sharing of experience from UA’s employment </a:t>
            </a:r>
            <a:r>
              <a:rPr lang="en-GB" sz="3600" dirty="0" err="1"/>
              <a:t>center</a:t>
            </a:r>
            <a:r>
              <a:rPr lang="en-GB" sz="3600" dirty="0"/>
              <a:t>…</a:t>
            </a:r>
          </a:p>
        </p:txBody>
      </p:sp>
      <p:pic>
        <p:nvPicPr>
          <p:cNvPr id="3" name="Imagen 2" descr="5 Awesome Examples of Blogs Built with Weebly — FREE ...">
            <a:extLst>
              <a:ext uri="{FF2B5EF4-FFF2-40B4-BE49-F238E27FC236}">
                <a16:creationId xmlns:a16="http://schemas.microsoft.com/office/drawing/2014/main" id="{DE07B7A2-C11F-6442-AFD3-EA37064E41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659027" y="3940649"/>
            <a:ext cx="482600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2"/>
            <a:ext cx="8515350" cy="3549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000" b="1" dirty="0"/>
              <a:t>Does your university organise activities for secondary schools in its sphere of influence?</a:t>
            </a:r>
          </a:p>
          <a:p>
            <a:pPr algn="r">
              <a:spcAft>
                <a:spcPts val="200"/>
              </a:spcAft>
            </a:pPr>
            <a:endParaRPr lang="en-GB" sz="5000" b="1" dirty="0"/>
          </a:p>
          <a:p>
            <a:pPr algn="r">
              <a:spcAft>
                <a:spcPts val="200"/>
              </a:spcAft>
            </a:pPr>
            <a:r>
              <a:rPr lang="en-GB" sz="5000" b="1" dirty="0"/>
              <a:t>UA does!</a:t>
            </a:r>
          </a:p>
        </p:txBody>
      </p:sp>
    </p:spTree>
    <p:extLst>
      <p:ext uri="{BB962C8B-B14F-4D97-AF65-F5344CB8AC3E}">
        <p14:creationId xmlns:p14="http://schemas.microsoft.com/office/powerpoint/2010/main" val="2275094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293829" y="1471603"/>
            <a:ext cx="45316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Target:</a:t>
            </a:r>
            <a:r>
              <a:rPr lang="es-ES" sz="1600" dirty="0"/>
              <a:t> Alicante </a:t>
            </a:r>
            <a:r>
              <a:rPr lang="es-ES" sz="1600" dirty="0" err="1"/>
              <a:t>province</a:t>
            </a:r>
            <a:r>
              <a:rPr lang="es-ES" sz="1600" dirty="0"/>
              <a:t> </a:t>
            </a:r>
            <a:r>
              <a:rPr lang="es-ES" sz="1600" dirty="0" err="1"/>
              <a:t>upper</a:t>
            </a:r>
            <a:r>
              <a:rPr lang="es-ES" sz="1600" dirty="0"/>
              <a:t> &amp; </a:t>
            </a:r>
            <a:r>
              <a:rPr lang="es-ES" sz="1600" dirty="0" err="1"/>
              <a:t>lower</a:t>
            </a:r>
            <a:r>
              <a:rPr lang="es-ES" sz="1600" dirty="0"/>
              <a:t> </a:t>
            </a:r>
            <a:r>
              <a:rPr lang="es-ES" sz="1600" dirty="0" err="1"/>
              <a:t>seconday</a:t>
            </a:r>
            <a:r>
              <a:rPr lang="es-ES" sz="1600" dirty="0"/>
              <a:t> </a:t>
            </a:r>
            <a:r>
              <a:rPr lang="es-ES" sz="1600" dirty="0" err="1"/>
              <a:t>school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 &amp; </a:t>
            </a:r>
            <a:r>
              <a:rPr lang="es-ES" sz="1600" dirty="0" err="1"/>
              <a:t>vocational</a:t>
            </a:r>
            <a:r>
              <a:rPr lang="es-ES" sz="1600" dirty="0"/>
              <a:t> </a:t>
            </a:r>
            <a:r>
              <a:rPr lang="es-ES" sz="1600" dirty="0" err="1"/>
              <a:t>school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 (+ </a:t>
            </a:r>
            <a:r>
              <a:rPr lang="es-ES" sz="1600" dirty="0" err="1"/>
              <a:t>professors</a:t>
            </a:r>
            <a:r>
              <a:rPr lang="es-ES" sz="1600" dirty="0"/>
              <a:t>) </a:t>
            </a:r>
          </a:p>
          <a:p>
            <a:r>
              <a:rPr lang="es-ES" sz="1600" b="1" dirty="0" err="1"/>
              <a:t>Objective</a:t>
            </a:r>
            <a:r>
              <a:rPr lang="es-ES" sz="1600" b="1" dirty="0"/>
              <a:t>:</a:t>
            </a:r>
            <a:r>
              <a:rPr lang="es-ES" sz="1600" dirty="0"/>
              <a:t> Online </a:t>
            </a:r>
            <a:r>
              <a:rPr lang="es-ES" sz="1600" dirty="0" err="1"/>
              <a:t>educative</a:t>
            </a:r>
            <a:r>
              <a:rPr lang="es-ES" sz="1600" dirty="0"/>
              <a:t> </a:t>
            </a:r>
            <a:r>
              <a:rPr lang="es-ES" sz="1600" dirty="0" err="1"/>
              <a:t>experience</a:t>
            </a:r>
            <a:r>
              <a:rPr lang="es-ES" sz="1600" dirty="0"/>
              <a:t> to </a:t>
            </a:r>
            <a:r>
              <a:rPr lang="es-ES" sz="1600" dirty="0" err="1"/>
              <a:t>know</a:t>
            </a:r>
            <a:r>
              <a:rPr lang="es-ES" sz="1600" dirty="0"/>
              <a:t> and </a:t>
            </a:r>
            <a:r>
              <a:rPr lang="es-ES" sz="1600" dirty="0" err="1"/>
              <a:t>implement</a:t>
            </a:r>
            <a:r>
              <a:rPr lang="es-ES" sz="1600" dirty="0"/>
              <a:t> </a:t>
            </a:r>
            <a:r>
              <a:rPr lang="es-ES" sz="1600" dirty="0" err="1"/>
              <a:t>different</a:t>
            </a:r>
            <a:r>
              <a:rPr lang="es-ES" sz="1600" dirty="0"/>
              <a:t> tolos </a:t>
            </a:r>
            <a:r>
              <a:rPr lang="es-ES" sz="1600" dirty="0" err="1"/>
              <a:t>such</a:t>
            </a:r>
            <a:r>
              <a:rPr lang="es-ES" sz="1600" dirty="0"/>
              <a:t> as </a:t>
            </a:r>
            <a:r>
              <a:rPr lang="es-ES" sz="1600" dirty="0" err="1"/>
              <a:t>Design</a:t>
            </a:r>
            <a:r>
              <a:rPr lang="es-ES" sz="1600" dirty="0"/>
              <a:t> </a:t>
            </a:r>
            <a:r>
              <a:rPr lang="es-ES" sz="1600" dirty="0" err="1"/>
              <a:t>Thinking</a:t>
            </a:r>
            <a:r>
              <a:rPr lang="es-ES" sz="1600" dirty="0"/>
              <a:t>, </a:t>
            </a:r>
            <a:r>
              <a:rPr lang="es-ES" sz="1600" dirty="0" err="1"/>
              <a:t>Creativity</a:t>
            </a:r>
            <a:r>
              <a:rPr lang="es-ES" sz="1600" dirty="0"/>
              <a:t>, </a:t>
            </a:r>
            <a:r>
              <a:rPr lang="es-ES" sz="1600" dirty="0" err="1"/>
              <a:t>Problem-solving</a:t>
            </a:r>
            <a:r>
              <a:rPr lang="es-ES" sz="1600" dirty="0"/>
              <a:t>, to </a:t>
            </a:r>
            <a:r>
              <a:rPr lang="es-ES" sz="1600" dirty="0" err="1"/>
              <a:t>develop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</a:t>
            </a:r>
            <a:r>
              <a:rPr lang="es-ES" sz="1600" dirty="0" err="1"/>
              <a:t>competencies</a:t>
            </a:r>
            <a:r>
              <a:rPr lang="es-ES" sz="1600" dirty="0"/>
              <a:t> 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help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 </a:t>
            </a:r>
            <a:r>
              <a:rPr lang="es-ES" sz="1600" dirty="0" err="1"/>
              <a:t>develop</a:t>
            </a:r>
            <a:r>
              <a:rPr lang="es-ES" sz="1600" dirty="0"/>
              <a:t> </a:t>
            </a:r>
            <a:r>
              <a:rPr lang="es-ES" sz="1600" dirty="0" err="1"/>
              <a:t>them</a:t>
            </a:r>
            <a:endParaRPr lang="es-ES" sz="1600" dirty="0"/>
          </a:p>
          <a:p>
            <a:r>
              <a:rPr lang="es-ES" sz="1600" b="1" dirty="0" err="1"/>
              <a:t>Partners</a:t>
            </a:r>
            <a:r>
              <a:rPr lang="es-ES" sz="1600" dirty="0"/>
              <a:t>: </a:t>
            </a:r>
            <a:r>
              <a:rPr lang="es-ES" sz="1600" dirty="0" err="1"/>
              <a:t>Is</a:t>
            </a:r>
            <a:r>
              <a:rPr lang="es-ES" sz="1600" dirty="0"/>
              <a:t> a </a:t>
            </a:r>
            <a:r>
              <a:rPr lang="es-ES" sz="1600" dirty="0" err="1"/>
              <a:t>national</a:t>
            </a:r>
            <a:r>
              <a:rPr lang="es-ES" sz="1600" dirty="0"/>
              <a:t> </a:t>
            </a:r>
            <a:r>
              <a:rPr lang="es-ES" sz="1600" dirty="0" err="1"/>
              <a:t>project</a:t>
            </a:r>
            <a:r>
              <a:rPr lang="es-ES" sz="1600" dirty="0"/>
              <a:t>,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team</a:t>
            </a:r>
            <a:r>
              <a:rPr lang="es-ES" sz="1600" dirty="0"/>
              <a:t> </a:t>
            </a:r>
            <a:r>
              <a:rPr lang="es-ES" sz="1600" dirty="0" err="1"/>
              <a:t>members</a:t>
            </a:r>
            <a:r>
              <a:rPr lang="es-ES" sz="1600" dirty="0"/>
              <a:t> </a:t>
            </a:r>
            <a:r>
              <a:rPr lang="es-ES" sz="1600" dirty="0" err="1"/>
              <a:t>around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country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493605" y="566678"/>
            <a:ext cx="549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SCHOOL FOR YOUNG ENTREPRNEURS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6721BD-25FE-854A-8E2D-E3A590718E3F}"/>
              </a:ext>
            </a:extLst>
          </p:cNvPr>
          <p:cNvSpPr txBox="1"/>
          <p:nvPr/>
        </p:nvSpPr>
        <p:spPr>
          <a:xfrm>
            <a:off x="54580" y="4245070"/>
            <a:ext cx="87709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What</a:t>
            </a:r>
            <a:r>
              <a:rPr lang="es-ES" sz="1600" b="1" dirty="0"/>
              <a:t> </a:t>
            </a:r>
            <a:r>
              <a:rPr lang="es-ES" sz="1600" b="1" dirty="0" err="1"/>
              <a:t>is</a:t>
            </a:r>
            <a:r>
              <a:rPr lang="es-ES" sz="1600" b="1" dirty="0"/>
              <a:t> </a:t>
            </a:r>
            <a:r>
              <a:rPr lang="es-ES" sz="1600" b="1" dirty="0" err="1"/>
              <a:t>it</a:t>
            </a:r>
            <a:r>
              <a:rPr lang="es-ES" sz="1600" b="1" dirty="0"/>
              <a:t>? </a:t>
            </a:r>
            <a:r>
              <a:rPr lang="es-ES" sz="1600" dirty="0" err="1"/>
              <a:t>Teams</a:t>
            </a:r>
            <a:r>
              <a:rPr lang="es-ES" sz="1600" dirty="0"/>
              <a:t> of </a:t>
            </a:r>
            <a:r>
              <a:rPr lang="es-ES" sz="1600" dirty="0" err="1"/>
              <a:t>students</a:t>
            </a:r>
            <a:r>
              <a:rPr lang="es-ES" sz="1600" dirty="0"/>
              <a:t> (+ </a:t>
            </a:r>
            <a:r>
              <a:rPr lang="es-ES" sz="1600" dirty="0" err="1"/>
              <a:t>their</a:t>
            </a:r>
            <a:r>
              <a:rPr lang="es-ES" sz="1600" dirty="0"/>
              <a:t> </a:t>
            </a:r>
            <a:r>
              <a:rPr lang="es-ES" sz="1600" dirty="0" err="1"/>
              <a:t>teacher</a:t>
            </a:r>
            <a:r>
              <a:rPr lang="es-ES" sz="1600" dirty="0"/>
              <a:t>) </a:t>
            </a:r>
            <a:r>
              <a:rPr lang="es-ES" sz="1600" dirty="0" err="1"/>
              <a:t>present</a:t>
            </a:r>
            <a:r>
              <a:rPr lang="es-ES" sz="1600" dirty="0"/>
              <a:t>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innovative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</a:t>
            </a:r>
            <a:r>
              <a:rPr lang="es-ES" sz="1600" dirty="0" err="1"/>
              <a:t>project</a:t>
            </a:r>
            <a:r>
              <a:rPr lang="es-ES" sz="1600" dirty="0"/>
              <a:t> </a:t>
            </a:r>
            <a:r>
              <a:rPr lang="es-ES" sz="1600" dirty="0" err="1"/>
              <a:t>related</a:t>
            </a:r>
            <a:r>
              <a:rPr lang="es-ES" sz="1600" dirty="0"/>
              <a:t> to </a:t>
            </a:r>
            <a:r>
              <a:rPr lang="es-ES" sz="1600" dirty="0" err="1"/>
              <a:t>one</a:t>
            </a:r>
            <a:r>
              <a:rPr lang="es-ES" sz="1600" dirty="0"/>
              <a:t> of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SDGs</a:t>
            </a:r>
            <a:endParaRPr lang="es-ES" sz="1600" dirty="0"/>
          </a:p>
          <a:p>
            <a:r>
              <a:rPr lang="es-ES" sz="1600" b="1" dirty="0" err="1"/>
              <a:t>Methodology</a:t>
            </a:r>
            <a:r>
              <a:rPr lang="es-ES" sz="1600" b="1" dirty="0"/>
              <a:t>:</a:t>
            </a:r>
            <a:r>
              <a:rPr lang="es-ES" sz="1600" dirty="0"/>
              <a:t> training workshops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“</a:t>
            </a:r>
            <a:r>
              <a:rPr lang="es-ES" sz="1600" dirty="0" err="1"/>
              <a:t>How</a:t>
            </a:r>
            <a:r>
              <a:rPr lang="es-ES" sz="1600" dirty="0"/>
              <a:t> to </a:t>
            </a:r>
            <a:r>
              <a:rPr lang="es-ES" sz="1600" dirty="0" err="1"/>
              <a:t>guide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 to do </a:t>
            </a:r>
            <a:r>
              <a:rPr lang="es-ES" sz="1600" dirty="0" err="1"/>
              <a:t>research</a:t>
            </a:r>
            <a:r>
              <a:rPr lang="es-ES" sz="1600" dirty="0"/>
              <a:t> and define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information</a:t>
            </a:r>
            <a:r>
              <a:rPr lang="es-ES" sz="1600" dirty="0"/>
              <a:t> </a:t>
            </a:r>
            <a:r>
              <a:rPr lang="es-ES" sz="1600" dirty="0" err="1"/>
              <a:t>they</a:t>
            </a:r>
            <a:r>
              <a:rPr lang="es-ES" sz="1600" dirty="0"/>
              <a:t> </a:t>
            </a:r>
            <a:r>
              <a:rPr lang="es-ES" sz="1600" dirty="0" err="1"/>
              <a:t>need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their</a:t>
            </a:r>
            <a:r>
              <a:rPr lang="es-ES" sz="1600" dirty="0"/>
              <a:t> </a:t>
            </a:r>
            <a:r>
              <a:rPr lang="es-ES" sz="1600" dirty="0" err="1"/>
              <a:t>projects</a:t>
            </a:r>
            <a:r>
              <a:rPr lang="es-ES" sz="1600" dirty="0"/>
              <a:t>” (2h)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“</a:t>
            </a:r>
            <a:r>
              <a:rPr lang="es-ES" sz="1600" dirty="0" err="1"/>
              <a:t>How</a:t>
            </a:r>
            <a:r>
              <a:rPr lang="es-ES" sz="1600" dirty="0"/>
              <a:t> to </a:t>
            </a:r>
            <a:r>
              <a:rPr lang="es-ES" sz="1600" dirty="0" err="1"/>
              <a:t>teach</a:t>
            </a:r>
            <a:r>
              <a:rPr lang="es-ES" sz="1600" dirty="0"/>
              <a:t> </a:t>
            </a:r>
            <a:r>
              <a:rPr lang="es-ES" sz="1600" dirty="0" err="1"/>
              <a:t>our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 to </a:t>
            </a:r>
            <a:r>
              <a:rPr lang="es-ES" sz="1600" dirty="0" err="1"/>
              <a:t>ideate</a:t>
            </a:r>
            <a:r>
              <a:rPr lang="es-ES" sz="1600" dirty="0"/>
              <a:t> </a:t>
            </a:r>
            <a:r>
              <a:rPr lang="es-ES" sz="1600" dirty="0" err="1"/>
              <a:t>innovative</a:t>
            </a:r>
            <a:r>
              <a:rPr lang="es-ES" sz="1600" dirty="0"/>
              <a:t> </a:t>
            </a:r>
            <a:r>
              <a:rPr lang="es-ES" sz="1600" dirty="0" err="1"/>
              <a:t>proposals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triple </a:t>
            </a:r>
            <a:r>
              <a:rPr lang="es-ES" sz="1600" dirty="0" err="1"/>
              <a:t>impact</a:t>
            </a:r>
            <a:r>
              <a:rPr lang="es-ES" sz="1600" dirty="0"/>
              <a:t>” (2h)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“Visual </a:t>
            </a:r>
            <a:r>
              <a:rPr lang="es-ES" sz="1600" dirty="0" err="1"/>
              <a:t>thinking</a:t>
            </a:r>
            <a:r>
              <a:rPr lang="es-ES" sz="1600" dirty="0"/>
              <a:t> &amp; </a:t>
            </a:r>
            <a:r>
              <a:rPr lang="es-ES" sz="1600" dirty="0" err="1"/>
              <a:t>mind</a:t>
            </a:r>
            <a:r>
              <a:rPr lang="es-ES" sz="1600" dirty="0"/>
              <a:t> </a:t>
            </a:r>
            <a:r>
              <a:rPr lang="es-ES" sz="1600" dirty="0" err="1"/>
              <a:t>maps</a:t>
            </a:r>
            <a:r>
              <a:rPr lang="es-ES" sz="1600" dirty="0"/>
              <a:t> to </a:t>
            </a:r>
            <a:r>
              <a:rPr lang="es-ES" sz="1600" dirty="0" err="1"/>
              <a:t>design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innovative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Project” (3h)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BBAB9E-32B4-3940-809C-E189D477677C}"/>
              </a:ext>
            </a:extLst>
          </p:cNvPr>
          <p:cNvSpPr txBox="1"/>
          <p:nvPr/>
        </p:nvSpPr>
        <p:spPr>
          <a:xfrm>
            <a:off x="0" y="6411724"/>
            <a:ext cx="9249648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hlinkClick r:id="rId2"/>
              </a:rPr>
              <a:t>https://escueladejovenesemprendedores.com/talleres-ua/</a:t>
            </a:r>
            <a:r>
              <a:rPr lang="es-ES" sz="1200" dirty="0"/>
              <a:t>  </a:t>
            </a:r>
          </a:p>
          <a:p>
            <a:r>
              <a:rPr lang="es-ES" sz="1100" dirty="0">
                <a:hlinkClick r:id="rId3"/>
              </a:rPr>
              <a:t>https://appempleo.ua.es/actividad/ver/escuela-para-jovenes-emprendedores?fbclid=IwAR3kgIsam-3zAaIFN3Qsqd8NFmviIlmgHjdq_LfikiOJAH9Wr1gUZ3Z3fks</a:t>
            </a:r>
            <a:r>
              <a:rPr lang="es-ES" sz="1100" dirty="0"/>
              <a:t>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CC56533E-DB00-3545-B4B4-9B12BFD19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782" y="1522972"/>
            <a:ext cx="3966593" cy="213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831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858907" y="1522973"/>
            <a:ext cx="3966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Target:</a:t>
            </a:r>
            <a:r>
              <a:rPr lang="es-ES" sz="1600" dirty="0"/>
              <a:t> Alicante </a:t>
            </a:r>
            <a:r>
              <a:rPr lang="es-ES" sz="1600" dirty="0" err="1"/>
              <a:t>province</a:t>
            </a:r>
            <a:r>
              <a:rPr lang="es-ES" sz="1600" dirty="0"/>
              <a:t> </a:t>
            </a:r>
            <a:r>
              <a:rPr lang="es-ES" sz="1600" dirty="0" err="1"/>
              <a:t>upper</a:t>
            </a:r>
            <a:r>
              <a:rPr lang="es-ES" sz="1600" dirty="0"/>
              <a:t> &amp; </a:t>
            </a:r>
            <a:r>
              <a:rPr lang="es-ES" sz="1600" dirty="0" err="1"/>
              <a:t>lower</a:t>
            </a:r>
            <a:r>
              <a:rPr lang="es-ES" sz="1600" dirty="0"/>
              <a:t> </a:t>
            </a:r>
            <a:r>
              <a:rPr lang="es-ES" sz="1600" dirty="0" err="1"/>
              <a:t>seconday</a:t>
            </a:r>
            <a:r>
              <a:rPr lang="es-ES" sz="1600" dirty="0"/>
              <a:t> </a:t>
            </a:r>
            <a:r>
              <a:rPr lang="es-ES" sz="1600" dirty="0" err="1"/>
              <a:t>school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 &amp; </a:t>
            </a:r>
            <a:r>
              <a:rPr lang="es-ES" sz="1600" dirty="0" err="1"/>
              <a:t>vocational</a:t>
            </a:r>
            <a:r>
              <a:rPr lang="es-ES" sz="1600" dirty="0"/>
              <a:t> </a:t>
            </a:r>
            <a:r>
              <a:rPr lang="es-ES" sz="1600" dirty="0" err="1"/>
              <a:t>school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 (+ </a:t>
            </a:r>
            <a:r>
              <a:rPr lang="es-ES" sz="1600" dirty="0" err="1"/>
              <a:t>professors</a:t>
            </a:r>
            <a:r>
              <a:rPr lang="es-ES" sz="1600" dirty="0"/>
              <a:t>) (2 </a:t>
            </a:r>
            <a:r>
              <a:rPr lang="es-ES" sz="1600" dirty="0" err="1"/>
              <a:t>categories</a:t>
            </a:r>
            <a:r>
              <a:rPr lang="es-ES" sz="1600" dirty="0"/>
              <a:t> of </a:t>
            </a:r>
            <a:r>
              <a:rPr lang="es-ES" sz="1600" dirty="0" err="1"/>
              <a:t>age</a:t>
            </a:r>
            <a:r>
              <a:rPr lang="es-ES" sz="1600" dirty="0"/>
              <a:t> </a:t>
            </a:r>
            <a:r>
              <a:rPr lang="es-ES" sz="1600" dirty="0" err="1"/>
              <a:t>group</a:t>
            </a:r>
            <a:r>
              <a:rPr lang="es-ES" sz="1600" dirty="0"/>
              <a:t>)</a:t>
            </a:r>
          </a:p>
          <a:p>
            <a:r>
              <a:rPr lang="es-ES" sz="1600" b="1" dirty="0" err="1"/>
              <a:t>Objective</a:t>
            </a:r>
            <a:r>
              <a:rPr lang="es-ES" sz="1600" b="1" dirty="0"/>
              <a:t>:</a:t>
            </a:r>
            <a:r>
              <a:rPr lang="es-ES" sz="1600" dirty="0"/>
              <a:t> </a:t>
            </a:r>
            <a:r>
              <a:rPr lang="es-ES" sz="1600" dirty="0" err="1"/>
              <a:t>Stimulate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&amp; </a:t>
            </a:r>
            <a:r>
              <a:rPr lang="es-ES" sz="1600" dirty="0" err="1"/>
              <a:t>innovative</a:t>
            </a:r>
            <a:r>
              <a:rPr lang="es-ES" sz="1600" dirty="0"/>
              <a:t> </a:t>
            </a:r>
            <a:r>
              <a:rPr lang="es-ES" sz="1600" dirty="0" err="1"/>
              <a:t>activities</a:t>
            </a:r>
            <a:r>
              <a:rPr lang="es-ES" sz="1600" dirty="0"/>
              <a:t> </a:t>
            </a:r>
            <a:r>
              <a:rPr lang="es-ES" sz="1600" dirty="0" err="1"/>
              <a:t>among</a:t>
            </a:r>
            <a:r>
              <a:rPr lang="es-ES" sz="1600" dirty="0"/>
              <a:t> pre-</a:t>
            </a:r>
            <a:r>
              <a:rPr lang="es-ES" sz="1600" dirty="0" err="1"/>
              <a:t>university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, </a:t>
            </a:r>
            <a:r>
              <a:rPr lang="es-ES" sz="1600" dirty="0" err="1"/>
              <a:t>together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associated</a:t>
            </a:r>
            <a:r>
              <a:rPr lang="es-ES" sz="1600" dirty="0"/>
              <a:t> </a:t>
            </a:r>
            <a:r>
              <a:rPr lang="es-ES" sz="1600" dirty="0" err="1"/>
              <a:t>competencies</a:t>
            </a:r>
            <a:r>
              <a:rPr lang="es-ES" sz="1600" dirty="0"/>
              <a:t> </a:t>
            </a:r>
            <a:r>
              <a:rPr lang="es-ES" sz="1600" dirty="0" err="1"/>
              <a:t>such</a:t>
            </a:r>
            <a:r>
              <a:rPr lang="es-ES" sz="1600" dirty="0"/>
              <a:t> as </a:t>
            </a:r>
            <a:r>
              <a:rPr lang="es-ES" sz="1600" dirty="0" err="1"/>
              <a:t>creativity</a:t>
            </a:r>
            <a:r>
              <a:rPr lang="es-ES" sz="1600" dirty="0"/>
              <a:t>, </a:t>
            </a:r>
            <a:r>
              <a:rPr lang="es-ES" sz="1600" dirty="0" err="1"/>
              <a:t>autonomy</a:t>
            </a:r>
            <a:r>
              <a:rPr lang="es-ES" sz="1600" dirty="0"/>
              <a:t>, </a:t>
            </a:r>
            <a:r>
              <a:rPr lang="es-ES" sz="1600" dirty="0" err="1"/>
              <a:t>teamwork</a:t>
            </a:r>
            <a:r>
              <a:rPr lang="es-ES" sz="1600" dirty="0"/>
              <a:t>, </a:t>
            </a:r>
            <a:r>
              <a:rPr lang="es-ES" sz="1600" dirty="0" err="1"/>
              <a:t>confidence</a:t>
            </a:r>
            <a:r>
              <a:rPr lang="es-ES" sz="1600" dirty="0"/>
              <a:t>, </a:t>
            </a:r>
            <a:r>
              <a:rPr lang="es-ES" sz="1600" dirty="0" err="1"/>
              <a:t>ability</a:t>
            </a:r>
            <a:r>
              <a:rPr lang="es-ES" sz="1600" dirty="0"/>
              <a:t> to asume </a:t>
            </a:r>
            <a:r>
              <a:rPr lang="es-ES" sz="1600" dirty="0" err="1"/>
              <a:t>risks</a:t>
            </a:r>
            <a:r>
              <a:rPr lang="es-ES" sz="1600" dirty="0"/>
              <a:t>, </a:t>
            </a:r>
            <a:r>
              <a:rPr lang="es-ES" sz="1600" dirty="0" err="1"/>
              <a:t>tenacity</a:t>
            </a:r>
            <a:r>
              <a:rPr lang="es-ES" sz="1600" dirty="0"/>
              <a:t>, </a:t>
            </a:r>
            <a:r>
              <a:rPr lang="es-ES" sz="1600" dirty="0" err="1"/>
              <a:t>responsibiliy</a:t>
            </a:r>
            <a:r>
              <a:rPr lang="es-ES" sz="1600" dirty="0"/>
              <a:t>, </a:t>
            </a:r>
            <a:r>
              <a:rPr lang="es-ES" sz="1600" dirty="0" err="1"/>
              <a:t>leadership</a:t>
            </a:r>
            <a:r>
              <a:rPr lang="es-ES" sz="1600" dirty="0"/>
              <a:t> &amp; </a:t>
            </a:r>
            <a:r>
              <a:rPr lang="es-ES" sz="1600" dirty="0" err="1"/>
              <a:t>solidarity</a:t>
            </a:r>
            <a:endParaRPr lang="es-ES" sz="1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493605" y="566678"/>
            <a:ext cx="5496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/>
              <a:t>ENTERPRENEURSHIP &amp; INNOVATION PRE-UNIVERSITY STUDENT COMPETITION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5D846006-C2E5-B04D-99F0-258EF6A8D1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4" y="1522973"/>
            <a:ext cx="4650984" cy="25967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36721BD-25FE-854A-8E2D-E3A590718E3F}"/>
              </a:ext>
            </a:extLst>
          </p:cNvPr>
          <p:cNvSpPr txBox="1"/>
          <p:nvPr/>
        </p:nvSpPr>
        <p:spPr>
          <a:xfrm>
            <a:off x="54580" y="4245070"/>
            <a:ext cx="877092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b="1" dirty="0" err="1"/>
              <a:t>What</a:t>
            </a:r>
            <a:r>
              <a:rPr lang="es-ES" sz="1500" b="1" dirty="0"/>
              <a:t> </a:t>
            </a:r>
            <a:r>
              <a:rPr lang="es-ES" sz="1500" b="1" dirty="0" err="1"/>
              <a:t>is</a:t>
            </a:r>
            <a:r>
              <a:rPr lang="es-ES" sz="1500" b="1" dirty="0"/>
              <a:t> </a:t>
            </a:r>
            <a:r>
              <a:rPr lang="es-ES" sz="1500" b="1" dirty="0" err="1"/>
              <a:t>it</a:t>
            </a:r>
            <a:r>
              <a:rPr lang="es-ES" sz="1500" b="1" dirty="0"/>
              <a:t>? </a:t>
            </a:r>
            <a:r>
              <a:rPr lang="es-ES" sz="1500" dirty="0" err="1"/>
              <a:t>Teams</a:t>
            </a:r>
            <a:r>
              <a:rPr lang="es-ES" sz="1500" dirty="0"/>
              <a:t> of </a:t>
            </a:r>
            <a:r>
              <a:rPr lang="es-ES" sz="1500" dirty="0" err="1"/>
              <a:t>students</a:t>
            </a:r>
            <a:r>
              <a:rPr lang="es-ES" sz="1500" dirty="0"/>
              <a:t> (+ </a:t>
            </a:r>
            <a:r>
              <a:rPr lang="es-ES" sz="1500" dirty="0" err="1"/>
              <a:t>their</a:t>
            </a:r>
            <a:r>
              <a:rPr lang="es-ES" sz="1500" dirty="0"/>
              <a:t> </a:t>
            </a:r>
            <a:r>
              <a:rPr lang="es-ES" sz="1500" dirty="0" err="1"/>
              <a:t>teacher</a:t>
            </a:r>
            <a:r>
              <a:rPr lang="es-ES" sz="1500" dirty="0"/>
              <a:t>) </a:t>
            </a:r>
            <a:r>
              <a:rPr lang="es-ES" sz="1500" dirty="0" err="1"/>
              <a:t>present</a:t>
            </a:r>
            <a:r>
              <a:rPr lang="es-ES" sz="1500" dirty="0"/>
              <a:t> </a:t>
            </a:r>
            <a:r>
              <a:rPr lang="es-ES" sz="1500" dirty="0" err="1"/>
              <a:t>an</a:t>
            </a:r>
            <a:r>
              <a:rPr lang="es-ES" sz="1500" dirty="0"/>
              <a:t> </a:t>
            </a:r>
            <a:r>
              <a:rPr lang="es-ES" sz="1500" dirty="0" err="1"/>
              <a:t>innovative</a:t>
            </a:r>
            <a:r>
              <a:rPr lang="es-ES" sz="1500" dirty="0"/>
              <a:t> </a:t>
            </a:r>
            <a:r>
              <a:rPr lang="es-ES" sz="1500" dirty="0" err="1"/>
              <a:t>entrepreneurial</a:t>
            </a:r>
            <a:r>
              <a:rPr lang="es-ES" sz="1500" dirty="0"/>
              <a:t> </a:t>
            </a:r>
            <a:r>
              <a:rPr lang="es-ES" sz="1500" dirty="0" err="1"/>
              <a:t>project</a:t>
            </a:r>
            <a:r>
              <a:rPr lang="es-ES" sz="1500" dirty="0"/>
              <a:t> </a:t>
            </a:r>
            <a:r>
              <a:rPr lang="es-ES" sz="1500" dirty="0" err="1"/>
              <a:t>related</a:t>
            </a:r>
            <a:r>
              <a:rPr lang="es-ES" sz="1500" dirty="0"/>
              <a:t> to </a:t>
            </a:r>
            <a:r>
              <a:rPr lang="es-ES" sz="1500" dirty="0" err="1"/>
              <a:t>one</a:t>
            </a:r>
            <a:r>
              <a:rPr lang="es-ES" sz="1500" dirty="0"/>
              <a:t> of </a:t>
            </a:r>
            <a:r>
              <a:rPr lang="es-ES" sz="1500" dirty="0" err="1"/>
              <a:t>the</a:t>
            </a:r>
            <a:r>
              <a:rPr lang="es-ES" sz="1500" dirty="0"/>
              <a:t> </a:t>
            </a:r>
            <a:r>
              <a:rPr lang="es-ES" sz="1500" dirty="0" err="1"/>
              <a:t>SDGs</a:t>
            </a:r>
            <a:endParaRPr lang="es-ES" sz="1500" dirty="0"/>
          </a:p>
          <a:p>
            <a:r>
              <a:rPr lang="es-ES" sz="1500" b="1" dirty="0" err="1"/>
              <a:t>Methodology</a:t>
            </a:r>
            <a:r>
              <a:rPr lang="es-ES" sz="1500" b="1" dirty="0"/>
              <a:t>:</a:t>
            </a:r>
            <a:r>
              <a:rPr lang="es-ES" sz="1500" dirty="0"/>
              <a:t> 3 training workshops (</a:t>
            </a:r>
            <a:r>
              <a:rPr lang="es-ES" sz="1500" dirty="0" err="1"/>
              <a:t>optional</a:t>
            </a:r>
            <a:r>
              <a:rPr lang="es-ES" sz="1500" dirty="0"/>
              <a:t>) in </a:t>
            </a:r>
            <a:r>
              <a:rPr lang="es-ES" sz="1500" dirty="0" err="1"/>
              <a:t>the</a:t>
            </a:r>
            <a:r>
              <a:rPr lang="es-ES" sz="1500" dirty="0"/>
              <a:t> “Young </a:t>
            </a:r>
            <a:r>
              <a:rPr lang="es-ES" sz="1500" dirty="0" err="1"/>
              <a:t>Entrepreneurs</a:t>
            </a:r>
            <a:r>
              <a:rPr lang="es-ES" sz="1500" dirty="0"/>
              <a:t> </a:t>
            </a:r>
            <a:r>
              <a:rPr lang="es-ES" sz="1500" dirty="0" err="1"/>
              <a:t>School</a:t>
            </a:r>
            <a:r>
              <a:rPr lang="es-ES" sz="1500" dirty="0"/>
              <a:t>”  + </a:t>
            </a:r>
            <a:r>
              <a:rPr lang="es-ES" sz="1500" dirty="0" err="1"/>
              <a:t>competition</a:t>
            </a:r>
            <a:endParaRPr lang="es-ES" sz="1500" dirty="0"/>
          </a:p>
          <a:p>
            <a:r>
              <a:rPr lang="es-ES" sz="1500" b="1" dirty="0" err="1"/>
              <a:t>Duration</a:t>
            </a:r>
            <a:r>
              <a:rPr lang="es-ES" sz="1500" b="1" dirty="0"/>
              <a:t>:</a:t>
            </a:r>
            <a:r>
              <a:rPr lang="es-ES" sz="1500" dirty="0"/>
              <a:t> spread </a:t>
            </a:r>
            <a:r>
              <a:rPr lang="es-ES" sz="1500" dirty="0" err="1"/>
              <a:t>out</a:t>
            </a:r>
            <a:r>
              <a:rPr lang="es-ES" sz="1500" dirty="0"/>
              <a:t> </a:t>
            </a:r>
            <a:r>
              <a:rPr lang="es-ES" sz="1500" dirty="0" err="1"/>
              <a:t>over</a:t>
            </a:r>
            <a:r>
              <a:rPr lang="es-ES" sz="1500" dirty="0"/>
              <a:t> 3 </a:t>
            </a:r>
            <a:r>
              <a:rPr lang="es-ES" sz="1500" dirty="0" err="1"/>
              <a:t>months</a:t>
            </a:r>
            <a:r>
              <a:rPr lang="es-ES" sz="1500" dirty="0"/>
              <a:t> - 5 </a:t>
            </a:r>
            <a:r>
              <a:rPr lang="es-ES" sz="1500" dirty="0" err="1"/>
              <a:t>chosen</a:t>
            </a:r>
            <a:r>
              <a:rPr lang="es-ES" sz="1500" dirty="0"/>
              <a:t> </a:t>
            </a:r>
            <a:r>
              <a:rPr lang="es-ES" sz="1500" dirty="0" err="1"/>
              <a:t>finalists</a:t>
            </a:r>
            <a:r>
              <a:rPr lang="es-ES" sz="1500" dirty="0"/>
              <a:t> </a:t>
            </a:r>
            <a:r>
              <a:rPr lang="es-ES" sz="1500" dirty="0" err="1"/>
              <a:t>present</a:t>
            </a:r>
            <a:r>
              <a:rPr lang="es-ES" sz="1500" dirty="0"/>
              <a:t> </a:t>
            </a:r>
            <a:r>
              <a:rPr lang="es-ES" sz="1500" dirty="0" err="1"/>
              <a:t>projects</a:t>
            </a:r>
            <a:r>
              <a:rPr lang="es-ES" sz="1500" dirty="0"/>
              <a:t> at UA</a:t>
            </a:r>
          </a:p>
          <a:p>
            <a:r>
              <a:rPr lang="es-ES" sz="1500" b="1" dirty="0" err="1"/>
              <a:t>Awards</a:t>
            </a:r>
            <a:r>
              <a:rPr lang="es-ES" sz="1500" b="1" dirty="0"/>
              <a:t>:</a:t>
            </a:r>
            <a:r>
              <a:rPr lang="es-ES" sz="1500" dirty="0"/>
              <a:t> 1st </a:t>
            </a:r>
            <a:r>
              <a:rPr lang="es-ES" sz="1500" dirty="0" err="1"/>
              <a:t>prize</a:t>
            </a:r>
            <a:r>
              <a:rPr lang="es-ES" sz="1500" dirty="0"/>
              <a:t> 600€ / 2nd </a:t>
            </a:r>
            <a:r>
              <a:rPr lang="es-ES" sz="1500" dirty="0" err="1"/>
              <a:t>prize</a:t>
            </a:r>
            <a:r>
              <a:rPr lang="es-ES" sz="1500" dirty="0"/>
              <a:t> 450€ / 3 honorable </a:t>
            </a:r>
            <a:r>
              <a:rPr lang="es-ES" sz="1500" dirty="0" err="1"/>
              <a:t>mentions</a:t>
            </a:r>
            <a:r>
              <a:rPr lang="es-ES" sz="1500" dirty="0"/>
              <a:t> 150€ (</a:t>
            </a:r>
            <a:r>
              <a:rPr lang="es-ES" sz="1500" dirty="0" err="1"/>
              <a:t>divided</a:t>
            </a:r>
            <a:r>
              <a:rPr lang="es-ES" sz="1500" dirty="0"/>
              <a:t> </a:t>
            </a:r>
            <a:r>
              <a:rPr lang="es-ES" sz="1500" dirty="0" err="1"/>
              <a:t>equally</a:t>
            </a:r>
            <a:r>
              <a:rPr lang="es-ES" sz="1500" dirty="0"/>
              <a:t> </a:t>
            </a:r>
            <a:r>
              <a:rPr lang="es-ES" sz="1500" dirty="0" err="1"/>
              <a:t>among</a:t>
            </a:r>
            <a:r>
              <a:rPr lang="es-ES" sz="1500" dirty="0"/>
              <a:t> </a:t>
            </a:r>
            <a:r>
              <a:rPr lang="es-ES" sz="1500" dirty="0" err="1"/>
              <a:t>team</a:t>
            </a:r>
            <a:r>
              <a:rPr lang="es-ES" sz="1500" dirty="0"/>
              <a:t> </a:t>
            </a:r>
            <a:r>
              <a:rPr lang="es-ES" sz="1500" dirty="0" err="1"/>
              <a:t>members</a:t>
            </a:r>
            <a:r>
              <a:rPr lang="es-ES" sz="1500" dirty="0"/>
              <a:t> + 150€ </a:t>
            </a:r>
            <a:r>
              <a:rPr lang="es-ES" sz="1500" dirty="0" err="1"/>
              <a:t>for</a:t>
            </a:r>
            <a:r>
              <a:rPr lang="es-ES" sz="1500" dirty="0"/>
              <a:t> </a:t>
            </a:r>
            <a:r>
              <a:rPr lang="es-ES" sz="1500" dirty="0" err="1"/>
              <a:t>the</a:t>
            </a:r>
            <a:r>
              <a:rPr lang="es-ES" sz="1500" dirty="0"/>
              <a:t> </a:t>
            </a:r>
            <a:r>
              <a:rPr lang="es-ES" sz="1500" dirty="0" err="1"/>
              <a:t>prof</a:t>
            </a:r>
            <a:r>
              <a:rPr lang="es-ES" sz="1500" dirty="0"/>
              <a:t>) + </a:t>
            </a:r>
            <a:r>
              <a:rPr lang="es-ES" sz="1500" dirty="0" err="1"/>
              <a:t>prize</a:t>
            </a:r>
            <a:r>
              <a:rPr lang="es-ES" sz="1500" dirty="0"/>
              <a:t> </a:t>
            </a:r>
            <a:r>
              <a:rPr lang="es-ES" sz="1500" dirty="0" err="1"/>
              <a:t>for</a:t>
            </a:r>
            <a:r>
              <a:rPr lang="es-ES" sz="1500" dirty="0"/>
              <a:t> </a:t>
            </a:r>
            <a:r>
              <a:rPr lang="es-ES" sz="1500" dirty="0" err="1"/>
              <a:t>the</a:t>
            </a:r>
            <a:r>
              <a:rPr lang="es-ES" sz="1500" dirty="0"/>
              <a:t> </a:t>
            </a:r>
            <a:r>
              <a:rPr lang="es-ES" sz="1500" dirty="0" err="1"/>
              <a:t>best</a:t>
            </a:r>
            <a:r>
              <a:rPr lang="es-ES" sz="1500" dirty="0"/>
              <a:t> </a:t>
            </a:r>
            <a:r>
              <a:rPr lang="es-ES" sz="1500" dirty="0" err="1"/>
              <a:t>didactic</a:t>
            </a:r>
            <a:r>
              <a:rPr lang="es-ES" sz="1500" dirty="0"/>
              <a:t> </a:t>
            </a:r>
            <a:r>
              <a:rPr lang="es-ES" sz="1500" dirty="0" err="1"/>
              <a:t>unit</a:t>
            </a:r>
            <a:r>
              <a:rPr lang="es-ES" sz="1500" dirty="0"/>
              <a:t> </a:t>
            </a:r>
            <a:r>
              <a:rPr lang="es-ES" sz="1500" dirty="0" err="1"/>
              <a:t>presented</a:t>
            </a:r>
            <a:r>
              <a:rPr lang="es-ES" sz="1500" dirty="0"/>
              <a:t> </a:t>
            </a:r>
            <a:r>
              <a:rPr lang="es-ES" sz="1500" dirty="0" err="1"/>
              <a:t>by</a:t>
            </a:r>
            <a:r>
              <a:rPr lang="es-ES" sz="1500" dirty="0"/>
              <a:t> a </a:t>
            </a:r>
            <a:r>
              <a:rPr lang="es-ES" sz="1500" dirty="0" err="1"/>
              <a:t>teacher</a:t>
            </a:r>
            <a:r>
              <a:rPr lang="es-ES" sz="1500" dirty="0"/>
              <a:t> to </a:t>
            </a:r>
            <a:r>
              <a:rPr lang="es-ES" sz="1500" dirty="0" err="1"/>
              <a:t>promote</a:t>
            </a:r>
            <a:r>
              <a:rPr lang="es-ES" sz="1500" dirty="0"/>
              <a:t> </a:t>
            </a:r>
            <a:r>
              <a:rPr lang="es-ES" sz="1500" dirty="0" err="1"/>
              <a:t>the</a:t>
            </a:r>
            <a:r>
              <a:rPr lang="es-ES" sz="1500" dirty="0"/>
              <a:t> </a:t>
            </a:r>
            <a:r>
              <a:rPr lang="es-ES" sz="1500" dirty="0" err="1"/>
              <a:t>entrepreneurial</a:t>
            </a:r>
            <a:r>
              <a:rPr lang="es-ES" sz="1500" dirty="0"/>
              <a:t> &amp; </a:t>
            </a:r>
            <a:r>
              <a:rPr lang="es-ES" sz="1500" dirty="0" err="1"/>
              <a:t>innovative</a:t>
            </a:r>
            <a:r>
              <a:rPr lang="es-ES" sz="1500" dirty="0"/>
              <a:t> </a:t>
            </a:r>
            <a:r>
              <a:rPr lang="es-ES" sz="1500" dirty="0" err="1"/>
              <a:t>spirit</a:t>
            </a:r>
            <a:r>
              <a:rPr lang="es-ES" sz="1500" dirty="0"/>
              <a:t> (200€ + diploma)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8BBAB9E-32B4-3940-809C-E189D477677C}"/>
              </a:ext>
            </a:extLst>
          </p:cNvPr>
          <p:cNvSpPr txBox="1"/>
          <p:nvPr/>
        </p:nvSpPr>
        <p:spPr>
          <a:xfrm>
            <a:off x="101061" y="6587650"/>
            <a:ext cx="87244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200" dirty="0">
                <a:hlinkClick r:id="rId3"/>
              </a:rPr>
              <a:t>https://centroempleo.ua.es/es/emprendimiento/concursos/concurso-emprendimiento-e-innovacion-estudiantado-preuniversitario.html</a:t>
            </a:r>
            <a:r>
              <a:rPr lang="es-E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8325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3E0FD9-B810-9D40-BA50-A21646312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577"/>
            <a:ext cx="4241942" cy="320097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4404064" y="1520577"/>
            <a:ext cx="43562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Target:</a:t>
            </a:r>
            <a:r>
              <a:rPr lang="es-ES" dirty="0"/>
              <a:t> </a:t>
            </a:r>
            <a:r>
              <a:rPr lang="es-ES" dirty="0" err="1"/>
              <a:t>Seconday</a:t>
            </a:r>
            <a:r>
              <a:rPr lang="es-ES" dirty="0"/>
              <a:t> </a:t>
            </a:r>
            <a:r>
              <a:rPr lang="es-ES" dirty="0" err="1"/>
              <a:t>school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(</a:t>
            </a:r>
            <a:r>
              <a:rPr lang="es-ES" dirty="0" err="1"/>
              <a:t>preference</a:t>
            </a:r>
            <a:r>
              <a:rPr lang="es-ES" dirty="0"/>
              <a:t> </a:t>
            </a:r>
            <a:r>
              <a:rPr lang="es-ES" dirty="0" err="1"/>
              <a:t>if</a:t>
            </a:r>
            <a:r>
              <a:rPr lang="es-ES" dirty="0"/>
              <a:t> </a:t>
            </a:r>
            <a:r>
              <a:rPr lang="es-ES" dirty="0" err="1"/>
              <a:t>participating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competition</a:t>
            </a:r>
            <a:r>
              <a:rPr lang="es-ES" dirty="0"/>
              <a:t>)</a:t>
            </a:r>
          </a:p>
          <a:p>
            <a:r>
              <a:rPr lang="es-ES" b="1" dirty="0" err="1"/>
              <a:t>Objective</a:t>
            </a:r>
            <a:r>
              <a:rPr lang="es-ES" b="1" dirty="0"/>
              <a:t>:</a:t>
            </a:r>
            <a:r>
              <a:rPr lang="es-ES" dirty="0"/>
              <a:t> </a:t>
            </a:r>
            <a:r>
              <a:rPr lang="es-ES" dirty="0" err="1"/>
              <a:t>Serve</a:t>
            </a:r>
            <a:r>
              <a:rPr lang="es-ES" dirty="0"/>
              <a:t> as a bridge </a:t>
            </a:r>
            <a:r>
              <a:rPr lang="es-ES" dirty="0" err="1"/>
              <a:t>between</a:t>
            </a:r>
            <a:r>
              <a:rPr lang="es-ES" dirty="0"/>
              <a:t> pre-</a:t>
            </a:r>
            <a:r>
              <a:rPr lang="es-ES" dirty="0" err="1"/>
              <a:t>university</a:t>
            </a:r>
            <a:r>
              <a:rPr lang="es-ES" dirty="0"/>
              <a:t> and </a:t>
            </a:r>
            <a:r>
              <a:rPr lang="es-ES" dirty="0" err="1"/>
              <a:t>university</a:t>
            </a:r>
            <a:r>
              <a:rPr lang="es-ES" dirty="0"/>
              <a:t> </a:t>
            </a:r>
            <a:r>
              <a:rPr lang="es-ES" dirty="0" err="1"/>
              <a:t>entrepreneurial</a:t>
            </a:r>
            <a:r>
              <a:rPr lang="es-ES" dirty="0"/>
              <a:t> </a:t>
            </a:r>
            <a:r>
              <a:rPr lang="es-ES" dirty="0" err="1"/>
              <a:t>attitudes</a:t>
            </a:r>
            <a:r>
              <a:rPr lang="es-ES" dirty="0"/>
              <a:t> (in a </a:t>
            </a:r>
            <a:r>
              <a:rPr lang="es-ES" dirty="0" err="1"/>
              <a:t>wide</a:t>
            </a:r>
            <a:r>
              <a:rPr lang="es-ES" dirty="0"/>
              <a:t> </a:t>
            </a:r>
            <a:r>
              <a:rPr lang="es-ES" dirty="0" err="1"/>
              <a:t>sense</a:t>
            </a:r>
            <a:r>
              <a:rPr lang="es-ES" dirty="0"/>
              <a:t>) and </a:t>
            </a:r>
            <a:r>
              <a:rPr lang="es-ES" dirty="0" err="1"/>
              <a:t>help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</a:t>
            </a:r>
            <a:r>
              <a:rPr lang="es-ES" dirty="0" err="1"/>
              <a:t>improve</a:t>
            </a:r>
            <a:r>
              <a:rPr lang="es-ES" dirty="0"/>
              <a:t> transversal </a:t>
            </a:r>
            <a:r>
              <a:rPr lang="es-ES" dirty="0" err="1"/>
              <a:t>skills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improve</a:t>
            </a:r>
            <a:r>
              <a:rPr lang="es-ES" dirty="0"/>
              <a:t>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employability</a:t>
            </a:r>
            <a:r>
              <a:rPr lang="es-ES" dirty="0"/>
              <a:t> / </a:t>
            </a:r>
            <a:r>
              <a:rPr lang="es-ES" dirty="0" err="1"/>
              <a:t>self-employability</a:t>
            </a:r>
            <a:r>
              <a:rPr lang="es-ES" dirty="0"/>
              <a:t>.</a:t>
            </a:r>
          </a:p>
          <a:p>
            <a:r>
              <a:rPr lang="es-ES" b="1" dirty="0" err="1"/>
              <a:t>Methodology</a:t>
            </a:r>
            <a:r>
              <a:rPr lang="es-ES" b="1" dirty="0"/>
              <a:t>:</a:t>
            </a:r>
            <a:r>
              <a:rPr lang="es-ES" dirty="0"/>
              <a:t>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gamification</a:t>
            </a:r>
            <a:r>
              <a:rPr lang="es-ES" dirty="0"/>
              <a:t> </a:t>
            </a:r>
            <a:r>
              <a:rPr lang="es-ES" dirty="0" err="1"/>
              <a:t>they</a:t>
            </a:r>
            <a:r>
              <a:rPr lang="es-ES" dirty="0"/>
              <a:t> </a:t>
            </a:r>
            <a:r>
              <a:rPr lang="es-ES" dirty="0" err="1"/>
              <a:t>develop</a:t>
            </a:r>
            <a:r>
              <a:rPr lang="es-ES" dirty="0"/>
              <a:t> </a:t>
            </a:r>
            <a:r>
              <a:rPr lang="es-ES" dirty="0" err="1"/>
              <a:t>teamwork</a:t>
            </a:r>
            <a:r>
              <a:rPr lang="es-ES" dirty="0"/>
              <a:t>, </a:t>
            </a:r>
            <a:r>
              <a:rPr lang="es-ES" dirty="0" err="1"/>
              <a:t>coordination</a:t>
            </a:r>
            <a:r>
              <a:rPr lang="es-ES" dirty="0"/>
              <a:t>, </a:t>
            </a:r>
            <a:r>
              <a:rPr lang="es-ES" dirty="0" err="1"/>
              <a:t>leadership</a:t>
            </a:r>
            <a:r>
              <a:rPr lang="es-ES" dirty="0"/>
              <a:t>, </a:t>
            </a:r>
            <a:r>
              <a:rPr lang="es-ES" dirty="0" err="1"/>
              <a:t>communication</a:t>
            </a:r>
            <a:r>
              <a:rPr lang="es-ES" dirty="0"/>
              <a:t>, </a:t>
            </a:r>
            <a:r>
              <a:rPr lang="es-ES" dirty="0" err="1"/>
              <a:t>assertiveness</a:t>
            </a:r>
            <a:endParaRPr lang="es-ES" dirty="0"/>
          </a:p>
          <a:p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2120971" y="698643"/>
            <a:ext cx="4566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ENTERPRENEURSHIP ADVENTURE!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1479478" y="6565188"/>
            <a:ext cx="56137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u="sng" dirty="0">
                <a:hlinkClick r:id="rId3"/>
              </a:rPr>
              <a:t>https://appempleo.ua.es/actividad/ver/no-limits-edicion-alicante</a:t>
            </a:r>
            <a:endParaRPr lang="es-ES" sz="1600" u="sng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4766206"/>
            <a:ext cx="539744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/>
              <a:t>Duration</a:t>
            </a:r>
            <a:r>
              <a:rPr lang="es-ES" b="1" dirty="0"/>
              <a:t>:</a:t>
            </a:r>
            <a:r>
              <a:rPr lang="es-ES" dirty="0"/>
              <a:t> 1 </a:t>
            </a:r>
            <a:r>
              <a:rPr lang="es-ES" dirty="0" err="1"/>
              <a:t>day</a:t>
            </a:r>
            <a:endParaRPr lang="es-ES" dirty="0"/>
          </a:p>
          <a:p>
            <a:r>
              <a:rPr lang="es-ES" b="1" dirty="0" err="1"/>
              <a:t>Location</a:t>
            </a:r>
            <a:r>
              <a:rPr lang="es-ES" b="1" dirty="0"/>
              <a:t>:</a:t>
            </a:r>
            <a:r>
              <a:rPr lang="es-ES" dirty="0"/>
              <a:t> ”Bosque Ilustrado” (</a:t>
            </a:r>
            <a:r>
              <a:rPr lang="es-ES" dirty="0" err="1"/>
              <a:t>wooded</a:t>
            </a:r>
            <a:r>
              <a:rPr lang="es-ES" dirty="0"/>
              <a:t> </a:t>
            </a:r>
            <a:r>
              <a:rPr lang="es-ES" dirty="0" err="1"/>
              <a:t>area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-campus)</a:t>
            </a:r>
          </a:p>
          <a:p>
            <a:r>
              <a:rPr lang="es-ES" b="1" dirty="0" err="1"/>
              <a:t>Partners</a:t>
            </a:r>
            <a:r>
              <a:rPr lang="es-E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err="1"/>
              <a:t>ImpulsAlacant</a:t>
            </a:r>
            <a:r>
              <a:rPr lang="es-ES" dirty="0"/>
              <a:t> (local </a:t>
            </a:r>
            <a:r>
              <a:rPr lang="es-ES" dirty="0" err="1"/>
              <a:t>development</a:t>
            </a:r>
            <a:r>
              <a:rPr lang="es-ES" dirty="0"/>
              <a:t> </a:t>
            </a:r>
            <a:r>
              <a:rPr lang="es-ES" dirty="0" err="1"/>
              <a:t>agency</a:t>
            </a:r>
            <a:r>
              <a:rPr lang="es-E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/>
              <a:t>Jonathan Delgado &amp; Co (profesional coaching)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93167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299732"/>
            <a:ext cx="8515350" cy="3549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000" b="1" dirty="0"/>
              <a:t>Inspiration…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BA7EDF4-3EB3-464C-AF0A-3214AD101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1434" y="1067514"/>
            <a:ext cx="4572000" cy="25654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17EC54A-1B50-4344-8875-E1C93647C1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9" y="3639315"/>
            <a:ext cx="4480032" cy="28886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08ED91E-F344-F94C-9542-CB91716A8611}"/>
              </a:ext>
            </a:extLst>
          </p:cNvPr>
          <p:cNvSpPr txBox="1"/>
          <p:nvPr/>
        </p:nvSpPr>
        <p:spPr>
          <a:xfrm>
            <a:off x="91968" y="2105561"/>
            <a:ext cx="34960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/>
              <a:t>Awareness-raising</a:t>
            </a:r>
            <a:r>
              <a:rPr lang="es-ES" sz="2000" dirty="0"/>
              <a:t> </a:t>
            </a:r>
            <a:r>
              <a:rPr lang="es-ES" sz="2000" dirty="0" err="1"/>
              <a:t>sessions</a:t>
            </a:r>
            <a:r>
              <a:rPr lang="es-ES" sz="2000" dirty="0"/>
              <a:t> </a:t>
            </a:r>
            <a:r>
              <a:rPr lang="es-ES" sz="2000" dirty="0" err="1"/>
              <a:t>during</a:t>
            </a:r>
            <a:r>
              <a:rPr lang="es-ES" sz="2000" dirty="0"/>
              <a:t> </a:t>
            </a:r>
            <a:r>
              <a:rPr lang="es-ES" sz="2000" dirty="0" err="1"/>
              <a:t>the</a:t>
            </a:r>
            <a:r>
              <a:rPr lang="es-ES" sz="2000" dirty="0"/>
              <a:t> </a:t>
            </a:r>
            <a:r>
              <a:rPr lang="es-ES" sz="2000" dirty="0" err="1"/>
              <a:t>welcome</a:t>
            </a:r>
            <a:r>
              <a:rPr lang="es-ES" sz="2000" dirty="0"/>
              <a:t> </a:t>
            </a:r>
            <a:r>
              <a:rPr lang="es-ES" sz="2000" dirty="0" err="1"/>
              <a:t>week</a:t>
            </a:r>
            <a:r>
              <a:rPr lang="es-ES" sz="2000" dirty="0"/>
              <a:t> (</a:t>
            </a:r>
            <a:r>
              <a:rPr lang="es-ES" sz="2000" dirty="0" err="1"/>
              <a:t>September</a:t>
            </a:r>
            <a:r>
              <a:rPr lang="es-ES" sz="2000" dirty="0"/>
              <a:t>) &amp; </a:t>
            </a:r>
            <a:r>
              <a:rPr lang="es-ES" sz="2000" dirty="0" err="1"/>
              <a:t>Employment</a:t>
            </a:r>
            <a:r>
              <a:rPr lang="es-ES" sz="2000" dirty="0"/>
              <a:t> </a:t>
            </a:r>
            <a:r>
              <a:rPr lang="es-ES" sz="2000" dirty="0" err="1"/>
              <a:t>Marathon</a:t>
            </a:r>
            <a:r>
              <a:rPr lang="es-ES" sz="2000" dirty="0"/>
              <a:t> (</a:t>
            </a:r>
            <a:r>
              <a:rPr lang="es-ES" sz="2000" dirty="0" err="1"/>
              <a:t>May</a:t>
            </a:r>
            <a:r>
              <a:rPr lang="es-ES" sz="2000" dirty="0"/>
              <a:t>)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FFF9CA-BD1A-A046-AFD5-BF7B2103FE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615" y="4849402"/>
            <a:ext cx="2312704" cy="1967238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5A18132-173B-C343-852A-9610550464D2}"/>
              </a:ext>
            </a:extLst>
          </p:cNvPr>
          <p:cNvSpPr txBox="1"/>
          <p:nvPr/>
        </p:nvSpPr>
        <p:spPr>
          <a:xfrm>
            <a:off x="5917914" y="3541966"/>
            <a:ext cx="3092291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20’ to </a:t>
            </a:r>
            <a:r>
              <a:rPr lang="es-ES" sz="1600" dirty="0" err="1"/>
              <a:t>prove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</a:t>
            </a:r>
            <a:r>
              <a:rPr lang="es-ES" sz="1600" dirty="0" err="1"/>
              <a:t>skills</a:t>
            </a:r>
            <a:r>
              <a:rPr lang="es-ES" sz="1600" dirty="0"/>
              <a:t> and </a:t>
            </a:r>
            <a:r>
              <a:rPr lang="es-ES" sz="1600" dirty="0" err="1"/>
              <a:t>receive</a:t>
            </a:r>
            <a:r>
              <a:rPr lang="es-ES" sz="1600" dirty="0"/>
              <a:t> </a:t>
            </a:r>
            <a:r>
              <a:rPr lang="es-ES" sz="1600" dirty="0" err="1"/>
              <a:t>funding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Project </a:t>
            </a:r>
            <a:r>
              <a:rPr lang="es-ES" sz="1600" dirty="0" err="1"/>
              <a:t>from</a:t>
            </a:r>
            <a:r>
              <a:rPr lang="es-ES" sz="1600" dirty="0"/>
              <a:t> Mr. X!</a:t>
            </a:r>
          </a:p>
          <a:p>
            <a:pPr algn="ctr"/>
            <a:r>
              <a:rPr lang="es-ES" sz="1600" dirty="0"/>
              <a:t>(</a:t>
            </a:r>
            <a:r>
              <a:rPr lang="es-ES" sz="1600" dirty="0" err="1"/>
              <a:t>teams</a:t>
            </a:r>
            <a:r>
              <a:rPr lang="es-ES" sz="1600" dirty="0"/>
              <a:t> of 3-6p)</a:t>
            </a:r>
          </a:p>
        </p:txBody>
      </p:sp>
    </p:spTree>
    <p:extLst>
      <p:ext uri="{BB962C8B-B14F-4D97-AF65-F5344CB8AC3E}">
        <p14:creationId xmlns:p14="http://schemas.microsoft.com/office/powerpoint/2010/main" val="160507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D71500B-B845-074D-A0D9-C919069D4AFA}"/>
              </a:ext>
            </a:extLst>
          </p:cNvPr>
          <p:cNvSpPr txBox="1">
            <a:spLocks/>
          </p:cNvSpPr>
          <p:nvPr/>
        </p:nvSpPr>
        <p:spPr>
          <a:xfrm>
            <a:off x="0" y="1988101"/>
            <a:ext cx="8515350" cy="354967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Expressway Rg" panose="020B0604020200020204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200"/>
              </a:spcAft>
            </a:pPr>
            <a:r>
              <a:rPr lang="en-GB" sz="5000" b="1" dirty="0"/>
              <a:t>Ideation, Training &amp; Acceleration activities</a:t>
            </a:r>
          </a:p>
        </p:txBody>
      </p:sp>
    </p:spTree>
    <p:extLst>
      <p:ext uri="{BB962C8B-B14F-4D97-AF65-F5344CB8AC3E}">
        <p14:creationId xmlns:p14="http://schemas.microsoft.com/office/powerpoint/2010/main" val="748966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48A5609-78B4-4646-B185-CE89C119230C}"/>
              </a:ext>
            </a:extLst>
          </p:cNvPr>
          <p:cNvSpPr txBox="1"/>
          <p:nvPr/>
        </p:nvSpPr>
        <p:spPr>
          <a:xfrm>
            <a:off x="3455719" y="1442175"/>
            <a:ext cx="54211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/>
              <a:t>Target:</a:t>
            </a:r>
            <a:r>
              <a:rPr lang="es-ES" sz="1600" dirty="0"/>
              <a:t> </a:t>
            </a:r>
            <a:r>
              <a:rPr lang="es-ES" sz="1600" dirty="0" err="1"/>
              <a:t>University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 &amp; </a:t>
            </a:r>
            <a:r>
              <a:rPr lang="es-ES" sz="1600" dirty="0" err="1"/>
              <a:t>university</a:t>
            </a:r>
            <a:r>
              <a:rPr lang="es-ES" sz="1600" dirty="0"/>
              <a:t> &amp; </a:t>
            </a:r>
            <a:r>
              <a:rPr lang="es-ES" sz="1600" dirty="0" err="1"/>
              <a:t>secondary-education</a:t>
            </a:r>
            <a:r>
              <a:rPr lang="es-ES" sz="1600" dirty="0"/>
              <a:t> </a:t>
            </a:r>
            <a:r>
              <a:rPr lang="es-ES" sz="1600" dirty="0" err="1"/>
              <a:t>professors</a:t>
            </a:r>
            <a:r>
              <a:rPr lang="es-ES" sz="1600" dirty="0"/>
              <a:t> (</a:t>
            </a:r>
            <a:r>
              <a:rPr lang="es-ES" sz="1600" dirty="0" err="1"/>
              <a:t>max</a:t>
            </a:r>
            <a:r>
              <a:rPr lang="es-ES" sz="1600" dirty="0"/>
              <a:t> 40p)</a:t>
            </a:r>
          </a:p>
          <a:p>
            <a:r>
              <a:rPr lang="es-ES" sz="1600" b="1" dirty="0" err="1"/>
              <a:t>Objective</a:t>
            </a:r>
            <a:r>
              <a:rPr lang="es-ES" sz="1600" b="1" dirty="0"/>
              <a:t>:</a:t>
            </a:r>
            <a:r>
              <a:rPr lang="es-ES" sz="1600" dirty="0"/>
              <a:t> To </a:t>
            </a:r>
            <a:r>
              <a:rPr lang="es-ES" sz="1600" dirty="0" err="1"/>
              <a:t>train</a:t>
            </a:r>
            <a:r>
              <a:rPr lang="es-ES" sz="1600" dirty="0"/>
              <a:t> </a:t>
            </a:r>
            <a:r>
              <a:rPr lang="es-ES" sz="1600" dirty="0" err="1"/>
              <a:t>professors</a:t>
            </a:r>
            <a:r>
              <a:rPr lang="es-ES" sz="1600" dirty="0"/>
              <a:t> (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any</a:t>
            </a:r>
            <a:r>
              <a:rPr lang="es-ES" sz="1600" dirty="0"/>
              <a:t> área of </a:t>
            </a:r>
            <a:r>
              <a:rPr lang="es-ES" sz="1600" dirty="0" err="1"/>
              <a:t>knowledge</a:t>
            </a:r>
            <a:r>
              <a:rPr lang="es-ES" sz="1600" dirty="0"/>
              <a:t>) </a:t>
            </a:r>
            <a:r>
              <a:rPr lang="es-ES" sz="1600" dirty="0" err="1"/>
              <a:t>who</a:t>
            </a:r>
            <a:r>
              <a:rPr lang="es-ES" sz="1600" dirty="0"/>
              <a:t> are </a:t>
            </a:r>
            <a:r>
              <a:rPr lang="es-ES" sz="1600" dirty="0" err="1"/>
              <a:t>interested</a:t>
            </a:r>
            <a:r>
              <a:rPr lang="es-ES" sz="1600" dirty="0"/>
              <a:t> in </a:t>
            </a:r>
            <a:r>
              <a:rPr lang="es-ES" sz="1600" dirty="0" err="1"/>
              <a:t>entrepreneurship</a:t>
            </a:r>
            <a:r>
              <a:rPr lang="es-ES" sz="1600" dirty="0"/>
              <a:t> and in </a:t>
            </a:r>
            <a:r>
              <a:rPr lang="es-ES" sz="1600" dirty="0" err="1"/>
              <a:t>developing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’ </a:t>
            </a:r>
            <a:r>
              <a:rPr lang="es-ES" sz="1600" dirty="0" err="1"/>
              <a:t>entrepreneurial</a:t>
            </a:r>
            <a:r>
              <a:rPr lang="es-ES" sz="1600" dirty="0"/>
              <a:t> </a:t>
            </a:r>
            <a:r>
              <a:rPr lang="es-ES" sz="1600" dirty="0" err="1"/>
              <a:t>spirit</a:t>
            </a:r>
            <a:r>
              <a:rPr lang="es-ES" sz="1600" dirty="0"/>
              <a:t>, and to </a:t>
            </a:r>
            <a:r>
              <a:rPr lang="es-ES" sz="1600" dirty="0" err="1"/>
              <a:t>encourage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r>
              <a:rPr lang="es-ES" sz="1600" dirty="0"/>
              <a:t>’ to </a:t>
            </a:r>
            <a:r>
              <a:rPr lang="es-ES" sz="1600" dirty="0" err="1"/>
              <a:t>develop</a:t>
            </a:r>
            <a:r>
              <a:rPr lang="es-ES" sz="1600" dirty="0"/>
              <a:t>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</a:t>
            </a:r>
            <a:r>
              <a:rPr lang="es-ES" sz="1600" dirty="0" err="1"/>
              <a:t>spirit</a:t>
            </a:r>
            <a:endParaRPr lang="es-ES" sz="1600" dirty="0"/>
          </a:p>
          <a:p>
            <a:r>
              <a:rPr lang="es-ES" sz="1600" b="1" dirty="0" err="1"/>
              <a:t>Duration</a:t>
            </a:r>
            <a:r>
              <a:rPr lang="es-ES" sz="1600" b="1" dirty="0"/>
              <a:t>:</a:t>
            </a:r>
            <a:r>
              <a:rPr lang="es-ES" sz="1600" dirty="0"/>
              <a:t> </a:t>
            </a:r>
            <a:r>
              <a:rPr lang="es-ES" sz="1600" dirty="0" err="1"/>
              <a:t>Phase</a:t>
            </a:r>
            <a:r>
              <a:rPr lang="es-ES" sz="1600" dirty="0"/>
              <a:t> 1 in Sept/Oct; </a:t>
            </a:r>
            <a:r>
              <a:rPr lang="es-ES" sz="1600" dirty="0" err="1"/>
              <a:t>Phase</a:t>
            </a:r>
            <a:r>
              <a:rPr lang="es-ES" sz="1600" dirty="0"/>
              <a:t> 2 in Nov + Feb/Mar/</a:t>
            </a:r>
            <a:r>
              <a:rPr lang="es-ES" sz="1600" dirty="0" err="1"/>
              <a:t>Apr</a:t>
            </a:r>
            <a:endParaRPr lang="es-ES" sz="1600" dirty="0"/>
          </a:p>
          <a:p>
            <a:r>
              <a:rPr lang="es-ES" sz="1600" b="1" dirty="0" err="1"/>
              <a:t>Partners</a:t>
            </a:r>
            <a:r>
              <a:rPr lang="es-ES" sz="1600" b="1" dirty="0"/>
              <a:t>: </a:t>
            </a:r>
            <a:r>
              <a:rPr lang="es-ES" sz="1600" dirty="0" err="1"/>
              <a:t>Organised</a:t>
            </a:r>
            <a:r>
              <a:rPr lang="es-ES" sz="1600" dirty="0"/>
              <a:t> </a:t>
            </a:r>
            <a:r>
              <a:rPr lang="es-ES" sz="1600" dirty="0" err="1"/>
              <a:t>by</a:t>
            </a:r>
            <a:r>
              <a:rPr lang="es-ES" sz="1600" dirty="0"/>
              <a:t> </a:t>
            </a:r>
            <a:r>
              <a:rPr lang="es-ES" sz="1600" dirty="0" err="1"/>
              <a:t>UA’s</a:t>
            </a:r>
            <a:r>
              <a:rPr lang="es-ES" sz="1600" dirty="0"/>
              <a:t> </a:t>
            </a:r>
            <a:r>
              <a:rPr lang="es-ES" sz="1600" dirty="0" err="1"/>
              <a:t>employment</a:t>
            </a:r>
            <a:r>
              <a:rPr lang="es-ES" sz="1600" dirty="0"/>
              <a:t> center and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both</a:t>
            </a:r>
            <a:r>
              <a:rPr lang="es-ES" sz="1600" dirty="0"/>
              <a:t> in-</a:t>
            </a:r>
            <a:r>
              <a:rPr lang="es-ES" sz="1600" dirty="0" err="1"/>
              <a:t>house</a:t>
            </a:r>
            <a:r>
              <a:rPr lang="es-ES" sz="1600" dirty="0"/>
              <a:t> </a:t>
            </a:r>
            <a:r>
              <a:rPr lang="es-ES" sz="1600" dirty="0" err="1"/>
              <a:t>trainers</a:t>
            </a:r>
            <a:r>
              <a:rPr lang="es-ES" sz="1600" dirty="0"/>
              <a:t> and </a:t>
            </a:r>
            <a:r>
              <a:rPr lang="es-ES" sz="1600" dirty="0" err="1"/>
              <a:t>several</a:t>
            </a:r>
            <a:r>
              <a:rPr lang="es-ES" sz="1600" dirty="0"/>
              <a:t> </a:t>
            </a:r>
            <a:r>
              <a:rPr lang="es-ES" sz="1600" dirty="0" err="1"/>
              <a:t>external</a:t>
            </a:r>
            <a:r>
              <a:rPr lang="es-ES" sz="1600" dirty="0"/>
              <a:t> </a:t>
            </a:r>
            <a:r>
              <a:rPr lang="es-ES" sz="1600" dirty="0" err="1"/>
              <a:t>experts</a:t>
            </a:r>
            <a:endParaRPr lang="es-ES" sz="16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AC54930-9C4F-3346-A752-050C56B9CAC8}"/>
              </a:ext>
            </a:extLst>
          </p:cNvPr>
          <p:cNvSpPr txBox="1"/>
          <p:nvPr/>
        </p:nvSpPr>
        <p:spPr>
          <a:xfrm>
            <a:off x="1523844" y="687812"/>
            <a:ext cx="24043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/>
              <a:t>AULA EMPRENDE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8078FB2-FB78-1E4B-A265-6F20FE741C73}"/>
              </a:ext>
            </a:extLst>
          </p:cNvPr>
          <p:cNvSpPr txBox="1"/>
          <p:nvPr/>
        </p:nvSpPr>
        <p:spPr>
          <a:xfrm>
            <a:off x="519098" y="6591364"/>
            <a:ext cx="71638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u="sng" dirty="0">
                <a:hlinkClick r:id="rId2"/>
              </a:rPr>
              <a:t>https://centroempleo.ua.es/es/emprendimiento/formacion-emprendedor/aula-emprende.html</a:t>
            </a:r>
            <a:r>
              <a:rPr lang="es-ES" sz="1400" u="sng" dirty="0"/>
              <a:t> 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ADF36FC-1177-1845-B305-D35967645ACC}"/>
              </a:ext>
            </a:extLst>
          </p:cNvPr>
          <p:cNvSpPr txBox="1"/>
          <p:nvPr/>
        </p:nvSpPr>
        <p:spPr>
          <a:xfrm>
            <a:off x="123290" y="3620289"/>
            <a:ext cx="87535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 err="1"/>
              <a:t>Roadmap</a:t>
            </a:r>
            <a:r>
              <a:rPr lang="es-ES" sz="1600" b="1" dirty="0"/>
              <a:t>:</a:t>
            </a:r>
            <a:r>
              <a:rPr lang="es-ES" sz="1600" dirty="0"/>
              <a:t> </a:t>
            </a:r>
          </a:p>
          <a:p>
            <a:r>
              <a:rPr lang="es-ES" sz="1600" u="sng" dirty="0" err="1"/>
              <a:t>Phase</a:t>
            </a:r>
            <a:r>
              <a:rPr lang="es-ES" sz="1600" u="sng" dirty="0"/>
              <a:t> 1: Training of </a:t>
            </a:r>
            <a:r>
              <a:rPr lang="es-ES" sz="1600" u="sng" dirty="0" err="1"/>
              <a:t>University</a:t>
            </a:r>
            <a:r>
              <a:rPr lang="es-ES" sz="1600" u="sng" dirty="0"/>
              <a:t> </a:t>
            </a:r>
            <a:r>
              <a:rPr lang="es-ES" sz="1600" u="sng" dirty="0" err="1"/>
              <a:t>professors</a:t>
            </a:r>
            <a:r>
              <a:rPr lang="es-ES" sz="1600" u="sng" dirty="0"/>
              <a:t> (15h):</a:t>
            </a:r>
            <a:r>
              <a:rPr lang="es-ES" sz="1600" dirty="0"/>
              <a:t> </a:t>
            </a:r>
            <a:r>
              <a:rPr lang="es-ES" sz="1600" dirty="0" err="1"/>
              <a:t>Introduction</a:t>
            </a:r>
            <a:r>
              <a:rPr lang="es-ES" sz="1600" dirty="0"/>
              <a:t> to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entreprneurship</a:t>
            </a:r>
            <a:r>
              <a:rPr lang="es-ES" sz="1600" dirty="0"/>
              <a:t> </a:t>
            </a:r>
            <a:r>
              <a:rPr lang="es-ES" sz="1600" dirty="0" err="1"/>
              <a:t>support</a:t>
            </a:r>
            <a:r>
              <a:rPr lang="es-ES" sz="1600" dirty="0"/>
              <a:t> </a:t>
            </a:r>
            <a:r>
              <a:rPr lang="es-ES" sz="1600" dirty="0" err="1"/>
              <a:t>programmes</a:t>
            </a:r>
            <a:r>
              <a:rPr lang="es-ES" sz="1600" dirty="0"/>
              <a:t> </a:t>
            </a:r>
            <a:r>
              <a:rPr lang="es-ES" sz="1600" dirty="0" err="1"/>
              <a:t>available</a:t>
            </a:r>
            <a:r>
              <a:rPr lang="es-ES" sz="1600" dirty="0"/>
              <a:t> at UA / </a:t>
            </a:r>
            <a:r>
              <a:rPr lang="es-ES" sz="1600" dirty="0" err="1"/>
              <a:t>Resources</a:t>
            </a:r>
            <a:r>
              <a:rPr lang="es-ES" sz="1600" dirty="0"/>
              <a:t> to </a:t>
            </a:r>
            <a:r>
              <a:rPr lang="es-ES" sz="1600" dirty="0" err="1"/>
              <a:t>develop</a:t>
            </a:r>
            <a:r>
              <a:rPr lang="es-ES" sz="1600" dirty="0"/>
              <a:t> </a:t>
            </a:r>
            <a:r>
              <a:rPr lang="es-ES" sz="1600" dirty="0" err="1"/>
              <a:t>your</a:t>
            </a:r>
            <a:r>
              <a:rPr lang="es-ES" sz="1600" dirty="0"/>
              <a:t> digital </a:t>
            </a:r>
            <a:r>
              <a:rPr lang="es-ES" sz="1600" dirty="0" err="1"/>
              <a:t>footprint</a:t>
            </a:r>
            <a:r>
              <a:rPr lang="es-ES" sz="1600" dirty="0"/>
              <a:t> to </a:t>
            </a:r>
            <a:r>
              <a:rPr lang="es-ES" sz="1600" dirty="0" err="1"/>
              <a:t>generate</a:t>
            </a:r>
            <a:r>
              <a:rPr lang="es-ES" sz="1600" dirty="0"/>
              <a:t> </a:t>
            </a:r>
            <a:r>
              <a:rPr lang="es-ES" sz="1600" dirty="0" err="1"/>
              <a:t>professional</a:t>
            </a:r>
            <a:r>
              <a:rPr lang="es-ES" sz="1600" dirty="0"/>
              <a:t> </a:t>
            </a:r>
            <a:r>
              <a:rPr lang="es-ES" sz="1600" dirty="0" err="1"/>
              <a:t>opportunities</a:t>
            </a:r>
            <a:r>
              <a:rPr lang="es-ES" sz="1600" dirty="0"/>
              <a:t> / Tools and </a:t>
            </a:r>
            <a:r>
              <a:rPr lang="es-ES" sz="1600" dirty="0" err="1"/>
              <a:t>dynamics</a:t>
            </a:r>
            <a:r>
              <a:rPr lang="es-ES" sz="1600" dirty="0"/>
              <a:t> to </a:t>
            </a:r>
            <a:r>
              <a:rPr lang="es-ES" sz="1600" dirty="0" err="1"/>
              <a:t>generate</a:t>
            </a:r>
            <a:r>
              <a:rPr lang="es-ES" sz="1600" dirty="0"/>
              <a:t> </a:t>
            </a:r>
            <a:r>
              <a:rPr lang="es-ES" sz="1600" dirty="0" err="1"/>
              <a:t>teamwork</a:t>
            </a:r>
            <a:r>
              <a:rPr lang="es-ES" sz="1600" dirty="0"/>
              <a:t> and </a:t>
            </a:r>
            <a:r>
              <a:rPr lang="es-ES" sz="1600" dirty="0" err="1"/>
              <a:t>leadership</a:t>
            </a:r>
            <a:r>
              <a:rPr lang="es-ES" sz="1600" dirty="0"/>
              <a:t> in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classroom</a:t>
            </a:r>
            <a:r>
              <a:rPr lang="es-ES" sz="1600" dirty="0"/>
              <a:t> / Dynamics to </a:t>
            </a:r>
            <a:r>
              <a:rPr lang="es-ES" sz="1600" dirty="0" err="1"/>
              <a:t>improve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capacity</a:t>
            </a:r>
            <a:r>
              <a:rPr lang="es-ES" sz="1600" dirty="0"/>
              <a:t> to </a:t>
            </a:r>
            <a:r>
              <a:rPr lang="es-ES" sz="1600" dirty="0" err="1"/>
              <a:t>speak</a:t>
            </a:r>
            <a:r>
              <a:rPr lang="es-ES" sz="1600" dirty="0"/>
              <a:t> in </a:t>
            </a:r>
            <a:r>
              <a:rPr lang="es-ES" sz="1600" dirty="0" err="1"/>
              <a:t>public</a:t>
            </a:r>
            <a:r>
              <a:rPr lang="es-ES" sz="1600" dirty="0"/>
              <a:t> and </a:t>
            </a:r>
            <a:r>
              <a:rPr lang="es-ES" sz="1600" dirty="0" err="1"/>
              <a:t>participate</a:t>
            </a:r>
            <a:r>
              <a:rPr lang="es-ES" sz="1600" dirty="0"/>
              <a:t> in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classroom</a:t>
            </a:r>
            <a:r>
              <a:rPr lang="es-ES" sz="1600" dirty="0"/>
              <a:t> / </a:t>
            </a:r>
            <a:r>
              <a:rPr lang="es-ES" sz="1600" dirty="0" err="1"/>
              <a:t>Development</a:t>
            </a:r>
            <a:r>
              <a:rPr lang="es-ES" sz="1600" dirty="0"/>
              <a:t> and </a:t>
            </a:r>
            <a:r>
              <a:rPr lang="es-ES" sz="1600" dirty="0" err="1"/>
              <a:t>management</a:t>
            </a:r>
            <a:r>
              <a:rPr lang="es-ES" sz="1600" dirty="0"/>
              <a:t> of a personal </a:t>
            </a:r>
            <a:r>
              <a:rPr lang="es-ES" sz="1600" dirty="0" err="1"/>
              <a:t>brand</a:t>
            </a:r>
            <a:endParaRPr lang="es-ES" sz="1600" dirty="0"/>
          </a:p>
          <a:p>
            <a:r>
              <a:rPr lang="es-ES" sz="1600" dirty="0" err="1"/>
              <a:t>Phase</a:t>
            </a:r>
            <a:r>
              <a:rPr lang="es-ES" sz="1600" dirty="0"/>
              <a:t> 2: </a:t>
            </a:r>
            <a:r>
              <a:rPr lang="es-ES" sz="1600" dirty="0" err="1"/>
              <a:t>Putting</a:t>
            </a:r>
            <a:r>
              <a:rPr lang="es-ES" sz="1600" dirty="0"/>
              <a:t> </a:t>
            </a:r>
            <a:r>
              <a:rPr lang="es-ES" sz="1600" dirty="0" err="1"/>
              <a:t>into</a:t>
            </a:r>
            <a:r>
              <a:rPr lang="es-ES" sz="1600" dirty="0"/>
              <a:t> </a:t>
            </a:r>
            <a:r>
              <a:rPr lang="es-ES" sz="1600" dirty="0" err="1"/>
              <a:t>practive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</a:t>
            </a:r>
            <a:r>
              <a:rPr lang="es-ES" sz="1600" dirty="0" err="1"/>
              <a:t>competences</a:t>
            </a:r>
            <a:r>
              <a:rPr lang="es-ES" sz="1600" dirty="0"/>
              <a:t> </a:t>
            </a:r>
            <a:r>
              <a:rPr lang="es-ES" sz="1600" dirty="0" err="1"/>
              <a:t>among</a:t>
            </a:r>
            <a:r>
              <a:rPr lang="es-ES" sz="1600" dirty="0"/>
              <a:t> </a:t>
            </a:r>
            <a:r>
              <a:rPr lang="es-ES" sz="1600" dirty="0" err="1"/>
              <a:t>groups</a:t>
            </a:r>
            <a:r>
              <a:rPr lang="es-ES" sz="1600" dirty="0"/>
              <a:t> of </a:t>
            </a:r>
            <a:r>
              <a:rPr lang="es-ES" sz="1600" dirty="0" err="1"/>
              <a:t>students</a:t>
            </a:r>
            <a:r>
              <a:rPr lang="es-ES" sz="1600" dirty="0"/>
              <a:t> and </a:t>
            </a:r>
            <a:r>
              <a:rPr lang="es-ES" sz="1600" dirty="0" err="1"/>
              <a:t>professors</a:t>
            </a:r>
            <a:r>
              <a:rPr lang="es-ES" sz="1600" dirty="0"/>
              <a:t>. 2 </a:t>
            </a:r>
            <a:r>
              <a:rPr lang="es-ES" sz="1600" dirty="0" err="1"/>
              <a:t>parts</a:t>
            </a:r>
            <a:r>
              <a:rPr lang="es-ES" sz="1600" dirty="0"/>
              <a:t>:</a:t>
            </a:r>
          </a:p>
          <a:p>
            <a:r>
              <a:rPr lang="es-ES" sz="1600" dirty="0"/>
              <a:t>	</a:t>
            </a:r>
            <a:r>
              <a:rPr lang="es-ES" sz="1600" dirty="0" err="1"/>
              <a:t>Part</a:t>
            </a:r>
            <a:r>
              <a:rPr lang="es-ES" sz="1600" dirty="0"/>
              <a:t> 1: </a:t>
            </a:r>
            <a:r>
              <a:rPr lang="es-ES" sz="1600" dirty="0" err="1"/>
              <a:t>Recruitment</a:t>
            </a:r>
            <a:r>
              <a:rPr lang="es-ES" sz="1600" dirty="0"/>
              <a:t> of </a:t>
            </a:r>
            <a:r>
              <a:rPr lang="es-ES" sz="1600" dirty="0" err="1"/>
              <a:t>university</a:t>
            </a:r>
            <a:r>
              <a:rPr lang="es-ES" sz="1600" dirty="0"/>
              <a:t> </a:t>
            </a:r>
            <a:r>
              <a:rPr lang="es-ES" sz="1600" dirty="0" err="1"/>
              <a:t>professors</a:t>
            </a:r>
            <a:r>
              <a:rPr lang="es-ES" sz="1600" dirty="0"/>
              <a:t> </a:t>
            </a:r>
            <a:r>
              <a:rPr lang="es-ES" sz="1600" dirty="0" err="1"/>
              <a:t>who</a:t>
            </a:r>
            <a:r>
              <a:rPr lang="es-ES" sz="1600" dirty="0"/>
              <a:t> </a:t>
            </a:r>
            <a:r>
              <a:rPr lang="es-ES" sz="1600" dirty="0" err="1"/>
              <a:t>will</a:t>
            </a:r>
            <a:r>
              <a:rPr lang="es-ES" sz="1600" dirty="0"/>
              <a:t> mentor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students</a:t>
            </a:r>
            <a:endParaRPr lang="es-ES" sz="1600" dirty="0"/>
          </a:p>
          <a:p>
            <a:r>
              <a:rPr lang="es-ES" sz="1600" dirty="0"/>
              <a:t>	</a:t>
            </a:r>
            <a:r>
              <a:rPr lang="es-ES" sz="1600" dirty="0" err="1"/>
              <a:t>Part</a:t>
            </a:r>
            <a:r>
              <a:rPr lang="es-ES" sz="1600" dirty="0"/>
              <a:t> 2: </a:t>
            </a:r>
            <a:r>
              <a:rPr lang="es-ES" sz="1600" dirty="0" err="1"/>
              <a:t>Recruitment</a:t>
            </a:r>
            <a:r>
              <a:rPr lang="es-ES" sz="1600" dirty="0"/>
              <a:t> of </a:t>
            </a:r>
            <a:r>
              <a:rPr lang="es-ES" sz="1600" dirty="0" err="1"/>
              <a:t>students</a:t>
            </a:r>
            <a:r>
              <a:rPr lang="es-ES" sz="1600" dirty="0"/>
              <a:t> (3-5 </a:t>
            </a:r>
            <a:r>
              <a:rPr lang="es-ES" sz="1600" dirty="0" err="1"/>
              <a:t>person</a:t>
            </a:r>
            <a:r>
              <a:rPr lang="es-ES" sz="1600" dirty="0"/>
              <a:t> </a:t>
            </a:r>
            <a:r>
              <a:rPr lang="es-ES" sz="1600" dirty="0" err="1"/>
              <a:t>teams</a:t>
            </a:r>
            <a:r>
              <a:rPr lang="es-ES" sz="1600" dirty="0"/>
              <a:t> 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individuals</a:t>
            </a:r>
            <a:r>
              <a:rPr lang="es-ES" sz="1600" dirty="0"/>
              <a:t>,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or</a:t>
            </a:r>
            <a:r>
              <a:rPr lang="es-ES" sz="1600" dirty="0"/>
              <a:t> </a:t>
            </a:r>
            <a:r>
              <a:rPr lang="es-ES" sz="1600" dirty="0" err="1"/>
              <a:t>without</a:t>
            </a:r>
            <a:r>
              <a:rPr lang="es-ES" sz="1600" dirty="0"/>
              <a:t> </a:t>
            </a:r>
            <a:r>
              <a:rPr lang="es-ES" sz="1600" dirty="0" err="1"/>
              <a:t>an</a:t>
            </a:r>
            <a:r>
              <a:rPr lang="es-ES" sz="1600" dirty="0"/>
              <a:t> </a:t>
            </a:r>
            <a:r>
              <a:rPr lang="es-ES" sz="1600" dirty="0" err="1"/>
              <a:t>entrepreneurial</a:t>
            </a:r>
            <a:r>
              <a:rPr lang="es-ES" sz="1600" dirty="0"/>
              <a:t> idea - ideas </a:t>
            </a:r>
            <a:r>
              <a:rPr lang="es-ES" sz="1600" dirty="0" err="1"/>
              <a:t>must</a:t>
            </a:r>
            <a:r>
              <a:rPr lang="es-ES" sz="1600" dirty="0"/>
              <a:t> be </a:t>
            </a:r>
            <a:r>
              <a:rPr lang="es-ES" sz="1600" dirty="0" err="1"/>
              <a:t>linked</a:t>
            </a:r>
            <a:r>
              <a:rPr lang="es-ES" sz="1600" dirty="0"/>
              <a:t> to </a:t>
            </a:r>
            <a:r>
              <a:rPr lang="es-ES" sz="1600" dirty="0" err="1"/>
              <a:t>one</a:t>
            </a:r>
            <a:r>
              <a:rPr lang="es-ES" sz="1600" dirty="0"/>
              <a:t> of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SDGs</a:t>
            </a:r>
            <a:r>
              <a:rPr lang="es-ES" sz="1600" dirty="0"/>
              <a:t> and </a:t>
            </a:r>
            <a:r>
              <a:rPr lang="es-ES" sz="1600" dirty="0" err="1"/>
              <a:t>have</a:t>
            </a:r>
            <a:r>
              <a:rPr lang="es-ES" sz="1600" dirty="0"/>
              <a:t> a triple </a:t>
            </a:r>
            <a:r>
              <a:rPr lang="es-ES" sz="1600" dirty="0" err="1"/>
              <a:t>impact</a:t>
            </a:r>
            <a:r>
              <a:rPr lang="es-ES" sz="1600" dirty="0"/>
              <a:t>: social, </a:t>
            </a:r>
            <a:r>
              <a:rPr lang="es-ES" sz="1600" dirty="0" err="1"/>
              <a:t>economic</a:t>
            </a:r>
            <a:r>
              <a:rPr lang="es-ES" sz="1600" dirty="0"/>
              <a:t> &amp; </a:t>
            </a:r>
            <a:r>
              <a:rPr lang="es-ES" sz="1600" dirty="0" err="1"/>
              <a:t>environmental</a:t>
            </a:r>
            <a:r>
              <a:rPr lang="es-ES" sz="1600" dirty="0"/>
              <a:t>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BC734A9-BFBD-3141-A8D7-0B00D673A6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63" r="5325"/>
          <a:stretch/>
        </p:blipFill>
        <p:spPr>
          <a:xfrm>
            <a:off x="123289" y="1442175"/>
            <a:ext cx="3332429" cy="2117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954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5E0CC700C34E64283355474F2ABBAFB" ma:contentTypeVersion="16" ma:contentTypeDescription="Ein neues Dokument erstellen." ma:contentTypeScope="" ma:versionID="2030ecb3b15916fc3ec41b8de68c7970">
  <xsd:schema xmlns:xsd="http://www.w3.org/2001/XMLSchema" xmlns:xs="http://www.w3.org/2001/XMLSchema" xmlns:p="http://schemas.microsoft.com/office/2006/metadata/properties" xmlns:ns2="9e7cb493-a9cd-49cd-846c-930d19753eb9" xmlns:ns3="4cca9a1c-ea03-4f56-8ded-6c285728d794" targetNamespace="http://schemas.microsoft.com/office/2006/metadata/properties" ma:root="true" ma:fieldsID="79f75de864923f3cb2c863dcd21c96c8" ns2:_="" ns3:_="">
    <xsd:import namespace="9e7cb493-a9cd-49cd-846c-930d19753eb9"/>
    <xsd:import namespace="4cca9a1c-ea03-4f56-8ded-6c285728d79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b493-a9cd-49cd-846c-930d19753e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Bildmarkierungen" ma:readOnly="false" ma:fieldId="{5cf76f15-5ced-4ddc-b409-7134ff3c332f}" ma:taxonomyMulti="true" ma:sspId="3213ba4d-4ff2-410f-8850-8053d140204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ca9a1c-ea03-4f56-8ded-6c285728d794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ea40db18-2066-40d3-9c1d-6d717589184a}" ma:internalName="TaxCatchAll" ma:showField="CatchAllData" ma:web="4cca9a1c-ea03-4f56-8ded-6c285728d79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cca9a1c-ea03-4f56-8ded-6c285728d794" xsi:nil="true"/>
    <lcf76f155ced4ddcb4097134ff3c332f xmlns="9e7cb493-a9cd-49cd-846c-930d19753eb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C8AD15-3950-475C-A6ED-C98B4702B6E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BA98A9-C0D8-4BFA-86CD-4AB9E356354B}"/>
</file>

<file path=customXml/itemProps3.xml><?xml version="1.0" encoding="utf-8"?>
<ds:datastoreItem xmlns:ds="http://schemas.openxmlformats.org/officeDocument/2006/customXml" ds:itemID="{334E3BB0-8E0D-4834-A0A1-255EC6757BC7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purl.org/dc/elements/1.1/"/>
    <ds:schemaRef ds:uri="4cca9a1c-ea03-4f56-8ded-6c285728d794"/>
    <ds:schemaRef ds:uri="http://schemas.microsoft.com/office/infopath/2007/PartnerControls"/>
    <ds:schemaRef ds:uri="9e7cb493-a9cd-49cd-846c-930d19753eb9"/>
    <ds:schemaRef ds:uri="http://schemas.microsoft.com/office/2006/metadata/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2732</TotalTime>
  <Words>1969</Words>
  <Application>Microsoft Macintosh PowerPoint</Application>
  <PresentationFormat>Presentación en pantalla (4:3)</PresentationFormat>
  <Paragraphs>140</Paragraphs>
  <Slides>19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5" baseType="lpstr">
      <vt:lpstr>Arial</vt:lpstr>
      <vt:lpstr>Arial Narrow</vt:lpstr>
      <vt:lpstr>Calibri</vt:lpstr>
      <vt:lpstr>Calibri Light</vt:lpstr>
      <vt:lpstr>Expressway Rg</vt:lpstr>
      <vt:lpstr>Office Theme</vt:lpstr>
      <vt:lpstr>Activities to inspire &amp; train potential young entrepreneurs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vannasine thammalath</dc:creator>
  <cp:lastModifiedBy>CRISTINA ELENA BEANS PICON</cp:lastModifiedBy>
  <cp:revision>93</cp:revision>
  <dcterms:created xsi:type="dcterms:W3CDTF">2021-06-04T16:06:26Z</dcterms:created>
  <dcterms:modified xsi:type="dcterms:W3CDTF">2022-05-10T17:42:03Z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0x01010045E0CC700C34E64283355474F2ABBAFB</vt:lpwstr>
  </property>
</Properties>
</file>