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332" r:id="rId5"/>
    <p:sldId id="339" r:id="rId6"/>
    <p:sldId id="333" r:id="rId7"/>
    <p:sldId id="349" r:id="rId8"/>
    <p:sldId id="353" r:id="rId9"/>
    <p:sldId id="350" r:id="rId10"/>
    <p:sldId id="351" r:id="rId11"/>
    <p:sldId id="352" r:id="rId12"/>
    <p:sldId id="334" r:id="rId13"/>
    <p:sldId id="258" r:id="rId14"/>
    <p:sldId id="336" r:id="rId15"/>
    <p:sldId id="337" r:id="rId16"/>
    <p:sldId id="354" r:id="rId17"/>
    <p:sldId id="355" r:id="rId18"/>
    <p:sldId id="356" r:id="rId19"/>
    <p:sldId id="338" r:id="rId20"/>
    <p:sldId id="340" r:id="rId21"/>
    <p:sldId id="341" r:id="rId22"/>
    <p:sldId id="342" r:id="rId23"/>
    <p:sldId id="343" r:id="rId24"/>
    <p:sldId id="344" r:id="rId25"/>
    <p:sldId id="257" r:id="rId26"/>
    <p:sldId id="346" r:id="rId27"/>
    <p:sldId id="347" r:id="rId28"/>
    <p:sldId id="348" r:id="rId29"/>
    <p:sldId id="34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99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1592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0B054-A7E3-4C46-A3DC-95C0A9E1C735}" type="datetimeFigureOut">
              <a:rPr lang="en-US" smtClean="0"/>
              <a:t>11/23/21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70139-1794-494E-AE18-8355041D29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1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B7F31-E679-48CC-9423-9B6BFCA4E2AC}" type="datetimeFigureOut">
              <a:rPr lang="en-US" smtClean="0"/>
              <a:t>11/23/21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C4FCC-A7BB-4998-9C5C-F010D2AC40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Over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err="1"/>
              <a:t>hour</a:t>
            </a:r>
            <a:r>
              <a:rPr lang="es-ES" dirty="0"/>
              <a:t> and a </a:t>
            </a:r>
            <a:r>
              <a:rPr lang="es-ES" dirty="0" err="1"/>
              <a:t>half</a:t>
            </a:r>
            <a:r>
              <a:rPr lang="es-ES" dirty="0"/>
              <a:t>, </a:t>
            </a:r>
            <a:r>
              <a:rPr lang="es-ES" dirty="0" err="1"/>
              <a:t>we're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to </a:t>
            </a:r>
            <a:r>
              <a:rPr lang="es-ES" dirty="0" err="1"/>
              <a:t>answer</a:t>
            </a:r>
            <a:r>
              <a:rPr lang="es-ES" dirty="0"/>
              <a:t> 2 </a:t>
            </a:r>
            <a:r>
              <a:rPr lang="es-ES" dirty="0" err="1"/>
              <a:t>basic</a:t>
            </a:r>
            <a:r>
              <a:rPr lang="es-ES" dirty="0"/>
              <a:t> </a:t>
            </a:r>
            <a:r>
              <a:rPr lang="es-ES" dirty="0" err="1"/>
              <a:t>questions</a:t>
            </a:r>
            <a:r>
              <a:rPr lang="es-ES" dirty="0"/>
              <a:t> </a:t>
            </a:r>
            <a:r>
              <a:rPr lang="es-ES" dirty="0" err="1"/>
              <a:t>together</a:t>
            </a:r>
            <a:r>
              <a:rPr lang="es-ES" dirty="0"/>
              <a:t>, </a:t>
            </a:r>
            <a:r>
              <a:rPr lang="es-ES" dirty="0" err="1"/>
              <a:t>ask</a:t>
            </a:r>
            <a:r>
              <a:rPr lang="es-ES" dirty="0"/>
              <a:t> MANY more, and </a:t>
            </a:r>
            <a:r>
              <a:rPr lang="es-ES" dirty="0" err="1"/>
              <a:t>see</a:t>
            </a:r>
            <a:r>
              <a:rPr lang="es-ES" dirty="0"/>
              <a:t> a </a:t>
            </a:r>
            <a:r>
              <a:rPr lang="es-ES" dirty="0" err="1"/>
              <a:t>couple</a:t>
            </a:r>
            <a:r>
              <a:rPr lang="es-ES" dirty="0"/>
              <a:t> of </a:t>
            </a:r>
            <a:r>
              <a:rPr lang="es-ES" dirty="0" err="1"/>
              <a:t>examples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6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</a:t>
            </a:r>
            <a:r>
              <a:rPr lang="es-ES" dirty="0" err="1"/>
              <a:t>finally</a:t>
            </a:r>
            <a:r>
              <a:rPr lang="es-ES" dirty="0"/>
              <a:t>... </a:t>
            </a:r>
            <a:r>
              <a:rPr lang="es-ES" dirty="0" err="1"/>
              <a:t>tell</a:t>
            </a:r>
            <a:r>
              <a:rPr lang="es-ES" dirty="0"/>
              <a:t> me, </a:t>
            </a:r>
            <a:r>
              <a:rPr lang="es-ES" dirty="0" err="1"/>
              <a:t>what's</a:t>
            </a:r>
            <a:r>
              <a:rPr lang="es-ES" dirty="0"/>
              <a:t> </a:t>
            </a:r>
            <a:r>
              <a:rPr lang="es-ES" dirty="0" err="1"/>
              <a:t>missing</a:t>
            </a:r>
            <a:r>
              <a:rPr lang="es-ES" dirty="0"/>
              <a:t>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67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</a:t>
            </a:r>
            <a:r>
              <a:rPr lang="es-ES" dirty="0" err="1"/>
              <a:t>finally</a:t>
            </a:r>
            <a:r>
              <a:rPr lang="es-ES" dirty="0"/>
              <a:t>... </a:t>
            </a:r>
            <a:r>
              <a:rPr lang="es-ES" dirty="0" err="1"/>
              <a:t>tell</a:t>
            </a:r>
            <a:r>
              <a:rPr lang="es-ES" dirty="0"/>
              <a:t> me, </a:t>
            </a:r>
            <a:r>
              <a:rPr lang="es-ES" dirty="0" err="1"/>
              <a:t>what's</a:t>
            </a:r>
            <a:r>
              <a:rPr lang="es-ES" dirty="0"/>
              <a:t> </a:t>
            </a:r>
            <a:r>
              <a:rPr lang="es-ES" dirty="0" err="1"/>
              <a:t>missing</a:t>
            </a:r>
            <a:r>
              <a:rPr lang="es-ES" dirty="0"/>
              <a:t>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76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</a:t>
            </a:r>
            <a:r>
              <a:rPr lang="es-ES" dirty="0" err="1"/>
              <a:t>finally</a:t>
            </a:r>
            <a:r>
              <a:rPr lang="es-ES" dirty="0"/>
              <a:t>... </a:t>
            </a:r>
            <a:r>
              <a:rPr lang="es-ES" dirty="0" err="1"/>
              <a:t>tell</a:t>
            </a:r>
            <a:r>
              <a:rPr lang="es-ES" dirty="0"/>
              <a:t> me, </a:t>
            </a:r>
            <a:r>
              <a:rPr lang="es-ES" dirty="0" err="1"/>
              <a:t>what's</a:t>
            </a:r>
            <a:r>
              <a:rPr lang="es-ES" dirty="0"/>
              <a:t> </a:t>
            </a:r>
            <a:r>
              <a:rPr lang="es-ES" dirty="0" err="1"/>
              <a:t>missing</a:t>
            </a:r>
            <a:r>
              <a:rPr lang="es-ES" dirty="0"/>
              <a:t>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82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</a:t>
            </a:r>
            <a:r>
              <a:rPr lang="es-ES" dirty="0" err="1"/>
              <a:t>finally</a:t>
            </a:r>
            <a:r>
              <a:rPr lang="es-ES" dirty="0"/>
              <a:t>... </a:t>
            </a:r>
            <a:r>
              <a:rPr lang="es-ES" dirty="0" err="1"/>
              <a:t>tell</a:t>
            </a:r>
            <a:r>
              <a:rPr lang="es-ES" dirty="0"/>
              <a:t> me, </a:t>
            </a:r>
            <a:r>
              <a:rPr lang="es-ES" dirty="0" err="1"/>
              <a:t>what's</a:t>
            </a:r>
            <a:r>
              <a:rPr lang="es-ES" dirty="0"/>
              <a:t> </a:t>
            </a:r>
            <a:r>
              <a:rPr lang="es-ES" dirty="0" err="1"/>
              <a:t>missing</a:t>
            </a:r>
            <a:r>
              <a:rPr lang="es-ES" dirty="0"/>
              <a:t>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8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4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2A9C8B11-6DF5-407C-A3F0-6FBE553F4739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8477" y="-40407"/>
            <a:ext cx="491867" cy="462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018B2-BEF1-4DA8-82B4-376877853B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052" y="-12036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7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0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6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7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BBFD9-E13D-410C-BF4D-FF5EB14A7A38}" type="datetimeFigureOut">
              <a:rPr lang="en-US" smtClean="0"/>
              <a:t>11/23/21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6AB6-A428-4229-9434-94E028D66D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9" r:id="rId4"/>
    <p:sldLayoutId id="2147483671" r:id="rId5"/>
    <p:sldLayoutId id="2147483664" r:id="rId6"/>
    <p:sldLayoutId id="2147483668" r:id="rId7"/>
    <p:sldLayoutId id="2147483672" r:id="rId8"/>
    <p:sldLayoutId id="2147483673" r:id="rId9"/>
    <p:sldLayoutId id="2147483674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c.beans@ua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rrenderedmarriage.org/2014/05/what-do-you-need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ngimg.com/download/38110" TargetMode="Externa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nti.com/" TargetMode="External"/><Relationship Id="rId3" Type="http://schemas.openxmlformats.org/officeDocument/2006/relationships/hyperlink" Target="https://en.wikipedia.org/wiki/Flag_of_Laos" TargetMode="External"/><Relationship Id="rId7" Type="http://schemas.openxmlformats.org/officeDocument/2006/relationships/hyperlink" Target="https://commons.wikimedia.org/wiki/File:Flag_of_Nepal_(white_background,_aspect_ratio_3-2).sv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hyperlink" Target="https://www.publicdomainpictures.net/en/view-image.php?image=262633&amp;picture=flag-of-bhutan-bhutan-flag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tock.com/free-icons/vector-illustration-green-target-icon-574679590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-youth-development-insight.extension.umn.edu/2020/11/communicating-with-stakeholders-when.html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ative-calendars.com/list-template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libjournal.uncg.edu/jls/article/view/1046/819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game-icons.net/lorc/originals/cash.html" TargetMode="External"/><Relationship Id="rId5" Type="http://schemas.openxmlformats.org/officeDocument/2006/relationships/image" Target="../media/image34.png"/><Relationship Id="rId4" Type="http://schemas.openxmlformats.org/officeDocument/2006/relationships/hyperlink" Target="https://www.cubby-blue.com/my_weblog/2018/02/i-cant-wait-to-give-money-to-a-super-bowl-square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c.beans@ua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Flag_of_Nepal_(white_background,_aspect_ratio_3-2).svg" TargetMode="External"/><Relationship Id="rId3" Type="http://schemas.openxmlformats.org/officeDocument/2006/relationships/hyperlink" Target="https://en.wikipedia.org/wiki/Flag_of_Laos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ublicdomainpictures.net/en/view-image.php?image=262633&amp;picture=flag-of-bhutan-bhutan-flag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://www.menti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an “</a:t>
            </a:r>
            <a:r>
              <a:rPr lang="en-GB" dirty="0">
                <a:solidFill>
                  <a:schemeClr val="accent1"/>
                </a:solidFill>
              </a:rPr>
              <a:t>E</a:t>
            </a:r>
            <a:r>
              <a:rPr lang="en-GB" dirty="0"/>
              <a:t>ntrepreneurship </a:t>
            </a:r>
            <a:r>
              <a:rPr lang="en-GB" dirty="0">
                <a:solidFill>
                  <a:schemeClr val="accent1"/>
                </a:solidFill>
              </a:rPr>
              <a:t>K</a:t>
            </a:r>
            <a:r>
              <a:rPr lang="en-GB" dirty="0"/>
              <a:t>nowledge </a:t>
            </a:r>
            <a:r>
              <a:rPr lang="en-GB" dirty="0" err="1">
                <a:solidFill>
                  <a:schemeClr val="accent1"/>
                </a:solidFill>
              </a:rPr>
              <a:t>C</a:t>
            </a:r>
            <a:r>
              <a:rPr lang="en-GB" dirty="0" err="1"/>
              <a:t>enter</a:t>
            </a:r>
            <a:r>
              <a:rPr lang="en-GB" dirty="0"/>
              <a:t>”?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774753"/>
          </a:xfrm>
        </p:spPr>
        <p:txBody>
          <a:bodyPr/>
          <a:lstStyle/>
          <a:p>
            <a:r>
              <a:rPr lang="en-US" dirty="0"/>
              <a:t>ToT1 “Setting up and Managing a Center of Excellence”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F6577472-6C93-E14A-A013-4C00E3725AD9}"/>
              </a:ext>
            </a:extLst>
          </p:cNvPr>
          <p:cNvSpPr txBox="1">
            <a:spLocks/>
          </p:cNvSpPr>
          <p:nvPr/>
        </p:nvSpPr>
        <p:spPr>
          <a:xfrm>
            <a:off x="2389885" y="4510932"/>
            <a:ext cx="4364230" cy="57968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ENCORE Online Training - Teams</a:t>
            </a:r>
          </a:p>
          <a:p>
            <a:pPr marL="0" indent="0" algn="ctr">
              <a:buNone/>
            </a:pPr>
            <a:r>
              <a:rPr lang="en-GB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23 - 26 November, 2021</a:t>
            </a:r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id="{3B413396-621F-314A-98A3-0F5CF5138D0F}"/>
              </a:ext>
            </a:extLst>
          </p:cNvPr>
          <p:cNvSpPr txBox="1">
            <a:spLocks/>
          </p:cNvSpPr>
          <p:nvPr/>
        </p:nvSpPr>
        <p:spPr>
          <a:xfrm>
            <a:off x="2389885" y="6088962"/>
            <a:ext cx="4731969" cy="85468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dirty="0"/>
              <a:t>Cristina Beans, M.Sc., MBA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Senior Project Manager, OGPI-University of Alicante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>
                <a:hlinkClick r:id="rId2"/>
              </a:rPr>
              <a:t>c.beans@ua.es</a:t>
            </a:r>
            <a:r>
              <a:rPr lang="en-GB" sz="12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D797F5-04DA-6644-9EE0-A93F8C68A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091" y="6092687"/>
            <a:ext cx="1295579" cy="6261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249FABE-8007-AC47-AC4E-896068E51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375" y="6092687"/>
            <a:ext cx="850699" cy="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88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4" y="742900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>
                <a:solidFill>
                  <a:schemeClr val="accent1"/>
                </a:solidFill>
              </a:rPr>
              <a:t>E</a:t>
            </a:r>
            <a:r>
              <a:rPr lang="en-GB" b="1" dirty="0"/>
              <a:t>ntrepreneurship </a:t>
            </a:r>
            <a:r>
              <a:rPr lang="en-GB" b="1" dirty="0">
                <a:solidFill>
                  <a:schemeClr val="accent1"/>
                </a:solidFill>
              </a:rPr>
              <a:t>K</a:t>
            </a:r>
            <a:r>
              <a:rPr lang="en-GB" b="1" dirty="0"/>
              <a:t>nowledge </a:t>
            </a:r>
            <a:r>
              <a:rPr lang="en-GB" b="1" dirty="0" err="1">
                <a:solidFill>
                  <a:schemeClr val="accent1"/>
                </a:solidFill>
              </a:rPr>
              <a:t>C</a:t>
            </a:r>
            <a:r>
              <a:rPr lang="en-GB" b="1" dirty="0" err="1"/>
              <a:t>enters</a:t>
            </a:r>
            <a:endParaRPr lang="en-GB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602" y="2052480"/>
            <a:ext cx="8304989" cy="1325564"/>
          </a:xfr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2400" i="1" dirty="0">
                <a:latin typeface="Expressway Rg"/>
              </a:rPr>
              <a:t>“to </a:t>
            </a:r>
            <a:r>
              <a:rPr lang="en-US" sz="2400" i="1" dirty="0">
                <a:solidFill>
                  <a:schemeClr val="accent1"/>
                </a:solidFill>
                <a:latin typeface="Expressway Rg"/>
              </a:rPr>
              <a:t>foster</a:t>
            </a:r>
            <a:r>
              <a:rPr lang="en-US" sz="2400" i="1" dirty="0">
                <a:latin typeface="Expressway Rg"/>
              </a:rPr>
              <a:t> the </a:t>
            </a:r>
            <a:r>
              <a:rPr lang="en-US" sz="2400" i="1" u="sng" dirty="0">
                <a:latin typeface="Expressway Rg"/>
              </a:rPr>
              <a:t>concept of entrepreneurship</a:t>
            </a:r>
            <a:r>
              <a:rPr lang="en-US" sz="2400" i="1" dirty="0">
                <a:latin typeface="Expressway Rg"/>
              </a:rPr>
              <a:t> in </a:t>
            </a:r>
            <a:r>
              <a:rPr lang="en-US" sz="2400" i="1" dirty="0">
                <a:solidFill>
                  <a:srgbClr val="FF0000"/>
                </a:solidFill>
                <a:latin typeface="Expressway Rg"/>
              </a:rPr>
              <a:t>education</a:t>
            </a:r>
            <a:r>
              <a:rPr lang="en-US" sz="2400" i="1" dirty="0">
                <a:latin typeface="Expressway Rg"/>
              </a:rPr>
              <a:t> and </a:t>
            </a:r>
            <a:r>
              <a:rPr lang="en-US" sz="2400" i="1" dirty="0">
                <a:solidFill>
                  <a:srgbClr val="FF0000"/>
                </a:solidFill>
                <a:latin typeface="Expressway Rg"/>
              </a:rPr>
              <a:t>research</a:t>
            </a:r>
            <a:r>
              <a:rPr lang="en-US" sz="2400" i="1" dirty="0">
                <a:latin typeface="Expressway Rg"/>
              </a:rPr>
              <a:t> and </a:t>
            </a:r>
            <a:r>
              <a:rPr lang="en-US" sz="2400" i="1" dirty="0">
                <a:solidFill>
                  <a:srgbClr val="FF0000"/>
                </a:solidFill>
                <a:latin typeface="Expressway Rg"/>
              </a:rPr>
              <a:t>disruptive business development</a:t>
            </a:r>
            <a:r>
              <a:rPr lang="en-US" sz="2400" i="1" dirty="0">
                <a:latin typeface="Expressway Rg"/>
              </a:rPr>
              <a:t> in the target countries to strengthen the technical knowledge and skills of the HEIs.”</a:t>
            </a:r>
            <a:endParaRPr lang="en-US" sz="3200" b="1" i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5D1CD41E-D87A-4443-BBC9-EBC9E7618E6C}"/>
              </a:ext>
            </a:extLst>
          </p:cNvPr>
          <p:cNvSpPr txBox="1">
            <a:spLocks/>
          </p:cNvSpPr>
          <p:nvPr/>
        </p:nvSpPr>
        <p:spPr>
          <a:xfrm>
            <a:off x="1140431" y="4602822"/>
            <a:ext cx="2405888" cy="927302"/>
          </a:xfrm>
          <a:prstGeom prst="rect">
            <a:avLst/>
          </a:prstGeom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latin typeface="Expressway Rg"/>
              </a:rPr>
              <a:t>Higher teaching standards</a:t>
            </a:r>
            <a:endParaRPr lang="en-US" sz="3200" b="1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A551625B-6E9D-9541-A1E6-0D85AA74DE0C}"/>
              </a:ext>
            </a:extLst>
          </p:cNvPr>
          <p:cNvSpPr txBox="1">
            <a:spLocks/>
          </p:cNvSpPr>
          <p:nvPr/>
        </p:nvSpPr>
        <p:spPr>
          <a:xfrm>
            <a:off x="5720972" y="4605450"/>
            <a:ext cx="2827126" cy="927302"/>
          </a:xfrm>
          <a:prstGeom prst="rect">
            <a:avLst/>
          </a:prstGeom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latin typeface="Expressway Rg"/>
              </a:rPr>
              <a:t>Better university-business cooperation</a:t>
            </a:r>
            <a:endParaRPr lang="en-US" sz="3200" b="1" dirty="0"/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7C6803AB-085C-E842-8CD2-E3BEA4C04DA4}"/>
              </a:ext>
            </a:extLst>
          </p:cNvPr>
          <p:cNvCxnSpPr>
            <a:stCxn id="8" idx="2"/>
            <a:endCxn id="4" idx="0"/>
          </p:cNvCxnSpPr>
          <p:nvPr/>
        </p:nvCxnSpPr>
        <p:spPr>
          <a:xfrm flipH="1">
            <a:off x="2343375" y="3378044"/>
            <a:ext cx="2269722" cy="122477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A47A5553-054A-2F45-982E-C61890D06F65}"/>
              </a:ext>
            </a:extLst>
          </p:cNvPr>
          <p:cNvCxnSpPr>
            <a:cxnSpLocks/>
            <a:stCxn id="8" idx="2"/>
            <a:endCxn id="5" idx="0"/>
          </p:cNvCxnSpPr>
          <p:nvPr/>
        </p:nvCxnSpPr>
        <p:spPr>
          <a:xfrm>
            <a:off x="4613097" y="3378044"/>
            <a:ext cx="2521438" cy="12274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71A7E28E-9743-6449-BE18-6846C7690F39}"/>
              </a:ext>
            </a:extLst>
          </p:cNvPr>
          <p:cNvSpPr txBox="1">
            <a:spLocks/>
          </p:cNvSpPr>
          <p:nvPr/>
        </p:nvSpPr>
        <p:spPr>
          <a:xfrm>
            <a:off x="3410152" y="5827600"/>
            <a:ext cx="2405888" cy="927302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latin typeface="Expressway Rg"/>
              </a:rPr>
              <a:t>Vocational training</a:t>
            </a:r>
            <a:endParaRPr lang="en-US" sz="3200" b="1" dirty="0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5B74CFF6-B81D-C645-9237-8B7EEDCAAB67}"/>
              </a:ext>
            </a:extLst>
          </p:cNvPr>
          <p:cNvCxnSpPr>
            <a:cxnSpLocks/>
            <a:stCxn id="4" idx="2"/>
            <a:endCxn id="13" idx="1"/>
          </p:cNvCxnSpPr>
          <p:nvPr/>
        </p:nvCxnSpPr>
        <p:spPr>
          <a:xfrm>
            <a:off x="2343375" y="5530124"/>
            <a:ext cx="1066777" cy="7611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22420EBC-693B-8242-9435-9CD41F9594BD}"/>
              </a:ext>
            </a:extLst>
          </p:cNvPr>
          <p:cNvCxnSpPr>
            <a:cxnSpLocks/>
            <a:stCxn id="5" idx="2"/>
            <a:endCxn id="13" idx="3"/>
          </p:cNvCxnSpPr>
          <p:nvPr/>
        </p:nvCxnSpPr>
        <p:spPr>
          <a:xfrm flipH="1">
            <a:off x="5816040" y="5532752"/>
            <a:ext cx="1318495" cy="7584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5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299733"/>
            <a:ext cx="8515350" cy="3292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en-GB" sz="4500" dirty="0"/>
              <a:t>So, you want to set up an</a:t>
            </a:r>
          </a:p>
          <a:p>
            <a:pPr>
              <a:spcAft>
                <a:spcPts val="200"/>
              </a:spcAft>
            </a:pPr>
            <a:endParaRPr lang="en-GB" sz="2500" dirty="0"/>
          </a:p>
          <a:p>
            <a:pPr>
              <a:spcAft>
                <a:spcPts val="200"/>
              </a:spcAft>
            </a:pPr>
            <a:r>
              <a:rPr lang="en-GB" sz="5000" b="1" dirty="0">
                <a:solidFill>
                  <a:schemeClr val="accent1"/>
                </a:solidFill>
              </a:rPr>
              <a:t>E</a:t>
            </a:r>
            <a:r>
              <a:rPr lang="en-GB" sz="5000" b="1" dirty="0"/>
              <a:t>ntrepreneurship </a:t>
            </a:r>
          </a:p>
          <a:p>
            <a:pPr>
              <a:spcAft>
                <a:spcPts val="200"/>
              </a:spcAft>
            </a:pPr>
            <a:r>
              <a:rPr lang="en-GB" sz="5000" b="1" dirty="0">
                <a:solidFill>
                  <a:schemeClr val="accent1"/>
                </a:solidFill>
              </a:rPr>
              <a:t>				K</a:t>
            </a:r>
            <a:r>
              <a:rPr lang="en-GB" sz="5000" b="1" dirty="0"/>
              <a:t>nowledge </a:t>
            </a:r>
          </a:p>
          <a:p>
            <a:pPr>
              <a:spcAft>
                <a:spcPts val="200"/>
              </a:spcAft>
            </a:pPr>
            <a:r>
              <a:rPr lang="en-GB" sz="5000" b="1" dirty="0">
                <a:solidFill>
                  <a:schemeClr val="accent1"/>
                </a:solidFill>
              </a:rPr>
              <a:t>							</a:t>
            </a:r>
            <a:r>
              <a:rPr lang="en-GB" sz="5000" b="1" dirty="0" err="1">
                <a:solidFill>
                  <a:schemeClr val="accent1"/>
                </a:solidFill>
              </a:rPr>
              <a:t>C</a:t>
            </a:r>
            <a:r>
              <a:rPr lang="en-GB" sz="5000" b="1" dirty="0" err="1"/>
              <a:t>enter</a:t>
            </a:r>
            <a:endParaRPr lang="en-GB" sz="5000" b="1" dirty="0"/>
          </a:p>
        </p:txBody>
      </p:sp>
      <p:pic>
        <p:nvPicPr>
          <p:cNvPr id="7" name="Imagen 6" descr="What Do You Need? | Journey to Surrender">
            <a:extLst>
              <a:ext uri="{FF2B5EF4-FFF2-40B4-BE49-F238E27FC236}">
                <a16:creationId xmlns:a16="http://schemas.microsoft.com/office/drawing/2014/main" id="{BF801129-74F6-E843-929B-B99A83AF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23225" y="4364466"/>
            <a:ext cx="4250923" cy="2229373"/>
          </a:xfrm>
          <a:prstGeom prst="rect">
            <a:avLst/>
          </a:prstGeom>
        </p:spPr>
      </p:pic>
      <p:pic>
        <p:nvPicPr>
          <p:cNvPr id="10" name="Imagen 9" descr="Question mark PNG">
            <a:extLst>
              <a:ext uri="{FF2B5EF4-FFF2-40B4-BE49-F238E27FC236}">
                <a16:creationId xmlns:a16="http://schemas.microsoft.com/office/drawing/2014/main" id="{28D472B4-84E1-454C-96A0-108615ACAE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95440" y="1299733"/>
            <a:ext cx="1940560" cy="19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633052"/>
            <a:ext cx="8515350" cy="1597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en-GB" b="1" dirty="0"/>
              <a:t>What do </a:t>
            </a:r>
            <a:r>
              <a:rPr lang="en-GB" b="1" u="sng" dirty="0"/>
              <a:t>you</a:t>
            </a:r>
            <a:r>
              <a:rPr lang="en-GB" b="1" dirty="0"/>
              <a:t> need to set up an </a:t>
            </a:r>
            <a:r>
              <a:rPr lang="en-GB" b="1" dirty="0">
                <a:solidFill>
                  <a:schemeClr val="accent1"/>
                </a:solidFill>
              </a:rPr>
              <a:t>EKC</a:t>
            </a:r>
            <a:r>
              <a:rPr lang="en-GB" b="1" dirty="0"/>
              <a:t>?</a:t>
            </a:r>
          </a:p>
        </p:txBody>
      </p:sp>
      <p:pic>
        <p:nvPicPr>
          <p:cNvPr id="7" name="Imagen 6" descr="Flag of Laos - Wikipedia">
            <a:extLst>
              <a:ext uri="{FF2B5EF4-FFF2-40B4-BE49-F238E27FC236}">
                <a16:creationId xmlns:a16="http://schemas.microsoft.com/office/drawing/2014/main" id="{B4BA73CF-5B30-4B46-8B32-4EA222752A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2804" y="2754195"/>
            <a:ext cx="1809742" cy="1206494"/>
          </a:xfrm>
          <a:prstGeom prst="rect">
            <a:avLst/>
          </a:prstGeom>
        </p:spPr>
      </p:pic>
      <p:pic>
        <p:nvPicPr>
          <p:cNvPr id="8" name="Imagen 7" descr="Flag Of Bhutan. Bhutan Flag Free Stock Photo - Public ...">
            <a:extLst>
              <a:ext uri="{FF2B5EF4-FFF2-40B4-BE49-F238E27FC236}">
                <a16:creationId xmlns:a16="http://schemas.microsoft.com/office/drawing/2014/main" id="{F512B4BF-CA9B-354F-A711-8839E96961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37686" y="2754195"/>
            <a:ext cx="1809742" cy="1200840"/>
          </a:xfrm>
          <a:prstGeom prst="rect">
            <a:avLst/>
          </a:prstGeom>
        </p:spPr>
      </p:pic>
      <p:pic>
        <p:nvPicPr>
          <p:cNvPr id="9" name="Imagen 8" descr="File:Flag of Nepal (white background, aspect ratio 3-2 ...">
            <a:extLst>
              <a:ext uri="{FF2B5EF4-FFF2-40B4-BE49-F238E27FC236}">
                <a16:creationId xmlns:a16="http://schemas.microsoft.com/office/drawing/2014/main" id="{99F99D7C-D489-BE4E-B4F2-F86943B87F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167922" y="2748541"/>
            <a:ext cx="1811510" cy="12064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C95FBE2-D71F-D347-BD6D-ED4AB5592E62}"/>
              </a:ext>
            </a:extLst>
          </p:cNvPr>
          <p:cNvSpPr txBox="1"/>
          <p:nvPr/>
        </p:nvSpPr>
        <p:spPr>
          <a:xfrm>
            <a:off x="2983922" y="4701728"/>
            <a:ext cx="2753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hlinkClick r:id="rId8"/>
              </a:rPr>
              <a:t>www.menti.com</a:t>
            </a:r>
            <a:r>
              <a:rPr lang="es-E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0207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3AD3F3-8C35-124F-9C4E-995DB3AC57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1839"/>
            <a:ext cx="8766928" cy="493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49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DB54733-5954-BB47-9C97-537697C56F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1808"/>
            <a:ext cx="8785781" cy="494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64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3B0B48E-0248-5245-B030-C8E9781914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44817"/>
            <a:ext cx="8776355" cy="49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968262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What do you need to set up an </a:t>
            </a:r>
            <a:r>
              <a:rPr lang="en-GB" b="1" dirty="0">
                <a:solidFill>
                  <a:schemeClr val="accent1"/>
                </a:solidFill>
              </a:rPr>
              <a:t>EKC</a:t>
            </a:r>
            <a:r>
              <a:rPr lang="en-GB" b="1" dirty="0"/>
              <a:t>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37" y="1961040"/>
            <a:ext cx="8828126" cy="1325564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>
              <a:buClr>
                <a:schemeClr val="accent1"/>
              </a:buClr>
              <a:buSzPct val="120000"/>
              <a:buFont typeface="+mj-lt"/>
              <a:buAutoNum type="arabicParenR"/>
            </a:pPr>
            <a:r>
              <a:rPr lang="en-US" sz="2400" b="1" dirty="0">
                <a:latin typeface="Expressway Rg"/>
              </a:rPr>
              <a:t>Decide what you want your EKC to </a:t>
            </a:r>
            <a:r>
              <a:rPr lang="en-US" sz="2400" b="1" dirty="0">
                <a:solidFill>
                  <a:schemeClr val="accent1"/>
                </a:solidFill>
                <a:latin typeface="Expressway Rg"/>
              </a:rPr>
              <a:t>BE</a:t>
            </a:r>
            <a:r>
              <a:rPr lang="en-US" sz="2400" b="1" dirty="0">
                <a:latin typeface="Expressway Rg"/>
              </a:rPr>
              <a:t> and what it’s going to </a:t>
            </a:r>
            <a:r>
              <a:rPr lang="en-US" sz="2400" b="1" dirty="0">
                <a:solidFill>
                  <a:schemeClr val="accent1"/>
                </a:solidFill>
                <a:latin typeface="Expressway Rg"/>
              </a:rPr>
              <a:t>ACHIEVE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2D102C-F105-B84F-BB02-E9FB1B9DF5C3}"/>
              </a:ext>
            </a:extLst>
          </p:cNvPr>
          <p:cNvSpPr txBox="1"/>
          <p:nvPr/>
        </p:nvSpPr>
        <p:spPr>
          <a:xfrm>
            <a:off x="907776" y="3119749"/>
            <a:ext cx="741064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What is going to be the </a:t>
            </a:r>
            <a:r>
              <a:rPr lang="en-US" sz="2400" i="1" dirty="0">
                <a:latin typeface="Expressway Rg"/>
              </a:rPr>
              <a:t>focus</a:t>
            </a:r>
            <a:r>
              <a:rPr lang="en-US" sz="2400" dirty="0">
                <a:latin typeface="Expressway Rg"/>
              </a:rPr>
              <a:t> of your EKC?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Define your MISSION STATEMENT </a:t>
            </a:r>
            <a:r>
              <a:rPr lang="en-US" sz="2000" dirty="0">
                <a:latin typeface="Expressway Rg"/>
              </a:rPr>
              <a:t>(short sentence defining its reason for being)</a:t>
            </a:r>
            <a:endParaRPr lang="en-US" sz="2400" dirty="0">
              <a:latin typeface="Expressway Rg"/>
            </a:endParaRP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What is your long-vision for the EKC? Where do you see it in 5 years? What do you want it to </a:t>
            </a:r>
            <a:r>
              <a:rPr lang="en-US" sz="2400" i="1" dirty="0">
                <a:latin typeface="Expressway Rg"/>
              </a:rPr>
              <a:t>become</a:t>
            </a:r>
            <a:r>
              <a:rPr lang="en-US" sz="2400" dirty="0">
                <a:latin typeface="Expressway Rg"/>
              </a:rPr>
              <a:t>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What are your goals for the EKC? What do you want to achieve in the short and long term?</a:t>
            </a:r>
          </a:p>
        </p:txBody>
      </p:sp>
      <p:pic>
        <p:nvPicPr>
          <p:cNvPr id="10" name="Imagen 9" descr="Vector Illustration of Green Target Icon | Freestock icons">
            <a:extLst>
              <a:ext uri="{FF2B5EF4-FFF2-40B4-BE49-F238E27FC236}">
                <a16:creationId xmlns:a16="http://schemas.microsoft.com/office/drawing/2014/main" id="{18A3C32D-4AE5-6349-BD0C-EAA25FDF4A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42530" y="5479952"/>
            <a:ext cx="1235710" cy="123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968262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What do you need to set up an </a:t>
            </a:r>
            <a:r>
              <a:rPr lang="en-GB" b="1" dirty="0">
                <a:solidFill>
                  <a:schemeClr val="accent1"/>
                </a:solidFill>
              </a:rPr>
              <a:t>EKC</a:t>
            </a:r>
            <a:r>
              <a:rPr lang="en-GB" b="1" dirty="0"/>
              <a:t>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37" y="1961040"/>
            <a:ext cx="8828126" cy="1325564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>
              <a:buClr>
                <a:schemeClr val="accent1"/>
              </a:buClr>
              <a:buSzPct val="120000"/>
              <a:buFont typeface="+mj-lt"/>
              <a:buAutoNum type="arabicParenR" startAt="2"/>
            </a:pPr>
            <a:r>
              <a:rPr lang="en-US" sz="2400" b="1" dirty="0">
                <a:latin typeface="Expressway Rg"/>
              </a:rPr>
              <a:t>Identify your internal &amp; external </a:t>
            </a:r>
            <a:r>
              <a:rPr lang="en-US" sz="2400" b="1" dirty="0">
                <a:solidFill>
                  <a:schemeClr val="accent1"/>
                </a:solidFill>
                <a:latin typeface="Expressway Rg"/>
              </a:rPr>
              <a:t>STAKEHOLDERS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2D102C-F105-B84F-BB02-E9FB1B9DF5C3}"/>
              </a:ext>
            </a:extLst>
          </p:cNvPr>
          <p:cNvSpPr txBox="1"/>
          <p:nvPr/>
        </p:nvSpPr>
        <p:spPr>
          <a:xfrm>
            <a:off x="907776" y="3048629"/>
            <a:ext cx="7410641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Who are you doing this </a:t>
            </a:r>
            <a:r>
              <a:rPr lang="en-US" sz="2400" i="1" dirty="0">
                <a:latin typeface="Expressway Rg"/>
              </a:rPr>
              <a:t>for</a:t>
            </a:r>
            <a:r>
              <a:rPr lang="en-US" sz="2400" dirty="0">
                <a:latin typeface="Expressway Rg"/>
              </a:rPr>
              <a:t>? Who will </a:t>
            </a:r>
            <a:r>
              <a:rPr lang="en-US" sz="2400" i="1" dirty="0">
                <a:latin typeface="Expressway Rg"/>
              </a:rPr>
              <a:t>benefit</a:t>
            </a:r>
            <a:r>
              <a:rPr lang="en-US" sz="2400" dirty="0">
                <a:latin typeface="Expressway Rg"/>
              </a:rPr>
              <a:t> from the EKC? What do they </a:t>
            </a:r>
            <a:r>
              <a:rPr lang="en-US" sz="2400" i="1" dirty="0">
                <a:latin typeface="Expressway Rg"/>
              </a:rPr>
              <a:t>NEED</a:t>
            </a:r>
            <a:r>
              <a:rPr lang="en-US" sz="2400" dirty="0">
                <a:latin typeface="Expressway Rg"/>
              </a:rPr>
              <a:t>???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Who is going to</a:t>
            </a:r>
            <a:r>
              <a:rPr lang="en-US" sz="2400" b="1" dirty="0">
                <a:latin typeface="Expressway Rg"/>
              </a:rPr>
              <a:t> help </a:t>
            </a:r>
            <a:r>
              <a:rPr lang="en-US" sz="2400" dirty="0">
                <a:latin typeface="Expressway Rg"/>
              </a:rPr>
              <a:t>you set this up? Develop it? Handle day-to-day operations? Provide support?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E96BAEBA-5E8E-B148-8BA7-416C61E28026}"/>
              </a:ext>
            </a:extLst>
          </p:cNvPr>
          <p:cNvSpPr txBox="1">
            <a:spLocks/>
          </p:cNvSpPr>
          <p:nvPr/>
        </p:nvSpPr>
        <p:spPr>
          <a:xfrm>
            <a:off x="157937" y="4767163"/>
            <a:ext cx="5711695" cy="1325564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chemeClr val="accent1"/>
              </a:buClr>
              <a:buSzPct val="120000"/>
              <a:buFont typeface="+mj-lt"/>
              <a:buAutoNum type="arabicParenR" startAt="3"/>
            </a:pPr>
            <a:r>
              <a:rPr lang="en-US" sz="2400" b="1" dirty="0">
                <a:latin typeface="Expressway Rg"/>
              </a:rPr>
              <a:t>Determine how you are going to </a:t>
            </a:r>
            <a:r>
              <a:rPr lang="en-US" sz="2400" b="1" dirty="0">
                <a:solidFill>
                  <a:schemeClr val="accent1"/>
                </a:solidFill>
                <a:latin typeface="Expressway Rg"/>
              </a:rPr>
              <a:t>COMMUNICATE</a:t>
            </a:r>
            <a:r>
              <a:rPr lang="en-US" sz="2400" b="1" dirty="0">
                <a:latin typeface="Expressway Rg"/>
              </a:rPr>
              <a:t> with them</a:t>
            </a:r>
            <a:endParaRPr lang="en-US" sz="3200" dirty="0"/>
          </a:p>
        </p:txBody>
      </p:sp>
      <p:pic>
        <p:nvPicPr>
          <p:cNvPr id="4" name="Imagen 3" descr="Communicating with stakeholders when the world is upside down">
            <a:extLst>
              <a:ext uri="{FF2B5EF4-FFF2-40B4-BE49-F238E27FC236}">
                <a16:creationId xmlns:a16="http://schemas.microsoft.com/office/drawing/2014/main" id="{78235441-3F68-3A4D-82A0-CA7E33D1CD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96568" y="4897120"/>
            <a:ext cx="2651928" cy="176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6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968262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What do you need to set up an </a:t>
            </a:r>
            <a:r>
              <a:rPr lang="en-GB" b="1" dirty="0">
                <a:solidFill>
                  <a:schemeClr val="accent1"/>
                </a:solidFill>
              </a:rPr>
              <a:t>EKC</a:t>
            </a:r>
            <a:r>
              <a:rPr lang="en-GB" b="1" dirty="0"/>
              <a:t>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37" y="1961040"/>
            <a:ext cx="8828126" cy="1325564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>
              <a:buClr>
                <a:schemeClr val="accent1"/>
              </a:buClr>
              <a:buSzPct val="120000"/>
              <a:buFont typeface="+mj-lt"/>
              <a:buAutoNum type="arabicParenR" startAt="4"/>
            </a:pPr>
            <a:r>
              <a:rPr lang="en-US" sz="2400" b="1" dirty="0">
                <a:latin typeface="Expressway Rg"/>
              </a:rPr>
              <a:t>Decide what your EKC is actually going to </a:t>
            </a:r>
            <a:r>
              <a:rPr lang="en-US" sz="2400" b="1" dirty="0">
                <a:solidFill>
                  <a:schemeClr val="accent1"/>
                </a:solidFill>
                <a:latin typeface="Expressway Rg"/>
              </a:rPr>
              <a:t>DO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2D102C-F105-B84F-BB02-E9FB1B9DF5C3}"/>
              </a:ext>
            </a:extLst>
          </p:cNvPr>
          <p:cNvSpPr txBox="1"/>
          <p:nvPr/>
        </p:nvSpPr>
        <p:spPr>
          <a:xfrm>
            <a:off x="907777" y="3119749"/>
            <a:ext cx="5045984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Training? On </a:t>
            </a:r>
            <a:r>
              <a:rPr lang="en-US" sz="2400" i="1" dirty="0">
                <a:latin typeface="Expressway Rg"/>
              </a:rPr>
              <a:t>what</a:t>
            </a:r>
            <a:r>
              <a:rPr lang="en-US" sz="2400" dirty="0">
                <a:latin typeface="Expressway Rg"/>
              </a:rPr>
              <a:t>? To </a:t>
            </a:r>
            <a:r>
              <a:rPr lang="en-US" sz="2400" i="1" dirty="0">
                <a:latin typeface="Expressway Rg"/>
              </a:rPr>
              <a:t>whom</a:t>
            </a:r>
            <a:r>
              <a:rPr lang="en-US" sz="2400" dirty="0">
                <a:latin typeface="Expressway Rg"/>
              </a:rPr>
              <a:t>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Research?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Consulting?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Liaison activities between university &amp; businesses?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Etc. etc. etc.</a:t>
            </a:r>
          </a:p>
        </p:txBody>
      </p:sp>
      <p:pic>
        <p:nvPicPr>
          <p:cNvPr id="4" name="Imagen 3" descr="To Do List Template">
            <a:extLst>
              <a:ext uri="{FF2B5EF4-FFF2-40B4-BE49-F238E27FC236}">
                <a16:creationId xmlns:a16="http://schemas.microsoft.com/office/drawing/2014/main" id="{8EA6A6ED-23BE-6C4D-9CBD-EFBCBE0812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61831" y="4120813"/>
            <a:ext cx="1885133" cy="25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0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968262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What do you need to set up an </a:t>
            </a:r>
            <a:r>
              <a:rPr lang="en-GB" b="1" dirty="0">
                <a:solidFill>
                  <a:schemeClr val="accent1"/>
                </a:solidFill>
              </a:rPr>
              <a:t>EKC</a:t>
            </a:r>
            <a:r>
              <a:rPr lang="en-GB" b="1" dirty="0"/>
              <a:t>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37" y="1961040"/>
            <a:ext cx="8828126" cy="1325564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>
              <a:buClr>
                <a:schemeClr val="accent1"/>
              </a:buClr>
              <a:buSzPct val="120000"/>
              <a:buFont typeface="+mj-lt"/>
              <a:buAutoNum type="arabicParenR" startAt="5"/>
            </a:pPr>
            <a:r>
              <a:rPr lang="en-US" sz="2400" b="1" dirty="0">
                <a:latin typeface="Expressway Rg"/>
              </a:rPr>
              <a:t>How is your EKC going to be </a:t>
            </a:r>
            <a:r>
              <a:rPr lang="en-US" sz="2400" b="1" dirty="0">
                <a:solidFill>
                  <a:schemeClr val="accent1"/>
                </a:solidFill>
                <a:latin typeface="Expressway Rg"/>
              </a:rPr>
              <a:t>STRUCTURED?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2D102C-F105-B84F-BB02-E9FB1B9DF5C3}"/>
              </a:ext>
            </a:extLst>
          </p:cNvPr>
          <p:cNvSpPr txBox="1"/>
          <p:nvPr/>
        </p:nvSpPr>
        <p:spPr>
          <a:xfrm>
            <a:off x="907776" y="3028309"/>
            <a:ext cx="713894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What will its position in the university organizational chart be? Will it be part of a department? An independent center? Associated with existing services?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Who will be in charge? What will their role be?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What kind of staff do you need? What will the job consist in? Who will fill those positions?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What is the role of your student volunteers? Who is going to coordinate/supervise their activity?</a:t>
            </a:r>
          </a:p>
        </p:txBody>
      </p:sp>
    </p:spTree>
    <p:extLst>
      <p:ext uri="{BB962C8B-B14F-4D97-AF65-F5344CB8AC3E}">
        <p14:creationId xmlns:p14="http://schemas.microsoft.com/office/powerpoint/2010/main" val="348447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2ABFC9AD-6AF8-134D-B83B-6CC66F58AA82}"/>
              </a:ext>
            </a:extLst>
          </p:cNvPr>
          <p:cNvSpPr txBox="1">
            <a:spLocks/>
          </p:cNvSpPr>
          <p:nvPr/>
        </p:nvSpPr>
        <p:spPr>
          <a:xfrm>
            <a:off x="0" y="1252742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l">
              <a:spcAft>
                <a:spcPts val="200"/>
              </a:spcAft>
            </a:pPr>
            <a:r>
              <a:rPr lang="en-GB" dirty="0"/>
              <a:t> What </a:t>
            </a:r>
            <a:r>
              <a:rPr lang="en-GB" u="sng" dirty="0"/>
              <a:t>is</a:t>
            </a:r>
            <a:r>
              <a:rPr lang="en-GB" dirty="0"/>
              <a:t> an </a:t>
            </a:r>
            <a:r>
              <a:rPr lang="en-GB" dirty="0">
                <a:solidFill>
                  <a:schemeClr val="accent1"/>
                </a:solidFill>
              </a:rPr>
              <a:t>EKC</a:t>
            </a:r>
            <a:r>
              <a:rPr lang="en-GB" dirty="0"/>
              <a:t>?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9C001366-7664-2A48-9215-AF0C8D6B6B73}"/>
              </a:ext>
            </a:extLst>
          </p:cNvPr>
          <p:cNvSpPr txBox="1">
            <a:spLocks/>
          </p:cNvSpPr>
          <p:nvPr/>
        </p:nvSpPr>
        <p:spPr>
          <a:xfrm>
            <a:off x="0" y="3233578"/>
            <a:ext cx="9144000" cy="15517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en-GB" sz="5400" dirty="0"/>
              <a:t>What do you need to </a:t>
            </a:r>
            <a:r>
              <a:rPr lang="en-GB" sz="5400" u="sng" dirty="0"/>
              <a:t>set up</a:t>
            </a:r>
            <a:r>
              <a:rPr lang="en-GB" sz="5400" dirty="0"/>
              <a:t> an </a:t>
            </a:r>
            <a:r>
              <a:rPr lang="en-GB" sz="5400" dirty="0">
                <a:solidFill>
                  <a:schemeClr val="accent1"/>
                </a:solidFill>
              </a:rPr>
              <a:t>EKC</a:t>
            </a:r>
            <a:r>
              <a:rPr lang="en-GB" sz="5400" dirty="0"/>
              <a:t>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87DFE9-72C9-C640-9EF1-7AC4BB153151}"/>
              </a:ext>
            </a:extLst>
          </p:cNvPr>
          <p:cNvSpPr txBox="1">
            <a:spLocks/>
          </p:cNvSpPr>
          <p:nvPr/>
        </p:nvSpPr>
        <p:spPr>
          <a:xfrm>
            <a:off x="0" y="5648960"/>
            <a:ext cx="9144000" cy="7112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r">
              <a:spcAft>
                <a:spcPts val="200"/>
              </a:spcAft>
            </a:pPr>
            <a:r>
              <a:rPr lang="en-GB" sz="4800" b="1" dirty="0"/>
              <a:t>Examples from Austria &amp; Thailand</a:t>
            </a:r>
          </a:p>
        </p:txBody>
      </p:sp>
    </p:spTree>
    <p:extLst>
      <p:ext uri="{BB962C8B-B14F-4D97-AF65-F5344CB8AC3E}">
        <p14:creationId xmlns:p14="http://schemas.microsoft.com/office/powerpoint/2010/main" val="8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968262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What do you need to set up an </a:t>
            </a:r>
            <a:r>
              <a:rPr lang="en-GB" b="1" dirty="0">
                <a:solidFill>
                  <a:schemeClr val="accent1"/>
                </a:solidFill>
              </a:rPr>
              <a:t>EKC</a:t>
            </a:r>
            <a:r>
              <a:rPr lang="en-GB" b="1" dirty="0"/>
              <a:t>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37" y="1961040"/>
            <a:ext cx="8828126" cy="1325564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>
              <a:buClr>
                <a:schemeClr val="accent1"/>
              </a:buClr>
              <a:buSzPct val="120000"/>
              <a:buFont typeface="+mj-lt"/>
              <a:buAutoNum type="arabicParenR" startAt="6"/>
            </a:pPr>
            <a:r>
              <a:rPr lang="en-US" sz="2400" b="1" dirty="0">
                <a:latin typeface="Expressway Rg"/>
              </a:rPr>
              <a:t>What do you </a:t>
            </a:r>
            <a:r>
              <a:rPr lang="en-US" sz="2400" b="1" dirty="0">
                <a:solidFill>
                  <a:schemeClr val="accent1"/>
                </a:solidFill>
                <a:latin typeface="Expressway Rg"/>
              </a:rPr>
              <a:t>PHYSICALLY</a:t>
            </a:r>
            <a:r>
              <a:rPr lang="en-US" sz="2400" b="1" dirty="0">
                <a:latin typeface="Expressway Rg"/>
              </a:rPr>
              <a:t> need for your EKC?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2D102C-F105-B84F-BB02-E9FB1B9DF5C3}"/>
              </a:ext>
            </a:extLst>
          </p:cNvPr>
          <p:cNvSpPr txBox="1"/>
          <p:nvPr/>
        </p:nvSpPr>
        <p:spPr>
          <a:xfrm>
            <a:off x="907776" y="3119749"/>
            <a:ext cx="7210064" cy="3406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What space do you have available?</a:t>
            </a:r>
          </a:p>
          <a:p>
            <a:pPr marL="800100" lvl="1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Is it big enough for your needs?</a:t>
            </a:r>
          </a:p>
          <a:p>
            <a:pPr marL="800100" lvl="1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Is it a practical location?</a:t>
            </a:r>
          </a:p>
          <a:p>
            <a:pPr marL="800100" lvl="1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Do you have access to other spaces if needed?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Is it furnished?</a:t>
            </a:r>
          </a:p>
          <a:p>
            <a:pPr marL="800100" lvl="1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What kind of furnishings do you need?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Is it equipped?</a:t>
            </a:r>
          </a:p>
          <a:p>
            <a:pPr marL="800100" lvl="1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What kind of equipment do you need?</a:t>
            </a:r>
          </a:p>
        </p:txBody>
      </p:sp>
      <p:pic>
        <p:nvPicPr>
          <p:cNvPr id="5" name="Imagen 4" descr="Learning Theory Expertise in the Design of Learning Spaces ...">
            <a:extLst>
              <a:ext uri="{FF2B5EF4-FFF2-40B4-BE49-F238E27FC236}">
                <a16:creationId xmlns:a16="http://schemas.microsoft.com/office/drawing/2014/main" id="{6E366F24-1C2F-6E4B-819D-669EC849FE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96329" y="2904647"/>
            <a:ext cx="27051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4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968262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What do you need to set up an </a:t>
            </a:r>
            <a:r>
              <a:rPr lang="en-GB" b="1" dirty="0">
                <a:solidFill>
                  <a:schemeClr val="accent1"/>
                </a:solidFill>
              </a:rPr>
              <a:t>EKC</a:t>
            </a:r>
            <a:r>
              <a:rPr lang="en-GB" b="1" dirty="0"/>
              <a:t>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37" y="1961040"/>
            <a:ext cx="8828126" cy="1325564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>
              <a:buClr>
                <a:schemeClr val="accent1"/>
              </a:buClr>
              <a:buSzPct val="120000"/>
              <a:buFont typeface="+mj-lt"/>
              <a:buAutoNum type="arabicParenR" startAt="7"/>
            </a:pPr>
            <a:r>
              <a:rPr lang="en-US" sz="2400" b="1" dirty="0">
                <a:latin typeface="Expressway Rg"/>
              </a:rPr>
              <a:t>How are you going to </a:t>
            </a:r>
            <a:r>
              <a:rPr lang="en-US" sz="2400" b="1" dirty="0">
                <a:solidFill>
                  <a:schemeClr val="accent1"/>
                </a:solidFill>
                <a:latin typeface="Expressway Rg"/>
              </a:rPr>
              <a:t>PAY</a:t>
            </a:r>
            <a:r>
              <a:rPr lang="en-US" sz="2400" b="1" dirty="0">
                <a:latin typeface="Expressway Rg"/>
              </a:rPr>
              <a:t> for it all???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Imagen 3" descr="I CAN'T WAIT TO GIVE MONEY TO A SUPER BOWL SQUARE! - Cubby ...">
            <a:extLst>
              <a:ext uri="{FF2B5EF4-FFF2-40B4-BE49-F238E27FC236}">
                <a16:creationId xmlns:a16="http://schemas.microsoft.com/office/drawing/2014/main" id="{93B44A5A-0160-7440-AEAF-135FF870BD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68748" y="5341981"/>
            <a:ext cx="1483204" cy="1483204"/>
          </a:xfrm>
          <a:prstGeom prst="rect">
            <a:avLst/>
          </a:prstGeom>
        </p:spPr>
      </p:pic>
      <p:pic>
        <p:nvPicPr>
          <p:cNvPr id="10" name="Imagen 9" descr="Cash icon | Game-icons.net">
            <a:extLst>
              <a:ext uri="{FF2B5EF4-FFF2-40B4-BE49-F238E27FC236}">
                <a16:creationId xmlns:a16="http://schemas.microsoft.com/office/drawing/2014/main" id="{0EFDFDCC-6EE9-3448-A04F-F2ADE2B2A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783840" y="3083560"/>
            <a:ext cx="3439160" cy="343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8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build="p"/>
      <p:bldP spid="8" grpId="2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205465"/>
            <a:ext cx="8515350" cy="2450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en-GB" sz="5000" b="1" dirty="0">
                <a:solidFill>
                  <a:schemeClr val="accent1"/>
                </a:solidFill>
              </a:rPr>
              <a:t>EKC </a:t>
            </a:r>
            <a:r>
              <a:rPr lang="en-GB" sz="5000" b="1" dirty="0"/>
              <a:t>HOMEWORK - Group session 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A64EAB-0E11-394A-B617-7BEBBFA58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67671"/>
            <a:ext cx="8333295" cy="1325564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>
              <a:buClr>
                <a:schemeClr val="accent1"/>
              </a:buClr>
              <a:buSzPct val="120000"/>
              <a:buFont typeface="+mj-lt"/>
              <a:buAutoNum type="arabicParenR"/>
            </a:pPr>
            <a:r>
              <a:rPr lang="en-US" sz="2400" b="1" dirty="0">
                <a:latin typeface="Expressway Rg"/>
              </a:rPr>
              <a:t>Decide what you want your EKC to </a:t>
            </a:r>
            <a:r>
              <a:rPr lang="en-US" sz="2400" b="1" dirty="0">
                <a:solidFill>
                  <a:schemeClr val="accent1"/>
                </a:solidFill>
                <a:latin typeface="Expressway Rg"/>
              </a:rPr>
              <a:t>BE</a:t>
            </a:r>
            <a:r>
              <a:rPr lang="en-US" sz="2400" b="1" dirty="0">
                <a:latin typeface="Expressway Rg"/>
              </a:rPr>
              <a:t> and what it’s going to </a:t>
            </a:r>
            <a:r>
              <a:rPr lang="en-US" sz="2400" b="1" dirty="0">
                <a:solidFill>
                  <a:schemeClr val="accent1"/>
                </a:solidFill>
                <a:latin typeface="Expressway Rg"/>
              </a:rPr>
              <a:t>ACHIEVE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21998E3-0913-4849-AF4F-857F57DC647D}"/>
              </a:ext>
            </a:extLst>
          </p:cNvPr>
          <p:cNvSpPr txBox="1"/>
          <p:nvPr/>
        </p:nvSpPr>
        <p:spPr>
          <a:xfrm>
            <a:off x="552354" y="4315085"/>
            <a:ext cx="7410641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EKC Mission Statement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EKC Vision</a:t>
            </a:r>
          </a:p>
          <a:p>
            <a:pPr marL="342900" indent="-342900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latin typeface="Expressway Rg"/>
              </a:rPr>
              <a:t>Short &amp; long-term goals for the EKC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0952E04-66CD-1144-A35E-070301B667B3}"/>
              </a:ext>
            </a:extLst>
          </p:cNvPr>
          <p:cNvSpPr txBox="1"/>
          <p:nvPr/>
        </p:nvSpPr>
        <p:spPr>
          <a:xfrm>
            <a:off x="5184041" y="6224608"/>
            <a:ext cx="3862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5’ </a:t>
            </a:r>
            <a:r>
              <a:rPr lang="es-ES" sz="2400" b="1" dirty="0" err="1">
                <a:solidFill>
                  <a:srgbClr val="FF0000"/>
                </a:solidFill>
              </a:rPr>
              <a:t>ppt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presentation</a:t>
            </a:r>
            <a:r>
              <a:rPr lang="es-ES" sz="2400" b="1" dirty="0">
                <a:solidFill>
                  <a:srgbClr val="FF0000"/>
                </a:solidFill>
              </a:rPr>
              <a:t> / </a:t>
            </a:r>
            <a:r>
              <a:rPr lang="es-ES" sz="2400" b="1" dirty="0" err="1">
                <a:solidFill>
                  <a:srgbClr val="FF0000"/>
                </a:solidFill>
              </a:rPr>
              <a:t>partner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5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836284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Coming up with </a:t>
            </a:r>
            <a:r>
              <a:rPr lang="en-GB" b="1" dirty="0">
                <a:solidFill>
                  <a:schemeClr val="accent1"/>
                </a:solidFill>
              </a:rPr>
              <a:t>Vision</a:t>
            </a:r>
            <a:r>
              <a:rPr lang="en-GB" b="1" dirty="0"/>
              <a:t> &amp; </a:t>
            </a:r>
            <a:r>
              <a:rPr lang="en-GB" b="1" dirty="0">
                <a:solidFill>
                  <a:schemeClr val="accent1"/>
                </a:solidFill>
              </a:rPr>
              <a:t>Mission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2D1495D-878D-4642-A6E2-90679D773AC2}"/>
              </a:ext>
            </a:extLst>
          </p:cNvPr>
          <p:cNvSpPr txBox="1">
            <a:spLocks/>
          </p:cNvSpPr>
          <p:nvPr/>
        </p:nvSpPr>
        <p:spPr>
          <a:xfrm>
            <a:off x="339181" y="1945026"/>
            <a:ext cx="8277101" cy="44373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Vision and mission statements should not be confused with each other. </a:t>
            </a:r>
            <a:endParaRPr lang="en-GB" sz="9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i="1" dirty="0"/>
              <a:t>“A vision is aspiration. A mission is actionable”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GB" sz="1200" dirty="0"/>
              <a:t>(J. </a:t>
            </a:r>
            <a:r>
              <a:rPr lang="en-GB" sz="1200" dirty="0" err="1"/>
              <a:t>Falkowski</a:t>
            </a:r>
            <a:r>
              <a:rPr lang="en-GB" sz="1200" dirty="0"/>
              <a:t>, managing director of Day One Agency)</a:t>
            </a:r>
            <a:endParaRPr lang="en-GB" sz="900" dirty="0"/>
          </a:p>
          <a:p>
            <a:r>
              <a:rPr lang="en-GB" sz="2400" dirty="0"/>
              <a:t>A </a:t>
            </a:r>
            <a:r>
              <a:rPr lang="en-GB" sz="2400" b="1" dirty="0"/>
              <a:t>mission</a:t>
            </a:r>
            <a:r>
              <a:rPr lang="en-GB" sz="2400" dirty="0"/>
              <a:t> statement</a:t>
            </a:r>
          </a:p>
          <a:p>
            <a:pPr lvl="1">
              <a:buFont typeface="Wingdings" pitchFamily="2" charset="2"/>
              <a:buChar char="ü"/>
            </a:pPr>
            <a:r>
              <a:rPr lang="en-GB" sz="2000" dirty="0"/>
              <a:t>Is designed to convey what the </a:t>
            </a:r>
            <a:r>
              <a:rPr lang="en-GB" sz="2000" dirty="0" err="1"/>
              <a:t>center</a:t>
            </a:r>
            <a:r>
              <a:rPr lang="en-GB" sz="2000" dirty="0"/>
              <a:t> does and why it exists to both the staff </a:t>
            </a:r>
            <a:r>
              <a:rPr lang="en-GB" sz="2000" i="1" dirty="0"/>
              <a:t>and</a:t>
            </a:r>
            <a:r>
              <a:rPr lang="en-GB" sz="2000" dirty="0"/>
              <a:t> the stakeholders.</a:t>
            </a:r>
          </a:p>
          <a:p>
            <a:pPr lvl="1">
              <a:buFont typeface="Wingdings" pitchFamily="2" charset="2"/>
              <a:buChar char="ü"/>
            </a:pPr>
            <a:r>
              <a:rPr lang="en-GB" sz="2000" dirty="0"/>
              <a:t>Is </a:t>
            </a:r>
            <a:r>
              <a:rPr lang="en-GB" sz="2000" b="1" dirty="0"/>
              <a:t>based in the present</a:t>
            </a:r>
            <a:r>
              <a:rPr lang="en-GB" sz="2000" dirty="0"/>
              <a:t>, it is about where the </a:t>
            </a:r>
            <a:r>
              <a:rPr lang="en-GB" sz="2000" dirty="0" err="1"/>
              <a:t>center</a:t>
            </a:r>
            <a:r>
              <a:rPr lang="en-GB" sz="2000" dirty="0"/>
              <a:t> is </a:t>
            </a:r>
            <a:r>
              <a:rPr lang="en-GB" sz="2000" b="1" dirty="0"/>
              <a:t>now </a:t>
            </a:r>
            <a:r>
              <a:rPr lang="en-GB" sz="2000" dirty="0"/>
              <a:t>and why it exists.</a:t>
            </a:r>
          </a:p>
          <a:p>
            <a:pPr lvl="1">
              <a:buFont typeface="Wingdings" pitchFamily="2" charset="2"/>
              <a:buChar char="ü"/>
            </a:pPr>
            <a:r>
              <a:rPr lang="en-GB" sz="2000" dirty="0"/>
              <a:t>It relates to </a:t>
            </a:r>
            <a:r>
              <a:rPr lang="en-GB" sz="2000" b="1" dirty="0"/>
              <a:t>doing</a:t>
            </a:r>
            <a:r>
              <a:rPr lang="en-GB" sz="2000" b="1" i="1" dirty="0"/>
              <a:t>, </a:t>
            </a:r>
            <a:r>
              <a:rPr lang="en-GB" sz="2000" dirty="0"/>
              <a:t>so it is about the day-to-day operations.</a:t>
            </a:r>
          </a:p>
          <a:p>
            <a:pPr lvl="1">
              <a:buFont typeface="Wingdings" pitchFamily="2" charset="2"/>
              <a:buChar char="ü"/>
            </a:pPr>
            <a:r>
              <a:rPr lang="en-GB" sz="2000" dirty="0"/>
              <a:t>It outlines the practical things you will do to achieve the vision statement.</a:t>
            </a:r>
          </a:p>
          <a:p>
            <a:pPr lvl="1">
              <a:buFont typeface="Wingdings" pitchFamily="2" charset="2"/>
              <a:buChar char="ü"/>
            </a:pPr>
            <a:r>
              <a:rPr lang="en-GB" sz="2000" dirty="0"/>
              <a:t>It is not set in stone, it can be revised as necessary as the </a:t>
            </a:r>
            <a:r>
              <a:rPr lang="en-GB" sz="2000" dirty="0" err="1"/>
              <a:t>center</a:t>
            </a:r>
            <a:r>
              <a:rPr lang="en-GB" sz="2000" dirty="0"/>
              <a:t> evolves.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E703AA2-38B1-3940-92CB-D851E8C5FFE1}"/>
              </a:ext>
            </a:extLst>
          </p:cNvPr>
          <p:cNvSpPr txBox="1"/>
          <p:nvPr/>
        </p:nvSpPr>
        <p:spPr>
          <a:xfrm>
            <a:off x="1555422" y="188536"/>
            <a:ext cx="2022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 err="1"/>
              <a:t>Some</a:t>
            </a:r>
            <a:r>
              <a:rPr lang="es-ES" sz="2800" i="1" dirty="0"/>
              <a:t> </a:t>
            </a:r>
            <a:r>
              <a:rPr lang="es-ES" sz="2800" i="1" dirty="0" err="1"/>
              <a:t>tools</a:t>
            </a:r>
            <a:r>
              <a:rPr lang="es-ES" sz="2800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16393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836284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Coming up with </a:t>
            </a:r>
            <a:r>
              <a:rPr lang="en-GB" b="1" dirty="0">
                <a:solidFill>
                  <a:schemeClr val="accent1"/>
                </a:solidFill>
              </a:rPr>
              <a:t>Vision</a:t>
            </a:r>
            <a:r>
              <a:rPr lang="en-GB" b="1" dirty="0"/>
              <a:t> &amp; </a:t>
            </a:r>
            <a:r>
              <a:rPr lang="en-GB" b="1" dirty="0">
                <a:solidFill>
                  <a:schemeClr val="accent1"/>
                </a:solidFill>
              </a:rPr>
              <a:t>Mission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2D1495D-878D-4642-A6E2-90679D773AC2}"/>
              </a:ext>
            </a:extLst>
          </p:cNvPr>
          <p:cNvSpPr txBox="1">
            <a:spLocks/>
          </p:cNvSpPr>
          <p:nvPr/>
        </p:nvSpPr>
        <p:spPr>
          <a:xfrm>
            <a:off x="339181" y="1945026"/>
            <a:ext cx="8277101" cy="44373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To write a vision statement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Map out your </a:t>
            </a:r>
            <a:r>
              <a:rPr lang="en-GB" dirty="0" err="1"/>
              <a:t>center’s</a:t>
            </a:r>
            <a:r>
              <a:rPr lang="en-GB" dirty="0"/>
              <a:t> long-term (and most ambitious) goals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Dream big: focus on what the </a:t>
            </a:r>
            <a:r>
              <a:rPr lang="en-GB" dirty="0" err="1"/>
              <a:t>center</a:t>
            </a:r>
            <a:r>
              <a:rPr lang="en-GB" dirty="0"/>
              <a:t> wants to achieve in 5-10 years.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The best vision statements are short, clear (focus on one primary goal, not a collection of ideas), and inspiring for your members.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Be passionate: emotional language can increase the motivational factor.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Define it as a group so all members see themselves reflected in it.</a:t>
            </a:r>
            <a:endParaRPr lang="en-GB" sz="20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AC76960-3888-7D44-9D72-8021C967574A}"/>
              </a:ext>
            </a:extLst>
          </p:cNvPr>
          <p:cNvSpPr txBox="1"/>
          <p:nvPr/>
        </p:nvSpPr>
        <p:spPr>
          <a:xfrm>
            <a:off x="1555422" y="188536"/>
            <a:ext cx="2022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 err="1"/>
              <a:t>Some</a:t>
            </a:r>
            <a:r>
              <a:rPr lang="es-ES" sz="2800" i="1" dirty="0"/>
              <a:t> </a:t>
            </a:r>
            <a:r>
              <a:rPr lang="es-ES" sz="2800" i="1" dirty="0" err="1"/>
              <a:t>tools</a:t>
            </a:r>
            <a:r>
              <a:rPr lang="es-ES" sz="2800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50127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836284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Coming up with </a:t>
            </a:r>
            <a:r>
              <a:rPr lang="en-GB" b="1" dirty="0">
                <a:solidFill>
                  <a:schemeClr val="accent1"/>
                </a:solidFill>
              </a:rPr>
              <a:t>Vision</a:t>
            </a:r>
            <a:r>
              <a:rPr lang="en-GB" b="1" dirty="0"/>
              <a:t> &amp; </a:t>
            </a:r>
            <a:r>
              <a:rPr lang="en-GB" b="1" dirty="0">
                <a:solidFill>
                  <a:schemeClr val="accent1"/>
                </a:solidFill>
              </a:rPr>
              <a:t>Mission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2D1495D-878D-4642-A6E2-90679D773AC2}"/>
              </a:ext>
            </a:extLst>
          </p:cNvPr>
          <p:cNvSpPr txBox="1">
            <a:spLocks/>
          </p:cNvSpPr>
          <p:nvPr/>
        </p:nvSpPr>
        <p:spPr>
          <a:xfrm>
            <a:off x="339181" y="1945026"/>
            <a:ext cx="8277101" cy="44373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To write a mission statement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Remember it is based in the present, it is about where the network is now and why it exists.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It is a few short sentences outlining what the </a:t>
            </a:r>
            <a:r>
              <a:rPr lang="en-GB" dirty="0" err="1"/>
              <a:t>center</a:t>
            </a:r>
            <a:r>
              <a:rPr lang="en-GB" dirty="0"/>
              <a:t> does to achieve its vision. Think of it as the plan. Consider your vision statement and ask ”what do we need to do to make this happen?”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It should be short, to the point and memorable.</a:t>
            </a:r>
          </a:p>
          <a:p>
            <a:endParaRPr lang="en-GB" sz="2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A5490E-8419-444B-A904-AA9C740F24AD}"/>
              </a:ext>
            </a:extLst>
          </p:cNvPr>
          <p:cNvSpPr txBox="1"/>
          <p:nvPr/>
        </p:nvSpPr>
        <p:spPr>
          <a:xfrm>
            <a:off x="1555422" y="188536"/>
            <a:ext cx="2022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 err="1"/>
              <a:t>Some</a:t>
            </a:r>
            <a:r>
              <a:rPr lang="es-ES" sz="2800" i="1" dirty="0"/>
              <a:t> </a:t>
            </a:r>
            <a:r>
              <a:rPr lang="es-ES" sz="2800" i="1" dirty="0" err="1"/>
              <a:t>tools</a:t>
            </a:r>
            <a:r>
              <a:rPr lang="es-ES" sz="2800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85154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792" y="1295864"/>
            <a:ext cx="7946848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Let’s work on these points all this week </a:t>
            </a:r>
            <a:br>
              <a:rPr lang="en-GB" dirty="0"/>
            </a:br>
            <a:r>
              <a:rPr lang="en-GB" dirty="0"/>
              <a:t>- </a:t>
            </a:r>
            <a:r>
              <a:rPr lang="en-GB" i="1" dirty="0"/>
              <a:t>and beyond! </a:t>
            </a:r>
            <a:r>
              <a:rPr lang="en-GB" dirty="0"/>
              <a:t>			</a:t>
            </a:r>
            <a:r>
              <a:rPr lang="en-GB" dirty="0">
                <a:sym typeface="Wingdings" pitchFamily="2" charset="2"/>
              </a:rPr>
              <a:t>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0440" y="4396891"/>
            <a:ext cx="6858000" cy="774753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THANK YOU!</a:t>
            </a:r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id="{3B413396-621F-314A-98A3-0F5CF5138D0F}"/>
              </a:ext>
            </a:extLst>
          </p:cNvPr>
          <p:cNvSpPr txBox="1">
            <a:spLocks/>
          </p:cNvSpPr>
          <p:nvPr/>
        </p:nvSpPr>
        <p:spPr>
          <a:xfrm>
            <a:off x="2389885" y="6088962"/>
            <a:ext cx="4731969" cy="85468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dirty="0"/>
              <a:t>Cristina Beans, M.Sc., MBA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Senior Project Manager, OGPI-University of Alicante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>
                <a:hlinkClick r:id="rId2"/>
              </a:rPr>
              <a:t>c.beans@ua.es</a:t>
            </a:r>
            <a:r>
              <a:rPr lang="en-GB" sz="12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D797F5-04DA-6644-9EE0-A93F8C68A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091" y="6092687"/>
            <a:ext cx="1295579" cy="6261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249FABE-8007-AC47-AC4E-896068E51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375" y="6092687"/>
            <a:ext cx="850699" cy="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17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299733"/>
            <a:ext cx="8515350" cy="1597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en-GB" sz="5000" b="1" dirty="0"/>
              <a:t>What do </a:t>
            </a:r>
            <a:r>
              <a:rPr lang="en-GB" sz="5000" b="1" i="1" dirty="0"/>
              <a:t>you</a:t>
            </a:r>
            <a:r>
              <a:rPr lang="en-GB" sz="5000" b="1" dirty="0"/>
              <a:t> think an </a:t>
            </a:r>
            <a:r>
              <a:rPr lang="en-GB" sz="5000" b="1" dirty="0">
                <a:solidFill>
                  <a:schemeClr val="accent1"/>
                </a:solidFill>
              </a:rPr>
              <a:t>EKC </a:t>
            </a:r>
            <a:r>
              <a:rPr lang="en-GB" sz="5000" b="1" dirty="0"/>
              <a:t>should be?</a:t>
            </a:r>
          </a:p>
        </p:txBody>
      </p:sp>
      <p:pic>
        <p:nvPicPr>
          <p:cNvPr id="7" name="Imagen 6" descr="Flag of Laos - Wikipedia">
            <a:extLst>
              <a:ext uri="{FF2B5EF4-FFF2-40B4-BE49-F238E27FC236}">
                <a16:creationId xmlns:a16="http://schemas.microsoft.com/office/drawing/2014/main" id="{B4BA73CF-5B30-4B46-8B32-4EA222752A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2804" y="2754195"/>
            <a:ext cx="1809742" cy="120649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C0EC480-F9D0-8140-869D-14182ABF9F9B}"/>
              </a:ext>
            </a:extLst>
          </p:cNvPr>
          <p:cNvSpPr txBox="1"/>
          <p:nvPr/>
        </p:nvSpPr>
        <p:spPr>
          <a:xfrm>
            <a:off x="2955642" y="4891931"/>
            <a:ext cx="2753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hlinkClick r:id="rId4"/>
              </a:rPr>
              <a:t>www.menti.com</a:t>
            </a:r>
            <a:r>
              <a:rPr lang="es-ES" sz="2800" b="1" dirty="0"/>
              <a:t> </a:t>
            </a:r>
          </a:p>
        </p:txBody>
      </p:sp>
      <p:pic>
        <p:nvPicPr>
          <p:cNvPr id="8" name="Imagen 7" descr="Flag Of Bhutan. Bhutan Flag Free Stock Photo - Public ...">
            <a:extLst>
              <a:ext uri="{FF2B5EF4-FFF2-40B4-BE49-F238E27FC236}">
                <a16:creationId xmlns:a16="http://schemas.microsoft.com/office/drawing/2014/main" id="{F512B4BF-CA9B-354F-A711-8839E96961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37686" y="2754195"/>
            <a:ext cx="1809742" cy="1200840"/>
          </a:xfrm>
          <a:prstGeom prst="rect">
            <a:avLst/>
          </a:prstGeom>
        </p:spPr>
      </p:pic>
      <p:pic>
        <p:nvPicPr>
          <p:cNvPr id="9" name="Imagen 8" descr="File:Flag of Nepal (white background, aspect ratio 3-2 ...">
            <a:extLst>
              <a:ext uri="{FF2B5EF4-FFF2-40B4-BE49-F238E27FC236}">
                <a16:creationId xmlns:a16="http://schemas.microsoft.com/office/drawing/2014/main" id="{99F99D7C-D489-BE4E-B4F2-F86943B87F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167922" y="2748541"/>
            <a:ext cx="1811510" cy="12064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7509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FE80187-4129-6441-A25C-1849B971B5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23447"/>
            <a:ext cx="8807779" cy="495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16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0714D9A-053D-8443-ADDD-B69B84D48A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6967"/>
            <a:ext cx="8785781" cy="494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16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BA41093-40EC-D14E-8DB4-45B1DFD68E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2938"/>
            <a:ext cx="8785781" cy="494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06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168EC0-EC96-D74D-95C2-093B10B7EA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4848"/>
            <a:ext cx="8757502" cy="492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41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95F8264-C51D-1347-A057-92737ED3D6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2429"/>
            <a:ext cx="8682087" cy="48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32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A597A3-9C44-455B-B4B5-E4EBB023C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6858"/>
            <a:ext cx="8332342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/>
                <a:cs typeface="Times New Roman"/>
              </a:rPr>
              <a:t>ENCORE WP4</a:t>
            </a:r>
            <a:r>
              <a:rPr lang="en-US" sz="3200" dirty="0">
                <a:latin typeface="Calibri"/>
                <a:cs typeface="Times New Roman"/>
              </a:rPr>
              <a:t>: </a:t>
            </a:r>
            <a:br>
              <a:rPr lang="en-US" sz="3200" dirty="0">
                <a:latin typeface="Calibri"/>
                <a:cs typeface="Times New Roman"/>
              </a:rPr>
            </a:br>
            <a:r>
              <a:rPr lang="en-US" sz="3200" i="1" dirty="0">
                <a:latin typeface="Calibri"/>
                <a:cs typeface="Times New Roman"/>
              </a:rPr>
              <a:t>Operational integration of the entrepreneurship knowledge centers for vocational education and academic research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299733"/>
            <a:ext cx="8515350" cy="2450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en-GB" sz="5000" b="1" dirty="0">
                <a:solidFill>
                  <a:schemeClr val="accent1"/>
                </a:solidFill>
              </a:rPr>
              <a:t>E</a:t>
            </a:r>
            <a:r>
              <a:rPr lang="en-GB" sz="5000" b="1" dirty="0"/>
              <a:t>ntrepreneurship </a:t>
            </a:r>
          </a:p>
          <a:p>
            <a:pPr>
              <a:spcAft>
                <a:spcPts val="200"/>
              </a:spcAft>
            </a:pPr>
            <a:r>
              <a:rPr lang="en-GB" sz="5000" b="1" dirty="0">
                <a:solidFill>
                  <a:schemeClr val="accent1"/>
                </a:solidFill>
              </a:rPr>
              <a:t>				K</a:t>
            </a:r>
            <a:r>
              <a:rPr lang="en-GB" sz="5000" b="1" dirty="0"/>
              <a:t>nowledge </a:t>
            </a:r>
          </a:p>
          <a:p>
            <a:pPr>
              <a:spcAft>
                <a:spcPts val="200"/>
              </a:spcAft>
            </a:pPr>
            <a:r>
              <a:rPr lang="en-GB" sz="5000" b="1" dirty="0">
                <a:solidFill>
                  <a:schemeClr val="accent1"/>
                </a:solidFill>
              </a:rPr>
              <a:t>							</a:t>
            </a:r>
            <a:r>
              <a:rPr lang="en-GB" sz="5000" b="1" dirty="0" err="1">
                <a:solidFill>
                  <a:schemeClr val="accent1"/>
                </a:solidFill>
              </a:rPr>
              <a:t>C</a:t>
            </a:r>
            <a:r>
              <a:rPr lang="en-GB" sz="5000" b="1" dirty="0" err="1"/>
              <a:t>enter</a:t>
            </a:r>
            <a:endParaRPr lang="en-GB" sz="5000" b="1" dirty="0"/>
          </a:p>
        </p:txBody>
      </p:sp>
    </p:spTree>
    <p:extLst>
      <p:ext uri="{BB962C8B-B14F-4D97-AF65-F5344CB8AC3E}">
        <p14:creationId xmlns:p14="http://schemas.microsoft.com/office/powerpoint/2010/main" val="2809266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5E0CC700C34E64283355474F2ABBAFB" ma:contentTypeVersion="16" ma:contentTypeDescription="Ein neues Dokument erstellen." ma:contentTypeScope="" ma:versionID="2030ecb3b15916fc3ec41b8de68c7970">
  <xsd:schema xmlns:xsd="http://www.w3.org/2001/XMLSchema" xmlns:xs="http://www.w3.org/2001/XMLSchema" xmlns:p="http://schemas.microsoft.com/office/2006/metadata/properties" xmlns:ns2="9e7cb493-a9cd-49cd-846c-930d19753eb9" xmlns:ns3="4cca9a1c-ea03-4f56-8ded-6c285728d794" targetNamespace="http://schemas.microsoft.com/office/2006/metadata/properties" ma:root="true" ma:fieldsID="79f75de864923f3cb2c863dcd21c96c8" ns2:_="" ns3:_="">
    <xsd:import namespace="9e7cb493-a9cd-49cd-846c-930d19753eb9"/>
    <xsd:import namespace="4cca9a1c-ea03-4f56-8ded-6c285728d7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b493-a9cd-49cd-846c-930d19753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3213ba4d-4ff2-410f-8850-8053d1402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a9a1c-ea03-4f56-8ded-6c285728d7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40db18-2066-40d3-9c1d-6d717589184a}" ma:internalName="TaxCatchAll" ma:showField="CatchAllData" ma:web="4cca9a1c-ea03-4f56-8ded-6c285728d7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ca9a1c-ea03-4f56-8ded-6c285728d794" xsi:nil="true"/>
    <lcf76f155ced4ddcb4097134ff3c332f xmlns="9e7cb493-a9cd-49cd-846c-930d19753eb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60DE5D7-310E-4CD7-AE83-53C70F0C131E}"/>
</file>

<file path=customXml/itemProps2.xml><?xml version="1.0" encoding="utf-8"?>
<ds:datastoreItem xmlns:ds="http://schemas.openxmlformats.org/officeDocument/2006/customXml" ds:itemID="{ECC8AD15-3950-475C-A6ED-C98B4702B6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4E3BB0-8E0D-4834-A0A1-255EC6757BC7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4cca9a1c-ea03-4f56-8ded-6c285728d794"/>
    <ds:schemaRef ds:uri="http://schemas.microsoft.com/office/infopath/2007/PartnerControls"/>
    <ds:schemaRef ds:uri="9e7cb493-a9cd-49cd-846c-930d19753eb9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1750</TotalTime>
  <Words>1050</Words>
  <Application>Microsoft Macintosh PowerPoint</Application>
  <PresentationFormat>Presentación en pantalla (4:3)</PresentationFormat>
  <Paragraphs>110</Paragraphs>
  <Slides>26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3" baseType="lpstr">
      <vt:lpstr>Arial</vt:lpstr>
      <vt:lpstr>Arial Narrow</vt:lpstr>
      <vt:lpstr>Calibri</vt:lpstr>
      <vt:lpstr>Calibri Light</vt:lpstr>
      <vt:lpstr>Expressway Rg</vt:lpstr>
      <vt:lpstr>Wingdings</vt:lpstr>
      <vt:lpstr>Office Theme</vt:lpstr>
      <vt:lpstr>What is an “Entrepreneurship Knowledge Center”?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ENCORE WP4:  Operational integration of the entrepreneurship knowledge centers for vocational education and academic research</vt:lpstr>
      <vt:lpstr>Entrepreneurship Knowledge Centers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What do you need to set up an EKC?</vt:lpstr>
      <vt:lpstr>What do you need to set up an EKC?</vt:lpstr>
      <vt:lpstr>What do you need to set up an EKC?</vt:lpstr>
      <vt:lpstr>What do you need to set up an EKC?</vt:lpstr>
      <vt:lpstr>What do you need to set up an EKC?</vt:lpstr>
      <vt:lpstr>What do you need to set up an EKC?</vt:lpstr>
      <vt:lpstr>Presentación de PowerPoint</vt:lpstr>
      <vt:lpstr>Coming up with Vision &amp; Mission</vt:lpstr>
      <vt:lpstr>Coming up with Vision &amp; Mission</vt:lpstr>
      <vt:lpstr>Coming up with Vision &amp; Mission</vt:lpstr>
      <vt:lpstr>Let’s work on these points all this week  - and beyond!   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vannasine thammalath</dc:creator>
  <cp:lastModifiedBy>CRISTINA ELENA BEANS PICON</cp:lastModifiedBy>
  <cp:revision>73</cp:revision>
  <dcterms:created xsi:type="dcterms:W3CDTF">2021-06-04T16:06:26Z</dcterms:created>
  <dcterms:modified xsi:type="dcterms:W3CDTF">2021-11-23T12:41:59Z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0x01010045E0CC700C34E64283355474F2ABBAFB</vt:lpwstr>
  </property>
</Properties>
</file>